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41"/>
  </p:notesMasterIdLst>
  <p:handoutMasterIdLst>
    <p:handoutMasterId r:id="rId42"/>
  </p:handoutMasterIdLst>
  <p:sldIdLst>
    <p:sldId id="256" r:id="rId2"/>
    <p:sldId id="571" r:id="rId3"/>
    <p:sldId id="257" r:id="rId4"/>
    <p:sldId id="572" r:id="rId5"/>
    <p:sldId id="573" r:id="rId6"/>
    <p:sldId id="576" r:id="rId7"/>
    <p:sldId id="267" r:id="rId8"/>
    <p:sldId id="268" r:id="rId9"/>
    <p:sldId id="285" r:id="rId10"/>
    <p:sldId id="574" r:id="rId11"/>
    <p:sldId id="258" r:id="rId12"/>
    <p:sldId id="575" r:id="rId13"/>
    <p:sldId id="577" r:id="rId14"/>
    <p:sldId id="578" r:id="rId15"/>
    <p:sldId id="579" r:id="rId16"/>
    <p:sldId id="265" r:id="rId17"/>
    <p:sldId id="266" r:id="rId18"/>
    <p:sldId id="580" r:id="rId19"/>
    <p:sldId id="259" r:id="rId20"/>
    <p:sldId id="260" r:id="rId21"/>
    <p:sldId id="271" r:id="rId22"/>
    <p:sldId id="581" r:id="rId23"/>
    <p:sldId id="269" r:id="rId24"/>
    <p:sldId id="261" r:id="rId25"/>
    <p:sldId id="284" r:id="rId26"/>
    <p:sldId id="583" r:id="rId27"/>
    <p:sldId id="582" r:id="rId28"/>
    <p:sldId id="584" r:id="rId29"/>
    <p:sldId id="585" r:id="rId30"/>
    <p:sldId id="586" r:id="rId31"/>
    <p:sldId id="587" r:id="rId32"/>
    <p:sldId id="589" r:id="rId33"/>
    <p:sldId id="588" r:id="rId34"/>
    <p:sldId id="590" r:id="rId35"/>
    <p:sldId id="591" r:id="rId36"/>
    <p:sldId id="592" r:id="rId37"/>
    <p:sldId id="263" r:id="rId38"/>
    <p:sldId id="283" r:id="rId39"/>
    <p:sldId id="282" r:id="rId40"/>
  </p:sldIdLst>
  <p:sldSz cx="9144000" cy="6858000" type="screen4x3"/>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23" autoAdjust="0"/>
    <p:restoredTop sz="94291" autoAdjust="0"/>
  </p:normalViewPr>
  <p:slideViewPr>
    <p:cSldViewPr snapToGrid="0">
      <p:cViewPr>
        <p:scale>
          <a:sx n="81" d="100"/>
          <a:sy n="81" d="100"/>
        </p:scale>
        <p:origin x="-1212" y="-36"/>
      </p:cViewPr>
      <p:guideLst>
        <p:guide orient="horz" pos="2160"/>
        <p:guide pos="2880"/>
      </p:guideLst>
    </p:cSldViewPr>
  </p:slideViewPr>
  <p:outlineViewPr>
    <p:cViewPr>
      <p:scale>
        <a:sx n="33" d="100"/>
        <a:sy n="33" d="100"/>
      </p:scale>
      <p:origin x="0" y="-68328"/>
    </p:cViewPr>
  </p:outlineViewPr>
  <p:notesTextViewPr>
    <p:cViewPr>
      <p:scale>
        <a:sx n="1" d="1"/>
        <a:sy n="1" d="1"/>
      </p:scale>
      <p:origin x="0" y="0"/>
    </p:cViewPr>
  </p:notesTextViewPr>
  <p:sorterViewPr>
    <p:cViewPr>
      <p:scale>
        <a:sx n="140" d="100"/>
        <a:sy n="140" d="100"/>
      </p:scale>
      <p:origin x="0" y="-20130"/>
    </p:cViewPr>
  </p:sorterViewPr>
  <p:notesViewPr>
    <p:cSldViewPr snapToGrid="0">
      <p:cViewPr varScale="1">
        <p:scale>
          <a:sx n="68" d="100"/>
          <a:sy n="68" d="100"/>
        </p:scale>
        <p:origin x="310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73CC8D-F1B7-4576-BD2F-0959767D2339}" type="doc">
      <dgm:prSet loTypeId="urn:microsoft.com/office/officeart/2005/8/layout/hierarchy6" loCatId="hierarchy" qsTypeId="urn:microsoft.com/office/officeart/2005/8/quickstyle/simple2" qsCatId="simple" csTypeId="urn:microsoft.com/office/officeart/2005/8/colors/accent0_1" csCatId="mainScheme" phldr="1"/>
      <dgm:spPr/>
      <dgm:t>
        <a:bodyPr/>
        <a:lstStyle/>
        <a:p>
          <a:endParaRPr lang="en-IN"/>
        </a:p>
      </dgm:t>
    </dgm:pt>
    <dgm:pt modelId="{09F33834-99B1-4DC8-A19C-8AC2B384FE9C}">
      <dgm:prSet phldrT="[Text]" custT="1"/>
      <dgm:spPr/>
      <dgm:t>
        <a:bodyPr/>
        <a:lstStyle/>
        <a:p>
          <a:r>
            <a:rPr lang="en-IN" sz="2400" b="1" dirty="0"/>
            <a:t>Cross Border Transactions</a:t>
          </a:r>
        </a:p>
      </dgm:t>
    </dgm:pt>
    <dgm:pt modelId="{5DF22054-7FBF-4BC3-870B-68432911744E}" type="parTrans" cxnId="{32B07CC9-675C-414A-AC2B-0E9C1B4863E6}">
      <dgm:prSet/>
      <dgm:spPr/>
      <dgm:t>
        <a:bodyPr/>
        <a:lstStyle/>
        <a:p>
          <a:endParaRPr lang="en-IN"/>
        </a:p>
      </dgm:t>
    </dgm:pt>
    <dgm:pt modelId="{95C7E391-855C-4813-AD5C-16624B12C59C}" type="sibTrans" cxnId="{32B07CC9-675C-414A-AC2B-0E9C1B4863E6}">
      <dgm:prSet/>
      <dgm:spPr/>
      <dgm:t>
        <a:bodyPr/>
        <a:lstStyle/>
        <a:p>
          <a:endParaRPr lang="en-IN"/>
        </a:p>
      </dgm:t>
    </dgm:pt>
    <dgm:pt modelId="{3E88D475-B95D-4B2B-B5A9-D13971853AFE}">
      <dgm:prSet phldrT="[Text]" custT="1"/>
      <dgm:spPr/>
      <dgm:t>
        <a:bodyPr/>
        <a:lstStyle/>
        <a:p>
          <a:r>
            <a:rPr lang="en-IN" sz="2400" b="1" dirty="0"/>
            <a:t>Inward</a:t>
          </a:r>
        </a:p>
        <a:p>
          <a:r>
            <a:rPr lang="en-IN" sz="2400" b="1" dirty="0"/>
            <a:t>Investments</a:t>
          </a:r>
        </a:p>
      </dgm:t>
    </dgm:pt>
    <dgm:pt modelId="{4302043B-70A8-4754-AA8A-940B8ACACDFF}" type="parTrans" cxnId="{EEEFA0E6-D863-4009-9126-567874AE9D06}">
      <dgm:prSet/>
      <dgm:spPr/>
      <dgm:t>
        <a:bodyPr/>
        <a:lstStyle/>
        <a:p>
          <a:endParaRPr lang="en-IN"/>
        </a:p>
      </dgm:t>
    </dgm:pt>
    <dgm:pt modelId="{DDA5A0AA-B077-4290-B923-95FBF931C3CE}" type="sibTrans" cxnId="{EEEFA0E6-D863-4009-9126-567874AE9D06}">
      <dgm:prSet/>
      <dgm:spPr/>
      <dgm:t>
        <a:bodyPr/>
        <a:lstStyle/>
        <a:p>
          <a:endParaRPr lang="en-IN"/>
        </a:p>
      </dgm:t>
    </dgm:pt>
    <dgm:pt modelId="{49661A1E-E85D-4ABC-9E1E-8133640FC05A}">
      <dgm:prSet phldrT="[Text]" custT="1"/>
      <dgm:spPr/>
      <dgm:t>
        <a:bodyPr/>
        <a:lstStyle/>
        <a:p>
          <a:r>
            <a:rPr lang="en-IN" sz="2400" dirty="0"/>
            <a:t>Dividends</a:t>
          </a:r>
        </a:p>
      </dgm:t>
    </dgm:pt>
    <dgm:pt modelId="{5D8A8FE0-B09D-4A4E-A289-104A305205C0}" type="parTrans" cxnId="{0BC05C1A-40E3-45F3-87F7-8B05B2C8924A}">
      <dgm:prSet/>
      <dgm:spPr/>
      <dgm:t>
        <a:bodyPr/>
        <a:lstStyle/>
        <a:p>
          <a:endParaRPr lang="en-IN"/>
        </a:p>
      </dgm:t>
    </dgm:pt>
    <dgm:pt modelId="{6F6F211B-872A-4F96-A155-177D759173D5}" type="sibTrans" cxnId="{0BC05C1A-40E3-45F3-87F7-8B05B2C8924A}">
      <dgm:prSet/>
      <dgm:spPr/>
      <dgm:t>
        <a:bodyPr/>
        <a:lstStyle/>
        <a:p>
          <a:endParaRPr lang="en-IN"/>
        </a:p>
      </dgm:t>
    </dgm:pt>
    <dgm:pt modelId="{A7CEB1F1-7D8D-4D1B-A270-A2B67570459A}">
      <dgm:prSet phldrT="[Text]" custT="1"/>
      <dgm:spPr/>
      <dgm:t>
        <a:bodyPr/>
        <a:lstStyle/>
        <a:p>
          <a:r>
            <a:rPr lang="en-IN" sz="2400" dirty="0"/>
            <a:t>Interest</a:t>
          </a:r>
        </a:p>
      </dgm:t>
    </dgm:pt>
    <dgm:pt modelId="{BB153450-56A2-4443-B2BC-DEF20C0E4315}" type="parTrans" cxnId="{4B488CD8-3650-476A-9C68-B24CCCA925C4}">
      <dgm:prSet/>
      <dgm:spPr/>
      <dgm:t>
        <a:bodyPr/>
        <a:lstStyle/>
        <a:p>
          <a:endParaRPr lang="en-IN"/>
        </a:p>
      </dgm:t>
    </dgm:pt>
    <dgm:pt modelId="{2F7FED6E-F41C-4AC4-9CD4-E38B028874DF}" type="sibTrans" cxnId="{4B488CD8-3650-476A-9C68-B24CCCA925C4}">
      <dgm:prSet/>
      <dgm:spPr/>
      <dgm:t>
        <a:bodyPr/>
        <a:lstStyle/>
        <a:p>
          <a:endParaRPr lang="en-IN"/>
        </a:p>
      </dgm:t>
    </dgm:pt>
    <dgm:pt modelId="{5F3741AB-5BFC-47CD-B86F-88F915C387FE}">
      <dgm:prSet custT="1"/>
      <dgm:spPr/>
      <dgm:t>
        <a:bodyPr/>
        <a:lstStyle/>
        <a:p>
          <a:r>
            <a:rPr lang="en-IN" sz="2400" dirty="0"/>
            <a:t>Capital Gains</a:t>
          </a:r>
        </a:p>
      </dgm:t>
    </dgm:pt>
    <dgm:pt modelId="{40FA7394-3E8E-455F-8B2A-3BA4DA42CE26}" type="parTrans" cxnId="{824A90B4-6A21-431B-8795-4B29B3467BED}">
      <dgm:prSet/>
      <dgm:spPr/>
      <dgm:t>
        <a:bodyPr/>
        <a:lstStyle/>
        <a:p>
          <a:endParaRPr lang="en-IN"/>
        </a:p>
      </dgm:t>
    </dgm:pt>
    <dgm:pt modelId="{54E47BA1-8C38-4C64-AFC4-F8DD2D4A53E4}" type="sibTrans" cxnId="{824A90B4-6A21-431B-8795-4B29B3467BED}">
      <dgm:prSet/>
      <dgm:spPr/>
      <dgm:t>
        <a:bodyPr/>
        <a:lstStyle/>
        <a:p>
          <a:endParaRPr lang="en-IN"/>
        </a:p>
      </dgm:t>
    </dgm:pt>
    <dgm:pt modelId="{19A34BDC-DB31-4B76-A5D4-6A7CB44F8CBA}">
      <dgm:prSet custT="1"/>
      <dgm:spPr/>
      <dgm:t>
        <a:bodyPr/>
        <a:lstStyle/>
        <a:p>
          <a:r>
            <a:rPr lang="en-IN" sz="2400" b="1" dirty="0"/>
            <a:t>Outward Investments</a:t>
          </a:r>
        </a:p>
      </dgm:t>
    </dgm:pt>
    <dgm:pt modelId="{C08C66AF-A43F-4BC2-96AB-34CC070C4381}" type="parTrans" cxnId="{AA4312A8-1749-4A8C-B8E4-E7BB4A17C034}">
      <dgm:prSet/>
      <dgm:spPr/>
      <dgm:t>
        <a:bodyPr/>
        <a:lstStyle/>
        <a:p>
          <a:endParaRPr lang="en-IN"/>
        </a:p>
      </dgm:t>
    </dgm:pt>
    <dgm:pt modelId="{11909511-C6FE-48D2-A1F9-5A8283C0E87A}" type="sibTrans" cxnId="{AA4312A8-1749-4A8C-B8E4-E7BB4A17C034}">
      <dgm:prSet/>
      <dgm:spPr/>
      <dgm:t>
        <a:bodyPr/>
        <a:lstStyle/>
        <a:p>
          <a:endParaRPr lang="en-IN"/>
        </a:p>
      </dgm:t>
    </dgm:pt>
    <dgm:pt modelId="{82D9FE88-C170-41FB-9E31-48F9E85AE280}">
      <dgm:prSet custT="1"/>
      <dgm:spPr/>
      <dgm:t>
        <a:bodyPr/>
        <a:lstStyle/>
        <a:p>
          <a:r>
            <a:rPr lang="en-IN" sz="2400" dirty="0"/>
            <a:t>Valuation</a:t>
          </a:r>
        </a:p>
      </dgm:t>
    </dgm:pt>
    <dgm:pt modelId="{5745A120-3D9A-4633-9954-573CB65ED2D8}" type="parTrans" cxnId="{D87917E6-24D7-45E3-BC84-C927A31476F4}">
      <dgm:prSet/>
      <dgm:spPr/>
      <dgm:t>
        <a:bodyPr/>
        <a:lstStyle/>
        <a:p>
          <a:endParaRPr lang="en-IN"/>
        </a:p>
      </dgm:t>
    </dgm:pt>
    <dgm:pt modelId="{A31111D8-2EF9-4867-B804-4BC0591F4A01}" type="sibTrans" cxnId="{D87917E6-24D7-45E3-BC84-C927A31476F4}">
      <dgm:prSet/>
      <dgm:spPr/>
      <dgm:t>
        <a:bodyPr/>
        <a:lstStyle/>
        <a:p>
          <a:endParaRPr lang="en-IN"/>
        </a:p>
      </dgm:t>
    </dgm:pt>
    <dgm:pt modelId="{F06048FD-9478-4170-BE81-9DA67557BECF}">
      <dgm:prSet phldrT="[Text]" custT="1"/>
      <dgm:spPr/>
      <dgm:t>
        <a:bodyPr/>
        <a:lstStyle/>
        <a:p>
          <a:r>
            <a:rPr lang="en-IN" sz="2000" b="1" dirty="0"/>
            <a:t>Source:</a:t>
          </a:r>
          <a:r>
            <a:rPr lang="en-IN" sz="2000" dirty="0"/>
            <a:t> Country under whose laws the company is </a:t>
          </a:r>
          <a:r>
            <a:rPr lang="en-IN" sz="2000" b="1" u="sng" dirty="0"/>
            <a:t>incorporated</a:t>
          </a:r>
          <a:r>
            <a:rPr lang="en-IN" sz="2000" dirty="0"/>
            <a:t>/ Company which is a </a:t>
          </a:r>
          <a:r>
            <a:rPr lang="en-IN" sz="2000" b="1" u="sng" dirty="0"/>
            <a:t>resident</a:t>
          </a:r>
          <a:r>
            <a:rPr lang="en-IN" sz="2000" b="1" dirty="0"/>
            <a:t> </a:t>
          </a:r>
          <a:r>
            <a:rPr lang="en-IN" sz="2000" dirty="0"/>
            <a:t>of a Contracting State</a:t>
          </a:r>
        </a:p>
      </dgm:t>
    </dgm:pt>
    <dgm:pt modelId="{1BAECA2B-762D-446F-AFD2-D425AF42AA0D}" type="parTrans" cxnId="{E051FEA5-8A7F-4A66-B12F-D24097A2EE08}">
      <dgm:prSet/>
      <dgm:spPr/>
      <dgm:t>
        <a:bodyPr/>
        <a:lstStyle/>
        <a:p>
          <a:endParaRPr lang="en-IN"/>
        </a:p>
      </dgm:t>
    </dgm:pt>
    <dgm:pt modelId="{EC334F86-7609-47DC-8590-13DA704EA96E}" type="sibTrans" cxnId="{E051FEA5-8A7F-4A66-B12F-D24097A2EE08}">
      <dgm:prSet/>
      <dgm:spPr/>
      <dgm:t>
        <a:bodyPr/>
        <a:lstStyle/>
        <a:p>
          <a:endParaRPr lang="en-IN"/>
        </a:p>
      </dgm:t>
    </dgm:pt>
    <dgm:pt modelId="{354B3294-A4B6-47BB-82A9-27BB63B6DA7F}">
      <dgm:prSet phldrT="[Text]" custT="1"/>
      <dgm:spPr/>
      <dgm:t>
        <a:bodyPr/>
        <a:lstStyle/>
        <a:p>
          <a:r>
            <a:rPr lang="en-IN" sz="2000" b="1" dirty="0"/>
            <a:t>Source: </a:t>
          </a:r>
          <a:r>
            <a:rPr lang="en-IN" sz="2000" dirty="0"/>
            <a:t>Issuer of debt or the payer of interest</a:t>
          </a:r>
        </a:p>
      </dgm:t>
    </dgm:pt>
    <dgm:pt modelId="{2B1E2518-BEE5-4E44-9CFE-A808C31E7073}" type="parTrans" cxnId="{B63CBC98-2FF4-45C3-8708-CB9EF7ACDC7E}">
      <dgm:prSet/>
      <dgm:spPr/>
      <dgm:t>
        <a:bodyPr/>
        <a:lstStyle/>
        <a:p>
          <a:endParaRPr lang="en-IN"/>
        </a:p>
      </dgm:t>
    </dgm:pt>
    <dgm:pt modelId="{40C9F6B0-4A66-47B0-86D5-66E9578EB5AE}" type="sibTrans" cxnId="{B63CBC98-2FF4-45C3-8708-CB9EF7ACDC7E}">
      <dgm:prSet/>
      <dgm:spPr/>
      <dgm:t>
        <a:bodyPr/>
        <a:lstStyle/>
        <a:p>
          <a:endParaRPr lang="en-IN"/>
        </a:p>
      </dgm:t>
    </dgm:pt>
    <dgm:pt modelId="{FC61C4D5-4EC6-4C5C-AEA8-6BBBED014D23}">
      <dgm:prSet custT="1"/>
      <dgm:spPr/>
      <dgm:t>
        <a:bodyPr/>
        <a:lstStyle/>
        <a:p>
          <a:r>
            <a:rPr lang="en-IN" sz="2000" b="1" dirty="0"/>
            <a:t>Source</a:t>
          </a:r>
          <a:r>
            <a:rPr lang="en-IN" sz="2000" dirty="0"/>
            <a:t>: Location of the capital asset / Location of the person alienating the asset </a:t>
          </a:r>
        </a:p>
      </dgm:t>
    </dgm:pt>
    <dgm:pt modelId="{78B04741-ACF4-445D-9C45-2E2292B498CB}" type="parTrans" cxnId="{73F2FE97-35B4-44C8-8C87-6E38A6209D60}">
      <dgm:prSet/>
      <dgm:spPr/>
      <dgm:t>
        <a:bodyPr/>
        <a:lstStyle/>
        <a:p>
          <a:endParaRPr lang="en-IN"/>
        </a:p>
      </dgm:t>
    </dgm:pt>
    <dgm:pt modelId="{E538A318-FDC1-4F30-8F7C-30940E1E9E58}" type="sibTrans" cxnId="{73F2FE97-35B4-44C8-8C87-6E38A6209D60}">
      <dgm:prSet/>
      <dgm:spPr/>
      <dgm:t>
        <a:bodyPr/>
        <a:lstStyle/>
        <a:p>
          <a:endParaRPr lang="en-IN"/>
        </a:p>
      </dgm:t>
    </dgm:pt>
    <dgm:pt modelId="{82C30D66-B302-4FC4-B291-D60933AE681E}" type="pres">
      <dgm:prSet presAssocID="{1D73CC8D-F1B7-4576-BD2F-0959767D2339}" presName="mainComposite" presStyleCnt="0">
        <dgm:presLayoutVars>
          <dgm:chPref val="1"/>
          <dgm:dir/>
          <dgm:animOne val="branch"/>
          <dgm:animLvl val="lvl"/>
          <dgm:resizeHandles val="exact"/>
        </dgm:presLayoutVars>
      </dgm:prSet>
      <dgm:spPr/>
      <dgm:t>
        <a:bodyPr/>
        <a:lstStyle/>
        <a:p>
          <a:endParaRPr lang="en-IN"/>
        </a:p>
      </dgm:t>
    </dgm:pt>
    <dgm:pt modelId="{5E628D1B-C2A7-4D06-94DB-A38E02CC3789}" type="pres">
      <dgm:prSet presAssocID="{1D73CC8D-F1B7-4576-BD2F-0959767D2339}" presName="hierFlow" presStyleCnt="0"/>
      <dgm:spPr/>
    </dgm:pt>
    <dgm:pt modelId="{CEB3AA1D-90C6-4EF7-9F09-498CB5C3A53B}" type="pres">
      <dgm:prSet presAssocID="{1D73CC8D-F1B7-4576-BD2F-0959767D2339}" presName="hierChild1" presStyleCnt="0">
        <dgm:presLayoutVars>
          <dgm:chPref val="1"/>
          <dgm:animOne val="branch"/>
          <dgm:animLvl val="lvl"/>
        </dgm:presLayoutVars>
      </dgm:prSet>
      <dgm:spPr/>
    </dgm:pt>
    <dgm:pt modelId="{F9F0B295-98C0-4AC5-A7EE-5459250D84C7}" type="pres">
      <dgm:prSet presAssocID="{09F33834-99B1-4DC8-A19C-8AC2B384FE9C}" presName="Name14" presStyleCnt="0"/>
      <dgm:spPr/>
    </dgm:pt>
    <dgm:pt modelId="{87177078-9F57-44A2-92E5-1F6B525A0615}" type="pres">
      <dgm:prSet presAssocID="{09F33834-99B1-4DC8-A19C-8AC2B384FE9C}" presName="level1Shape" presStyleLbl="node0" presStyleIdx="0" presStyleCnt="1" custScaleX="407102" custScaleY="66331" custLinFactX="-2614" custLinFactNeighborX="-100000" custLinFactNeighborY="-11632">
        <dgm:presLayoutVars>
          <dgm:chPref val="3"/>
        </dgm:presLayoutVars>
      </dgm:prSet>
      <dgm:spPr/>
      <dgm:t>
        <a:bodyPr/>
        <a:lstStyle/>
        <a:p>
          <a:endParaRPr lang="en-IN"/>
        </a:p>
      </dgm:t>
    </dgm:pt>
    <dgm:pt modelId="{E6E673EC-5F7A-440D-80C0-33B8EBA57503}" type="pres">
      <dgm:prSet presAssocID="{09F33834-99B1-4DC8-A19C-8AC2B384FE9C}" presName="hierChild2" presStyleCnt="0"/>
      <dgm:spPr/>
    </dgm:pt>
    <dgm:pt modelId="{86E792E2-1DC6-42A0-978E-BAF617FA7D33}" type="pres">
      <dgm:prSet presAssocID="{4302043B-70A8-4754-AA8A-940B8ACACDFF}" presName="Name19" presStyleLbl="parChTrans1D2" presStyleIdx="0" presStyleCnt="2"/>
      <dgm:spPr/>
      <dgm:t>
        <a:bodyPr/>
        <a:lstStyle/>
        <a:p>
          <a:endParaRPr lang="en-IN"/>
        </a:p>
      </dgm:t>
    </dgm:pt>
    <dgm:pt modelId="{CCE1BDDC-B958-4BCB-B0A5-4F08DED7F660}" type="pres">
      <dgm:prSet presAssocID="{3E88D475-B95D-4B2B-B5A9-D13971853AFE}" presName="Name21" presStyleCnt="0"/>
      <dgm:spPr/>
    </dgm:pt>
    <dgm:pt modelId="{AADEBB3D-ED1D-4643-8EAA-5CB2C633EA92}" type="pres">
      <dgm:prSet presAssocID="{3E88D475-B95D-4B2B-B5A9-D13971853AFE}" presName="level2Shape" presStyleLbl="node2" presStyleIdx="0" presStyleCnt="2" custScaleX="168721" custScaleY="109136" custLinFactX="-7457" custLinFactNeighborX="-100000" custLinFactNeighborY="-6707"/>
      <dgm:spPr/>
      <dgm:t>
        <a:bodyPr/>
        <a:lstStyle/>
        <a:p>
          <a:endParaRPr lang="en-IN"/>
        </a:p>
      </dgm:t>
    </dgm:pt>
    <dgm:pt modelId="{59BB6047-3B4E-4C84-85B7-C8C24D2BB679}" type="pres">
      <dgm:prSet presAssocID="{3E88D475-B95D-4B2B-B5A9-D13971853AFE}" presName="hierChild3" presStyleCnt="0"/>
      <dgm:spPr/>
    </dgm:pt>
    <dgm:pt modelId="{B6D7E714-FFA8-4086-9BBB-64A8005A9975}" type="pres">
      <dgm:prSet presAssocID="{5D8A8FE0-B09D-4A4E-A289-104A305205C0}" presName="Name19" presStyleLbl="parChTrans1D3" presStyleIdx="0" presStyleCnt="4"/>
      <dgm:spPr/>
      <dgm:t>
        <a:bodyPr/>
        <a:lstStyle/>
        <a:p>
          <a:endParaRPr lang="en-IN"/>
        </a:p>
      </dgm:t>
    </dgm:pt>
    <dgm:pt modelId="{F01565D4-9AD8-4313-8DF5-16743C59C221}" type="pres">
      <dgm:prSet presAssocID="{49661A1E-E85D-4ABC-9E1E-8133640FC05A}" presName="Name21" presStyleCnt="0"/>
      <dgm:spPr/>
    </dgm:pt>
    <dgm:pt modelId="{C6A7CB79-799F-4953-9456-BBB78B4F0A49}" type="pres">
      <dgm:prSet presAssocID="{49661A1E-E85D-4ABC-9E1E-8133640FC05A}" presName="level2Shape" presStyleLbl="node3" presStyleIdx="0" presStyleCnt="4" custScaleX="158057"/>
      <dgm:spPr/>
      <dgm:t>
        <a:bodyPr/>
        <a:lstStyle/>
        <a:p>
          <a:endParaRPr lang="en-IN"/>
        </a:p>
      </dgm:t>
    </dgm:pt>
    <dgm:pt modelId="{B06DB719-6827-4FE1-96B9-35D528C0D61D}" type="pres">
      <dgm:prSet presAssocID="{49661A1E-E85D-4ABC-9E1E-8133640FC05A}" presName="hierChild3" presStyleCnt="0"/>
      <dgm:spPr/>
    </dgm:pt>
    <dgm:pt modelId="{1B8FFAA3-BE2B-4DC6-87F9-BB38FEDD3A3D}" type="pres">
      <dgm:prSet presAssocID="{1BAECA2B-762D-446F-AFD2-D425AF42AA0D}" presName="Name19" presStyleLbl="parChTrans1D4" presStyleIdx="0" presStyleCnt="3"/>
      <dgm:spPr/>
      <dgm:t>
        <a:bodyPr/>
        <a:lstStyle/>
        <a:p>
          <a:endParaRPr lang="en-IN"/>
        </a:p>
      </dgm:t>
    </dgm:pt>
    <dgm:pt modelId="{F0DC46CD-53C7-492F-8BA9-D8200DABF06A}" type="pres">
      <dgm:prSet presAssocID="{F06048FD-9478-4170-BE81-9DA67557BECF}" presName="Name21" presStyleCnt="0"/>
      <dgm:spPr/>
    </dgm:pt>
    <dgm:pt modelId="{1A8564E3-6AB8-4151-9B5F-7702BC67C5A3}" type="pres">
      <dgm:prSet presAssocID="{F06048FD-9478-4170-BE81-9DA67557BECF}" presName="level2Shape" presStyleLbl="node4" presStyleIdx="0" presStyleCnt="3" custScaleX="153627" custScaleY="443260"/>
      <dgm:spPr/>
      <dgm:t>
        <a:bodyPr/>
        <a:lstStyle/>
        <a:p>
          <a:endParaRPr lang="en-IN"/>
        </a:p>
      </dgm:t>
    </dgm:pt>
    <dgm:pt modelId="{9E528675-ECCD-4B24-9E62-2EE87775D767}" type="pres">
      <dgm:prSet presAssocID="{F06048FD-9478-4170-BE81-9DA67557BECF}" presName="hierChild3" presStyleCnt="0"/>
      <dgm:spPr/>
    </dgm:pt>
    <dgm:pt modelId="{BEA7BE72-645B-4DEA-B8BA-402D1865C30C}" type="pres">
      <dgm:prSet presAssocID="{BB153450-56A2-4443-B2BC-DEF20C0E4315}" presName="Name19" presStyleLbl="parChTrans1D3" presStyleIdx="1" presStyleCnt="4"/>
      <dgm:spPr/>
      <dgm:t>
        <a:bodyPr/>
        <a:lstStyle/>
        <a:p>
          <a:endParaRPr lang="en-IN"/>
        </a:p>
      </dgm:t>
    </dgm:pt>
    <dgm:pt modelId="{CA2F6201-AE2B-41C1-9F84-1C53A63D19B5}" type="pres">
      <dgm:prSet presAssocID="{A7CEB1F1-7D8D-4D1B-A270-A2B67570459A}" presName="Name21" presStyleCnt="0"/>
      <dgm:spPr/>
    </dgm:pt>
    <dgm:pt modelId="{5AAA4F96-F440-47CC-BB8E-8485169ABADB}" type="pres">
      <dgm:prSet presAssocID="{A7CEB1F1-7D8D-4D1B-A270-A2B67570459A}" presName="level2Shape" presStyleLbl="node3" presStyleIdx="1" presStyleCnt="4" custScaleX="126731"/>
      <dgm:spPr/>
      <dgm:t>
        <a:bodyPr/>
        <a:lstStyle/>
        <a:p>
          <a:endParaRPr lang="en-IN"/>
        </a:p>
      </dgm:t>
    </dgm:pt>
    <dgm:pt modelId="{F2260259-54C6-47B8-84C7-955A82577386}" type="pres">
      <dgm:prSet presAssocID="{A7CEB1F1-7D8D-4D1B-A270-A2B67570459A}" presName="hierChild3" presStyleCnt="0"/>
      <dgm:spPr/>
    </dgm:pt>
    <dgm:pt modelId="{979C77B6-1B03-45A6-B5F3-1A7EB7D87259}" type="pres">
      <dgm:prSet presAssocID="{2B1E2518-BEE5-4E44-9CFE-A808C31E7073}" presName="Name19" presStyleLbl="parChTrans1D4" presStyleIdx="1" presStyleCnt="3"/>
      <dgm:spPr/>
      <dgm:t>
        <a:bodyPr/>
        <a:lstStyle/>
        <a:p>
          <a:endParaRPr lang="en-IN"/>
        </a:p>
      </dgm:t>
    </dgm:pt>
    <dgm:pt modelId="{9B2BC11B-38CE-4439-A242-C2B9BCEBE883}" type="pres">
      <dgm:prSet presAssocID="{354B3294-A4B6-47BB-82A9-27BB63B6DA7F}" presName="Name21" presStyleCnt="0"/>
      <dgm:spPr/>
    </dgm:pt>
    <dgm:pt modelId="{6DDAF14A-A16C-4A0E-920F-AB8698765E9F}" type="pres">
      <dgm:prSet presAssocID="{354B3294-A4B6-47BB-82A9-27BB63B6DA7F}" presName="level2Shape" presStyleLbl="node4" presStyleIdx="1" presStyleCnt="3" custScaleY="235061"/>
      <dgm:spPr/>
      <dgm:t>
        <a:bodyPr/>
        <a:lstStyle/>
        <a:p>
          <a:endParaRPr lang="en-IN"/>
        </a:p>
      </dgm:t>
    </dgm:pt>
    <dgm:pt modelId="{8864CAE8-4CED-412E-A835-2C8617011543}" type="pres">
      <dgm:prSet presAssocID="{354B3294-A4B6-47BB-82A9-27BB63B6DA7F}" presName="hierChild3" presStyleCnt="0"/>
      <dgm:spPr/>
    </dgm:pt>
    <dgm:pt modelId="{6C09335C-F8B8-46A4-9D3E-87BD1F200113}" type="pres">
      <dgm:prSet presAssocID="{40FA7394-3E8E-455F-8B2A-3BA4DA42CE26}" presName="Name19" presStyleLbl="parChTrans1D3" presStyleIdx="2" presStyleCnt="4"/>
      <dgm:spPr/>
      <dgm:t>
        <a:bodyPr/>
        <a:lstStyle/>
        <a:p>
          <a:endParaRPr lang="en-IN"/>
        </a:p>
      </dgm:t>
    </dgm:pt>
    <dgm:pt modelId="{1FF5C9C0-BD14-4C90-ABC6-74D0D23951EF}" type="pres">
      <dgm:prSet presAssocID="{5F3741AB-5BFC-47CD-B86F-88F915C387FE}" presName="Name21" presStyleCnt="0"/>
      <dgm:spPr/>
    </dgm:pt>
    <dgm:pt modelId="{3F990484-EDFE-4735-86D2-3C79ED4B5683}" type="pres">
      <dgm:prSet presAssocID="{5F3741AB-5BFC-47CD-B86F-88F915C387FE}" presName="level2Shape" presStyleLbl="node3" presStyleIdx="2" presStyleCnt="4"/>
      <dgm:spPr/>
      <dgm:t>
        <a:bodyPr/>
        <a:lstStyle/>
        <a:p>
          <a:endParaRPr lang="en-IN"/>
        </a:p>
      </dgm:t>
    </dgm:pt>
    <dgm:pt modelId="{6EC4729B-BE11-4789-B3B2-59439CF9E30A}" type="pres">
      <dgm:prSet presAssocID="{5F3741AB-5BFC-47CD-B86F-88F915C387FE}" presName="hierChild3" presStyleCnt="0"/>
      <dgm:spPr/>
    </dgm:pt>
    <dgm:pt modelId="{D93F6F96-AB1F-4695-8F62-64A73D671CF8}" type="pres">
      <dgm:prSet presAssocID="{78B04741-ACF4-445D-9C45-2E2292B498CB}" presName="Name19" presStyleLbl="parChTrans1D4" presStyleIdx="2" presStyleCnt="3"/>
      <dgm:spPr/>
      <dgm:t>
        <a:bodyPr/>
        <a:lstStyle/>
        <a:p>
          <a:endParaRPr lang="en-IN"/>
        </a:p>
      </dgm:t>
    </dgm:pt>
    <dgm:pt modelId="{E2473E6E-5514-48C8-B4F4-3BB581EA4684}" type="pres">
      <dgm:prSet presAssocID="{FC61C4D5-4EC6-4C5C-AEA8-6BBBED014D23}" presName="Name21" presStyleCnt="0"/>
      <dgm:spPr/>
    </dgm:pt>
    <dgm:pt modelId="{C41F29BB-8955-4CA7-8BE0-BC7BC2DBAB61}" type="pres">
      <dgm:prSet presAssocID="{FC61C4D5-4EC6-4C5C-AEA8-6BBBED014D23}" presName="level2Shape" presStyleLbl="node4" presStyleIdx="2" presStyleCnt="3" custScaleX="141376" custScaleY="376543"/>
      <dgm:spPr/>
      <dgm:t>
        <a:bodyPr/>
        <a:lstStyle/>
        <a:p>
          <a:endParaRPr lang="en-IN"/>
        </a:p>
      </dgm:t>
    </dgm:pt>
    <dgm:pt modelId="{EE437529-B9E5-443E-A32F-EA3524D47ED4}" type="pres">
      <dgm:prSet presAssocID="{FC61C4D5-4EC6-4C5C-AEA8-6BBBED014D23}" presName="hierChild3" presStyleCnt="0"/>
      <dgm:spPr/>
    </dgm:pt>
    <dgm:pt modelId="{C39077DF-ECFC-4688-954C-BCB49A2F1732}" type="pres">
      <dgm:prSet presAssocID="{5745A120-3D9A-4633-9954-573CB65ED2D8}" presName="Name19" presStyleLbl="parChTrans1D3" presStyleIdx="3" presStyleCnt="4"/>
      <dgm:spPr/>
      <dgm:t>
        <a:bodyPr/>
        <a:lstStyle/>
        <a:p>
          <a:endParaRPr lang="en-IN"/>
        </a:p>
      </dgm:t>
    </dgm:pt>
    <dgm:pt modelId="{E21FF6C6-D54B-4BC5-A37B-49B9AD7043EE}" type="pres">
      <dgm:prSet presAssocID="{82D9FE88-C170-41FB-9E31-48F9E85AE280}" presName="Name21" presStyleCnt="0"/>
      <dgm:spPr/>
    </dgm:pt>
    <dgm:pt modelId="{AB26AD6C-CC1F-406A-838C-8A307458C0AF}" type="pres">
      <dgm:prSet presAssocID="{82D9FE88-C170-41FB-9E31-48F9E85AE280}" presName="level2Shape" presStyleLbl="node3" presStyleIdx="3" presStyleCnt="4" custScaleX="157894" custLinFactNeighborX="-1555"/>
      <dgm:spPr/>
      <dgm:t>
        <a:bodyPr/>
        <a:lstStyle/>
        <a:p>
          <a:endParaRPr lang="en-IN"/>
        </a:p>
      </dgm:t>
    </dgm:pt>
    <dgm:pt modelId="{2C398C84-8076-4AA2-9701-F44BA8B924A1}" type="pres">
      <dgm:prSet presAssocID="{82D9FE88-C170-41FB-9E31-48F9E85AE280}" presName="hierChild3" presStyleCnt="0"/>
      <dgm:spPr/>
    </dgm:pt>
    <dgm:pt modelId="{2833CD73-8F8B-4332-9B54-48CFA664545D}" type="pres">
      <dgm:prSet presAssocID="{C08C66AF-A43F-4BC2-96AB-34CC070C4381}" presName="Name19" presStyleLbl="parChTrans1D2" presStyleIdx="1" presStyleCnt="2"/>
      <dgm:spPr/>
      <dgm:t>
        <a:bodyPr/>
        <a:lstStyle/>
        <a:p>
          <a:endParaRPr lang="en-IN"/>
        </a:p>
      </dgm:t>
    </dgm:pt>
    <dgm:pt modelId="{C0E29251-0E81-4A88-94E7-93D0907FB212}" type="pres">
      <dgm:prSet presAssocID="{19A34BDC-DB31-4B76-A5D4-6A7CB44F8CBA}" presName="Name21" presStyleCnt="0"/>
      <dgm:spPr/>
    </dgm:pt>
    <dgm:pt modelId="{7FB2F143-D43D-4CA3-967F-03EFAF62BF51}" type="pres">
      <dgm:prSet presAssocID="{19A34BDC-DB31-4B76-A5D4-6A7CB44F8CBA}" presName="level2Shape" presStyleLbl="node2" presStyleIdx="1" presStyleCnt="2" custScaleX="182013" custScaleY="119403" custLinFactNeighborX="-41202" custLinFactNeighborY="-6037"/>
      <dgm:spPr/>
      <dgm:t>
        <a:bodyPr/>
        <a:lstStyle/>
        <a:p>
          <a:endParaRPr lang="en-IN"/>
        </a:p>
      </dgm:t>
    </dgm:pt>
    <dgm:pt modelId="{999F9B8B-C56F-4CC3-BA2E-9E819C2B8F35}" type="pres">
      <dgm:prSet presAssocID="{19A34BDC-DB31-4B76-A5D4-6A7CB44F8CBA}" presName="hierChild3" presStyleCnt="0"/>
      <dgm:spPr/>
    </dgm:pt>
    <dgm:pt modelId="{E9611C92-225F-4495-A44C-D8219278FD47}" type="pres">
      <dgm:prSet presAssocID="{1D73CC8D-F1B7-4576-BD2F-0959767D2339}" presName="bgShapesFlow" presStyleCnt="0"/>
      <dgm:spPr/>
    </dgm:pt>
  </dgm:ptLst>
  <dgm:cxnLst>
    <dgm:cxn modelId="{C21518D1-47DC-4BDE-A3FA-7D4EFF27AE8B}" type="presOf" srcId="{BB153450-56A2-4443-B2BC-DEF20C0E4315}" destId="{BEA7BE72-645B-4DEA-B8BA-402D1865C30C}" srcOrd="0" destOrd="0" presId="urn:microsoft.com/office/officeart/2005/8/layout/hierarchy6"/>
    <dgm:cxn modelId="{E801D0C7-9EB7-4400-AD91-4287FBC07BFE}" type="presOf" srcId="{82D9FE88-C170-41FB-9E31-48F9E85AE280}" destId="{AB26AD6C-CC1F-406A-838C-8A307458C0AF}" srcOrd="0" destOrd="0" presId="urn:microsoft.com/office/officeart/2005/8/layout/hierarchy6"/>
    <dgm:cxn modelId="{824A90B4-6A21-431B-8795-4B29B3467BED}" srcId="{3E88D475-B95D-4B2B-B5A9-D13971853AFE}" destId="{5F3741AB-5BFC-47CD-B86F-88F915C387FE}" srcOrd="2" destOrd="0" parTransId="{40FA7394-3E8E-455F-8B2A-3BA4DA42CE26}" sibTransId="{54E47BA1-8C38-4C64-AFC4-F8DD2D4A53E4}"/>
    <dgm:cxn modelId="{B63CBC98-2FF4-45C3-8708-CB9EF7ACDC7E}" srcId="{A7CEB1F1-7D8D-4D1B-A270-A2B67570459A}" destId="{354B3294-A4B6-47BB-82A9-27BB63B6DA7F}" srcOrd="0" destOrd="0" parTransId="{2B1E2518-BEE5-4E44-9CFE-A808C31E7073}" sibTransId="{40C9F6B0-4A66-47B0-86D5-66E9578EB5AE}"/>
    <dgm:cxn modelId="{D87917E6-24D7-45E3-BC84-C927A31476F4}" srcId="{3E88D475-B95D-4B2B-B5A9-D13971853AFE}" destId="{82D9FE88-C170-41FB-9E31-48F9E85AE280}" srcOrd="3" destOrd="0" parTransId="{5745A120-3D9A-4633-9954-573CB65ED2D8}" sibTransId="{A31111D8-2EF9-4867-B804-4BC0591F4A01}"/>
    <dgm:cxn modelId="{4B488CD8-3650-476A-9C68-B24CCCA925C4}" srcId="{3E88D475-B95D-4B2B-B5A9-D13971853AFE}" destId="{A7CEB1F1-7D8D-4D1B-A270-A2B67570459A}" srcOrd="1" destOrd="0" parTransId="{BB153450-56A2-4443-B2BC-DEF20C0E4315}" sibTransId="{2F7FED6E-F41C-4AC4-9CD4-E38B028874DF}"/>
    <dgm:cxn modelId="{DFA59405-272D-4C7B-A67B-6ADB449E6B3C}" type="presOf" srcId="{2B1E2518-BEE5-4E44-9CFE-A808C31E7073}" destId="{979C77B6-1B03-45A6-B5F3-1A7EB7D87259}" srcOrd="0" destOrd="0" presId="urn:microsoft.com/office/officeart/2005/8/layout/hierarchy6"/>
    <dgm:cxn modelId="{E38FE288-A5C1-4EF3-B82E-864C5DBE819B}" type="presOf" srcId="{19A34BDC-DB31-4B76-A5D4-6A7CB44F8CBA}" destId="{7FB2F143-D43D-4CA3-967F-03EFAF62BF51}" srcOrd="0" destOrd="0" presId="urn:microsoft.com/office/officeart/2005/8/layout/hierarchy6"/>
    <dgm:cxn modelId="{EEEFA0E6-D863-4009-9126-567874AE9D06}" srcId="{09F33834-99B1-4DC8-A19C-8AC2B384FE9C}" destId="{3E88D475-B95D-4B2B-B5A9-D13971853AFE}" srcOrd="0" destOrd="0" parTransId="{4302043B-70A8-4754-AA8A-940B8ACACDFF}" sibTransId="{DDA5A0AA-B077-4290-B923-95FBF931C3CE}"/>
    <dgm:cxn modelId="{1E6C6B71-5288-4D2F-8652-6382109955CE}" type="presOf" srcId="{4302043B-70A8-4754-AA8A-940B8ACACDFF}" destId="{86E792E2-1DC6-42A0-978E-BAF617FA7D33}" srcOrd="0" destOrd="0" presId="urn:microsoft.com/office/officeart/2005/8/layout/hierarchy6"/>
    <dgm:cxn modelId="{2597D270-5844-4B22-A107-2F8D97559963}" type="presOf" srcId="{F06048FD-9478-4170-BE81-9DA67557BECF}" destId="{1A8564E3-6AB8-4151-9B5F-7702BC67C5A3}" srcOrd="0" destOrd="0" presId="urn:microsoft.com/office/officeart/2005/8/layout/hierarchy6"/>
    <dgm:cxn modelId="{2D24E04E-F9E0-4F34-B504-BBE11D2FC6C3}" type="presOf" srcId="{3E88D475-B95D-4B2B-B5A9-D13971853AFE}" destId="{AADEBB3D-ED1D-4643-8EAA-5CB2C633EA92}" srcOrd="0" destOrd="0" presId="urn:microsoft.com/office/officeart/2005/8/layout/hierarchy6"/>
    <dgm:cxn modelId="{26F07604-F081-4785-B0A0-37F1FACB5B61}" type="presOf" srcId="{5D8A8FE0-B09D-4A4E-A289-104A305205C0}" destId="{B6D7E714-FFA8-4086-9BBB-64A8005A9975}" srcOrd="0" destOrd="0" presId="urn:microsoft.com/office/officeart/2005/8/layout/hierarchy6"/>
    <dgm:cxn modelId="{CD010ADE-88D1-48F3-BCF7-599E7FD6857C}" type="presOf" srcId="{C08C66AF-A43F-4BC2-96AB-34CC070C4381}" destId="{2833CD73-8F8B-4332-9B54-48CFA664545D}" srcOrd="0" destOrd="0" presId="urn:microsoft.com/office/officeart/2005/8/layout/hierarchy6"/>
    <dgm:cxn modelId="{73F2FE97-35B4-44C8-8C87-6E38A6209D60}" srcId="{5F3741AB-5BFC-47CD-B86F-88F915C387FE}" destId="{FC61C4D5-4EC6-4C5C-AEA8-6BBBED014D23}" srcOrd="0" destOrd="0" parTransId="{78B04741-ACF4-445D-9C45-2E2292B498CB}" sibTransId="{E538A318-FDC1-4F30-8F7C-30940E1E9E58}"/>
    <dgm:cxn modelId="{914DCBC5-01E8-465B-9753-30466F2B9EDB}" type="presOf" srcId="{1BAECA2B-762D-446F-AFD2-D425AF42AA0D}" destId="{1B8FFAA3-BE2B-4DC6-87F9-BB38FEDD3A3D}" srcOrd="0" destOrd="0" presId="urn:microsoft.com/office/officeart/2005/8/layout/hierarchy6"/>
    <dgm:cxn modelId="{AA4312A8-1749-4A8C-B8E4-E7BB4A17C034}" srcId="{09F33834-99B1-4DC8-A19C-8AC2B384FE9C}" destId="{19A34BDC-DB31-4B76-A5D4-6A7CB44F8CBA}" srcOrd="1" destOrd="0" parTransId="{C08C66AF-A43F-4BC2-96AB-34CC070C4381}" sibTransId="{11909511-C6FE-48D2-A1F9-5A8283C0E87A}"/>
    <dgm:cxn modelId="{C558F96E-4AD5-4195-BE8E-69AAAAF76384}" type="presOf" srcId="{09F33834-99B1-4DC8-A19C-8AC2B384FE9C}" destId="{87177078-9F57-44A2-92E5-1F6B525A0615}" srcOrd="0" destOrd="0" presId="urn:microsoft.com/office/officeart/2005/8/layout/hierarchy6"/>
    <dgm:cxn modelId="{C5E16D03-549C-4799-A3FE-714F2ED46C67}" type="presOf" srcId="{49661A1E-E85D-4ABC-9E1E-8133640FC05A}" destId="{C6A7CB79-799F-4953-9456-BBB78B4F0A49}" srcOrd="0" destOrd="0" presId="urn:microsoft.com/office/officeart/2005/8/layout/hierarchy6"/>
    <dgm:cxn modelId="{E051FEA5-8A7F-4A66-B12F-D24097A2EE08}" srcId="{49661A1E-E85D-4ABC-9E1E-8133640FC05A}" destId="{F06048FD-9478-4170-BE81-9DA67557BECF}" srcOrd="0" destOrd="0" parTransId="{1BAECA2B-762D-446F-AFD2-D425AF42AA0D}" sibTransId="{EC334F86-7609-47DC-8590-13DA704EA96E}"/>
    <dgm:cxn modelId="{57CC482E-4B10-4C23-ADE1-07D393D265A9}" type="presOf" srcId="{40FA7394-3E8E-455F-8B2A-3BA4DA42CE26}" destId="{6C09335C-F8B8-46A4-9D3E-87BD1F200113}" srcOrd="0" destOrd="0" presId="urn:microsoft.com/office/officeart/2005/8/layout/hierarchy6"/>
    <dgm:cxn modelId="{7E4A9329-0009-42D1-AA56-B8ABB60DEA48}" type="presOf" srcId="{78B04741-ACF4-445D-9C45-2E2292B498CB}" destId="{D93F6F96-AB1F-4695-8F62-64A73D671CF8}" srcOrd="0" destOrd="0" presId="urn:microsoft.com/office/officeart/2005/8/layout/hierarchy6"/>
    <dgm:cxn modelId="{754089A4-159E-4ABB-A955-18E41AF1BC7A}" type="presOf" srcId="{354B3294-A4B6-47BB-82A9-27BB63B6DA7F}" destId="{6DDAF14A-A16C-4A0E-920F-AB8698765E9F}" srcOrd="0" destOrd="0" presId="urn:microsoft.com/office/officeart/2005/8/layout/hierarchy6"/>
    <dgm:cxn modelId="{32B07CC9-675C-414A-AC2B-0E9C1B4863E6}" srcId="{1D73CC8D-F1B7-4576-BD2F-0959767D2339}" destId="{09F33834-99B1-4DC8-A19C-8AC2B384FE9C}" srcOrd="0" destOrd="0" parTransId="{5DF22054-7FBF-4BC3-870B-68432911744E}" sibTransId="{95C7E391-855C-4813-AD5C-16624B12C59C}"/>
    <dgm:cxn modelId="{552477D7-17B0-4F6B-803D-1B656206F25C}" type="presOf" srcId="{5745A120-3D9A-4633-9954-573CB65ED2D8}" destId="{C39077DF-ECFC-4688-954C-BCB49A2F1732}" srcOrd="0" destOrd="0" presId="urn:microsoft.com/office/officeart/2005/8/layout/hierarchy6"/>
    <dgm:cxn modelId="{79C12B4D-B29D-482A-9C61-A09129EBEC17}" type="presOf" srcId="{A7CEB1F1-7D8D-4D1B-A270-A2B67570459A}" destId="{5AAA4F96-F440-47CC-BB8E-8485169ABADB}" srcOrd="0" destOrd="0" presId="urn:microsoft.com/office/officeart/2005/8/layout/hierarchy6"/>
    <dgm:cxn modelId="{14F3140C-387B-4954-BC12-BA3C94C52748}" type="presOf" srcId="{1D73CC8D-F1B7-4576-BD2F-0959767D2339}" destId="{82C30D66-B302-4FC4-B291-D60933AE681E}" srcOrd="0" destOrd="0" presId="urn:microsoft.com/office/officeart/2005/8/layout/hierarchy6"/>
    <dgm:cxn modelId="{0BC05C1A-40E3-45F3-87F7-8B05B2C8924A}" srcId="{3E88D475-B95D-4B2B-B5A9-D13971853AFE}" destId="{49661A1E-E85D-4ABC-9E1E-8133640FC05A}" srcOrd="0" destOrd="0" parTransId="{5D8A8FE0-B09D-4A4E-A289-104A305205C0}" sibTransId="{6F6F211B-872A-4F96-A155-177D759173D5}"/>
    <dgm:cxn modelId="{BB96B416-C23B-4E78-B579-B03D14D173B2}" type="presOf" srcId="{FC61C4D5-4EC6-4C5C-AEA8-6BBBED014D23}" destId="{C41F29BB-8955-4CA7-8BE0-BC7BC2DBAB61}" srcOrd="0" destOrd="0" presId="urn:microsoft.com/office/officeart/2005/8/layout/hierarchy6"/>
    <dgm:cxn modelId="{73622309-E2D8-40BA-8E0F-618E4D49DE49}" type="presOf" srcId="{5F3741AB-5BFC-47CD-B86F-88F915C387FE}" destId="{3F990484-EDFE-4735-86D2-3C79ED4B5683}" srcOrd="0" destOrd="0" presId="urn:microsoft.com/office/officeart/2005/8/layout/hierarchy6"/>
    <dgm:cxn modelId="{8299C23A-F316-4A88-BC20-24B62051622A}" type="presParOf" srcId="{82C30D66-B302-4FC4-B291-D60933AE681E}" destId="{5E628D1B-C2A7-4D06-94DB-A38E02CC3789}" srcOrd="0" destOrd="0" presId="urn:microsoft.com/office/officeart/2005/8/layout/hierarchy6"/>
    <dgm:cxn modelId="{29626D35-974E-4E6A-9B3A-01B6F28DA07B}" type="presParOf" srcId="{5E628D1B-C2A7-4D06-94DB-A38E02CC3789}" destId="{CEB3AA1D-90C6-4EF7-9F09-498CB5C3A53B}" srcOrd="0" destOrd="0" presId="urn:microsoft.com/office/officeart/2005/8/layout/hierarchy6"/>
    <dgm:cxn modelId="{412BC151-0FA0-4441-BF85-FF72889D880C}" type="presParOf" srcId="{CEB3AA1D-90C6-4EF7-9F09-498CB5C3A53B}" destId="{F9F0B295-98C0-4AC5-A7EE-5459250D84C7}" srcOrd="0" destOrd="0" presId="urn:microsoft.com/office/officeart/2005/8/layout/hierarchy6"/>
    <dgm:cxn modelId="{3CD83713-89EC-402A-AE75-DEF2932382D0}" type="presParOf" srcId="{F9F0B295-98C0-4AC5-A7EE-5459250D84C7}" destId="{87177078-9F57-44A2-92E5-1F6B525A0615}" srcOrd="0" destOrd="0" presId="urn:microsoft.com/office/officeart/2005/8/layout/hierarchy6"/>
    <dgm:cxn modelId="{26946C53-9D33-4319-B150-9CC010E1F777}" type="presParOf" srcId="{F9F0B295-98C0-4AC5-A7EE-5459250D84C7}" destId="{E6E673EC-5F7A-440D-80C0-33B8EBA57503}" srcOrd="1" destOrd="0" presId="urn:microsoft.com/office/officeart/2005/8/layout/hierarchy6"/>
    <dgm:cxn modelId="{2A33BECF-775C-4EF9-A5F7-E15A2E82B45B}" type="presParOf" srcId="{E6E673EC-5F7A-440D-80C0-33B8EBA57503}" destId="{86E792E2-1DC6-42A0-978E-BAF617FA7D33}" srcOrd="0" destOrd="0" presId="urn:microsoft.com/office/officeart/2005/8/layout/hierarchy6"/>
    <dgm:cxn modelId="{40660C55-43C0-4A42-9997-6C4585D00A40}" type="presParOf" srcId="{E6E673EC-5F7A-440D-80C0-33B8EBA57503}" destId="{CCE1BDDC-B958-4BCB-B0A5-4F08DED7F660}" srcOrd="1" destOrd="0" presId="urn:microsoft.com/office/officeart/2005/8/layout/hierarchy6"/>
    <dgm:cxn modelId="{12609E30-3766-4884-B005-CB6D2E0A4067}" type="presParOf" srcId="{CCE1BDDC-B958-4BCB-B0A5-4F08DED7F660}" destId="{AADEBB3D-ED1D-4643-8EAA-5CB2C633EA92}" srcOrd="0" destOrd="0" presId="urn:microsoft.com/office/officeart/2005/8/layout/hierarchy6"/>
    <dgm:cxn modelId="{57DEB0EF-0213-4BD3-BC5C-1231B646DEB0}" type="presParOf" srcId="{CCE1BDDC-B958-4BCB-B0A5-4F08DED7F660}" destId="{59BB6047-3B4E-4C84-85B7-C8C24D2BB679}" srcOrd="1" destOrd="0" presId="urn:microsoft.com/office/officeart/2005/8/layout/hierarchy6"/>
    <dgm:cxn modelId="{F994A11E-A629-4B6E-AC4D-B1D7E2F0F2D8}" type="presParOf" srcId="{59BB6047-3B4E-4C84-85B7-C8C24D2BB679}" destId="{B6D7E714-FFA8-4086-9BBB-64A8005A9975}" srcOrd="0" destOrd="0" presId="urn:microsoft.com/office/officeart/2005/8/layout/hierarchy6"/>
    <dgm:cxn modelId="{B4C56B44-9DEC-4CB7-8C2E-608776E4A0EE}" type="presParOf" srcId="{59BB6047-3B4E-4C84-85B7-C8C24D2BB679}" destId="{F01565D4-9AD8-4313-8DF5-16743C59C221}" srcOrd="1" destOrd="0" presId="urn:microsoft.com/office/officeart/2005/8/layout/hierarchy6"/>
    <dgm:cxn modelId="{B40F5529-0F2D-4624-A8FC-C2AE92A6722C}" type="presParOf" srcId="{F01565D4-9AD8-4313-8DF5-16743C59C221}" destId="{C6A7CB79-799F-4953-9456-BBB78B4F0A49}" srcOrd="0" destOrd="0" presId="urn:microsoft.com/office/officeart/2005/8/layout/hierarchy6"/>
    <dgm:cxn modelId="{CBFF3658-14B3-4E73-B0CB-7613BB54826A}" type="presParOf" srcId="{F01565D4-9AD8-4313-8DF5-16743C59C221}" destId="{B06DB719-6827-4FE1-96B9-35D528C0D61D}" srcOrd="1" destOrd="0" presId="urn:microsoft.com/office/officeart/2005/8/layout/hierarchy6"/>
    <dgm:cxn modelId="{914E37F7-26D6-4816-9F32-432963C5F41E}" type="presParOf" srcId="{B06DB719-6827-4FE1-96B9-35D528C0D61D}" destId="{1B8FFAA3-BE2B-4DC6-87F9-BB38FEDD3A3D}" srcOrd="0" destOrd="0" presId="urn:microsoft.com/office/officeart/2005/8/layout/hierarchy6"/>
    <dgm:cxn modelId="{E9D5FAC9-0CC7-4476-8343-2C4D1795C5DA}" type="presParOf" srcId="{B06DB719-6827-4FE1-96B9-35D528C0D61D}" destId="{F0DC46CD-53C7-492F-8BA9-D8200DABF06A}" srcOrd="1" destOrd="0" presId="urn:microsoft.com/office/officeart/2005/8/layout/hierarchy6"/>
    <dgm:cxn modelId="{6639A822-4C05-4315-B9C6-E01F67316CB2}" type="presParOf" srcId="{F0DC46CD-53C7-492F-8BA9-D8200DABF06A}" destId="{1A8564E3-6AB8-4151-9B5F-7702BC67C5A3}" srcOrd="0" destOrd="0" presId="urn:microsoft.com/office/officeart/2005/8/layout/hierarchy6"/>
    <dgm:cxn modelId="{21A4E84E-5A45-4C6D-A839-3501AF6B779B}" type="presParOf" srcId="{F0DC46CD-53C7-492F-8BA9-D8200DABF06A}" destId="{9E528675-ECCD-4B24-9E62-2EE87775D767}" srcOrd="1" destOrd="0" presId="urn:microsoft.com/office/officeart/2005/8/layout/hierarchy6"/>
    <dgm:cxn modelId="{910FC78D-152E-433C-8261-82AA391FFFD0}" type="presParOf" srcId="{59BB6047-3B4E-4C84-85B7-C8C24D2BB679}" destId="{BEA7BE72-645B-4DEA-B8BA-402D1865C30C}" srcOrd="2" destOrd="0" presId="urn:microsoft.com/office/officeart/2005/8/layout/hierarchy6"/>
    <dgm:cxn modelId="{A8D10508-5DB3-4B87-8566-001AA31F5481}" type="presParOf" srcId="{59BB6047-3B4E-4C84-85B7-C8C24D2BB679}" destId="{CA2F6201-AE2B-41C1-9F84-1C53A63D19B5}" srcOrd="3" destOrd="0" presId="urn:microsoft.com/office/officeart/2005/8/layout/hierarchy6"/>
    <dgm:cxn modelId="{71C5D40D-3890-4A75-B418-B5A2117EF4F1}" type="presParOf" srcId="{CA2F6201-AE2B-41C1-9F84-1C53A63D19B5}" destId="{5AAA4F96-F440-47CC-BB8E-8485169ABADB}" srcOrd="0" destOrd="0" presId="urn:microsoft.com/office/officeart/2005/8/layout/hierarchy6"/>
    <dgm:cxn modelId="{2C68D150-81CD-485C-A57C-C096F8466890}" type="presParOf" srcId="{CA2F6201-AE2B-41C1-9F84-1C53A63D19B5}" destId="{F2260259-54C6-47B8-84C7-955A82577386}" srcOrd="1" destOrd="0" presId="urn:microsoft.com/office/officeart/2005/8/layout/hierarchy6"/>
    <dgm:cxn modelId="{CF8FF136-D904-4FB2-8EB9-4B96DD6026E3}" type="presParOf" srcId="{F2260259-54C6-47B8-84C7-955A82577386}" destId="{979C77B6-1B03-45A6-B5F3-1A7EB7D87259}" srcOrd="0" destOrd="0" presId="urn:microsoft.com/office/officeart/2005/8/layout/hierarchy6"/>
    <dgm:cxn modelId="{F3FBED7E-181E-442F-8CBD-66616B8B8084}" type="presParOf" srcId="{F2260259-54C6-47B8-84C7-955A82577386}" destId="{9B2BC11B-38CE-4439-A242-C2B9BCEBE883}" srcOrd="1" destOrd="0" presId="urn:microsoft.com/office/officeart/2005/8/layout/hierarchy6"/>
    <dgm:cxn modelId="{F614B735-BEBD-4CC2-9D22-3D5551960517}" type="presParOf" srcId="{9B2BC11B-38CE-4439-A242-C2B9BCEBE883}" destId="{6DDAF14A-A16C-4A0E-920F-AB8698765E9F}" srcOrd="0" destOrd="0" presId="urn:microsoft.com/office/officeart/2005/8/layout/hierarchy6"/>
    <dgm:cxn modelId="{EC2B9919-EE7C-40D9-9557-8B36931EEA19}" type="presParOf" srcId="{9B2BC11B-38CE-4439-A242-C2B9BCEBE883}" destId="{8864CAE8-4CED-412E-A835-2C8617011543}" srcOrd="1" destOrd="0" presId="urn:microsoft.com/office/officeart/2005/8/layout/hierarchy6"/>
    <dgm:cxn modelId="{CFF4EF15-3AEA-4102-BBA7-DAF939E0DD96}" type="presParOf" srcId="{59BB6047-3B4E-4C84-85B7-C8C24D2BB679}" destId="{6C09335C-F8B8-46A4-9D3E-87BD1F200113}" srcOrd="4" destOrd="0" presId="urn:microsoft.com/office/officeart/2005/8/layout/hierarchy6"/>
    <dgm:cxn modelId="{C4E87F22-7F79-4309-8015-4911D21845BF}" type="presParOf" srcId="{59BB6047-3B4E-4C84-85B7-C8C24D2BB679}" destId="{1FF5C9C0-BD14-4C90-ABC6-74D0D23951EF}" srcOrd="5" destOrd="0" presId="urn:microsoft.com/office/officeart/2005/8/layout/hierarchy6"/>
    <dgm:cxn modelId="{3F2841AF-C0DA-4531-87CE-F25D7B8C7A4A}" type="presParOf" srcId="{1FF5C9C0-BD14-4C90-ABC6-74D0D23951EF}" destId="{3F990484-EDFE-4735-86D2-3C79ED4B5683}" srcOrd="0" destOrd="0" presId="urn:microsoft.com/office/officeart/2005/8/layout/hierarchy6"/>
    <dgm:cxn modelId="{24B3BCE0-FA3E-4795-9CBB-A99E62EBBB43}" type="presParOf" srcId="{1FF5C9C0-BD14-4C90-ABC6-74D0D23951EF}" destId="{6EC4729B-BE11-4789-B3B2-59439CF9E30A}" srcOrd="1" destOrd="0" presId="urn:microsoft.com/office/officeart/2005/8/layout/hierarchy6"/>
    <dgm:cxn modelId="{8F7276A9-653B-4868-BA1A-B7D5CE3CFAC3}" type="presParOf" srcId="{6EC4729B-BE11-4789-B3B2-59439CF9E30A}" destId="{D93F6F96-AB1F-4695-8F62-64A73D671CF8}" srcOrd="0" destOrd="0" presId="urn:microsoft.com/office/officeart/2005/8/layout/hierarchy6"/>
    <dgm:cxn modelId="{DA7313AF-1930-41B6-90FC-DA105E012614}" type="presParOf" srcId="{6EC4729B-BE11-4789-B3B2-59439CF9E30A}" destId="{E2473E6E-5514-48C8-B4F4-3BB581EA4684}" srcOrd="1" destOrd="0" presId="urn:microsoft.com/office/officeart/2005/8/layout/hierarchy6"/>
    <dgm:cxn modelId="{2695177F-BA5E-4E10-A6C7-F5B1BC35B42E}" type="presParOf" srcId="{E2473E6E-5514-48C8-B4F4-3BB581EA4684}" destId="{C41F29BB-8955-4CA7-8BE0-BC7BC2DBAB61}" srcOrd="0" destOrd="0" presId="urn:microsoft.com/office/officeart/2005/8/layout/hierarchy6"/>
    <dgm:cxn modelId="{592AFB8F-5045-4222-890C-D855EC6995C4}" type="presParOf" srcId="{E2473E6E-5514-48C8-B4F4-3BB581EA4684}" destId="{EE437529-B9E5-443E-A32F-EA3524D47ED4}" srcOrd="1" destOrd="0" presId="urn:microsoft.com/office/officeart/2005/8/layout/hierarchy6"/>
    <dgm:cxn modelId="{6A039BC1-C4C7-4756-8BA5-9BA59D4D4ECA}" type="presParOf" srcId="{59BB6047-3B4E-4C84-85B7-C8C24D2BB679}" destId="{C39077DF-ECFC-4688-954C-BCB49A2F1732}" srcOrd="6" destOrd="0" presId="urn:microsoft.com/office/officeart/2005/8/layout/hierarchy6"/>
    <dgm:cxn modelId="{381DE80A-A5DF-46E8-A083-881572B25B60}" type="presParOf" srcId="{59BB6047-3B4E-4C84-85B7-C8C24D2BB679}" destId="{E21FF6C6-D54B-4BC5-A37B-49B9AD7043EE}" srcOrd="7" destOrd="0" presId="urn:microsoft.com/office/officeart/2005/8/layout/hierarchy6"/>
    <dgm:cxn modelId="{176323AB-06A5-4D3D-B1D3-382ECCD8A8EA}" type="presParOf" srcId="{E21FF6C6-D54B-4BC5-A37B-49B9AD7043EE}" destId="{AB26AD6C-CC1F-406A-838C-8A307458C0AF}" srcOrd="0" destOrd="0" presId="urn:microsoft.com/office/officeart/2005/8/layout/hierarchy6"/>
    <dgm:cxn modelId="{1378FBE1-8652-497F-9989-12EF024BD2F2}" type="presParOf" srcId="{E21FF6C6-D54B-4BC5-A37B-49B9AD7043EE}" destId="{2C398C84-8076-4AA2-9701-F44BA8B924A1}" srcOrd="1" destOrd="0" presId="urn:microsoft.com/office/officeart/2005/8/layout/hierarchy6"/>
    <dgm:cxn modelId="{884C56C4-9A7C-4684-8733-6E209061696F}" type="presParOf" srcId="{E6E673EC-5F7A-440D-80C0-33B8EBA57503}" destId="{2833CD73-8F8B-4332-9B54-48CFA664545D}" srcOrd="2" destOrd="0" presId="urn:microsoft.com/office/officeart/2005/8/layout/hierarchy6"/>
    <dgm:cxn modelId="{3400E5A9-190F-4698-8B12-49C86FC10C60}" type="presParOf" srcId="{E6E673EC-5F7A-440D-80C0-33B8EBA57503}" destId="{C0E29251-0E81-4A88-94E7-93D0907FB212}" srcOrd="3" destOrd="0" presId="urn:microsoft.com/office/officeart/2005/8/layout/hierarchy6"/>
    <dgm:cxn modelId="{B9D41DEC-9338-42D7-961B-9EA36979C48F}" type="presParOf" srcId="{C0E29251-0E81-4A88-94E7-93D0907FB212}" destId="{7FB2F143-D43D-4CA3-967F-03EFAF62BF51}" srcOrd="0" destOrd="0" presId="urn:microsoft.com/office/officeart/2005/8/layout/hierarchy6"/>
    <dgm:cxn modelId="{2DC8D331-0542-4B5C-99FB-3A42ED45CBB4}" type="presParOf" srcId="{C0E29251-0E81-4A88-94E7-93D0907FB212}" destId="{999F9B8B-C56F-4CC3-BA2E-9E819C2B8F35}" srcOrd="1" destOrd="0" presId="urn:microsoft.com/office/officeart/2005/8/layout/hierarchy6"/>
    <dgm:cxn modelId="{9B90BCE1-2CA6-4B73-ADE8-1864E14141E7}" type="presParOf" srcId="{82C30D66-B302-4FC4-B291-D60933AE681E}" destId="{E9611C92-225F-4495-A44C-D8219278FD47}"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77078-9F57-44A2-92E5-1F6B525A0615}">
      <dsp:nvSpPr>
        <dsp:cNvPr id="0" name=""/>
        <dsp:cNvSpPr/>
      </dsp:nvSpPr>
      <dsp:spPr>
        <a:xfrm>
          <a:off x="2105891" y="0"/>
          <a:ext cx="4607222" cy="500450"/>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a:t>Cross Border Transactions</a:t>
          </a:r>
        </a:p>
      </dsp:txBody>
      <dsp:txXfrm>
        <a:off x="2120549" y="14658"/>
        <a:ext cx="4577906" cy="471134"/>
      </dsp:txXfrm>
    </dsp:sp>
    <dsp:sp modelId="{86E792E2-1DC6-42A0-978E-BAF617FA7D33}">
      <dsp:nvSpPr>
        <dsp:cNvPr id="0" name=""/>
        <dsp:cNvSpPr/>
      </dsp:nvSpPr>
      <dsp:spPr>
        <a:xfrm>
          <a:off x="3155005" y="500450"/>
          <a:ext cx="1254497" cy="288661"/>
        </a:xfrm>
        <a:custGeom>
          <a:avLst/>
          <a:gdLst/>
          <a:ahLst/>
          <a:cxnLst/>
          <a:rect l="0" t="0" r="0" b="0"/>
          <a:pathLst>
            <a:path>
              <a:moveTo>
                <a:pt x="1254497" y="0"/>
              </a:moveTo>
              <a:lnTo>
                <a:pt x="1254497" y="144330"/>
              </a:lnTo>
              <a:lnTo>
                <a:pt x="0" y="144330"/>
              </a:lnTo>
              <a:lnTo>
                <a:pt x="0" y="28866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DEBB3D-ED1D-4643-8EAA-5CB2C633EA92}">
      <dsp:nvSpPr>
        <dsp:cNvPr id="0" name=""/>
        <dsp:cNvSpPr/>
      </dsp:nvSpPr>
      <dsp:spPr>
        <a:xfrm>
          <a:off x="2200287" y="789112"/>
          <a:ext cx="1909435" cy="823403"/>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a:t>Inward</a:t>
          </a:r>
        </a:p>
        <a:p>
          <a:pPr lvl="0" algn="ctr" defTabSz="1066800">
            <a:lnSpc>
              <a:spcPct val="90000"/>
            </a:lnSpc>
            <a:spcBef>
              <a:spcPct val="0"/>
            </a:spcBef>
            <a:spcAft>
              <a:spcPct val="35000"/>
            </a:spcAft>
          </a:pPr>
          <a:r>
            <a:rPr lang="en-IN" sz="2400" b="1" kern="1200" dirty="0"/>
            <a:t>Investments</a:t>
          </a:r>
        </a:p>
      </dsp:txBody>
      <dsp:txXfrm>
        <a:off x="2224404" y="813229"/>
        <a:ext cx="1861201" cy="775169"/>
      </dsp:txXfrm>
    </dsp:sp>
    <dsp:sp modelId="{B6D7E714-FFA8-4086-9BBB-64A8005A9975}">
      <dsp:nvSpPr>
        <dsp:cNvPr id="0" name=""/>
        <dsp:cNvSpPr/>
      </dsp:nvSpPr>
      <dsp:spPr>
        <a:xfrm>
          <a:off x="1643979" y="1612515"/>
          <a:ext cx="1511025" cy="352392"/>
        </a:xfrm>
        <a:custGeom>
          <a:avLst/>
          <a:gdLst/>
          <a:ahLst/>
          <a:cxnLst/>
          <a:rect l="0" t="0" r="0" b="0"/>
          <a:pathLst>
            <a:path>
              <a:moveTo>
                <a:pt x="1511025" y="0"/>
              </a:moveTo>
              <a:lnTo>
                <a:pt x="1511025" y="176196"/>
              </a:lnTo>
              <a:lnTo>
                <a:pt x="0" y="176196"/>
              </a:lnTo>
              <a:lnTo>
                <a:pt x="0" y="35239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A7CB79-799F-4953-9456-BBB78B4F0A49}">
      <dsp:nvSpPr>
        <dsp:cNvPr id="0" name=""/>
        <dsp:cNvSpPr/>
      </dsp:nvSpPr>
      <dsp:spPr>
        <a:xfrm>
          <a:off x="749604" y="1964908"/>
          <a:ext cx="1788750" cy="7544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t>Dividends</a:t>
          </a:r>
        </a:p>
      </dsp:txBody>
      <dsp:txXfrm>
        <a:off x="771702" y="1987006"/>
        <a:ext cx="1744554" cy="710278"/>
      </dsp:txXfrm>
    </dsp:sp>
    <dsp:sp modelId="{1B8FFAA3-BE2B-4DC6-87F9-BB38FEDD3A3D}">
      <dsp:nvSpPr>
        <dsp:cNvPr id="0" name=""/>
        <dsp:cNvSpPr/>
      </dsp:nvSpPr>
      <dsp:spPr>
        <a:xfrm>
          <a:off x="1598259" y="2719383"/>
          <a:ext cx="91440" cy="301789"/>
        </a:xfrm>
        <a:custGeom>
          <a:avLst/>
          <a:gdLst/>
          <a:ahLst/>
          <a:cxnLst/>
          <a:rect l="0" t="0" r="0" b="0"/>
          <a:pathLst>
            <a:path>
              <a:moveTo>
                <a:pt x="45720" y="0"/>
              </a:moveTo>
              <a:lnTo>
                <a:pt x="45720" y="30178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8564E3-6AB8-4151-9B5F-7702BC67C5A3}">
      <dsp:nvSpPr>
        <dsp:cNvPr id="0" name=""/>
        <dsp:cNvSpPr/>
      </dsp:nvSpPr>
      <dsp:spPr>
        <a:xfrm>
          <a:off x="774672" y="3021172"/>
          <a:ext cx="1738615" cy="334428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1" kern="1200" dirty="0"/>
            <a:t>Source:</a:t>
          </a:r>
          <a:r>
            <a:rPr lang="en-IN" sz="2000" kern="1200" dirty="0"/>
            <a:t> Country under whose laws the company is </a:t>
          </a:r>
          <a:r>
            <a:rPr lang="en-IN" sz="2000" b="1" u="sng" kern="1200" dirty="0"/>
            <a:t>incorporated</a:t>
          </a:r>
          <a:r>
            <a:rPr lang="en-IN" sz="2000" kern="1200" dirty="0"/>
            <a:t>/ Company which is a </a:t>
          </a:r>
          <a:r>
            <a:rPr lang="en-IN" sz="2000" b="1" u="sng" kern="1200" dirty="0"/>
            <a:t>resident</a:t>
          </a:r>
          <a:r>
            <a:rPr lang="en-IN" sz="2000" b="1" kern="1200" dirty="0"/>
            <a:t> </a:t>
          </a:r>
          <a:r>
            <a:rPr lang="en-IN" sz="2000" kern="1200" dirty="0"/>
            <a:t>of a Contracting State</a:t>
          </a:r>
        </a:p>
      </dsp:txBody>
      <dsp:txXfrm>
        <a:off x="825594" y="3072094"/>
        <a:ext cx="1636771" cy="3242440"/>
      </dsp:txXfrm>
    </dsp:sp>
    <dsp:sp modelId="{BEA7BE72-645B-4DEA-B8BA-402D1865C30C}">
      <dsp:nvSpPr>
        <dsp:cNvPr id="0" name=""/>
        <dsp:cNvSpPr/>
      </dsp:nvSpPr>
      <dsp:spPr>
        <a:xfrm>
          <a:off x="3155005" y="1612515"/>
          <a:ext cx="439978" cy="352392"/>
        </a:xfrm>
        <a:custGeom>
          <a:avLst/>
          <a:gdLst/>
          <a:ahLst/>
          <a:cxnLst/>
          <a:rect l="0" t="0" r="0" b="0"/>
          <a:pathLst>
            <a:path>
              <a:moveTo>
                <a:pt x="0" y="0"/>
              </a:moveTo>
              <a:lnTo>
                <a:pt x="0" y="176196"/>
              </a:lnTo>
              <a:lnTo>
                <a:pt x="439978" y="176196"/>
              </a:lnTo>
              <a:lnTo>
                <a:pt x="439978" y="35239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AA4F96-F440-47CC-BB8E-8485169ABADB}">
      <dsp:nvSpPr>
        <dsp:cNvPr id="0" name=""/>
        <dsp:cNvSpPr/>
      </dsp:nvSpPr>
      <dsp:spPr>
        <a:xfrm>
          <a:off x="2877868" y="1964908"/>
          <a:ext cx="1434230" cy="7544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t>Interest</a:t>
          </a:r>
        </a:p>
      </dsp:txBody>
      <dsp:txXfrm>
        <a:off x="2899966" y="1987006"/>
        <a:ext cx="1390034" cy="710278"/>
      </dsp:txXfrm>
    </dsp:sp>
    <dsp:sp modelId="{979C77B6-1B03-45A6-B5F3-1A7EB7D87259}">
      <dsp:nvSpPr>
        <dsp:cNvPr id="0" name=""/>
        <dsp:cNvSpPr/>
      </dsp:nvSpPr>
      <dsp:spPr>
        <a:xfrm>
          <a:off x="3549263" y="2719383"/>
          <a:ext cx="91440" cy="301789"/>
        </a:xfrm>
        <a:custGeom>
          <a:avLst/>
          <a:gdLst/>
          <a:ahLst/>
          <a:cxnLst/>
          <a:rect l="0" t="0" r="0" b="0"/>
          <a:pathLst>
            <a:path>
              <a:moveTo>
                <a:pt x="45720" y="0"/>
              </a:moveTo>
              <a:lnTo>
                <a:pt x="45720" y="30178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DAF14A-A16C-4A0E-920F-AB8698765E9F}">
      <dsp:nvSpPr>
        <dsp:cNvPr id="0" name=""/>
        <dsp:cNvSpPr/>
      </dsp:nvSpPr>
      <dsp:spPr>
        <a:xfrm>
          <a:off x="3029127" y="3021172"/>
          <a:ext cx="1131712" cy="1773475"/>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1" kern="1200" dirty="0"/>
            <a:t>Source: </a:t>
          </a:r>
          <a:r>
            <a:rPr lang="en-IN" sz="2000" kern="1200" dirty="0"/>
            <a:t>Issuer of debt or the payer of interest</a:t>
          </a:r>
        </a:p>
      </dsp:txBody>
      <dsp:txXfrm>
        <a:off x="3062274" y="3054319"/>
        <a:ext cx="1065418" cy="1707181"/>
      </dsp:txXfrm>
    </dsp:sp>
    <dsp:sp modelId="{6C09335C-F8B8-46A4-9D3E-87BD1F200113}">
      <dsp:nvSpPr>
        <dsp:cNvPr id="0" name=""/>
        <dsp:cNvSpPr/>
      </dsp:nvSpPr>
      <dsp:spPr>
        <a:xfrm>
          <a:off x="3155005" y="1612515"/>
          <a:ext cx="2145332" cy="352392"/>
        </a:xfrm>
        <a:custGeom>
          <a:avLst/>
          <a:gdLst/>
          <a:ahLst/>
          <a:cxnLst/>
          <a:rect l="0" t="0" r="0" b="0"/>
          <a:pathLst>
            <a:path>
              <a:moveTo>
                <a:pt x="0" y="0"/>
              </a:moveTo>
              <a:lnTo>
                <a:pt x="0" y="176196"/>
              </a:lnTo>
              <a:lnTo>
                <a:pt x="2145332" y="176196"/>
              </a:lnTo>
              <a:lnTo>
                <a:pt x="2145332" y="35239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990484-EDFE-4735-86D2-3C79ED4B5683}">
      <dsp:nvSpPr>
        <dsp:cNvPr id="0" name=""/>
        <dsp:cNvSpPr/>
      </dsp:nvSpPr>
      <dsp:spPr>
        <a:xfrm>
          <a:off x="4734481" y="1964908"/>
          <a:ext cx="1131712" cy="7544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t>Capital Gains</a:t>
          </a:r>
        </a:p>
      </dsp:txBody>
      <dsp:txXfrm>
        <a:off x="4756579" y="1987006"/>
        <a:ext cx="1087516" cy="710278"/>
      </dsp:txXfrm>
    </dsp:sp>
    <dsp:sp modelId="{D93F6F96-AB1F-4695-8F62-64A73D671CF8}">
      <dsp:nvSpPr>
        <dsp:cNvPr id="0" name=""/>
        <dsp:cNvSpPr/>
      </dsp:nvSpPr>
      <dsp:spPr>
        <a:xfrm>
          <a:off x="5254618" y="2719383"/>
          <a:ext cx="91440" cy="301789"/>
        </a:xfrm>
        <a:custGeom>
          <a:avLst/>
          <a:gdLst/>
          <a:ahLst/>
          <a:cxnLst/>
          <a:rect l="0" t="0" r="0" b="0"/>
          <a:pathLst>
            <a:path>
              <a:moveTo>
                <a:pt x="45720" y="0"/>
              </a:moveTo>
              <a:lnTo>
                <a:pt x="45720" y="30178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1F29BB-8955-4CA7-8BE0-BC7BC2DBAB61}">
      <dsp:nvSpPr>
        <dsp:cNvPr id="0" name=""/>
        <dsp:cNvSpPr/>
      </dsp:nvSpPr>
      <dsp:spPr>
        <a:xfrm>
          <a:off x="4500353" y="3021172"/>
          <a:ext cx="1599969" cy="2840921"/>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1" kern="1200" dirty="0"/>
            <a:t>Source</a:t>
          </a:r>
          <a:r>
            <a:rPr lang="en-IN" sz="2000" kern="1200" dirty="0"/>
            <a:t>: Location of the capital asset / Location of the person alienating the asset </a:t>
          </a:r>
        </a:p>
      </dsp:txBody>
      <dsp:txXfrm>
        <a:off x="4547214" y="3068033"/>
        <a:ext cx="1506247" cy="2747199"/>
      </dsp:txXfrm>
    </dsp:sp>
    <dsp:sp modelId="{C39077DF-ECFC-4688-954C-BCB49A2F1732}">
      <dsp:nvSpPr>
        <dsp:cNvPr id="0" name=""/>
        <dsp:cNvSpPr/>
      </dsp:nvSpPr>
      <dsp:spPr>
        <a:xfrm>
          <a:off x="3155005" y="1612515"/>
          <a:ext cx="3926557" cy="352392"/>
        </a:xfrm>
        <a:custGeom>
          <a:avLst/>
          <a:gdLst/>
          <a:ahLst/>
          <a:cxnLst/>
          <a:rect l="0" t="0" r="0" b="0"/>
          <a:pathLst>
            <a:path>
              <a:moveTo>
                <a:pt x="0" y="0"/>
              </a:moveTo>
              <a:lnTo>
                <a:pt x="0" y="176196"/>
              </a:lnTo>
              <a:lnTo>
                <a:pt x="3926557" y="176196"/>
              </a:lnTo>
              <a:lnTo>
                <a:pt x="3926557" y="35239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26AD6C-CC1F-406A-838C-8A307458C0AF}">
      <dsp:nvSpPr>
        <dsp:cNvPr id="0" name=""/>
        <dsp:cNvSpPr/>
      </dsp:nvSpPr>
      <dsp:spPr>
        <a:xfrm>
          <a:off x="6188109" y="1964908"/>
          <a:ext cx="1786905" cy="754474"/>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t>Valuation</a:t>
          </a:r>
        </a:p>
      </dsp:txBody>
      <dsp:txXfrm>
        <a:off x="6210207" y="1987006"/>
        <a:ext cx="1742709" cy="710278"/>
      </dsp:txXfrm>
    </dsp:sp>
    <dsp:sp modelId="{2833CD73-8F8B-4332-9B54-48CFA664545D}">
      <dsp:nvSpPr>
        <dsp:cNvPr id="0" name=""/>
        <dsp:cNvSpPr/>
      </dsp:nvSpPr>
      <dsp:spPr>
        <a:xfrm>
          <a:off x="4409502" y="500450"/>
          <a:ext cx="1819481" cy="293716"/>
        </a:xfrm>
        <a:custGeom>
          <a:avLst/>
          <a:gdLst/>
          <a:ahLst/>
          <a:cxnLst/>
          <a:rect l="0" t="0" r="0" b="0"/>
          <a:pathLst>
            <a:path>
              <a:moveTo>
                <a:pt x="0" y="0"/>
              </a:moveTo>
              <a:lnTo>
                <a:pt x="0" y="146858"/>
              </a:lnTo>
              <a:lnTo>
                <a:pt x="1819481" y="146858"/>
              </a:lnTo>
              <a:lnTo>
                <a:pt x="1819481" y="29371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2F143-D43D-4CA3-967F-03EFAF62BF51}">
      <dsp:nvSpPr>
        <dsp:cNvPr id="0" name=""/>
        <dsp:cNvSpPr/>
      </dsp:nvSpPr>
      <dsp:spPr>
        <a:xfrm>
          <a:off x="5199052" y="794167"/>
          <a:ext cx="2059863" cy="900865"/>
        </a:xfrm>
        <a:prstGeom prst="roundRect">
          <a:avLst>
            <a:gd name="adj" fmla="val 10000"/>
          </a:avLst>
        </a:prstGeom>
        <a:solidFill>
          <a:schemeClr val="lt1">
            <a:hueOff val="0"/>
            <a:satOff val="0"/>
            <a:lumOff val="0"/>
            <a:alphaOff val="0"/>
          </a:schemeClr>
        </a:solidFill>
        <a:ln w="38100" cap="flat" cmpd="sng" algn="ctr">
          <a:solidFill>
            <a:schemeClr val="dk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kern="1200" dirty="0"/>
            <a:t>Outward Investments</a:t>
          </a:r>
        </a:p>
      </dsp:txBody>
      <dsp:txXfrm>
        <a:off x="5225437" y="820552"/>
        <a:ext cx="2007093" cy="8480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8497E3-CCB8-47AC-AEB6-ECAAA81C33FF}" type="datetimeFigureOut">
              <a:rPr lang="en-IN" smtClean="0"/>
              <a:t>08-03-2019</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2FC127-0813-42F5-B449-DF8C14C0D530}" type="slidenum">
              <a:rPr lang="en-IN" smtClean="0"/>
              <a:t>‹#›</a:t>
            </a:fld>
            <a:endParaRPr lang="en-IN" dirty="0"/>
          </a:p>
        </p:txBody>
      </p:sp>
    </p:spTree>
    <p:extLst>
      <p:ext uri="{BB962C8B-B14F-4D97-AF65-F5344CB8AC3E}">
        <p14:creationId xmlns:p14="http://schemas.microsoft.com/office/powerpoint/2010/main" val="3015460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A3CB64-5423-42A0-8BFE-976966D4ABDE}" type="datetimeFigureOut">
              <a:rPr lang="en-IN" smtClean="0"/>
              <a:t>08-03-2019</a:t>
            </a:fld>
            <a:endParaRPr lang="en-IN"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7585B-A8AE-4B20-B943-0DC441C2E62B}" type="slidenum">
              <a:rPr lang="en-IN" smtClean="0"/>
              <a:t>‹#›</a:t>
            </a:fld>
            <a:endParaRPr lang="en-IN" dirty="0"/>
          </a:p>
        </p:txBody>
      </p:sp>
    </p:spTree>
    <p:extLst>
      <p:ext uri="{BB962C8B-B14F-4D97-AF65-F5344CB8AC3E}">
        <p14:creationId xmlns:p14="http://schemas.microsoft.com/office/powerpoint/2010/main" val="2801453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0F8F6C-92FB-4038-9FDE-50B866616E63}" type="datetime1">
              <a:rPr lang="en-US" smtClean="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216502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4F91F4-C172-4195-8078-09739606A1F8}" type="datetime1">
              <a:rPr lang="en-US" smtClean="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132278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509E3F-5A02-4D30-ABCE-1FBA8A537FB4}" type="datetime1">
              <a:rPr lang="en-US" smtClean="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367897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0"/>
          </p:nvPr>
        </p:nvSpPr>
        <p:spPr>
          <a:xfrm>
            <a:off x="76200" y="6400800"/>
            <a:ext cx="4267200" cy="381000"/>
          </a:xfrm>
        </p:spPr>
        <p:txBody>
          <a:bodyPr/>
          <a:lstStyle>
            <a:lvl1pPr>
              <a:buNone/>
              <a:defRPr sz="1400" b="1" i="1" baseline="0"/>
            </a:lvl1pPr>
          </a:lstStyle>
          <a:p>
            <a:pPr lvl="0"/>
            <a:r>
              <a:rPr lang="en-US"/>
              <a:t>Click to edit Master text styles</a:t>
            </a:r>
          </a:p>
        </p:txBody>
      </p:sp>
    </p:spTree>
    <p:extLst>
      <p:ext uri="{BB962C8B-B14F-4D97-AF65-F5344CB8AC3E}">
        <p14:creationId xmlns:p14="http://schemas.microsoft.com/office/powerpoint/2010/main" val="371414359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0"/>
          </p:nvPr>
        </p:nvSpPr>
        <p:spPr>
          <a:xfrm>
            <a:off x="76200" y="6400800"/>
            <a:ext cx="4267200" cy="381000"/>
          </a:xfrm>
        </p:spPr>
        <p:txBody>
          <a:bodyPr/>
          <a:lstStyle>
            <a:lvl1pPr>
              <a:buNone/>
              <a:defRPr sz="1400" b="1" i="1" baseline="0"/>
            </a:lvl1pPr>
          </a:lstStyle>
          <a:p>
            <a:pPr lvl="0"/>
            <a:r>
              <a:rPr lang="en-US"/>
              <a:t>Click to edit Master text styles</a:t>
            </a:r>
          </a:p>
        </p:txBody>
      </p:sp>
    </p:spTree>
    <p:extLst>
      <p:ext uri="{BB962C8B-B14F-4D97-AF65-F5344CB8AC3E}">
        <p14:creationId xmlns:p14="http://schemas.microsoft.com/office/powerpoint/2010/main" val="49667799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0"/>
          </p:nvPr>
        </p:nvSpPr>
        <p:spPr>
          <a:xfrm>
            <a:off x="76200" y="6400800"/>
            <a:ext cx="4267200" cy="381000"/>
          </a:xfrm>
        </p:spPr>
        <p:txBody>
          <a:bodyPr/>
          <a:lstStyle>
            <a:lvl1pPr>
              <a:buNone/>
              <a:defRPr sz="1400" b="1" i="1" baseline="0"/>
            </a:lvl1pPr>
          </a:lstStyle>
          <a:p>
            <a:pPr lvl="0"/>
            <a:r>
              <a:rPr lang="en-US"/>
              <a:t>Click to edit Master text styles</a:t>
            </a:r>
          </a:p>
        </p:txBody>
      </p:sp>
    </p:spTree>
    <p:extLst>
      <p:ext uri="{BB962C8B-B14F-4D97-AF65-F5344CB8AC3E}">
        <p14:creationId xmlns:p14="http://schemas.microsoft.com/office/powerpoint/2010/main" val="223027603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0"/>
          </p:nvPr>
        </p:nvSpPr>
        <p:spPr>
          <a:xfrm>
            <a:off x="76200" y="6400800"/>
            <a:ext cx="4267200" cy="381000"/>
          </a:xfrm>
        </p:spPr>
        <p:txBody>
          <a:bodyPr/>
          <a:lstStyle>
            <a:lvl1pPr>
              <a:buNone/>
              <a:defRPr sz="1400" b="1" i="1" baseline="0"/>
            </a:lvl1pPr>
          </a:lstStyle>
          <a:p>
            <a:pPr lvl="0"/>
            <a:r>
              <a:rPr lang="en-US"/>
              <a:t>Click to edit Master text styles</a:t>
            </a:r>
          </a:p>
        </p:txBody>
      </p:sp>
    </p:spTree>
    <p:extLst>
      <p:ext uri="{BB962C8B-B14F-4D97-AF65-F5344CB8AC3E}">
        <p14:creationId xmlns:p14="http://schemas.microsoft.com/office/powerpoint/2010/main" val="3440322814"/>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 Placeholder 6"/>
          <p:cNvSpPr>
            <a:spLocks noGrp="1"/>
          </p:cNvSpPr>
          <p:nvPr>
            <p:ph type="body" sz="quarter" idx="10"/>
          </p:nvPr>
        </p:nvSpPr>
        <p:spPr>
          <a:xfrm>
            <a:off x="76200" y="6400800"/>
            <a:ext cx="4267200" cy="381000"/>
          </a:xfrm>
        </p:spPr>
        <p:txBody>
          <a:bodyPr/>
          <a:lstStyle>
            <a:lvl1pPr>
              <a:buNone/>
              <a:defRPr sz="1400" b="1" i="1" baseline="0"/>
            </a:lvl1pPr>
          </a:lstStyle>
          <a:p>
            <a:pPr lvl="0"/>
            <a:r>
              <a:rPr lang="en-US"/>
              <a:t>Click to edit Master text styles</a:t>
            </a:r>
          </a:p>
        </p:txBody>
      </p:sp>
    </p:spTree>
    <p:extLst>
      <p:ext uri="{BB962C8B-B14F-4D97-AF65-F5344CB8AC3E}">
        <p14:creationId xmlns:p14="http://schemas.microsoft.com/office/powerpoint/2010/main" val="36101346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610A77-B389-4BC1-B76F-620E62974EEB}" type="datetime1">
              <a:rPr lang="en-US" smtClean="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67638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7FA44-1D79-47E8-8E50-EF93594B2F2F}" type="datetime1">
              <a:rPr lang="en-US" smtClean="0"/>
              <a:t>3/8/2019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2069607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54281E-5AEB-499C-A94E-57E63FCFD061}" type="datetime1">
              <a:rPr lang="en-US" smtClean="0"/>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792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C4AC71-C091-4087-B5EF-2B6EC4A10657}" type="datetime1">
              <a:rPr lang="en-US" smtClean="0"/>
              <a:t>3/8/2019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290811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C373EE-3123-43B9-B76A-C8D09DA12AC0}" type="datetime1">
              <a:rPr lang="en-US" smtClean="0"/>
              <a:t>3/8/2019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2877191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0B0B1-2A86-4FDA-AE22-A8D7C4161393}" type="datetime1">
              <a:rPr lang="en-US" smtClean="0"/>
              <a:t>3/8/2019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106884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AA2B3F-3498-4711-AD9C-85D5FD621758}" type="datetime1">
              <a:rPr lang="en-US" smtClean="0"/>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157082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A4301D-DFE6-42A5-A18A-8198D02AAC31}" type="datetime1">
              <a:rPr lang="en-US" smtClean="0"/>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3914336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771DB-7E2A-4AE2-8E2E-B1B92EC47C90}" type="datetime1">
              <a:rPr lang="en-US" smtClean="0"/>
              <a:t>3/8/2019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F4698-01A5-4B9E-9BC4-F4C4C6712D05}" type="slidenum">
              <a:rPr lang="en-US" smtClean="0"/>
              <a:pPr/>
              <a:t>‹#›</a:t>
            </a:fld>
            <a:endParaRPr lang="en-US" dirty="0"/>
          </a:p>
        </p:txBody>
      </p:sp>
    </p:spTree>
    <p:extLst>
      <p:ext uri="{BB962C8B-B14F-4D97-AF65-F5344CB8AC3E}">
        <p14:creationId xmlns:p14="http://schemas.microsoft.com/office/powerpoint/2010/main" val="5716639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5" r:id="rId12"/>
    <p:sldLayoutId id="2147483756" r:id="rId13"/>
    <p:sldLayoutId id="2147483758" r:id="rId14"/>
    <p:sldLayoutId id="2147483759" r:id="rId15"/>
    <p:sldLayoutId id="2147483760"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327" y="2567227"/>
            <a:ext cx="8063345" cy="861774"/>
          </a:xfrm>
        </p:spPr>
        <p:txBody>
          <a:bodyPr>
            <a:normAutofit/>
          </a:bodyPr>
          <a:lstStyle/>
          <a:p>
            <a:r>
              <a:rPr lang="en-IN" sz="2800" b="1" dirty="0">
                <a:latin typeface="+mn-lt"/>
              </a:rPr>
              <a:t>Taxation of Investments – Cross Border Transactions</a:t>
            </a:r>
          </a:p>
        </p:txBody>
      </p:sp>
      <p:sp>
        <p:nvSpPr>
          <p:cNvPr id="3" name="Subtitle 2"/>
          <p:cNvSpPr>
            <a:spLocks noGrp="1"/>
          </p:cNvSpPr>
          <p:nvPr>
            <p:ph type="subTitle" idx="1"/>
          </p:nvPr>
        </p:nvSpPr>
        <p:spPr>
          <a:xfrm>
            <a:off x="1371599" y="1830365"/>
            <a:ext cx="6400800" cy="469490"/>
          </a:xfrm>
        </p:spPr>
        <p:txBody>
          <a:bodyPr>
            <a:normAutofit lnSpcReduction="10000"/>
          </a:bodyPr>
          <a:lstStyle/>
          <a:p>
            <a:r>
              <a:rPr lang="en-US" sz="2500" b="1" dirty="0"/>
              <a:t>March 2, 2019</a:t>
            </a:r>
            <a:endParaRPr lang="en-IN" sz="2500" b="1" dirty="0"/>
          </a:p>
        </p:txBody>
      </p:sp>
      <p:sp>
        <p:nvSpPr>
          <p:cNvPr id="4" name="Subtitle 2"/>
          <p:cNvSpPr txBox="1">
            <a:spLocks/>
          </p:cNvSpPr>
          <p:nvPr/>
        </p:nvSpPr>
        <p:spPr>
          <a:xfrm>
            <a:off x="1395124" y="4207615"/>
            <a:ext cx="6400800" cy="21602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a:solidFill>
                  <a:srgbClr val="C00000"/>
                </a:solidFill>
              </a:rPr>
              <a:t>P V SRINIVASAN</a:t>
            </a:r>
            <a:r>
              <a:rPr lang="en-US" sz="2400" dirty="0"/>
              <a:t/>
            </a:r>
            <a:br>
              <a:rPr lang="en-US" sz="2400" dirty="0"/>
            </a:br>
            <a:r>
              <a:rPr lang="en-US" sz="2400" b="1" dirty="0">
                <a:solidFill>
                  <a:schemeClr val="tx1"/>
                </a:solidFill>
              </a:rPr>
              <a:t>Corporate Advisor</a:t>
            </a:r>
          </a:p>
          <a:p>
            <a:r>
              <a:rPr lang="en-US" sz="2400" b="1" dirty="0">
                <a:solidFill>
                  <a:schemeClr val="bg1">
                    <a:lumMod val="50000"/>
                  </a:schemeClr>
                </a:solidFill>
              </a:rPr>
              <a:t>Email: pvs@pvsadvisors.com</a:t>
            </a:r>
          </a:p>
          <a:p>
            <a:r>
              <a:rPr lang="en-IN" sz="2400" b="1" dirty="0">
                <a:solidFill>
                  <a:schemeClr val="bg1">
                    <a:lumMod val="50000"/>
                  </a:schemeClr>
                </a:solidFill>
              </a:rPr>
              <a:t>Mobile: +919845057597</a:t>
            </a:r>
          </a:p>
        </p:txBody>
      </p:sp>
      <p:sp>
        <p:nvSpPr>
          <p:cNvPr id="6" name="TextBox 5"/>
          <p:cNvSpPr txBox="1"/>
          <p:nvPr/>
        </p:nvSpPr>
        <p:spPr>
          <a:xfrm>
            <a:off x="851108" y="989373"/>
            <a:ext cx="7488832" cy="861774"/>
          </a:xfrm>
          <a:prstGeom prst="rect">
            <a:avLst/>
          </a:prstGeom>
          <a:noFill/>
        </p:spPr>
        <p:txBody>
          <a:bodyPr wrap="square" rtlCol="0">
            <a:spAutoFit/>
          </a:bodyPr>
          <a:lstStyle/>
          <a:p>
            <a:pPr algn="ctr"/>
            <a:r>
              <a:rPr lang="en-IN" sz="2500" b="1" dirty="0"/>
              <a:t>Bangalore Branch of SIRC of ICAI </a:t>
            </a:r>
          </a:p>
          <a:p>
            <a:pPr algn="ctr"/>
            <a:r>
              <a:rPr lang="en-IN" sz="2500" b="1" dirty="0"/>
              <a:t>One Day Seminar on Investor Awareness Programme</a:t>
            </a:r>
          </a:p>
        </p:txBody>
      </p:sp>
      <p:sp>
        <p:nvSpPr>
          <p:cNvPr id="5" name="Slide Number Placeholder 4">
            <a:extLst>
              <a:ext uri="{FF2B5EF4-FFF2-40B4-BE49-F238E27FC236}">
                <a16:creationId xmlns:a16="http://schemas.microsoft.com/office/drawing/2014/main" xmlns="" id="{6A2FB636-2B75-4369-B83B-4064A8EF3D82}"/>
              </a:ext>
            </a:extLst>
          </p:cNvPr>
          <p:cNvSpPr>
            <a:spLocks noGrp="1"/>
          </p:cNvSpPr>
          <p:nvPr>
            <p:ph type="sldNum" sz="quarter" idx="12"/>
          </p:nvPr>
        </p:nvSpPr>
        <p:spPr/>
        <p:txBody>
          <a:bodyPr/>
          <a:lstStyle/>
          <a:p>
            <a:fld id="{F74F4698-01A5-4B9E-9BC4-F4C4C6712D05}" type="slidenum">
              <a:rPr lang="en-US" smtClean="0">
                <a:solidFill>
                  <a:schemeClr val="bg1"/>
                </a:solidFill>
              </a:rPr>
              <a:pPr/>
              <a:t>1</a:t>
            </a:fld>
            <a:endParaRPr lang="en-US" dirty="0">
              <a:solidFill>
                <a:schemeClr val="bg1"/>
              </a:solidFill>
            </a:endParaRPr>
          </a:p>
        </p:txBody>
      </p:sp>
      <p:sp>
        <p:nvSpPr>
          <p:cNvPr id="7" name="Footer Placeholder 3">
            <a:extLst>
              <a:ext uri="{FF2B5EF4-FFF2-40B4-BE49-F238E27FC236}">
                <a16:creationId xmlns:a16="http://schemas.microsoft.com/office/drawing/2014/main" xmlns="" id="{7A34EDF7-F2F8-4577-AAF5-C0260E741933}"/>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a:t>
            </a:fld>
            <a:endParaRPr lang="en-US" altLang="en-US" sz="1000" b="1" dirty="0"/>
          </a:p>
        </p:txBody>
      </p:sp>
    </p:spTree>
    <p:extLst>
      <p:ext uri="{BB962C8B-B14F-4D97-AF65-F5344CB8AC3E}">
        <p14:creationId xmlns:p14="http://schemas.microsoft.com/office/powerpoint/2010/main" val="1727911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F6D1D0-AE4A-4692-A056-C01409D9AC28}"/>
              </a:ext>
            </a:extLst>
          </p:cNvPr>
          <p:cNvSpPr>
            <a:spLocks noGrp="1"/>
          </p:cNvSpPr>
          <p:nvPr>
            <p:ph type="title"/>
          </p:nvPr>
        </p:nvSpPr>
        <p:spPr>
          <a:xfrm>
            <a:off x="21098" y="0"/>
            <a:ext cx="8229600" cy="731837"/>
          </a:xfrm>
        </p:spPr>
        <p:txBody>
          <a:bodyPr>
            <a:normAutofit/>
          </a:bodyPr>
          <a:lstStyle/>
          <a:p>
            <a:pPr algn="l"/>
            <a:r>
              <a:rPr lang="en-IN" sz="3000" b="1" dirty="0"/>
              <a:t>Taxation of Dividend</a:t>
            </a:r>
          </a:p>
        </p:txBody>
      </p:sp>
      <p:sp>
        <p:nvSpPr>
          <p:cNvPr id="3" name="Content Placeholder 2">
            <a:extLst>
              <a:ext uri="{FF2B5EF4-FFF2-40B4-BE49-F238E27FC236}">
                <a16:creationId xmlns:a16="http://schemas.microsoft.com/office/drawing/2014/main" xmlns="" id="{45A31B37-5846-4F8B-9833-813208DA64F9}"/>
              </a:ext>
            </a:extLst>
          </p:cNvPr>
          <p:cNvSpPr>
            <a:spLocks noGrp="1"/>
          </p:cNvSpPr>
          <p:nvPr>
            <p:ph idx="1"/>
          </p:nvPr>
        </p:nvSpPr>
        <p:spPr>
          <a:xfrm>
            <a:off x="457200" y="886266"/>
            <a:ext cx="8229600" cy="5627076"/>
          </a:xfrm>
        </p:spPr>
        <p:txBody>
          <a:bodyPr>
            <a:normAutofit fontScale="70000" lnSpcReduction="20000"/>
          </a:bodyPr>
          <a:lstStyle/>
          <a:p>
            <a:pPr marL="514350" indent="-514350" algn="just">
              <a:buFont typeface="+mj-lt"/>
              <a:buAutoNum type="arabicPeriod"/>
            </a:pPr>
            <a:r>
              <a:rPr lang="en-IN" b="1" dirty="0"/>
              <a:t>Sec 115-O</a:t>
            </a:r>
            <a:r>
              <a:rPr lang="en-IN" dirty="0"/>
              <a:t>: Applicable to Domestic Company.</a:t>
            </a:r>
          </a:p>
          <a:p>
            <a:pPr marL="514350" indent="-514350" algn="just">
              <a:buFont typeface="+mj-lt"/>
              <a:buAutoNum type="arabicPeriod"/>
            </a:pPr>
            <a:r>
              <a:rPr lang="en-IN" b="1" dirty="0"/>
              <a:t>Tax on distributed profits</a:t>
            </a:r>
            <a:r>
              <a:rPr lang="en-IN" dirty="0"/>
              <a:t> – Dividend Distribution Tax (DDT).</a:t>
            </a:r>
          </a:p>
          <a:p>
            <a:pPr marL="514350" indent="-514350" algn="just">
              <a:buFont typeface="+mj-lt"/>
              <a:buAutoNum type="arabicPeriod"/>
            </a:pPr>
            <a:r>
              <a:rPr lang="en-IN" dirty="0"/>
              <a:t>Any amount declared, distributed or paid by such company by way of dividends (whether interim or otherwise)</a:t>
            </a:r>
          </a:p>
          <a:p>
            <a:pPr marL="514350" indent="-514350" algn="just">
              <a:buFont typeface="+mj-lt"/>
              <a:buAutoNum type="arabicPeriod"/>
            </a:pPr>
            <a:r>
              <a:rPr lang="en-IN" dirty="0"/>
              <a:t>Tax rate : </a:t>
            </a:r>
          </a:p>
          <a:p>
            <a:pPr lvl="1" algn="just"/>
            <a:r>
              <a:rPr lang="en-IN" sz="3200" dirty="0"/>
              <a:t>15% for dividends referred to clauses (a) to (d) of section 2(22);</a:t>
            </a:r>
          </a:p>
          <a:p>
            <a:pPr lvl="1" algn="just"/>
            <a:r>
              <a:rPr lang="en-IN" sz="3200" dirty="0"/>
              <a:t>30% for dividends referred to clause (e ) of section 2(22)</a:t>
            </a:r>
          </a:p>
          <a:p>
            <a:pPr marL="514350" indent="-514350" algn="just">
              <a:buFont typeface="+mj-lt"/>
              <a:buAutoNum type="arabicPeriod"/>
            </a:pPr>
            <a:r>
              <a:rPr lang="en-IN" b="1" dirty="0"/>
              <a:t>Reduction</a:t>
            </a:r>
            <a:r>
              <a:rPr lang="en-IN" dirty="0"/>
              <a:t>: Dividend received by a domestic company during the financial year from its subsidiary:</a:t>
            </a:r>
          </a:p>
          <a:p>
            <a:pPr marL="1314450" lvl="2" indent="-514350" algn="just"/>
            <a:r>
              <a:rPr lang="en-IN" sz="3200" dirty="0"/>
              <a:t>Where such subsidiary is a domestic company, and the subsidiary has paid DDT payable on such dividend;</a:t>
            </a:r>
          </a:p>
          <a:p>
            <a:pPr marL="1314450" lvl="2" indent="-514350" algn="just"/>
            <a:r>
              <a:rPr lang="en-IN" sz="3200" dirty="0"/>
              <a:t>Where such subsidiary is a foreign company, the tax is payable by the domestic company u/s 115BBD on such dividends.</a:t>
            </a:r>
            <a:endParaRPr lang="en-IN" sz="3200" b="1" dirty="0"/>
          </a:p>
          <a:p>
            <a:pPr marL="514350" indent="-514350" algn="just">
              <a:buFont typeface="+mj-lt"/>
              <a:buAutoNum type="arabicPeriod"/>
            </a:pPr>
            <a:r>
              <a:rPr lang="en-IN" b="1" dirty="0"/>
              <a:t>Grossing up</a:t>
            </a:r>
            <a:r>
              <a:rPr lang="en-IN" dirty="0"/>
              <a:t>: Dividends to be increased to such amount as would, after reduction of the DDT on such increased amount at the specified rate, be equal to the net distributed profits.  Effective rate is 20.56%.</a:t>
            </a:r>
          </a:p>
          <a:p>
            <a:pPr marL="514350" indent="-514350" algn="just">
              <a:buFont typeface="+mj-lt"/>
              <a:buAutoNum type="arabicPeriod"/>
            </a:pPr>
            <a:endParaRPr lang="en-IN" dirty="0"/>
          </a:p>
        </p:txBody>
      </p:sp>
      <p:sp>
        <p:nvSpPr>
          <p:cNvPr id="6" name="Footer Placeholder 3">
            <a:extLst>
              <a:ext uri="{FF2B5EF4-FFF2-40B4-BE49-F238E27FC236}">
                <a16:creationId xmlns:a16="http://schemas.microsoft.com/office/drawing/2014/main" xmlns="" id="{4DF7D80B-9FA1-4AB5-94D7-42BB6D5BF0F7}"/>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10</a:t>
            </a:fld>
            <a:endParaRPr lang="en-US" altLang="en-US" sz="1000" b="1" dirty="0"/>
          </a:p>
        </p:txBody>
      </p:sp>
    </p:spTree>
    <p:extLst>
      <p:ext uri="{BB962C8B-B14F-4D97-AF65-F5344CB8AC3E}">
        <p14:creationId xmlns:p14="http://schemas.microsoft.com/office/powerpoint/2010/main" val="180337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2360" y="26002"/>
            <a:ext cx="8414188" cy="523220"/>
          </a:xfrm>
          <a:prstGeom prst="rect">
            <a:avLst/>
          </a:prstGeom>
          <a:noFill/>
        </p:spPr>
        <p:txBody>
          <a:bodyPr wrap="square" rtlCol="0">
            <a:spAutoFit/>
          </a:bodyPr>
          <a:lstStyle/>
          <a:p>
            <a:r>
              <a:rPr lang="en-IN" sz="2800" b="1" dirty="0">
                <a:latin typeface="+mj-lt"/>
              </a:rPr>
              <a:t>Dividends income of non-resident / foreign company</a:t>
            </a:r>
          </a:p>
        </p:txBody>
      </p:sp>
      <p:graphicFrame>
        <p:nvGraphicFramePr>
          <p:cNvPr id="4" name="Table 3">
            <a:extLst>
              <a:ext uri="{FF2B5EF4-FFF2-40B4-BE49-F238E27FC236}">
                <a16:creationId xmlns:a16="http://schemas.microsoft.com/office/drawing/2014/main" xmlns="" id="{C712276F-E715-4B10-92AF-72816E2AF8A7}"/>
              </a:ext>
            </a:extLst>
          </p:cNvPr>
          <p:cNvGraphicFramePr>
            <a:graphicFrameLocks noGrp="1"/>
          </p:cNvGraphicFramePr>
          <p:nvPr>
            <p:extLst>
              <p:ext uri="{D42A27DB-BD31-4B8C-83A1-F6EECF244321}">
                <p14:modId xmlns:p14="http://schemas.microsoft.com/office/powerpoint/2010/main" val="3694264953"/>
              </p:ext>
            </p:extLst>
          </p:nvPr>
        </p:nvGraphicFramePr>
        <p:xfrm>
          <a:off x="401777" y="898305"/>
          <a:ext cx="8285019" cy="2621280"/>
        </p:xfrm>
        <a:graphic>
          <a:graphicData uri="http://schemas.openxmlformats.org/drawingml/2006/table">
            <a:tbl>
              <a:tblPr firstRow="1" bandRow="1">
                <a:tableStyleId>{5940675A-B579-460E-94D1-54222C63F5DA}</a:tableStyleId>
              </a:tblPr>
              <a:tblGrid>
                <a:gridCol w="4212426">
                  <a:extLst>
                    <a:ext uri="{9D8B030D-6E8A-4147-A177-3AD203B41FA5}">
                      <a16:colId xmlns:a16="http://schemas.microsoft.com/office/drawing/2014/main" xmlns="" val="2118198025"/>
                    </a:ext>
                  </a:extLst>
                </a:gridCol>
                <a:gridCol w="1448972">
                  <a:extLst>
                    <a:ext uri="{9D8B030D-6E8A-4147-A177-3AD203B41FA5}">
                      <a16:colId xmlns:a16="http://schemas.microsoft.com/office/drawing/2014/main" xmlns="" val="2248034464"/>
                    </a:ext>
                  </a:extLst>
                </a:gridCol>
                <a:gridCol w="980660">
                  <a:extLst>
                    <a:ext uri="{9D8B030D-6E8A-4147-A177-3AD203B41FA5}">
                      <a16:colId xmlns:a16="http://schemas.microsoft.com/office/drawing/2014/main" xmlns="" val="1526425986"/>
                    </a:ext>
                  </a:extLst>
                </a:gridCol>
                <a:gridCol w="1642961">
                  <a:extLst>
                    <a:ext uri="{9D8B030D-6E8A-4147-A177-3AD203B41FA5}">
                      <a16:colId xmlns:a16="http://schemas.microsoft.com/office/drawing/2014/main" xmlns="" val="4194444860"/>
                    </a:ext>
                  </a:extLst>
                </a:gridCol>
              </a:tblGrid>
              <a:tr h="713847">
                <a:tc>
                  <a:txBody>
                    <a:bodyPr/>
                    <a:lstStyle/>
                    <a:p>
                      <a:pPr algn="ctr"/>
                      <a:r>
                        <a:rPr lang="en-IN" sz="2200" b="1" dirty="0"/>
                        <a:t>Particulars</a:t>
                      </a:r>
                    </a:p>
                  </a:txBody>
                  <a:tcPr/>
                </a:tc>
                <a:tc>
                  <a:txBody>
                    <a:bodyPr/>
                    <a:lstStyle/>
                    <a:p>
                      <a:pPr algn="ctr"/>
                      <a:r>
                        <a:rPr lang="en-IN" sz="2200" b="1" dirty="0"/>
                        <a:t>Received by</a:t>
                      </a:r>
                    </a:p>
                  </a:txBody>
                  <a:tcPr/>
                </a:tc>
                <a:tc>
                  <a:txBody>
                    <a:bodyPr/>
                    <a:lstStyle/>
                    <a:p>
                      <a:pPr algn="ctr"/>
                      <a:r>
                        <a:rPr lang="en-IN" sz="2200" b="1" dirty="0"/>
                        <a:t>Rate*</a:t>
                      </a:r>
                    </a:p>
                  </a:txBody>
                  <a:tcPr/>
                </a:tc>
                <a:tc>
                  <a:txBody>
                    <a:bodyPr/>
                    <a:lstStyle/>
                    <a:p>
                      <a:pPr algn="ctr"/>
                      <a:r>
                        <a:rPr lang="en-IN" sz="2200" b="1" dirty="0"/>
                        <a:t>Section Reference</a:t>
                      </a:r>
                    </a:p>
                  </a:txBody>
                  <a:tcPr/>
                </a:tc>
                <a:extLst>
                  <a:ext uri="{0D108BD9-81ED-4DB2-BD59-A6C34878D82A}">
                    <a16:rowId xmlns:a16="http://schemas.microsoft.com/office/drawing/2014/main" xmlns="" val="3708137668"/>
                  </a:ext>
                </a:extLst>
              </a:tr>
              <a:tr h="713847">
                <a:tc>
                  <a:txBody>
                    <a:bodyPr/>
                    <a:lstStyle/>
                    <a:p>
                      <a:pPr algn="just"/>
                      <a:r>
                        <a:rPr lang="en-IN" sz="2200" dirty="0"/>
                        <a:t>Dividends (other than dividends referred to in section 115-O)</a:t>
                      </a:r>
                    </a:p>
                  </a:txBody>
                  <a:tcPr/>
                </a:tc>
                <a:tc>
                  <a:txBody>
                    <a:bodyPr/>
                    <a:lstStyle/>
                    <a:p>
                      <a:pPr algn="ctr"/>
                      <a:r>
                        <a:rPr lang="en-IN" sz="2200" dirty="0"/>
                        <a:t>NR / FC</a:t>
                      </a:r>
                    </a:p>
                  </a:txBody>
                  <a:tcPr/>
                </a:tc>
                <a:tc>
                  <a:txBody>
                    <a:bodyPr/>
                    <a:lstStyle/>
                    <a:p>
                      <a:pPr algn="ctr"/>
                      <a:r>
                        <a:rPr lang="en-IN" sz="2200" dirty="0"/>
                        <a:t>20%</a:t>
                      </a:r>
                    </a:p>
                  </a:txBody>
                  <a:tcPr/>
                </a:tc>
                <a:tc>
                  <a:txBody>
                    <a:bodyPr/>
                    <a:lstStyle/>
                    <a:p>
                      <a:pPr algn="ctr"/>
                      <a:r>
                        <a:rPr lang="en-IN" sz="2200" dirty="0"/>
                        <a:t>115A(1)(a)(i)</a:t>
                      </a:r>
                    </a:p>
                  </a:txBody>
                  <a:tcPr/>
                </a:tc>
                <a:extLst>
                  <a:ext uri="{0D108BD9-81ED-4DB2-BD59-A6C34878D82A}">
                    <a16:rowId xmlns:a16="http://schemas.microsoft.com/office/drawing/2014/main" xmlns="" val="759747669"/>
                  </a:ext>
                </a:extLst>
              </a:tr>
              <a:tr h="399754">
                <a:tc>
                  <a:txBody>
                    <a:bodyPr/>
                    <a:lstStyle/>
                    <a:p>
                      <a:pPr algn="just"/>
                      <a:r>
                        <a:rPr lang="en-IN" sz="2200" dirty="0"/>
                        <a:t>Dividends (other than dividends referred to in section 115-O) on specified GDRs </a:t>
                      </a:r>
                    </a:p>
                  </a:txBody>
                  <a:tcPr/>
                </a:tc>
                <a:tc>
                  <a:txBody>
                    <a:bodyPr/>
                    <a:lstStyle/>
                    <a:p>
                      <a:pPr algn="ctr"/>
                      <a:r>
                        <a:rPr lang="en-IN" sz="2200" dirty="0"/>
                        <a:t>NR</a:t>
                      </a:r>
                    </a:p>
                  </a:txBody>
                  <a:tcPr/>
                </a:tc>
                <a:tc>
                  <a:txBody>
                    <a:bodyPr/>
                    <a:lstStyle/>
                    <a:p>
                      <a:pPr algn="ctr"/>
                      <a:r>
                        <a:rPr lang="en-IN" sz="2200" dirty="0"/>
                        <a:t>10%</a:t>
                      </a:r>
                    </a:p>
                  </a:txBody>
                  <a:tcPr/>
                </a:tc>
                <a:tc>
                  <a:txBody>
                    <a:bodyPr/>
                    <a:lstStyle/>
                    <a:p>
                      <a:pPr algn="ctr"/>
                      <a:r>
                        <a:rPr lang="en-IN" sz="2200" dirty="0"/>
                        <a:t>115AC</a:t>
                      </a:r>
                    </a:p>
                  </a:txBody>
                  <a:tcPr/>
                </a:tc>
                <a:extLst>
                  <a:ext uri="{0D108BD9-81ED-4DB2-BD59-A6C34878D82A}">
                    <a16:rowId xmlns:a16="http://schemas.microsoft.com/office/drawing/2014/main" xmlns="" val="2482491468"/>
                  </a:ext>
                </a:extLst>
              </a:tr>
            </a:tbl>
          </a:graphicData>
        </a:graphic>
      </p:graphicFrame>
      <p:sp>
        <p:nvSpPr>
          <p:cNvPr id="7" name="TextBox 6">
            <a:extLst>
              <a:ext uri="{FF2B5EF4-FFF2-40B4-BE49-F238E27FC236}">
                <a16:creationId xmlns:a16="http://schemas.microsoft.com/office/drawing/2014/main" xmlns="" id="{93C08FF6-B8F9-4F4D-8EB3-81BA2174843A}"/>
              </a:ext>
            </a:extLst>
          </p:cNvPr>
          <p:cNvSpPr txBox="1"/>
          <p:nvPr/>
        </p:nvSpPr>
        <p:spPr>
          <a:xfrm>
            <a:off x="401777" y="4032386"/>
            <a:ext cx="8285017" cy="400110"/>
          </a:xfrm>
          <a:prstGeom prst="rect">
            <a:avLst/>
          </a:prstGeom>
          <a:noFill/>
        </p:spPr>
        <p:txBody>
          <a:bodyPr wrap="square" rtlCol="0">
            <a:spAutoFit/>
          </a:bodyPr>
          <a:lstStyle/>
          <a:p>
            <a:r>
              <a:rPr lang="en-IN" sz="2000" i="1" dirty="0">
                <a:latin typeface="+mj-lt"/>
              </a:rPr>
              <a:t>*plus applicable SC &amp; EC</a:t>
            </a:r>
          </a:p>
        </p:txBody>
      </p:sp>
      <p:sp>
        <p:nvSpPr>
          <p:cNvPr id="6" name="Footer Placeholder 3">
            <a:extLst>
              <a:ext uri="{FF2B5EF4-FFF2-40B4-BE49-F238E27FC236}">
                <a16:creationId xmlns:a16="http://schemas.microsoft.com/office/drawing/2014/main" xmlns="" id="{3D3888C0-A43B-433C-A83E-749658176A94}"/>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11</a:t>
            </a:fld>
            <a:endParaRPr lang="en-US" altLang="en-US" sz="1000" b="1" dirty="0"/>
          </a:p>
        </p:txBody>
      </p:sp>
    </p:spTree>
    <p:extLst>
      <p:ext uri="{BB962C8B-B14F-4D97-AF65-F5344CB8AC3E}">
        <p14:creationId xmlns:p14="http://schemas.microsoft.com/office/powerpoint/2010/main" val="3797980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F6D1D0-AE4A-4692-A056-C01409D9AC28}"/>
              </a:ext>
            </a:extLst>
          </p:cNvPr>
          <p:cNvSpPr>
            <a:spLocks noGrp="1"/>
          </p:cNvSpPr>
          <p:nvPr>
            <p:ph type="title"/>
          </p:nvPr>
        </p:nvSpPr>
        <p:spPr>
          <a:xfrm>
            <a:off x="21098" y="1"/>
            <a:ext cx="8229600" cy="562708"/>
          </a:xfrm>
        </p:spPr>
        <p:txBody>
          <a:bodyPr>
            <a:normAutofit/>
          </a:bodyPr>
          <a:lstStyle/>
          <a:p>
            <a:pPr algn="l"/>
            <a:r>
              <a:rPr lang="en-IN" sz="3000" b="1" dirty="0"/>
              <a:t>Taxation of share buy-back</a:t>
            </a:r>
          </a:p>
        </p:txBody>
      </p:sp>
      <p:sp>
        <p:nvSpPr>
          <p:cNvPr id="3" name="Content Placeholder 2">
            <a:extLst>
              <a:ext uri="{FF2B5EF4-FFF2-40B4-BE49-F238E27FC236}">
                <a16:creationId xmlns:a16="http://schemas.microsoft.com/office/drawing/2014/main" xmlns="" id="{45A31B37-5846-4F8B-9833-813208DA64F9}"/>
              </a:ext>
            </a:extLst>
          </p:cNvPr>
          <p:cNvSpPr>
            <a:spLocks noGrp="1"/>
          </p:cNvSpPr>
          <p:nvPr>
            <p:ph idx="1"/>
          </p:nvPr>
        </p:nvSpPr>
        <p:spPr>
          <a:xfrm>
            <a:off x="554182" y="886266"/>
            <a:ext cx="8111981" cy="4918789"/>
          </a:xfrm>
        </p:spPr>
        <p:txBody>
          <a:bodyPr>
            <a:normAutofit/>
          </a:bodyPr>
          <a:lstStyle/>
          <a:p>
            <a:pPr marL="514350" indent="-514350" algn="just">
              <a:buFont typeface="+mj-lt"/>
              <a:buAutoNum type="arabicPeriod"/>
            </a:pPr>
            <a:r>
              <a:rPr lang="en-IN" sz="2200" b="1" dirty="0"/>
              <a:t>Sec 115QA</a:t>
            </a:r>
            <a:r>
              <a:rPr lang="en-IN" sz="2200" dirty="0"/>
              <a:t>: Applicable to Domestic Company.</a:t>
            </a:r>
          </a:p>
          <a:p>
            <a:pPr marL="514350" indent="-514350" algn="just">
              <a:buFont typeface="+mj-lt"/>
              <a:buAutoNum type="arabicPeriod"/>
            </a:pPr>
            <a:r>
              <a:rPr lang="en-IN" sz="2200" b="1" dirty="0"/>
              <a:t>Scope </a:t>
            </a:r>
            <a:r>
              <a:rPr lang="en-IN" sz="2200" dirty="0"/>
              <a:t>: Tax on </a:t>
            </a:r>
            <a:r>
              <a:rPr lang="en-IN" sz="2200" b="1" u="sng" dirty="0"/>
              <a:t>distributed income</a:t>
            </a:r>
            <a:r>
              <a:rPr lang="en-IN" sz="2200" dirty="0"/>
              <a:t> on </a:t>
            </a:r>
            <a:r>
              <a:rPr lang="en-IN" sz="2200" b="1" u="sng" dirty="0"/>
              <a:t>buy-back</a:t>
            </a:r>
            <a:r>
              <a:rPr lang="en-IN" sz="2200" dirty="0"/>
              <a:t> of shares (not being shares listed on a recognised stock exchange).</a:t>
            </a:r>
          </a:p>
          <a:p>
            <a:pPr marL="514350" indent="-514350" algn="just">
              <a:buFont typeface="+mj-lt"/>
              <a:buAutoNum type="arabicPeriod"/>
            </a:pPr>
            <a:r>
              <a:rPr lang="en-IN" sz="2200" b="1" dirty="0"/>
              <a:t>Buy-back</a:t>
            </a:r>
            <a:r>
              <a:rPr lang="en-IN" sz="2200" dirty="0"/>
              <a:t> means purchase by a company of its own shares in accordance with the provisions of any law for the time being in force relating to companies.</a:t>
            </a:r>
          </a:p>
          <a:p>
            <a:pPr marL="514350" indent="-514350" algn="just">
              <a:buFont typeface="+mj-lt"/>
              <a:buAutoNum type="arabicPeriod"/>
            </a:pPr>
            <a:r>
              <a:rPr lang="en-IN" sz="2200" b="1" dirty="0"/>
              <a:t>Distributed income</a:t>
            </a:r>
            <a:r>
              <a:rPr lang="en-IN" sz="2200" dirty="0"/>
              <a:t>: Means the consideration paid by the company on buy-back of shares as reduced by the amount, which was received by the company for issue of such shares, determined in the manner prescribed [Rule 40BB]</a:t>
            </a:r>
          </a:p>
          <a:p>
            <a:pPr marL="514350" indent="-514350" algn="just">
              <a:buFont typeface="+mj-lt"/>
              <a:buAutoNum type="arabicPeriod"/>
            </a:pPr>
            <a:r>
              <a:rPr lang="en-IN" sz="2200" b="1" dirty="0"/>
              <a:t>Tax rate</a:t>
            </a:r>
            <a:r>
              <a:rPr lang="en-IN" sz="2200" dirty="0"/>
              <a:t>: 20% on distributed income</a:t>
            </a:r>
          </a:p>
        </p:txBody>
      </p:sp>
      <p:sp>
        <p:nvSpPr>
          <p:cNvPr id="6" name="Footer Placeholder 3">
            <a:extLst>
              <a:ext uri="{FF2B5EF4-FFF2-40B4-BE49-F238E27FC236}">
                <a16:creationId xmlns:a16="http://schemas.microsoft.com/office/drawing/2014/main" xmlns="" id="{4DF7D80B-9FA1-4AB5-94D7-42BB6D5BF0F7}"/>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12</a:t>
            </a:fld>
            <a:endParaRPr lang="en-US" altLang="en-US" sz="1000" b="1" dirty="0"/>
          </a:p>
        </p:txBody>
      </p:sp>
    </p:spTree>
    <p:extLst>
      <p:ext uri="{BB962C8B-B14F-4D97-AF65-F5344CB8AC3E}">
        <p14:creationId xmlns:p14="http://schemas.microsoft.com/office/powerpoint/2010/main" val="4003987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9B6F7-5D87-4361-A722-780DF20D0E5F}"/>
              </a:ext>
            </a:extLst>
          </p:cNvPr>
          <p:cNvSpPr>
            <a:spLocks noGrp="1"/>
          </p:cNvSpPr>
          <p:nvPr>
            <p:ph type="title"/>
          </p:nvPr>
        </p:nvSpPr>
        <p:spPr>
          <a:xfrm>
            <a:off x="35165" y="0"/>
            <a:ext cx="8229600" cy="562708"/>
          </a:xfrm>
        </p:spPr>
        <p:txBody>
          <a:bodyPr>
            <a:normAutofit/>
          </a:bodyPr>
          <a:lstStyle/>
          <a:p>
            <a:pPr algn="l"/>
            <a:r>
              <a:rPr lang="en-IN" sz="3000" b="1" dirty="0"/>
              <a:t>Taxation of dividends under DTAA</a:t>
            </a:r>
          </a:p>
        </p:txBody>
      </p:sp>
      <p:sp>
        <p:nvSpPr>
          <p:cNvPr id="3" name="Content Placeholder 2">
            <a:extLst>
              <a:ext uri="{FF2B5EF4-FFF2-40B4-BE49-F238E27FC236}">
                <a16:creationId xmlns:a16="http://schemas.microsoft.com/office/drawing/2014/main" xmlns="" id="{0D509E16-E48C-41B7-8BA9-3CFF228D4DFE}"/>
              </a:ext>
            </a:extLst>
          </p:cNvPr>
          <p:cNvSpPr>
            <a:spLocks noGrp="1"/>
          </p:cNvSpPr>
          <p:nvPr>
            <p:ph idx="1"/>
          </p:nvPr>
        </p:nvSpPr>
        <p:spPr>
          <a:xfrm>
            <a:off x="436563" y="665822"/>
            <a:ext cx="8229600" cy="5762687"/>
          </a:xfrm>
        </p:spPr>
        <p:txBody>
          <a:bodyPr>
            <a:noAutofit/>
          </a:bodyPr>
          <a:lstStyle/>
          <a:p>
            <a:pPr marL="457200" indent="-457200" algn="just">
              <a:buFont typeface="+mj-lt"/>
              <a:buAutoNum type="arabicPeriod"/>
            </a:pPr>
            <a:r>
              <a:rPr lang="en-IN" sz="2200" dirty="0"/>
              <a:t>Dividends paid by a company which is resident in a Contracting State to a resident of the other Contracting State may be taxed in that </a:t>
            </a:r>
            <a:r>
              <a:rPr lang="en-IN" sz="2200" b="1" u="sng" dirty="0"/>
              <a:t>other State</a:t>
            </a:r>
            <a:r>
              <a:rPr lang="en-IN" sz="2200" dirty="0"/>
              <a:t>.</a:t>
            </a:r>
          </a:p>
          <a:p>
            <a:pPr marL="457200" indent="-457200" algn="just">
              <a:buFont typeface="+mj-lt"/>
              <a:buAutoNum type="arabicPeriod"/>
            </a:pPr>
            <a:r>
              <a:rPr lang="en-IN" sz="2200" dirty="0"/>
              <a:t>However, such dividends may also be taxed in the Contracting State of which the company paying the dividends is resident, and according to the laws of that State, but if the beneficial owner of the dividends is a resident of the other Contracting State, the tax so charged shall not exceed :</a:t>
            </a:r>
          </a:p>
          <a:p>
            <a:pPr lvl="1" algn="just"/>
            <a:r>
              <a:rPr lang="en-IN" sz="2200" dirty="0"/>
              <a:t>15% of the gross amount of the dividends if the beneficial owner is a company which owns atleast 10% of the voting stock of the company paying the dividends;</a:t>
            </a:r>
          </a:p>
          <a:p>
            <a:pPr lvl="1" algn="just"/>
            <a:r>
              <a:rPr lang="en-IN" sz="2200" dirty="0"/>
              <a:t>25% of the gross amount of the dividends in all other cases. </a:t>
            </a:r>
          </a:p>
          <a:p>
            <a:pPr marL="457200" indent="-457200" algn="just">
              <a:buFont typeface="+mj-lt"/>
              <a:buAutoNum type="arabicPeriod"/>
            </a:pPr>
            <a:r>
              <a:rPr lang="en-IN" sz="2200" dirty="0"/>
              <a:t>Article 7 shall apply if the beneficial owner of the dividends, being a resident of a Contracting State carries on business in the other Contracting State through a PE and the dividends are attributable to such PE.  </a:t>
            </a:r>
          </a:p>
        </p:txBody>
      </p:sp>
      <p:sp>
        <p:nvSpPr>
          <p:cNvPr id="5" name="Footer Placeholder 3">
            <a:extLst>
              <a:ext uri="{FF2B5EF4-FFF2-40B4-BE49-F238E27FC236}">
                <a16:creationId xmlns:a16="http://schemas.microsoft.com/office/drawing/2014/main" xmlns="" id="{2C0F4BB2-6868-45DB-A04F-59C9A87F7EA7}"/>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13</a:t>
            </a:fld>
            <a:endParaRPr lang="en-US" altLang="en-US" sz="1000" b="1" dirty="0"/>
          </a:p>
        </p:txBody>
      </p:sp>
    </p:spTree>
    <p:extLst>
      <p:ext uri="{BB962C8B-B14F-4D97-AF65-F5344CB8AC3E}">
        <p14:creationId xmlns:p14="http://schemas.microsoft.com/office/powerpoint/2010/main" val="3060189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A211CE-584E-4D4C-B486-313BB4B3F0A4}"/>
              </a:ext>
            </a:extLst>
          </p:cNvPr>
          <p:cNvSpPr>
            <a:spLocks noGrp="1"/>
          </p:cNvSpPr>
          <p:nvPr>
            <p:ph type="title"/>
          </p:nvPr>
        </p:nvSpPr>
        <p:spPr>
          <a:xfrm>
            <a:off x="35168" y="0"/>
            <a:ext cx="8229600" cy="520505"/>
          </a:xfrm>
        </p:spPr>
        <p:txBody>
          <a:bodyPr>
            <a:normAutofit fontScale="90000"/>
          </a:bodyPr>
          <a:lstStyle/>
          <a:p>
            <a:pPr algn="l"/>
            <a:r>
              <a:rPr lang="en-IN" sz="3000" b="1" dirty="0"/>
              <a:t>Dividend received – Section 115BBD</a:t>
            </a:r>
          </a:p>
        </p:txBody>
      </p:sp>
      <p:sp>
        <p:nvSpPr>
          <p:cNvPr id="3" name="Content Placeholder 2">
            <a:extLst>
              <a:ext uri="{FF2B5EF4-FFF2-40B4-BE49-F238E27FC236}">
                <a16:creationId xmlns:a16="http://schemas.microsoft.com/office/drawing/2014/main" xmlns="" id="{7D5D6718-A2B4-480F-842C-08940268E481}"/>
              </a:ext>
            </a:extLst>
          </p:cNvPr>
          <p:cNvSpPr>
            <a:spLocks noGrp="1"/>
          </p:cNvSpPr>
          <p:nvPr>
            <p:ph idx="1"/>
          </p:nvPr>
        </p:nvSpPr>
        <p:spPr>
          <a:xfrm>
            <a:off x="457200" y="633046"/>
            <a:ext cx="8229600" cy="5936566"/>
          </a:xfrm>
        </p:spPr>
        <p:txBody>
          <a:bodyPr>
            <a:normAutofit/>
          </a:bodyPr>
          <a:lstStyle/>
          <a:p>
            <a:pPr marL="457200" indent="-457200" algn="just">
              <a:buFont typeface="+mj-lt"/>
              <a:buAutoNum type="arabicPeriod"/>
            </a:pPr>
            <a:r>
              <a:rPr lang="en-IN" sz="2200" dirty="0"/>
              <a:t>Total income of </a:t>
            </a:r>
            <a:r>
              <a:rPr lang="en-IN" sz="2200" b="1" u="sng" dirty="0"/>
              <a:t>Indian company</a:t>
            </a:r>
            <a:r>
              <a:rPr lang="en-IN" sz="2200" dirty="0"/>
              <a:t> includes any income by way of dividends, declared, distributed by a specified foreign company.</a:t>
            </a:r>
          </a:p>
          <a:p>
            <a:pPr marL="457200" indent="-457200" algn="just">
              <a:buFont typeface="+mj-lt"/>
              <a:buAutoNum type="arabicPeriod"/>
            </a:pPr>
            <a:r>
              <a:rPr lang="en-IN" sz="2200" dirty="0"/>
              <a:t>Income tax payable @ 15% on the income by way of dividends.</a:t>
            </a:r>
          </a:p>
          <a:p>
            <a:pPr marL="457200" indent="-457200" algn="just">
              <a:buFont typeface="+mj-lt"/>
              <a:buAutoNum type="arabicPeriod"/>
            </a:pPr>
            <a:r>
              <a:rPr lang="en-IN" sz="2200" dirty="0"/>
              <a:t>No deduction in respect of any expenditure or allowance shall be allowed to the assessee under the provisions of the Act in computing its income by way of dividends.</a:t>
            </a:r>
          </a:p>
          <a:p>
            <a:pPr marL="457200" indent="-457200" algn="just">
              <a:buFont typeface="+mj-lt"/>
              <a:buAutoNum type="arabicPeriod"/>
            </a:pPr>
            <a:r>
              <a:rPr lang="en-IN" sz="2200" b="1" dirty="0"/>
              <a:t>Dividends</a:t>
            </a:r>
            <a:r>
              <a:rPr lang="en-IN" sz="2200" dirty="0"/>
              <a:t>: Same as in Sec 2(22) other than clause (e).</a:t>
            </a:r>
          </a:p>
          <a:p>
            <a:pPr marL="457200" indent="-457200" algn="just">
              <a:buFont typeface="+mj-lt"/>
              <a:buAutoNum type="arabicPeriod"/>
            </a:pPr>
            <a:r>
              <a:rPr lang="en-IN" sz="2200" b="1" dirty="0"/>
              <a:t>Specified foreign company</a:t>
            </a:r>
            <a:r>
              <a:rPr lang="en-IN" sz="2200" dirty="0"/>
              <a:t>: Foreign company in which the Indian company holds 26% or more in nominal value of the equity share capital of the company.</a:t>
            </a:r>
          </a:p>
        </p:txBody>
      </p:sp>
      <p:sp>
        <p:nvSpPr>
          <p:cNvPr id="5" name="Footer Placeholder 3">
            <a:extLst>
              <a:ext uri="{FF2B5EF4-FFF2-40B4-BE49-F238E27FC236}">
                <a16:creationId xmlns:a16="http://schemas.microsoft.com/office/drawing/2014/main" xmlns="" id="{BA635C5A-EA62-43F0-A263-A14E83FAAAC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14</a:t>
            </a:fld>
            <a:endParaRPr lang="en-US" altLang="en-US" sz="1000" b="1" dirty="0"/>
          </a:p>
        </p:txBody>
      </p:sp>
    </p:spTree>
    <p:extLst>
      <p:ext uri="{BB962C8B-B14F-4D97-AF65-F5344CB8AC3E}">
        <p14:creationId xmlns:p14="http://schemas.microsoft.com/office/powerpoint/2010/main" val="3417332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7CE29B-07E7-48AD-8F73-AEE55CB32C4D}"/>
              </a:ext>
            </a:extLst>
          </p:cNvPr>
          <p:cNvSpPr txBox="1"/>
          <p:nvPr/>
        </p:nvSpPr>
        <p:spPr>
          <a:xfrm>
            <a:off x="14068" y="3080825"/>
            <a:ext cx="9144000" cy="553998"/>
          </a:xfrm>
          <a:prstGeom prst="rect">
            <a:avLst/>
          </a:prstGeom>
          <a:noFill/>
        </p:spPr>
        <p:txBody>
          <a:bodyPr wrap="square" rtlCol="0">
            <a:spAutoFit/>
          </a:bodyPr>
          <a:lstStyle/>
          <a:p>
            <a:pPr algn="ctr"/>
            <a:r>
              <a:rPr lang="en-IN" sz="3000" b="1" dirty="0"/>
              <a:t>Interest</a:t>
            </a:r>
          </a:p>
        </p:txBody>
      </p:sp>
      <p:sp>
        <p:nvSpPr>
          <p:cNvPr id="4" name="Footer Placeholder 3">
            <a:extLst>
              <a:ext uri="{FF2B5EF4-FFF2-40B4-BE49-F238E27FC236}">
                <a16:creationId xmlns:a16="http://schemas.microsoft.com/office/drawing/2014/main" xmlns="" id="{38DC13EA-AD4F-4FA3-96ED-5C4DD17C0BD0}"/>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15</a:t>
            </a:fld>
            <a:endParaRPr lang="en-US" altLang="en-US" sz="1000" b="1" dirty="0"/>
          </a:p>
        </p:txBody>
      </p:sp>
    </p:spTree>
    <p:extLst>
      <p:ext uri="{BB962C8B-B14F-4D97-AF65-F5344CB8AC3E}">
        <p14:creationId xmlns:p14="http://schemas.microsoft.com/office/powerpoint/2010/main" val="1823039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10835" y="138546"/>
            <a:ext cx="8201891" cy="523220"/>
          </a:xfrm>
          <a:prstGeom prst="rect">
            <a:avLst/>
          </a:prstGeom>
          <a:noFill/>
        </p:spPr>
        <p:txBody>
          <a:bodyPr wrap="square" rtlCol="0">
            <a:spAutoFit/>
          </a:bodyPr>
          <a:lstStyle/>
          <a:p>
            <a:r>
              <a:rPr lang="en-IN" sz="2800" b="1" dirty="0">
                <a:latin typeface="+mj-lt"/>
              </a:rPr>
              <a:t>Interest – Definition in the Income-tax Act, 1961</a:t>
            </a:r>
          </a:p>
        </p:txBody>
      </p:sp>
      <p:sp>
        <p:nvSpPr>
          <p:cNvPr id="7" name="TextBox 6">
            <a:extLst>
              <a:ext uri="{FF2B5EF4-FFF2-40B4-BE49-F238E27FC236}">
                <a16:creationId xmlns:a16="http://schemas.microsoft.com/office/drawing/2014/main" xmlns="" id="{93C08FF6-B8F9-4F4D-8EB3-81BA2174843A}"/>
              </a:ext>
            </a:extLst>
          </p:cNvPr>
          <p:cNvSpPr txBox="1"/>
          <p:nvPr/>
        </p:nvSpPr>
        <p:spPr>
          <a:xfrm>
            <a:off x="568036" y="1012954"/>
            <a:ext cx="8007927" cy="4832092"/>
          </a:xfrm>
          <a:prstGeom prst="rect">
            <a:avLst/>
          </a:prstGeom>
          <a:noFill/>
        </p:spPr>
        <p:txBody>
          <a:bodyPr wrap="square" rtlCol="0">
            <a:spAutoFit/>
          </a:bodyPr>
          <a:lstStyle/>
          <a:p>
            <a:pPr algn="just"/>
            <a:r>
              <a:rPr lang="en-IN" sz="2200" b="1" dirty="0">
                <a:latin typeface="+mj-lt"/>
              </a:rPr>
              <a:t>“Interest“ [Section 2(28A)] – </a:t>
            </a:r>
          </a:p>
          <a:p>
            <a:pPr marL="457200" indent="-457200" algn="just">
              <a:buFont typeface="+mj-lt"/>
              <a:buAutoNum type="alphaLcPeriod"/>
            </a:pPr>
            <a:r>
              <a:rPr lang="en-IN" sz="2200" dirty="0">
                <a:latin typeface="+mj-lt"/>
              </a:rPr>
              <a:t>Interest payable </a:t>
            </a:r>
            <a:r>
              <a:rPr lang="en-IN" sz="2200" u="sng" dirty="0">
                <a:latin typeface="+mj-lt"/>
              </a:rPr>
              <a:t>in any manner</a:t>
            </a:r>
            <a:r>
              <a:rPr lang="en-IN" sz="2200" dirty="0">
                <a:latin typeface="+mj-lt"/>
              </a:rPr>
              <a:t> in respect of any </a:t>
            </a:r>
            <a:r>
              <a:rPr lang="en-IN" sz="2200" u="sng" dirty="0">
                <a:latin typeface="+mj-lt"/>
              </a:rPr>
              <a:t>moneys borrowed</a:t>
            </a:r>
            <a:r>
              <a:rPr lang="en-IN" sz="2200" dirty="0">
                <a:latin typeface="+mj-lt"/>
              </a:rPr>
              <a:t> or </a:t>
            </a:r>
            <a:r>
              <a:rPr lang="en-IN" sz="2200" u="sng" dirty="0">
                <a:latin typeface="+mj-lt"/>
              </a:rPr>
              <a:t>debt incurred</a:t>
            </a:r>
            <a:r>
              <a:rPr lang="en-IN" sz="2200" dirty="0">
                <a:latin typeface="+mj-lt"/>
              </a:rPr>
              <a:t>;</a:t>
            </a:r>
          </a:p>
          <a:p>
            <a:pPr marL="457200" indent="-457200" algn="just">
              <a:buFont typeface="+mj-lt"/>
              <a:buAutoNum type="alphaLcPeriod"/>
            </a:pPr>
            <a:r>
              <a:rPr lang="en-IN" sz="2200" dirty="0">
                <a:latin typeface="+mj-lt"/>
              </a:rPr>
              <a:t>Includes – </a:t>
            </a:r>
          </a:p>
          <a:p>
            <a:pPr marL="971550" lvl="1" indent="-514350" algn="just">
              <a:buAutoNum type="romanLcParenBoth"/>
            </a:pPr>
            <a:r>
              <a:rPr lang="en-IN" sz="2200" dirty="0">
                <a:latin typeface="+mj-lt"/>
              </a:rPr>
              <a:t>deposit, claim or other similar right or obligation</a:t>
            </a:r>
          </a:p>
          <a:p>
            <a:pPr marL="971550" lvl="1" indent="-514350" algn="just">
              <a:buAutoNum type="romanLcParenBoth"/>
            </a:pPr>
            <a:r>
              <a:rPr lang="en-IN" sz="2200" dirty="0">
                <a:latin typeface="+mj-lt"/>
              </a:rPr>
              <a:t>any service fee or other charge in respect of the moneys borrowed or debt incurred or</a:t>
            </a:r>
          </a:p>
          <a:p>
            <a:pPr marL="971550" lvl="1" indent="-514350" algn="just">
              <a:buAutoNum type="romanLcParenBoth"/>
            </a:pPr>
            <a:r>
              <a:rPr lang="en-IN" sz="2200" dirty="0">
                <a:latin typeface="+mj-lt"/>
              </a:rPr>
              <a:t>in respect of any unutilized credit facility.</a:t>
            </a:r>
          </a:p>
          <a:p>
            <a:pPr algn="just"/>
            <a:endParaRPr lang="en-IN" sz="2200" dirty="0">
              <a:latin typeface="+mj-lt"/>
            </a:endParaRPr>
          </a:p>
          <a:p>
            <a:pPr algn="just"/>
            <a:r>
              <a:rPr lang="en-IN" sz="2200" b="1" dirty="0">
                <a:latin typeface="+mj-lt"/>
              </a:rPr>
              <a:t>“Interest on securities" [Section 2(28B)]</a:t>
            </a:r>
            <a:r>
              <a:rPr lang="en-IN" sz="2200" dirty="0">
                <a:latin typeface="+mj-lt"/>
              </a:rPr>
              <a:t>–</a:t>
            </a:r>
          </a:p>
          <a:p>
            <a:pPr marL="457200" indent="-457200" algn="just">
              <a:buAutoNum type="alphaLcPeriod"/>
            </a:pPr>
            <a:r>
              <a:rPr lang="en-IN" sz="2200" dirty="0">
                <a:latin typeface="+mj-lt"/>
              </a:rPr>
              <a:t>Interest on any security of the Central/State Government;</a:t>
            </a:r>
          </a:p>
          <a:p>
            <a:pPr marL="457200" indent="-457200" algn="just">
              <a:buAutoNum type="alphaLcPeriod"/>
            </a:pPr>
            <a:r>
              <a:rPr lang="en-IN" sz="2200" dirty="0">
                <a:latin typeface="+mj-lt"/>
              </a:rPr>
              <a:t>Interest on debentures or other securities for money issued by or on behalf of a local authority or a company or a corporation established by a Central, State or Provincial Act ;</a:t>
            </a:r>
          </a:p>
        </p:txBody>
      </p:sp>
      <p:sp>
        <p:nvSpPr>
          <p:cNvPr id="5" name="Footer Placeholder 3">
            <a:extLst>
              <a:ext uri="{FF2B5EF4-FFF2-40B4-BE49-F238E27FC236}">
                <a16:creationId xmlns:a16="http://schemas.microsoft.com/office/drawing/2014/main" xmlns="" id="{0FC91BED-231A-4E1E-8620-7C40CDFABE01}"/>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16</a:t>
            </a:fld>
            <a:endParaRPr lang="en-US" altLang="en-US" sz="1000" b="1" dirty="0"/>
          </a:p>
        </p:txBody>
      </p:sp>
    </p:spTree>
    <p:extLst>
      <p:ext uri="{BB962C8B-B14F-4D97-AF65-F5344CB8AC3E}">
        <p14:creationId xmlns:p14="http://schemas.microsoft.com/office/powerpoint/2010/main" val="3970027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10835" y="138546"/>
            <a:ext cx="8201891" cy="523220"/>
          </a:xfrm>
          <a:prstGeom prst="rect">
            <a:avLst/>
          </a:prstGeom>
          <a:noFill/>
        </p:spPr>
        <p:txBody>
          <a:bodyPr wrap="square" rtlCol="0">
            <a:spAutoFit/>
          </a:bodyPr>
          <a:lstStyle/>
          <a:p>
            <a:r>
              <a:rPr lang="en-IN" sz="2800" b="1" dirty="0">
                <a:latin typeface="+mj-lt"/>
              </a:rPr>
              <a:t>Interest – Definition in the DTAA</a:t>
            </a:r>
          </a:p>
        </p:txBody>
      </p:sp>
      <p:sp>
        <p:nvSpPr>
          <p:cNvPr id="7" name="TextBox 6">
            <a:extLst>
              <a:ext uri="{FF2B5EF4-FFF2-40B4-BE49-F238E27FC236}">
                <a16:creationId xmlns:a16="http://schemas.microsoft.com/office/drawing/2014/main" xmlns="" id="{93C08FF6-B8F9-4F4D-8EB3-81BA2174843A}"/>
              </a:ext>
            </a:extLst>
          </p:cNvPr>
          <p:cNvSpPr txBox="1"/>
          <p:nvPr/>
        </p:nvSpPr>
        <p:spPr>
          <a:xfrm>
            <a:off x="568036" y="874409"/>
            <a:ext cx="8007927" cy="5601533"/>
          </a:xfrm>
          <a:prstGeom prst="rect">
            <a:avLst/>
          </a:prstGeom>
          <a:noFill/>
        </p:spPr>
        <p:txBody>
          <a:bodyPr wrap="square" rtlCol="0">
            <a:spAutoFit/>
          </a:bodyPr>
          <a:lstStyle/>
          <a:p>
            <a:pPr algn="just">
              <a:spcAft>
                <a:spcPts val="600"/>
              </a:spcAft>
            </a:pPr>
            <a:r>
              <a:rPr lang="en-IN" sz="2200" b="1" dirty="0">
                <a:latin typeface="+mj-lt"/>
              </a:rPr>
              <a:t>Illustrative – Article 11(4) of the India-US DTAA – </a:t>
            </a:r>
          </a:p>
          <a:p>
            <a:pPr algn="just">
              <a:spcAft>
                <a:spcPts val="600"/>
              </a:spcAft>
            </a:pPr>
            <a:r>
              <a:rPr lang="en-IN" sz="2200" dirty="0">
                <a:latin typeface="+mj-lt"/>
              </a:rPr>
              <a:t>“Interest” – </a:t>
            </a:r>
          </a:p>
          <a:p>
            <a:pPr marL="457200" indent="-457200" algn="just">
              <a:spcAft>
                <a:spcPts val="600"/>
              </a:spcAft>
              <a:buFont typeface="+mj-lt"/>
              <a:buAutoNum type="alphaLcPeriod"/>
            </a:pPr>
            <a:r>
              <a:rPr lang="en-IN" sz="2200" dirty="0">
                <a:latin typeface="+mj-lt"/>
              </a:rPr>
              <a:t>Income from debt-claims of every kind – </a:t>
            </a:r>
          </a:p>
          <a:p>
            <a:pPr marL="971550" lvl="1" indent="-514350" algn="just">
              <a:spcAft>
                <a:spcPts val="600"/>
              </a:spcAft>
              <a:buAutoNum type="romanLcParenBoth"/>
            </a:pPr>
            <a:r>
              <a:rPr lang="en-IN" sz="2200" dirty="0">
                <a:latin typeface="+mj-lt"/>
              </a:rPr>
              <a:t>whether or not secured by mortgage, and</a:t>
            </a:r>
          </a:p>
          <a:p>
            <a:pPr marL="971550" lvl="1" indent="-514350" algn="just">
              <a:spcAft>
                <a:spcPts val="600"/>
              </a:spcAft>
              <a:buAutoNum type="romanLcParenBoth"/>
            </a:pPr>
            <a:r>
              <a:rPr lang="en-IN" sz="2200" dirty="0">
                <a:latin typeface="+mj-lt"/>
              </a:rPr>
              <a:t>whether or not carrying a </a:t>
            </a:r>
            <a:r>
              <a:rPr lang="en-IN" sz="2200" b="1" u="sng" dirty="0">
                <a:latin typeface="+mj-lt"/>
              </a:rPr>
              <a:t>right to participate in the debtor's profits</a:t>
            </a:r>
            <a:r>
              <a:rPr lang="en-IN" sz="2200" dirty="0">
                <a:latin typeface="+mj-lt"/>
              </a:rPr>
              <a:t>,</a:t>
            </a:r>
          </a:p>
          <a:p>
            <a:pPr algn="just">
              <a:spcAft>
                <a:spcPts val="600"/>
              </a:spcAft>
            </a:pPr>
            <a:r>
              <a:rPr lang="en-IN" sz="2200" dirty="0">
                <a:latin typeface="+mj-lt"/>
              </a:rPr>
              <a:t>b. Includes – </a:t>
            </a:r>
          </a:p>
          <a:p>
            <a:pPr marL="971550" lvl="1" indent="-514350" algn="just">
              <a:spcAft>
                <a:spcPts val="600"/>
              </a:spcAft>
              <a:buAutoNum type="romanLcParenBoth"/>
            </a:pPr>
            <a:r>
              <a:rPr lang="en-IN" sz="2200" dirty="0">
                <a:latin typeface="+mj-lt"/>
              </a:rPr>
              <a:t>income from Government securities, and</a:t>
            </a:r>
          </a:p>
          <a:p>
            <a:pPr marL="971550" lvl="1" indent="-514350" algn="just">
              <a:spcAft>
                <a:spcPts val="600"/>
              </a:spcAft>
              <a:buAutoNum type="romanLcParenBoth"/>
            </a:pPr>
            <a:r>
              <a:rPr lang="en-IN" sz="2200" dirty="0">
                <a:latin typeface="+mj-lt"/>
              </a:rPr>
              <a:t>income from bonds or debentures, including premiums or prizes attaching to such securities, bonds, or debentures.</a:t>
            </a:r>
          </a:p>
          <a:p>
            <a:pPr algn="just">
              <a:spcAft>
                <a:spcPts val="600"/>
              </a:spcAft>
            </a:pPr>
            <a:r>
              <a:rPr lang="en-IN" sz="2200" dirty="0">
                <a:latin typeface="+mj-lt"/>
              </a:rPr>
              <a:t>c. Excludes – Penalty charges for late payment.</a:t>
            </a:r>
          </a:p>
          <a:p>
            <a:pPr algn="just">
              <a:spcAft>
                <a:spcPts val="600"/>
              </a:spcAft>
            </a:pPr>
            <a:endParaRPr lang="en-IN" sz="2200" dirty="0">
              <a:latin typeface="+mj-lt"/>
            </a:endParaRPr>
          </a:p>
          <a:p>
            <a:pPr algn="just">
              <a:spcAft>
                <a:spcPts val="600"/>
              </a:spcAft>
            </a:pPr>
            <a:r>
              <a:rPr lang="en-IN" sz="2200" b="1" i="1" dirty="0">
                <a:latin typeface="+mj-lt"/>
              </a:rPr>
              <a:t>“Interest” does not include income dealt with in Article 10 (Dividends).</a:t>
            </a:r>
          </a:p>
        </p:txBody>
      </p:sp>
      <p:sp>
        <p:nvSpPr>
          <p:cNvPr id="5" name="Footer Placeholder 3">
            <a:extLst>
              <a:ext uri="{FF2B5EF4-FFF2-40B4-BE49-F238E27FC236}">
                <a16:creationId xmlns:a16="http://schemas.microsoft.com/office/drawing/2014/main" xmlns="" id="{1F31CCF9-85F6-4E4E-9D4A-BA8EF45781CD}"/>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17</a:t>
            </a:fld>
            <a:endParaRPr lang="en-US" altLang="en-US" sz="1000" b="1" dirty="0"/>
          </a:p>
        </p:txBody>
      </p:sp>
    </p:spTree>
    <p:extLst>
      <p:ext uri="{BB962C8B-B14F-4D97-AF65-F5344CB8AC3E}">
        <p14:creationId xmlns:p14="http://schemas.microsoft.com/office/powerpoint/2010/main" val="4163468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F0A9A-94A5-408B-B61D-23C36EF17ACF}"/>
              </a:ext>
            </a:extLst>
          </p:cNvPr>
          <p:cNvSpPr>
            <a:spLocks noGrp="1"/>
          </p:cNvSpPr>
          <p:nvPr>
            <p:ph type="title"/>
          </p:nvPr>
        </p:nvSpPr>
        <p:spPr>
          <a:xfrm>
            <a:off x="21101" y="0"/>
            <a:ext cx="8229600" cy="604911"/>
          </a:xfrm>
        </p:spPr>
        <p:txBody>
          <a:bodyPr>
            <a:normAutofit/>
          </a:bodyPr>
          <a:lstStyle/>
          <a:p>
            <a:pPr algn="l"/>
            <a:r>
              <a:rPr lang="en-IN" sz="3000" b="1" dirty="0"/>
              <a:t>When is interest taxable? </a:t>
            </a:r>
          </a:p>
        </p:txBody>
      </p:sp>
      <p:sp>
        <p:nvSpPr>
          <p:cNvPr id="3" name="Content Placeholder 2">
            <a:extLst>
              <a:ext uri="{FF2B5EF4-FFF2-40B4-BE49-F238E27FC236}">
                <a16:creationId xmlns:a16="http://schemas.microsoft.com/office/drawing/2014/main" xmlns="" id="{B0B6EF39-8E3F-42AB-85B4-111386C33D9A}"/>
              </a:ext>
            </a:extLst>
          </p:cNvPr>
          <p:cNvSpPr>
            <a:spLocks noGrp="1"/>
          </p:cNvSpPr>
          <p:nvPr>
            <p:ph idx="1"/>
          </p:nvPr>
        </p:nvSpPr>
        <p:spPr>
          <a:xfrm>
            <a:off x="457200" y="731838"/>
            <a:ext cx="8229600" cy="5394326"/>
          </a:xfrm>
        </p:spPr>
        <p:txBody>
          <a:bodyPr>
            <a:normAutofit/>
          </a:bodyPr>
          <a:lstStyle/>
          <a:p>
            <a:pPr algn="just"/>
            <a:r>
              <a:rPr lang="en-IN" sz="2400" b="1" dirty="0"/>
              <a:t>Sec 145</a:t>
            </a:r>
            <a:r>
              <a:rPr lang="en-IN" sz="2400" dirty="0"/>
              <a:t> : Allows option of method of accounting to the assessee for business income and income from other sources.</a:t>
            </a:r>
          </a:p>
          <a:p>
            <a:pPr algn="just"/>
            <a:endParaRPr lang="en-IN" sz="2400" b="1" dirty="0"/>
          </a:p>
          <a:p>
            <a:pPr algn="just"/>
            <a:r>
              <a:rPr lang="en-IN" sz="2400" b="1" dirty="0"/>
              <a:t>Sec 9(1)(v)</a:t>
            </a:r>
            <a:r>
              <a:rPr lang="en-IN" sz="2400" dirty="0"/>
              <a:t>:  Income by way </a:t>
            </a:r>
            <a:r>
              <a:rPr lang="en-IN" sz="2400" b="1" dirty="0"/>
              <a:t>interest payable</a:t>
            </a:r>
            <a:r>
              <a:rPr lang="en-IN" sz="2400" dirty="0"/>
              <a:t> by</a:t>
            </a:r>
          </a:p>
          <a:p>
            <a:pPr lvl="1" algn="just"/>
            <a:r>
              <a:rPr lang="en-IN" sz="2400" dirty="0"/>
              <a:t> the Government; or</a:t>
            </a:r>
          </a:p>
          <a:p>
            <a:pPr lvl="1" algn="just"/>
            <a:r>
              <a:rPr lang="en-IN" sz="2400" dirty="0"/>
              <a:t>Resident with exceptions.</a:t>
            </a:r>
          </a:p>
          <a:p>
            <a:pPr lvl="1" algn="just"/>
            <a:r>
              <a:rPr lang="en-IN" sz="2400" dirty="0"/>
              <a:t>Non-resident for debt incurred or monies borrowed and used for  business or profession carried on in India.</a:t>
            </a:r>
          </a:p>
          <a:p>
            <a:pPr algn="just"/>
            <a:endParaRPr lang="en-IN" sz="2400" b="1" dirty="0"/>
          </a:p>
          <a:p>
            <a:pPr algn="just"/>
            <a:r>
              <a:rPr lang="en-IN" sz="2400" b="1" dirty="0"/>
              <a:t>DTAA: Article 11</a:t>
            </a:r>
            <a:r>
              <a:rPr lang="en-IN" sz="2400" dirty="0"/>
              <a:t>: Interest arising in a Contracting State and paid to resident of the other State may be taxed in the other State.</a:t>
            </a:r>
          </a:p>
        </p:txBody>
      </p:sp>
      <p:sp>
        <p:nvSpPr>
          <p:cNvPr id="5" name="Footer Placeholder 3">
            <a:extLst>
              <a:ext uri="{FF2B5EF4-FFF2-40B4-BE49-F238E27FC236}">
                <a16:creationId xmlns:a16="http://schemas.microsoft.com/office/drawing/2014/main" xmlns="" id="{354EC02D-3621-402F-850C-99FECC1750B5}"/>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18</a:t>
            </a:fld>
            <a:endParaRPr lang="en-US" altLang="en-US" sz="1000" b="1" dirty="0"/>
          </a:p>
        </p:txBody>
      </p:sp>
    </p:spTree>
    <p:extLst>
      <p:ext uri="{BB962C8B-B14F-4D97-AF65-F5344CB8AC3E}">
        <p14:creationId xmlns:p14="http://schemas.microsoft.com/office/powerpoint/2010/main" val="4102212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96982" y="56670"/>
            <a:ext cx="5735782" cy="523220"/>
          </a:xfrm>
          <a:prstGeom prst="rect">
            <a:avLst/>
          </a:prstGeom>
          <a:noFill/>
        </p:spPr>
        <p:txBody>
          <a:bodyPr wrap="square" rtlCol="0">
            <a:spAutoFit/>
          </a:bodyPr>
          <a:lstStyle/>
          <a:p>
            <a:r>
              <a:rPr lang="en-IN" sz="2800" b="1" dirty="0">
                <a:latin typeface="+mj-lt"/>
              </a:rPr>
              <a:t>Interest</a:t>
            </a:r>
          </a:p>
        </p:txBody>
      </p:sp>
      <p:graphicFrame>
        <p:nvGraphicFramePr>
          <p:cNvPr id="4" name="Table 3">
            <a:extLst>
              <a:ext uri="{FF2B5EF4-FFF2-40B4-BE49-F238E27FC236}">
                <a16:creationId xmlns:a16="http://schemas.microsoft.com/office/drawing/2014/main" xmlns="" id="{C712276F-E715-4B10-92AF-72816E2AF8A7}"/>
              </a:ext>
            </a:extLst>
          </p:cNvPr>
          <p:cNvGraphicFramePr>
            <a:graphicFrameLocks noGrp="1"/>
          </p:cNvGraphicFramePr>
          <p:nvPr>
            <p:extLst>
              <p:ext uri="{D42A27DB-BD31-4B8C-83A1-F6EECF244321}">
                <p14:modId xmlns:p14="http://schemas.microsoft.com/office/powerpoint/2010/main" val="3285730809"/>
              </p:ext>
            </p:extLst>
          </p:nvPr>
        </p:nvGraphicFramePr>
        <p:xfrm>
          <a:off x="256309" y="579890"/>
          <a:ext cx="8631381" cy="5591304"/>
        </p:xfrm>
        <a:graphic>
          <a:graphicData uri="http://schemas.openxmlformats.org/drawingml/2006/table">
            <a:tbl>
              <a:tblPr firstRow="1" bandRow="1">
                <a:tableStyleId>{5940675A-B579-460E-94D1-54222C63F5DA}</a:tableStyleId>
              </a:tblPr>
              <a:tblGrid>
                <a:gridCol w="4808060">
                  <a:extLst>
                    <a:ext uri="{9D8B030D-6E8A-4147-A177-3AD203B41FA5}">
                      <a16:colId xmlns:a16="http://schemas.microsoft.com/office/drawing/2014/main" xmlns="" val="2118198025"/>
                    </a:ext>
                  </a:extLst>
                </a:gridCol>
                <a:gridCol w="1142467">
                  <a:extLst>
                    <a:ext uri="{9D8B030D-6E8A-4147-A177-3AD203B41FA5}">
                      <a16:colId xmlns:a16="http://schemas.microsoft.com/office/drawing/2014/main" xmlns="" val="2248034464"/>
                    </a:ext>
                  </a:extLst>
                </a:gridCol>
                <a:gridCol w="831273">
                  <a:extLst>
                    <a:ext uri="{9D8B030D-6E8A-4147-A177-3AD203B41FA5}">
                      <a16:colId xmlns:a16="http://schemas.microsoft.com/office/drawing/2014/main" xmlns="" val="2149925216"/>
                    </a:ext>
                  </a:extLst>
                </a:gridCol>
                <a:gridCol w="1849581">
                  <a:extLst>
                    <a:ext uri="{9D8B030D-6E8A-4147-A177-3AD203B41FA5}">
                      <a16:colId xmlns:a16="http://schemas.microsoft.com/office/drawing/2014/main" xmlns="" val="4194444860"/>
                    </a:ext>
                  </a:extLst>
                </a:gridCol>
              </a:tblGrid>
              <a:tr h="723012">
                <a:tc>
                  <a:txBody>
                    <a:bodyPr/>
                    <a:lstStyle/>
                    <a:p>
                      <a:pPr algn="ctr"/>
                      <a:r>
                        <a:rPr lang="en-IN" sz="2000" b="1" dirty="0"/>
                        <a:t>Particulars</a:t>
                      </a:r>
                    </a:p>
                  </a:txBody>
                  <a:tcPr/>
                </a:tc>
                <a:tc>
                  <a:txBody>
                    <a:bodyPr/>
                    <a:lstStyle/>
                    <a:p>
                      <a:pPr algn="ctr"/>
                      <a:r>
                        <a:rPr lang="en-IN" sz="2000" b="1" dirty="0"/>
                        <a:t>Received by </a:t>
                      </a:r>
                    </a:p>
                  </a:txBody>
                  <a:tcPr/>
                </a:tc>
                <a:tc>
                  <a:txBody>
                    <a:bodyPr/>
                    <a:lstStyle/>
                    <a:p>
                      <a:pPr algn="ctr"/>
                      <a:r>
                        <a:rPr lang="en-IN" sz="2000" b="1" dirty="0"/>
                        <a:t>Rate*</a:t>
                      </a:r>
                    </a:p>
                  </a:txBody>
                  <a:tcPr/>
                </a:tc>
                <a:tc>
                  <a:txBody>
                    <a:bodyPr/>
                    <a:lstStyle/>
                    <a:p>
                      <a:pPr algn="ctr"/>
                      <a:r>
                        <a:rPr lang="en-IN" sz="2000" b="1" dirty="0"/>
                        <a:t>Section Reference</a:t>
                      </a:r>
                    </a:p>
                  </a:txBody>
                  <a:tcPr/>
                </a:tc>
                <a:extLst>
                  <a:ext uri="{0D108BD9-81ED-4DB2-BD59-A6C34878D82A}">
                    <a16:rowId xmlns:a16="http://schemas.microsoft.com/office/drawing/2014/main" xmlns="" val="3708137668"/>
                  </a:ext>
                </a:extLst>
              </a:tr>
              <a:tr h="734442">
                <a:tc>
                  <a:txBody>
                    <a:bodyPr/>
                    <a:lstStyle/>
                    <a:p>
                      <a:pPr algn="just"/>
                      <a:r>
                        <a:rPr lang="en-IN" sz="2000" dirty="0"/>
                        <a:t>From Government or an Indian concern on monies borrowed or debt incurred in foreign currency</a:t>
                      </a:r>
                    </a:p>
                  </a:txBody>
                  <a:tcPr/>
                </a:tc>
                <a:tc>
                  <a:txBody>
                    <a:bodyPr/>
                    <a:lstStyle/>
                    <a:p>
                      <a:r>
                        <a:rPr lang="en-IN" sz="2000" dirty="0"/>
                        <a:t>NR / FC</a:t>
                      </a:r>
                    </a:p>
                  </a:txBody>
                  <a:tcPr/>
                </a:tc>
                <a:tc>
                  <a:txBody>
                    <a:bodyPr/>
                    <a:lstStyle/>
                    <a:p>
                      <a:pPr algn="ctr"/>
                      <a:r>
                        <a:rPr lang="en-IN" sz="2000" dirty="0"/>
                        <a:t>20%</a:t>
                      </a:r>
                    </a:p>
                  </a:txBody>
                  <a:tcPr/>
                </a:tc>
                <a:tc>
                  <a:txBody>
                    <a:bodyPr/>
                    <a:lstStyle/>
                    <a:p>
                      <a:pPr algn="ctr"/>
                      <a:r>
                        <a:rPr lang="en-IN" sz="2000" dirty="0"/>
                        <a:t>115A(1)(a)(ii)</a:t>
                      </a:r>
                    </a:p>
                  </a:txBody>
                  <a:tcPr/>
                </a:tc>
                <a:extLst>
                  <a:ext uri="{0D108BD9-81ED-4DB2-BD59-A6C34878D82A}">
                    <a16:rowId xmlns:a16="http://schemas.microsoft.com/office/drawing/2014/main" xmlns="" val="759747669"/>
                  </a:ext>
                </a:extLst>
              </a:tr>
              <a:tr h="72301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000" dirty="0"/>
                        <a:t>From a notified Infrastructure Debt Fund referred to in section 10(47)</a:t>
                      </a:r>
                    </a:p>
                  </a:txBody>
                  <a:tcPr/>
                </a:tc>
                <a:tc>
                  <a:txBody>
                    <a:bodyPr/>
                    <a:lstStyle/>
                    <a:p>
                      <a:r>
                        <a:rPr lang="en-IN" sz="2000" dirty="0"/>
                        <a:t>NR / FC</a:t>
                      </a:r>
                    </a:p>
                  </a:txBody>
                  <a:tcPr/>
                </a:tc>
                <a:tc>
                  <a:txBody>
                    <a:bodyPr/>
                    <a:lstStyle/>
                    <a:p>
                      <a:pPr algn="ctr"/>
                      <a:r>
                        <a:rPr lang="en-IN" sz="2000" dirty="0"/>
                        <a:t>5%</a:t>
                      </a:r>
                    </a:p>
                  </a:txBody>
                  <a:tcPr/>
                </a:tc>
                <a:tc>
                  <a:txBody>
                    <a:bodyPr/>
                    <a:lstStyle/>
                    <a:p>
                      <a:pPr algn="ctr"/>
                      <a:r>
                        <a:rPr lang="en-IN" sz="2000" dirty="0"/>
                        <a:t>115A(1)(a)(</a:t>
                      </a:r>
                      <a:r>
                        <a:rPr lang="en-IN" sz="2000" dirty="0" err="1"/>
                        <a:t>iia</a:t>
                      </a:r>
                      <a:r>
                        <a:rPr lang="en-IN" sz="2000" dirty="0"/>
                        <a:t>)</a:t>
                      </a:r>
                    </a:p>
                  </a:txBody>
                  <a:tcPr/>
                </a:tc>
                <a:extLst>
                  <a:ext uri="{0D108BD9-81ED-4DB2-BD59-A6C34878D82A}">
                    <a16:rowId xmlns:a16="http://schemas.microsoft.com/office/drawing/2014/main" xmlns="" val="2482491468"/>
                  </a:ext>
                </a:extLst>
              </a:tr>
              <a:tr h="278146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000" dirty="0"/>
                        <a:t>Payable by an Indian Company) or business trust (w.e.f. 01.10.2014) in respect of monies borrowed </a:t>
                      </a:r>
                      <a:r>
                        <a:rPr lang="en-IN" sz="2000" b="1" dirty="0"/>
                        <a:t>in foreign currency</a:t>
                      </a:r>
                      <a:r>
                        <a:rPr lang="en-IN" sz="2000" dirty="0"/>
                        <a:t> from a source outside India [Sec 194LC]–</a:t>
                      </a:r>
                    </a:p>
                    <a:p>
                      <a:pPr marL="457200" marR="0" lvl="0" indent="-457200" algn="just" defTabSz="914400" rtl="0" eaLnBrk="1" fontAlgn="auto" latinLnBrk="0" hangingPunct="1">
                        <a:lnSpc>
                          <a:spcPct val="100000"/>
                        </a:lnSpc>
                        <a:spcBef>
                          <a:spcPts val="0"/>
                        </a:spcBef>
                        <a:spcAft>
                          <a:spcPts val="0"/>
                        </a:spcAft>
                        <a:buClrTx/>
                        <a:buSzTx/>
                        <a:buFontTx/>
                        <a:buAutoNum type="alphaLcParenBoth"/>
                        <a:tabLst/>
                        <a:defRPr/>
                      </a:pPr>
                      <a:r>
                        <a:rPr lang="en-IN" sz="2000" dirty="0"/>
                        <a:t>Under a </a:t>
                      </a:r>
                      <a:r>
                        <a:rPr lang="en-IN" sz="2000" b="1" dirty="0"/>
                        <a:t>loan agreement</a:t>
                      </a:r>
                      <a:r>
                        <a:rPr lang="en-IN" sz="2000" dirty="0"/>
                        <a:t> from 01.07.2012 – 01-07.2020; or</a:t>
                      </a:r>
                    </a:p>
                    <a:p>
                      <a:pPr marL="457200" marR="0" lvl="0" indent="-457200" algn="just" defTabSz="914400" rtl="0" eaLnBrk="1" fontAlgn="auto" latinLnBrk="0" hangingPunct="1">
                        <a:lnSpc>
                          <a:spcPct val="100000"/>
                        </a:lnSpc>
                        <a:spcBef>
                          <a:spcPts val="0"/>
                        </a:spcBef>
                        <a:spcAft>
                          <a:spcPts val="0"/>
                        </a:spcAft>
                        <a:buClrTx/>
                        <a:buSzTx/>
                        <a:buFontTx/>
                        <a:buAutoNum type="alphaLcParenBoth"/>
                        <a:tabLst/>
                        <a:defRPr/>
                      </a:pPr>
                      <a:r>
                        <a:rPr lang="en-IN" sz="2000" dirty="0"/>
                        <a:t>Issue of </a:t>
                      </a:r>
                      <a:r>
                        <a:rPr lang="en-IN" sz="2000" b="1" dirty="0"/>
                        <a:t>long-term infrastructure bonds</a:t>
                      </a:r>
                      <a:r>
                        <a:rPr lang="en-IN" sz="2000" dirty="0"/>
                        <a:t> from 01.07.2012 – 01.07.2020; or</a:t>
                      </a:r>
                    </a:p>
                    <a:p>
                      <a:pPr marL="457200" marR="0" lvl="0" indent="-457200" algn="just" defTabSz="914400" rtl="0" eaLnBrk="1" fontAlgn="auto" latinLnBrk="0" hangingPunct="1">
                        <a:lnSpc>
                          <a:spcPct val="100000"/>
                        </a:lnSpc>
                        <a:spcBef>
                          <a:spcPts val="0"/>
                        </a:spcBef>
                        <a:spcAft>
                          <a:spcPts val="0"/>
                        </a:spcAft>
                        <a:buClrTx/>
                        <a:buSzTx/>
                        <a:buFontTx/>
                        <a:buAutoNum type="alphaLcParenBoth"/>
                        <a:tabLst/>
                        <a:defRPr/>
                      </a:pPr>
                      <a:r>
                        <a:rPr lang="en-IN" sz="2000" dirty="0"/>
                        <a:t>Issue of </a:t>
                      </a:r>
                      <a:r>
                        <a:rPr lang="en-IN" sz="2000" b="1" dirty="0"/>
                        <a:t>long-term bond</a:t>
                      </a:r>
                      <a:r>
                        <a:rPr lang="en-IN" sz="2000" dirty="0"/>
                        <a:t> from 01.10.2014 – 01.07.2020.</a:t>
                      </a:r>
                    </a:p>
                  </a:txBody>
                  <a:tcPr/>
                </a:tc>
                <a:tc>
                  <a:txBody>
                    <a:bodyPr/>
                    <a:lstStyle/>
                    <a:p>
                      <a:r>
                        <a:rPr lang="en-IN" sz="2000" dirty="0"/>
                        <a:t>NR / FC</a:t>
                      </a:r>
                    </a:p>
                  </a:txBody>
                  <a:tcPr/>
                </a:tc>
                <a:tc>
                  <a:txBody>
                    <a:bodyPr/>
                    <a:lstStyle/>
                    <a:p>
                      <a:pPr algn="ctr"/>
                      <a:r>
                        <a:rPr lang="en-IN" sz="2000" dirty="0"/>
                        <a:t>WHT - 5%</a:t>
                      </a:r>
                    </a:p>
                  </a:txBody>
                  <a:tcPr/>
                </a:tc>
                <a:tc>
                  <a:txBody>
                    <a:bodyPr/>
                    <a:lstStyle/>
                    <a:p>
                      <a:pPr algn="ctr"/>
                      <a:r>
                        <a:rPr lang="en-IN" sz="2000" dirty="0"/>
                        <a:t>115A(1)(a)(</a:t>
                      </a:r>
                      <a:r>
                        <a:rPr lang="en-IN" sz="2000" dirty="0" err="1"/>
                        <a:t>iiaa</a:t>
                      </a:r>
                      <a:r>
                        <a:rPr lang="en-IN" sz="2000" dirty="0"/>
                        <a:t>)</a:t>
                      </a:r>
                    </a:p>
                  </a:txBody>
                  <a:tcPr/>
                </a:tc>
                <a:extLst>
                  <a:ext uri="{0D108BD9-81ED-4DB2-BD59-A6C34878D82A}">
                    <a16:rowId xmlns:a16="http://schemas.microsoft.com/office/drawing/2014/main" xmlns="" val="483610292"/>
                  </a:ext>
                </a:extLst>
              </a:tr>
            </a:tbl>
          </a:graphicData>
        </a:graphic>
      </p:graphicFrame>
      <p:sp>
        <p:nvSpPr>
          <p:cNvPr id="5" name="TextBox 4">
            <a:extLst>
              <a:ext uri="{FF2B5EF4-FFF2-40B4-BE49-F238E27FC236}">
                <a16:creationId xmlns:a16="http://schemas.microsoft.com/office/drawing/2014/main" xmlns="" id="{194C5F9D-C29C-4611-90B5-F97DAAA03736}"/>
              </a:ext>
            </a:extLst>
          </p:cNvPr>
          <p:cNvSpPr txBox="1"/>
          <p:nvPr/>
        </p:nvSpPr>
        <p:spPr>
          <a:xfrm>
            <a:off x="256309" y="6434162"/>
            <a:ext cx="5735782" cy="400110"/>
          </a:xfrm>
          <a:prstGeom prst="rect">
            <a:avLst/>
          </a:prstGeom>
          <a:noFill/>
        </p:spPr>
        <p:txBody>
          <a:bodyPr wrap="square" rtlCol="0">
            <a:spAutoFit/>
          </a:bodyPr>
          <a:lstStyle/>
          <a:p>
            <a:r>
              <a:rPr lang="en-IN" sz="2000" i="1" dirty="0">
                <a:latin typeface="+mj-lt"/>
              </a:rPr>
              <a:t>* plus applicable SC &amp; EC</a:t>
            </a:r>
          </a:p>
        </p:txBody>
      </p:sp>
      <p:sp>
        <p:nvSpPr>
          <p:cNvPr id="6" name="Footer Placeholder 3">
            <a:extLst>
              <a:ext uri="{FF2B5EF4-FFF2-40B4-BE49-F238E27FC236}">
                <a16:creationId xmlns:a16="http://schemas.microsoft.com/office/drawing/2014/main" xmlns="" id="{5A4A4643-2A5B-4ED9-920E-1BB3188E36A4}"/>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19</a:t>
            </a:fld>
            <a:endParaRPr lang="en-US" altLang="en-US" sz="1000" b="1" dirty="0"/>
          </a:p>
        </p:txBody>
      </p:sp>
    </p:spTree>
    <p:extLst>
      <p:ext uri="{BB962C8B-B14F-4D97-AF65-F5344CB8AC3E}">
        <p14:creationId xmlns:p14="http://schemas.microsoft.com/office/powerpoint/2010/main" val="172404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3D1C0127-90B1-422F-8118-3BA57B496A6E}"/>
              </a:ext>
            </a:extLst>
          </p:cNvPr>
          <p:cNvSpPr txBox="1">
            <a:spLocks/>
          </p:cNvSpPr>
          <p:nvPr/>
        </p:nvSpPr>
        <p:spPr>
          <a:xfrm>
            <a:off x="8985504" y="6553010"/>
            <a:ext cx="304800" cy="1952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base">
              <a:spcBef>
                <a:spcPct val="0"/>
              </a:spcBef>
              <a:spcAft>
                <a:spcPct val="0"/>
              </a:spcAft>
              <a:defRPr/>
            </a:pPr>
            <a:fld id="{951F3984-7ED5-4E07-835A-CB9E6E1C41B3}" type="slidenum">
              <a:rPr lang="en-US" sz="900" smtClean="0">
                <a:solidFill>
                  <a:srgbClr val="FFFFFF"/>
                </a:solidFill>
                <a:latin typeface="Arial" charset="0"/>
              </a:rPr>
              <a:pPr algn="r" fontAlgn="base">
                <a:spcBef>
                  <a:spcPct val="0"/>
                </a:spcBef>
                <a:spcAft>
                  <a:spcPct val="0"/>
                </a:spcAft>
                <a:defRPr/>
              </a:pPr>
              <a:t>2</a:t>
            </a:fld>
            <a:endParaRPr lang="en-US" sz="900" dirty="0">
              <a:solidFill>
                <a:srgbClr val="FFFFFF"/>
              </a:solidFill>
              <a:latin typeface="Arial" charset="0"/>
            </a:endParaRPr>
          </a:p>
        </p:txBody>
      </p:sp>
      <p:sp>
        <p:nvSpPr>
          <p:cNvPr id="3" name="Rectangle 2">
            <a:extLst>
              <a:ext uri="{FF2B5EF4-FFF2-40B4-BE49-F238E27FC236}">
                <a16:creationId xmlns:a16="http://schemas.microsoft.com/office/drawing/2014/main" xmlns="" id="{82203A53-F9FF-4826-BC00-8E5B8120FD8E}"/>
              </a:ext>
            </a:extLst>
          </p:cNvPr>
          <p:cNvSpPr/>
          <p:nvPr/>
        </p:nvSpPr>
        <p:spPr>
          <a:xfrm>
            <a:off x="1" y="130269"/>
            <a:ext cx="9068630" cy="5403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000" b="1" dirty="0">
                <a:solidFill>
                  <a:schemeClr val="tx1"/>
                </a:solidFill>
              </a:rPr>
              <a:t>Income Taxation</a:t>
            </a:r>
          </a:p>
        </p:txBody>
      </p:sp>
      <p:sp>
        <p:nvSpPr>
          <p:cNvPr id="4" name="Rectangle 3">
            <a:extLst>
              <a:ext uri="{FF2B5EF4-FFF2-40B4-BE49-F238E27FC236}">
                <a16:creationId xmlns:a16="http://schemas.microsoft.com/office/drawing/2014/main" xmlns="" id="{97464B27-89CD-4169-83E9-23021DE369D5}"/>
              </a:ext>
            </a:extLst>
          </p:cNvPr>
          <p:cNvSpPr/>
          <p:nvPr/>
        </p:nvSpPr>
        <p:spPr>
          <a:xfrm>
            <a:off x="1434769" y="1133981"/>
            <a:ext cx="2466109" cy="1149907"/>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500" b="1" dirty="0">
                <a:solidFill>
                  <a:schemeClr val="tx1"/>
                </a:solidFill>
              </a:rPr>
              <a:t>Sources of Income</a:t>
            </a:r>
          </a:p>
        </p:txBody>
      </p:sp>
      <p:sp>
        <p:nvSpPr>
          <p:cNvPr id="5" name="Rectangle 4">
            <a:extLst>
              <a:ext uri="{FF2B5EF4-FFF2-40B4-BE49-F238E27FC236}">
                <a16:creationId xmlns:a16="http://schemas.microsoft.com/office/drawing/2014/main" xmlns="" id="{F24332A8-F66E-4A1D-8D24-98D3FCE274BF}"/>
              </a:ext>
            </a:extLst>
          </p:cNvPr>
          <p:cNvSpPr/>
          <p:nvPr/>
        </p:nvSpPr>
        <p:spPr>
          <a:xfrm>
            <a:off x="5895076" y="1165152"/>
            <a:ext cx="2466109" cy="1118735"/>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500" b="1" dirty="0">
                <a:solidFill>
                  <a:schemeClr val="tx1"/>
                </a:solidFill>
              </a:rPr>
              <a:t>Residence Status of the Person</a:t>
            </a:r>
          </a:p>
        </p:txBody>
      </p:sp>
      <p:sp>
        <p:nvSpPr>
          <p:cNvPr id="6" name="Oval 5">
            <a:extLst>
              <a:ext uri="{FF2B5EF4-FFF2-40B4-BE49-F238E27FC236}">
                <a16:creationId xmlns:a16="http://schemas.microsoft.com/office/drawing/2014/main" xmlns="" id="{59908F2B-2BC2-4EE7-BD2A-153708E9417B}"/>
              </a:ext>
            </a:extLst>
          </p:cNvPr>
          <p:cNvSpPr/>
          <p:nvPr/>
        </p:nvSpPr>
        <p:spPr>
          <a:xfrm>
            <a:off x="229421" y="2945114"/>
            <a:ext cx="1510153" cy="1329755"/>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Within the Country</a:t>
            </a:r>
          </a:p>
        </p:txBody>
      </p:sp>
      <p:sp>
        <p:nvSpPr>
          <p:cNvPr id="7" name="Oval 6">
            <a:extLst>
              <a:ext uri="{FF2B5EF4-FFF2-40B4-BE49-F238E27FC236}">
                <a16:creationId xmlns:a16="http://schemas.microsoft.com/office/drawing/2014/main" xmlns="" id="{BF4C6745-B9F1-4702-A637-57E21F629EA7}"/>
              </a:ext>
            </a:extLst>
          </p:cNvPr>
          <p:cNvSpPr/>
          <p:nvPr/>
        </p:nvSpPr>
        <p:spPr>
          <a:xfrm>
            <a:off x="1864254" y="2958964"/>
            <a:ext cx="1607141" cy="1329755"/>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Deemed inside the Country</a:t>
            </a:r>
          </a:p>
        </p:txBody>
      </p:sp>
      <p:sp>
        <p:nvSpPr>
          <p:cNvPr id="8" name="Oval 7">
            <a:extLst>
              <a:ext uri="{FF2B5EF4-FFF2-40B4-BE49-F238E27FC236}">
                <a16:creationId xmlns:a16="http://schemas.microsoft.com/office/drawing/2014/main" xmlns="" id="{1500192C-EC7C-4289-AD25-71F3B4071AB3}"/>
              </a:ext>
            </a:extLst>
          </p:cNvPr>
          <p:cNvSpPr/>
          <p:nvPr/>
        </p:nvSpPr>
        <p:spPr>
          <a:xfrm>
            <a:off x="3609923" y="2792656"/>
            <a:ext cx="1510153" cy="1503259"/>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Outside the Country</a:t>
            </a:r>
          </a:p>
        </p:txBody>
      </p:sp>
      <p:sp>
        <p:nvSpPr>
          <p:cNvPr id="9" name="Oval 8">
            <a:extLst>
              <a:ext uri="{FF2B5EF4-FFF2-40B4-BE49-F238E27FC236}">
                <a16:creationId xmlns:a16="http://schemas.microsoft.com/office/drawing/2014/main" xmlns="" id="{89E91337-B4C7-41B0-957E-18E3208C8E89}"/>
              </a:ext>
            </a:extLst>
          </p:cNvPr>
          <p:cNvSpPr/>
          <p:nvPr/>
        </p:nvSpPr>
        <p:spPr>
          <a:xfrm>
            <a:off x="5466450" y="2869014"/>
            <a:ext cx="1641756" cy="135080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Resident</a:t>
            </a:r>
          </a:p>
        </p:txBody>
      </p:sp>
      <p:sp>
        <p:nvSpPr>
          <p:cNvPr id="10" name="Oval 9">
            <a:extLst>
              <a:ext uri="{FF2B5EF4-FFF2-40B4-BE49-F238E27FC236}">
                <a16:creationId xmlns:a16="http://schemas.microsoft.com/office/drawing/2014/main" xmlns="" id="{AF6E3EAA-1E1E-47CA-B42C-9D0C5DD3175D}"/>
              </a:ext>
            </a:extLst>
          </p:cNvPr>
          <p:cNvSpPr/>
          <p:nvPr/>
        </p:nvSpPr>
        <p:spPr>
          <a:xfrm>
            <a:off x="7281396" y="2792817"/>
            <a:ext cx="1787235" cy="1350799"/>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Non Resident</a:t>
            </a:r>
          </a:p>
        </p:txBody>
      </p:sp>
      <p:sp>
        <p:nvSpPr>
          <p:cNvPr id="11" name="Rectangle 10">
            <a:extLst>
              <a:ext uri="{FF2B5EF4-FFF2-40B4-BE49-F238E27FC236}">
                <a16:creationId xmlns:a16="http://schemas.microsoft.com/office/drawing/2014/main" xmlns="" id="{8C1A7052-B6F7-4E2E-91C4-EAE5881AFA02}"/>
              </a:ext>
            </a:extLst>
          </p:cNvPr>
          <p:cNvSpPr/>
          <p:nvPr/>
        </p:nvSpPr>
        <p:spPr>
          <a:xfrm>
            <a:off x="1836560" y="4379113"/>
            <a:ext cx="5707379" cy="5403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000" b="1" dirty="0">
                <a:solidFill>
                  <a:schemeClr val="tx1"/>
                </a:solidFill>
              </a:rPr>
              <a:t>International Taxation</a:t>
            </a:r>
          </a:p>
        </p:txBody>
      </p:sp>
      <p:sp>
        <p:nvSpPr>
          <p:cNvPr id="12" name="Oval 11">
            <a:extLst>
              <a:ext uri="{FF2B5EF4-FFF2-40B4-BE49-F238E27FC236}">
                <a16:creationId xmlns:a16="http://schemas.microsoft.com/office/drawing/2014/main" xmlns="" id="{C4D2AAD9-F6C0-4937-BEC2-996984D1474D}"/>
              </a:ext>
            </a:extLst>
          </p:cNvPr>
          <p:cNvSpPr/>
          <p:nvPr/>
        </p:nvSpPr>
        <p:spPr>
          <a:xfrm>
            <a:off x="5598052" y="5120356"/>
            <a:ext cx="1676380" cy="143265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Non-Resident</a:t>
            </a:r>
          </a:p>
        </p:txBody>
      </p:sp>
      <p:sp>
        <p:nvSpPr>
          <p:cNvPr id="13" name="Oval 12">
            <a:extLst>
              <a:ext uri="{FF2B5EF4-FFF2-40B4-BE49-F238E27FC236}">
                <a16:creationId xmlns:a16="http://schemas.microsoft.com/office/drawing/2014/main" xmlns="" id="{89828CB2-AB9C-4532-B591-73B891BEDE37}"/>
              </a:ext>
            </a:extLst>
          </p:cNvPr>
          <p:cNvSpPr/>
          <p:nvPr/>
        </p:nvSpPr>
        <p:spPr>
          <a:xfrm>
            <a:off x="2238329" y="5279684"/>
            <a:ext cx="1683344" cy="1160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Sources within another Country</a:t>
            </a:r>
          </a:p>
        </p:txBody>
      </p:sp>
      <p:cxnSp>
        <p:nvCxnSpPr>
          <p:cNvPr id="14" name="Straight Arrow Connector 13">
            <a:extLst>
              <a:ext uri="{FF2B5EF4-FFF2-40B4-BE49-F238E27FC236}">
                <a16:creationId xmlns:a16="http://schemas.microsoft.com/office/drawing/2014/main" xmlns="" id="{93CD2EC4-965E-444F-BFA5-1C98F9BC5E41}"/>
              </a:ext>
            </a:extLst>
          </p:cNvPr>
          <p:cNvCxnSpPr>
            <a:cxnSpLocks/>
            <a:stCxn id="12" idx="2"/>
            <a:endCxn id="13" idx="6"/>
          </p:cNvCxnSpPr>
          <p:nvPr/>
        </p:nvCxnSpPr>
        <p:spPr>
          <a:xfrm flipH="1">
            <a:off x="3921673" y="5836683"/>
            <a:ext cx="1676379" cy="2321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xmlns="" id="{63AF1B55-5B4F-4413-ABC5-A4EED9731804}"/>
              </a:ext>
            </a:extLst>
          </p:cNvPr>
          <p:cNvCxnSpPr>
            <a:cxnSpLocks/>
            <a:stCxn id="4" idx="2"/>
            <a:endCxn id="4" idx="2"/>
          </p:cNvCxnSpPr>
          <p:nvPr/>
        </p:nvCxnSpPr>
        <p:spPr>
          <a:xfrm>
            <a:off x="2667824" y="2283888"/>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3480273E-BB4A-4558-98E2-C6FC71F569AA}"/>
              </a:ext>
            </a:extLst>
          </p:cNvPr>
          <p:cNvCxnSpPr>
            <a:cxnSpLocks/>
            <a:stCxn id="4" idx="1"/>
            <a:endCxn id="6" idx="0"/>
          </p:cNvCxnSpPr>
          <p:nvPr/>
        </p:nvCxnSpPr>
        <p:spPr>
          <a:xfrm flipH="1">
            <a:off x="984498" y="1708935"/>
            <a:ext cx="450271" cy="123617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1299C8CE-8FA1-48AC-B12E-D1BFAD897FC1}"/>
              </a:ext>
            </a:extLst>
          </p:cNvPr>
          <p:cNvCxnSpPr>
            <a:cxnSpLocks/>
            <a:stCxn id="4" idx="3"/>
            <a:endCxn id="8" idx="0"/>
          </p:cNvCxnSpPr>
          <p:nvPr/>
        </p:nvCxnSpPr>
        <p:spPr>
          <a:xfrm>
            <a:off x="3900878" y="1708935"/>
            <a:ext cx="464122" cy="108372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xmlns="" id="{88540725-B119-48D5-B93A-8D0543B1DC49}"/>
              </a:ext>
            </a:extLst>
          </p:cNvPr>
          <p:cNvCxnSpPr>
            <a:cxnSpLocks/>
            <a:stCxn id="4" idx="2"/>
          </p:cNvCxnSpPr>
          <p:nvPr/>
        </p:nvCxnSpPr>
        <p:spPr>
          <a:xfrm flipH="1">
            <a:off x="2631250" y="2283888"/>
            <a:ext cx="36574" cy="67507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0C98576C-D64A-4372-A9EF-422CC5D8ECE3}"/>
              </a:ext>
            </a:extLst>
          </p:cNvPr>
          <p:cNvCxnSpPr>
            <a:cxnSpLocks/>
            <a:stCxn id="5" idx="2"/>
            <a:endCxn id="9" idx="0"/>
          </p:cNvCxnSpPr>
          <p:nvPr/>
        </p:nvCxnSpPr>
        <p:spPr>
          <a:xfrm flipH="1">
            <a:off x="6287328" y="2283887"/>
            <a:ext cx="840803" cy="58512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91419B76-31F5-4963-A9D5-6FE99DF5CFC5}"/>
              </a:ext>
            </a:extLst>
          </p:cNvPr>
          <p:cNvCxnSpPr>
            <a:cxnSpLocks/>
            <a:stCxn id="5" idx="2"/>
            <a:endCxn id="10" idx="0"/>
          </p:cNvCxnSpPr>
          <p:nvPr/>
        </p:nvCxnSpPr>
        <p:spPr>
          <a:xfrm>
            <a:off x="7128131" y="2283887"/>
            <a:ext cx="1046883" cy="50893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xmlns="" id="{94691123-A032-47EC-AC2A-ABA8F1ADC866}"/>
              </a:ext>
            </a:extLst>
          </p:cNvPr>
          <p:cNvSpPr/>
          <p:nvPr/>
        </p:nvSpPr>
        <p:spPr>
          <a:xfrm>
            <a:off x="457200" y="5279684"/>
            <a:ext cx="1781129" cy="11604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a:solidFill>
                  <a:schemeClr val="tx1"/>
                </a:solidFill>
              </a:rPr>
              <a:t>Sources Deemed inside the Country</a:t>
            </a:r>
          </a:p>
        </p:txBody>
      </p:sp>
      <p:sp>
        <p:nvSpPr>
          <p:cNvPr id="28" name="Footer Placeholder 3">
            <a:extLst>
              <a:ext uri="{FF2B5EF4-FFF2-40B4-BE49-F238E27FC236}">
                <a16:creationId xmlns:a16="http://schemas.microsoft.com/office/drawing/2014/main" xmlns="" id="{6AA43302-C557-4AD1-AE24-0894E587D5E6}"/>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a:t>
            </a:fld>
            <a:endParaRPr lang="en-US" altLang="en-US" sz="1000" b="1" dirty="0"/>
          </a:p>
        </p:txBody>
      </p:sp>
    </p:spTree>
    <p:extLst>
      <p:ext uri="{BB962C8B-B14F-4D97-AF65-F5344CB8AC3E}">
        <p14:creationId xmlns:p14="http://schemas.microsoft.com/office/powerpoint/2010/main" val="3579656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96982" y="56670"/>
            <a:ext cx="5735782" cy="523220"/>
          </a:xfrm>
          <a:prstGeom prst="rect">
            <a:avLst/>
          </a:prstGeom>
          <a:noFill/>
        </p:spPr>
        <p:txBody>
          <a:bodyPr wrap="square" rtlCol="0">
            <a:spAutoFit/>
          </a:bodyPr>
          <a:lstStyle/>
          <a:p>
            <a:r>
              <a:rPr lang="en-IN" sz="2800" b="1" dirty="0">
                <a:latin typeface="+mj-lt"/>
              </a:rPr>
              <a:t>Interest</a:t>
            </a:r>
          </a:p>
        </p:txBody>
      </p:sp>
      <p:graphicFrame>
        <p:nvGraphicFramePr>
          <p:cNvPr id="4" name="Table 3">
            <a:extLst>
              <a:ext uri="{FF2B5EF4-FFF2-40B4-BE49-F238E27FC236}">
                <a16:creationId xmlns:a16="http://schemas.microsoft.com/office/drawing/2014/main" xmlns="" id="{C712276F-E715-4B10-92AF-72816E2AF8A7}"/>
              </a:ext>
            </a:extLst>
          </p:cNvPr>
          <p:cNvGraphicFramePr>
            <a:graphicFrameLocks noGrp="1"/>
          </p:cNvGraphicFramePr>
          <p:nvPr>
            <p:extLst>
              <p:ext uri="{D42A27DB-BD31-4B8C-83A1-F6EECF244321}">
                <p14:modId xmlns:p14="http://schemas.microsoft.com/office/powerpoint/2010/main" val="3487047637"/>
              </p:ext>
            </p:extLst>
          </p:nvPr>
        </p:nvGraphicFramePr>
        <p:xfrm>
          <a:off x="96983" y="518815"/>
          <a:ext cx="8950035" cy="4100376"/>
        </p:xfrm>
        <a:graphic>
          <a:graphicData uri="http://schemas.openxmlformats.org/drawingml/2006/table">
            <a:tbl>
              <a:tblPr firstRow="1" bandRow="1">
                <a:tableStyleId>{5940675A-B579-460E-94D1-54222C63F5DA}</a:tableStyleId>
              </a:tblPr>
              <a:tblGrid>
                <a:gridCol w="4690129">
                  <a:extLst>
                    <a:ext uri="{9D8B030D-6E8A-4147-A177-3AD203B41FA5}">
                      <a16:colId xmlns:a16="http://schemas.microsoft.com/office/drawing/2014/main" xmlns="" val="2118198025"/>
                    </a:ext>
                  </a:extLst>
                </a:gridCol>
                <a:gridCol w="1368248">
                  <a:extLst>
                    <a:ext uri="{9D8B030D-6E8A-4147-A177-3AD203B41FA5}">
                      <a16:colId xmlns:a16="http://schemas.microsoft.com/office/drawing/2014/main" xmlns="" val="2248034464"/>
                    </a:ext>
                  </a:extLst>
                </a:gridCol>
                <a:gridCol w="1043818">
                  <a:extLst>
                    <a:ext uri="{9D8B030D-6E8A-4147-A177-3AD203B41FA5}">
                      <a16:colId xmlns:a16="http://schemas.microsoft.com/office/drawing/2014/main" xmlns="" val="2705674476"/>
                    </a:ext>
                  </a:extLst>
                </a:gridCol>
                <a:gridCol w="1847840">
                  <a:extLst>
                    <a:ext uri="{9D8B030D-6E8A-4147-A177-3AD203B41FA5}">
                      <a16:colId xmlns:a16="http://schemas.microsoft.com/office/drawing/2014/main" xmlns="" val="4194444860"/>
                    </a:ext>
                  </a:extLst>
                </a:gridCol>
              </a:tblGrid>
              <a:tr h="668149">
                <a:tc>
                  <a:txBody>
                    <a:bodyPr/>
                    <a:lstStyle/>
                    <a:p>
                      <a:pPr algn="ctr"/>
                      <a:r>
                        <a:rPr lang="en-IN" sz="2000" b="1" dirty="0"/>
                        <a:t>Particulars</a:t>
                      </a:r>
                    </a:p>
                  </a:txBody>
                  <a:tcPr/>
                </a:tc>
                <a:tc>
                  <a:txBody>
                    <a:bodyPr/>
                    <a:lstStyle/>
                    <a:p>
                      <a:pPr algn="ctr"/>
                      <a:r>
                        <a:rPr lang="en-IN" sz="2000" b="1" dirty="0"/>
                        <a:t>Received by</a:t>
                      </a:r>
                    </a:p>
                  </a:txBody>
                  <a:tcPr/>
                </a:tc>
                <a:tc>
                  <a:txBody>
                    <a:bodyPr/>
                    <a:lstStyle/>
                    <a:p>
                      <a:pPr algn="ctr"/>
                      <a:r>
                        <a:rPr lang="en-IN" sz="2000" b="1" dirty="0"/>
                        <a:t>Rate</a:t>
                      </a:r>
                    </a:p>
                  </a:txBody>
                  <a:tcPr/>
                </a:tc>
                <a:tc>
                  <a:txBody>
                    <a:bodyPr/>
                    <a:lstStyle/>
                    <a:p>
                      <a:pPr algn="ctr"/>
                      <a:r>
                        <a:rPr lang="en-IN" sz="2000" b="1" dirty="0"/>
                        <a:t>Section Reference</a:t>
                      </a:r>
                    </a:p>
                  </a:txBody>
                  <a:tcPr/>
                </a:tc>
                <a:extLst>
                  <a:ext uri="{0D108BD9-81ED-4DB2-BD59-A6C34878D82A}">
                    <a16:rowId xmlns:a16="http://schemas.microsoft.com/office/drawing/2014/main" xmlns="" val="3708137668"/>
                  </a:ext>
                </a:extLst>
              </a:tr>
              <a:tr h="655320">
                <a:tc>
                  <a:txBody>
                    <a:bodyPr/>
                    <a:lstStyle/>
                    <a:p>
                      <a:pPr algn="just"/>
                      <a:r>
                        <a:rPr lang="en-IN" sz="2000" dirty="0"/>
                        <a:t>Paid from 01.06.2013 – 01.07.2020 on Rupee denominated bonds of Indian company or Government security. [Sec 194LD]</a:t>
                      </a:r>
                    </a:p>
                  </a:txBody>
                  <a:tcPr/>
                </a:tc>
                <a:tc>
                  <a:txBody>
                    <a:bodyPr/>
                    <a:lstStyle/>
                    <a:p>
                      <a:r>
                        <a:rPr lang="en-IN" dirty="0"/>
                        <a:t>FII/ Qualified Foreign Investor</a:t>
                      </a:r>
                    </a:p>
                  </a:txBody>
                  <a:tcPr/>
                </a:tc>
                <a:tc>
                  <a:txBody>
                    <a:bodyPr/>
                    <a:lstStyle/>
                    <a:p>
                      <a:pPr algn="ctr"/>
                      <a:r>
                        <a:rPr lang="en-IN" sz="2000" dirty="0"/>
                        <a:t>WHT - 5%</a:t>
                      </a:r>
                    </a:p>
                  </a:txBody>
                  <a:tcPr/>
                </a:tc>
                <a:tc>
                  <a:txBody>
                    <a:bodyPr/>
                    <a:lstStyle/>
                    <a:p>
                      <a:pPr algn="ctr"/>
                      <a:r>
                        <a:rPr lang="en-IN" sz="2000" dirty="0"/>
                        <a:t>115A(1)(a)(</a:t>
                      </a:r>
                      <a:r>
                        <a:rPr lang="en-IN" sz="2000" dirty="0" err="1"/>
                        <a:t>iiab</a:t>
                      </a:r>
                      <a:r>
                        <a:rPr lang="en-IN" sz="2000" dirty="0"/>
                        <a:t>)</a:t>
                      </a:r>
                    </a:p>
                  </a:txBody>
                  <a:tcPr/>
                </a:tc>
                <a:extLst>
                  <a:ext uri="{0D108BD9-81ED-4DB2-BD59-A6C34878D82A}">
                    <a16:rowId xmlns:a16="http://schemas.microsoft.com/office/drawing/2014/main" xmlns="" val="4163468730"/>
                  </a:ext>
                </a:extLst>
              </a:tr>
              <a:tr h="65532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000" dirty="0"/>
                        <a:t>Distribution to unit-holder by business trust of interest received from SPV** [Sec 194LBA]</a:t>
                      </a:r>
                    </a:p>
                  </a:txBody>
                  <a:tcPr/>
                </a:tc>
                <a:tc>
                  <a:txBody>
                    <a:bodyPr/>
                    <a:lstStyle/>
                    <a:p>
                      <a:r>
                        <a:rPr lang="en-IN" dirty="0"/>
                        <a:t>NR/ FC</a:t>
                      </a:r>
                    </a:p>
                  </a:txBody>
                  <a:tcPr/>
                </a:tc>
                <a:tc>
                  <a:txBody>
                    <a:bodyPr/>
                    <a:lstStyle/>
                    <a:p>
                      <a:pPr algn="ctr"/>
                      <a:r>
                        <a:rPr lang="en-IN" sz="2000" dirty="0"/>
                        <a:t>WHT - 5%</a:t>
                      </a:r>
                    </a:p>
                  </a:txBody>
                  <a:tcPr/>
                </a:tc>
                <a:tc>
                  <a:txBody>
                    <a:bodyPr/>
                    <a:lstStyle/>
                    <a:p>
                      <a:pPr algn="ctr"/>
                      <a:r>
                        <a:rPr lang="en-IN" sz="2000" dirty="0"/>
                        <a:t>115A(1)(a)(</a:t>
                      </a:r>
                      <a:r>
                        <a:rPr lang="en-IN" sz="2000" dirty="0" err="1"/>
                        <a:t>iiac</a:t>
                      </a:r>
                      <a:r>
                        <a:rPr lang="en-IN" sz="2000" dirty="0"/>
                        <a:t>)</a:t>
                      </a:r>
                    </a:p>
                  </a:txBody>
                  <a:tcPr/>
                </a:tc>
                <a:extLst>
                  <a:ext uri="{0D108BD9-81ED-4DB2-BD59-A6C34878D82A}">
                    <a16:rowId xmlns:a16="http://schemas.microsoft.com/office/drawing/2014/main" xmlns="" val="790940847"/>
                  </a:ext>
                </a:extLst>
              </a:tr>
              <a:tr h="54142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000" dirty="0"/>
                        <a:t>Income arising to an FII from securities</a:t>
                      </a:r>
                    </a:p>
                  </a:txBody>
                  <a:tcPr/>
                </a:tc>
                <a:tc>
                  <a:txBody>
                    <a:bodyPr/>
                    <a:lstStyle/>
                    <a:p>
                      <a:r>
                        <a:rPr lang="en-IN" dirty="0"/>
                        <a:t>FII</a:t>
                      </a:r>
                    </a:p>
                  </a:txBody>
                  <a:tcPr/>
                </a:tc>
                <a:tc>
                  <a:txBody>
                    <a:bodyPr/>
                    <a:lstStyle/>
                    <a:p>
                      <a:pPr algn="ctr"/>
                      <a:r>
                        <a:rPr lang="en-IN" sz="2000" dirty="0"/>
                        <a:t>20%</a:t>
                      </a:r>
                    </a:p>
                  </a:txBody>
                  <a:tcPr/>
                </a:tc>
                <a:tc>
                  <a:txBody>
                    <a:bodyPr/>
                    <a:lstStyle/>
                    <a:p>
                      <a:pPr algn="ctr"/>
                      <a:r>
                        <a:rPr lang="en-IN" sz="2000" dirty="0"/>
                        <a:t>115AD</a:t>
                      </a:r>
                    </a:p>
                  </a:txBody>
                  <a:tcPr/>
                </a:tc>
                <a:extLst>
                  <a:ext uri="{0D108BD9-81ED-4DB2-BD59-A6C34878D82A}">
                    <a16:rowId xmlns:a16="http://schemas.microsoft.com/office/drawing/2014/main" xmlns="" val="483610292"/>
                  </a:ext>
                </a:extLst>
              </a:tr>
              <a:tr h="54142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IN" sz="2000" dirty="0"/>
                    </a:p>
                  </a:txBody>
                  <a:tcPr/>
                </a:tc>
                <a:tc>
                  <a:txBody>
                    <a:bodyPr/>
                    <a:lstStyle/>
                    <a:p>
                      <a:endParaRPr lang="en-IN" dirty="0"/>
                    </a:p>
                  </a:txBody>
                  <a:tcPr/>
                </a:tc>
                <a:tc>
                  <a:txBody>
                    <a:bodyPr/>
                    <a:lstStyle/>
                    <a:p>
                      <a:pPr algn="ctr"/>
                      <a:endParaRPr lang="en-IN" sz="2000" dirty="0"/>
                    </a:p>
                  </a:txBody>
                  <a:tcPr/>
                </a:tc>
                <a:tc>
                  <a:txBody>
                    <a:bodyPr/>
                    <a:lstStyle/>
                    <a:p>
                      <a:pPr algn="ctr"/>
                      <a:endParaRPr lang="en-IN" sz="2000" dirty="0"/>
                    </a:p>
                  </a:txBody>
                  <a:tcPr/>
                </a:tc>
                <a:extLst>
                  <a:ext uri="{0D108BD9-81ED-4DB2-BD59-A6C34878D82A}">
                    <a16:rowId xmlns:a16="http://schemas.microsoft.com/office/drawing/2014/main" xmlns="" val="2075606242"/>
                  </a:ext>
                </a:extLst>
              </a:tr>
            </a:tbl>
          </a:graphicData>
        </a:graphic>
      </p:graphicFrame>
      <p:sp>
        <p:nvSpPr>
          <p:cNvPr id="6" name="TextBox 5">
            <a:extLst>
              <a:ext uri="{FF2B5EF4-FFF2-40B4-BE49-F238E27FC236}">
                <a16:creationId xmlns:a16="http://schemas.microsoft.com/office/drawing/2014/main" xmlns="" id="{A55C1CE6-F7EC-4377-9C85-83539E871228}"/>
              </a:ext>
            </a:extLst>
          </p:cNvPr>
          <p:cNvSpPr txBox="1"/>
          <p:nvPr/>
        </p:nvSpPr>
        <p:spPr>
          <a:xfrm>
            <a:off x="96982" y="4186462"/>
            <a:ext cx="5735782" cy="369332"/>
          </a:xfrm>
          <a:prstGeom prst="rect">
            <a:avLst/>
          </a:prstGeom>
          <a:noFill/>
        </p:spPr>
        <p:txBody>
          <a:bodyPr wrap="square" rtlCol="0">
            <a:spAutoFit/>
          </a:bodyPr>
          <a:lstStyle/>
          <a:p>
            <a:r>
              <a:rPr lang="en-IN" i="1" dirty="0">
                <a:latin typeface="+mj-lt"/>
              </a:rPr>
              <a:t>* plus applicable SC &amp; EC</a:t>
            </a:r>
          </a:p>
        </p:txBody>
      </p:sp>
      <p:sp>
        <p:nvSpPr>
          <p:cNvPr id="7" name="Footer Placeholder 3">
            <a:extLst>
              <a:ext uri="{FF2B5EF4-FFF2-40B4-BE49-F238E27FC236}">
                <a16:creationId xmlns:a16="http://schemas.microsoft.com/office/drawing/2014/main" xmlns="" id="{018510F6-0DF3-4571-8B4E-7D7C21FEA179}"/>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20</a:t>
            </a:fld>
            <a:endParaRPr lang="en-US" altLang="en-US" sz="1000" b="1" dirty="0"/>
          </a:p>
        </p:txBody>
      </p:sp>
    </p:spTree>
    <p:extLst>
      <p:ext uri="{BB962C8B-B14F-4D97-AF65-F5344CB8AC3E}">
        <p14:creationId xmlns:p14="http://schemas.microsoft.com/office/powerpoint/2010/main" val="2638101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96982" y="56670"/>
            <a:ext cx="5735782" cy="523220"/>
          </a:xfrm>
          <a:prstGeom prst="rect">
            <a:avLst/>
          </a:prstGeom>
          <a:noFill/>
        </p:spPr>
        <p:txBody>
          <a:bodyPr wrap="square" rtlCol="0">
            <a:spAutoFit/>
          </a:bodyPr>
          <a:lstStyle/>
          <a:p>
            <a:r>
              <a:rPr lang="en-IN" sz="2800" b="1" dirty="0">
                <a:latin typeface="+mj-lt"/>
              </a:rPr>
              <a:t>Interest</a:t>
            </a:r>
          </a:p>
        </p:txBody>
      </p:sp>
      <p:graphicFrame>
        <p:nvGraphicFramePr>
          <p:cNvPr id="4" name="Table 3">
            <a:extLst>
              <a:ext uri="{FF2B5EF4-FFF2-40B4-BE49-F238E27FC236}">
                <a16:creationId xmlns:a16="http://schemas.microsoft.com/office/drawing/2014/main" xmlns="" id="{C712276F-E715-4B10-92AF-72816E2AF8A7}"/>
              </a:ext>
            </a:extLst>
          </p:cNvPr>
          <p:cNvGraphicFramePr>
            <a:graphicFrameLocks noGrp="1"/>
          </p:cNvGraphicFramePr>
          <p:nvPr>
            <p:extLst>
              <p:ext uri="{D42A27DB-BD31-4B8C-83A1-F6EECF244321}">
                <p14:modId xmlns:p14="http://schemas.microsoft.com/office/powerpoint/2010/main" val="3779509250"/>
              </p:ext>
            </p:extLst>
          </p:nvPr>
        </p:nvGraphicFramePr>
        <p:xfrm>
          <a:off x="637309" y="974772"/>
          <a:ext cx="7924801" cy="3840480"/>
        </p:xfrm>
        <a:graphic>
          <a:graphicData uri="http://schemas.openxmlformats.org/drawingml/2006/table">
            <a:tbl>
              <a:tblPr firstRow="1" bandRow="1">
                <a:tableStyleId>{5940675A-B579-460E-94D1-54222C63F5DA}</a:tableStyleId>
              </a:tblPr>
              <a:tblGrid>
                <a:gridCol w="4502727">
                  <a:extLst>
                    <a:ext uri="{9D8B030D-6E8A-4147-A177-3AD203B41FA5}">
                      <a16:colId xmlns:a16="http://schemas.microsoft.com/office/drawing/2014/main" xmlns="" val="2118198025"/>
                    </a:ext>
                  </a:extLst>
                </a:gridCol>
                <a:gridCol w="1163782">
                  <a:extLst>
                    <a:ext uri="{9D8B030D-6E8A-4147-A177-3AD203B41FA5}">
                      <a16:colId xmlns:a16="http://schemas.microsoft.com/office/drawing/2014/main" xmlns="" val="2248034464"/>
                    </a:ext>
                  </a:extLst>
                </a:gridCol>
                <a:gridCol w="987398">
                  <a:extLst>
                    <a:ext uri="{9D8B030D-6E8A-4147-A177-3AD203B41FA5}">
                      <a16:colId xmlns:a16="http://schemas.microsoft.com/office/drawing/2014/main" xmlns="" val="3611777194"/>
                    </a:ext>
                  </a:extLst>
                </a:gridCol>
                <a:gridCol w="1270894">
                  <a:extLst>
                    <a:ext uri="{9D8B030D-6E8A-4147-A177-3AD203B41FA5}">
                      <a16:colId xmlns:a16="http://schemas.microsoft.com/office/drawing/2014/main" xmlns="" val="4194444860"/>
                    </a:ext>
                  </a:extLst>
                </a:gridCol>
              </a:tblGrid>
              <a:tr h="668149">
                <a:tc>
                  <a:txBody>
                    <a:bodyPr/>
                    <a:lstStyle/>
                    <a:p>
                      <a:pPr algn="ctr"/>
                      <a:r>
                        <a:rPr lang="en-IN" sz="2000" b="1" dirty="0"/>
                        <a:t>Particulars</a:t>
                      </a:r>
                    </a:p>
                  </a:txBody>
                  <a:tcPr/>
                </a:tc>
                <a:tc>
                  <a:txBody>
                    <a:bodyPr/>
                    <a:lstStyle/>
                    <a:p>
                      <a:pPr algn="ctr"/>
                      <a:r>
                        <a:rPr lang="en-IN" sz="2000" b="1" dirty="0"/>
                        <a:t>Received by</a:t>
                      </a:r>
                    </a:p>
                  </a:txBody>
                  <a:tcPr/>
                </a:tc>
                <a:tc>
                  <a:txBody>
                    <a:bodyPr/>
                    <a:lstStyle/>
                    <a:p>
                      <a:pPr algn="ctr"/>
                      <a:r>
                        <a:rPr lang="en-IN" sz="2000" b="1" dirty="0"/>
                        <a:t>Rate</a:t>
                      </a:r>
                    </a:p>
                  </a:txBody>
                  <a:tcPr/>
                </a:tc>
                <a:tc>
                  <a:txBody>
                    <a:bodyPr/>
                    <a:lstStyle/>
                    <a:p>
                      <a:pPr algn="ctr"/>
                      <a:r>
                        <a:rPr lang="en-IN" sz="2000" b="1" dirty="0"/>
                        <a:t>Section Reference</a:t>
                      </a:r>
                    </a:p>
                  </a:txBody>
                  <a:tcPr/>
                </a:tc>
                <a:extLst>
                  <a:ext uri="{0D108BD9-81ED-4DB2-BD59-A6C34878D82A}">
                    <a16:rowId xmlns:a16="http://schemas.microsoft.com/office/drawing/2014/main" xmlns="" val="3708137668"/>
                  </a:ext>
                </a:extLst>
              </a:tr>
              <a:tr h="655320">
                <a:tc>
                  <a:txBody>
                    <a:bodyPr/>
                    <a:lstStyle/>
                    <a:p>
                      <a:pPr algn="just"/>
                      <a:r>
                        <a:rPr lang="en-IN" sz="2000" dirty="0"/>
                        <a:t>Investment income from assets, other than –</a:t>
                      </a:r>
                    </a:p>
                    <a:p>
                      <a:pPr marL="457200" indent="-457200" algn="just">
                        <a:buAutoNum type="alphaLcParenBoth"/>
                      </a:pPr>
                      <a:r>
                        <a:rPr lang="en-IN" sz="2000" dirty="0"/>
                        <a:t>Shares in an Indian company;</a:t>
                      </a:r>
                    </a:p>
                    <a:p>
                      <a:pPr marL="457200" indent="-457200" algn="just">
                        <a:buAutoNum type="alphaLcParenBoth"/>
                      </a:pPr>
                      <a:r>
                        <a:rPr lang="en-IN" sz="2000" dirty="0"/>
                        <a:t>Debentures issued by an Indian public company;</a:t>
                      </a:r>
                    </a:p>
                    <a:p>
                      <a:pPr marL="457200" indent="-457200" algn="just">
                        <a:buAutoNum type="alphaLcParenBoth"/>
                      </a:pPr>
                      <a:r>
                        <a:rPr lang="en-IN" sz="2000" dirty="0"/>
                        <a:t>Deposits with an Indian public company;</a:t>
                      </a:r>
                    </a:p>
                    <a:p>
                      <a:pPr marL="457200" indent="-457200" algn="just">
                        <a:buAutoNum type="alphaLcParenBoth"/>
                      </a:pPr>
                      <a:r>
                        <a:rPr lang="en-IN" sz="2000" dirty="0"/>
                        <a:t>Security of the Central Government;</a:t>
                      </a:r>
                    </a:p>
                    <a:p>
                      <a:pPr marL="457200" indent="-457200" algn="just">
                        <a:buAutoNum type="alphaLcParenBoth"/>
                      </a:pPr>
                      <a:r>
                        <a:rPr lang="en-IN" sz="2000" dirty="0"/>
                        <a:t>Assets notified by the Central Government</a:t>
                      </a:r>
                    </a:p>
                  </a:txBody>
                  <a:tcPr/>
                </a:tc>
                <a:tc>
                  <a:txBody>
                    <a:bodyPr/>
                    <a:lstStyle/>
                    <a:p>
                      <a:pPr algn="ctr"/>
                      <a:r>
                        <a:rPr lang="en-IN" sz="2000" dirty="0"/>
                        <a:t>NRI</a:t>
                      </a:r>
                    </a:p>
                  </a:txBody>
                  <a:tcPr/>
                </a:tc>
                <a:tc>
                  <a:txBody>
                    <a:bodyPr/>
                    <a:lstStyle/>
                    <a:p>
                      <a:pPr algn="ctr"/>
                      <a:r>
                        <a:rPr lang="en-IN" sz="2000" dirty="0"/>
                        <a:t>20%</a:t>
                      </a:r>
                    </a:p>
                  </a:txBody>
                  <a:tcPr/>
                </a:tc>
                <a:tc>
                  <a:txBody>
                    <a:bodyPr/>
                    <a:lstStyle/>
                    <a:p>
                      <a:pPr algn="ctr"/>
                      <a:r>
                        <a:rPr lang="en-IN" sz="2000" dirty="0"/>
                        <a:t>115E</a:t>
                      </a:r>
                    </a:p>
                  </a:txBody>
                  <a:tcPr/>
                </a:tc>
                <a:extLst>
                  <a:ext uri="{0D108BD9-81ED-4DB2-BD59-A6C34878D82A}">
                    <a16:rowId xmlns:a16="http://schemas.microsoft.com/office/drawing/2014/main" xmlns="" val="4163468730"/>
                  </a:ext>
                </a:extLst>
              </a:tr>
            </a:tbl>
          </a:graphicData>
        </a:graphic>
      </p:graphicFrame>
      <p:sp>
        <p:nvSpPr>
          <p:cNvPr id="6" name="TextBox 5">
            <a:extLst>
              <a:ext uri="{FF2B5EF4-FFF2-40B4-BE49-F238E27FC236}">
                <a16:creationId xmlns:a16="http://schemas.microsoft.com/office/drawing/2014/main" xmlns="" id="{A55C1CE6-F7EC-4377-9C85-83539E871228}"/>
              </a:ext>
            </a:extLst>
          </p:cNvPr>
          <p:cNvSpPr txBox="1"/>
          <p:nvPr/>
        </p:nvSpPr>
        <p:spPr>
          <a:xfrm>
            <a:off x="581890" y="4815252"/>
            <a:ext cx="5735782" cy="400110"/>
          </a:xfrm>
          <a:prstGeom prst="rect">
            <a:avLst/>
          </a:prstGeom>
          <a:noFill/>
        </p:spPr>
        <p:txBody>
          <a:bodyPr wrap="square" rtlCol="0">
            <a:spAutoFit/>
          </a:bodyPr>
          <a:lstStyle/>
          <a:p>
            <a:r>
              <a:rPr lang="en-IN" sz="2000" i="1" dirty="0">
                <a:latin typeface="+mj-lt"/>
              </a:rPr>
              <a:t>* plus applicable SC &amp; EC</a:t>
            </a:r>
          </a:p>
        </p:txBody>
      </p:sp>
      <p:sp>
        <p:nvSpPr>
          <p:cNvPr id="7" name="Footer Placeholder 3">
            <a:extLst>
              <a:ext uri="{FF2B5EF4-FFF2-40B4-BE49-F238E27FC236}">
                <a16:creationId xmlns:a16="http://schemas.microsoft.com/office/drawing/2014/main" xmlns="" id="{93D1DD23-8096-4F73-885D-0D1DDCBB4F5B}"/>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21</a:t>
            </a:fld>
            <a:endParaRPr lang="en-US" altLang="en-US" sz="1000" b="1" dirty="0"/>
          </a:p>
        </p:txBody>
      </p:sp>
    </p:spTree>
    <p:extLst>
      <p:ext uri="{BB962C8B-B14F-4D97-AF65-F5344CB8AC3E}">
        <p14:creationId xmlns:p14="http://schemas.microsoft.com/office/powerpoint/2010/main" val="1768257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7CE29B-07E7-48AD-8F73-AEE55CB32C4D}"/>
              </a:ext>
            </a:extLst>
          </p:cNvPr>
          <p:cNvSpPr txBox="1"/>
          <p:nvPr/>
        </p:nvSpPr>
        <p:spPr>
          <a:xfrm>
            <a:off x="14068" y="3080825"/>
            <a:ext cx="9144000" cy="553998"/>
          </a:xfrm>
          <a:prstGeom prst="rect">
            <a:avLst/>
          </a:prstGeom>
          <a:noFill/>
        </p:spPr>
        <p:txBody>
          <a:bodyPr wrap="square" rtlCol="0">
            <a:spAutoFit/>
          </a:bodyPr>
          <a:lstStyle/>
          <a:p>
            <a:pPr algn="ctr"/>
            <a:r>
              <a:rPr lang="en-IN" sz="3000" b="1" dirty="0"/>
              <a:t>Capital Gain</a:t>
            </a:r>
          </a:p>
        </p:txBody>
      </p:sp>
      <p:sp>
        <p:nvSpPr>
          <p:cNvPr id="4" name="Footer Placeholder 3">
            <a:extLst>
              <a:ext uri="{FF2B5EF4-FFF2-40B4-BE49-F238E27FC236}">
                <a16:creationId xmlns:a16="http://schemas.microsoft.com/office/drawing/2014/main" xmlns="" id="{38DC13EA-AD4F-4FA3-96ED-5C4DD17C0BD0}"/>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22</a:t>
            </a:fld>
            <a:endParaRPr lang="en-US" altLang="en-US" sz="1000" b="1" dirty="0"/>
          </a:p>
        </p:txBody>
      </p:sp>
    </p:spTree>
    <p:extLst>
      <p:ext uri="{BB962C8B-B14F-4D97-AF65-F5344CB8AC3E}">
        <p14:creationId xmlns:p14="http://schemas.microsoft.com/office/powerpoint/2010/main" val="4112938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96982" y="56670"/>
            <a:ext cx="5735782" cy="523220"/>
          </a:xfrm>
          <a:prstGeom prst="rect">
            <a:avLst/>
          </a:prstGeom>
          <a:noFill/>
        </p:spPr>
        <p:txBody>
          <a:bodyPr wrap="square" rtlCol="0">
            <a:spAutoFit/>
          </a:bodyPr>
          <a:lstStyle/>
          <a:p>
            <a:r>
              <a:rPr lang="en-IN" sz="2800" b="1" dirty="0">
                <a:latin typeface="+mj-lt"/>
              </a:rPr>
              <a:t>Capital Gains</a:t>
            </a:r>
          </a:p>
        </p:txBody>
      </p:sp>
      <p:sp>
        <p:nvSpPr>
          <p:cNvPr id="5" name="TextBox 4">
            <a:extLst>
              <a:ext uri="{FF2B5EF4-FFF2-40B4-BE49-F238E27FC236}">
                <a16:creationId xmlns:a16="http://schemas.microsoft.com/office/drawing/2014/main" xmlns="" id="{3B3B6321-DDA8-4103-920F-FA16BC31B0D9}"/>
              </a:ext>
            </a:extLst>
          </p:cNvPr>
          <p:cNvSpPr txBox="1"/>
          <p:nvPr/>
        </p:nvSpPr>
        <p:spPr>
          <a:xfrm>
            <a:off x="0" y="6212522"/>
            <a:ext cx="9033164" cy="353943"/>
          </a:xfrm>
          <a:prstGeom prst="rect">
            <a:avLst/>
          </a:prstGeom>
          <a:noFill/>
        </p:spPr>
        <p:txBody>
          <a:bodyPr wrap="square" rtlCol="0">
            <a:spAutoFit/>
          </a:bodyPr>
          <a:lstStyle/>
          <a:p>
            <a:endParaRPr lang="en-IN" sz="1700" dirty="0">
              <a:latin typeface="+mj-lt"/>
            </a:endParaRPr>
          </a:p>
        </p:txBody>
      </p:sp>
      <p:sp>
        <p:nvSpPr>
          <p:cNvPr id="6" name="TextBox 5">
            <a:extLst>
              <a:ext uri="{FF2B5EF4-FFF2-40B4-BE49-F238E27FC236}">
                <a16:creationId xmlns:a16="http://schemas.microsoft.com/office/drawing/2014/main" xmlns="" id="{19A328EE-2A68-4A47-9023-910F0EB74E1F}"/>
              </a:ext>
            </a:extLst>
          </p:cNvPr>
          <p:cNvSpPr txBox="1"/>
          <p:nvPr/>
        </p:nvSpPr>
        <p:spPr>
          <a:xfrm>
            <a:off x="394854" y="723718"/>
            <a:ext cx="8291946" cy="5478423"/>
          </a:xfrm>
          <a:prstGeom prst="rect">
            <a:avLst/>
          </a:prstGeom>
          <a:noFill/>
        </p:spPr>
        <p:txBody>
          <a:bodyPr wrap="square" rtlCol="0">
            <a:spAutoFit/>
          </a:bodyPr>
          <a:lstStyle/>
          <a:p>
            <a:pPr marL="457200" indent="-457200" algn="just">
              <a:spcBef>
                <a:spcPts val="1200"/>
              </a:spcBef>
              <a:buAutoNum type="arabicPeriod"/>
            </a:pPr>
            <a:r>
              <a:rPr lang="en-IN" sz="2200" dirty="0"/>
              <a:t>Profits/gains arising from transfer of a capital asset</a:t>
            </a:r>
          </a:p>
          <a:p>
            <a:pPr marL="457200" indent="-457200" algn="just">
              <a:spcBef>
                <a:spcPts val="1200"/>
              </a:spcBef>
              <a:buAutoNum type="arabicPeriod"/>
            </a:pPr>
            <a:r>
              <a:rPr lang="en-IN" sz="2200" b="1" dirty="0"/>
              <a:t>Most DTAAs provide the levy of tax as per domestic law for movable assets.</a:t>
            </a:r>
          </a:p>
          <a:p>
            <a:pPr marL="457200" indent="-457200" algn="just">
              <a:spcBef>
                <a:spcPts val="1200"/>
              </a:spcBef>
              <a:buAutoNum type="arabicPeriod"/>
            </a:pPr>
            <a:r>
              <a:rPr lang="en-IN" sz="2200" b="1" dirty="0"/>
              <a:t>Capital asset – </a:t>
            </a:r>
            <a:r>
              <a:rPr lang="en-IN" sz="2200" dirty="0"/>
              <a:t>[Section 2(14)]</a:t>
            </a:r>
          </a:p>
          <a:p>
            <a:pPr marL="914400" lvl="1" indent="-457200" algn="just">
              <a:buAutoNum type="alphaLcPeriod"/>
            </a:pPr>
            <a:r>
              <a:rPr lang="en-IN" sz="2200" dirty="0"/>
              <a:t>property of any kind whether or not connected with business or profession - i</a:t>
            </a:r>
            <a:r>
              <a:rPr lang="en-IN" sz="2200" i="1" dirty="0"/>
              <a:t>ncludes any rights in or in relation to an Indian company, including rights of management or control or any other rights whatsoever;</a:t>
            </a:r>
          </a:p>
          <a:p>
            <a:pPr marL="914400" lvl="1" indent="-457200" algn="just">
              <a:buAutoNum type="alphaLcPeriod"/>
            </a:pPr>
            <a:r>
              <a:rPr lang="en-IN" sz="2200" dirty="0"/>
              <a:t>any securities held by a Foreign Institutional Investor;</a:t>
            </a:r>
          </a:p>
          <a:p>
            <a:pPr marL="914400" lvl="1" indent="-457200" algn="just">
              <a:buAutoNum type="alphaLcPeriod"/>
            </a:pPr>
            <a:r>
              <a:rPr lang="en-IN" sz="2200" dirty="0"/>
              <a:t>Agricultural land in India;</a:t>
            </a:r>
          </a:p>
          <a:p>
            <a:pPr marL="914400" lvl="1" indent="-457200" algn="just">
              <a:buAutoNum type="alphaLcPeriod"/>
            </a:pPr>
            <a:r>
              <a:rPr lang="en-IN" sz="2200" dirty="0"/>
              <a:t> 6% Gold Bonds, 1977, or 7% Gold Bonds, 1980, or National Defence Gold Bonds, 1980, or Special Bearer Bonds, 1991, issued by the Central Government ;</a:t>
            </a:r>
          </a:p>
          <a:p>
            <a:pPr marL="914400" lvl="1" indent="-457200" algn="just">
              <a:buAutoNum type="alphaLcPeriod"/>
            </a:pPr>
            <a:r>
              <a:rPr lang="en-IN" sz="2200" dirty="0"/>
              <a:t>Gold Deposit Bonds.</a:t>
            </a:r>
          </a:p>
          <a:p>
            <a:pPr marL="914400" lvl="1" indent="-457200" algn="just">
              <a:buAutoNum type="alphaLcPeriod"/>
            </a:pPr>
            <a:r>
              <a:rPr lang="en-IN" sz="2200" dirty="0"/>
              <a:t>Excludes – stock-in-trade, personal effects</a:t>
            </a:r>
            <a:r>
              <a:rPr lang="en-IN" sz="2200" b="1" dirty="0"/>
              <a:t>.</a:t>
            </a:r>
          </a:p>
        </p:txBody>
      </p:sp>
      <p:sp>
        <p:nvSpPr>
          <p:cNvPr id="7" name="Footer Placeholder 3">
            <a:extLst>
              <a:ext uri="{FF2B5EF4-FFF2-40B4-BE49-F238E27FC236}">
                <a16:creationId xmlns:a16="http://schemas.microsoft.com/office/drawing/2014/main" xmlns="" id="{85964FC2-3680-46FD-9166-9EEDA61C7568}"/>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23</a:t>
            </a:fld>
            <a:endParaRPr lang="en-US" altLang="en-US" sz="1000" b="1" dirty="0"/>
          </a:p>
        </p:txBody>
      </p:sp>
    </p:spTree>
    <p:extLst>
      <p:ext uri="{BB962C8B-B14F-4D97-AF65-F5344CB8AC3E}">
        <p14:creationId xmlns:p14="http://schemas.microsoft.com/office/powerpoint/2010/main" val="446303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96982" y="56670"/>
            <a:ext cx="5735782" cy="523220"/>
          </a:xfrm>
          <a:prstGeom prst="rect">
            <a:avLst/>
          </a:prstGeom>
          <a:noFill/>
        </p:spPr>
        <p:txBody>
          <a:bodyPr wrap="square" rtlCol="0">
            <a:spAutoFit/>
          </a:bodyPr>
          <a:lstStyle/>
          <a:p>
            <a:r>
              <a:rPr lang="en-IN" sz="2800" b="1" dirty="0">
                <a:latin typeface="+mj-lt"/>
              </a:rPr>
              <a:t>Capital Gains</a:t>
            </a:r>
          </a:p>
        </p:txBody>
      </p:sp>
      <p:graphicFrame>
        <p:nvGraphicFramePr>
          <p:cNvPr id="4" name="Table 3">
            <a:extLst>
              <a:ext uri="{FF2B5EF4-FFF2-40B4-BE49-F238E27FC236}">
                <a16:creationId xmlns:a16="http://schemas.microsoft.com/office/drawing/2014/main" xmlns="" id="{C712276F-E715-4B10-92AF-72816E2AF8A7}"/>
              </a:ext>
            </a:extLst>
          </p:cNvPr>
          <p:cNvGraphicFramePr>
            <a:graphicFrameLocks noGrp="1"/>
          </p:cNvGraphicFramePr>
          <p:nvPr>
            <p:extLst>
              <p:ext uri="{D42A27DB-BD31-4B8C-83A1-F6EECF244321}">
                <p14:modId xmlns:p14="http://schemas.microsoft.com/office/powerpoint/2010/main" val="893744021"/>
              </p:ext>
            </p:extLst>
          </p:nvPr>
        </p:nvGraphicFramePr>
        <p:xfrm>
          <a:off x="96982" y="567070"/>
          <a:ext cx="8950033" cy="5810371"/>
        </p:xfrm>
        <a:graphic>
          <a:graphicData uri="http://schemas.openxmlformats.org/drawingml/2006/table">
            <a:tbl>
              <a:tblPr firstRow="1" bandRow="1">
                <a:tableStyleId>{5940675A-B579-460E-94D1-54222C63F5DA}</a:tableStyleId>
              </a:tblPr>
              <a:tblGrid>
                <a:gridCol w="5141511">
                  <a:extLst>
                    <a:ext uri="{9D8B030D-6E8A-4147-A177-3AD203B41FA5}">
                      <a16:colId xmlns:a16="http://schemas.microsoft.com/office/drawing/2014/main" xmlns="" val="2118198025"/>
                    </a:ext>
                  </a:extLst>
                </a:gridCol>
                <a:gridCol w="1269508">
                  <a:extLst>
                    <a:ext uri="{9D8B030D-6E8A-4147-A177-3AD203B41FA5}">
                      <a16:colId xmlns:a16="http://schemas.microsoft.com/office/drawing/2014/main" xmlns="" val="2248034464"/>
                    </a:ext>
                  </a:extLst>
                </a:gridCol>
                <a:gridCol w="1269508">
                  <a:extLst>
                    <a:ext uri="{9D8B030D-6E8A-4147-A177-3AD203B41FA5}">
                      <a16:colId xmlns:a16="http://schemas.microsoft.com/office/drawing/2014/main" xmlns="" val="804991233"/>
                    </a:ext>
                  </a:extLst>
                </a:gridCol>
                <a:gridCol w="1269506">
                  <a:extLst>
                    <a:ext uri="{9D8B030D-6E8A-4147-A177-3AD203B41FA5}">
                      <a16:colId xmlns:a16="http://schemas.microsoft.com/office/drawing/2014/main" xmlns="" val="4194444860"/>
                    </a:ext>
                  </a:extLst>
                </a:gridCol>
              </a:tblGrid>
              <a:tr h="689099">
                <a:tc>
                  <a:txBody>
                    <a:bodyPr/>
                    <a:lstStyle/>
                    <a:p>
                      <a:pPr algn="ctr"/>
                      <a:r>
                        <a:rPr lang="en-IN" sz="1800" b="1" dirty="0"/>
                        <a:t>Particulars</a:t>
                      </a:r>
                    </a:p>
                  </a:txBody>
                  <a:tcPr/>
                </a:tc>
                <a:tc>
                  <a:txBody>
                    <a:bodyPr/>
                    <a:lstStyle/>
                    <a:p>
                      <a:pPr algn="ctr"/>
                      <a:r>
                        <a:rPr lang="en-IN" sz="1800" b="1" dirty="0"/>
                        <a:t>Received by</a:t>
                      </a:r>
                    </a:p>
                  </a:txBody>
                  <a:tcPr/>
                </a:tc>
                <a:tc>
                  <a:txBody>
                    <a:bodyPr/>
                    <a:lstStyle/>
                    <a:p>
                      <a:pPr algn="ctr"/>
                      <a:r>
                        <a:rPr lang="en-IN" sz="1800" b="1" dirty="0"/>
                        <a:t>Rate</a:t>
                      </a:r>
                    </a:p>
                  </a:txBody>
                  <a:tcPr/>
                </a:tc>
                <a:tc>
                  <a:txBody>
                    <a:bodyPr/>
                    <a:lstStyle/>
                    <a:p>
                      <a:pPr algn="ctr"/>
                      <a:r>
                        <a:rPr lang="en-IN" sz="1800" b="1" dirty="0"/>
                        <a:t>Section Reference</a:t>
                      </a:r>
                    </a:p>
                  </a:txBody>
                  <a:tcPr/>
                </a:tc>
                <a:extLst>
                  <a:ext uri="{0D108BD9-81ED-4DB2-BD59-A6C34878D82A}">
                    <a16:rowId xmlns:a16="http://schemas.microsoft.com/office/drawing/2014/main" xmlns="" val="3708137668"/>
                  </a:ext>
                </a:extLst>
              </a:tr>
              <a:tr h="594360">
                <a:tc>
                  <a:txBody>
                    <a:bodyPr/>
                    <a:lstStyle/>
                    <a:p>
                      <a:pPr algn="just"/>
                      <a:r>
                        <a:rPr lang="en-IN" sz="1800" dirty="0"/>
                        <a:t>LTCG from unlisted securities or shares and listed shares (without indexation)</a:t>
                      </a:r>
                    </a:p>
                  </a:txBody>
                  <a:tcPr/>
                </a:tc>
                <a:tc>
                  <a:txBody>
                    <a:bodyPr/>
                    <a:lstStyle/>
                    <a:p>
                      <a:r>
                        <a:rPr lang="en-IN" sz="1800" dirty="0"/>
                        <a:t>NR / FC</a:t>
                      </a:r>
                    </a:p>
                  </a:txBody>
                  <a:tcPr/>
                </a:tc>
                <a:tc>
                  <a:txBody>
                    <a:bodyPr/>
                    <a:lstStyle/>
                    <a:p>
                      <a:r>
                        <a:rPr lang="en-IN" sz="1800" dirty="0"/>
                        <a:t>10%</a:t>
                      </a:r>
                    </a:p>
                  </a:txBody>
                  <a:tcPr/>
                </a:tc>
                <a:tc>
                  <a:txBody>
                    <a:bodyPr/>
                    <a:lstStyle/>
                    <a:p>
                      <a:r>
                        <a:rPr lang="en-IN" sz="1800" dirty="0"/>
                        <a:t>112</a:t>
                      </a:r>
                    </a:p>
                  </a:txBody>
                  <a:tcPr/>
                </a:tc>
                <a:extLst>
                  <a:ext uri="{0D108BD9-81ED-4DB2-BD59-A6C34878D82A}">
                    <a16:rowId xmlns:a16="http://schemas.microsoft.com/office/drawing/2014/main" xmlns="" val="759747669"/>
                  </a:ext>
                </a:extLst>
              </a:tr>
              <a:tr h="59436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800" dirty="0"/>
                        <a:t>LTCG to a SEBI approved overseas financial organisation arising on sale/ repurchase of MF units/UTI purchased in foreign currency</a:t>
                      </a:r>
                    </a:p>
                  </a:txBody>
                  <a:tcPr/>
                </a:tc>
                <a:tc>
                  <a:txBody>
                    <a:bodyPr/>
                    <a:lstStyle/>
                    <a:p>
                      <a:pPr algn="ctr"/>
                      <a:r>
                        <a:rPr lang="en-IN" sz="1800" dirty="0"/>
                        <a:t>SEBI approved Offshore Fund</a:t>
                      </a:r>
                    </a:p>
                  </a:txBody>
                  <a:tcPr/>
                </a:tc>
                <a:tc>
                  <a:txBody>
                    <a:bodyPr/>
                    <a:lstStyle/>
                    <a:p>
                      <a:pPr algn="ctr"/>
                      <a:r>
                        <a:rPr lang="en-IN" sz="1800" dirty="0"/>
                        <a:t>10%</a:t>
                      </a:r>
                    </a:p>
                  </a:txBody>
                  <a:tcPr/>
                </a:tc>
                <a:tc>
                  <a:txBody>
                    <a:bodyPr/>
                    <a:lstStyle/>
                    <a:p>
                      <a:pPr algn="ctr"/>
                      <a:r>
                        <a:rPr lang="en-IN" sz="1800" dirty="0"/>
                        <a:t>115AB</a:t>
                      </a:r>
                    </a:p>
                  </a:txBody>
                  <a:tcPr/>
                </a:tc>
                <a:extLst>
                  <a:ext uri="{0D108BD9-81ED-4DB2-BD59-A6C34878D82A}">
                    <a16:rowId xmlns:a16="http://schemas.microsoft.com/office/drawing/2014/main" xmlns="" val="4093777014"/>
                  </a:ext>
                </a:extLst>
              </a:tr>
              <a:tr h="41486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800" dirty="0"/>
                        <a:t>LTCG arising on sale of GDRs</a:t>
                      </a:r>
                    </a:p>
                  </a:txBody>
                  <a:tcPr/>
                </a:tc>
                <a:tc>
                  <a:txBody>
                    <a:bodyPr/>
                    <a:lstStyle/>
                    <a:p>
                      <a:pPr algn="ctr"/>
                      <a:r>
                        <a:rPr lang="en-IN" sz="1800" dirty="0"/>
                        <a:t>NR</a:t>
                      </a:r>
                    </a:p>
                  </a:txBody>
                  <a:tcPr/>
                </a:tc>
                <a:tc>
                  <a:txBody>
                    <a:bodyPr/>
                    <a:lstStyle/>
                    <a:p>
                      <a:pPr algn="ctr"/>
                      <a:r>
                        <a:rPr lang="en-IN" sz="1800" dirty="0"/>
                        <a:t>10%</a:t>
                      </a:r>
                    </a:p>
                  </a:txBody>
                  <a:tcPr/>
                </a:tc>
                <a:tc>
                  <a:txBody>
                    <a:bodyPr/>
                    <a:lstStyle/>
                    <a:p>
                      <a:pPr algn="ctr"/>
                      <a:r>
                        <a:rPr lang="en-IN" sz="1800" dirty="0"/>
                        <a:t>115AC</a:t>
                      </a:r>
                    </a:p>
                  </a:txBody>
                  <a:tcPr/>
                </a:tc>
                <a:extLst>
                  <a:ext uri="{0D108BD9-81ED-4DB2-BD59-A6C34878D82A}">
                    <a16:rowId xmlns:a16="http://schemas.microsoft.com/office/drawing/2014/main" xmlns="" val="2482491468"/>
                  </a:ext>
                </a:extLst>
              </a:tr>
              <a:tr h="67887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800" dirty="0"/>
                        <a:t>STCG arising to an FII from transfer of securities </a:t>
                      </a:r>
                    </a:p>
                  </a:txBody>
                  <a:tcPr/>
                </a:tc>
                <a:tc>
                  <a:txBody>
                    <a:bodyPr/>
                    <a:lstStyle/>
                    <a:p>
                      <a:pPr algn="ctr"/>
                      <a:r>
                        <a:rPr lang="en-IN" sz="1800" dirty="0"/>
                        <a:t>FII</a:t>
                      </a:r>
                    </a:p>
                  </a:txBody>
                  <a:tcPr/>
                </a:tc>
                <a:tc>
                  <a:txBody>
                    <a:bodyPr/>
                    <a:lstStyle/>
                    <a:p>
                      <a:pPr algn="ctr"/>
                      <a:r>
                        <a:rPr lang="en-IN" sz="1800" dirty="0"/>
                        <a:t>30% (15% u/s 111A)</a:t>
                      </a:r>
                    </a:p>
                  </a:txBody>
                  <a:tcPr/>
                </a:tc>
                <a:tc>
                  <a:txBody>
                    <a:bodyPr/>
                    <a:lstStyle/>
                    <a:p>
                      <a:pPr algn="ctr"/>
                      <a:r>
                        <a:rPr lang="en-IN" sz="1800" dirty="0"/>
                        <a:t>115AD</a:t>
                      </a:r>
                    </a:p>
                  </a:txBody>
                  <a:tcPr/>
                </a:tc>
                <a:extLst>
                  <a:ext uri="{0D108BD9-81ED-4DB2-BD59-A6C34878D82A}">
                    <a16:rowId xmlns:a16="http://schemas.microsoft.com/office/drawing/2014/main" xmlns="" val="483610292"/>
                  </a:ext>
                </a:extLst>
              </a:tr>
              <a:tr h="46137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1800" dirty="0"/>
                        <a:t>LTCG arising to an FII from transfer of securities</a:t>
                      </a:r>
                    </a:p>
                  </a:txBody>
                  <a:tcPr/>
                </a:tc>
                <a:tc>
                  <a:txBody>
                    <a:bodyPr/>
                    <a:lstStyle/>
                    <a:p>
                      <a:pPr algn="ctr"/>
                      <a:r>
                        <a:rPr lang="en-IN" sz="1800" dirty="0"/>
                        <a:t>FII</a:t>
                      </a:r>
                    </a:p>
                  </a:txBody>
                  <a:tcPr/>
                </a:tc>
                <a:tc>
                  <a:txBody>
                    <a:bodyPr/>
                    <a:lstStyle/>
                    <a:p>
                      <a:pPr algn="ctr"/>
                      <a:r>
                        <a:rPr lang="en-IN" sz="1800" dirty="0"/>
                        <a:t>10%</a:t>
                      </a:r>
                    </a:p>
                  </a:txBody>
                  <a:tcPr/>
                </a:tc>
                <a:tc>
                  <a:txBody>
                    <a:bodyPr/>
                    <a:lstStyle/>
                    <a:p>
                      <a:pPr algn="ctr"/>
                      <a:r>
                        <a:rPr lang="en-IN" sz="1800" dirty="0"/>
                        <a:t>115AD</a:t>
                      </a:r>
                    </a:p>
                  </a:txBody>
                  <a:tcPr/>
                </a:tc>
                <a:extLst>
                  <a:ext uri="{0D108BD9-81ED-4DB2-BD59-A6C34878D82A}">
                    <a16:rowId xmlns:a16="http://schemas.microsoft.com/office/drawing/2014/main" xmlns="" val="2373428585"/>
                  </a:ext>
                </a:extLst>
              </a:tr>
              <a:tr h="988707">
                <a:tc>
                  <a:txBody>
                    <a:bodyPr/>
                    <a:lstStyle/>
                    <a:p>
                      <a:pPr algn="just"/>
                      <a:r>
                        <a:rPr lang="en-IN" sz="1800" dirty="0"/>
                        <a:t>LTCG from assets, other than –</a:t>
                      </a:r>
                    </a:p>
                    <a:p>
                      <a:pPr marL="457200" indent="-457200" algn="just">
                        <a:buAutoNum type="alphaLcParenBoth"/>
                      </a:pPr>
                      <a:r>
                        <a:rPr lang="en-IN" sz="1800" dirty="0"/>
                        <a:t>Shares in an Indian company;</a:t>
                      </a:r>
                    </a:p>
                    <a:p>
                      <a:pPr marL="457200" indent="-457200" algn="just">
                        <a:buAutoNum type="alphaLcParenBoth"/>
                      </a:pPr>
                      <a:r>
                        <a:rPr lang="en-IN" sz="1800" dirty="0"/>
                        <a:t>Debentures issued by an Indian public company;</a:t>
                      </a:r>
                    </a:p>
                    <a:p>
                      <a:pPr marL="457200" indent="-457200" algn="just">
                        <a:buAutoNum type="alphaLcParenBoth"/>
                      </a:pPr>
                      <a:r>
                        <a:rPr lang="en-IN" sz="1800" dirty="0"/>
                        <a:t>Deposits with an Indian public company;</a:t>
                      </a:r>
                    </a:p>
                    <a:p>
                      <a:pPr marL="457200" indent="-457200" algn="just">
                        <a:buAutoNum type="alphaLcParenBoth"/>
                      </a:pPr>
                      <a:r>
                        <a:rPr lang="en-IN" sz="1800" dirty="0"/>
                        <a:t>Security of the Central Government;</a:t>
                      </a:r>
                    </a:p>
                    <a:p>
                      <a:pPr marL="457200" indent="-457200" algn="just">
                        <a:buAutoNum type="alphaLcParenBoth"/>
                      </a:pPr>
                      <a:r>
                        <a:rPr lang="en-IN" sz="1800" dirty="0"/>
                        <a:t>Assets notified by the Central Government</a:t>
                      </a:r>
                    </a:p>
                  </a:txBody>
                  <a:tcPr/>
                </a:tc>
                <a:tc>
                  <a:txBody>
                    <a:bodyPr/>
                    <a:lstStyle/>
                    <a:p>
                      <a:pPr algn="ctr"/>
                      <a:r>
                        <a:rPr lang="en-IN" sz="1800" dirty="0"/>
                        <a:t>NRI</a:t>
                      </a:r>
                    </a:p>
                  </a:txBody>
                  <a:tcPr/>
                </a:tc>
                <a:tc>
                  <a:txBody>
                    <a:bodyPr/>
                    <a:lstStyle/>
                    <a:p>
                      <a:pPr algn="ctr"/>
                      <a:r>
                        <a:rPr lang="en-IN" sz="1800" dirty="0"/>
                        <a:t>10%</a:t>
                      </a:r>
                    </a:p>
                  </a:txBody>
                  <a:tcPr/>
                </a:tc>
                <a:tc>
                  <a:txBody>
                    <a:bodyPr/>
                    <a:lstStyle/>
                    <a:p>
                      <a:pPr algn="ctr"/>
                      <a:r>
                        <a:rPr lang="en-IN" sz="1800" dirty="0"/>
                        <a:t>115E</a:t>
                      </a:r>
                    </a:p>
                  </a:txBody>
                  <a:tcPr/>
                </a:tc>
                <a:extLst>
                  <a:ext uri="{0D108BD9-81ED-4DB2-BD59-A6C34878D82A}">
                    <a16:rowId xmlns:a16="http://schemas.microsoft.com/office/drawing/2014/main" xmlns="" val="2521887758"/>
                  </a:ext>
                </a:extLst>
              </a:tr>
            </a:tbl>
          </a:graphicData>
        </a:graphic>
      </p:graphicFrame>
      <p:sp>
        <p:nvSpPr>
          <p:cNvPr id="5" name="TextBox 4">
            <a:extLst>
              <a:ext uri="{FF2B5EF4-FFF2-40B4-BE49-F238E27FC236}">
                <a16:creationId xmlns:a16="http://schemas.microsoft.com/office/drawing/2014/main" xmlns="" id="{3B3B6321-DDA8-4103-920F-FA16BC31B0D9}"/>
              </a:ext>
            </a:extLst>
          </p:cNvPr>
          <p:cNvSpPr txBox="1"/>
          <p:nvPr/>
        </p:nvSpPr>
        <p:spPr>
          <a:xfrm>
            <a:off x="0" y="6212522"/>
            <a:ext cx="8314006" cy="353943"/>
          </a:xfrm>
          <a:prstGeom prst="rect">
            <a:avLst/>
          </a:prstGeom>
          <a:noFill/>
        </p:spPr>
        <p:txBody>
          <a:bodyPr wrap="square" rtlCol="0">
            <a:spAutoFit/>
          </a:bodyPr>
          <a:lstStyle/>
          <a:p>
            <a:endParaRPr lang="en-IN" sz="1700" dirty="0">
              <a:latin typeface="+mj-lt"/>
            </a:endParaRPr>
          </a:p>
        </p:txBody>
      </p:sp>
      <p:sp>
        <p:nvSpPr>
          <p:cNvPr id="6" name="TextBox 5">
            <a:extLst>
              <a:ext uri="{FF2B5EF4-FFF2-40B4-BE49-F238E27FC236}">
                <a16:creationId xmlns:a16="http://schemas.microsoft.com/office/drawing/2014/main" xmlns="" id="{19A328EE-2A68-4A47-9023-910F0EB74E1F}"/>
              </a:ext>
            </a:extLst>
          </p:cNvPr>
          <p:cNvSpPr txBox="1"/>
          <p:nvPr/>
        </p:nvSpPr>
        <p:spPr>
          <a:xfrm>
            <a:off x="256309" y="6367261"/>
            <a:ext cx="5735782" cy="400110"/>
          </a:xfrm>
          <a:prstGeom prst="rect">
            <a:avLst/>
          </a:prstGeom>
          <a:noFill/>
        </p:spPr>
        <p:txBody>
          <a:bodyPr wrap="square" rtlCol="0">
            <a:spAutoFit/>
          </a:bodyPr>
          <a:lstStyle/>
          <a:p>
            <a:r>
              <a:rPr lang="en-IN" sz="2000" i="1" dirty="0">
                <a:latin typeface="+mj-lt"/>
              </a:rPr>
              <a:t>* plus applicable SC &amp; EC</a:t>
            </a:r>
          </a:p>
        </p:txBody>
      </p:sp>
      <p:sp>
        <p:nvSpPr>
          <p:cNvPr id="7" name="Footer Placeholder 3">
            <a:extLst>
              <a:ext uri="{FF2B5EF4-FFF2-40B4-BE49-F238E27FC236}">
                <a16:creationId xmlns:a16="http://schemas.microsoft.com/office/drawing/2014/main" xmlns="" id="{FFCA5B33-9DAD-4A3E-94B7-EC402EF7BDE0}"/>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24</a:t>
            </a:fld>
            <a:endParaRPr lang="en-US" altLang="en-US" sz="1000" b="1" dirty="0"/>
          </a:p>
        </p:txBody>
      </p:sp>
    </p:spTree>
    <p:extLst>
      <p:ext uri="{BB962C8B-B14F-4D97-AF65-F5344CB8AC3E}">
        <p14:creationId xmlns:p14="http://schemas.microsoft.com/office/powerpoint/2010/main" val="2358941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10836" y="138546"/>
            <a:ext cx="5735782" cy="523220"/>
          </a:xfrm>
          <a:prstGeom prst="rect">
            <a:avLst/>
          </a:prstGeom>
          <a:noFill/>
        </p:spPr>
        <p:txBody>
          <a:bodyPr wrap="square" rtlCol="0">
            <a:spAutoFit/>
          </a:bodyPr>
          <a:lstStyle/>
          <a:p>
            <a:r>
              <a:rPr lang="en-IN" sz="2800" b="1" dirty="0">
                <a:latin typeface="+mj-lt"/>
              </a:rPr>
              <a:t>DTAA Provisions</a:t>
            </a:r>
          </a:p>
        </p:txBody>
      </p:sp>
      <p:graphicFrame>
        <p:nvGraphicFramePr>
          <p:cNvPr id="4" name="Table 3">
            <a:extLst>
              <a:ext uri="{FF2B5EF4-FFF2-40B4-BE49-F238E27FC236}">
                <a16:creationId xmlns:a16="http://schemas.microsoft.com/office/drawing/2014/main" xmlns="" id="{C712276F-E715-4B10-92AF-72816E2AF8A7}"/>
              </a:ext>
            </a:extLst>
          </p:cNvPr>
          <p:cNvGraphicFramePr>
            <a:graphicFrameLocks noGrp="1"/>
          </p:cNvGraphicFramePr>
          <p:nvPr>
            <p:extLst>
              <p:ext uri="{D42A27DB-BD31-4B8C-83A1-F6EECF244321}">
                <p14:modId xmlns:p14="http://schemas.microsoft.com/office/powerpoint/2010/main" val="1862641719"/>
              </p:ext>
            </p:extLst>
          </p:nvPr>
        </p:nvGraphicFramePr>
        <p:xfrm>
          <a:off x="401782" y="755596"/>
          <a:ext cx="8382000" cy="5730240"/>
        </p:xfrm>
        <a:graphic>
          <a:graphicData uri="http://schemas.openxmlformats.org/drawingml/2006/table">
            <a:tbl>
              <a:tblPr firstRow="1" bandRow="1">
                <a:tableStyleId>{5940675A-B579-460E-94D1-54222C63F5DA}</a:tableStyleId>
              </a:tblPr>
              <a:tblGrid>
                <a:gridCol w="1527822">
                  <a:extLst>
                    <a:ext uri="{9D8B030D-6E8A-4147-A177-3AD203B41FA5}">
                      <a16:colId xmlns:a16="http://schemas.microsoft.com/office/drawing/2014/main" xmlns="" val="2118198025"/>
                    </a:ext>
                  </a:extLst>
                </a:gridCol>
                <a:gridCol w="3448114">
                  <a:extLst>
                    <a:ext uri="{9D8B030D-6E8A-4147-A177-3AD203B41FA5}">
                      <a16:colId xmlns:a16="http://schemas.microsoft.com/office/drawing/2014/main" xmlns="" val="2248034464"/>
                    </a:ext>
                  </a:extLst>
                </a:gridCol>
                <a:gridCol w="3406064">
                  <a:extLst>
                    <a:ext uri="{9D8B030D-6E8A-4147-A177-3AD203B41FA5}">
                      <a16:colId xmlns:a16="http://schemas.microsoft.com/office/drawing/2014/main" xmlns="" val="4194444860"/>
                    </a:ext>
                  </a:extLst>
                </a:gridCol>
              </a:tblGrid>
              <a:tr h="408186">
                <a:tc>
                  <a:txBody>
                    <a:bodyPr/>
                    <a:lstStyle/>
                    <a:p>
                      <a:pPr algn="ctr"/>
                      <a:r>
                        <a:rPr lang="en-IN" sz="2200" b="1" dirty="0"/>
                        <a:t>Particulars</a:t>
                      </a:r>
                    </a:p>
                  </a:txBody>
                  <a:tcPr/>
                </a:tc>
                <a:tc>
                  <a:txBody>
                    <a:bodyPr/>
                    <a:lstStyle/>
                    <a:p>
                      <a:pPr algn="ctr"/>
                      <a:r>
                        <a:rPr lang="en-IN" sz="2200" b="1" dirty="0"/>
                        <a:t>Mauritius</a:t>
                      </a:r>
                    </a:p>
                  </a:txBody>
                  <a:tcPr/>
                </a:tc>
                <a:tc>
                  <a:txBody>
                    <a:bodyPr/>
                    <a:lstStyle/>
                    <a:p>
                      <a:pPr algn="ctr"/>
                      <a:r>
                        <a:rPr lang="en-IN" sz="2200" b="1" dirty="0"/>
                        <a:t>Singapore</a:t>
                      </a:r>
                    </a:p>
                  </a:txBody>
                  <a:tcPr/>
                </a:tc>
                <a:extLst>
                  <a:ext uri="{0D108BD9-81ED-4DB2-BD59-A6C34878D82A}">
                    <a16:rowId xmlns:a16="http://schemas.microsoft.com/office/drawing/2014/main" xmlns="" val="3708137668"/>
                  </a:ext>
                </a:extLst>
              </a:tr>
              <a:tr h="713847">
                <a:tc>
                  <a:txBody>
                    <a:bodyPr/>
                    <a:lstStyle/>
                    <a:p>
                      <a:pPr algn="just"/>
                      <a:r>
                        <a:rPr lang="en-IN" sz="2200" dirty="0"/>
                        <a:t>Capital Gains</a:t>
                      </a:r>
                    </a:p>
                  </a:txBody>
                  <a:tcPr/>
                </a:tc>
                <a:tc>
                  <a:txBody>
                    <a:bodyPr/>
                    <a:lstStyle/>
                    <a:p>
                      <a:pPr marL="457200" indent="-457200" algn="just">
                        <a:buAutoNum type="alphaLcParenR"/>
                      </a:pPr>
                      <a:r>
                        <a:rPr lang="en-IN" sz="2200" dirty="0"/>
                        <a:t>Gains from alienation of shares of an Indian company taxable only in Mauritius, if investments were made before 1</a:t>
                      </a:r>
                      <a:r>
                        <a:rPr lang="en-IN" sz="2200" baseline="30000" dirty="0"/>
                        <a:t>st</a:t>
                      </a:r>
                      <a:r>
                        <a:rPr lang="en-IN" sz="2200" dirty="0"/>
                        <a:t> April 2017;</a:t>
                      </a:r>
                    </a:p>
                    <a:p>
                      <a:pPr marL="457200" indent="-457200" algn="just">
                        <a:buAutoNum type="alphaLcParenR"/>
                      </a:pPr>
                      <a:r>
                        <a:rPr lang="en-IN" sz="2200" dirty="0"/>
                        <a:t>Other gains taxable only in India (considering as the resident country of the transferor)</a:t>
                      </a:r>
                    </a:p>
                  </a:txBody>
                  <a:tcPr/>
                </a:tc>
                <a:tc>
                  <a:txBody>
                    <a:bodyPr/>
                    <a:lstStyle/>
                    <a:p>
                      <a:pPr marL="457200" indent="-457200" algn="just">
                        <a:buAutoNum type="alphaLcParenR"/>
                      </a:pPr>
                      <a:r>
                        <a:rPr lang="en-IN" sz="2200" dirty="0"/>
                        <a:t>Gains from alienation of shares of an Indian company taxable only in Singapore, if investments were made before 1</a:t>
                      </a:r>
                      <a:r>
                        <a:rPr lang="en-IN" sz="2200" baseline="30000" dirty="0"/>
                        <a:t>st</a:t>
                      </a:r>
                      <a:r>
                        <a:rPr lang="en-IN" sz="2200" dirty="0"/>
                        <a:t> April 2017;</a:t>
                      </a:r>
                    </a:p>
                    <a:p>
                      <a:pPr marL="457200" indent="-457200" algn="just">
                        <a:buAutoNum type="alphaLcParenR"/>
                      </a:pPr>
                      <a:r>
                        <a:rPr lang="en-IN" sz="2200" dirty="0"/>
                        <a:t>Other gains taxable only in India (considering as the resident country of the transferor)</a:t>
                      </a:r>
                    </a:p>
                  </a:txBody>
                  <a:tcPr/>
                </a:tc>
                <a:extLst>
                  <a:ext uri="{0D108BD9-81ED-4DB2-BD59-A6C34878D82A}">
                    <a16:rowId xmlns:a16="http://schemas.microsoft.com/office/drawing/2014/main" xmlns="" val="759747669"/>
                  </a:ext>
                </a:extLst>
              </a:tr>
              <a:tr h="3997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200" dirty="0"/>
                        <a:t>Dividend</a:t>
                      </a:r>
                    </a:p>
                  </a:txBody>
                  <a:tcPr/>
                </a:tc>
                <a:tc>
                  <a:txBody>
                    <a:bodyPr/>
                    <a:lstStyle/>
                    <a:p>
                      <a:pPr algn="just"/>
                      <a:r>
                        <a:rPr lang="en-IN" sz="2200" dirty="0"/>
                        <a:t>15% (5% if the Mauritius company holds directly at least 10% of the capital of the Indian company)</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200" dirty="0"/>
                        <a:t>15% (10% if the Singapore company holds directly at least 25% of the capital of the Indian company)</a:t>
                      </a:r>
                    </a:p>
                  </a:txBody>
                  <a:tcPr/>
                </a:tc>
                <a:extLst>
                  <a:ext uri="{0D108BD9-81ED-4DB2-BD59-A6C34878D82A}">
                    <a16:rowId xmlns:a16="http://schemas.microsoft.com/office/drawing/2014/main" xmlns="" val="2482491468"/>
                  </a:ext>
                </a:extLst>
              </a:tr>
              <a:tr h="179399">
                <a:tc>
                  <a:txBody>
                    <a:bodyPr/>
                    <a:lstStyle/>
                    <a:p>
                      <a:pPr algn="just"/>
                      <a:r>
                        <a:rPr lang="en-IN" sz="2200" dirty="0"/>
                        <a:t>Interest</a:t>
                      </a:r>
                    </a:p>
                  </a:txBody>
                  <a:tcPr/>
                </a:tc>
                <a:tc>
                  <a:txBody>
                    <a:bodyPr/>
                    <a:lstStyle/>
                    <a:p>
                      <a:pPr algn="ctr"/>
                      <a:r>
                        <a:rPr lang="en-IN" sz="2200" dirty="0"/>
                        <a:t>7.5%</a:t>
                      </a:r>
                    </a:p>
                  </a:txBody>
                  <a:tcPr/>
                </a:tc>
                <a:tc>
                  <a:txBody>
                    <a:bodyPr/>
                    <a:lstStyle/>
                    <a:p>
                      <a:pPr algn="ctr"/>
                      <a:r>
                        <a:rPr lang="en-IN" sz="2200" dirty="0"/>
                        <a:t>15%</a:t>
                      </a:r>
                    </a:p>
                  </a:txBody>
                  <a:tcPr/>
                </a:tc>
                <a:extLst>
                  <a:ext uri="{0D108BD9-81ED-4DB2-BD59-A6C34878D82A}">
                    <a16:rowId xmlns:a16="http://schemas.microsoft.com/office/drawing/2014/main" xmlns="" val="2762564143"/>
                  </a:ext>
                </a:extLst>
              </a:tr>
            </a:tbl>
          </a:graphicData>
        </a:graphic>
      </p:graphicFrame>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25</a:t>
            </a:fld>
            <a:endParaRPr lang="en-US" altLang="en-US" sz="1000" b="1" dirty="0"/>
          </a:p>
        </p:txBody>
      </p:sp>
    </p:spTree>
    <p:extLst>
      <p:ext uri="{BB962C8B-B14F-4D97-AF65-F5344CB8AC3E}">
        <p14:creationId xmlns:p14="http://schemas.microsoft.com/office/powerpoint/2010/main" val="3346937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7CE29B-07E7-48AD-8F73-AEE55CB32C4D}"/>
              </a:ext>
            </a:extLst>
          </p:cNvPr>
          <p:cNvSpPr txBox="1"/>
          <p:nvPr/>
        </p:nvSpPr>
        <p:spPr>
          <a:xfrm>
            <a:off x="14068" y="3080825"/>
            <a:ext cx="9144000" cy="553998"/>
          </a:xfrm>
          <a:prstGeom prst="rect">
            <a:avLst/>
          </a:prstGeom>
          <a:noFill/>
        </p:spPr>
        <p:txBody>
          <a:bodyPr wrap="square" rtlCol="0">
            <a:spAutoFit/>
          </a:bodyPr>
          <a:lstStyle/>
          <a:p>
            <a:pPr algn="ctr"/>
            <a:r>
              <a:rPr lang="en-IN" sz="3000" b="1" dirty="0"/>
              <a:t>Valuation</a:t>
            </a:r>
          </a:p>
        </p:txBody>
      </p:sp>
      <p:sp>
        <p:nvSpPr>
          <p:cNvPr id="4" name="Footer Placeholder 3">
            <a:extLst>
              <a:ext uri="{FF2B5EF4-FFF2-40B4-BE49-F238E27FC236}">
                <a16:creationId xmlns:a16="http://schemas.microsoft.com/office/drawing/2014/main" xmlns="" id="{38DC13EA-AD4F-4FA3-96ED-5C4DD17C0BD0}"/>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26</a:t>
            </a:fld>
            <a:endParaRPr lang="en-US" altLang="en-US" sz="1000" b="1" dirty="0"/>
          </a:p>
        </p:txBody>
      </p:sp>
    </p:spTree>
    <p:extLst>
      <p:ext uri="{BB962C8B-B14F-4D97-AF65-F5344CB8AC3E}">
        <p14:creationId xmlns:p14="http://schemas.microsoft.com/office/powerpoint/2010/main" val="2638927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3854" y="110554"/>
            <a:ext cx="8769928" cy="523220"/>
          </a:xfrm>
          <a:prstGeom prst="rect">
            <a:avLst/>
          </a:prstGeom>
          <a:noFill/>
        </p:spPr>
        <p:txBody>
          <a:bodyPr wrap="square" rtlCol="0">
            <a:spAutoFit/>
          </a:bodyPr>
          <a:lstStyle/>
          <a:p>
            <a:r>
              <a:rPr lang="en-IN" sz="2800" b="1" dirty="0">
                <a:latin typeface="+mj-lt"/>
              </a:rPr>
              <a:t>Receipt of property without/inadequate consideration</a:t>
            </a:r>
          </a:p>
        </p:txBody>
      </p:sp>
      <p:graphicFrame>
        <p:nvGraphicFramePr>
          <p:cNvPr id="4" name="Table 3">
            <a:extLst>
              <a:ext uri="{FF2B5EF4-FFF2-40B4-BE49-F238E27FC236}">
                <a16:creationId xmlns:a16="http://schemas.microsoft.com/office/drawing/2014/main" xmlns="" id="{C712276F-E715-4B10-92AF-72816E2AF8A7}"/>
              </a:ext>
            </a:extLst>
          </p:cNvPr>
          <p:cNvGraphicFramePr>
            <a:graphicFrameLocks noGrp="1"/>
          </p:cNvGraphicFramePr>
          <p:nvPr>
            <p:extLst>
              <p:ext uri="{D42A27DB-BD31-4B8C-83A1-F6EECF244321}">
                <p14:modId xmlns:p14="http://schemas.microsoft.com/office/powerpoint/2010/main" val="3323520128"/>
              </p:ext>
            </p:extLst>
          </p:nvPr>
        </p:nvGraphicFramePr>
        <p:xfrm>
          <a:off x="886688" y="4539796"/>
          <a:ext cx="5763829" cy="1706880"/>
        </p:xfrm>
        <a:graphic>
          <a:graphicData uri="http://schemas.openxmlformats.org/drawingml/2006/table">
            <a:tbl>
              <a:tblPr firstRow="1" bandRow="1">
                <a:tableStyleId>{5940675A-B579-460E-94D1-54222C63F5DA}</a:tableStyleId>
              </a:tblPr>
              <a:tblGrid>
                <a:gridCol w="1787239">
                  <a:extLst>
                    <a:ext uri="{9D8B030D-6E8A-4147-A177-3AD203B41FA5}">
                      <a16:colId xmlns:a16="http://schemas.microsoft.com/office/drawing/2014/main" xmlns="" val="2248034464"/>
                    </a:ext>
                  </a:extLst>
                </a:gridCol>
                <a:gridCol w="1731818">
                  <a:extLst>
                    <a:ext uri="{9D8B030D-6E8A-4147-A177-3AD203B41FA5}">
                      <a16:colId xmlns:a16="http://schemas.microsoft.com/office/drawing/2014/main" xmlns="" val="4194444860"/>
                    </a:ext>
                  </a:extLst>
                </a:gridCol>
                <a:gridCol w="2244772">
                  <a:extLst>
                    <a:ext uri="{9D8B030D-6E8A-4147-A177-3AD203B41FA5}">
                      <a16:colId xmlns:a16="http://schemas.microsoft.com/office/drawing/2014/main" xmlns="" val="679602090"/>
                    </a:ext>
                  </a:extLst>
                </a:gridCol>
              </a:tblGrid>
              <a:tr h="408186">
                <a:tc>
                  <a:txBody>
                    <a:bodyPr/>
                    <a:lstStyle/>
                    <a:p>
                      <a:pPr algn="ctr"/>
                      <a:r>
                        <a:rPr lang="en-IN" sz="2200" b="1" dirty="0"/>
                        <a:t>Transferor</a:t>
                      </a:r>
                    </a:p>
                  </a:txBody>
                  <a:tcPr/>
                </a:tc>
                <a:tc>
                  <a:txBody>
                    <a:bodyPr/>
                    <a:lstStyle/>
                    <a:p>
                      <a:pPr algn="ctr"/>
                      <a:r>
                        <a:rPr lang="en-IN" sz="2200" b="1" dirty="0"/>
                        <a:t>Transferee</a:t>
                      </a:r>
                    </a:p>
                  </a:txBody>
                  <a:tcPr/>
                </a:tc>
                <a:tc>
                  <a:txBody>
                    <a:bodyPr/>
                    <a:lstStyle/>
                    <a:p>
                      <a:pPr algn="ctr"/>
                      <a:r>
                        <a:rPr lang="en-IN" sz="2200" b="1" dirty="0"/>
                        <a:t>Underlying Asset</a:t>
                      </a:r>
                    </a:p>
                  </a:txBody>
                  <a:tcPr/>
                </a:tc>
                <a:extLst>
                  <a:ext uri="{0D108BD9-81ED-4DB2-BD59-A6C34878D82A}">
                    <a16:rowId xmlns:a16="http://schemas.microsoft.com/office/drawing/2014/main" xmlns="" val="3708137668"/>
                  </a:ext>
                </a:extLst>
              </a:tr>
              <a:tr h="358977">
                <a:tc>
                  <a:txBody>
                    <a:bodyPr/>
                    <a:lstStyle/>
                    <a:p>
                      <a:pPr marL="0" indent="0" algn="just">
                        <a:buNone/>
                      </a:pPr>
                      <a:r>
                        <a:rPr lang="en-IN" sz="2200" dirty="0"/>
                        <a:t>Resident</a:t>
                      </a:r>
                    </a:p>
                  </a:txBody>
                  <a:tcPr/>
                </a:tc>
                <a:tc>
                  <a:txBody>
                    <a:bodyPr/>
                    <a:lstStyle/>
                    <a:p>
                      <a:pPr marL="0" indent="0" algn="just">
                        <a:buNone/>
                      </a:pPr>
                      <a:r>
                        <a:rPr lang="en-IN" sz="2200" dirty="0"/>
                        <a:t>Non-Resident</a:t>
                      </a:r>
                    </a:p>
                  </a:txBody>
                  <a:tcPr/>
                </a:tc>
                <a:tc>
                  <a:txBody>
                    <a:bodyPr/>
                    <a:lstStyle/>
                    <a:p>
                      <a:pPr marL="0" indent="0" algn="just">
                        <a:buNone/>
                      </a:pPr>
                      <a:r>
                        <a:rPr lang="en-IN" sz="2200" dirty="0"/>
                        <a:t>Anywhere</a:t>
                      </a:r>
                    </a:p>
                  </a:txBody>
                  <a:tcPr/>
                </a:tc>
                <a:extLst>
                  <a:ext uri="{0D108BD9-81ED-4DB2-BD59-A6C34878D82A}">
                    <a16:rowId xmlns:a16="http://schemas.microsoft.com/office/drawing/2014/main" xmlns="" val="759747669"/>
                  </a:ext>
                </a:extLst>
              </a:tr>
              <a:tr h="399754">
                <a:tc>
                  <a:txBody>
                    <a:bodyPr/>
                    <a:lstStyle/>
                    <a:p>
                      <a:pPr algn="just"/>
                      <a:r>
                        <a:rPr lang="en-IN" sz="2200" dirty="0"/>
                        <a:t>Non-Resident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200" dirty="0"/>
                        <a:t>Resident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IN" sz="2200" dirty="0"/>
                        <a:t>Anywhere</a:t>
                      </a:r>
                    </a:p>
                  </a:txBody>
                  <a:tcPr/>
                </a:tc>
                <a:extLst>
                  <a:ext uri="{0D108BD9-81ED-4DB2-BD59-A6C34878D82A}">
                    <a16:rowId xmlns:a16="http://schemas.microsoft.com/office/drawing/2014/main" xmlns="" val="2482491468"/>
                  </a:ext>
                </a:extLst>
              </a:tr>
              <a:tr h="179399">
                <a:tc>
                  <a:txBody>
                    <a:bodyPr/>
                    <a:lstStyle/>
                    <a:p>
                      <a:pPr algn="l"/>
                      <a:r>
                        <a:rPr lang="en-IN" sz="2200" dirty="0"/>
                        <a:t>Non-resident</a:t>
                      </a:r>
                    </a:p>
                  </a:txBody>
                  <a:tcPr/>
                </a:tc>
                <a:tc>
                  <a:txBody>
                    <a:bodyPr/>
                    <a:lstStyle/>
                    <a:p>
                      <a:pPr algn="l"/>
                      <a:r>
                        <a:rPr lang="en-IN" sz="2200" dirty="0"/>
                        <a:t>Non-Resident</a:t>
                      </a:r>
                    </a:p>
                  </a:txBody>
                  <a:tcPr/>
                </a:tc>
                <a:tc>
                  <a:txBody>
                    <a:bodyPr/>
                    <a:lstStyle/>
                    <a:p>
                      <a:pPr algn="l"/>
                      <a:r>
                        <a:rPr lang="en-IN" sz="2200" dirty="0"/>
                        <a:t>In India</a:t>
                      </a:r>
                    </a:p>
                  </a:txBody>
                  <a:tcPr/>
                </a:tc>
                <a:extLst>
                  <a:ext uri="{0D108BD9-81ED-4DB2-BD59-A6C34878D82A}">
                    <a16:rowId xmlns:a16="http://schemas.microsoft.com/office/drawing/2014/main" xmlns="" val="2762564143"/>
                  </a:ext>
                </a:extLst>
              </a:tr>
            </a:tbl>
          </a:graphicData>
        </a:graphic>
      </p:graphicFrame>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27</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346508" y="815700"/>
            <a:ext cx="8409710" cy="3724096"/>
          </a:xfrm>
          <a:prstGeom prst="rect">
            <a:avLst/>
          </a:prstGeom>
          <a:noFill/>
        </p:spPr>
        <p:txBody>
          <a:bodyPr wrap="square" rtlCol="0">
            <a:spAutoFit/>
          </a:bodyPr>
          <a:lstStyle/>
          <a:p>
            <a:pPr>
              <a:spcBef>
                <a:spcPts val="600"/>
              </a:spcBef>
              <a:spcAft>
                <a:spcPts val="600"/>
              </a:spcAft>
            </a:pPr>
            <a:r>
              <a:rPr lang="en-IN" sz="2200" b="1" dirty="0">
                <a:latin typeface="+mj-lt"/>
              </a:rPr>
              <a:t>Section 56(2)(x)</a:t>
            </a:r>
          </a:p>
          <a:p>
            <a:pPr marL="457200" indent="-457200">
              <a:spcBef>
                <a:spcPts val="600"/>
              </a:spcBef>
              <a:spcAft>
                <a:spcPts val="600"/>
              </a:spcAft>
              <a:buAutoNum type="alphaLcParenR"/>
            </a:pPr>
            <a:r>
              <a:rPr lang="en-IN" sz="2200" dirty="0">
                <a:latin typeface="+mj-lt"/>
              </a:rPr>
              <a:t>Receipt of any property by </a:t>
            </a:r>
            <a:r>
              <a:rPr lang="en-IN" sz="2200" b="1" u="sng" dirty="0">
                <a:latin typeface="+mj-lt"/>
              </a:rPr>
              <a:t>any person from any person</a:t>
            </a:r>
            <a:r>
              <a:rPr lang="en-IN" sz="2200" dirty="0">
                <a:latin typeface="+mj-lt"/>
              </a:rPr>
              <a:t> or persons after 01.04.2017 </a:t>
            </a:r>
            <a:r>
              <a:rPr lang="en-IN" sz="2200" i="1" dirty="0">
                <a:latin typeface="+mj-lt"/>
              </a:rPr>
              <a:t>(subject to specified exemptions in the Proviso)</a:t>
            </a:r>
          </a:p>
          <a:p>
            <a:pPr marL="457200" indent="-457200">
              <a:spcBef>
                <a:spcPts val="600"/>
              </a:spcBef>
              <a:spcAft>
                <a:spcPts val="600"/>
              </a:spcAft>
              <a:buAutoNum type="alphaLcParenR"/>
            </a:pPr>
            <a:r>
              <a:rPr lang="en-IN" sz="2200" dirty="0">
                <a:latin typeface="+mj-lt"/>
              </a:rPr>
              <a:t>Property – </a:t>
            </a:r>
          </a:p>
          <a:p>
            <a:pPr marL="971550" lvl="1" indent="-514350">
              <a:spcBef>
                <a:spcPts val="600"/>
              </a:spcBef>
              <a:spcAft>
                <a:spcPts val="600"/>
              </a:spcAft>
              <a:buAutoNum type="romanLcParenBoth"/>
            </a:pPr>
            <a:r>
              <a:rPr lang="en-IN" sz="2200" dirty="0">
                <a:latin typeface="+mj-lt"/>
              </a:rPr>
              <a:t>Sum of money exceeding Rs.50,000/-;</a:t>
            </a:r>
          </a:p>
          <a:p>
            <a:pPr marL="971550" lvl="1" indent="-514350">
              <a:spcBef>
                <a:spcPts val="600"/>
              </a:spcBef>
              <a:spcAft>
                <a:spcPts val="600"/>
              </a:spcAft>
              <a:buAutoNum type="romanLcParenBoth"/>
            </a:pPr>
            <a:r>
              <a:rPr lang="en-IN" sz="2200" dirty="0">
                <a:latin typeface="+mj-lt"/>
              </a:rPr>
              <a:t>Immovable property</a:t>
            </a:r>
          </a:p>
          <a:p>
            <a:pPr marL="971550" lvl="1" indent="-514350">
              <a:spcBef>
                <a:spcPts val="600"/>
              </a:spcBef>
              <a:spcAft>
                <a:spcPts val="600"/>
              </a:spcAft>
              <a:buAutoNum type="romanLcParenBoth"/>
            </a:pPr>
            <a:r>
              <a:rPr lang="en-IN" sz="2200" dirty="0">
                <a:latin typeface="+mj-lt"/>
              </a:rPr>
              <a:t>Property other than immovable property</a:t>
            </a:r>
          </a:p>
          <a:p>
            <a:pPr marL="457200" indent="-457200">
              <a:spcBef>
                <a:spcPts val="600"/>
              </a:spcBef>
              <a:spcAft>
                <a:spcPts val="600"/>
              </a:spcAft>
              <a:buFontTx/>
              <a:buAutoNum type="alphaLcParenR"/>
            </a:pPr>
            <a:r>
              <a:rPr lang="en-IN" sz="2200" dirty="0"/>
              <a:t>Scope – Any person from any person or persons</a:t>
            </a:r>
          </a:p>
        </p:txBody>
      </p:sp>
    </p:spTree>
    <p:extLst>
      <p:ext uri="{BB962C8B-B14F-4D97-AF65-F5344CB8AC3E}">
        <p14:creationId xmlns:p14="http://schemas.microsoft.com/office/powerpoint/2010/main" val="2063937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3854" y="110554"/>
            <a:ext cx="8769928" cy="523220"/>
          </a:xfrm>
          <a:prstGeom prst="rect">
            <a:avLst/>
          </a:prstGeom>
          <a:noFill/>
        </p:spPr>
        <p:txBody>
          <a:bodyPr wrap="square" rtlCol="0">
            <a:spAutoFit/>
          </a:bodyPr>
          <a:lstStyle/>
          <a:p>
            <a:r>
              <a:rPr lang="en-IN" sz="2800" b="1" dirty="0">
                <a:latin typeface="+mj-lt"/>
              </a:rPr>
              <a:t>Receipt of property without/inadequate consideration</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28</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259844" y="799864"/>
            <a:ext cx="8624311" cy="5601533"/>
          </a:xfrm>
          <a:prstGeom prst="rect">
            <a:avLst/>
          </a:prstGeom>
          <a:noFill/>
        </p:spPr>
        <p:txBody>
          <a:bodyPr wrap="square" rtlCol="0">
            <a:spAutoFit/>
          </a:bodyPr>
          <a:lstStyle/>
          <a:p>
            <a:pPr algn="just">
              <a:spcBef>
                <a:spcPts val="600"/>
              </a:spcBef>
              <a:spcAft>
                <a:spcPts val="600"/>
              </a:spcAft>
            </a:pPr>
            <a:r>
              <a:rPr lang="en-IN" sz="2200" b="1" dirty="0">
                <a:latin typeface="+mj-lt"/>
              </a:rPr>
              <a:t>Valuation Issues in Section 56(2)(x)</a:t>
            </a:r>
            <a:r>
              <a:rPr lang="en-IN" sz="2200" dirty="0">
                <a:latin typeface="+mj-lt"/>
              </a:rPr>
              <a:t> – </a:t>
            </a:r>
          </a:p>
          <a:p>
            <a:pPr algn="just">
              <a:spcBef>
                <a:spcPts val="600"/>
              </a:spcBef>
            </a:pPr>
            <a:r>
              <a:rPr lang="en-IN" sz="2200" dirty="0">
                <a:latin typeface="+mj-lt"/>
              </a:rPr>
              <a:t>a) Immovable property – </a:t>
            </a:r>
          </a:p>
          <a:p>
            <a:pPr marL="971550" lvl="1" indent="-514350" algn="just">
              <a:spcBef>
                <a:spcPts val="600"/>
              </a:spcBef>
              <a:buAutoNum type="romanLcParenBoth"/>
            </a:pPr>
            <a:r>
              <a:rPr lang="en-IN" sz="2200" dirty="0">
                <a:latin typeface="+mj-lt"/>
              </a:rPr>
              <a:t>Without consideration - Stamp duty value</a:t>
            </a:r>
          </a:p>
          <a:p>
            <a:pPr marL="971550" lvl="1" indent="-514350" algn="just">
              <a:spcBef>
                <a:spcPts val="600"/>
              </a:spcBef>
              <a:spcAft>
                <a:spcPts val="600"/>
              </a:spcAft>
              <a:buAutoNum type="romanLcParenBoth"/>
            </a:pPr>
            <a:r>
              <a:rPr lang="en-IN" sz="2200" dirty="0">
                <a:latin typeface="+mj-lt"/>
              </a:rPr>
              <a:t>Inadequate consideration – Difference of Stamp duty value and the consideration, if the excess stamp duty value is more than either Rs.50,000 or 5% of the consideration </a:t>
            </a:r>
          </a:p>
          <a:p>
            <a:pPr algn="just">
              <a:spcBef>
                <a:spcPts val="600"/>
              </a:spcBef>
            </a:pPr>
            <a:r>
              <a:rPr lang="en-IN" sz="2200" dirty="0">
                <a:latin typeface="+mj-lt"/>
              </a:rPr>
              <a:t>b) Property other than immovable property – </a:t>
            </a:r>
          </a:p>
          <a:p>
            <a:pPr marL="971550" lvl="1" indent="-514350" algn="just">
              <a:spcBef>
                <a:spcPts val="600"/>
              </a:spcBef>
              <a:buAutoNum type="romanLcParenBoth"/>
            </a:pPr>
            <a:r>
              <a:rPr lang="en-IN" sz="2200" dirty="0"/>
              <a:t>Without consideration – if the aggregate </a:t>
            </a:r>
            <a:r>
              <a:rPr lang="en-IN" sz="2200" b="1" dirty="0"/>
              <a:t>FMV</a:t>
            </a:r>
            <a:r>
              <a:rPr lang="en-IN" sz="2200" dirty="0"/>
              <a:t> exceeds Rs.50,000/- the aggregate FMV</a:t>
            </a:r>
          </a:p>
          <a:p>
            <a:pPr marL="971550" lvl="1" indent="-514350" algn="just">
              <a:spcBef>
                <a:spcPts val="600"/>
              </a:spcBef>
              <a:spcAft>
                <a:spcPts val="600"/>
              </a:spcAft>
              <a:buAutoNum type="romanLcParenBoth"/>
            </a:pPr>
            <a:r>
              <a:rPr lang="en-IN" sz="2200" dirty="0"/>
              <a:t>Inadequate consideration – Difference of aggregate </a:t>
            </a:r>
            <a:r>
              <a:rPr lang="en-IN" sz="2200" b="1" dirty="0"/>
              <a:t>FMV</a:t>
            </a:r>
            <a:r>
              <a:rPr lang="en-IN" sz="2200" dirty="0"/>
              <a:t> and consideration, if the excess is more than Rs.50,000/-</a:t>
            </a:r>
          </a:p>
          <a:p>
            <a:pPr algn="just">
              <a:spcBef>
                <a:spcPts val="600"/>
              </a:spcBef>
              <a:spcAft>
                <a:spcPts val="600"/>
              </a:spcAft>
            </a:pPr>
            <a:r>
              <a:rPr lang="en-IN" sz="2200" b="1" dirty="0">
                <a:latin typeface="+mj-lt"/>
              </a:rPr>
              <a:t>c) Determination of FMV of property being jewellery, archaeological collections and shares and securities (quoted and unquoted) - as per Rule 11UA of the Income-tax Rules, 1962</a:t>
            </a:r>
            <a:endParaRPr lang="en-IN" sz="2200" dirty="0">
              <a:latin typeface="+mj-lt"/>
            </a:endParaRPr>
          </a:p>
        </p:txBody>
      </p:sp>
    </p:spTree>
    <p:extLst>
      <p:ext uri="{BB962C8B-B14F-4D97-AF65-F5344CB8AC3E}">
        <p14:creationId xmlns:p14="http://schemas.microsoft.com/office/powerpoint/2010/main" val="4054170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3854" y="110554"/>
            <a:ext cx="8769928" cy="523220"/>
          </a:xfrm>
          <a:prstGeom prst="rect">
            <a:avLst/>
          </a:prstGeom>
          <a:noFill/>
        </p:spPr>
        <p:txBody>
          <a:bodyPr wrap="square" rtlCol="0">
            <a:spAutoFit/>
          </a:bodyPr>
          <a:lstStyle/>
          <a:p>
            <a:r>
              <a:rPr lang="en-IN" sz="2800" b="1" dirty="0">
                <a:latin typeface="+mj-lt"/>
              </a:rPr>
              <a:t>Taxability of “Other Income” under the DTAA</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29</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259844" y="799864"/>
            <a:ext cx="8624311" cy="2693045"/>
          </a:xfrm>
          <a:prstGeom prst="rect">
            <a:avLst/>
          </a:prstGeom>
          <a:noFill/>
        </p:spPr>
        <p:txBody>
          <a:bodyPr wrap="square" rtlCol="0">
            <a:spAutoFit/>
          </a:bodyPr>
          <a:lstStyle/>
          <a:p>
            <a:pPr algn="just">
              <a:spcBef>
                <a:spcPts val="600"/>
              </a:spcBef>
              <a:spcAft>
                <a:spcPts val="600"/>
              </a:spcAft>
            </a:pPr>
            <a:r>
              <a:rPr lang="en-IN" sz="2200" b="1" dirty="0">
                <a:latin typeface="+mj-lt"/>
              </a:rPr>
              <a:t>Illustrative – Article 23 of the India-USA DTAA</a:t>
            </a:r>
            <a:r>
              <a:rPr lang="en-IN" sz="2200" dirty="0">
                <a:latin typeface="+mj-lt"/>
              </a:rPr>
              <a:t> – </a:t>
            </a:r>
          </a:p>
          <a:p>
            <a:pPr marL="457200" indent="-457200" algn="just">
              <a:spcBef>
                <a:spcPts val="600"/>
              </a:spcBef>
              <a:buAutoNum type="alphaLcParenR"/>
            </a:pPr>
            <a:r>
              <a:rPr lang="en-IN" sz="2200" dirty="0">
                <a:latin typeface="+mj-lt"/>
              </a:rPr>
              <a:t>“Other Income” taxable as per the domestic law, except where the income arises in the other country</a:t>
            </a:r>
          </a:p>
          <a:p>
            <a:pPr marL="457200" indent="-457200" algn="just">
              <a:spcBef>
                <a:spcPts val="600"/>
              </a:spcBef>
              <a:buAutoNum type="alphaLcParenR"/>
            </a:pPr>
            <a:r>
              <a:rPr lang="en-IN" sz="2200" dirty="0">
                <a:latin typeface="+mj-lt"/>
              </a:rPr>
              <a:t>Also applicable in respect of immovable property, if the beneficial owner of the income carries on business in the other country through a PE or performs independent personal services through a fixed based in the other country.</a:t>
            </a:r>
          </a:p>
        </p:txBody>
      </p:sp>
    </p:spTree>
    <p:extLst>
      <p:ext uri="{BB962C8B-B14F-4D97-AF65-F5344CB8AC3E}">
        <p14:creationId xmlns:p14="http://schemas.microsoft.com/office/powerpoint/2010/main" val="366868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a:extLst>
              <a:ext uri="{FF2B5EF4-FFF2-40B4-BE49-F238E27FC236}">
                <a16:creationId xmlns:a16="http://schemas.microsoft.com/office/drawing/2014/main" xmlns="" id="{6719EB94-4920-47CC-992B-84D208AEF528}"/>
              </a:ext>
            </a:extLst>
          </p:cNvPr>
          <p:cNvGraphicFramePr/>
          <p:nvPr>
            <p:extLst>
              <p:ext uri="{D42A27DB-BD31-4B8C-83A1-F6EECF244321}">
                <p14:modId xmlns:p14="http://schemas.microsoft.com/office/powerpoint/2010/main" val="1249460310"/>
              </p:ext>
            </p:extLst>
          </p:nvPr>
        </p:nvGraphicFramePr>
        <p:xfrm>
          <a:off x="193964" y="138545"/>
          <a:ext cx="8742218" cy="6402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3">
            <a:extLst>
              <a:ext uri="{FF2B5EF4-FFF2-40B4-BE49-F238E27FC236}">
                <a16:creationId xmlns:a16="http://schemas.microsoft.com/office/drawing/2014/main" xmlns="" id="{89A701BF-63B0-4252-844A-941A034E3B47}"/>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a:t>
            </a:fld>
            <a:endParaRPr lang="en-US" altLang="en-US" sz="1000" b="1" dirty="0"/>
          </a:p>
        </p:txBody>
      </p:sp>
    </p:spTree>
    <p:extLst>
      <p:ext uri="{BB962C8B-B14F-4D97-AF65-F5344CB8AC3E}">
        <p14:creationId xmlns:p14="http://schemas.microsoft.com/office/powerpoint/2010/main" val="993818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3854" y="110554"/>
            <a:ext cx="8769928" cy="523220"/>
          </a:xfrm>
          <a:prstGeom prst="rect">
            <a:avLst/>
          </a:prstGeom>
          <a:noFill/>
        </p:spPr>
        <p:txBody>
          <a:bodyPr wrap="square" rtlCol="0">
            <a:spAutoFit/>
          </a:bodyPr>
          <a:lstStyle/>
          <a:p>
            <a:r>
              <a:rPr lang="en-IN" sz="2800" b="1" dirty="0">
                <a:latin typeface="+mj-lt"/>
              </a:rPr>
              <a:t>Transfer Pricing of “Capital Financing”</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30</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346364" y="732840"/>
            <a:ext cx="8437418" cy="5986254"/>
          </a:xfrm>
          <a:prstGeom prst="rect">
            <a:avLst/>
          </a:prstGeom>
          <a:noFill/>
        </p:spPr>
        <p:txBody>
          <a:bodyPr wrap="square" rtlCol="0">
            <a:spAutoFit/>
          </a:bodyPr>
          <a:lstStyle/>
          <a:p>
            <a:pPr algn="just">
              <a:spcBef>
                <a:spcPts val="600"/>
              </a:spcBef>
              <a:spcAft>
                <a:spcPts val="600"/>
              </a:spcAft>
            </a:pPr>
            <a:r>
              <a:rPr lang="en-IN" sz="2200" b="1" dirty="0">
                <a:latin typeface="+mj-lt"/>
              </a:rPr>
              <a:t>Domestic Law </a:t>
            </a:r>
          </a:p>
          <a:p>
            <a:pPr algn="just">
              <a:spcBef>
                <a:spcPts val="600"/>
              </a:spcBef>
              <a:spcAft>
                <a:spcPts val="600"/>
              </a:spcAft>
            </a:pPr>
            <a:r>
              <a:rPr lang="en-IN" sz="2200" b="1" dirty="0">
                <a:latin typeface="+mj-lt"/>
              </a:rPr>
              <a:t>Explanation to Section 92B </a:t>
            </a:r>
            <a:r>
              <a:rPr lang="en-IN" sz="2200" dirty="0">
                <a:latin typeface="+mj-lt"/>
              </a:rPr>
              <a:t>– </a:t>
            </a:r>
            <a:r>
              <a:rPr lang="en-IN" sz="2200" b="1" dirty="0">
                <a:latin typeface="+mj-lt"/>
              </a:rPr>
              <a:t>Definition of “International Transaction” includes “Capital Financing”.</a:t>
            </a:r>
          </a:p>
          <a:p>
            <a:pPr algn="just">
              <a:spcBef>
                <a:spcPts val="600"/>
              </a:spcBef>
            </a:pPr>
            <a:r>
              <a:rPr lang="en-IN" sz="2200" dirty="0">
                <a:latin typeface="+mj-lt"/>
              </a:rPr>
              <a:t>Capital financing, including – </a:t>
            </a:r>
          </a:p>
          <a:p>
            <a:pPr marL="514350" indent="-514350" algn="just">
              <a:spcBef>
                <a:spcPts val="600"/>
              </a:spcBef>
              <a:buAutoNum type="romanLcParenBoth"/>
            </a:pPr>
            <a:r>
              <a:rPr lang="en-IN" sz="2200" dirty="0">
                <a:latin typeface="+mj-lt"/>
              </a:rPr>
              <a:t>any type of long-term or short-term borrowing,</a:t>
            </a:r>
          </a:p>
          <a:p>
            <a:pPr marL="514350" indent="-514350" algn="just">
              <a:spcBef>
                <a:spcPts val="600"/>
              </a:spcBef>
              <a:buAutoNum type="romanLcParenBoth"/>
            </a:pPr>
            <a:r>
              <a:rPr lang="en-IN" sz="2200" dirty="0">
                <a:latin typeface="+mj-lt"/>
              </a:rPr>
              <a:t>lending or guarantee,</a:t>
            </a:r>
          </a:p>
          <a:p>
            <a:pPr marL="514350" indent="-514350" algn="just">
              <a:spcBef>
                <a:spcPts val="600"/>
              </a:spcBef>
              <a:buAutoNum type="romanLcParenBoth"/>
            </a:pPr>
            <a:r>
              <a:rPr lang="en-IN" sz="2200" dirty="0">
                <a:latin typeface="+mj-lt"/>
              </a:rPr>
              <a:t>purchase or sale of marketable securities or</a:t>
            </a:r>
          </a:p>
          <a:p>
            <a:pPr marL="514350" indent="-514350" algn="just">
              <a:spcBef>
                <a:spcPts val="600"/>
              </a:spcBef>
              <a:buAutoNum type="romanLcParenBoth"/>
            </a:pPr>
            <a:r>
              <a:rPr lang="en-IN" sz="2200" dirty="0">
                <a:latin typeface="+mj-lt"/>
              </a:rPr>
              <a:t>any type of advance, payments or deferred payment or receivable or</a:t>
            </a:r>
          </a:p>
          <a:p>
            <a:pPr marL="514350" indent="-514350" algn="just">
              <a:spcBef>
                <a:spcPts val="600"/>
              </a:spcBef>
              <a:spcAft>
                <a:spcPts val="600"/>
              </a:spcAft>
              <a:buAutoNum type="romanLcParenBoth"/>
            </a:pPr>
            <a:r>
              <a:rPr lang="en-IN" sz="2200" dirty="0">
                <a:latin typeface="+mj-lt"/>
              </a:rPr>
              <a:t>any other debt arising during the course of business;</a:t>
            </a:r>
          </a:p>
          <a:p>
            <a:pPr algn="just">
              <a:spcBef>
                <a:spcPts val="600"/>
              </a:spcBef>
              <a:spcAft>
                <a:spcPts val="600"/>
              </a:spcAft>
            </a:pPr>
            <a:r>
              <a:rPr lang="en-IN" sz="2200" b="1" dirty="0"/>
              <a:t>DTAA </a:t>
            </a:r>
          </a:p>
          <a:p>
            <a:pPr algn="just">
              <a:spcBef>
                <a:spcPts val="600"/>
              </a:spcBef>
              <a:spcAft>
                <a:spcPts val="600"/>
              </a:spcAft>
            </a:pPr>
            <a:r>
              <a:rPr lang="en-IN" sz="2200" b="1" dirty="0"/>
              <a:t>Article 9 of the India-USA DTAA (Illustrative) </a:t>
            </a:r>
            <a:r>
              <a:rPr lang="en-IN" sz="2200" dirty="0"/>
              <a:t>– Adjustment to the amount of tax charged on profits which are included in the profits of the AE, </a:t>
            </a:r>
            <a:r>
              <a:rPr lang="en-IN" sz="2200" b="1" dirty="0"/>
              <a:t>if those profits are made on arm’s length</a:t>
            </a:r>
            <a:r>
              <a:rPr lang="en-IN" sz="2200" dirty="0"/>
              <a:t>.</a:t>
            </a:r>
            <a:endParaRPr lang="en-IN" sz="2200" dirty="0">
              <a:latin typeface="+mj-lt"/>
            </a:endParaRPr>
          </a:p>
        </p:txBody>
      </p:sp>
    </p:spTree>
    <p:extLst>
      <p:ext uri="{BB962C8B-B14F-4D97-AF65-F5344CB8AC3E}">
        <p14:creationId xmlns:p14="http://schemas.microsoft.com/office/powerpoint/2010/main" val="2351742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3854" y="110554"/>
            <a:ext cx="8769928" cy="523220"/>
          </a:xfrm>
          <a:prstGeom prst="rect">
            <a:avLst/>
          </a:prstGeom>
          <a:noFill/>
        </p:spPr>
        <p:txBody>
          <a:bodyPr wrap="square" rtlCol="0">
            <a:spAutoFit/>
          </a:bodyPr>
          <a:lstStyle/>
          <a:p>
            <a:r>
              <a:rPr lang="en-IN" sz="2800" b="1" dirty="0">
                <a:latin typeface="+mj-lt"/>
              </a:rPr>
              <a:t>Transfer Pricing of “Capital Financing”</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31</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346365" y="799864"/>
            <a:ext cx="8437418" cy="4955203"/>
          </a:xfrm>
          <a:prstGeom prst="rect">
            <a:avLst/>
          </a:prstGeom>
          <a:noFill/>
        </p:spPr>
        <p:txBody>
          <a:bodyPr wrap="square" rtlCol="0">
            <a:spAutoFit/>
          </a:bodyPr>
          <a:lstStyle/>
          <a:p>
            <a:pPr algn="just">
              <a:spcBef>
                <a:spcPts val="600"/>
              </a:spcBef>
              <a:spcAft>
                <a:spcPts val="600"/>
              </a:spcAft>
            </a:pPr>
            <a:r>
              <a:rPr lang="en-IN" sz="2200" b="1" dirty="0">
                <a:latin typeface="+mj-lt"/>
              </a:rPr>
              <a:t>Bombay High Court in Vodafone India Services </a:t>
            </a:r>
            <a:r>
              <a:rPr lang="en-IN" sz="2200" b="1" dirty="0" err="1">
                <a:latin typeface="+mj-lt"/>
              </a:rPr>
              <a:t>Pvt.</a:t>
            </a:r>
            <a:r>
              <a:rPr lang="en-IN" sz="2200" b="1" dirty="0">
                <a:latin typeface="+mj-lt"/>
              </a:rPr>
              <a:t> Ltd. vs. UOI in WP No. 871/2014 dated 10.10.2014</a:t>
            </a:r>
            <a:endParaRPr lang="en-IN" sz="2200" dirty="0">
              <a:latin typeface="+mj-lt"/>
            </a:endParaRPr>
          </a:p>
          <a:p>
            <a:pPr marL="457200" indent="-457200" algn="just">
              <a:spcBef>
                <a:spcPts val="600"/>
              </a:spcBef>
              <a:spcAft>
                <a:spcPts val="600"/>
              </a:spcAft>
              <a:buFont typeface="+mj-lt"/>
              <a:buAutoNum type="alphaLcPeriod"/>
            </a:pPr>
            <a:r>
              <a:rPr lang="en-IN" sz="2200" b="1" dirty="0">
                <a:latin typeface="+mj-lt"/>
              </a:rPr>
              <a:t>Issue of shares at a premium is on Capital Account and gives rise to no income.</a:t>
            </a:r>
          </a:p>
          <a:p>
            <a:pPr marL="457200" indent="-457200" algn="just">
              <a:spcBef>
                <a:spcPts val="600"/>
              </a:spcBef>
              <a:spcAft>
                <a:spcPts val="600"/>
              </a:spcAft>
              <a:buFont typeface="+mj-lt"/>
              <a:buAutoNum type="alphaLcPeriod"/>
            </a:pPr>
            <a:r>
              <a:rPr lang="en-IN" sz="2200" dirty="0">
                <a:latin typeface="+mj-lt"/>
              </a:rPr>
              <a:t>The ALP is meant to determine the real value of the transaction entered into between AEs. It is a re-computation exercise to be carried out only when income arises in case of an International transaction between AEs. It does not warrant re-computation of a consideration received /given on capital account.</a:t>
            </a:r>
          </a:p>
          <a:p>
            <a:pPr marL="457200" indent="-457200" algn="just">
              <a:spcBef>
                <a:spcPts val="600"/>
              </a:spcBef>
              <a:spcAft>
                <a:spcPts val="600"/>
              </a:spcAft>
              <a:buFont typeface="+mj-lt"/>
              <a:buAutoNum type="alphaLcPeriod"/>
            </a:pPr>
            <a:r>
              <a:rPr lang="en-IN" sz="2200" dirty="0">
                <a:latin typeface="+mj-lt"/>
              </a:rPr>
              <a:t>It permits re-computation of Income arising out of a Capital Account Transaction, such as interest paid/received on loans taken/given, depreciation taken on machinery etc. All the above would be cases of income being affected due to a transaction on capital account. </a:t>
            </a:r>
          </a:p>
        </p:txBody>
      </p:sp>
    </p:spTree>
    <p:extLst>
      <p:ext uri="{BB962C8B-B14F-4D97-AF65-F5344CB8AC3E}">
        <p14:creationId xmlns:p14="http://schemas.microsoft.com/office/powerpoint/2010/main" val="1863729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0" y="-23495"/>
            <a:ext cx="8769928" cy="523220"/>
          </a:xfrm>
          <a:prstGeom prst="rect">
            <a:avLst/>
          </a:prstGeom>
          <a:noFill/>
        </p:spPr>
        <p:txBody>
          <a:bodyPr wrap="square" rtlCol="0">
            <a:spAutoFit/>
          </a:bodyPr>
          <a:lstStyle/>
          <a:p>
            <a:r>
              <a:rPr lang="en-IN" sz="2800" b="1" dirty="0">
                <a:latin typeface="+mj-lt"/>
              </a:rPr>
              <a:t>RBI Master Direction – Foreign Investment – April 6, 2018</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32</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360218" y="548692"/>
            <a:ext cx="8409710" cy="6186309"/>
          </a:xfrm>
          <a:prstGeom prst="rect">
            <a:avLst/>
          </a:prstGeom>
          <a:noFill/>
        </p:spPr>
        <p:txBody>
          <a:bodyPr wrap="square" rtlCol="0">
            <a:spAutoFit/>
          </a:bodyPr>
          <a:lstStyle/>
          <a:p>
            <a:pPr algn="just"/>
            <a:r>
              <a:rPr lang="en-IN" sz="2200" b="1" dirty="0">
                <a:latin typeface="+mj-lt"/>
              </a:rPr>
              <a:t>Pricing Guidelines</a:t>
            </a:r>
          </a:p>
          <a:p>
            <a:pPr algn="just"/>
            <a:r>
              <a:rPr lang="en-IN" sz="2200" dirty="0">
                <a:latin typeface="+mj-lt"/>
              </a:rPr>
              <a:t>The price of capital instruments should not be less than:</a:t>
            </a:r>
          </a:p>
          <a:p>
            <a:pPr marL="457200" indent="-457200" algn="just">
              <a:buFont typeface="+mj-lt"/>
              <a:buAutoNum type="alphaLcPeriod"/>
            </a:pPr>
            <a:r>
              <a:rPr lang="en-IN" sz="2200" b="1" dirty="0">
                <a:latin typeface="+mj-lt"/>
              </a:rPr>
              <a:t>Listed Indian company </a:t>
            </a:r>
            <a:r>
              <a:rPr lang="en-IN" sz="2200" dirty="0">
                <a:latin typeface="+mj-lt"/>
              </a:rPr>
              <a:t>- the price worked out in accordance with the relevant SEBI guidelines; or</a:t>
            </a:r>
          </a:p>
          <a:p>
            <a:pPr marL="457200" indent="-457200" algn="just">
              <a:buFont typeface="+mj-lt"/>
              <a:buAutoNum type="alphaLcPeriod"/>
            </a:pPr>
            <a:r>
              <a:rPr lang="en-IN" sz="2200" b="1" dirty="0">
                <a:latin typeface="+mj-lt"/>
              </a:rPr>
              <a:t>Unlisted Indian company</a:t>
            </a:r>
            <a:r>
              <a:rPr lang="en-IN" sz="2200" dirty="0">
                <a:latin typeface="+mj-lt"/>
              </a:rPr>
              <a:t> - the valuation of capital instruments done as per any internationally accepted pricing methodology for valuation on an arm’s length basis duly certified by a CA or a SEBI registered Merchant Banker or a practicing Cost Accountant. </a:t>
            </a:r>
          </a:p>
          <a:p>
            <a:pPr marL="457200" indent="-457200" algn="just">
              <a:buFont typeface="+mj-lt"/>
              <a:buAutoNum type="alphaLcPeriod"/>
            </a:pPr>
            <a:endParaRPr lang="en-IN" sz="2200" dirty="0">
              <a:latin typeface="+mj-lt"/>
            </a:endParaRPr>
          </a:p>
          <a:p>
            <a:pPr algn="just"/>
            <a:r>
              <a:rPr lang="en-IN" sz="2200" dirty="0">
                <a:latin typeface="+mj-lt"/>
              </a:rPr>
              <a:t>Pricing Guidelines will not apply for – </a:t>
            </a:r>
          </a:p>
          <a:p>
            <a:pPr marL="342900" indent="-342900" algn="just">
              <a:buFontTx/>
              <a:buChar char="-"/>
            </a:pPr>
            <a:r>
              <a:rPr lang="en-IN" sz="2200" dirty="0">
                <a:latin typeface="+mj-lt"/>
              </a:rPr>
              <a:t>investment in capital instruments by a person resident outside India on non-repatriation basis;</a:t>
            </a:r>
          </a:p>
          <a:p>
            <a:pPr marL="342900" indent="-342900" algn="just">
              <a:buFontTx/>
              <a:buChar char="-"/>
            </a:pPr>
            <a:r>
              <a:rPr lang="en-IN" sz="2200" dirty="0">
                <a:latin typeface="+mj-lt"/>
              </a:rPr>
              <a:t>any transfer by way of sale done in accordance with SEBI regulations where the pricing is prescribed by SEBI.</a:t>
            </a:r>
          </a:p>
          <a:p>
            <a:pPr algn="just"/>
            <a:endParaRPr lang="en-IN" sz="2200" dirty="0">
              <a:latin typeface="+mj-lt"/>
            </a:endParaRPr>
          </a:p>
          <a:p>
            <a:pPr algn="just"/>
            <a:r>
              <a:rPr lang="en-IN" sz="2200" dirty="0">
                <a:latin typeface="+mj-lt"/>
              </a:rPr>
              <a:t>CA’s Certificate to the effect that relevant SEBI regulations/guidelines have been complied with has to be attached to the form FC-TRS filed with the AD bank.</a:t>
            </a:r>
          </a:p>
        </p:txBody>
      </p:sp>
    </p:spTree>
    <p:extLst>
      <p:ext uri="{BB962C8B-B14F-4D97-AF65-F5344CB8AC3E}">
        <p14:creationId xmlns:p14="http://schemas.microsoft.com/office/powerpoint/2010/main" val="4162093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0" y="-23495"/>
            <a:ext cx="8769928" cy="523220"/>
          </a:xfrm>
          <a:prstGeom prst="rect">
            <a:avLst/>
          </a:prstGeom>
          <a:noFill/>
        </p:spPr>
        <p:txBody>
          <a:bodyPr wrap="square" rtlCol="0">
            <a:spAutoFit/>
          </a:bodyPr>
          <a:lstStyle/>
          <a:p>
            <a:r>
              <a:rPr lang="en-IN" sz="2800" b="1" dirty="0">
                <a:latin typeface="+mj-lt"/>
              </a:rPr>
              <a:t>RBI Master Direction – Foreign Investment – April 6, 2018</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33</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187036" y="507129"/>
            <a:ext cx="8769928" cy="6432530"/>
          </a:xfrm>
          <a:prstGeom prst="rect">
            <a:avLst/>
          </a:prstGeom>
          <a:noFill/>
        </p:spPr>
        <p:txBody>
          <a:bodyPr wrap="square" rtlCol="0">
            <a:spAutoFit/>
          </a:bodyPr>
          <a:lstStyle/>
          <a:p>
            <a:pPr algn="just">
              <a:spcBef>
                <a:spcPts val="600"/>
              </a:spcBef>
              <a:spcAft>
                <a:spcPts val="600"/>
              </a:spcAft>
            </a:pPr>
            <a:r>
              <a:rPr lang="en-IN" sz="2000" b="1" dirty="0">
                <a:latin typeface="+mj-lt"/>
              </a:rPr>
              <a:t>Permitted Investments by persons resident outside India</a:t>
            </a:r>
          </a:p>
          <a:p>
            <a:pPr marL="457200" indent="-457200" algn="just">
              <a:spcBef>
                <a:spcPts val="600"/>
              </a:spcBef>
              <a:spcAft>
                <a:spcPts val="600"/>
              </a:spcAft>
              <a:buFont typeface="+mj-lt"/>
              <a:buAutoNum type="alphaLcPeriod"/>
            </a:pPr>
            <a:r>
              <a:rPr lang="en-IN" sz="2000" dirty="0">
                <a:latin typeface="+mj-lt"/>
              </a:rPr>
              <a:t>Subscribe/purchase/sale of capital instruments of an Indian company.</a:t>
            </a:r>
          </a:p>
          <a:p>
            <a:pPr marL="457200" indent="-457200" algn="just">
              <a:spcBef>
                <a:spcPts val="600"/>
              </a:spcBef>
              <a:spcAft>
                <a:spcPts val="600"/>
              </a:spcAft>
              <a:buFont typeface="+mj-lt"/>
              <a:buAutoNum type="alphaLcPeriod"/>
            </a:pPr>
            <a:r>
              <a:rPr lang="en-IN" sz="2000" dirty="0">
                <a:latin typeface="+mj-lt"/>
              </a:rPr>
              <a:t>Purchase/ sale of capital instruments of a listed Indian company on a recognised stock exchange in India by </a:t>
            </a:r>
            <a:r>
              <a:rPr lang="en-IN" sz="2000" b="1" dirty="0">
                <a:latin typeface="+mj-lt"/>
              </a:rPr>
              <a:t>Foreign Portfolio Investors.</a:t>
            </a:r>
          </a:p>
          <a:p>
            <a:pPr marL="457200" indent="-457200" algn="just">
              <a:spcBef>
                <a:spcPts val="600"/>
              </a:spcBef>
              <a:spcAft>
                <a:spcPts val="600"/>
              </a:spcAft>
              <a:buFont typeface="+mj-lt"/>
              <a:buAutoNum type="alphaLcPeriod"/>
            </a:pPr>
            <a:r>
              <a:rPr lang="en-IN" sz="2000" dirty="0">
                <a:latin typeface="+mj-lt"/>
              </a:rPr>
              <a:t>Purchase/ sale of Capital Instruments of a listed Indian company on a recognised stock exchange in India </a:t>
            </a:r>
            <a:r>
              <a:rPr lang="en-IN" sz="2000" b="1" dirty="0">
                <a:latin typeface="+mj-lt"/>
              </a:rPr>
              <a:t>by NRI/OCI on repatriation basis</a:t>
            </a:r>
          </a:p>
          <a:p>
            <a:pPr marL="457200" indent="-457200" algn="just">
              <a:spcBef>
                <a:spcPts val="600"/>
              </a:spcBef>
              <a:spcAft>
                <a:spcPts val="600"/>
              </a:spcAft>
              <a:buFont typeface="+mj-lt"/>
              <a:buAutoNum type="alphaLcPeriod"/>
            </a:pPr>
            <a:r>
              <a:rPr lang="en-IN" sz="2000" dirty="0">
                <a:latin typeface="+mj-lt"/>
              </a:rPr>
              <a:t>Purchase/ sale of Capital Instruments of an Indian company or Units or contribution to capital of a LLP or a firm or a proprietary concern </a:t>
            </a:r>
            <a:r>
              <a:rPr lang="en-IN" sz="2000" b="1" dirty="0">
                <a:latin typeface="+mj-lt"/>
              </a:rPr>
              <a:t>by NRI/OCI on a Non-Repatriation basis</a:t>
            </a:r>
            <a:r>
              <a:rPr lang="en-IN" sz="2000" dirty="0">
                <a:latin typeface="+mj-lt"/>
              </a:rPr>
              <a:t>.</a:t>
            </a:r>
          </a:p>
          <a:p>
            <a:pPr marL="457200" indent="-457200" algn="just">
              <a:spcBef>
                <a:spcPts val="600"/>
              </a:spcBef>
              <a:spcAft>
                <a:spcPts val="600"/>
              </a:spcAft>
              <a:buFont typeface="+mj-lt"/>
              <a:buAutoNum type="alphaLcPeriod"/>
            </a:pPr>
            <a:r>
              <a:rPr lang="en-IN" sz="2000" dirty="0">
                <a:latin typeface="+mj-lt"/>
              </a:rPr>
              <a:t>Purchase/ sale of securities other than capital instruments.</a:t>
            </a:r>
          </a:p>
          <a:p>
            <a:pPr marL="457200" indent="-457200" algn="just">
              <a:spcBef>
                <a:spcPts val="600"/>
              </a:spcBef>
              <a:spcAft>
                <a:spcPts val="600"/>
              </a:spcAft>
              <a:buFont typeface="+mj-lt"/>
              <a:buAutoNum type="alphaLcPeriod"/>
            </a:pPr>
            <a:r>
              <a:rPr lang="en-IN" sz="2000" dirty="0">
                <a:latin typeface="+mj-lt"/>
              </a:rPr>
              <a:t>Investment in a Limited Liability Partnership (LLP)/Investment Vehicle.</a:t>
            </a:r>
          </a:p>
          <a:p>
            <a:pPr marL="457200" indent="-457200" algn="just">
              <a:spcBef>
                <a:spcPts val="600"/>
              </a:spcBef>
              <a:spcAft>
                <a:spcPts val="600"/>
              </a:spcAft>
              <a:buFont typeface="+mj-lt"/>
              <a:buAutoNum type="alphaLcPeriod"/>
            </a:pPr>
            <a:r>
              <a:rPr lang="en-IN" sz="2000" dirty="0">
                <a:latin typeface="+mj-lt"/>
              </a:rPr>
              <a:t>Investment by a Foreign Venture Capital Investor (FVCI).</a:t>
            </a:r>
          </a:p>
          <a:p>
            <a:pPr marL="457200" indent="-457200" algn="just">
              <a:spcBef>
                <a:spcPts val="600"/>
              </a:spcBef>
              <a:spcAft>
                <a:spcPts val="600"/>
              </a:spcAft>
              <a:buFont typeface="+mj-lt"/>
              <a:buAutoNum type="alphaLcPeriod"/>
            </a:pPr>
            <a:r>
              <a:rPr lang="en-IN" sz="2000" dirty="0">
                <a:latin typeface="+mj-lt"/>
              </a:rPr>
              <a:t>Issue/ transfer of eligible instruments to a foreign depository for the purpose of issuance of depository receipts by eligible person(s). </a:t>
            </a:r>
          </a:p>
          <a:p>
            <a:pPr marL="457200" indent="-457200" algn="just">
              <a:spcBef>
                <a:spcPts val="600"/>
              </a:spcBef>
              <a:spcAft>
                <a:spcPts val="600"/>
              </a:spcAft>
              <a:buFont typeface="+mj-lt"/>
              <a:buAutoNum type="alphaLcPeriod"/>
            </a:pPr>
            <a:r>
              <a:rPr lang="en-IN" sz="2000" dirty="0">
                <a:latin typeface="+mj-lt"/>
              </a:rPr>
              <a:t>Purchase/ sale of Indian Depository Receipts (IDRs) issued by Companies Resident outside India.</a:t>
            </a:r>
          </a:p>
        </p:txBody>
      </p:sp>
    </p:spTree>
    <p:extLst>
      <p:ext uri="{BB962C8B-B14F-4D97-AF65-F5344CB8AC3E}">
        <p14:creationId xmlns:p14="http://schemas.microsoft.com/office/powerpoint/2010/main" val="961306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0" y="-23495"/>
            <a:ext cx="8769928" cy="523220"/>
          </a:xfrm>
          <a:prstGeom prst="rect">
            <a:avLst/>
          </a:prstGeom>
          <a:noFill/>
        </p:spPr>
        <p:txBody>
          <a:bodyPr wrap="square" rtlCol="0">
            <a:spAutoFit/>
          </a:bodyPr>
          <a:lstStyle/>
          <a:p>
            <a:r>
              <a:rPr lang="en-IN" sz="2800" b="1" dirty="0">
                <a:latin typeface="+mj-lt"/>
              </a:rPr>
              <a:t>Anti Avoidance Provisions</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34</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457200" y="714947"/>
            <a:ext cx="8312728" cy="4770537"/>
          </a:xfrm>
          <a:prstGeom prst="rect">
            <a:avLst/>
          </a:prstGeom>
          <a:noFill/>
        </p:spPr>
        <p:txBody>
          <a:bodyPr wrap="square" rtlCol="0">
            <a:spAutoFit/>
          </a:bodyPr>
          <a:lstStyle/>
          <a:p>
            <a:pPr algn="just">
              <a:spcBef>
                <a:spcPts val="600"/>
              </a:spcBef>
              <a:spcAft>
                <a:spcPts val="600"/>
              </a:spcAft>
            </a:pPr>
            <a:r>
              <a:rPr lang="en-IN" sz="2200" b="1" dirty="0">
                <a:latin typeface="+mj-lt"/>
              </a:rPr>
              <a:t>GAAR – Chapter X-A</a:t>
            </a:r>
          </a:p>
          <a:p>
            <a:pPr algn="just">
              <a:spcBef>
                <a:spcPts val="600"/>
              </a:spcBef>
              <a:spcAft>
                <a:spcPts val="600"/>
              </a:spcAft>
            </a:pPr>
            <a:r>
              <a:rPr lang="en-IN" sz="2200" dirty="0">
                <a:latin typeface="+mj-lt"/>
              </a:rPr>
              <a:t>Applicable w.e.f. 01.04.2018</a:t>
            </a:r>
          </a:p>
          <a:p>
            <a:pPr algn="just">
              <a:spcBef>
                <a:spcPts val="600"/>
              </a:spcBef>
            </a:pPr>
            <a:r>
              <a:rPr lang="en-IN" sz="2200" dirty="0">
                <a:latin typeface="+mj-lt"/>
              </a:rPr>
              <a:t>An arrangement may be declared to be an </a:t>
            </a:r>
            <a:r>
              <a:rPr lang="en-IN" sz="2200" b="1" dirty="0">
                <a:latin typeface="+mj-lt"/>
              </a:rPr>
              <a:t>impermissible avoidance arrangement, </a:t>
            </a:r>
            <a:r>
              <a:rPr lang="en-IN" sz="2200" dirty="0">
                <a:latin typeface="+mj-lt"/>
              </a:rPr>
              <a:t>if it—</a:t>
            </a:r>
          </a:p>
          <a:p>
            <a:pPr marL="457200" indent="-457200" algn="just">
              <a:spcBef>
                <a:spcPts val="600"/>
              </a:spcBef>
              <a:buAutoNum type="alphaLcParenBoth"/>
            </a:pPr>
            <a:r>
              <a:rPr lang="en-IN" sz="2200" dirty="0">
                <a:latin typeface="+mj-lt"/>
              </a:rPr>
              <a:t>creates rights, or obligations, not ordinarily created between persons dealing at arm's length;</a:t>
            </a:r>
          </a:p>
          <a:p>
            <a:pPr marL="457200" indent="-457200" algn="just">
              <a:spcBef>
                <a:spcPts val="600"/>
              </a:spcBef>
              <a:buAutoNum type="alphaLcParenBoth"/>
            </a:pPr>
            <a:r>
              <a:rPr lang="en-IN" sz="2200" dirty="0">
                <a:latin typeface="+mj-lt"/>
              </a:rPr>
              <a:t>results, directly or indirectly, in the misuse, or abuse, of the provisions</a:t>
            </a:r>
          </a:p>
          <a:p>
            <a:pPr marL="457200" indent="-457200" algn="just">
              <a:spcBef>
                <a:spcPts val="600"/>
              </a:spcBef>
              <a:buAutoNum type="alphaLcParenBoth"/>
            </a:pPr>
            <a:r>
              <a:rPr lang="en-IN" sz="2200" dirty="0">
                <a:latin typeface="+mj-lt"/>
              </a:rPr>
              <a:t>Lacks/deemed to </a:t>
            </a:r>
            <a:r>
              <a:rPr lang="en-IN" sz="2200" b="1" dirty="0">
                <a:latin typeface="+mj-lt"/>
              </a:rPr>
              <a:t>lack commercial substance</a:t>
            </a:r>
            <a:r>
              <a:rPr lang="en-IN" sz="2200" dirty="0">
                <a:latin typeface="+mj-lt"/>
              </a:rPr>
              <a:t>, in whole or in part; or</a:t>
            </a:r>
          </a:p>
          <a:p>
            <a:pPr marL="457200" indent="-457200" algn="just">
              <a:spcBef>
                <a:spcPts val="600"/>
              </a:spcBef>
              <a:spcAft>
                <a:spcPts val="600"/>
              </a:spcAft>
              <a:buAutoNum type="alphaLcParenBoth"/>
            </a:pPr>
            <a:r>
              <a:rPr lang="en-IN" sz="2200" dirty="0">
                <a:latin typeface="+mj-lt"/>
              </a:rPr>
              <a:t>is entered into, or carried out, by means, or in a manner, which are not ordinarily employed for bona fide purposes.</a:t>
            </a:r>
          </a:p>
        </p:txBody>
      </p:sp>
    </p:spTree>
    <p:extLst>
      <p:ext uri="{BB962C8B-B14F-4D97-AF65-F5344CB8AC3E}">
        <p14:creationId xmlns:p14="http://schemas.microsoft.com/office/powerpoint/2010/main" val="4028873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0" y="-23495"/>
            <a:ext cx="8769928" cy="523220"/>
          </a:xfrm>
          <a:prstGeom prst="rect">
            <a:avLst/>
          </a:prstGeom>
          <a:noFill/>
        </p:spPr>
        <p:txBody>
          <a:bodyPr wrap="square" rtlCol="0">
            <a:spAutoFit/>
          </a:bodyPr>
          <a:lstStyle/>
          <a:p>
            <a:r>
              <a:rPr lang="en-IN" sz="2800" b="1" dirty="0">
                <a:latin typeface="+mj-lt"/>
              </a:rPr>
              <a:t>Anti Avoidance Provisions</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35</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457200" y="714947"/>
            <a:ext cx="8312728" cy="5570756"/>
          </a:xfrm>
          <a:prstGeom prst="rect">
            <a:avLst/>
          </a:prstGeom>
          <a:noFill/>
        </p:spPr>
        <p:txBody>
          <a:bodyPr wrap="square" rtlCol="0">
            <a:spAutoFit/>
          </a:bodyPr>
          <a:lstStyle/>
          <a:p>
            <a:pPr algn="just">
              <a:spcBef>
                <a:spcPts val="600"/>
              </a:spcBef>
              <a:spcAft>
                <a:spcPts val="600"/>
              </a:spcAft>
            </a:pPr>
            <a:r>
              <a:rPr lang="en-IN" sz="2200" b="1" dirty="0">
                <a:latin typeface="+mj-lt"/>
              </a:rPr>
              <a:t>Consequences</a:t>
            </a:r>
          </a:p>
          <a:p>
            <a:pPr marL="457200" indent="-457200" algn="just">
              <a:spcBef>
                <a:spcPts val="600"/>
              </a:spcBef>
              <a:spcAft>
                <a:spcPts val="600"/>
              </a:spcAft>
              <a:buAutoNum type="alphaLcParenBoth"/>
            </a:pPr>
            <a:r>
              <a:rPr lang="en-IN" sz="2200" b="1" dirty="0">
                <a:latin typeface="+mj-lt"/>
              </a:rPr>
              <a:t>disregarding, combining</a:t>
            </a:r>
            <a:r>
              <a:rPr lang="en-IN" sz="2200" dirty="0">
                <a:latin typeface="+mj-lt"/>
              </a:rPr>
              <a:t> or </a:t>
            </a:r>
            <a:r>
              <a:rPr lang="en-IN" sz="2200" b="1" dirty="0">
                <a:latin typeface="+mj-lt"/>
              </a:rPr>
              <a:t>re-characterising</a:t>
            </a:r>
            <a:r>
              <a:rPr lang="en-IN" sz="2200" dirty="0">
                <a:latin typeface="+mj-lt"/>
              </a:rPr>
              <a:t> any step in, or a part or whole of, the impermissible avoidance arrangement;</a:t>
            </a:r>
          </a:p>
          <a:p>
            <a:pPr marL="457200" indent="-457200" algn="just">
              <a:spcBef>
                <a:spcPts val="600"/>
              </a:spcBef>
              <a:spcAft>
                <a:spcPts val="600"/>
              </a:spcAft>
              <a:buAutoNum type="alphaLcParenBoth"/>
            </a:pPr>
            <a:r>
              <a:rPr lang="en-IN" sz="2200" b="1" dirty="0">
                <a:latin typeface="+mj-lt"/>
              </a:rPr>
              <a:t>reallocating</a:t>
            </a:r>
            <a:r>
              <a:rPr lang="en-IN" sz="2200" dirty="0">
                <a:latin typeface="+mj-lt"/>
              </a:rPr>
              <a:t> amongst the parties to the arrangement, any accrual, or receipt, of a capital nature or revenue nature; or any expenditure, deduction, relief or rebate;</a:t>
            </a:r>
          </a:p>
          <a:p>
            <a:pPr algn="just">
              <a:spcBef>
                <a:spcPts val="600"/>
              </a:spcBef>
              <a:spcAft>
                <a:spcPts val="600"/>
              </a:spcAft>
            </a:pPr>
            <a:r>
              <a:rPr lang="en-IN" sz="2200" b="1" dirty="0">
                <a:latin typeface="+mj-lt"/>
              </a:rPr>
              <a:t>Re-characterising - </a:t>
            </a:r>
          </a:p>
          <a:p>
            <a:pPr marL="514350" indent="-514350" algn="just">
              <a:spcBef>
                <a:spcPts val="600"/>
              </a:spcBef>
              <a:spcAft>
                <a:spcPts val="600"/>
              </a:spcAft>
              <a:buFont typeface="+mj-lt"/>
              <a:buAutoNum type="romanLcPeriod"/>
            </a:pPr>
            <a:r>
              <a:rPr lang="en-IN" sz="2200" dirty="0">
                <a:latin typeface="+mj-lt"/>
              </a:rPr>
              <a:t>any equity may be treated as debt or vice versa;</a:t>
            </a:r>
          </a:p>
          <a:p>
            <a:pPr marL="514350" indent="-514350" algn="just">
              <a:spcBef>
                <a:spcPts val="600"/>
              </a:spcBef>
              <a:spcAft>
                <a:spcPts val="600"/>
              </a:spcAft>
              <a:buFont typeface="+mj-lt"/>
              <a:buAutoNum type="romanLcPeriod"/>
            </a:pPr>
            <a:r>
              <a:rPr lang="en-IN" sz="2200" dirty="0">
                <a:latin typeface="+mj-lt"/>
              </a:rPr>
              <a:t>any accrual, or receipt, of a capital nature may be treated as of revenue nature or vice versa; or</a:t>
            </a:r>
          </a:p>
          <a:p>
            <a:pPr marL="514350" indent="-514350" algn="just">
              <a:spcBef>
                <a:spcPts val="600"/>
              </a:spcBef>
              <a:spcAft>
                <a:spcPts val="600"/>
              </a:spcAft>
              <a:buFont typeface="+mj-lt"/>
              <a:buAutoNum type="romanLcPeriod"/>
            </a:pPr>
            <a:r>
              <a:rPr lang="en-IN" sz="2200" dirty="0">
                <a:latin typeface="+mj-lt"/>
              </a:rPr>
              <a:t>any expenditure, deduction, relief or rebate may be re-characterised.</a:t>
            </a:r>
          </a:p>
          <a:p>
            <a:pPr marL="457200" indent="-457200" algn="just">
              <a:spcBef>
                <a:spcPts val="600"/>
              </a:spcBef>
              <a:spcAft>
                <a:spcPts val="600"/>
              </a:spcAft>
              <a:buAutoNum type="romanLcPeriod"/>
            </a:pPr>
            <a:endParaRPr lang="en-IN" sz="2200" b="1" dirty="0">
              <a:latin typeface="+mj-lt"/>
            </a:endParaRPr>
          </a:p>
        </p:txBody>
      </p:sp>
    </p:spTree>
    <p:extLst>
      <p:ext uri="{BB962C8B-B14F-4D97-AF65-F5344CB8AC3E}">
        <p14:creationId xmlns:p14="http://schemas.microsoft.com/office/powerpoint/2010/main" val="27191294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0" y="-23495"/>
            <a:ext cx="8769928" cy="523220"/>
          </a:xfrm>
          <a:prstGeom prst="rect">
            <a:avLst/>
          </a:prstGeom>
          <a:noFill/>
        </p:spPr>
        <p:txBody>
          <a:bodyPr wrap="square" rtlCol="0">
            <a:spAutoFit/>
          </a:bodyPr>
          <a:lstStyle/>
          <a:p>
            <a:r>
              <a:rPr lang="en-IN" sz="2800" b="1" dirty="0">
                <a:latin typeface="+mj-lt"/>
              </a:rPr>
              <a:t>Limitation on Benefits</a:t>
            </a:r>
          </a:p>
        </p:txBody>
      </p:sp>
      <p:sp>
        <p:nvSpPr>
          <p:cNvPr id="5" name="Footer Placeholder 3">
            <a:extLst>
              <a:ext uri="{FF2B5EF4-FFF2-40B4-BE49-F238E27FC236}">
                <a16:creationId xmlns:a16="http://schemas.microsoft.com/office/drawing/2014/main" xmlns="" id="{697049CB-2853-4E7F-9268-30C91C58243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36</a:t>
            </a:fld>
            <a:endParaRPr lang="en-US" altLang="en-US" sz="1000" b="1" dirty="0"/>
          </a:p>
        </p:txBody>
      </p:sp>
      <p:sp>
        <p:nvSpPr>
          <p:cNvPr id="6" name="TextBox 5">
            <a:extLst>
              <a:ext uri="{FF2B5EF4-FFF2-40B4-BE49-F238E27FC236}">
                <a16:creationId xmlns:a16="http://schemas.microsoft.com/office/drawing/2014/main" xmlns="" id="{3A5C5949-9F0A-4057-A9BF-DE0DDCD7D039}"/>
              </a:ext>
            </a:extLst>
          </p:cNvPr>
          <p:cNvSpPr txBox="1"/>
          <p:nvPr/>
        </p:nvSpPr>
        <p:spPr>
          <a:xfrm>
            <a:off x="457200" y="714947"/>
            <a:ext cx="8312728" cy="4093428"/>
          </a:xfrm>
          <a:prstGeom prst="rect">
            <a:avLst/>
          </a:prstGeom>
          <a:noFill/>
        </p:spPr>
        <p:txBody>
          <a:bodyPr wrap="square" rtlCol="0">
            <a:spAutoFit/>
          </a:bodyPr>
          <a:lstStyle/>
          <a:p>
            <a:pPr algn="just">
              <a:spcBef>
                <a:spcPts val="600"/>
              </a:spcBef>
              <a:spcAft>
                <a:spcPts val="600"/>
              </a:spcAft>
            </a:pPr>
            <a:r>
              <a:rPr lang="en-IN" sz="2200" b="1" dirty="0">
                <a:latin typeface="+mj-lt"/>
              </a:rPr>
              <a:t>Illustrative – Article 24 of the India-USA DTAA</a:t>
            </a:r>
          </a:p>
          <a:p>
            <a:pPr algn="just">
              <a:spcBef>
                <a:spcPts val="600"/>
              </a:spcBef>
              <a:spcAft>
                <a:spcPts val="600"/>
              </a:spcAft>
            </a:pPr>
            <a:r>
              <a:rPr lang="en-IN" sz="2200" dirty="0">
                <a:latin typeface="+mj-lt"/>
              </a:rPr>
              <a:t>Treaty benefits confined to the residents of the respective country;</a:t>
            </a:r>
          </a:p>
          <a:p>
            <a:pPr algn="just">
              <a:spcBef>
                <a:spcPts val="600"/>
              </a:spcBef>
              <a:spcAft>
                <a:spcPts val="600"/>
              </a:spcAft>
            </a:pPr>
            <a:r>
              <a:rPr lang="en-IN" sz="2200" dirty="0">
                <a:latin typeface="+mj-lt"/>
              </a:rPr>
              <a:t>Treaty benefit available to a foreign company in respect of income earned from another country, if - </a:t>
            </a:r>
          </a:p>
          <a:p>
            <a:pPr marL="342900" indent="-342900" algn="just">
              <a:spcBef>
                <a:spcPts val="600"/>
              </a:spcBef>
              <a:spcAft>
                <a:spcPts val="600"/>
              </a:spcAft>
              <a:buFontTx/>
              <a:buChar char="-"/>
            </a:pPr>
            <a:r>
              <a:rPr lang="en-IN" sz="2200" dirty="0">
                <a:latin typeface="+mj-lt"/>
              </a:rPr>
              <a:t>more than 50% of the number of shares of each class of the company's shares is owned, directly or indirectly, by one or more individual residents of either of the countries; and</a:t>
            </a:r>
          </a:p>
          <a:p>
            <a:pPr marL="342900" indent="-342900" algn="just">
              <a:spcBef>
                <a:spcPts val="600"/>
              </a:spcBef>
              <a:spcAft>
                <a:spcPts val="600"/>
              </a:spcAft>
              <a:buFontTx/>
              <a:buChar char="-"/>
            </a:pPr>
            <a:r>
              <a:rPr lang="en-IN" sz="2200" dirty="0">
                <a:latin typeface="+mj-lt"/>
              </a:rPr>
              <a:t>the income of such company is not used in substantial part, directly or indirectly, to meet liabilities (including liabilities for interest or royalties) to persons who are not residents of either of the countries</a:t>
            </a:r>
          </a:p>
        </p:txBody>
      </p:sp>
    </p:spTree>
    <p:extLst>
      <p:ext uri="{BB962C8B-B14F-4D97-AF65-F5344CB8AC3E}">
        <p14:creationId xmlns:p14="http://schemas.microsoft.com/office/powerpoint/2010/main" val="3849032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96981" y="56670"/>
            <a:ext cx="8298873" cy="523220"/>
          </a:xfrm>
          <a:prstGeom prst="rect">
            <a:avLst/>
          </a:prstGeom>
          <a:noFill/>
        </p:spPr>
        <p:txBody>
          <a:bodyPr wrap="square" rtlCol="0">
            <a:spAutoFit/>
          </a:bodyPr>
          <a:lstStyle/>
          <a:p>
            <a:r>
              <a:rPr lang="en-IN" sz="2800" b="1" dirty="0">
                <a:latin typeface="+mj-lt"/>
              </a:rPr>
              <a:t>Indirect transfer of shares</a:t>
            </a:r>
          </a:p>
        </p:txBody>
      </p:sp>
      <p:sp>
        <p:nvSpPr>
          <p:cNvPr id="6" name="TextBox 5">
            <a:extLst>
              <a:ext uri="{FF2B5EF4-FFF2-40B4-BE49-F238E27FC236}">
                <a16:creationId xmlns:a16="http://schemas.microsoft.com/office/drawing/2014/main" xmlns="" id="{19A328EE-2A68-4A47-9023-910F0EB74E1F}"/>
              </a:ext>
            </a:extLst>
          </p:cNvPr>
          <p:cNvSpPr txBox="1"/>
          <p:nvPr/>
        </p:nvSpPr>
        <p:spPr>
          <a:xfrm>
            <a:off x="457200" y="610136"/>
            <a:ext cx="8298873" cy="5601533"/>
          </a:xfrm>
          <a:prstGeom prst="rect">
            <a:avLst/>
          </a:prstGeom>
          <a:noFill/>
        </p:spPr>
        <p:txBody>
          <a:bodyPr wrap="square" rtlCol="0">
            <a:spAutoFit/>
          </a:bodyPr>
          <a:lstStyle/>
          <a:p>
            <a:pPr algn="just">
              <a:spcBef>
                <a:spcPts val="600"/>
              </a:spcBef>
              <a:spcAft>
                <a:spcPts val="600"/>
              </a:spcAft>
            </a:pPr>
            <a:r>
              <a:rPr lang="en-IN" sz="2200" b="1" dirty="0">
                <a:latin typeface="+mj-lt"/>
              </a:rPr>
              <a:t>Explanation 5 to Section 9(1)</a:t>
            </a:r>
          </a:p>
          <a:p>
            <a:pPr algn="just">
              <a:spcBef>
                <a:spcPts val="600"/>
              </a:spcBef>
              <a:spcAft>
                <a:spcPts val="600"/>
              </a:spcAft>
            </a:pPr>
            <a:r>
              <a:rPr lang="en-IN" sz="2200" b="1" dirty="0">
                <a:latin typeface="+mj-lt"/>
              </a:rPr>
              <a:t>Share</a:t>
            </a:r>
            <a:r>
              <a:rPr lang="en-IN" sz="2200" dirty="0">
                <a:latin typeface="+mj-lt"/>
              </a:rPr>
              <a:t> or </a:t>
            </a:r>
            <a:r>
              <a:rPr lang="en-IN" sz="2200" b="1" dirty="0">
                <a:latin typeface="+mj-lt"/>
              </a:rPr>
              <a:t>interest</a:t>
            </a:r>
            <a:r>
              <a:rPr lang="en-IN" sz="2200" dirty="0">
                <a:latin typeface="+mj-lt"/>
              </a:rPr>
              <a:t> in a company or an entity registered or incorporated outside India and which </a:t>
            </a:r>
            <a:r>
              <a:rPr lang="en-IN" sz="2200" b="1" dirty="0">
                <a:latin typeface="+mj-lt"/>
              </a:rPr>
              <a:t>derives substantial value</a:t>
            </a:r>
            <a:r>
              <a:rPr lang="en-IN" sz="2200" dirty="0">
                <a:latin typeface="+mj-lt"/>
              </a:rPr>
              <a:t>, either directly or indirectly from assets located in India, </a:t>
            </a:r>
            <a:r>
              <a:rPr lang="en-IN" sz="2200" b="1" dirty="0">
                <a:latin typeface="+mj-lt"/>
              </a:rPr>
              <a:t>is </a:t>
            </a:r>
            <a:r>
              <a:rPr lang="en-IN" sz="2200" b="1" dirty="0"/>
              <a:t>deemed as situated in India.</a:t>
            </a:r>
          </a:p>
          <a:p>
            <a:pPr algn="just">
              <a:spcBef>
                <a:spcPts val="600"/>
              </a:spcBef>
              <a:spcAft>
                <a:spcPts val="600"/>
              </a:spcAft>
            </a:pPr>
            <a:r>
              <a:rPr lang="en-IN" sz="2200" b="1" dirty="0"/>
              <a:t>Gains taxable proportionately based on the assets located in India vis-à-vis global assets</a:t>
            </a:r>
          </a:p>
          <a:p>
            <a:pPr algn="just">
              <a:spcBef>
                <a:spcPts val="600"/>
              </a:spcBef>
              <a:spcAft>
                <a:spcPts val="600"/>
              </a:spcAft>
            </a:pPr>
            <a:r>
              <a:rPr lang="en-IN" sz="2200" b="1" dirty="0"/>
              <a:t>Substantial Value – </a:t>
            </a:r>
            <a:r>
              <a:rPr lang="en-IN" sz="2200" dirty="0"/>
              <a:t>If underlying assets exceed Rs.10 crores </a:t>
            </a:r>
            <a:r>
              <a:rPr lang="en-IN" sz="2200" b="1" dirty="0"/>
              <a:t>and</a:t>
            </a:r>
            <a:r>
              <a:rPr lang="en-IN" sz="2200" dirty="0"/>
              <a:t> represent minimum 50% of the value of total assets</a:t>
            </a:r>
          </a:p>
          <a:p>
            <a:pPr algn="just">
              <a:spcBef>
                <a:spcPts val="600"/>
              </a:spcBef>
              <a:spcAft>
                <a:spcPts val="600"/>
              </a:spcAft>
            </a:pPr>
            <a:r>
              <a:rPr lang="en-IN" sz="2200" b="1" dirty="0"/>
              <a:t>Value of an asset</a:t>
            </a:r>
            <a:r>
              <a:rPr lang="en-IN" sz="2200" dirty="0"/>
              <a:t> – FMV of such asset without reduction of liabilities, if any, in respect of the asset as on the date on which the accounting period ends, preceding the date of transfer. </a:t>
            </a:r>
          </a:p>
          <a:p>
            <a:pPr algn="just">
              <a:spcBef>
                <a:spcPts val="600"/>
              </a:spcBef>
              <a:spcAft>
                <a:spcPts val="600"/>
              </a:spcAft>
            </a:pPr>
            <a:r>
              <a:rPr lang="en-IN" sz="2200" dirty="0"/>
              <a:t>FMV on the date of transfer is considered if the book value of the assets on the date of transfer &gt; 15% of the book value of the assets as on the last balance sheet date preceding the date of transfer</a:t>
            </a:r>
          </a:p>
        </p:txBody>
      </p:sp>
      <p:sp>
        <p:nvSpPr>
          <p:cNvPr id="7" name="Footer Placeholder 3">
            <a:extLst>
              <a:ext uri="{FF2B5EF4-FFF2-40B4-BE49-F238E27FC236}">
                <a16:creationId xmlns:a16="http://schemas.microsoft.com/office/drawing/2014/main" xmlns="" id="{848013AF-8A98-4DD6-95E1-3EA35E8DF534}"/>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37</a:t>
            </a:fld>
            <a:endParaRPr lang="en-US" altLang="en-US" sz="1000" b="1" dirty="0"/>
          </a:p>
        </p:txBody>
      </p:sp>
    </p:spTree>
    <p:extLst>
      <p:ext uri="{BB962C8B-B14F-4D97-AF65-F5344CB8AC3E}">
        <p14:creationId xmlns:p14="http://schemas.microsoft.com/office/powerpoint/2010/main" val="1352106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96981" y="56670"/>
            <a:ext cx="8298873" cy="523220"/>
          </a:xfrm>
          <a:prstGeom prst="rect">
            <a:avLst/>
          </a:prstGeom>
          <a:noFill/>
        </p:spPr>
        <p:txBody>
          <a:bodyPr wrap="square" rtlCol="0">
            <a:spAutoFit/>
          </a:bodyPr>
          <a:lstStyle/>
          <a:p>
            <a:r>
              <a:rPr lang="en-IN" sz="2800" b="1" dirty="0">
                <a:latin typeface="+mj-lt"/>
              </a:rPr>
              <a:t>Indirect transfer of shares</a:t>
            </a:r>
          </a:p>
        </p:txBody>
      </p:sp>
      <p:sp>
        <p:nvSpPr>
          <p:cNvPr id="6" name="TextBox 5">
            <a:extLst>
              <a:ext uri="{FF2B5EF4-FFF2-40B4-BE49-F238E27FC236}">
                <a16:creationId xmlns:a16="http://schemas.microsoft.com/office/drawing/2014/main" xmlns="" id="{19A328EE-2A68-4A47-9023-910F0EB74E1F}"/>
              </a:ext>
            </a:extLst>
          </p:cNvPr>
          <p:cNvSpPr txBox="1"/>
          <p:nvPr/>
        </p:nvSpPr>
        <p:spPr>
          <a:xfrm>
            <a:off x="422563" y="859518"/>
            <a:ext cx="8298873" cy="2923877"/>
          </a:xfrm>
          <a:prstGeom prst="rect">
            <a:avLst/>
          </a:prstGeom>
          <a:noFill/>
        </p:spPr>
        <p:txBody>
          <a:bodyPr wrap="square" rtlCol="0">
            <a:spAutoFit/>
          </a:bodyPr>
          <a:lstStyle/>
          <a:p>
            <a:pPr algn="just">
              <a:spcBef>
                <a:spcPts val="600"/>
              </a:spcBef>
              <a:spcAft>
                <a:spcPts val="600"/>
              </a:spcAft>
            </a:pPr>
            <a:r>
              <a:rPr lang="en-IN" sz="2200" b="1" dirty="0">
                <a:latin typeface="+mj-lt"/>
              </a:rPr>
              <a:t>Exceptions</a:t>
            </a:r>
          </a:p>
          <a:p>
            <a:pPr algn="just">
              <a:spcBef>
                <a:spcPts val="600"/>
              </a:spcBef>
              <a:spcAft>
                <a:spcPts val="600"/>
              </a:spcAft>
            </a:pPr>
            <a:r>
              <a:rPr lang="en-IN" sz="2200" dirty="0">
                <a:latin typeface="+mj-lt"/>
              </a:rPr>
              <a:t>Where the transferor of shares/interest in a foreign entity, along with its related parties does not have - </a:t>
            </a:r>
          </a:p>
          <a:p>
            <a:pPr marL="514350" indent="-514350" algn="just">
              <a:spcBef>
                <a:spcPts val="600"/>
              </a:spcBef>
              <a:spcAft>
                <a:spcPts val="600"/>
              </a:spcAft>
              <a:buAutoNum type="romanLcParenBoth"/>
            </a:pPr>
            <a:r>
              <a:rPr lang="en-IN" sz="2200" dirty="0">
                <a:latin typeface="+mj-lt"/>
              </a:rPr>
              <a:t>the right of control or management; and</a:t>
            </a:r>
          </a:p>
          <a:p>
            <a:pPr marL="514350" indent="-514350" algn="just">
              <a:spcBef>
                <a:spcPts val="600"/>
              </a:spcBef>
              <a:spcAft>
                <a:spcPts val="600"/>
              </a:spcAft>
              <a:buAutoNum type="romanLcParenBoth"/>
            </a:pPr>
            <a:r>
              <a:rPr lang="en-IN" sz="2200" dirty="0">
                <a:latin typeface="+mj-lt"/>
              </a:rPr>
              <a:t>the voting power or share capital or interest exceeding 5% of the total voting power or total share capital in the foreign company or entity directly/indirectly holding the Indian assets.</a:t>
            </a:r>
          </a:p>
        </p:txBody>
      </p:sp>
      <p:sp>
        <p:nvSpPr>
          <p:cNvPr id="7" name="Footer Placeholder 3">
            <a:extLst>
              <a:ext uri="{FF2B5EF4-FFF2-40B4-BE49-F238E27FC236}">
                <a16:creationId xmlns:a16="http://schemas.microsoft.com/office/drawing/2014/main" xmlns="" id="{BCB4B3EA-9A02-4C2F-B632-FBAED5AD4E17}"/>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38</a:t>
            </a:fld>
            <a:endParaRPr lang="en-US" altLang="en-US" sz="1000" b="1" dirty="0"/>
          </a:p>
        </p:txBody>
      </p:sp>
    </p:spTree>
    <p:extLst>
      <p:ext uri="{BB962C8B-B14F-4D97-AF65-F5344CB8AC3E}">
        <p14:creationId xmlns:p14="http://schemas.microsoft.com/office/powerpoint/2010/main" val="6797431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a:off x="366736" y="1538285"/>
            <a:ext cx="8415313" cy="4248169"/>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
            </a:r>
            <a:br>
              <a:rPr lang="en-US" dirty="0"/>
            </a:br>
            <a:r>
              <a:rPr lang="en-US" dirty="0"/>
              <a:t>Questions and Answers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3400" y="3286124"/>
            <a:ext cx="4800600" cy="3000375"/>
          </a:xfrm>
          <a:prstGeom prst="rect">
            <a:avLst/>
          </a:prstGeom>
        </p:spPr>
      </p:pic>
      <p:sp>
        <p:nvSpPr>
          <p:cNvPr id="4" name="Footer Placeholder 3"/>
          <p:cNvSpPr txBox="1">
            <a:spLocks/>
          </p:cNvSpPr>
          <p:nvPr/>
        </p:nvSpPr>
        <p:spPr bwMode="auto">
          <a:xfrm>
            <a:off x="8665485" y="6567849"/>
            <a:ext cx="490502" cy="302415"/>
          </a:xfrm>
          <a:prstGeom prst="rect">
            <a:avLst/>
          </a:prstGeom>
          <a:noFill/>
          <a:ln w="9525">
            <a:noFill/>
            <a:miter lim="800000"/>
            <a:headEnd/>
            <a:tailEnd/>
          </a:ln>
        </p:spPr>
        <p:txBody>
          <a:bodyPr/>
          <a:lstStyle/>
          <a:p>
            <a:pPr algn="ctr">
              <a:spcBef>
                <a:spcPct val="50000"/>
              </a:spcBef>
              <a:buClr>
                <a:srgbClr val="CC3300"/>
              </a:buClr>
              <a:buFont typeface="Wingdings" pitchFamily="2" charset="2"/>
              <a:buNone/>
            </a:pPr>
            <a:fld id="{1C405FF6-D830-4DD6-958D-C8D2D5E386C2}" type="slidenum">
              <a:rPr lang="en-US" sz="1000" b="1" smtClean="0">
                <a:solidFill>
                  <a:schemeClr val="tx1"/>
                </a:solidFill>
              </a:rPr>
              <a:pPr algn="ctr">
                <a:spcBef>
                  <a:spcPct val="50000"/>
                </a:spcBef>
                <a:buClr>
                  <a:srgbClr val="CC3300"/>
                </a:buClr>
                <a:buFont typeface="Wingdings" pitchFamily="2" charset="2"/>
                <a:buNone/>
              </a:pPr>
              <a:t>39</a:t>
            </a:fld>
            <a:endParaRPr lang="en-US" sz="1000" b="1" dirty="0">
              <a:solidFill>
                <a:schemeClr val="tx1"/>
              </a:solidFill>
            </a:endParaRPr>
          </a:p>
        </p:txBody>
      </p:sp>
      <p:sp>
        <p:nvSpPr>
          <p:cNvPr id="5" name="Title 9"/>
          <p:cNvSpPr txBox="1">
            <a:spLocks/>
          </p:cNvSpPr>
          <p:nvPr/>
        </p:nvSpPr>
        <p:spPr>
          <a:xfrm>
            <a:off x="2627784" y="5733256"/>
            <a:ext cx="4042792" cy="108012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4800" i="1" dirty="0">
                <a:solidFill>
                  <a:schemeClr val="tx2">
                    <a:lumMod val="60000"/>
                    <a:lumOff val="40000"/>
                  </a:schemeClr>
                </a:solidFill>
                <a:latin typeface="+mn-lt"/>
              </a:rPr>
              <a:t>Thank you !</a:t>
            </a:r>
            <a:endParaRPr lang="en-US" sz="4800" dirty="0">
              <a:solidFill>
                <a:srgbClr val="FFFF00"/>
              </a:solidFill>
              <a:latin typeface="+mn-lt"/>
            </a:endParaRPr>
          </a:p>
        </p:txBody>
      </p:sp>
    </p:spTree>
    <p:extLst>
      <p:ext uri="{BB962C8B-B14F-4D97-AF65-F5344CB8AC3E}">
        <p14:creationId xmlns:p14="http://schemas.microsoft.com/office/powerpoint/2010/main" val="2882440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D5FFD4-AA74-4FEB-A642-1133402AFC03}"/>
              </a:ext>
            </a:extLst>
          </p:cNvPr>
          <p:cNvSpPr>
            <a:spLocks noGrp="1"/>
          </p:cNvSpPr>
          <p:nvPr>
            <p:ph idx="1"/>
          </p:nvPr>
        </p:nvSpPr>
        <p:spPr>
          <a:xfrm>
            <a:off x="457200" y="309490"/>
            <a:ext cx="8229600" cy="5683347"/>
          </a:xfrm>
        </p:spPr>
        <p:txBody>
          <a:bodyPr>
            <a:normAutofit/>
          </a:bodyPr>
          <a:lstStyle/>
          <a:p>
            <a:pPr marL="0" indent="0">
              <a:buNone/>
            </a:pPr>
            <a:r>
              <a:rPr lang="en-IN" sz="2200" b="1" dirty="0"/>
              <a:t>Section 2(17): Company</a:t>
            </a:r>
            <a:r>
              <a:rPr lang="en-IN" sz="2200" dirty="0"/>
              <a:t> means –</a:t>
            </a:r>
          </a:p>
          <a:p>
            <a:pPr marL="571500" indent="-514350" algn="just">
              <a:buFont typeface="+mj-lt"/>
              <a:buAutoNum type="romanLcPeriod"/>
            </a:pPr>
            <a:r>
              <a:rPr lang="en-IN" sz="2200" dirty="0"/>
              <a:t>Any </a:t>
            </a:r>
            <a:r>
              <a:rPr lang="en-IN" sz="2200" b="1" dirty="0"/>
              <a:t>Indian company</a:t>
            </a:r>
            <a:r>
              <a:rPr lang="en-IN" sz="2200" dirty="0"/>
              <a:t>; or</a:t>
            </a:r>
          </a:p>
          <a:p>
            <a:pPr marL="571500" indent="-514350" algn="just">
              <a:buFont typeface="+mj-lt"/>
              <a:buAutoNum type="romanLcPeriod"/>
            </a:pPr>
            <a:r>
              <a:rPr lang="en-IN" sz="2200" dirty="0"/>
              <a:t>Any body corporate incorporated by or under the laws of a </a:t>
            </a:r>
            <a:r>
              <a:rPr lang="en-IN" sz="2200" b="1" dirty="0"/>
              <a:t>country outside India</a:t>
            </a:r>
            <a:r>
              <a:rPr lang="en-IN" sz="2200" dirty="0"/>
              <a:t>; or</a:t>
            </a:r>
          </a:p>
          <a:p>
            <a:pPr marL="571500" indent="-514350" algn="just">
              <a:buFont typeface="+mj-lt"/>
              <a:buAutoNum type="romanLcPeriod"/>
            </a:pPr>
            <a:r>
              <a:rPr lang="en-IN" sz="2200" dirty="0"/>
              <a:t>Any institution, association or body which is or was assessable as a company for any assessment year under the Indian Income Tax Act, 1922 or which is or was assessable or was assessed under this Act as a company for any assessment year commencing on or before the 1</a:t>
            </a:r>
            <a:r>
              <a:rPr lang="en-IN" sz="2200" baseline="30000" dirty="0"/>
              <a:t>st</a:t>
            </a:r>
            <a:r>
              <a:rPr lang="en-IN" sz="2200" dirty="0"/>
              <a:t> day of April, 1970; or</a:t>
            </a:r>
          </a:p>
          <a:p>
            <a:pPr marL="571500" indent="-514350" algn="just">
              <a:buFont typeface="+mj-lt"/>
              <a:buAutoNum type="romanLcPeriod"/>
            </a:pPr>
            <a:r>
              <a:rPr lang="en-IN" sz="2200" dirty="0"/>
              <a:t>Any institution, association or body, whether incorporated or not and whether Indian or non-Indian, which is </a:t>
            </a:r>
            <a:r>
              <a:rPr lang="en-IN" sz="2200" b="1" u="sng" dirty="0"/>
              <a:t>declared by general or special order of the Board</a:t>
            </a:r>
            <a:r>
              <a:rPr lang="en-IN" sz="2200" dirty="0"/>
              <a:t> to be a company; or</a:t>
            </a:r>
          </a:p>
          <a:p>
            <a:pPr lvl="1" algn="just"/>
            <a:r>
              <a:rPr lang="en-IN" sz="2200" dirty="0"/>
              <a:t>Provided that such institution, association or body shall be deemed to be a company only for such assessment years as may be specified in the declaration. </a:t>
            </a:r>
          </a:p>
        </p:txBody>
      </p:sp>
      <p:sp>
        <p:nvSpPr>
          <p:cNvPr id="7" name="Footer Placeholder 3">
            <a:extLst>
              <a:ext uri="{FF2B5EF4-FFF2-40B4-BE49-F238E27FC236}">
                <a16:creationId xmlns:a16="http://schemas.microsoft.com/office/drawing/2014/main" xmlns="" id="{8FC2904A-09DA-4A10-AA31-6F6027B15911}"/>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4</a:t>
            </a:fld>
            <a:endParaRPr lang="en-US" altLang="en-US" sz="1000" b="1" dirty="0"/>
          </a:p>
        </p:txBody>
      </p:sp>
    </p:spTree>
    <p:extLst>
      <p:ext uri="{BB962C8B-B14F-4D97-AF65-F5344CB8AC3E}">
        <p14:creationId xmlns:p14="http://schemas.microsoft.com/office/powerpoint/2010/main" val="2545673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828FC4E-4EA1-4A6C-B318-1E525F47AA32}"/>
              </a:ext>
            </a:extLst>
          </p:cNvPr>
          <p:cNvSpPr>
            <a:spLocks noGrp="1"/>
          </p:cNvSpPr>
          <p:nvPr>
            <p:ph idx="1"/>
          </p:nvPr>
        </p:nvSpPr>
        <p:spPr>
          <a:xfrm>
            <a:off x="182880" y="277091"/>
            <a:ext cx="8753302" cy="6444384"/>
          </a:xfrm>
        </p:spPr>
        <p:txBody>
          <a:bodyPr>
            <a:noAutofit/>
          </a:bodyPr>
          <a:lstStyle/>
          <a:p>
            <a:pPr algn="just"/>
            <a:r>
              <a:rPr lang="en-IN" sz="1900" b="1" dirty="0"/>
              <a:t>Sec 2(22A)</a:t>
            </a:r>
            <a:r>
              <a:rPr lang="en-IN" sz="1900" dirty="0"/>
              <a:t>: </a:t>
            </a:r>
            <a:r>
              <a:rPr lang="en-IN" sz="1900" b="1" dirty="0"/>
              <a:t>Domestic company</a:t>
            </a:r>
            <a:r>
              <a:rPr lang="en-IN" sz="1900" dirty="0"/>
              <a:t> means an </a:t>
            </a:r>
            <a:r>
              <a:rPr lang="en-IN" sz="1900" b="1" u="sng" dirty="0"/>
              <a:t>Indian Company</a:t>
            </a:r>
            <a:r>
              <a:rPr lang="en-IN" sz="1900" dirty="0"/>
              <a:t> which, in respect of its income liable to tax under the Act, has made the prescribed arrangements for the declaration and payment, </a:t>
            </a:r>
            <a:r>
              <a:rPr lang="en-IN" sz="1900" b="1" u="sng" dirty="0"/>
              <a:t>within India</a:t>
            </a:r>
            <a:r>
              <a:rPr lang="en-IN" sz="1900" dirty="0"/>
              <a:t>, of the dividends (including dividends on preference shares) </a:t>
            </a:r>
            <a:r>
              <a:rPr lang="en-IN" sz="1900" b="1" u="sng" dirty="0"/>
              <a:t>payable out of such income</a:t>
            </a:r>
            <a:r>
              <a:rPr lang="en-IN" sz="1900" dirty="0"/>
              <a:t>.</a:t>
            </a:r>
          </a:p>
          <a:p>
            <a:pPr algn="just"/>
            <a:r>
              <a:rPr lang="en-IN" sz="1900" b="1" dirty="0"/>
              <a:t>Sec 2(23A)</a:t>
            </a:r>
            <a:r>
              <a:rPr lang="en-IN" sz="1900" dirty="0"/>
              <a:t>: </a:t>
            </a:r>
            <a:r>
              <a:rPr lang="en-IN" sz="1900" b="1" dirty="0"/>
              <a:t>Foreign company</a:t>
            </a:r>
            <a:r>
              <a:rPr lang="en-IN" sz="1900" dirty="0"/>
              <a:t> means a company which is not a domestic company.</a:t>
            </a:r>
          </a:p>
          <a:p>
            <a:pPr algn="just"/>
            <a:r>
              <a:rPr lang="en-IN" sz="1900" b="1" dirty="0"/>
              <a:t>Sec 2(26): Indian company</a:t>
            </a:r>
            <a:r>
              <a:rPr lang="en-IN" sz="1900" dirty="0"/>
              <a:t> means a company formed and registered under the Companies Act, 1956, and includes-</a:t>
            </a:r>
          </a:p>
          <a:p>
            <a:pPr marL="971550" lvl="1" indent="-514350" algn="just">
              <a:buFont typeface="+mj-lt"/>
              <a:buAutoNum type="romanLcPeriod"/>
            </a:pPr>
            <a:r>
              <a:rPr lang="en-IN" sz="1900" dirty="0"/>
              <a:t>A company formed and registered under any law relating to companies formerly in force in any part of India (other than the State of J&amp;K and the Union Territories specified in sub-clause (iii));</a:t>
            </a:r>
          </a:p>
          <a:p>
            <a:pPr marL="457200" lvl="1" indent="0" algn="just">
              <a:buNone/>
            </a:pPr>
            <a:r>
              <a:rPr lang="en-IN" sz="1900" dirty="0"/>
              <a:t>ia) A corporation established by or under </a:t>
            </a:r>
            <a:r>
              <a:rPr lang="en-IN" sz="1900" b="1" dirty="0"/>
              <a:t>a Central, State or Provincial Act</a:t>
            </a:r>
            <a:r>
              <a:rPr lang="en-IN" sz="1900" dirty="0"/>
              <a:t>;</a:t>
            </a:r>
          </a:p>
          <a:p>
            <a:pPr marL="457200" lvl="1" indent="0" algn="just">
              <a:buNone/>
            </a:pPr>
            <a:r>
              <a:rPr lang="en-IN" sz="1900" dirty="0"/>
              <a:t>Ib) Any institution, association or body which is declared by the Board to be a company under clause (17);</a:t>
            </a:r>
          </a:p>
          <a:p>
            <a:pPr marL="971550" lvl="1" indent="-514350" algn="just">
              <a:buFont typeface="+mj-lt"/>
              <a:buAutoNum type="romanLcPeriod" startAt="2"/>
            </a:pPr>
            <a:r>
              <a:rPr lang="en-IN" sz="1900" dirty="0"/>
              <a:t>In the case of the State of J&amp;K, a company formed and registered under any law for the time being in force in that State;</a:t>
            </a:r>
          </a:p>
          <a:p>
            <a:pPr marL="971550" lvl="1" indent="-514350" algn="just">
              <a:buFont typeface="+mj-lt"/>
              <a:buAutoNum type="romanLcPeriod" startAt="2"/>
            </a:pPr>
            <a:r>
              <a:rPr lang="en-IN" sz="1900" dirty="0"/>
              <a:t>In the case of any of the UT of Dadra and Nagar Haveli, Goa, Daman and Diu, and Pondicherry, a company formed and registered under any law for the time being in force in that UT.</a:t>
            </a:r>
          </a:p>
          <a:p>
            <a:pPr marL="457200" lvl="1" indent="0" algn="just">
              <a:buNone/>
            </a:pPr>
            <a:r>
              <a:rPr lang="en-IN" sz="1900" b="1" dirty="0"/>
              <a:t>Provided that the registered or, as the case may be, principal office of the company, corporation, institution, association or body in all cases is in India.</a:t>
            </a:r>
          </a:p>
        </p:txBody>
      </p:sp>
      <p:sp>
        <p:nvSpPr>
          <p:cNvPr id="5" name="Footer Placeholder 3">
            <a:extLst>
              <a:ext uri="{FF2B5EF4-FFF2-40B4-BE49-F238E27FC236}">
                <a16:creationId xmlns:a16="http://schemas.microsoft.com/office/drawing/2014/main" xmlns="" id="{75DCA2DC-2BD4-4C22-AD2E-6ABEF2A3CBEA}"/>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5</a:t>
            </a:fld>
            <a:endParaRPr lang="en-US" altLang="en-US" sz="1000" b="1" dirty="0"/>
          </a:p>
        </p:txBody>
      </p:sp>
    </p:spTree>
    <p:extLst>
      <p:ext uri="{BB962C8B-B14F-4D97-AF65-F5344CB8AC3E}">
        <p14:creationId xmlns:p14="http://schemas.microsoft.com/office/powerpoint/2010/main" val="415835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67CE29B-07E7-48AD-8F73-AEE55CB32C4D}"/>
              </a:ext>
            </a:extLst>
          </p:cNvPr>
          <p:cNvSpPr txBox="1"/>
          <p:nvPr/>
        </p:nvSpPr>
        <p:spPr>
          <a:xfrm>
            <a:off x="0" y="3080825"/>
            <a:ext cx="9144000" cy="553998"/>
          </a:xfrm>
          <a:prstGeom prst="rect">
            <a:avLst/>
          </a:prstGeom>
          <a:noFill/>
        </p:spPr>
        <p:txBody>
          <a:bodyPr wrap="square" rtlCol="0">
            <a:spAutoFit/>
          </a:bodyPr>
          <a:lstStyle/>
          <a:p>
            <a:pPr algn="ctr"/>
            <a:r>
              <a:rPr lang="en-IN" sz="3000" b="1" dirty="0"/>
              <a:t>Dividend</a:t>
            </a:r>
          </a:p>
        </p:txBody>
      </p:sp>
      <p:sp>
        <p:nvSpPr>
          <p:cNvPr id="4" name="Footer Placeholder 3">
            <a:extLst>
              <a:ext uri="{FF2B5EF4-FFF2-40B4-BE49-F238E27FC236}">
                <a16:creationId xmlns:a16="http://schemas.microsoft.com/office/drawing/2014/main" xmlns="" id="{38DC13EA-AD4F-4FA3-96ED-5C4DD17C0BD0}"/>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6</a:t>
            </a:fld>
            <a:endParaRPr lang="en-US" altLang="en-US" sz="1000" b="1" dirty="0"/>
          </a:p>
        </p:txBody>
      </p:sp>
    </p:spTree>
    <p:extLst>
      <p:ext uri="{BB962C8B-B14F-4D97-AF65-F5344CB8AC3E}">
        <p14:creationId xmlns:p14="http://schemas.microsoft.com/office/powerpoint/2010/main" val="427314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10835" y="138546"/>
            <a:ext cx="8201891" cy="523220"/>
          </a:xfrm>
          <a:prstGeom prst="rect">
            <a:avLst/>
          </a:prstGeom>
          <a:noFill/>
        </p:spPr>
        <p:txBody>
          <a:bodyPr wrap="square" rtlCol="0">
            <a:spAutoFit/>
          </a:bodyPr>
          <a:lstStyle/>
          <a:p>
            <a:r>
              <a:rPr lang="en-IN" sz="2800" b="1" dirty="0">
                <a:latin typeface="+mj-lt"/>
              </a:rPr>
              <a:t>Dividends – Definition in the Income-tax Act, 1961</a:t>
            </a:r>
          </a:p>
        </p:txBody>
      </p:sp>
      <p:sp>
        <p:nvSpPr>
          <p:cNvPr id="7" name="TextBox 6">
            <a:extLst>
              <a:ext uri="{FF2B5EF4-FFF2-40B4-BE49-F238E27FC236}">
                <a16:creationId xmlns:a16="http://schemas.microsoft.com/office/drawing/2014/main" xmlns="" id="{93C08FF6-B8F9-4F4D-8EB3-81BA2174843A}"/>
              </a:ext>
            </a:extLst>
          </p:cNvPr>
          <p:cNvSpPr txBox="1"/>
          <p:nvPr/>
        </p:nvSpPr>
        <p:spPr>
          <a:xfrm>
            <a:off x="126714" y="661766"/>
            <a:ext cx="8201891" cy="5847755"/>
          </a:xfrm>
          <a:prstGeom prst="rect">
            <a:avLst/>
          </a:prstGeom>
          <a:noFill/>
        </p:spPr>
        <p:txBody>
          <a:bodyPr wrap="square" rtlCol="0">
            <a:spAutoFit/>
          </a:bodyPr>
          <a:lstStyle/>
          <a:p>
            <a:pPr algn="just"/>
            <a:r>
              <a:rPr lang="en-IN" sz="2200" b="1" dirty="0">
                <a:latin typeface="+mj-lt"/>
              </a:rPr>
              <a:t>“Dividend” – [Section 2(22)]: includes </a:t>
            </a:r>
            <a:r>
              <a:rPr lang="en-IN" sz="2200" dirty="0"/>
              <a:t>any </a:t>
            </a:r>
            <a:r>
              <a:rPr lang="en-IN" sz="2200" b="1" u="sng" dirty="0"/>
              <a:t>distribution</a:t>
            </a:r>
            <a:r>
              <a:rPr lang="en-IN" sz="2200" dirty="0"/>
              <a:t> by a </a:t>
            </a:r>
            <a:r>
              <a:rPr lang="en-IN" sz="2200" b="1" u="sng" dirty="0"/>
              <a:t>company </a:t>
            </a:r>
            <a:r>
              <a:rPr lang="en-IN" sz="2200" dirty="0"/>
              <a:t>to its shareholders:</a:t>
            </a:r>
            <a:endParaRPr lang="en-IN" sz="2200" b="1" dirty="0">
              <a:latin typeface="+mj-lt"/>
            </a:endParaRPr>
          </a:p>
          <a:p>
            <a:pPr marL="457200" indent="-457200" algn="just">
              <a:buFont typeface="+mj-lt"/>
              <a:buAutoNum type="alphaLcPeriod"/>
            </a:pPr>
            <a:r>
              <a:rPr lang="en-IN" sz="2200" dirty="0">
                <a:latin typeface="+mj-lt"/>
              </a:rPr>
              <a:t>of </a:t>
            </a:r>
            <a:r>
              <a:rPr lang="en-IN" sz="2200" b="1" u="sng" dirty="0">
                <a:latin typeface="+mj-lt"/>
              </a:rPr>
              <a:t>accumulated profits </a:t>
            </a:r>
            <a:r>
              <a:rPr lang="en-IN" sz="2200" dirty="0">
                <a:latin typeface="+mj-lt"/>
              </a:rPr>
              <a:t>entailing release of any part of the assets of the company;</a:t>
            </a:r>
          </a:p>
          <a:p>
            <a:pPr marL="457200" indent="-457200" algn="just">
              <a:buFont typeface="+mj-lt"/>
              <a:buAutoNum type="alphaLcPeriod"/>
            </a:pPr>
            <a:r>
              <a:rPr lang="en-IN" sz="2200" dirty="0">
                <a:latin typeface="+mj-lt"/>
              </a:rPr>
              <a:t>of </a:t>
            </a:r>
            <a:r>
              <a:rPr lang="en-IN" sz="2200" b="1" dirty="0">
                <a:latin typeface="+mj-lt"/>
              </a:rPr>
              <a:t>debentures</a:t>
            </a:r>
            <a:r>
              <a:rPr lang="en-IN" sz="2200" dirty="0">
                <a:latin typeface="+mj-lt"/>
              </a:rPr>
              <a:t>, debenture-stock, or deposit certificates in any form,</a:t>
            </a:r>
            <a:r>
              <a:rPr lang="en-IN" sz="2200" dirty="0"/>
              <a:t> and to its </a:t>
            </a:r>
            <a:r>
              <a:rPr lang="en-IN" sz="2200" b="1" dirty="0"/>
              <a:t>preference shareholders of bonus shares</a:t>
            </a:r>
            <a:r>
              <a:rPr lang="en-IN" sz="2200" dirty="0"/>
              <a:t> </a:t>
            </a:r>
            <a:r>
              <a:rPr lang="en-IN" sz="2200" dirty="0">
                <a:latin typeface="+mj-lt"/>
              </a:rPr>
              <a:t>to the extent to which the company has accumulated profits;</a:t>
            </a:r>
          </a:p>
          <a:p>
            <a:pPr marL="457200" indent="-457200" algn="just">
              <a:buFont typeface="+mj-lt"/>
              <a:buAutoNum type="alphaLcPeriod"/>
            </a:pPr>
            <a:r>
              <a:rPr lang="en-IN" sz="2200" dirty="0">
                <a:latin typeface="+mj-lt"/>
              </a:rPr>
              <a:t>on its </a:t>
            </a:r>
            <a:r>
              <a:rPr lang="en-IN" sz="2200" b="1" dirty="0">
                <a:latin typeface="+mj-lt"/>
              </a:rPr>
              <a:t>liquidation,</a:t>
            </a:r>
            <a:r>
              <a:rPr lang="en-IN" sz="2200" dirty="0">
                <a:latin typeface="+mj-lt"/>
              </a:rPr>
              <a:t> to the extent of accumulated profits immediately before liquidation;</a:t>
            </a:r>
          </a:p>
          <a:p>
            <a:pPr marL="457200" indent="-457200" algn="just">
              <a:buFont typeface="+mj-lt"/>
              <a:buAutoNum type="alphaLcPeriod"/>
            </a:pPr>
            <a:r>
              <a:rPr lang="en-IN" sz="2200" dirty="0">
                <a:latin typeface="+mj-lt"/>
              </a:rPr>
              <a:t>on the </a:t>
            </a:r>
            <a:r>
              <a:rPr lang="en-IN" sz="2200" b="1" dirty="0">
                <a:latin typeface="+mj-lt"/>
              </a:rPr>
              <a:t>reduction of its capital</a:t>
            </a:r>
            <a:r>
              <a:rPr lang="en-IN" sz="2200" dirty="0">
                <a:latin typeface="+mj-lt"/>
              </a:rPr>
              <a:t>, to the extent to which company possesses accumulated profits.</a:t>
            </a:r>
          </a:p>
          <a:p>
            <a:pPr marL="457200" indent="-457200" algn="just">
              <a:buFont typeface="+mj-lt"/>
              <a:buAutoNum type="alphaLcPeriod"/>
            </a:pPr>
            <a:r>
              <a:rPr lang="en-IN" sz="2200" dirty="0">
                <a:latin typeface="+mj-lt"/>
              </a:rPr>
              <a:t>any payment by a closely held company, as advance or loan to a beneficial owner of shares, (not being shares entitled to a fixed rate of dividend whether with or without a right to participate in profits) holding minimum 10% of the voting power, or to any concern in which such shareholder is a member/partner and has a substantial interest to the extent of accumulated profits;</a:t>
            </a:r>
          </a:p>
        </p:txBody>
      </p:sp>
      <p:sp>
        <p:nvSpPr>
          <p:cNvPr id="5" name="Footer Placeholder 3">
            <a:extLst>
              <a:ext uri="{FF2B5EF4-FFF2-40B4-BE49-F238E27FC236}">
                <a16:creationId xmlns:a16="http://schemas.microsoft.com/office/drawing/2014/main" xmlns="" id="{BE07225F-13CC-4AB8-A6D6-509398C5208A}"/>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7</a:t>
            </a:fld>
            <a:endParaRPr lang="en-US" altLang="en-US" sz="1000" b="1" dirty="0"/>
          </a:p>
        </p:txBody>
      </p:sp>
    </p:spTree>
    <p:extLst>
      <p:ext uri="{BB962C8B-B14F-4D97-AF65-F5344CB8AC3E}">
        <p14:creationId xmlns:p14="http://schemas.microsoft.com/office/powerpoint/2010/main" val="300339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B755473-9B97-4017-B7EA-F1018C239079}"/>
              </a:ext>
            </a:extLst>
          </p:cNvPr>
          <p:cNvSpPr txBox="1"/>
          <p:nvPr/>
        </p:nvSpPr>
        <p:spPr>
          <a:xfrm>
            <a:off x="110835" y="138546"/>
            <a:ext cx="8201891" cy="523220"/>
          </a:xfrm>
          <a:prstGeom prst="rect">
            <a:avLst/>
          </a:prstGeom>
          <a:noFill/>
        </p:spPr>
        <p:txBody>
          <a:bodyPr wrap="square" rtlCol="0">
            <a:spAutoFit/>
          </a:bodyPr>
          <a:lstStyle/>
          <a:p>
            <a:r>
              <a:rPr lang="en-IN" sz="2800" b="1" dirty="0">
                <a:latin typeface="+mj-lt"/>
              </a:rPr>
              <a:t>Dividends – Definition in the DTAA</a:t>
            </a:r>
          </a:p>
        </p:txBody>
      </p:sp>
      <p:sp>
        <p:nvSpPr>
          <p:cNvPr id="7" name="TextBox 6">
            <a:extLst>
              <a:ext uri="{FF2B5EF4-FFF2-40B4-BE49-F238E27FC236}">
                <a16:creationId xmlns:a16="http://schemas.microsoft.com/office/drawing/2014/main" xmlns="" id="{93C08FF6-B8F9-4F4D-8EB3-81BA2174843A}"/>
              </a:ext>
            </a:extLst>
          </p:cNvPr>
          <p:cNvSpPr txBox="1"/>
          <p:nvPr/>
        </p:nvSpPr>
        <p:spPr>
          <a:xfrm>
            <a:off x="484909" y="1031909"/>
            <a:ext cx="8201891" cy="4539704"/>
          </a:xfrm>
          <a:prstGeom prst="rect">
            <a:avLst/>
          </a:prstGeom>
          <a:noFill/>
        </p:spPr>
        <p:txBody>
          <a:bodyPr wrap="square" rtlCol="0">
            <a:spAutoFit/>
          </a:bodyPr>
          <a:lstStyle/>
          <a:p>
            <a:pPr algn="just"/>
            <a:r>
              <a:rPr lang="en-IN" sz="2200" b="1" dirty="0"/>
              <a:t>Illustrative – Article 10(3) of the India-US DTAA:  Dividend as used in this article means</a:t>
            </a:r>
          </a:p>
          <a:p>
            <a:pPr marL="457200" indent="-457200" algn="just">
              <a:spcBef>
                <a:spcPts val="600"/>
              </a:spcBef>
              <a:spcAft>
                <a:spcPts val="600"/>
              </a:spcAft>
              <a:buFont typeface="+mj-lt"/>
              <a:buAutoNum type="alphaLcPeriod"/>
            </a:pPr>
            <a:r>
              <a:rPr lang="en-IN" sz="2200" dirty="0">
                <a:latin typeface="+mj-lt"/>
              </a:rPr>
              <a:t>Income from </a:t>
            </a:r>
            <a:r>
              <a:rPr lang="en-IN" sz="2200" u="sng" dirty="0">
                <a:latin typeface="+mj-lt"/>
              </a:rPr>
              <a:t>shares or other rights</a:t>
            </a:r>
            <a:r>
              <a:rPr lang="en-IN" sz="2200" dirty="0">
                <a:latin typeface="+mj-lt"/>
              </a:rPr>
              <a:t>, </a:t>
            </a:r>
            <a:r>
              <a:rPr lang="en-IN" sz="2200" u="sng" dirty="0">
                <a:latin typeface="+mj-lt"/>
              </a:rPr>
              <a:t>not being debt-claims</a:t>
            </a:r>
            <a:r>
              <a:rPr lang="en-IN" sz="2200" dirty="0">
                <a:latin typeface="+mj-lt"/>
              </a:rPr>
              <a:t>, participating in profits,</a:t>
            </a:r>
          </a:p>
          <a:p>
            <a:pPr marL="457200" indent="-457200" algn="just">
              <a:spcBef>
                <a:spcPts val="600"/>
              </a:spcBef>
              <a:spcAft>
                <a:spcPts val="600"/>
              </a:spcAft>
              <a:buFont typeface="+mj-lt"/>
              <a:buAutoNum type="alphaLcPeriod"/>
            </a:pPr>
            <a:r>
              <a:rPr lang="en-IN" sz="2200" dirty="0">
                <a:latin typeface="+mj-lt"/>
              </a:rPr>
              <a:t>Income from </a:t>
            </a:r>
            <a:r>
              <a:rPr lang="en-IN" sz="2200" u="sng" dirty="0">
                <a:latin typeface="+mj-lt"/>
              </a:rPr>
              <a:t>other corporate rights</a:t>
            </a:r>
            <a:r>
              <a:rPr lang="en-IN" sz="2200" dirty="0">
                <a:latin typeface="+mj-lt"/>
              </a:rPr>
              <a:t> which are subjected to the </a:t>
            </a:r>
            <a:r>
              <a:rPr lang="en-IN" sz="2200" u="sng" dirty="0">
                <a:latin typeface="+mj-lt"/>
              </a:rPr>
              <a:t>same taxation treatment</a:t>
            </a:r>
            <a:r>
              <a:rPr lang="en-IN" sz="2200" dirty="0">
                <a:latin typeface="+mj-lt"/>
              </a:rPr>
              <a:t> as income from shares by the taxation laws of the State of which the company making the distribution is a resident; and</a:t>
            </a:r>
          </a:p>
          <a:p>
            <a:pPr marL="457200" indent="-457200" algn="just">
              <a:spcBef>
                <a:spcPts val="600"/>
              </a:spcBef>
              <a:spcAft>
                <a:spcPts val="600"/>
              </a:spcAft>
              <a:buFont typeface="+mj-lt"/>
              <a:buAutoNum type="alphaLcPeriod"/>
            </a:pPr>
            <a:r>
              <a:rPr lang="en-IN" sz="2200" dirty="0">
                <a:latin typeface="+mj-lt"/>
              </a:rPr>
              <a:t>Income from </a:t>
            </a:r>
            <a:r>
              <a:rPr lang="en-IN" sz="2200" u="sng" dirty="0">
                <a:latin typeface="+mj-lt"/>
              </a:rPr>
              <a:t>arrangements, including debt obligations</a:t>
            </a:r>
            <a:r>
              <a:rPr lang="en-IN" sz="2200" dirty="0">
                <a:latin typeface="+mj-lt"/>
              </a:rPr>
              <a:t>, carrying the </a:t>
            </a:r>
            <a:r>
              <a:rPr lang="en-IN" sz="2200" b="1" u="sng" dirty="0">
                <a:latin typeface="+mj-lt"/>
              </a:rPr>
              <a:t>right to participate in profits</a:t>
            </a:r>
            <a:r>
              <a:rPr lang="en-IN" sz="2200" dirty="0">
                <a:latin typeface="+mj-lt"/>
              </a:rPr>
              <a:t>, to the extent so characterised under the laws of the Contracting State in which the income arises.</a:t>
            </a:r>
          </a:p>
        </p:txBody>
      </p:sp>
      <p:sp>
        <p:nvSpPr>
          <p:cNvPr id="5" name="Footer Placeholder 3">
            <a:extLst>
              <a:ext uri="{FF2B5EF4-FFF2-40B4-BE49-F238E27FC236}">
                <a16:creationId xmlns:a16="http://schemas.microsoft.com/office/drawing/2014/main" xmlns="" id="{66147213-F54C-4B4C-BEB3-614CADCF9DA8}"/>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8</a:t>
            </a:fld>
            <a:endParaRPr lang="en-US" altLang="en-US" sz="1000" b="1" dirty="0"/>
          </a:p>
        </p:txBody>
      </p:sp>
    </p:spTree>
    <p:extLst>
      <p:ext uri="{BB962C8B-B14F-4D97-AF65-F5344CB8AC3E}">
        <p14:creationId xmlns:p14="http://schemas.microsoft.com/office/powerpoint/2010/main" val="140131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51F063-9398-4667-ACB1-BF5B69543F27}"/>
              </a:ext>
            </a:extLst>
          </p:cNvPr>
          <p:cNvSpPr>
            <a:spLocks noGrp="1"/>
          </p:cNvSpPr>
          <p:nvPr>
            <p:ph type="title"/>
          </p:nvPr>
        </p:nvSpPr>
        <p:spPr>
          <a:xfrm>
            <a:off x="49234" y="-14068"/>
            <a:ext cx="8229600" cy="590843"/>
          </a:xfrm>
        </p:spPr>
        <p:txBody>
          <a:bodyPr>
            <a:normAutofit/>
          </a:bodyPr>
          <a:lstStyle/>
          <a:p>
            <a:pPr algn="l"/>
            <a:r>
              <a:rPr lang="en-IN" sz="2800" b="1" dirty="0"/>
              <a:t>When is dividend taxable?</a:t>
            </a:r>
          </a:p>
        </p:txBody>
      </p:sp>
      <p:sp>
        <p:nvSpPr>
          <p:cNvPr id="3" name="Content Placeholder 2">
            <a:extLst>
              <a:ext uri="{FF2B5EF4-FFF2-40B4-BE49-F238E27FC236}">
                <a16:creationId xmlns:a16="http://schemas.microsoft.com/office/drawing/2014/main" xmlns="" id="{6D04FCFF-60D5-4F19-BCE9-11D8B85EA139}"/>
              </a:ext>
            </a:extLst>
          </p:cNvPr>
          <p:cNvSpPr>
            <a:spLocks noGrp="1"/>
          </p:cNvSpPr>
          <p:nvPr>
            <p:ph idx="1"/>
          </p:nvPr>
        </p:nvSpPr>
        <p:spPr>
          <a:xfrm>
            <a:off x="457200" y="815926"/>
            <a:ext cx="8229600" cy="5310237"/>
          </a:xfrm>
        </p:spPr>
        <p:txBody>
          <a:bodyPr/>
          <a:lstStyle/>
          <a:p>
            <a:pPr marL="0" indent="0">
              <a:buNone/>
            </a:pPr>
            <a:r>
              <a:rPr lang="en-IN" sz="2400" b="1" dirty="0"/>
              <a:t>Section 8 : Dividend Income</a:t>
            </a:r>
            <a:endParaRPr lang="en-IN" sz="2200" b="1" dirty="0"/>
          </a:p>
          <a:p>
            <a:r>
              <a:rPr lang="en-IN" sz="2200" dirty="0"/>
              <a:t>For the purpose of inclusion </a:t>
            </a:r>
            <a:r>
              <a:rPr lang="en-IN" sz="2200" b="1" dirty="0"/>
              <a:t>in the total income</a:t>
            </a:r>
            <a:r>
              <a:rPr lang="en-IN" sz="2200" dirty="0"/>
              <a:t> of an assessee, - </a:t>
            </a:r>
          </a:p>
          <a:p>
            <a:pPr lvl="1" algn="just"/>
            <a:r>
              <a:rPr lang="en-IN" sz="2200" b="1" dirty="0"/>
              <a:t>Any dividend declared by a company</a:t>
            </a:r>
            <a:r>
              <a:rPr lang="en-IN" sz="2200" dirty="0"/>
              <a:t> or distributed or paid by it within the meaning of clauses under Sec 2(22) shall be deemed to be the income of the previous year in which it is so </a:t>
            </a:r>
            <a:r>
              <a:rPr lang="en-IN" sz="2200" b="1" u="sng" dirty="0"/>
              <a:t>declared, distributed or paid</a:t>
            </a:r>
            <a:r>
              <a:rPr lang="en-IN" sz="2200" dirty="0"/>
              <a:t>, as the case may be.</a:t>
            </a:r>
          </a:p>
          <a:p>
            <a:pPr lvl="1" algn="just"/>
            <a:r>
              <a:rPr lang="en-IN" sz="2200" dirty="0"/>
              <a:t>Any </a:t>
            </a:r>
            <a:r>
              <a:rPr lang="en-IN" sz="2200" b="1" dirty="0"/>
              <a:t>interim dividend</a:t>
            </a:r>
            <a:r>
              <a:rPr lang="en-IN" sz="2200" dirty="0"/>
              <a:t> shall be deemed to be the income of the previous year in which the amount of such dividend is unconditionally made available by the company to the member who is entitled to it.</a:t>
            </a:r>
          </a:p>
          <a:p>
            <a:pPr algn="just"/>
            <a:r>
              <a:rPr lang="en-IN" sz="2400" b="1" dirty="0"/>
              <a:t>Article 10 : Dividends</a:t>
            </a:r>
          </a:p>
          <a:p>
            <a:pPr lvl="1" algn="just"/>
            <a:r>
              <a:rPr lang="en-IN" sz="2200" dirty="0"/>
              <a:t>Dividend </a:t>
            </a:r>
            <a:r>
              <a:rPr lang="en-IN" sz="2200" b="1" u="sng" dirty="0"/>
              <a:t>paid</a:t>
            </a:r>
            <a:r>
              <a:rPr lang="en-IN" sz="2200" dirty="0"/>
              <a:t> by a company which is resident of a Contracting State.</a:t>
            </a:r>
          </a:p>
        </p:txBody>
      </p:sp>
      <p:sp>
        <p:nvSpPr>
          <p:cNvPr id="5" name="Footer Placeholder 3">
            <a:extLst>
              <a:ext uri="{FF2B5EF4-FFF2-40B4-BE49-F238E27FC236}">
                <a16:creationId xmlns:a16="http://schemas.microsoft.com/office/drawing/2014/main" xmlns="" id="{CA59D976-29C6-411F-8810-10B424C966A2}"/>
              </a:ext>
            </a:extLst>
          </p:cNvPr>
          <p:cNvSpPr txBox="1">
            <a:spLocks/>
          </p:cNvSpPr>
          <p:nvPr/>
        </p:nvSpPr>
        <p:spPr bwMode="auto">
          <a:xfrm>
            <a:off x="8666163" y="6567488"/>
            <a:ext cx="4905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spcBef>
                <a:spcPct val="50000"/>
              </a:spcBef>
              <a:buClr>
                <a:srgbClr val="CC3300"/>
              </a:buClr>
              <a:buFont typeface="Wingdings" panose="05000000000000000000" pitchFamily="2" charset="2"/>
              <a:buNone/>
            </a:pPr>
            <a:fld id="{A6A413CA-FBAF-4891-ACF0-9283320B5F8A}" type="slidenum">
              <a:rPr lang="en-US" altLang="en-US" sz="1000" b="1"/>
              <a:pPr algn="ctr">
                <a:spcBef>
                  <a:spcPct val="50000"/>
                </a:spcBef>
                <a:buClr>
                  <a:srgbClr val="CC3300"/>
                </a:buClr>
                <a:buFont typeface="Wingdings" panose="05000000000000000000" pitchFamily="2" charset="2"/>
                <a:buNone/>
              </a:pPr>
              <a:t>9</a:t>
            </a:fld>
            <a:endParaRPr lang="en-US" altLang="en-US" sz="1000" b="1" dirty="0"/>
          </a:p>
        </p:txBody>
      </p:sp>
    </p:spTree>
    <p:extLst>
      <p:ext uri="{BB962C8B-B14F-4D97-AF65-F5344CB8AC3E}">
        <p14:creationId xmlns:p14="http://schemas.microsoft.com/office/powerpoint/2010/main" val="3658560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10327</TotalTime>
  <Words>4024</Words>
  <Application>Microsoft Office PowerPoint</Application>
  <PresentationFormat>On-screen Show (4:3)</PresentationFormat>
  <Paragraphs>405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Taxation of Investments – Cross Border Transactions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is dividend taxable?</vt:lpstr>
      <vt:lpstr>Taxation of Dividend</vt:lpstr>
      <vt:lpstr>PowerPoint Presentation</vt:lpstr>
      <vt:lpstr>Taxation of share buy-back</vt:lpstr>
      <vt:lpstr>Taxation of dividends under DTAA</vt:lpstr>
      <vt:lpstr>Dividend received – Section 115BBD</vt:lpstr>
      <vt:lpstr>PowerPoint Presentation</vt:lpstr>
      <vt:lpstr>PowerPoint Presentation</vt:lpstr>
      <vt:lpstr>PowerPoint Presentation</vt:lpstr>
      <vt:lpstr>When is interest taxable?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Ernst &amp; Young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International Taxation</dc:title>
  <dc:creator>PVS</dc:creator>
  <cp:lastModifiedBy>ICAI</cp:lastModifiedBy>
  <cp:revision>753</cp:revision>
  <dcterms:created xsi:type="dcterms:W3CDTF">2016-12-15T14:19:07Z</dcterms:created>
  <dcterms:modified xsi:type="dcterms:W3CDTF">2019-03-08T07:04:39Z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0D801C85-B449-4277-9364-E8E831FEB8E4</vt:lpwstr>
  </property>
  <property fmtid="{D5CDD505-2E9C-101B-9397-08002B2CF9AE}" pid="3" name="ArticulatePath">
    <vt:lpwstr>Basic_concepts_of_International_Taxation_16.12.2017</vt:lpwstr>
  </property>
</Properties>
</file>