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404" r:id="rId2"/>
    <p:sldId id="414" r:id="rId3"/>
    <p:sldId id="422" r:id="rId4"/>
    <p:sldId id="423" r:id="rId5"/>
    <p:sldId id="425" r:id="rId6"/>
    <p:sldId id="426" r:id="rId7"/>
    <p:sldId id="427" r:id="rId8"/>
    <p:sldId id="424" r:id="rId9"/>
    <p:sldId id="428" r:id="rId10"/>
    <p:sldId id="429" r:id="rId11"/>
    <p:sldId id="430" r:id="rId12"/>
    <p:sldId id="431" r:id="rId13"/>
    <p:sldId id="432" r:id="rId14"/>
    <p:sldId id="433" r:id="rId15"/>
    <p:sldId id="435" r:id="rId16"/>
    <p:sldId id="375" r:id="rId17"/>
    <p:sldId id="376" r:id="rId18"/>
    <p:sldId id="377" r:id="rId19"/>
    <p:sldId id="378" r:id="rId20"/>
    <p:sldId id="379" r:id="rId21"/>
    <p:sldId id="380" r:id="rId22"/>
    <p:sldId id="365" r:id="rId23"/>
    <p:sldId id="369" r:id="rId24"/>
    <p:sldId id="370" r:id="rId25"/>
    <p:sldId id="372" r:id="rId26"/>
    <p:sldId id="371" r:id="rId27"/>
    <p:sldId id="421" r:id="rId28"/>
    <p:sldId id="373" r:id="rId29"/>
    <p:sldId id="374" r:id="rId30"/>
    <p:sldId id="436" r:id="rId31"/>
    <p:sldId id="420" r:id="rId32"/>
    <p:sldId id="36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7D"/>
    <a:srgbClr val="003278"/>
    <a:srgbClr val="003200"/>
    <a:srgbClr val="FF327D"/>
    <a:srgbClr val="003296"/>
    <a:srgbClr val="003C7D"/>
    <a:srgbClr val="004B64"/>
    <a:srgbClr val="00417D"/>
    <a:srgbClr val="004196"/>
    <a:srgbClr val="004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59" autoAdjust="0"/>
    <p:restoredTop sz="94660"/>
  </p:normalViewPr>
  <p:slideViewPr>
    <p:cSldViewPr snapToGrid="0">
      <p:cViewPr>
        <p:scale>
          <a:sx n="60" d="100"/>
          <a:sy n="60" d="100"/>
        </p:scale>
        <p:origin x="-2172" y="-10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8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B2471-6391-4CD7-A822-B246971BC69D}" type="datetimeFigureOut">
              <a:rPr lang="en-IN" smtClean="0"/>
              <a:t>01-08-2019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9F8EA-18AF-4FC1-81F1-6415A17C5EE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53004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72649-1CCA-476C-811A-3B55C380BCDF}" type="datetimeFigureOut">
              <a:rPr lang="en-IN" smtClean="0"/>
              <a:t>01-08-2019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FF627-0BAB-4C00-826C-8E6B3F09FE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1319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 noChangeAspect="1"/>
          </p:cNvSpPr>
          <p:nvPr userDrawn="1"/>
        </p:nvSpPr>
        <p:spPr bwMode="gray">
          <a:xfrm>
            <a:off x="0" y="1"/>
            <a:ext cx="6359857" cy="6523630"/>
          </a:xfrm>
          <a:custGeom>
            <a:avLst/>
            <a:gdLst/>
            <a:ahLst/>
            <a:cxnLst>
              <a:cxn ang="0">
                <a:pos x="17951" y="0"/>
              </a:cxn>
              <a:cxn ang="0">
                <a:pos x="0" y="0"/>
              </a:cxn>
              <a:cxn ang="0">
                <a:pos x="0" y="20057"/>
              </a:cxn>
              <a:cxn ang="0">
                <a:pos x="12022" y="20057"/>
              </a:cxn>
              <a:cxn ang="0">
                <a:pos x="17951" y="0"/>
              </a:cxn>
            </a:cxnLst>
            <a:rect l="0" t="0" r="r" b="b"/>
            <a:pathLst>
              <a:path w="17951" h="20057">
                <a:moveTo>
                  <a:pt x="17951" y="0"/>
                </a:moveTo>
                <a:lnTo>
                  <a:pt x="0" y="0"/>
                </a:lnTo>
                <a:lnTo>
                  <a:pt x="0" y="20057"/>
                </a:lnTo>
                <a:lnTo>
                  <a:pt x="12022" y="20057"/>
                </a:lnTo>
                <a:lnTo>
                  <a:pt x="17951" y="0"/>
                </a:lnTo>
                <a:close/>
              </a:path>
            </a:pathLst>
          </a:custGeom>
          <a:gradFill flip="none" rotWithShape="1">
            <a:gsLst>
              <a:gs pos="0">
                <a:srgbClr val="00257A">
                  <a:alpha val="90000"/>
                </a:srgbClr>
              </a:gs>
              <a:gs pos="35000">
                <a:srgbClr val="00338D">
                  <a:alpha val="90000"/>
                </a:srgbClr>
              </a:gs>
              <a:gs pos="100000">
                <a:srgbClr val="009FDA">
                  <a:alpha val="90000"/>
                </a:srgbClr>
              </a:gs>
            </a:gsLst>
            <a:lin ang="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7287" tIns="53643" rIns="107287" bIns="53643"/>
          <a:lstStyle/>
          <a:p>
            <a:pPr marL="0" algn="l" defTabSz="1072866" rtl="0" eaLnBrk="1" fontAlgn="base" latinLnBrk="0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GB" sz="21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5127" y="969451"/>
            <a:ext cx="5103813" cy="792163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defRPr sz="24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defRPr sz="24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defRPr sz="24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defRPr sz="24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468905" y="2623778"/>
            <a:ext cx="4799132" cy="928688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defRPr sz="20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defRPr sz="20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defRPr sz="20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defRPr sz="20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2027876" y="0"/>
            <a:ext cx="164123" cy="6858000"/>
          </a:xfrm>
          <a:prstGeom prst="rect">
            <a:avLst/>
          </a:prstGeom>
          <a:solidFill>
            <a:srgbClr val="0032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55638" y="6400800"/>
            <a:ext cx="2073275" cy="442913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defRPr sz="18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defRPr sz="18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defRPr sz="18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defRPr sz="18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Edit Master text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3059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jec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0"/>
          <p:cNvSpPr>
            <a:spLocks noChangeAspect="1"/>
          </p:cNvSpPr>
          <p:nvPr userDrawn="1"/>
        </p:nvSpPr>
        <p:spPr bwMode="gray">
          <a:xfrm>
            <a:off x="0" y="0"/>
            <a:ext cx="11041039" cy="95744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29"/>
              </a:cxn>
              <a:cxn ang="0">
                <a:pos x="18422" y="1729"/>
              </a:cxn>
              <a:cxn ang="0">
                <a:pos x="18935" y="0"/>
              </a:cxn>
              <a:cxn ang="0">
                <a:pos x="0" y="0"/>
              </a:cxn>
            </a:cxnLst>
            <a:rect l="0" t="0" r="r" b="b"/>
            <a:pathLst>
              <a:path w="18935" h="1729">
                <a:moveTo>
                  <a:pt x="0" y="0"/>
                </a:moveTo>
                <a:lnTo>
                  <a:pt x="0" y="1729"/>
                </a:lnTo>
                <a:lnTo>
                  <a:pt x="18422" y="1729"/>
                </a:lnTo>
                <a:lnTo>
                  <a:pt x="1893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7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7287" tIns="53643" rIns="107287" bIns="53643"/>
          <a:lstStyle/>
          <a:p>
            <a:pPr marL="0" algn="l" defTabSz="1072866" rtl="0" eaLnBrk="1" fontAlgn="base" latinLnBrk="0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GB" sz="2100" kern="1200" dirty="0">
              <a:solidFill>
                <a:srgbClr val="002E8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327025" y="150813"/>
            <a:ext cx="8407400" cy="585787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defRPr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defRPr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defRPr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defRPr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2027876" y="0"/>
            <a:ext cx="164123" cy="6858000"/>
          </a:xfrm>
          <a:prstGeom prst="rect">
            <a:avLst/>
          </a:prstGeom>
          <a:solidFill>
            <a:srgbClr val="0032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27024" y="1108259"/>
            <a:ext cx="11650331" cy="5749741"/>
          </a:xfrm>
        </p:spPr>
        <p:txBody>
          <a:bodyPr>
            <a:normAutofit/>
          </a:bodyPr>
          <a:lstStyle>
            <a:lvl1pPr>
              <a:defRPr sz="2000"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defRPr sz="2000"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defRPr sz="2000"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defRPr sz="2000"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defRPr sz="2000">
                <a:latin typeface="Cambria" panose="02040503050406030204" pitchFamily="18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C37E4FB1-AD43-40BE-A2D5-51E31E25039B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8521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gradFill>
          <a:gsLst>
            <a:gs pos="12000">
              <a:srgbClr val="00327D">
                <a:alpha val="85000"/>
              </a:srgb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ight Triangle 22"/>
          <p:cNvSpPr/>
          <p:nvPr userDrawn="1"/>
        </p:nvSpPr>
        <p:spPr>
          <a:xfrm rot="3278701">
            <a:off x="5157079" y="-751691"/>
            <a:ext cx="8082978" cy="9663970"/>
          </a:xfrm>
          <a:custGeom>
            <a:avLst/>
            <a:gdLst>
              <a:gd name="connsiteX0" fmla="*/ 0 w 6445949"/>
              <a:gd name="connsiteY0" fmla="*/ 7498685 h 7498685"/>
              <a:gd name="connsiteX1" fmla="*/ 0 w 6445949"/>
              <a:gd name="connsiteY1" fmla="*/ 0 h 7498685"/>
              <a:gd name="connsiteX2" fmla="*/ 6445949 w 6445949"/>
              <a:gd name="connsiteY2" fmla="*/ 7498685 h 7498685"/>
              <a:gd name="connsiteX3" fmla="*/ 0 w 6445949"/>
              <a:gd name="connsiteY3" fmla="*/ 7498685 h 7498685"/>
              <a:gd name="connsiteX0" fmla="*/ 1505453 w 6445949"/>
              <a:gd name="connsiteY0" fmla="*/ 8965833 h 8965833"/>
              <a:gd name="connsiteX1" fmla="*/ 0 w 6445949"/>
              <a:gd name="connsiteY1" fmla="*/ 0 h 8965833"/>
              <a:gd name="connsiteX2" fmla="*/ 6445949 w 6445949"/>
              <a:gd name="connsiteY2" fmla="*/ 7498685 h 8965833"/>
              <a:gd name="connsiteX3" fmla="*/ 1505453 w 6445949"/>
              <a:gd name="connsiteY3" fmla="*/ 8965833 h 8965833"/>
              <a:gd name="connsiteX0" fmla="*/ 0 w 8707627"/>
              <a:gd name="connsiteY0" fmla="*/ 7248007 h 7498685"/>
              <a:gd name="connsiteX1" fmla="*/ 2261678 w 8707627"/>
              <a:gd name="connsiteY1" fmla="*/ 0 h 7498685"/>
              <a:gd name="connsiteX2" fmla="*/ 8707627 w 8707627"/>
              <a:gd name="connsiteY2" fmla="*/ 7498685 h 7498685"/>
              <a:gd name="connsiteX3" fmla="*/ 0 w 8707627"/>
              <a:gd name="connsiteY3" fmla="*/ 7248007 h 7498685"/>
              <a:gd name="connsiteX0" fmla="*/ 0 w 13704122"/>
              <a:gd name="connsiteY0" fmla="*/ 7248007 h 7248007"/>
              <a:gd name="connsiteX1" fmla="*/ 2261678 w 13704122"/>
              <a:gd name="connsiteY1" fmla="*/ 0 h 7248007"/>
              <a:gd name="connsiteX2" fmla="*/ 13704122 w 13704122"/>
              <a:gd name="connsiteY2" fmla="*/ 2969916 h 7248007"/>
              <a:gd name="connsiteX3" fmla="*/ 0 w 13704122"/>
              <a:gd name="connsiteY3" fmla="*/ 7248007 h 7248007"/>
              <a:gd name="connsiteX0" fmla="*/ 0 w 13704122"/>
              <a:gd name="connsiteY0" fmla="*/ 8131967 h 8131967"/>
              <a:gd name="connsiteX1" fmla="*/ 2944354 w 13704122"/>
              <a:gd name="connsiteY1" fmla="*/ 0 h 8131967"/>
              <a:gd name="connsiteX2" fmla="*/ 13704122 w 13704122"/>
              <a:gd name="connsiteY2" fmla="*/ 3853876 h 8131967"/>
              <a:gd name="connsiteX3" fmla="*/ 0 w 13704122"/>
              <a:gd name="connsiteY3" fmla="*/ 8131967 h 8131967"/>
              <a:gd name="connsiteX0" fmla="*/ 0 w 13704122"/>
              <a:gd name="connsiteY0" fmla="*/ 8146656 h 8146656"/>
              <a:gd name="connsiteX1" fmla="*/ 3107752 w 13704122"/>
              <a:gd name="connsiteY1" fmla="*/ 0 h 8146656"/>
              <a:gd name="connsiteX2" fmla="*/ 13704122 w 13704122"/>
              <a:gd name="connsiteY2" fmla="*/ 3868565 h 8146656"/>
              <a:gd name="connsiteX3" fmla="*/ 0 w 13704122"/>
              <a:gd name="connsiteY3" fmla="*/ 8146656 h 8146656"/>
              <a:gd name="connsiteX0" fmla="*/ 0 w 13640181"/>
              <a:gd name="connsiteY0" fmla="*/ 8146656 h 8146656"/>
              <a:gd name="connsiteX1" fmla="*/ 3107752 w 13640181"/>
              <a:gd name="connsiteY1" fmla="*/ 0 h 8146656"/>
              <a:gd name="connsiteX2" fmla="*/ 13640180 w 13640181"/>
              <a:gd name="connsiteY2" fmla="*/ 3996590 h 8146656"/>
              <a:gd name="connsiteX3" fmla="*/ 0 w 13640181"/>
              <a:gd name="connsiteY3" fmla="*/ 8146656 h 8146656"/>
              <a:gd name="connsiteX0" fmla="*/ 0 w 13748845"/>
              <a:gd name="connsiteY0" fmla="*/ 8146656 h 8146656"/>
              <a:gd name="connsiteX1" fmla="*/ 3107752 w 13748845"/>
              <a:gd name="connsiteY1" fmla="*/ 0 h 8146656"/>
              <a:gd name="connsiteX2" fmla="*/ 13748845 w 13748845"/>
              <a:gd name="connsiteY2" fmla="*/ 3942357 h 8146656"/>
              <a:gd name="connsiteX3" fmla="*/ 0 w 13748845"/>
              <a:gd name="connsiteY3" fmla="*/ 8146656 h 8146656"/>
              <a:gd name="connsiteX0" fmla="*/ 0 w 13748845"/>
              <a:gd name="connsiteY0" fmla="*/ 8218825 h 8218825"/>
              <a:gd name="connsiteX1" fmla="*/ 3168623 w 13748845"/>
              <a:gd name="connsiteY1" fmla="*/ 0 h 8218825"/>
              <a:gd name="connsiteX2" fmla="*/ 13748845 w 13748845"/>
              <a:gd name="connsiteY2" fmla="*/ 4014526 h 8218825"/>
              <a:gd name="connsiteX3" fmla="*/ 0 w 13748845"/>
              <a:gd name="connsiteY3" fmla="*/ 8218825 h 8218825"/>
              <a:gd name="connsiteX0" fmla="*/ 0 w 13765797"/>
              <a:gd name="connsiteY0" fmla="*/ 8218825 h 8218825"/>
              <a:gd name="connsiteX1" fmla="*/ 3168623 w 13765797"/>
              <a:gd name="connsiteY1" fmla="*/ 0 h 8218825"/>
              <a:gd name="connsiteX2" fmla="*/ 13765797 w 13765797"/>
              <a:gd name="connsiteY2" fmla="*/ 4001887 h 8218825"/>
              <a:gd name="connsiteX3" fmla="*/ 0 w 13765797"/>
              <a:gd name="connsiteY3" fmla="*/ 8218825 h 8218825"/>
              <a:gd name="connsiteX0" fmla="*/ 0 w 13765797"/>
              <a:gd name="connsiteY0" fmla="*/ 8202512 h 8202512"/>
              <a:gd name="connsiteX1" fmla="*/ 3110820 w 13765797"/>
              <a:gd name="connsiteY1" fmla="*/ 0 h 8202512"/>
              <a:gd name="connsiteX2" fmla="*/ 13765797 w 13765797"/>
              <a:gd name="connsiteY2" fmla="*/ 3985574 h 8202512"/>
              <a:gd name="connsiteX3" fmla="*/ 0 w 13765797"/>
              <a:gd name="connsiteY3" fmla="*/ 8202512 h 8202512"/>
              <a:gd name="connsiteX0" fmla="*/ 0 w 13758855"/>
              <a:gd name="connsiteY0" fmla="*/ 8202512 h 8202512"/>
              <a:gd name="connsiteX1" fmla="*/ 3110820 w 13758855"/>
              <a:gd name="connsiteY1" fmla="*/ 0 h 8202512"/>
              <a:gd name="connsiteX2" fmla="*/ 13758856 w 13758855"/>
              <a:gd name="connsiteY2" fmla="*/ 3963966 h 8202512"/>
              <a:gd name="connsiteX3" fmla="*/ 0 w 13758855"/>
              <a:gd name="connsiteY3" fmla="*/ 8202512 h 8202512"/>
              <a:gd name="connsiteX0" fmla="*/ 0 w 13758857"/>
              <a:gd name="connsiteY0" fmla="*/ 8240433 h 8240433"/>
              <a:gd name="connsiteX1" fmla="*/ 3161681 w 13758857"/>
              <a:gd name="connsiteY1" fmla="*/ 0 h 8240433"/>
              <a:gd name="connsiteX2" fmla="*/ 13758856 w 13758857"/>
              <a:gd name="connsiteY2" fmla="*/ 4001887 h 8240433"/>
              <a:gd name="connsiteX3" fmla="*/ 0 w 13758857"/>
              <a:gd name="connsiteY3" fmla="*/ 8240433 h 8240433"/>
              <a:gd name="connsiteX0" fmla="*/ 0 w 13758855"/>
              <a:gd name="connsiteY0" fmla="*/ 8240433 h 8240433"/>
              <a:gd name="connsiteX1" fmla="*/ 3161680 w 13758855"/>
              <a:gd name="connsiteY1" fmla="*/ 0 h 8240433"/>
              <a:gd name="connsiteX2" fmla="*/ 13758856 w 13758855"/>
              <a:gd name="connsiteY2" fmla="*/ 4001887 h 8240433"/>
              <a:gd name="connsiteX3" fmla="*/ 0 w 13758855"/>
              <a:gd name="connsiteY3" fmla="*/ 8240433 h 8240433"/>
              <a:gd name="connsiteX0" fmla="*/ 0 w 13758857"/>
              <a:gd name="connsiteY0" fmla="*/ 8240433 h 8240433"/>
              <a:gd name="connsiteX1" fmla="*/ 3161680 w 13758857"/>
              <a:gd name="connsiteY1" fmla="*/ 0 h 8240433"/>
              <a:gd name="connsiteX2" fmla="*/ 13758857 w 13758857"/>
              <a:gd name="connsiteY2" fmla="*/ 4001887 h 8240433"/>
              <a:gd name="connsiteX3" fmla="*/ 0 w 13758857"/>
              <a:gd name="connsiteY3" fmla="*/ 8240433 h 8240433"/>
              <a:gd name="connsiteX0" fmla="*/ 0 w 13758857"/>
              <a:gd name="connsiteY0" fmla="*/ 8202512 h 8202512"/>
              <a:gd name="connsiteX1" fmla="*/ 3110819 w 13758857"/>
              <a:gd name="connsiteY1" fmla="*/ 0 h 8202512"/>
              <a:gd name="connsiteX2" fmla="*/ 13758857 w 13758857"/>
              <a:gd name="connsiteY2" fmla="*/ 3963966 h 8202512"/>
              <a:gd name="connsiteX3" fmla="*/ 0 w 13758857"/>
              <a:gd name="connsiteY3" fmla="*/ 8202512 h 8202512"/>
              <a:gd name="connsiteX0" fmla="*/ 0 w 13211839"/>
              <a:gd name="connsiteY0" fmla="*/ 8202512 h 8202512"/>
              <a:gd name="connsiteX1" fmla="*/ 3110819 w 13211839"/>
              <a:gd name="connsiteY1" fmla="*/ 0 h 8202512"/>
              <a:gd name="connsiteX2" fmla="*/ 13211838 w 13211839"/>
              <a:gd name="connsiteY2" fmla="*/ 3646687 h 8202512"/>
              <a:gd name="connsiteX3" fmla="*/ 0 w 13211839"/>
              <a:gd name="connsiteY3" fmla="*/ 8202512 h 8202512"/>
              <a:gd name="connsiteX0" fmla="*/ 0 w 13211837"/>
              <a:gd name="connsiteY0" fmla="*/ 7922586 h 7922586"/>
              <a:gd name="connsiteX1" fmla="*/ 3992289 w 13211837"/>
              <a:gd name="connsiteY1" fmla="*/ 0 h 7922586"/>
              <a:gd name="connsiteX2" fmla="*/ 13211838 w 13211837"/>
              <a:gd name="connsiteY2" fmla="*/ 3366761 h 7922586"/>
              <a:gd name="connsiteX3" fmla="*/ 0 w 13211837"/>
              <a:gd name="connsiteY3" fmla="*/ 7922586 h 7922586"/>
              <a:gd name="connsiteX0" fmla="*/ 0 w 13256068"/>
              <a:gd name="connsiteY0" fmla="*/ 7922586 h 7922586"/>
              <a:gd name="connsiteX1" fmla="*/ 3992289 w 13256068"/>
              <a:gd name="connsiteY1" fmla="*/ 0 h 7922586"/>
              <a:gd name="connsiteX2" fmla="*/ 13256069 w 13256068"/>
              <a:gd name="connsiteY2" fmla="*/ 3335759 h 7922586"/>
              <a:gd name="connsiteX3" fmla="*/ 0 w 13256068"/>
              <a:gd name="connsiteY3" fmla="*/ 7922586 h 7922586"/>
              <a:gd name="connsiteX0" fmla="*/ 0 w 13256070"/>
              <a:gd name="connsiteY0" fmla="*/ 7922586 h 7922586"/>
              <a:gd name="connsiteX1" fmla="*/ 3992289 w 13256070"/>
              <a:gd name="connsiteY1" fmla="*/ 0 h 7922586"/>
              <a:gd name="connsiteX2" fmla="*/ 13256069 w 13256070"/>
              <a:gd name="connsiteY2" fmla="*/ 3335760 h 7922586"/>
              <a:gd name="connsiteX3" fmla="*/ 0 w 13256070"/>
              <a:gd name="connsiteY3" fmla="*/ 7922586 h 7922586"/>
              <a:gd name="connsiteX0" fmla="*/ 0 w 13285556"/>
              <a:gd name="connsiteY0" fmla="*/ 7922586 h 7922586"/>
              <a:gd name="connsiteX1" fmla="*/ 3992289 w 13285556"/>
              <a:gd name="connsiteY1" fmla="*/ 0 h 7922586"/>
              <a:gd name="connsiteX2" fmla="*/ 13285557 w 13285556"/>
              <a:gd name="connsiteY2" fmla="*/ 3315093 h 7922586"/>
              <a:gd name="connsiteX3" fmla="*/ 0 w 13285556"/>
              <a:gd name="connsiteY3" fmla="*/ 7922586 h 7922586"/>
              <a:gd name="connsiteX0" fmla="*/ 0 w 13285558"/>
              <a:gd name="connsiteY0" fmla="*/ 7922586 h 7922586"/>
              <a:gd name="connsiteX1" fmla="*/ 3992289 w 13285558"/>
              <a:gd name="connsiteY1" fmla="*/ 0 h 7922586"/>
              <a:gd name="connsiteX2" fmla="*/ 13285557 w 13285558"/>
              <a:gd name="connsiteY2" fmla="*/ 3315093 h 7922586"/>
              <a:gd name="connsiteX3" fmla="*/ 0 w 13285558"/>
              <a:gd name="connsiteY3" fmla="*/ 7922586 h 7922586"/>
              <a:gd name="connsiteX0" fmla="*/ 0 w 13285558"/>
              <a:gd name="connsiteY0" fmla="*/ 7922586 h 7922586"/>
              <a:gd name="connsiteX1" fmla="*/ 3992289 w 13285558"/>
              <a:gd name="connsiteY1" fmla="*/ 0 h 7922586"/>
              <a:gd name="connsiteX2" fmla="*/ 13285558 w 13285558"/>
              <a:gd name="connsiteY2" fmla="*/ 3315093 h 7922586"/>
              <a:gd name="connsiteX3" fmla="*/ 0 w 13285558"/>
              <a:gd name="connsiteY3" fmla="*/ 7922586 h 7922586"/>
              <a:gd name="connsiteX0" fmla="*/ 0 w 13285558"/>
              <a:gd name="connsiteY0" fmla="*/ 7922586 h 7922586"/>
              <a:gd name="connsiteX1" fmla="*/ 3992288 w 13285558"/>
              <a:gd name="connsiteY1" fmla="*/ 0 h 7922586"/>
              <a:gd name="connsiteX2" fmla="*/ 13285558 w 13285558"/>
              <a:gd name="connsiteY2" fmla="*/ 3315093 h 7922586"/>
              <a:gd name="connsiteX3" fmla="*/ 0 w 13285558"/>
              <a:gd name="connsiteY3" fmla="*/ 7922586 h 7922586"/>
              <a:gd name="connsiteX0" fmla="*/ 0 w 13285558"/>
              <a:gd name="connsiteY0" fmla="*/ 7900591 h 7900591"/>
              <a:gd name="connsiteX1" fmla="*/ 4054629 w 13285558"/>
              <a:gd name="connsiteY1" fmla="*/ 0 h 7900591"/>
              <a:gd name="connsiteX2" fmla="*/ 13285558 w 13285558"/>
              <a:gd name="connsiteY2" fmla="*/ 3293098 h 7900591"/>
              <a:gd name="connsiteX3" fmla="*/ 0 w 13285558"/>
              <a:gd name="connsiteY3" fmla="*/ 7900591 h 7900591"/>
              <a:gd name="connsiteX0" fmla="*/ 0 w 13243998"/>
              <a:gd name="connsiteY0" fmla="*/ 7900591 h 7900591"/>
              <a:gd name="connsiteX1" fmla="*/ 4054629 w 13243998"/>
              <a:gd name="connsiteY1" fmla="*/ 0 h 7900591"/>
              <a:gd name="connsiteX2" fmla="*/ 13243998 w 13243998"/>
              <a:gd name="connsiteY2" fmla="*/ 3278436 h 7900591"/>
              <a:gd name="connsiteX3" fmla="*/ 0 w 13243998"/>
              <a:gd name="connsiteY3" fmla="*/ 7900591 h 7900591"/>
              <a:gd name="connsiteX0" fmla="*/ 0 w 13243996"/>
              <a:gd name="connsiteY0" fmla="*/ 7900591 h 7900591"/>
              <a:gd name="connsiteX1" fmla="*/ 4054629 w 13243996"/>
              <a:gd name="connsiteY1" fmla="*/ 0 h 7900591"/>
              <a:gd name="connsiteX2" fmla="*/ 13243997 w 13243996"/>
              <a:gd name="connsiteY2" fmla="*/ 3278436 h 7900591"/>
              <a:gd name="connsiteX3" fmla="*/ 0 w 13243996"/>
              <a:gd name="connsiteY3" fmla="*/ 7900591 h 7900591"/>
              <a:gd name="connsiteX0" fmla="*/ 0 w 13288227"/>
              <a:gd name="connsiteY0" fmla="*/ 7900591 h 7900591"/>
              <a:gd name="connsiteX1" fmla="*/ 4054629 w 13288227"/>
              <a:gd name="connsiteY1" fmla="*/ 0 h 7900591"/>
              <a:gd name="connsiteX2" fmla="*/ 13288227 w 13288227"/>
              <a:gd name="connsiteY2" fmla="*/ 3247434 h 7900591"/>
              <a:gd name="connsiteX3" fmla="*/ 0 w 13288227"/>
              <a:gd name="connsiteY3" fmla="*/ 7900591 h 7900591"/>
              <a:gd name="connsiteX0" fmla="*/ 0 w 13288227"/>
              <a:gd name="connsiteY0" fmla="*/ 7900591 h 7900591"/>
              <a:gd name="connsiteX1" fmla="*/ 4054629 w 13288227"/>
              <a:gd name="connsiteY1" fmla="*/ 0 h 7900591"/>
              <a:gd name="connsiteX2" fmla="*/ 13288227 w 13288227"/>
              <a:gd name="connsiteY2" fmla="*/ 3247434 h 7900591"/>
              <a:gd name="connsiteX3" fmla="*/ 0 w 13288227"/>
              <a:gd name="connsiteY3" fmla="*/ 7900591 h 7900591"/>
              <a:gd name="connsiteX0" fmla="*/ 0 w 13288227"/>
              <a:gd name="connsiteY0" fmla="*/ 7900591 h 7900591"/>
              <a:gd name="connsiteX1" fmla="*/ 4054629 w 13288227"/>
              <a:gd name="connsiteY1" fmla="*/ 0 h 7900591"/>
              <a:gd name="connsiteX2" fmla="*/ 13288227 w 13288227"/>
              <a:gd name="connsiteY2" fmla="*/ 3247434 h 7900591"/>
              <a:gd name="connsiteX3" fmla="*/ 0 w 13288227"/>
              <a:gd name="connsiteY3" fmla="*/ 7900591 h 7900591"/>
              <a:gd name="connsiteX0" fmla="*/ 0 w 13288227"/>
              <a:gd name="connsiteY0" fmla="*/ 7900591 h 7900591"/>
              <a:gd name="connsiteX1" fmla="*/ 4054631 w 13288227"/>
              <a:gd name="connsiteY1" fmla="*/ 0 h 7900591"/>
              <a:gd name="connsiteX2" fmla="*/ 13288227 w 13288227"/>
              <a:gd name="connsiteY2" fmla="*/ 3247434 h 7900591"/>
              <a:gd name="connsiteX3" fmla="*/ 0 w 13288227"/>
              <a:gd name="connsiteY3" fmla="*/ 7900591 h 7900591"/>
              <a:gd name="connsiteX0" fmla="*/ 0 w 13288227"/>
              <a:gd name="connsiteY0" fmla="*/ 7900591 h 7900591"/>
              <a:gd name="connsiteX1" fmla="*/ 4054631 w 13288227"/>
              <a:gd name="connsiteY1" fmla="*/ 0 h 7900591"/>
              <a:gd name="connsiteX2" fmla="*/ 13288227 w 13288227"/>
              <a:gd name="connsiteY2" fmla="*/ 3247434 h 7900591"/>
              <a:gd name="connsiteX3" fmla="*/ 0 w 13288227"/>
              <a:gd name="connsiteY3" fmla="*/ 7900591 h 7900591"/>
              <a:gd name="connsiteX0" fmla="*/ 0 w 13288227"/>
              <a:gd name="connsiteY0" fmla="*/ 7900591 h 7900591"/>
              <a:gd name="connsiteX1" fmla="*/ 4054631 w 13288227"/>
              <a:gd name="connsiteY1" fmla="*/ 0 h 7900591"/>
              <a:gd name="connsiteX2" fmla="*/ 13288227 w 13288227"/>
              <a:gd name="connsiteY2" fmla="*/ 3247434 h 7900591"/>
              <a:gd name="connsiteX3" fmla="*/ 0 w 13288227"/>
              <a:gd name="connsiteY3" fmla="*/ 7900591 h 7900591"/>
              <a:gd name="connsiteX0" fmla="*/ 0 w 13288227"/>
              <a:gd name="connsiteY0" fmla="*/ 7900591 h 7900591"/>
              <a:gd name="connsiteX1" fmla="*/ 4054631 w 13288227"/>
              <a:gd name="connsiteY1" fmla="*/ 0 h 7900591"/>
              <a:gd name="connsiteX2" fmla="*/ 13288227 w 13288227"/>
              <a:gd name="connsiteY2" fmla="*/ 3247434 h 7900591"/>
              <a:gd name="connsiteX3" fmla="*/ 0 w 13288227"/>
              <a:gd name="connsiteY3" fmla="*/ 7900591 h 7900591"/>
              <a:gd name="connsiteX0" fmla="*/ 0 w 13288227"/>
              <a:gd name="connsiteY0" fmla="*/ 7900591 h 7900591"/>
              <a:gd name="connsiteX1" fmla="*/ 4054631 w 13288227"/>
              <a:gd name="connsiteY1" fmla="*/ 0 h 7900591"/>
              <a:gd name="connsiteX2" fmla="*/ 13288227 w 13288227"/>
              <a:gd name="connsiteY2" fmla="*/ 3247434 h 7900591"/>
              <a:gd name="connsiteX3" fmla="*/ 0 w 13288227"/>
              <a:gd name="connsiteY3" fmla="*/ 7900591 h 7900591"/>
              <a:gd name="connsiteX0" fmla="*/ 0 w 13288227"/>
              <a:gd name="connsiteY0" fmla="*/ 7900591 h 7900591"/>
              <a:gd name="connsiteX1" fmla="*/ 4054631 w 13288227"/>
              <a:gd name="connsiteY1" fmla="*/ 0 h 7900591"/>
              <a:gd name="connsiteX2" fmla="*/ 13288227 w 13288227"/>
              <a:gd name="connsiteY2" fmla="*/ 3247434 h 7900591"/>
              <a:gd name="connsiteX3" fmla="*/ 0 w 13288227"/>
              <a:gd name="connsiteY3" fmla="*/ 7900591 h 790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88227" h="7900591">
                <a:moveTo>
                  <a:pt x="0" y="7900591"/>
                </a:moveTo>
                <a:lnTo>
                  <a:pt x="4054631" y="0"/>
                </a:lnTo>
                <a:lnTo>
                  <a:pt x="13288227" y="3247434"/>
                </a:lnTo>
                <a:lnTo>
                  <a:pt x="0" y="7900591"/>
                </a:ln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/>
          <p:cNvSpPr/>
          <p:nvPr userDrawn="1"/>
        </p:nvSpPr>
        <p:spPr>
          <a:xfrm>
            <a:off x="1735810" y="1394849"/>
            <a:ext cx="4122549" cy="39520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5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0"/>
          </p:nvPr>
        </p:nvSpPr>
        <p:spPr>
          <a:xfrm>
            <a:off x="2310061" y="2812046"/>
            <a:ext cx="2712203" cy="1239838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pPr lvl="0"/>
            <a:r>
              <a:rPr lang="en-US" dirty="0" smtClean="0"/>
              <a:t>Edit Master text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6169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422299" y="1460263"/>
            <a:ext cx="10086975" cy="4244975"/>
          </a:xfrm>
        </p:spPr>
        <p:txBody>
          <a:bodyPr>
            <a:normAutofit/>
          </a:bodyPr>
          <a:lstStyle>
            <a:lvl1pPr>
              <a:defRPr sz="2000"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endParaRPr lang="en-IN"/>
          </a:p>
        </p:txBody>
      </p:sp>
      <p:sp>
        <p:nvSpPr>
          <p:cNvPr id="9" name="Freeform 20"/>
          <p:cNvSpPr>
            <a:spLocks noChangeAspect="1"/>
          </p:cNvSpPr>
          <p:nvPr userDrawn="1"/>
        </p:nvSpPr>
        <p:spPr bwMode="gray">
          <a:xfrm>
            <a:off x="0" y="0"/>
            <a:ext cx="11041039" cy="95744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29"/>
              </a:cxn>
              <a:cxn ang="0">
                <a:pos x="18422" y="1729"/>
              </a:cxn>
              <a:cxn ang="0">
                <a:pos x="18935" y="0"/>
              </a:cxn>
              <a:cxn ang="0">
                <a:pos x="0" y="0"/>
              </a:cxn>
            </a:cxnLst>
            <a:rect l="0" t="0" r="r" b="b"/>
            <a:pathLst>
              <a:path w="18935" h="1729">
                <a:moveTo>
                  <a:pt x="0" y="0"/>
                </a:moveTo>
                <a:lnTo>
                  <a:pt x="0" y="1729"/>
                </a:lnTo>
                <a:lnTo>
                  <a:pt x="18422" y="1729"/>
                </a:lnTo>
                <a:lnTo>
                  <a:pt x="1893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7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7287" tIns="53643" rIns="107287" bIns="53643"/>
          <a:lstStyle/>
          <a:p>
            <a:pPr marL="0" algn="l" defTabSz="1072866" rtl="0" eaLnBrk="1" fontAlgn="base" latinLnBrk="0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GB" sz="2100" kern="1200" dirty="0">
              <a:solidFill>
                <a:srgbClr val="002E8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327025" y="150813"/>
            <a:ext cx="8407400" cy="585787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defRPr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defRPr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defRPr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defRPr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2027876" y="0"/>
            <a:ext cx="164123" cy="6858000"/>
          </a:xfrm>
          <a:prstGeom prst="rect">
            <a:avLst/>
          </a:prstGeom>
          <a:solidFill>
            <a:srgbClr val="0032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C37E4FB1-AD43-40BE-A2D5-51E31E25039B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54781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15th August 2019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Hiregange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365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C37E4FB1-AD43-40BE-A2D5-51E31E25039B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380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2" r:id="rId3"/>
    <p:sldLayoutId id="2147483675" r:id="rId4"/>
    <p:sldLayoutId id="2147483680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10464800" cy="1066800"/>
          </a:xfrm>
        </p:spPr>
        <p:txBody>
          <a:bodyPr>
            <a:noAutofit/>
          </a:bodyPr>
          <a:lstStyle/>
          <a:p>
            <a:pPr algn="ctr"/>
            <a:r>
              <a:rPr lang="en-US" sz="3600" cap="none" dirty="0" smtClean="0"/>
              <a:t>Tax practice Management</a:t>
            </a:r>
            <a:br>
              <a:rPr lang="en-US" sz="3600" cap="none" dirty="0" smtClean="0"/>
            </a:br>
            <a:r>
              <a:rPr lang="en-US" sz="3600" cap="none" dirty="0" smtClean="0"/>
              <a:t>Growth Strategies - Tips </a:t>
            </a:r>
            <a:endParaRPr lang="en-US" sz="3600" cap="none" dirty="0"/>
          </a:p>
        </p:txBody>
      </p:sp>
      <p:pic>
        <p:nvPicPr>
          <p:cNvPr id="4" name="Picture 2" descr="D:\Gaurav Shah\Files- for presentation\opportun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4976" y="1828800"/>
            <a:ext cx="5715000" cy="3038475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3326524" y="5452844"/>
            <a:ext cx="6282697" cy="8388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IN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CA </a:t>
            </a:r>
            <a:r>
              <a:rPr lang="en-IN" sz="24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Madhukar</a:t>
            </a:r>
            <a:r>
              <a:rPr lang="en-IN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N </a:t>
            </a:r>
            <a:r>
              <a:rPr lang="en-IN" sz="24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Hiregange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2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27024" y="150813"/>
            <a:ext cx="10326993" cy="585787"/>
          </a:xfrm>
        </p:spPr>
        <p:txBody>
          <a:bodyPr/>
          <a:lstStyle/>
          <a:p>
            <a:r>
              <a:rPr lang="en-US" dirty="0"/>
              <a:t>What the Industry / Trade wants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10</a:t>
            </a:fld>
            <a:endParaRPr lang="en-I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19133" y="1828800"/>
            <a:ext cx="6815667" cy="4572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1452" y="1387647"/>
            <a:ext cx="10178322" cy="359359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Saving in resource costs</a:t>
            </a:r>
          </a:p>
          <a:p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Optimisation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of credits [ Deferred Tax/ CST/ VAT/ CE/ ST] 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Cashing in of Refunds/ Incentives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Governance/ safeguard that things all right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Consistent [ Can a proprietor provide?] 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Speedy Solution- Expect you resolve after they have slept over matter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….many more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70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27024" y="150813"/>
            <a:ext cx="10326993" cy="585787"/>
          </a:xfrm>
        </p:spPr>
        <p:txBody>
          <a:bodyPr/>
          <a:lstStyle/>
          <a:p>
            <a:r>
              <a:rPr lang="en-US" dirty="0"/>
              <a:t>Market Expansion- Customer is Always Right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11</a:t>
            </a:fld>
            <a:endParaRPr lang="en-I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19133" y="1828800"/>
            <a:ext cx="6815667" cy="4572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33260" y="1335029"/>
            <a:ext cx="10725325" cy="433601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lvl="2">
              <a:spcBef>
                <a:spcPts val="1000"/>
              </a:spcBef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Understanding the Global, Indian and Local market</a:t>
            </a:r>
          </a:p>
          <a:p>
            <a:pPr marL="685800" lvl="2">
              <a:spcBef>
                <a:spcPts val="1000"/>
              </a:spcBef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Enhancing measures for New, Present +, Old- reconnect</a:t>
            </a:r>
          </a:p>
          <a:p>
            <a:pPr marL="685800" lvl="2">
              <a:spcBef>
                <a:spcPts val="1000"/>
              </a:spcBef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Move towards value added services for traders - Extra mile to delight </a:t>
            </a:r>
          </a:p>
          <a:p>
            <a:pPr marL="685800" lvl="2">
              <a:spcBef>
                <a:spcPts val="1000"/>
              </a:spcBef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Get ISO - Global certifications</a:t>
            </a:r>
          </a:p>
          <a:p>
            <a:pPr marL="685800" lvl="2">
              <a:spcBef>
                <a:spcPts val="1000"/>
              </a:spcBef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Visibility &amp; Responsiveness</a:t>
            </a:r>
          </a:p>
          <a:p>
            <a:pPr marL="685800" lvl="2">
              <a:spcBef>
                <a:spcPts val="1000"/>
              </a:spcBef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Follow business ethics (CSR as part of business) – be proud of it </a:t>
            </a:r>
          </a:p>
          <a:p>
            <a:pPr marL="685800" lvl="2">
              <a:spcBef>
                <a:spcPts val="1000"/>
              </a:spcBef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Customer Feedback- regular –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Analyse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all complaints</a:t>
            </a:r>
          </a:p>
          <a:p>
            <a:pPr marL="685800" lvl="2">
              <a:spcBef>
                <a:spcPts val="1000"/>
              </a:spcBef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Travel across the more developed ( not fully developed) Countries</a:t>
            </a:r>
          </a:p>
          <a:p>
            <a:pPr marL="685800" lvl="2">
              <a:spcBef>
                <a:spcPts val="1000"/>
              </a:spcBef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Change with the times – every 5 years now there is a big change</a:t>
            </a:r>
          </a:p>
          <a:p>
            <a:pPr marL="685800" lvl="2">
              <a:spcBef>
                <a:spcPts val="1000"/>
              </a:spcBef>
            </a:pPr>
            <a:endParaRPr lang="en-US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endParaRPr lang="en-IN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58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27024" y="150813"/>
            <a:ext cx="10326993" cy="585787"/>
          </a:xfrm>
        </p:spPr>
        <p:txBody>
          <a:bodyPr/>
          <a:lstStyle/>
          <a:p>
            <a:r>
              <a:rPr lang="en-US" dirty="0"/>
              <a:t>Adopt Automation- Customers- Mobile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12</a:t>
            </a:fld>
            <a:endParaRPr lang="en-I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19133" y="1828800"/>
            <a:ext cx="6815667" cy="4572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5066" y="1568953"/>
            <a:ext cx="10515600" cy="19843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spcBef>
                <a:spcPts val="1000"/>
              </a:spcBef>
            </a:pPr>
            <a:r>
              <a:rPr lang="en-I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Look at e- commerce option seriously</a:t>
            </a:r>
          </a:p>
          <a:p>
            <a:pPr marL="228600" lvl="1">
              <a:spcBef>
                <a:spcPts val="1000"/>
              </a:spcBef>
            </a:pPr>
            <a:r>
              <a:rPr lang="en-I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Open/. Free software available</a:t>
            </a:r>
          </a:p>
          <a:p>
            <a:pPr marL="228600" lvl="1">
              <a:spcBef>
                <a:spcPts val="1000"/>
              </a:spcBef>
            </a:pPr>
            <a:r>
              <a:rPr lang="en-I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Integrate to customer ERP</a:t>
            </a:r>
          </a:p>
          <a:p>
            <a:pPr marL="228600" lvl="1">
              <a:spcBef>
                <a:spcPts val="1000"/>
              </a:spcBef>
            </a:pPr>
            <a:endParaRPr lang="en-IN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lvl="1">
              <a:spcBef>
                <a:spcPts val="1000"/>
              </a:spcBef>
            </a:pPr>
            <a:endParaRPr lang="en-IN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lvl="1">
              <a:spcBef>
                <a:spcPts val="1000"/>
              </a:spcBef>
            </a:pPr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666" y="3743828"/>
            <a:ext cx="10579100" cy="1520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Automation can be a net savings in operations. It would also provide instant information for decision making</a:t>
            </a:r>
            <a:endParaRPr lang="en-IN" sz="2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86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27024" y="150813"/>
            <a:ext cx="10326993" cy="585787"/>
          </a:xfrm>
        </p:spPr>
        <p:txBody>
          <a:bodyPr/>
          <a:lstStyle/>
          <a:p>
            <a:r>
              <a:rPr lang="en-US" dirty="0"/>
              <a:t>Re- engineer- Process Review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13</a:t>
            </a:fld>
            <a:endParaRPr lang="en-I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19133" y="1828800"/>
            <a:ext cx="6815667" cy="4572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1108" y="1203161"/>
            <a:ext cx="10515600" cy="36449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spcBef>
                <a:spcPts val="1000"/>
              </a:spcBef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Rethinking- Redesign- Best Practices of Processes</a:t>
            </a:r>
          </a:p>
          <a:p>
            <a:pPr marL="228600" lvl="1">
              <a:spcBef>
                <a:spcPts val="1000"/>
              </a:spcBef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It is not an improvement exercise – Nor a 1 time exercise</a:t>
            </a:r>
          </a:p>
          <a:p>
            <a:pPr marL="228600" lvl="1">
              <a:spcBef>
                <a:spcPts val="1000"/>
              </a:spcBef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It is also not automation- though BPR may include it.</a:t>
            </a:r>
          </a:p>
          <a:p>
            <a:pPr marL="228600" lvl="1">
              <a:spcBef>
                <a:spcPts val="1000"/>
              </a:spcBef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Done by combining jobs, smarter work, delegation with checks, eliminating bottlenecks, do away with unnecessary activities, reduce no or personnel, focus on customer….</a:t>
            </a:r>
          </a:p>
          <a:p>
            <a:pPr marL="228600" lvl="1">
              <a:spcBef>
                <a:spcPts val="1000"/>
              </a:spcBef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Look in long term benefits</a:t>
            </a:r>
          </a:p>
          <a:p>
            <a:pPr marL="228600" lvl="1">
              <a:spcBef>
                <a:spcPts val="1000"/>
              </a:spcBef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Could lead to cost saving, Sure to improve quality, speed- consequent happy customer</a:t>
            </a:r>
          </a:p>
          <a:p>
            <a:pPr marL="228600" lvl="1">
              <a:spcBef>
                <a:spcPts val="1000"/>
              </a:spcBef>
            </a:pPr>
            <a:endParaRPr lang="en-US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5918" y="5406188"/>
            <a:ext cx="10579100" cy="1041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Value additive exercise- work on %age of benefit </a:t>
            </a:r>
          </a:p>
          <a:p>
            <a:pPr algn="ctr"/>
            <a:r>
              <a:rPr lang="en-IN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in 1 year if possible - Management Consultant</a:t>
            </a:r>
            <a:endParaRPr lang="en-IN" sz="2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7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27024" y="150813"/>
            <a:ext cx="10326993" cy="585787"/>
          </a:xfrm>
        </p:spPr>
        <p:txBody>
          <a:bodyPr/>
          <a:lstStyle/>
          <a:p>
            <a:r>
              <a:rPr lang="fr-FR" dirty="0"/>
              <a:t>Compliance/ Optimisation- </a:t>
            </a:r>
            <a:r>
              <a:rPr lang="fr-FR" dirty="0" err="1"/>
              <a:t>Tax</a:t>
            </a:r>
            <a:r>
              <a:rPr lang="fr-FR" dirty="0"/>
              <a:t>, Labour </a:t>
            </a:r>
            <a:r>
              <a:rPr lang="fr-FR" dirty="0" err="1"/>
              <a:t>etc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14</a:t>
            </a:fld>
            <a:endParaRPr lang="en-I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19133" y="1828800"/>
            <a:ext cx="6815667" cy="4572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7150" y="1199987"/>
            <a:ext cx="10515600" cy="33432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spcBef>
                <a:spcPts val="1000"/>
              </a:spcBef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Initially looks like a cost</a:t>
            </a:r>
          </a:p>
          <a:p>
            <a:pPr marL="228600" lvl="1">
              <a:spcBef>
                <a:spcPts val="1000"/>
              </a:spcBef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Next level possible if concentration on your core strengths</a:t>
            </a:r>
          </a:p>
          <a:p>
            <a:pPr marL="228600" lvl="1">
              <a:spcBef>
                <a:spcPts val="1000"/>
              </a:spcBef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Better family / intra business relations</a:t>
            </a:r>
          </a:p>
          <a:p>
            <a:pPr marL="228600" lvl="1">
              <a:spcBef>
                <a:spcPts val="1000"/>
              </a:spcBef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Data Mining/ analysis / sharing already adopted by all Tax Auth.</a:t>
            </a:r>
          </a:p>
          <a:p>
            <a:pPr marL="228600" lvl="1">
              <a:spcBef>
                <a:spcPts val="1000"/>
              </a:spcBef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Need not be physically availing to control</a:t>
            </a:r>
          </a:p>
          <a:p>
            <a:pPr marL="228600" lvl="1">
              <a:spcBef>
                <a:spcPts val="1000"/>
              </a:spcBef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Many benefits of entering the mainstream</a:t>
            </a:r>
          </a:p>
          <a:p>
            <a:pPr marL="228600" lvl="1">
              <a:spcBef>
                <a:spcPts val="1000"/>
              </a:spcBef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Get a tax review/ optimisation done by competent professionals</a:t>
            </a:r>
          </a:p>
          <a:p>
            <a:pPr marL="228600" lvl="1">
              <a:spcBef>
                <a:spcPts val="1000"/>
              </a:spcBef>
            </a:pPr>
            <a:endParaRPr lang="en-US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750" y="4812634"/>
            <a:ext cx="10579100" cy="1041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More time for travel and family with growth. </a:t>
            </a:r>
            <a:endParaRPr lang="en-IN" sz="3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84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27024" y="150813"/>
            <a:ext cx="10326993" cy="585787"/>
          </a:xfrm>
        </p:spPr>
        <p:txBody>
          <a:bodyPr/>
          <a:lstStyle/>
          <a:p>
            <a:r>
              <a:rPr lang="en-US" dirty="0" smtClean="0"/>
              <a:t>Other </a:t>
            </a:r>
            <a:r>
              <a:rPr lang="en-US" dirty="0"/>
              <a:t>Value Creation Possibilities</a:t>
            </a:r>
            <a:br>
              <a:rPr lang="en-US" dirty="0"/>
            </a:b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15</a:t>
            </a:fld>
            <a:endParaRPr lang="en-I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19133" y="1828800"/>
            <a:ext cx="6815667" cy="4572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3528" y="1451813"/>
            <a:ext cx="10178322" cy="35935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Inventory levels – reorder level/ quantity</a:t>
            </a:r>
          </a:p>
          <a:p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Procurement rate confirmation/ New sources ( Imports)</a:t>
            </a:r>
          </a:p>
          <a:p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Financial discipline ( no ATM philosophy) </a:t>
            </a:r>
          </a:p>
          <a:p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Cost of funds – alternative sources</a:t>
            </a:r>
          </a:p>
          <a:p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Have flexible attitude- I know XX</a:t>
            </a:r>
          </a:p>
          <a:p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58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61450" y="12175"/>
            <a:ext cx="2915906" cy="5966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IN" sz="1500" dirty="0">
              <a:solidFill>
                <a:schemeClr val="tx1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0" y="1205425"/>
            <a:ext cx="5103813" cy="792163"/>
          </a:xfrm>
        </p:spPr>
        <p:txBody>
          <a:bodyPr/>
          <a:lstStyle/>
          <a:p>
            <a:r>
              <a:rPr lang="en-IN" dirty="0" smtClean="0"/>
              <a:t>What Are Analytical skills?</a:t>
            </a:r>
            <a:endParaRPr lang="en-I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dirty="0" smtClean="0"/>
              <a:t>( Novice learner)</a:t>
            </a: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815355" y="6452473"/>
            <a:ext cx="1544387" cy="368300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16/07/20199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07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dirty="0" smtClean="0"/>
              <a:t>Common Understanding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Analytical= Problem Solving</a:t>
            </a:r>
          </a:p>
          <a:p>
            <a:r>
              <a:rPr lang="en-IN" sz="2800" dirty="0" smtClean="0"/>
              <a:t>Steps: Identify the Problem -&gt; Gather relevant information -&gt; Look for cause &amp; effect -&gt; Evaluate data -&gt; Alternative solutions </a:t>
            </a:r>
          </a:p>
          <a:p>
            <a:pPr marL="0" indent="0">
              <a:buNone/>
            </a:pPr>
            <a:endParaRPr lang="en-IN" sz="2800" dirty="0" smtClean="0"/>
          </a:p>
          <a:p>
            <a:pPr marL="0" indent="0">
              <a:buNone/>
            </a:pPr>
            <a:r>
              <a:rPr lang="en-IN" sz="2800" dirty="0" smtClean="0"/>
              <a:t>-&gt; Choose -&gt; Test -&gt; review whether worked- to what extent. </a:t>
            </a:r>
          </a:p>
          <a:p>
            <a:pPr marL="0" indent="0">
              <a:buNone/>
            </a:pPr>
            <a:r>
              <a:rPr lang="en-IN" sz="2800" dirty="0" smtClean="0"/>
              <a:t>Relevant to our Practice in varying degrees: Advice, Litigation, Assistance, Compliance, Certification….</a:t>
            </a:r>
          </a:p>
          <a:p>
            <a:pPr marL="0" indent="0">
              <a:buNone/>
            </a:pPr>
            <a:r>
              <a:rPr lang="en-IN" sz="2800" dirty="0" smtClean="0"/>
              <a:t>Can we list out the possible components other than steps above?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17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876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dirty="0" smtClean="0"/>
              <a:t>Possible Components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IN" sz="2200" dirty="0" smtClean="0"/>
              <a:t>Not to take things for granted</a:t>
            </a:r>
          </a:p>
          <a:p>
            <a:r>
              <a:rPr lang="en-IN" sz="2200" dirty="0" smtClean="0"/>
              <a:t>Critical Thinking</a:t>
            </a:r>
          </a:p>
          <a:p>
            <a:r>
              <a:rPr lang="en-IN" sz="2200" dirty="0" smtClean="0"/>
              <a:t>Logical / Reasoned thinking</a:t>
            </a:r>
          </a:p>
          <a:p>
            <a:r>
              <a:rPr lang="en-IN" sz="2200" dirty="0" smtClean="0"/>
              <a:t>Sorting information</a:t>
            </a:r>
          </a:p>
          <a:p>
            <a:r>
              <a:rPr lang="en-IN" sz="2200" dirty="0" smtClean="0"/>
              <a:t>Asking right questions </a:t>
            </a:r>
          </a:p>
          <a:p>
            <a:r>
              <a:rPr lang="en-IN" sz="2200" dirty="0" smtClean="0"/>
              <a:t>Breaking up complex problems into smaller ones</a:t>
            </a:r>
          </a:p>
          <a:p>
            <a:r>
              <a:rPr lang="en-IN" sz="2200" dirty="0" smtClean="0"/>
              <a:t>Effective research</a:t>
            </a:r>
          </a:p>
          <a:p>
            <a:r>
              <a:rPr lang="en-IN" sz="2200" dirty="0" smtClean="0"/>
              <a:t>Identifying the problem</a:t>
            </a:r>
          </a:p>
          <a:p>
            <a:r>
              <a:rPr lang="en-IN" sz="2200" dirty="0" smtClean="0"/>
              <a:t>Looking for alternatives- contrary thoughts – devils advocate</a:t>
            </a:r>
          </a:p>
          <a:p>
            <a:r>
              <a:rPr lang="en-IN" sz="2200" dirty="0" smtClean="0"/>
              <a:t>Out of the box/ different angles/ stakeholders ( revenue/ Customer/ vendor)</a:t>
            </a:r>
          </a:p>
          <a:p>
            <a:r>
              <a:rPr lang="en-IN" sz="2200" dirty="0" smtClean="0"/>
              <a:t>Prioritising</a:t>
            </a:r>
          </a:p>
          <a:p>
            <a:r>
              <a:rPr lang="en-IN" sz="2200" dirty="0" smtClean="0"/>
              <a:t>Rational- check list approach in end to see nothing missed</a:t>
            </a:r>
          </a:p>
          <a:p>
            <a:endParaRPr lang="en-I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18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632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61450" y="12175"/>
            <a:ext cx="2915906" cy="5966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IN" sz="1500" dirty="0">
              <a:solidFill>
                <a:schemeClr val="tx1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0" y="2889846"/>
            <a:ext cx="5103813" cy="792163"/>
          </a:xfrm>
        </p:spPr>
        <p:txBody>
          <a:bodyPr/>
          <a:lstStyle/>
          <a:p>
            <a:r>
              <a:rPr lang="en-IN" sz="2800" dirty="0" smtClean="0"/>
              <a:t>How to Activate/ Improve Analytical skills?</a:t>
            </a:r>
            <a:endParaRPr lang="en-IN" sz="2800" dirty="0"/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815355" y="6452473"/>
            <a:ext cx="1544387" cy="368300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16/07/20199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536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27024" y="150813"/>
            <a:ext cx="10326993" cy="585787"/>
          </a:xfrm>
        </p:spPr>
        <p:txBody>
          <a:bodyPr/>
          <a:lstStyle/>
          <a:p>
            <a:r>
              <a:rPr lang="en-IN" dirty="0" smtClean="0"/>
              <a:t>Coverage Today [ Limited to my experience]</a:t>
            </a:r>
          </a:p>
          <a:p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IN" sz="2200" dirty="0" smtClean="0"/>
              <a:t>Each Generation to develop on the earlier learning of last generation</a:t>
            </a:r>
          </a:p>
          <a:p>
            <a:r>
              <a:rPr lang="en-IN" sz="2200" dirty="0" smtClean="0"/>
              <a:t>What IFAC says on future of profession?</a:t>
            </a:r>
          </a:p>
          <a:p>
            <a:r>
              <a:rPr lang="en-IN" sz="2200" dirty="0" smtClean="0"/>
              <a:t>What industry wants? </a:t>
            </a:r>
          </a:p>
          <a:p>
            <a:r>
              <a:rPr lang="en-IN" sz="2200" dirty="0" smtClean="0"/>
              <a:t>Would Adding Value to enterprises – impact us?</a:t>
            </a:r>
          </a:p>
          <a:p>
            <a:r>
              <a:rPr lang="en-IN" sz="2200" dirty="0" smtClean="0"/>
              <a:t>Adding General knowledge of regulation and taxes </a:t>
            </a:r>
          </a:p>
          <a:p>
            <a:r>
              <a:rPr lang="en-IN" sz="2200" dirty="0" smtClean="0"/>
              <a:t>How to get expertise in chosen area</a:t>
            </a:r>
          </a:p>
          <a:p>
            <a:r>
              <a:rPr lang="en-IN" sz="2200" dirty="0" smtClean="0"/>
              <a:t>More Importantly adding skills: 3 skills discussed:</a:t>
            </a:r>
          </a:p>
          <a:p>
            <a:pPr marL="512763" indent="-288925">
              <a:buFont typeface="Wingdings" pitchFamily="2" charset="2"/>
              <a:buChar char="ü"/>
            </a:pPr>
            <a:r>
              <a:rPr lang="en-IN" sz="2200" dirty="0" smtClean="0"/>
              <a:t>Analytical, </a:t>
            </a:r>
          </a:p>
          <a:p>
            <a:pPr marL="512763" indent="-288925">
              <a:buFont typeface="Wingdings" pitchFamily="2" charset="2"/>
              <a:buChar char="ü"/>
            </a:pPr>
            <a:r>
              <a:rPr lang="en-IN" sz="2200" dirty="0" smtClean="0"/>
              <a:t>Listening, </a:t>
            </a:r>
          </a:p>
          <a:p>
            <a:pPr marL="512763" indent="-288925">
              <a:buFont typeface="Wingdings" pitchFamily="2" charset="2"/>
              <a:buChar char="ü"/>
            </a:pPr>
            <a:r>
              <a:rPr lang="en-IN" sz="2200" dirty="0" smtClean="0"/>
              <a:t>Client focus ++</a:t>
            </a:r>
          </a:p>
          <a:p>
            <a:pPr marL="0" indent="0">
              <a:buNone/>
            </a:pPr>
            <a:r>
              <a:rPr lang="en-IN" sz="2200" dirty="0" smtClean="0"/>
              <a:t>Feedback Session - Q/A</a:t>
            </a:r>
          </a:p>
          <a:p>
            <a:endParaRPr lang="en-IN" sz="2200" dirty="0" smtClean="0"/>
          </a:p>
          <a:p>
            <a:endParaRPr lang="en-IN" sz="2200" dirty="0" smtClean="0"/>
          </a:p>
          <a:p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53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dirty="0" smtClean="0"/>
              <a:t>Possible Ways for SME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IN" sz="2600" dirty="0" smtClean="0"/>
              <a:t>Subject Knowledge</a:t>
            </a:r>
          </a:p>
          <a:p>
            <a:r>
              <a:rPr lang="en-IN" sz="2600" dirty="0" smtClean="0"/>
              <a:t>Allied &amp; Relevant – Laws, Subjects, Legal Maxims, Constitution…</a:t>
            </a:r>
          </a:p>
          <a:p>
            <a:r>
              <a:rPr lang="en-IN" sz="2600" dirty="0"/>
              <a:t>Research &amp; Write Analytical articles</a:t>
            </a:r>
          </a:p>
          <a:p>
            <a:r>
              <a:rPr lang="en-IN" sz="2600" dirty="0" smtClean="0"/>
              <a:t>Speak about subjects of expertise ( seeking to learn)</a:t>
            </a:r>
          </a:p>
          <a:p>
            <a:r>
              <a:rPr lang="en-IN" sz="2600" dirty="0" smtClean="0"/>
              <a:t>Mathematical games</a:t>
            </a:r>
          </a:p>
          <a:p>
            <a:r>
              <a:rPr lang="en-IN" sz="2600" dirty="0" smtClean="0"/>
              <a:t>Puzzles, crossword, </a:t>
            </a:r>
            <a:r>
              <a:rPr lang="en-IN" sz="2600" dirty="0" err="1" smtClean="0"/>
              <a:t>soduku</a:t>
            </a:r>
            <a:r>
              <a:rPr lang="en-IN" sz="2600" dirty="0" smtClean="0"/>
              <a:t>, scrabble, chess, bridge</a:t>
            </a:r>
          </a:p>
          <a:p>
            <a:r>
              <a:rPr lang="en-IN" sz="2600" dirty="0" smtClean="0"/>
              <a:t>Join a debate club/ BSC/ </a:t>
            </a:r>
            <a:r>
              <a:rPr lang="en-IN" sz="2600" dirty="0" err="1" smtClean="0"/>
              <a:t>Akshara</a:t>
            </a:r>
            <a:r>
              <a:rPr lang="en-IN" sz="2600" dirty="0" smtClean="0"/>
              <a:t> – Toast masters</a:t>
            </a:r>
          </a:p>
          <a:p>
            <a:endParaRPr lang="en-IN" sz="2600" dirty="0" smtClean="0"/>
          </a:p>
          <a:p>
            <a:endParaRPr lang="en-IN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20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108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dirty="0" smtClean="0"/>
              <a:t>Possible Ways ..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IN" sz="2600" dirty="0"/>
              <a:t>Teach Analytical skill to other ( like me)</a:t>
            </a:r>
          </a:p>
          <a:p>
            <a:r>
              <a:rPr lang="en-IN" sz="2600" dirty="0"/>
              <a:t> Volunteer for unrelated contribution</a:t>
            </a:r>
          </a:p>
          <a:p>
            <a:r>
              <a:rPr lang="en-IN" sz="2600" dirty="0" smtClean="0"/>
              <a:t>Look for trends/ patterns</a:t>
            </a:r>
          </a:p>
          <a:p>
            <a:r>
              <a:rPr lang="en-IN" sz="2600" dirty="0" smtClean="0"/>
              <a:t>Play on excel functions- simulation</a:t>
            </a:r>
          </a:p>
          <a:p>
            <a:r>
              <a:rPr lang="en-IN" sz="2600" dirty="0" smtClean="0"/>
              <a:t>Develop common sense</a:t>
            </a:r>
          </a:p>
          <a:p>
            <a:r>
              <a:rPr lang="en-IN" sz="2600" dirty="0" smtClean="0"/>
              <a:t>………</a:t>
            </a:r>
          </a:p>
          <a:p>
            <a:r>
              <a:rPr lang="en-IN" sz="2600" dirty="0" smtClean="0"/>
              <a:t>Online Videos- free + paid- </a:t>
            </a:r>
            <a:r>
              <a:rPr lang="en-IN" sz="2600" dirty="0" err="1" smtClean="0"/>
              <a:t>Udemy</a:t>
            </a:r>
            <a:r>
              <a:rPr lang="en-IN" sz="2600" dirty="0" smtClean="0"/>
              <a:t>?</a:t>
            </a:r>
          </a:p>
          <a:p>
            <a:endParaRPr lang="en-IN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21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341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N" dirty="0" smtClean="0"/>
              <a:t>Art of Listening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12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dirty="0" smtClean="0"/>
              <a:t>Objectives of Active Listening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IN" sz="2400" dirty="0" smtClean="0"/>
              <a:t>Come from how I would like to be listened to? </a:t>
            </a:r>
          </a:p>
          <a:p>
            <a:r>
              <a:rPr lang="en-IN" sz="2400" dirty="0" smtClean="0"/>
              <a:t>To understand clearly what others are saying</a:t>
            </a:r>
          </a:p>
          <a:p>
            <a:r>
              <a:rPr lang="en-IN" sz="2400" dirty="0" smtClean="0"/>
              <a:t>To understand their preferences</a:t>
            </a:r>
          </a:p>
          <a:p>
            <a:r>
              <a:rPr lang="en-IN" sz="2400" dirty="0" smtClean="0"/>
              <a:t>To establish rapport/ trust</a:t>
            </a:r>
          </a:p>
          <a:p>
            <a:r>
              <a:rPr lang="en-IN" sz="2400" dirty="0" smtClean="0"/>
              <a:t>To demonstrate concern &amp; interest</a:t>
            </a:r>
          </a:p>
          <a:p>
            <a:r>
              <a:rPr lang="en-IN" sz="2400" dirty="0" smtClean="0"/>
              <a:t>To respond with appropriate questions</a:t>
            </a:r>
          </a:p>
          <a:p>
            <a:r>
              <a:rPr lang="en-IN" sz="2400" dirty="0" smtClean="0"/>
              <a:t>To fulfil the other persons need for information/ advice</a:t>
            </a:r>
          </a:p>
          <a:p>
            <a:r>
              <a:rPr lang="en-IN" sz="2400" dirty="0" smtClean="0"/>
              <a:t>To solve the problem</a:t>
            </a:r>
          </a:p>
          <a:p>
            <a:r>
              <a:rPr lang="en-IN" sz="2400" dirty="0" smtClean="0"/>
              <a:t>To enjoy the interaction</a:t>
            </a:r>
          </a:p>
          <a:p>
            <a:r>
              <a:rPr lang="en-IN" sz="2400" dirty="0" smtClean="0"/>
              <a:t>To lead to better relationship (CRM)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23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021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dirty="0" smtClean="0"/>
              <a:t>How to Listen Actively?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en-IN" sz="2400" dirty="0" smtClean="0"/>
              <a:t>Close out all potentially disturbing work before meeting – clean – uncluttered table</a:t>
            </a:r>
          </a:p>
          <a:p>
            <a:r>
              <a:rPr lang="en-IN" sz="2400" dirty="0" smtClean="0"/>
              <a:t>Welcome professionally with courtesy- water</a:t>
            </a:r>
          </a:p>
          <a:p>
            <a:r>
              <a:rPr lang="en-IN" sz="2400" dirty="0" smtClean="0"/>
              <a:t>Undivided attention </a:t>
            </a:r>
          </a:p>
          <a:p>
            <a:pPr marL="577850" indent="-288925">
              <a:buFont typeface="Wingdings" pitchFamily="2" charset="2"/>
              <a:buChar char="ü"/>
            </a:pPr>
            <a:r>
              <a:rPr lang="en-IN" sz="2400" dirty="0" smtClean="0"/>
              <a:t> Look directly – eye contact</a:t>
            </a:r>
          </a:p>
          <a:p>
            <a:pPr marL="577850" indent="-288925">
              <a:buFont typeface="Wingdings" pitchFamily="2" charset="2"/>
              <a:buChar char="ü"/>
            </a:pPr>
            <a:r>
              <a:rPr lang="en-IN" sz="2400" dirty="0" smtClean="0"/>
              <a:t>Open, inviting  Body language</a:t>
            </a:r>
          </a:p>
          <a:p>
            <a:pPr marL="577850" indent="-288925">
              <a:buFont typeface="Wingdings" pitchFamily="2" charset="2"/>
              <a:buChar char="ü"/>
            </a:pPr>
            <a:r>
              <a:rPr lang="en-IN" sz="2400" dirty="0" smtClean="0"/>
              <a:t>Open mind – no decision on speaker, no rehearsing reply, no conclusion on matter</a:t>
            </a:r>
          </a:p>
          <a:p>
            <a:pPr marL="577850" indent="-288925">
              <a:buFont typeface="Wingdings" pitchFamily="2" charset="2"/>
              <a:buChar char="ü"/>
            </a:pPr>
            <a:r>
              <a:rPr lang="en-IN" sz="2400" dirty="0" smtClean="0"/>
              <a:t> No contradiction – can make notes</a:t>
            </a:r>
          </a:p>
          <a:p>
            <a:pPr marL="577850" indent="-288925">
              <a:buFont typeface="Wingdings" pitchFamily="2" charset="2"/>
              <a:buChar char="ü"/>
            </a:pPr>
            <a:r>
              <a:rPr lang="en-IN" sz="2400" dirty="0" smtClean="0"/>
              <a:t>Open end questions, Paraphrasing </a:t>
            </a:r>
            <a:r>
              <a:rPr lang="en-IN" sz="2400" dirty="0"/>
              <a:t>to get clarity in break</a:t>
            </a:r>
          </a:p>
          <a:p>
            <a:pPr marL="577850" indent="-288925">
              <a:buFont typeface="Wingdings" pitchFamily="2" charset="2"/>
              <a:buChar char="ü"/>
            </a:pPr>
            <a:r>
              <a:rPr lang="en-IN" sz="2400" dirty="0" smtClean="0"/>
              <a:t>Respectful – acknowledge their domain knowledge</a:t>
            </a:r>
          </a:p>
          <a:p>
            <a:pPr marL="577850" indent="-288925">
              <a:buFont typeface="Wingdings" pitchFamily="2" charset="2"/>
              <a:buChar char="ü"/>
            </a:pPr>
            <a:r>
              <a:rPr lang="en-IN" sz="2400" dirty="0" smtClean="0"/>
              <a:t>No use of mobile or look distracted</a:t>
            </a:r>
          </a:p>
          <a:p>
            <a:pPr marL="577850" indent="-288925">
              <a:buFont typeface="Wingdings" pitchFamily="2" charset="2"/>
              <a:buChar char="ü"/>
            </a:pPr>
            <a:r>
              <a:rPr lang="en-IN" sz="2400" dirty="0" smtClean="0"/>
              <a:t>Do not interrupt</a:t>
            </a:r>
          </a:p>
          <a:p>
            <a:r>
              <a:rPr lang="en-IN" sz="2400" dirty="0" smtClean="0"/>
              <a:t>Humility personified – how I can help attitude</a:t>
            </a:r>
          </a:p>
          <a:p>
            <a:endParaRPr lang="en-IN" dirty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24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5421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N" dirty="0" smtClean="0"/>
              <a:t>Path to Expertise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9404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dirty="0" smtClean="0"/>
              <a:t>How to Get Expertise?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Start by choosing area and persevere [ Demand </a:t>
            </a:r>
            <a:r>
              <a:rPr lang="en-US" sz="2400" dirty="0" err="1" smtClean="0"/>
              <a:t>Vs</a:t>
            </a:r>
            <a:r>
              <a:rPr lang="en-US" sz="2400" dirty="0" smtClean="0"/>
              <a:t> Supply, Strengths, Strong suits ]</a:t>
            </a:r>
          </a:p>
          <a:p>
            <a:r>
              <a:rPr lang="en-IN" sz="2400" dirty="0" smtClean="0"/>
              <a:t>Understand the basics – attend course with exam ( Physical or Online) – Keep updated</a:t>
            </a:r>
          </a:p>
          <a:p>
            <a:r>
              <a:rPr lang="en-IN" sz="2400" dirty="0" smtClean="0"/>
              <a:t>On the job training in chosen subject- may take some time</a:t>
            </a:r>
          </a:p>
          <a:p>
            <a:r>
              <a:rPr lang="en-IN" sz="2400" dirty="0" smtClean="0"/>
              <a:t>Allied subjects : If GST then – Customs, Contract, Jurisprudence, Income tax, FTP …</a:t>
            </a:r>
          </a:p>
          <a:p>
            <a:r>
              <a:rPr lang="en-IN" sz="2400" dirty="0" smtClean="0"/>
              <a:t>Read, understand different views on some debated topics- articles books- contributors</a:t>
            </a:r>
          </a:p>
          <a:p>
            <a:r>
              <a:rPr lang="en-IN" sz="2400" dirty="0" smtClean="0"/>
              <a:t>Online forums answering – Check with the provisions- share views</a:t>
            </a:r>
          </a:p>
          <a:p>
            <a:r>
              <a:rPr lang="en-IN" sz="2400" dirty="0" smtClean="0"/>
              <a:t>Write articles, graduate to booklets then books</a:t>
            </a:r>
          </a:p>
          <a:p>
            <a:r>
              <a:rPr lang="en-IN" sz="2400" dirty="0" smtClean="0"/>
              <a:t>Teach students, professionals, industry and tax / regulatory officers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26</a:t>
            </a:fld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757810" y="5157166"/>
            <a:ext cx="8530569" cy="1407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Individual Brand Building</a:t>
            </a:r>
          </a:p>
          <a:p>
            <a:pPr algn="ctr"/>
            <a:endParaRPr lang="en-IN" sz="24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IN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Firm Brand Building- incidental back of the mind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46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dirty="0" smtClean="0"/>
              <a:t>How to Get Expertise?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Take all initial work as an opportunity to learn: Illustration - Opinion</a:t>
            </a:r>
          </a:p>
          <a:p>
            <a:pPr>
              <a:buFont typeface="Wingdings" pitchFamily="2" charset="2"/>
              <a:buChar char="ü"/>
            </a:pPr>
            <a:r>
              <a:rPr lang="en-IN" sz="2400" dirty="0" smtClean="0"/>
              <a:t>Understand the business</a:t>
            </a:r>
          </a:p>
          <a:p>
            <a:pPr>
              <a:buFont typeface="Wingdings" pitchFamily="2" charset="2"/>
              <a:buChar char="ü"/>
            </a:pPr>
            <a:r>
              <a:rPr lang="en-IN" sz="2400" dirty="0" smtClean="0"/>
              <a:t>Analyse the issue ( old issues in same or other laws)</a:t>
            </a:r>
          </a:p>
          <a:p>
            <a:pPr>
              <a:buFont typeface="Wingdings" pitchFamily="2" charset="2"/>
              <a:buChar char="ü"/>
            </a:pPr>
            <a:r>
              <a:rPr lang="en-IN" sz="2400" dirty="0" smtClean="0"/>
              <a:t>Decisions related to be read fully – not only head notes: contrary decision more</a:t>
            </a:r>
          </a:p>
          <a:p>
            <a:r>
              <a:rPr lang="en-IN" sz="2400" dirty="0" smtClean="0"/>
              <a:t>Once draft in place discuss the conclusion with experts </a:t>
            </a:r>
          </a:p>
          <a:p>
            <a:r>
              <a:rPr lang="en-IN" sz="2400" dirty="0" smtClean="0"/>
              <a:t>Ruminate/ give draft opinion – get clients inputs</a:t>
            </a:r>
          </a:p>
          <a:p>
            <a:r>
              <a:rPr lang="en-IN" sz="2400" dirty="0" smtClean="0"/>
              <a:t>Issue the final opinion- Follow up after some time whether implemented?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27</a:t>
            </a:fld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668325" y="4593781"/>
            <a:ext cx="9149443" cy="1967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Disciplined time allotment for academics</a:t>
            </a:r>
          </a:p>
          <a:p>
            <a:pPr algn="ctr"/>
            <a:r>
              <a:rPr lang="en-IN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en-IN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Urgent Vs Important- Not bogged down</a:t>
            </a:r>
          </a:p>
          <a:p>
            <a:pPr algn="ctr"/>
            <a:endParaRPr lang="en-IN" sz="24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IN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Get onto the Court to play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85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310061" y="2812046"/>
            <a:ext cx="2983392" cy="1239838"/>
          </a:xfrm>
        </p:spPr>
        <p:txBody>
          <a:bodyPr/>
          <a:lstStyle/>
          <a:p>
            <a:r>
              <a:rPr lang="en-IN" dirty="0" smtClean="0"/>
              <a:t>Client Focus/ Empathy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7243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dirty="0" smtClean="0"/>
              <a:t>How to Build Client Focus?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IN" sz="2200" dirty="0" smtClean="0"/>
              <a:t>Do not look at the client as a source of revenue. Look at him/her as and opportunity to: </a:t>
            </a:r>
          </a:p>
          <a:p>
            <a:pPr marL="336550">
              <a:buFont typeface="Wingdings" pitchFamily="2" charset="2"/>
              <a:buChar char="Ø"/>
            </a:pPr>
            <a:r>
              <a:rPr lang="en-IN" sz="2200" dirty="0" smtClean="0"/>
              <a:t>Serve ( we are not in business though we incidentally earn quite well) </a:t>
            </a:r>
          </a:p>
          <a:p>
            <a:pPr marL="336550">
              <a:buFont typeface="Wingdings" pitchFamily="2" charset="2"/>
              <a:buChar char="Ø"/>
            </a:pPr>
            <a:r>
              <a:rPr lang="en-IN" sz="2200" dirty="0" smtClean="0"/>
              <a:t>Add value to them</a:t>
            </a:r>
          </a:p>
          <a:p>
            <a:pPr marL="336550">
              <a:buFont typeface="Wingdings" pitchFamily="2" charset="2"/>
              <a:buChar char="Ø"/>
            </a:pPr>
            <a:r>
              <a:rPr lang="en-IN" sz="2200" dirty="0" smtClean="0"/>
              <a:t>Make a difference – extra mile</a:t>
            </a:r>
          </a:p>
          <a:p>
            <a:pPr marL="336550">
              <a:buFont typeface="Wingdings" pitchFamily="2" charset="2"/>
              <a:buChar char="Ø"/>
            </a:pPr>
            <a:r>
              <a:rPr lang="en-IN" sz="2200" dirty="0" smtClean="0"/>
              <a:t>Resolve their issues/ problems</a:t>
            </a:r>
          </a:p>
          <a:p>
            <a:pPr marL="336550">
              <a:buFont typeface="Wingdings" pitchFamily="2" charset="2"/>
              <a:buChar char="Ø"/>
            </a:pPr>
            <a:r>
              <a:rPr lang="en-IN" sz="2200" dirty="0" smtClean="0"/>
              <a:t>Confirm their understanding/ non verbal concerns</a:t>
            </a:r>
          </a:p>
          <a:p>
            <a:pPr marL="336550">
              <a:buFont typeface="Wingdings" pitchFamily="2" charset="2"/>
              <a:buChar char="Ø"/>
            </a:pPr>
            <a:r>
              <a:rPr lang="en-IN" sz="2200" dirty="0" smtClean="0"/>
              <a:t>Client is the reason we are carrying out the profession</a:t>
            </a:r>
          </a:p>
          <a:p>
            <a:pPr marL="336550">
              <a:buFont typeface="Wingdings" pitchFamily="2" charset="2"/>
              <a:buChar char="Ø"/>
            </a:pPr>
            <a:r>
              <a:rPr lang="en-IN" sz="2200" dirty="0" smtClean="0"/>
              <a:t>Areas of possible additional concerns after issue dealt with.</a:t>
            </a:r>
          </a:p>
          <a:p>
            <a:pPr>
              <a:buFont typeface="Wingdings" pitchFamily="2" charset="2"/>
              <a:buChar char="Ø"/>
            </a:pPr>
            <a:endParaRPr lang="en-IN" sz="2200" dirty="0" smtClean="0"/>
          </a:p>
          <a:p>
            <a:endParaRPr lang="en-IN" sz="2200" dirty="0" smtClean="0"/>
          </a:p>
          <a:p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29</a:t>
            </a:fld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526598" y="4844716"/>
            <a:ext cx="9676181" cy="1876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Profile the industry, client- research</a:t>
            </a:r>
          </a:p>
          <a:p>
            <a:pPr algn="ctr"/>
            <a:endParaRPr lang="en-IN" sz="14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IN" sz="2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Ask them to send query in advance – less time- prepared</a:t>
            </a:r>
          </a:p>
          <a:p>
            <a:pPr algn="ctr"/>
            <a:endParaRPr lang="en-IN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IN" sz="2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Feedback on service provided</a:t>
            </a:r>
          </a:p>
          <a:p>
            <a:pPr algn="ctr"/>
            <a:endParaRPr lang="en-IN" sz="1000" dirty="0"/>
          </a:p>
        </p:txBody>
      </p:sp>
    </p:spTree>
    <p:extLst>
      <p:ext uri="{BB962C8B-B14F-4D97-AF65-F5344CB8AC3E}">
        <p14:creationId xmlns:p14="http://schemas.microsoft.com/office/powerpoint/2010/main" val="319973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27024" y="150813"/>
            <a:ext cx="10326993" cy="585787"/>
          </a:xfrm>
        </p:spPr>
        <p:txBody>
          <a:bodyPr/>
          <a:lstStyle/>
          <a:p>
            <a:r>
              <a:rPr lang="en-IN" dirty="0" smtClean="0"/>
              <a:t>Success= Adaptability= Versatility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idx="4294967295"/>
          </p:nvPr>
        </p:nvSpPr>
        <p:spPr>
          <a:xfrm>
            <a:off x="483939" y="1479882"/>
            <a:ext cx="6908800" cy="402272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Each generation goes further than the generation preceding it, because it stands on the shoulders of that generation. You will have opportunities beyond anything you've ever known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19133" y="1828800"/>
            <a:ext cx="6815667" cy="4572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50760" y="4908884"/>
            <a:ext cx="6841958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Ronald Reagan- Former US President</a:t>
            </a:r>
          </a:p>
        </p:txBody>
      </p:sp>
      <p:pic>
        <p:nvPicPr>
          <p:cNvPr id="9" name="Picture 8" descr="k29111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7134" y="1941095"/>
            <a:ext cx="3054585" cy="306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89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dirty="0"/>
              <a:t>Practice Growth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30</a:t>
            </a:fld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2446" y="1368585"/>
            <a:ext cx="10935050" cy="43024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What is that which is lacking in services to clients?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Proprietorship Vs Partnership Vs LLP * [ Depends on what type of service]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Friends, Family, Neighbors, Principal, Piggy back on CA (assignments), Start networking with peers – good rapport with all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Great Quality – well researched - Deliver in time- keep integrity in office also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Have Role Model- Buddy structure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Professional Approach to clients – get needs in writing or communicate back in writing -&gt; get a goods understanding of the client -&gt; deliver a bit more than being paid. [ Initial stages opportunity more important than fees.]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89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dirty="0" smtClean="0"/>
              <a:t>Resources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31</a:t>
            </a:fld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551794" y="1308539"/>
            <a:ext cx="9976390" cy="5109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IN" sz="2400" b="1" dirty="0" smtClean="0"/>
              <a:t>Learn from Masters – IIM, IBS….</a:t>
            </a:r>
          </a:p>
          <a:p>
            <a:pPr>
              <a:lnSpc>
                <a:spcPct val="150000"/>
              </a:lnSpc>
            </a:pPr>
            <a:r>
              <a:rPr lang="en-IN" sz="2400" b="1" dirty="0" smtClean="0"/>
              <a:t>In house Training - More focused on your needs</a:t>
            </a:r>
          </a:p>
          <a:p>
            <a:pPr>
              <a:lnSpc>
                <a:spcPct val="150000"/>
              </a:lnSpc>
            </a:pPr>
            <a:r>
              <a:rPr lang="en-IN" sz="2400" b="1" dirty="0" smtClean="0"/>
              <a:t>Professional Institutes have skill development programs for members</a:t>
            </a:r>
          </a:p>
          <a:p>
            <a:pPr>
              <a:lnSpc>
                <a:spcPct val="150000"/>
              </a:lnSpc>
            </a:pPr>
            <a:r>
              <a:rPr lang="en-IN" sz="2400" b="1" dirty="0" smtClean="0"/>
              <a:t>Online Free – Look for updated courses with evaluation built in</a:t>
            </a:r>
          </a:p>
          <a:p>
            <a:pPr>
              <a:lnSpc>
                <a:spcPct val="150000"/>
              </a:lnSpc>
            </a:pPr>
            <a:r>
              <a:rPr lang="en-IN" sz="2400" b="1" dirty="0" smtClean="0"/>
              <a:t>Online Paid- These are relatively not expensive and can be done at your pace. </a:t>
            </a:r>
          </a:p>
          <a:p>
            <a:pPr>
              <a:lnSpc>
                <a:spcPct val="150000"/>
              </a:lnSpc>
            </a:pPr>
            <a:r>
              <a:rPr lang="en-IN" sz="2400" b="1" dirty="0" smtClean="0"/>
              <a:t>Introduce in way of doing work in Office…..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60233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433485" y="1758002"/>
            <a:ext cx="7346357" cy="14008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lgerian" pitchFamily="82" charset="0"/>
              </a:rPr>
              <a:t>Covered the Tip of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lgerian" pitchFamily="82" charset="0"/>
              </a:rPr>
              <a:t>icebErg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lgerian" pitchFamily="82" charset="0"/>
            </a:endParaRPr>
          </a:p>
          <a:p>
            <a:pPr marL="0" indent="0" algn="ctr">
              <a:buNone/>
            </a:pP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lgerian" pitchFamily="82" charset="0"/>
              </a:rPr>
              <a:t>- Thank 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lgerian" pitchFamily="82" charset="0"/>
              </a:rPr>
              <a:t>you</a:t>
            </a:r>
          </a:p>
        </p:txBody>
      </p:sp>
      <p:pic>
        <p:nvPicPr>
          <p:cNvPr id="5" name="Picture 3" descr="C:\My data\CA Prakash N\Audit &amp; Assistance\NL PPT Website updation Articles\PPT &amp; Material\11. PPT Visag\download (1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3355"/>
            <a:ext cx="3866368" cy="324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41985" y="4099161"/>
            <a:ext cx="6141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3000" b="1" i="1" dirty="0">
                <a:latin typeface="Cambria" panose="02040503050406030204" pitchFamily="18" charset="0"/>
                <a:ea typeface="Cambria" panose="02040503050406030204" pitchFamily="18" charset="0"/>
              </a:rPr>
              <a:t>For any </a:t>
            </a:r>
            <a:r>
              <a:rPr lang="en-US" altLang="en-US" sz="3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clarification</a:t>
            </a:r>
          </a:p>
          <a:p>
            <a:pPr algn="ctr">
              <a:lnSpc>
                <a:spcPct val="80000"/>
              </a:lnSpc>
            </a:pPr>
            <a:endParaRPr lang="en-US" altLang="en-US" sz="30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sz="3000" b="1" i="1" dirty="0" smtClean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madhukar@hiregange.com </a:t>
            </a:r>
            <a:endParaRPr lang="en-US" sz="3000" b="1" i="1" dirty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32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2972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27024" y="150813"/>
            <a:ext cx="10326993" cy="585787"/>
          </a:xfrm>
        </p:spPr>
        <p:txBody>
          <a:bodyPr/>
          <a:lstStyle/>
          <a:p>
            <a:r>
              <a:rPr lang="en-US" dirty="0" smtClean="0"/>
              <a:t>IFAC: Role </a:t>
            </a:r>
            <a:r>
              <a:rPr lang="en-US" dirty="0"/>
              <a:t>of a Professional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19133" y="1828800"/>
            <a:ext cx="6815667" cy="4572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pic>
        <p:nvPicPr>
          <p:cNvPr id="10" name="Content Placeholder 3"/>
          <p:cNvPicPr>
            <a:picLocks/>
          </p:cNvPicPr>
          <p:nvPr/>
        </p:nvPicPr>
        <p:blipFill>
          <a:blip r:embed="rId2" cstate="print"/>
          <a:srcRect l="11434" t="10336" r="29457" b="11369"/>
          <a:stretch>
            <a:fillRect/>
          </a:stretch>
        </p:blipFill>
        <p:spPr bwMode="auto">
          <a:xfrm>
            <a:off x="1860887" y="1534114"/>
            <a:ext cx="8026400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07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27024" y="150813"/>
            <a:ext cx="10326993" cy="585787"/>
          </a:xfrm>
        </p:spPr>
        <p:txBody>
          <a:bodyPr/>
          <a:lstStyle/>
          <a:p>
            <a:r>
              <a:rPr lang="en-US" dirty="0"/>
              <a:t>Creator of Value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19133" y="1828800"/>
            <a:ext cx="6815667" cy="4572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2928" y="1255296"/>
            <a:ext cx="10972800" cy="4876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By taking leadership roles in the design and implementation of strategies, policies, plans, structures, and governance measures that set the course for delivering sustainable value creation in all areas.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Illustrative Areas of IDT</a:t>
            </a:r>
          </a:p>
          <a:p>
            <a:pPr marL="336550"/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-&gt; What model? LTU, SEZ, Thru JW – Trader, Service provider or Manufacturer</a:t>
            </a:r>
          </a:p>
          <a:p>
            <a:pPr marL="336550"/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-&gt;  Where located? Tax holiday areas, Outside India</a:t>
            </a:r>
          </a:p>
          <a:p>
            <a:pPr marL="336550"/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-&gt;  Cost/ Tax Optimization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98527" y="4927206"/>
            <a:ext cx="9956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To start with compliances and move up till you reach here.</a:t>
            </a:r>
            <a:endParaRPr lang="en-US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81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27024" y="150813"/>
            <a:ext cx="10326993" cy="585787"/>
          </a:xfrm>
        </p:spPr>
        <p:txBody>
          <a:bodyPr/>
          <a:lstStyle/>
          <a:p>
            <a:r>
              <a:rPr lang="en-US" dirty="0"/>
              <a:t>Enabler of Value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19133" y="1828800"/>
            <a:ext cx="6815667" cy="4572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371600"/>
            <a:ext cx="10972800" cy="4953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By informing and guiding managerial and operational decision making and implementation of strategy for achieving sustainable value creation, and the planning, monitoring, and improvement of supporting processes. 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-&gt; SOP for Costs/ tax: Internal control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-&gt; Technology usage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-&gt; Training of employees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-&gt; Hand Holding in Implementation period</a:t>
            </a:r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40220" y="4613575"/>
            <a:ext cx="11176000" cy="1289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Value Addition is Key – Each SBU/ SPV wants good results- Knowledge of SBU/ SPV Critical</a:t>
            </a:r>
            <a:endParaRPr lang="en-US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51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27024" y="150813"/>
            <a:ext cx="10326993" cy="585787"/>
          </a:xfrm>
        </p:spPr>
        <p:txBody>
          <a:bodyPr/>
          <a:lstStyle/>
          <a:p>
            <a:r>
              <a:rPr lang="en-US" dirty="0"/>
              <a:t>Preserver of Value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7</a:t>
            </a:fld>
            <a:endParaRPr lang="en-I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19133" y="1828800"/>
            <a:ext cx="6815667" cy="4572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447800"/>
            <a:ext cx="10972800" cy="4876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By ensuring the protection of a sustainable value creation strategy against strategic, operational, and financial risks, and ensuring compliance with regulations, standards, and good practices. 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-&gt; Internal / operational/ management audit to include Tax [ DT + IDT]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-&gt; Plan for changing laws – New Co law, GST…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-&gt; Disclosure of facts- No surprises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4483766"/>
            <a:ext cx="9855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Empathy; Current Global/ Indian Environment;</a:t>
            </a:r>
          </a:p>
          <a:p>
            <a:pPr algn="ctr"/>
            <a:r>
              <a:rPr lang="en-US" sz="2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Impact of Law, regulation broadly – to provide specialised advice in area of your specialisation </a:t>
            </a:r>
            <a:endParaRPr lang="en-US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93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27024" y="150813"/>
            <a:ext cx="10326993" cy="585787"/>
          </a:xfrm>
        </p:spPr>
        <p:txBody>
          <a:bodyPr/>
          <a:lstStyle/>
          <a:p>
            <a:r>
              <a:rPr lang="en-US" dirty="0"/>
              <a:t>Reporter of Value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8</a:t>
            </a:fld>
            <a:endParaRPr lang="en-I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19133" y="1828800"/>
            <a:ext cx="6815667" cy="4572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6676" y="1263318"/>
            <a:ext cx="10972800" cy="4724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By enabling the transparent communication of the delivery of sustainable value to stakeholders. 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-&gt; Credibility of Financial Statements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- &gt; Quarterly reporting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-&gt; Independent  Authentic certification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	Statutory/ Income Tax/ GST Audits, Internal Audit, Certification – TDS, Credits, Refund, Liability…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909153" y="4730418"/>
            <a:ext cx="9448800" cy="1076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Independence + No bias </a:t>
            </a:r>
          </a:p>
          <a:p>
            <a:pPr algn="ctr"/>
            <a:r>
              <a:rPr lang="en-US" sz="2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+ Professional Skepticism</a:t>
            </a:r>
            <a:endParaRPr lang="en-US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58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27024" y="150813"/>
            <a:ext cx="10326993" cy="585787"/>
          </a:xfrm>
        </p:spPr>
        <p:txBody>
          <a:bodyPr/>
          <a:lstStyle/>
          <a:p>
            <a:r>
              <a:rPr lang="en-US" dirty="0"/>
              <a:t>What the Industry / Trade wants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7E4FB1-AD43-40BE-A2D5-51E31E25039B}" type="slidenum">
              <a:rPr lang="en-IN" smtClean="0"/>
              <a:pPr/>
              <a:t>9</a:t>
            </a:fld>
            <a:endParaRPr lang="en-I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19133" y="1828800"/>
            <a:ext cx="6815667" cy="4572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37279" y="1544753"/>
            <a:ext cx="10178322" cy="41262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Fast Solutions at low cost- far beyond google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One Stop Shop- Multidisciplinary Vs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Specialised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Niche Professional Service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End to End – take responsibility for compliance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Business Advice [ confirmation- validation] 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Problem To be solved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Reduction in costs/ time to resolve 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Ensuring benefits accrue as due</a:t>
            </a:r>
          </a:p>
          <a:p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All function by consultant to provide value addition</a:t>
            </a:r>
          </a:p>
        </p:txBody>
      </p:sp>
    </p:spTree>
    <p:extLst>
      <p:ext uri="{BB962C8B-B14F-4D97-AF65-F5344CB8AC3E}">
        <p14:creationId xmlns:p14="http://schemas.microsoft.com/office/powerpoint/2010/main" val="329448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Badg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1347</TotalTime>
  <Words>1819</Words>
  <Application>Microsoft Office PowerPoint</Application>
  <PresentationFormat>Custom</PresentationFormat>
  <Paragraphs>283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Badge</vt:lpstr>
      <vt:lpstr>Tax practice Management Growth Strategies - Tips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MADHUKAR</cp:lastModifiedBy>
  <cp:revision>197</cp:revision>
  <dcterms:created xsi:type="dcterms:W3CDTF">2019-07-08T11:43:26Z</dcterms:created>
  <dcterms:modified xsi:type="dcterms:W3CDTF">2019-08-01T04:20:54Z</dcterms:modified>
</cp:coreProperties>
</file>