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32" r:id="rId6"/>
    <p:sldMasterId id="2147483745" r:id="rId7"/>
  </p:sldMasterIdLst>
  <p:notesMasterIdLst>
    <p:notesMasterId r:id="rId65"/>
  </p:notesMasterIdLst>
  <p:sldIdLst>
    <p:sldId id="256" r:id="rId8"/>
    <p:sldId id="300" r:id="rId9"/>
    <p:sldId id="290" r:id="rId10"/>
    <p:sldId id="354" r:id="rId11"/>
    <p:sldId id="315" r:id="rId12"/>
    <p:sldId id="283" r:id="rId13"/>
    <p:sldId id="281" r:id="rId14"/>
    <p:sldId id="352" r:id="rId15"/>
    <p:sldId id="353" r:id="rId16"/>
    <p:sldId id="344" r:id="rId17"/>
    <p:sldId id="351" r:id="rId18"/>
    <p:sldId id="291" r:id="rId19"/>
    <p:sldId id="317" r:id="rId20"/>
    <p:sldId id="358" r:id="rId21"/>
    <p:sldId id="375" r:id="rId22"/>
    <p:sldId id="360" r:id="rId23"/>
    <p:sldId id="292" r:id="rId24"/>
    <p:sldId id="269" r:id="rId25"/>
    <p:sldId id="355" r:id="rId26"/>
    <p:sldId id="301" r:id="rId27"/>
    <p:sldId id="319" r:id="rId28"/>
    <p:sldId id="369" r:id="rId29"/>
    <p:sldId id="370" r:id="rId30"/>
    <p:sldId id="371" r:id="rId31"/>
    <p:sldId id="372" r:id="rId32"/>
    <p:sldId id="373" r:id="rId33"/>
    <p:sldId id="374" r:id="rId34"/>
    <p:sldId id="308" r:id="rId35"/>
    <p:sldId id="310" r:id="rId36"/>
    <p:sldId id="331" r:id="rId37"/>
    <p:sldId id="293" r:id="rId38"/>
    <p:sldId id="282" r:id="rId39"/>
    <p:sldId id="294" r:id="rId40"/>
    <p:sldId id="285" r:id="rId41"/>
    <p:sldId id="334" r:id="rId42"/>
    <p:sldId id="332" r:id="rId43"/>
    <p:sldId id="379" r:id="rId44"/>
    <p:sldId id="380" r:id="rId45"/>
    <p:sldId id="381" r:id="rId46"/>
    <p:sldId id="298" r:id="rId47"/>
    <p:sldId id="296" r:id="rId48"/>
    <p:sldId id="297" r:id="rId49"/>
    <p:sldId id="376" r:id="rId50"/>
    <p:sldId id="378" r:id="rId51"/>
    <p:sldId id="345" r:id="rId52"/>
    <p:sldId id="320" r:id="rId53"/>
    <p:sldId id="321" r:id="rId54"/>
    <p:sldId id="356" r:id="rId55"/>
    <p:sldId id="346" r:id="rId56"/>
    <p:sldId id="347" r:id="rId57"/>
    <p:sldId id="348" r:id="rId58"/>
    <p:sldId id="349" r:id="rId59"/>
    <p:sldId id="357" r:id="rId60"/>
    <p:sldId id="350" r:id="rId61"/>
    <p:sldId id="335" r:id="rId62"/>
    <p:sldId id="336" r:id="rId63"/>
    <p:sldId id="343"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576" autoAdjust="0"/>
  </p:normalViewPr>
  <p:slideViewPr>
    <p:cSldViewPr>
      <p:cViewPr>
        <p:scale>
          <a:sx n="72" d="100"/>
          <a:sy n="72" d="100"/>
        </p:scale>
        <p:origin x="-3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1A2A6-043C-42CC-ABFB-4738EE5178C7}" type="doc">
      <dgm:prSet loTypeId="urn:microsoft.com/office/officeart/2005/8/layout/hProcess6" loCatId="process" qsTypeId="urn:microsoft.com/office/officeart/2005/8/quickstyle/simple1" qsCatId="simple" csTypeId="urn:microsoft.com/office/officeart/2005/8/colors/colorful5" csCatId="colorful" phldr="1"/>
      <dgm:spPr/>
      <dgm:t>
        <a:bodyPr/>
        <a:lstStyle/>
        <a:p>
          <a:endParaRPr lang="en-US"/>
        </a:p>
      </dgm:t>
    </dgm:pt>
    <dgm:pt modelId="{16FEBF23-F3FC-417A-9345-5DEB7341FD9B}">
      <dgm:prSet phldrT="[Text]" custT="1"/>
      <dgm:spPr/>
      <dgm:t>
        <a:bodyPr/>
        <a:lstStyle/>
        <a:p>
          <a:r>
            <a:rPr lang="en-US" sz="1600" dirty="0" smtClean="0"/>
            <a:t>Activity</a:t>
          </a:r>
          <a:endParaRPr lang="en-US" sz="1600" dirty="0"/>
        </a:p>
      </dgm:t>
    </dgm:pt>
    <dgm:pt modelId="{35C7338A-4FC4-4C6B-8A29-084155596836}" type="parTrans" cxnId="{032C8988-B67A-4ECD-BD93-700D998F0B4F}">
      <dgm:prSet/>
      <dgm:spPr/>
      <dgm:t>
        <a:bodyPr/>
        <a:lstStyle/>
        <a:p>
          <a:endParaRPr lang="en-US"/>
        </a:p>
      </dgm:t>
    </dgm:pt>
    <dgm:pt modelId="{A15C701E-042C-46B1-915E-387CB966C8FA}" type="sibTrans" cxnId="{032C8988-B67A-4ECD-BD93-700D998F0B4F}">
      <dgm:prSet/>
      <dgm:spPr/>
      <dgm:t>
        <a:bodyPr/>
        <a:lstStyle/>
        <a:p>
          <a:endParaRPr lang="en-US"/>
        </a:p>
      </dgm:t>
    </dgm:pt>
    <dgm:pt modelId="{B3AF161E-A7D1-449C-AC02-D5C11D971B7C}">
      <dgm:prSet phldrT="[Text]"/>
      <dgm:spPr/>
      <dgm:t>
        <a:bodyPr/>
        <a:lstStyle/>
        <a:p>
          <a:r>
            <a:rPr lang="en-US" dirty="0" smtClean="0">
              <a:solidFill>
                <a:schemeClr val="tx2"/>
              </a:solidFill>
            </a:rPr>
            <a:t>Not defined</a:t>
          </a:r>
          <a:endParaRPr lang="en-US" dirty="0">
            <a:solidFill>
              <a:schemeClr val="tx2"/>
            </a:solidFill>
          </a:endParaRPr>
        </a:p>
      </dgm:t>
    </dgm:pt>
    <dgm:pt modelId="{C8A6DDF3-6F3F-4578-8276-0F2462D4F532}" type="parTrans" cxnId="{8081A48F-0B70-4461-B120-E1E1FED1EC60}">
      <dgm:prSet/>
      <dgm:spPr/>
      <dgm:t>
        <a:bodyPr/>
        <a:lstStyle/>
        <a:p>
          <a:endParaRPr lang="en-US"/>
        </a:p>
      </dgm:t>
    </dgm:pt>
    <dgm:pt modelId="{68ACD517-6EDC-4A1A-B3CA-51B24CBCD2F1}" type="sibTrans" cxnId="{8081A48F-0B70-4461-B120-E1E1FED1EC60}">
      <dgm:prSet/>
      <dgm:spPr/>
      <dgm:t>
        <a:bodyPr/>
        <a:lstStyle/>
        <a:p>
          <a:endParaRPr lang="en-US"/>
        </a:p>
      </dgm:t>
    </dgm:pt>
    <dgm:pt modelId="{520F4742-68E3-4034-88EB-A49B82E7C20B}">
      <dgm:prSet phldrT="[Text]"/>
      <dgm:spPr/>
      <dgm:t>
        <a:bodyPr/>
        <a:lstStyle/>
        <a:p>
          <a:r>
            <a:rPr lang="en-US" dirty="0" smtClean="0">
              <a:solidFill>
                <a:schemeClr val="tx2"/>
              </a:solidFill>
            </a:rPr>
            <a:t>Includes act done, deed done, work done, operation carried out, execution of act, provision of facility</a:t>
          </a:r>
          <a:endParaRPr lang="en-US" dirty="0">
            <a:solidFill>
              <a:schemeClr val="tx2"/>
            </a:solidFill>
          </a:endParaRPr>
        </a:p>
      </dgm:t>
    </dgm:pt>
    <dgm:pt modelId="{A92DB55E-5F8E-479A-9958-9DD9F59BE751}" type="parTrans" cxnId="{5D37151D-1B66-4D92-AE5B-C11ED95C21B7}">
      <dgm:prSet/>
      <dgm:spPr/>
      <dgm:t>
        <a:bodyPr/>
        <a:lstStyle/>
        <a:p>
          <a:endParaRPr lang="en-US"/>
        </a:p>
      </dgm:t>
    </dgm:pt>
    <dgm:pt modelId="{99BF3F0B-4F59-47B1-9B56-3750B50F3D82}" type="sibTrans" cxnId="{5D37151D-1B66-4D92-AE5B-C11ED95C21B7}">
      <dgm:prSet/>
      <dgm:spPr/>
      <dgm:t>
        <a:bodyPr/>
        <a:lstStyle/>
        <a:p>
          <a:endParaRPr lang="en-US"/>
        </a:p>
      </dgm:t>
    </dgm:pt>
    <dgm:pt modelId="{3DDC7D02-263A-43F2-B7BD-7EAD97FD9460}">
      <dgm:prSet phldrT="[Text]" custT="1"/>
      <dgm:spPr/>
      <dgm:t>
        <a:bodyPr/>
        <a:lstStyle/>
        <a:p>
          <a:r>
            <a:rPr lang="en-US" sz="1400" dirty="0" smtClean="0"/>
            <a:t>For Conside--ration</a:t>
          </a:r>
          <a:endParaRPr lang="en-US" sz="1400" dirty="0"/>
        </a:p>
      </dgm:t>
    </dgm:pt>
    <dgm:pt modelId="{7DE16809-F475-4224-932D-E96800CFE927}" type="parTrans" cxnId="{B91269A5-24F6-49C8-8A3B-5472E75FF8CA}">
      <dgm:prSet/>
      <dgm:spPr/>
      <dgm:t>
        <a:bodyPr/>
        <a:lstStyle/>
        <a:p>
          <a:endParaRPr lang="en-US"/>
        </a:p>
      </dgm:t>
    </dgm:pt>
    <dgm:pt modelId="{CA1839C4-16C4-4B53-808B-C336C8505E8B}" type="sibTrans" cxnId="{B91269A5-24F6-49C8-8A3B-5472E75FF8CA}">
      <dgm:prSet/>
      <dgm:spPr/>
      <dgm:t>
        <a:bodyPr/>
        <a:lstStyle/>
        <a:p>
          <a:endParaRPr lang="en-US"/>
        </a:p>
      </dgm:t>
    </dgm:pt>
    <dgm:pt modelId="{0CE9E1C5-EA8D-412B-93D3-143940EE6174}">
      <dgm:prSet phldrT="[Text]"/>
      <dgm:spPr/>
      <dgm:t>
        <a:bodyPr/>
        <a:lstStyle/>
        <a:p>
          <a:r>
            <a:rPr lang="en-US" dirty="0" smtClean="0">
              <a:solidFill>
                <a:schemeClr val="tx2"/>
              </a:solidFill>
            </a:rPr>
            <a:t>Not defined</a:t>
          </a:r>
          <a:endParaRPr lang="en-US" dirty="0">
            <a:solidFill>
              <a:schemeClr val="tx2"/>
            </a:solidFill>
          </a:endParaRPr>
        </a:p>
      </dgm:t>
    </dgm:pt>
    <dgm:pt modelId="{05F3501C-A8A5-42ED-90EB-4C5F1929B9CA}" type="parTrans" cxnId="{128FBCE9-05AE-482D-B099-ECFFC4C62F18}">
      <dgm:prSet/>
      <dgm:spPr/>
      <dgm:t>
        <a:bodyPr/>
        <a:lstStyle/>
        <a:p>
          <a:endParaRPr lang="en-US"/>
        </a:p>
      </dgm:t>
    </dgm:pt>
    <dgm:pt modelId="{9C2F1141-1D4F-407C-97C6-F5176E31C51A}" type="sibTrans" cxnId="{128FBCE9-05AE-482D-B099-ECFFC4C62F18}">
      <dgm:prSet/>
      <dgm:spPr/>
      <dgm:t>
        <a:bodyPr/>
        <a:lstStyle/>
        <a:p>
          <a:endParaRPr lang="en-US"/>
        </a:p>
      </dgm:t>
    </dgm:pt>
    <dgm:pt modelId="{31B10B98-B51B-4EB2-9DCB-DE9E085F66B2}">
      <dgm:prSet phldrT="[Text]"/>
      <dgm:spPr/>
      <dgm:t>
        <a:bodyPr/>
        <a:lstStyle/>
        <a:p>
          <a:r>
            <a:rPr lang="en-US" dirty="0" smtClean="0">
              <a:solidFill>
                <a:schemeClr val="tx2"/>
              </a:solidFill>
            </a:rPr>
            <a:t>Definition under the Indian Contract Act, 1872, could be adopted</a:t>
          </a:r>
          <a:endParaRPr lang="en-US" dirty="0">
            <a:solidFill>
              <a:schemeClr val="tx2"/>
            </a:solidFill>
          </a:endParaRPr>
        </a:p>
      </dgm:t>
    </dgm:pt>
    <dgm:pt modelId="{9F71A3A0-8D99-4B0D-94BE-5BC066F3747A}" type="parTrans" cxnId="{C52A0CA4-2B8D-4AAE-9E4C-0AB40B624789}">
      <dgm:prSet/>
      <dgm:spPr/>
      <dgm:t>
        <a:bodyPr/>
        <a:lstStyle/>
        <a:p>
          <a:endParaRPr lang="en-US"/>
        </a:p>
      </dgm:t>
    </dgm:pt>
    <dgm:pt modelId="{26A6CD9A-D614-445E-B34C-60B924D149D9}" type="sibTrans" cxnId="{C52A0CA4-2B8D-4AAE-9E4C-0AB40B624789}">
      <dgm:prSet/>
      <dgm:spPr/>
      <dgm:t>
        <a:bodyPr/>
        <a:lstStyle/>
        <a:p>
          <a:endParaRPr lang="en-US"/>
        </a:p>
      </dgm:t>
    </dgm:pt>
    <dgm:pt modelId="{4BEDA012-162F-48DC-A82B-04A34DD2D4A4}">
      <dgm:prSet phldrT="[Text]" custT="1"/>
      <dgm:spPr/>
      <dgm:t>
        <a:bodyPr/>
        <a:lstStyle/>
        <a:p>
          <a:r>
            <a:rPr lang="en-US" sz="1400" dirty="0" smtClean="0"/>
            <a:t>Carried out by a person for another</a:t>
          </a:r>
          <a:endParaRPr lang="en-US" sz="1400" dirty="0"/>
        </a:p>
      </dgm:t>
    </dgm:pt>
    <dgm:pt modelId="{DE5CB101-599D-4E64-9FDA-09C3BDAC1890}" type="parTrans" cxnId="{33AEEDF6-B5BD-4E3D-9A29-E09CF02FA511}">
      <dgm:prSet/>
      <dgm:spPr/>
      <dgm:t>
        <a:bodyPr/>
        <a:lstStyle/>
        <a:p>
          <a:endParaRPr lang="en-US"/>
        </a:p>
      </dgm:t>
    </dgm:pt>
    <dgm:pt modelId="{1B60C997-B033-4ADB-A570-DB21FB569EBE}" type="sibTrans" cxnId="{33AEEDF6-B5BD-4E3D-9A29-E09CF02FA511}">
      <dgm:prSet/>
      <dgm:spPr/>
      <dgm:t>
        <a:bodyPr/>
        <a:lstStyle/>
        <a:p>
          <a:endParaRPr lang="en-US"/>
        </a:p>
      </dgm:t>
    </dgm:pt>
    <dgm:pt modelId="{65CB21CD-317C-410B-B368-2B7D01503BB4}">
      <dgm:prSet phldrT="[Text]" custT="1"/>
      <dgm:spPr/>
      <dgm:t>
        <a:bodyPr/>
        <a:lstStyle/>
        <a:p>
          <a:r>
            <a:rPr lang="en-US" sz="1400" dirty="0" smtClean="0">
              <a:solidFill>
                <a:schemeClr val="tx2"/>
              </a:solidFill>
            </a:rPr>
            <a:t>Self-service excluded, such as, by one branch to another or HO</a:t>
          </a:r>
          <a:endParaRPr lang="en-US" sz="1400" dirty="0">
            <a:solidFill>
              <a:schemeClr val="tx2"/>
            </a:solidFill>
          </a:endParaRPr>
        </a:p>
      </dgm:t>
    </dgm:pt>
    <dgm:pt modelId="{3CCBD514-096B-458C-AEA5-D4078F0CDA62}" type="parTrans" cxnId="{6F695045-9861-433E-B193-A4721AB79829}">
      <dgm:prSet/>
      <dgm:spPr/>
      <dgm:t>
        <a:bodyPr/>
        <a:lstStyle/>
        <a:p>
          <a:endParaRPr lang="en-US"/>
        </a:p>
      </dgm:t>
    </dgm:pt>
    <dgm:pt modelId="{EF94209A-36CD-4BD1-8301-91E95A09141D}" type="sibTrans" cxnId="{6F695045-9861-433E-B193-A4721AB79829}">
      <dgm:prSet/>
      <dgm:spPr/>
      <dgm:t>
        <a:bodyPr/>
        <a:lstStyle/>
        <a:p>
          <a:endParaRPr lang="en-US"/>
        </a:p>
      </dgm:t>
    </dgm:pt>
    <dgm:pt modelId="{73ABB85C-8A75-4515-9779-287014A6E929}">
      <dgm:prSet phldrT="[Text]" custT="1"/>
      <dgm:spPr/>
      <dgm:t>
        <a:bodyPr/>
        <a:lstStyle/>
        <a:p>
          <a:r>
            <a:rPr lang="en-US" sz="1400" dirty="0" smtClean="0">
              <a:solidFill>
                <a:schemeClr val="tx2"/>
              </a:solidFill>
            </a:rPr>
            <a:t>Exception to this outlined in Explanation 2 to clause 44 of Section 65B</a:t>
          </a:r>
          <a:endParaRPr lang="en-US" sz="1400" dirty="0">
            <a:solidFill>
              <a:schemeClr val="tx2"/>
            </a:solidFill>
          </a:endParaRPr>
        </a:p>
      </dgm:t>
    </dgm:pt>
    <dgm:pt modelId="{31239BA6-A1A7-4D33-8CDD-D276C75E25C2}" type="parTrans" cxnId="{DE2667A1-7DE6-4C88-9C05-C64EC82C6BE7}">
      <dgm:prSet/>
      <dgm:spPr/>
      <dgm:t>
        <a:bodyPr/>
        <a:lstStyle/>
        <a:p>
          <a:endParaRPr lang="en-US"/>
        </a:p>
      </dgm:t>
    </dgm:pt>
    <dgm:pt modelId="{39687416-C047-44DA-AE30-0B8616145492}" type="sibTrans" cxnId="{DE2667A1-7DE6-4C88-9C05-C64EC82C6BE7}">
      <dgm:prSet/>
      <dgm:spPr/>
      <dgm:t>
        <a:bodyPr/>
        <a:lstStyle/>
        <a:p>
          <a:endParaRPr lang="en-US"/>
        </a:p>
      </dgm:t>
    </dgm:pt>
    <dgm:pt modelId="{E8B72C4E-124F-437D-8F85-E9F0B1446B6F}" type="pres">
      <dgm:prSet presAssocID="{4EC1A2A6-043C-42CC-ABFB-4738EE5178C7}" presName="theList" presStyleCnt="0">
        <dgm:presLayoutVars>
          <dgm:dir/>
          <dgm:animLvl val="lvl"/>
          <dgm:resizeHandles val="exact"/>
        </dgm:presLayoutVars>
      </dgm:prSet>
      <dgm:spPr/>
      <dgm:t>
        <a:bodyPr/>
        <a:lstStyle/>
        <a:p>
          <a:endParaRPr lang="en-US"/>
        </a:p>
      </dgm:t>
    </dgm:pt>
    <dgm:pt modelId="{6128B27A-3AE1-4B48-A228-F5F8A5715B09}" type="pres">
      <dgm:prSet presAssocID="{16FEBF23-F3FC-417A-9345-5DEB7341FD9B}" presName="compNode" presStyleCnt="0"/>
      <dgm:spPr/>
    </dgm:pt>
    <dgm:pt modelId="{48ED2449-03EE-45F8-B2E1-C723FE681376}" type="pres">
      <dgm:prSet presAssocID="{16FEBF23-F3FC-417A-9345-5DEB7341FD9B}" presName="noGeometry" presStyleCnt="0"/>
      <dgm:spPr/>
    </dgm:pt>
    <dgm:pt modelId="{8E6FFCCA-687D-4AEB-A9E8-E5D8351974BE}" type="pres">
      <dgm:prSet presAssocID="{16FEBF23-F3FC-417A-9345-5DEB7341FD9B}" presName="childTextVisible" presStyleLbl="bgAccFollowNode1" presStyleIdx="0" presStyleCnt="3" custScaleX="114914" custScaleY="209981">
        <dgm:presLayoutVars>
          <dgm:bulletEnabled val="1"/>
        </dgm:presLayoutVars>
      </dgm:prSet>
      <dgm:spPr/>
      <dgm:t>
        <a:bodyPr/>
        <a:lstStyle/>
        <a:p>
          <a:endParaRPr lang="en-US"/>
        </a:p>
      </dgm:t>
    </dgm:pt>
    <dgm:pt modelId="{6234C6FD-827D-416C-908D-5CD5D1A5950D}" type="pres">
      <dgm:prSet presAssocID="{16FEBF23-F3FC-417A-9345-5DEB7341FD9B}" presName="childTextHidden" presStyleLbl="bgAccFollowNode1" presStyleIdx="0" presStyleCnt="3"/>
      <dgm:spPr/>
      <dgm:t>
        <a:bodyPr/>
        <a:lstStyle/>
        <a:p>
          <a:endParaRPr lang="en-US"/>
        </a:p>
      </dgm:t>
    </dgm:pt>
    <dgm:pt modelId="{6B7F58E4-9FA9-4A9D-9350-D347AA34BBD9}" type="pres">
      <dgm:prSet presAssocID="{16FEBF23-F3FC-417A-9345-5DEB7341FD9B}" presName="parentText" presStyleLbl="node1" presStyleIdx="0" presStyleCnt="3" custScaleY="159307">
        <dgm:presLayoutVars>
          <dgm:chMax val="1"/>
          <dgm:bulletEnabled val="1"/>
        </dgm:presLayoutVars>
      </dgm:prSet>
      <dgm:spPr/>
      <dgm:t>
        <a:bodyPr/>
        <a:lstStyle/>
        <a:p>
          <a:endParaRPr lang="en-US"/>
        </a:p>
      </dgm:t>
    </dgm:pt>
    <dgm:pt modelId="{FC950064-F9DA-44A4-B2AD-EBACBA7421BE}" type="pres">
      <dgm:prSet presAssocID="{16FEBF23-F3FC-417A-9345-5DEB7341FD9B}" presName="aSpace" presStyleCnt="0"/>
      <dgm:spPr/>
    </dgm:pt>
    <dgm:pt modelId="{DB3753E2-E49E-434E-B476-170543C3E9EF}" type="pres">
      <dgm:prSet presAssocID="{3DDC7D02-263A-43F2-B7BD-7EAD97FD9460}" presName="compNode" presStyleCnt="0"/>
      <dgm:spPr/>
    </dgm:pt>
    <dgm:pt modelId="{869B575B-4107-4098-BFC1-9B84C9ED58D7}" type="pres">
      <dgm:prSet presAssocID="{3DDC7D02-263A-43F2-B7BD-7EAD97FD9460}" presName="noGeometry" presStyleCnt="0"/>
      <dgm:spPr/>
    </dgm:pt>
    <dgm:pt modelId="{799D758A-79A5-44BC-9412-4F3C348F3210}" type="pres">
      <dgm:prSet presAssocID="{3DDC7D02-263A-43F2-B7BD-7EAD97FD9460}" presName="childTextVisible" presStyleLbl="bgAccFollowNode1" presStyleIdx="1" presStyleCnt="3" custScaleY="209981">
        <dgm:presLayoutVars>
          <dgm:bulletEnabled val="1"/>
        </dgm:presLayoutVars>
      </dgm:prSet>
      <dgm:spPr/>
      <dgm:t>
        <a:bodyPr/>
        <a:lstStyle/>
        <a:p>
          <a:endParaRPr lang="en-US"/>
        </a:p>
      </dgm:t>
    </dgm:pt>
    <dgm:pt modelId="{65E6077C-3E2B-480A-A702-8BF27F8D84D8}" type="pres">
      <dgm:prSet presAssocID="{3DDC7D02-263A-43F2-B7BD-7EAD97FD9460}" presName="childTextHidden" presStyleLbl="bgAccFollowNode1" presStyleIdx="1" presStyleCnt="3"/>
      <dgm:spPr/>
      <dgm:t>
        <a:bodyPr/>
        <a:lstStyle/>
        <a:p>
          <a:endParaRPr lang="en-US"/>
        </a:p>
      </dgm:t>
    </dgm:pt>
    <dgm:pt modelId="{B6460441-A051-4C64-8C41-893387B02C27}" type="pres">
      <dgm:prSet presAssocID="{3DDC7D02-263A-43F2-B7BD-7EAD97FD9460}" presName="parentText" presStyleLbl="node1" presStyleIdx="1" presStyleCnt="3" custScaleY="159307">
        <dgm:presLayoutVars>
          <dgm:chMax val="1"/>
          <dgm:bulletEnabled val="1"/>
        </dgm:presLayoutVars>
      </dgm:prSet>
      <dgm:spPr/>
      <dgm:t>
        <a:bodyPr/>
        <a:lstStyle/>
        <a:p>
          <a:endParaRPr lang="en-US"/>
        </a:p>
      </dgm:t>
    </dgm:pt>
    <dgm:pt modelId="{EE3DDBF2-16D1-42AA-B4D1-7613F62F1F22}" type="pres">
      <dgm:prSet presAssocID="{3DDC7D02-263A-43F2-B7BD-7EAD97FD9460}" presName="aSpace" presStyleCnt="0"/>
      <dgm:spPr/>
    </dgm:pt>
    <dgm:pt modelId="{D2D20B4B-89E1-4DF5-8377-E68286EFAA17}" type="pres">
      <dgm:prSet presAssocID="{4BEDA012-162F-48DC-A82B-04A34DD2D4A4}" presName="compNode" presStyleCnt="0"/>
      <dgm:spPr/>
    </dgm:pt>
    <dgm:pt modelId="{E322F618-05EA-4EE6-A526-EDF2178D1C3F}" type="pres">
      <dgm:prSet presAssocID="{4BEDA012-162F-48DC-A82B-04A34DD2D4A4}" presName="noGeometry" presStyleCnt="0"/>
      <dgm:spPr/>
    </dgm:pt>
    <dgm:pt modelId="{FFC82F5F-CD75-4207-8F62-E60F7EF1C29C}" type="pres">
      <dgm:prSet presAssocID="{4BEDA012-162F-48DC-A82B-04A34DD2D4A4}" presName="childTextVisible" presStyleLbl="bgAccFollowNode1" presStyleIdx="2" presStyleCnt="3" custScaleX="108205" custScaleY="228443">
        <dgm:presLayoutVars>
          <dgm:bulletEnabled val="1"/>
        </dgm:presLayoutVars>
      </dgm:prSet>
      <dgm:spPr/>
      <dgm:t>
        <a:bodyPr/>
        <a:lstStyle/>
        <a:p>
          <a:endParaRPr lang="en-US"/>
        </a:p>
      </dgm:t>
    </dgm:pt>
    <dgm:pt modelId="{E2A20D46-5457-4B43-857D-055C3D4A2F75}" type="pres">
      <dgm:prSet presAssocID="{4BEDA012-162F-48DC-A82B-04A34DD2D4A4}" presName="childTextHidden" presStyleLbl="bgAccFollowNode1" presStyleIdx="2" presStyleCnt="3"/>
      <dgm:spPr/>
      <dgm:t>
        <a:bodyPr/>
        <a:lstStyle/>
        <a:p>
          <a:endParaRPr lang="en-US"/>
        </a:p>
      </dgm:t>
    </dgm:pt>
    <dgm:pt modelId="{0D079668-E418-48B3-BD18-406E486525BB}" type="pres">
      <dgm:prSet presAssocID="{4BEDA012-162F-48DC-A82B-04A34DD2D4A4}" presName="parentText" presStyleLbl="node1" presStyleIdx="2" presStyleCnt="3" custScaleY="145454">
        <dgm:presLayoutVars>
          <dgm:chMax val="1"/>
          <dgm:bulletEnabled val="1"/>
        </dgm:presLayoutVars>
      </dgm:prSet>
      <dgm:spPr/>
      <dgm:t>
        <a:bodyPr/>
        <a:lstStyle/>
        <a:p>
          <a:endParaRPr lang="en-US"/>
        </a:p>
      </dgm:t>
    </dgm:pt>
  </dgm:ptLst>
  <dgm:cxnLst>
    <dgm:cxn modelId="{6F695045-9861-433E-B193-A4721AB79829}" srcId="{4BEDA012-162F-48DC-A82B-04A34DD2D4A4}" destId="{65CB21CD-317C-410B-B368-2B7D01503BB4}" srcOrd="0" destOrd="0" parTransId="{3CCBD514-096B-458C-AEA5-D4078F0CDA62}" sibTransId="{EF94209A-36CD-4BD1-8301-91E95A09141D}"/>
    <dgm:cxn modelId="{03C7D600-97EA-45DC-9784-212A0CBFDD26}" type="presOf" srcId="{31B10B98-B51B-4EB2-9DCB-DE9E085F66B2}" destId="{799D758A-79A5-44BC-9412-4F3C348F3210}" srcOrd="0" destOrd="1" presId="urn:microsoft.com/office/officeart/2005/8/layout/hProcess6"/>
    <dgm:cxn modelId="{CE7A3670-B251-4951-AB82-C1AB75878998}" type="presOf" srcId="{520F4742-68E3-4034-88EB-A49B82E7C20B}" destId="{8E6FFCCA-687D-4AEB-A9E8-E5D8351974BE}" srcOrd="0" destOrd="1" presId="urn:microsoft.com/office/officeart/2005/8/layout/hProcess6"/>
    <dgm:cxn modelId="{9FBE5B8D-8CE2-484D-83F4-995C5AB4FD59}" type="presOf" srcId="{65CB21CD-317C-410B-B368-2B7D01503BB4}" destId="{E2A20D46-5457-4B43-857D-055C3D4A2F75}" srcOrd="1" destOrd="0" presId="urn:microsoft.com/office/officeart/2005/8/layout/hProcess6"/>
    <dgm:cxn modelId="{DE2667A1-7DE6-4C88-9C05-C64EC82C6BE7}" srcId="{4BEDA012-162F-48DC-A82B-04A34DD2D4A4}" destId="{73ABB85C-8A75-4515-9779-287014A6E929}" srcOrd="1" destOrd="0" parTransId="{31239BA6-A1A7-4D33-8CDD-D276C75E25C2}" sibTransId="{39687416-C047-44DA-AE30-0B8616145492}"/>
    <dgm:cxn modelId="{B91269A5-24F6-49C8-8A3B-5472E75FF8CA}" srcId="{4EC1A2A6-043C-42CC-ABFB-4738EE5178C7}" destId="{3DDC7D02-263A-43F2-B7BD-7EAD97FD9460}" srcOrd="1" destOrd="0" parTransId="{7DE16809-F475-4224-932D-E96800CFE927}" sibTransId="{CA1839C4-16C4-4B53-808B-C336C8505E8B}"/>
    <dgm:cxn modelId="{67F6352A-2A7A-49C9-9E90-413AEB8434BB}" type="presOf" srcId="{16FEBF23-F3FC-417A-9345-5DEB7341FD9B}" destId="{6B7F58E4-9FA9-4A9D-9350-D347AA34BBD9}" srcOrd="0" destOrd="0" presId="urn:microsoft.com/office/officeart/2005/8/layout/hProcess6"/>
    <dgm:cxn modelId="{0BBA1C65-80EC-421B-A926-9976048917E0}" type="presOf" srcId="{65CB21CD-317C-410B-B368-2B7D01503BB4}" destId="{FFC82F5F-CD75-4207-8F62-E60F7EF1C29C}" srcOrd="0" destOrd="0" presId="urn:microsoft.com/office/officeart/2005/8/layout/hProcess6"/>
    <dgm:cxn modelId="{F2D508FD-0788-4739-B72F-D0BB3C45AB2E}" type="presOf" srcId="{3DDC7D02-263A-43F2-B7BD-7EAD97FD9460}" destId="{B6460441-A051-4C64-8C41-893387B02C27}" srcOrd="0" destOrd="0" presId="urn:microsoft.com/office/officeart/2005/8/layout/hProcess6"/>
    <dgm:cxn modelId="{032C8988-B67A-4ECD-BD93-700D998F0B4F}" srcId="{4EC1A2A6-043C-42CC-ABFB-4738EE5178C7}" destId="{16FEBF23-F3FC-417A-9345-5DEB7341FD9B}" srcOrd="0" destOrd="0" parTransId="{35C7338A-4FC4-4C6B-8A29-084155596836}" sibTransId="{A15C701E-042C-46B1-915E-387CB966C8FA}"/>
    <dgm:cxn modelId="{33AEEDF6-B5BD-4E3D-9A29-E09CF02FA511}" srcId="{4EC1A2A6-043C-42CC-ABFB-4738EE5178C7}" destId="{4BEDA012-162F-48DC-A82B-04A34DD2D4A4}" srcOrd="2" destOrd="0" parTransId="{DE5CB101-599D-4E64-9FDA-09C3BDAC1890}" sibTransId="{1B60C997-B033-4ADB-A570-DB21FB569EBE}"/>
    <dgm:cxn modelId="{0D1FCFC5-AB05-4318-A53D-1FDD79CCFE90}" type="presOf" srcId="{73ABB85C-8A75-4515-9779-287014A6E929}" destId="{E2A20D46-5457-4B43-857D-055C3D4A2F75}" srcOrd="1" destOrd="1" presId="urn:microsoft.com/office/officeart/2005/8/layout/hProcess6"/>
    <dgm:cxn modelId="{C1B5497D-670D-4CD6-A6EF-6B062831AAAA}" type="presOf" srcId="{31B10B98-B51B-4EB2-9DCB-DE9E085F66B2}" destId="{65E6077C-3E2B-480A-A702-8BF27F8D84D8}" srcOrd="1" destOrd="1" presId="urn:microsoft.com/office/officeart/2005/8/layout/hProcess6"/>
    <dgm:cxn modelId="{C52A0CA4-2B8D-4AAE-9E4C-0AB40B624789}" srcId="{3DDC7D02-263A-43F2-B7BD-7EAD97FD9460}" destId="{31B10B98-B51B-4EB2-9DCB-DE9E085F66B2}" srcOrd="1" destOrd="0" parTransId="{9F71A3A0-8D99-4B0D-94BE-5BC066F3747A}" sibTransId="{26A6CD9A-D614-445E-B34C-60B924D149D9}"/>
    <dgm:cxn modelId="{5D37151D-1B66-4D92-AE5B-C11ED95C21B7}" srcId="{16FEBF23-F3FC-417A-9345-5DEB7341FD9B}" destId="{520F4742-68E3-4034-88EB-A49B82E7C20B}" srcOrd="1" destOrd="0" parTransId="{A92DB55E-5F8E-479A-9958-9DD9F59BE751}" sibTransId="{99BF3F0B-4F59-47B1-9B56-3750B50F3D82}"/>
    <dgm:cxn modelId="{A0674930-16D3-4AAD-804A-DB084C3130A7}" type="presOf" srcId="{520F4742-68E3-4034-88EB-A49B82E7C20B}" destId="{6234C6FD-827D-416C-908D-5CD5D1A5950D}" srcOrd="1" destOrd="1" presId="urn:microsoft.com/office/officeart/2005/8/layout/hProcess6"/>
    <dgm:cxn modelId="{128FBCE9-05AE-482D-B099-ECFFC4C62F18}" srcId="{3DDC7D02-263A-43F2-B7BD-7EAD97FD9460}" destId="{0CE9E1C5-EA8D-412B-93D3-143940EE6174}" srcOrd="0" destOrd="0" parTransId="{05F3501C-A8A5-42ED-90EB-4C5F1929B9CA}" sibTransId="{9C2F1141-1D4F-407C-97C6-F5176E31C51A}"/>
    <dgm:cxn modelId="{E9D89F38-5FCC-43CD-88CE-084132C5E177}" type="presOf" srcId="{4BEDA012-162F-48DC-A82B-04A34DD2D4A4}" destId="{0D079668-E418-48B3-BD18-406E486525BB}" srcOrd="0" destOrd="0" presId="urn:microsoft.com/office/officeart/2005/8/layout/hProcess6"/>
    <dgm:cxn modelId="{3D41A2C2-424A-4292-80FD-38304EC4AA4B}" type="presOf" srcId="{B3AF161E-A7D1-449C-AC02-D5C11D971B7C}" destId="{6234C6FD-827D-416C-908D-5CD5D1A5950D}" srcOrd="1" destOrd="0" presId="urn:microsoft.com/office/officeart/2005/8/layout/hProcess6"/>
    <dgm:cxn modelId="{35800759-6691-4F8E-93AF-8F8CFCA11BB8}" type="presOf" srcId="{0CE9E1C5-EA8D-412B-93D3-143940EE6174}" destId="{65E6077C-3E2B-480A-A702-8BF27F8D84D8}" srcOrd="1" destOrd="0" presId="urn:microsoft.com/office/officeart/2005/8/layout/hProcess6"/>
    <dgm:cxn modelId="{3A81D6F1-0807-4A65-B968-9889362CD445}" type="presOf" srcId="{73ABB85C-8A75-4515-9779-287014A6E929}" destId="{FFC82F5F-CD75-4207-8F62-E60F7EF1C29C}" srcOrd="0" destOrd="1" presId="urn:microsoft.com/office/officeart/2005/8/layout/hProcess6"/>
    <dgm:cxn modelId="{8081A48F-0B70-4461-B120-E1E1FED1EC60}" srcId="{16FEBF23-F3FC-417A-9345-5DEB7341FD9B}" destId="{B3AF161E-A7D1-449C-AC02-D5C11D971B7C}" srcOrd="0" destOrd="0" parTransId="{C8A6DDF3-6F3F-4578-8276-0F2462D4F532}" sibTransId="{68ACD517-6EDC-4A1A-B3CA-51B24CBCD2F1}"/>
    <dgm:cxn modelId="{6964CEF5-0AE0-4122-AA24-AC5C443FC2A9}" type="presOf" srcId="{0CE9E1C5-EA8D-412B-93D3-143940EE6174}" destId="{799D758A-79A5-44BC-9412-4F3C348F3210}" srcOrd="0" destOrd="0" presId="urn:microsoft.com/office/officeart/2005/8/layout/hProcess6"/>
    <dgm:cxn modelId="{90085FE7-B0FD-4ED0-B0DA-C4888D7398B6}" type="presOf" srcId="{4EC1A2A6-043C-42CC-ABFB-4738EE5178C7}" destId="{E8B72C4E-124F-437D-8F85-E9F0B1446B6F}" srcOrd="0" destOrd="0" presId="urn:microsoft.com/office/officeart/2005/8/layout/hProcess6"/>
    <dgm:cxn modelId="{1E2813F6-6DA5-4AB4-9326-C91DF2DBAB22}" type="presOf" srcId="{B3AF161E-A7D1-449C-AC02-D5C11D971B7C}" destId="{8E6FFCCA-687D-4AEB-A9E8-E5D8351974BE}" srcOrd="0" destOrd="0" presId="urn:microsoft.com/office/officeart/2005/8/layout/hProcess6"/>
    <dgm:cxn modelId="{7D2A8DA6-527D-4148-AFFA-4BDFDDFAC433}" type="presParOf" srcId="{E8B72C4E-124F-437D-8F85-E9F0B1446B6F}" destId="{6128B27A-3AE1-4B48-A228-F5F8A5715B09}" srcOrd="0" destOrd="0" presId="urn:microsoft.com/office/officeart/2005/8/layout/hProcess6"/>
    <dgm:cxn modelId="{7C99DB5D-E031-4A55-9075-3A109DCC63AF}" type="presParOf" srcId="{6128B27A-3AE1-4B48-A228-F5F8A5715B09}" destId="{48ED2449-03EE-45F8-B2E1-C723FE681376}" srcOrd="0" destOrd="0" presId="urn:microsoft.com/office/officeart/2005/8/layout/hProcess6"/>
    <dgm:cxn modelId="{A5D66043-D39C-4F6B-84F7-057A2D28919A}" type="presParOf" srcId="{6128B27A-3AE1-4B48-A228-F5F8A5715B09}" destId="{8E6FFCCA-687D-4AEB-A9E8-E5D8351974BE}" srcOrd="1" destOrd="0" presId="urn:microsoft.com/office/officeart/2005/8/layout/hProcess6"/>
    <dgm:cxn modelId="{95974971-C703-49C5-8D75-CC22156DC639}" type="presParOf" srcId="{6128B27A-3AE1-4B48-A228-F5F8A5715B09}" destId="{6234C6FD-827D-416C-908D-5CD5D1A5950D}" srcOrd="2" destOrd="0" presId="urn:microsoft.com/office/officeart/2005/8/layout/hProcess6"/>
    <dgm:cxn modelId="{F4E06053-543D-43FC-9FD1-335CA4F96A9E}" type="presParOf" srcId="{6128B27A-3AE1-4B48-A228-F5F8A5715B09}" destId="{6B7F58E4-9FA9-4A9D-9350-D347AA34BBD9}" srcOrd="3" destOrd="0" presId="urn:microsoft.com/office/officeart/2005/8/layout/hProcess6"/>
    <dgm:cxn modelId="{66AC670D-9D5A-43A5-844F-789B437FF10F}" type="presParOf" srcId="{E8B72C4E-124F-437D-8F85-E9F0B1446B6F}" destId="{FC950064-F9DA-44A4-B2AD-EBACBA7421BE}" srcOrd="1" destOrd="0" presId="urn:microsoft.com/office/officeart/2005/8/layout/hProcess6"/>
    <dgm:cxn modelId="{0A48C760-196A-443B-A28D-6D6272B6DEE9}" type="presParOf" srcId="{E8B72C4E-124F-437D-8F85-E9F0B1446B6F}" destId="{DB3753E2-E49E-434E-B476-170543C3E9EF}" srcOrd="2" destOrd="0" presId="urn:microsoft.com/office/officeart/2005/8/layout/hProcess6"/>
    <dgm:cxn modelId="{E833B4CE-F830-447B-AC3B-19AD14956993}" type="presParOf" srcId="{DB3753E2-E49E-434E-B476-170543C3E9EF}" destId="{869B575B-4107-4098-BFC1-9B84C9ED58D7}" srcOrd="0" destOrd="0" presId="urn:microsoft.com/office/officeart/2005/8/layout/hProcess6"/>
    <dgm:cxn modelId="{3E9939F4-3569-45B8-A62F-FA522C8F0D0B}" type="presParOf" srcId="{DB3753E2-E49E-434E-B476-170543C3E9EF}" destId="{799D758A-79A5-44BC-9412-4F3C348F3210}" srcOrd="1" destOrd="0" presId="urn:microsoft.com/office/officeart/2005/8/layout/hProcess6"/>
    <dgm:cxn modelId="{D0D6124D-F216-40A6-8766-503241B8F043}" type="presParOf" srcId="{DB3753E2-E49E-434E-B476-170543C3E9EF}" destId="{65E6077C-3E2B-480A-A702-8BF27F8D84D8}" srcOrd="2" destOrd="0" presId="urn:microsoft.com/office/officeart/2005/8/layout/hProcess6"/>
    <dgm:cxn modelId="{6B4B27A3-A9A8-42EC-9FAE-2E380BE3EB56}" type="presParOf" srcId="{DB3753E2-E49E-434E-B476-170543C3E9EF}" destId="{B6460441-A051-4C64-8C41-893387B02C27}" srcOrd="3" destOrd="0" presId="urn:microsoft.com/office/officeart/2005/8/layout/hProcess6"/>
    <dgm:cxn modelId="{27F68802-5361-4C9B-9DD3-8D34D2B5D170}" type="presParOf" srcId="{E8B72C4E-124F-437D-8F85-E9F0B1446B6F}" destId="{EE3DDBF2-16D1-42AA-B4D1-7613F62F1F22}" srcOrd="3" destOrd="0" presId="urn:microsoft.com/office/officeart/2005/8/layout/hProcess6"/>
    <dgm:cxn modelId="{791BA477-2985-4991-AB38-336156CB3553}" type="presParOf" srcId="{E8B72C4E-124F-437D-8F85-E9F0B1446B6F}" destId="{D2D20B4B-89E1-4DF5-8377-E68286EFAA17}" srcOrd="4" destOrd="0" presId="urn:microsoft.com/office/officeart/2005/8/layout/hProcess6"/>
    <dgm:cxn modelId="{799B53A5-B003-40A8-A410-FE320DE0389A}" type="presParOf" srcId="{D2D20B4B-89E1-4DF5-8377-E68286EFAA17}" destId="{E322F618-05EA-4EE6-A526-EDF2178D1C3F}" srcOrd="0" destOrd="0" presId="urn:microsoft.com/office/officeart/2005/8/layout/hProcess6"/>
    <dgm:cxn modelId="{F858AB77-EE15-4E09-9FB2-E5567207A96D}" type="presParOf" srcId="{D2D20B4B-89E1-4DF5-8377-E68286EFAA17}" destId="{FFC82F5F-CD75-4207-8F62-E60F7EF1C29C}" srcOrd="1" destOrd="0" presId="urn:microsoft.com/office/officeart/2005/8/layout/hProcess6"/>
    <dgm:cxn modelId="{3F0ADF63-2DF8-4657-9F58-E646543E940D}" type="presParOf" srcId="{D2D20B4B-89E1-4DF5-8377-E68286EFAA17}" destId="{E2A20D46-5457-4B43-857D-055C3D4A2F75}" srcOrd="2" destOrd="0" presId="urn:microsoft.com/office/officeart/2005/8/layout/hProcess6"/>
    <dgm:cxn modelId="{86E284E0-D9E3-4F43-BDD0-C6E2F566E4D0}" type="presParOf" srcId="{D2D20B4B-89E1-4DF5-8377-E68286EFAA17}" destId="{0D079668-E418-48B3-BD18-406E486525BB}"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FFCCA-687D-4AEB-A9E8-E5D8351974BE}">
      <dsp:nvSpPr>
        <dsp:cNvPr id="0" name=""/>
        <dsp:cNvSpPr/>
      </dsp:nvSpPr>
      <dsp:spPr>
        <a:xfrm>
          <a:off x="385018" y="251710"/>
          <a:ext cx="2499486" cy="3992379"/>
        </a:xfrm>
        <a:prstGeom prst="rightArrow">
          <a:avLst>
            <a:gd name="adj1" fmla="val 70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solidFill>
            </a:rPr>
            <a:t>Not defined</a:t>
          </a:r>
          <a:endParaRPr lang="en-US" sz="1400" kern="1200" dirty="0">
            <a:solidFill>
              <a:schemeClr val="tx2"/>
            </a:solidFill>
          </a:endParaRPr>
        </a:p>
        <a:p>
          <a:pPr marL="114300" lvl="1" indent="-114300" algn="l" defTabSz="622300">
            <a:lnSpc>
              <a:spcPct val="90000"/>
            </a:lnSpc>
            <a:spcBef>
              <a:spcPct val="0"/>
            </a:spcBef>
            <a:spcAft>
              <a:spcPct val="15000"/>
            </a:spcAft>
            <a:buChar char="••"/>
          </a:pPr>
          <a:r>
            <a:rPr lang="en-US" sz="1400" kern="1200" dirty="0" smtClean="0">
              <a:solidFill>
                <a:schemeClr val="tx2"/>
              </a:solidFill>
            </a:rPr>
            <a:t>Includes act done, deed done, work done, operation carried out, execution of act, provision of facility</a:t>
          </a:r>
          <a:endParaRPr lang="en-US" sz="1400" kern="1200" dirty="0">
            <a:solidFill>
              <a:schemeClr val="tx2"/>
            </a:solidFill>
          </a:endParaRPr>
        </a:p>
      </dsp:txBody>
      <dsp:txXfrm>
        <a:off x="1009890" y="850567"/>
        <a:ext cx="1218500" cy="2794665"/>
      </dsp:txXfrm>
    </dsp:sp>
    <dsp:sp modelId="{6B7F58E4-9FA9-4A9D-9350-D347AA34BBD9}">
      <dsp:nvSpPr>
        <dsp:cNvPr id="0" name=""/>
        <dsp:cNvSpPr/>
      </dsp:nvSpPr>
      <dsp:spPr>
        <a:xfrm>
          <a:off x="3441" y="1381631"/>
          <a:ext cx="1087546" cy="173253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Activity</a:t>
          </a:r>
          <a:endParaRPr lang="en-US" sz="1600" kern="1200" dirty="0"/>
        </a:p>
      </dsp:txBody>
      <dsp:txXfrm>
        <a:off x="162708" y="1635355"/>
        <a:ext cx="769012" cy="1225089"/>
      </dsp:txXfrm>
    </dsp:sp>
    <dsp:sp modelId="{799D758A-79A5-44BC-9412-4F3C348F3210}">
      <dsp:nvSpPr>
        <dsp:cNvPr id="0" name=""/>
        <dsp:cNvSpPr/>
      </dsp:nvSpPr>
      <dsp:spPr>
        <a:xfrm>
          <a:off x="3564221" y="251710"/>
          <a:ext cx="2175093" cy="3992379"/>
        </a:xfrm>
        <a:prstGeom prst="rightArrow">
          <a:avLst>
            <a:gd name="adj1" fmla="val 70000"/>
            <a:gd name="adj2" fmla="val 50000"/>
          </a:avLst>
        </a:prstGeom>
        <a:solidFill>
          <a:schemeClr val="accent5">
            <a:tint val="40000"/>
            <a:alpha val="90000"/>
            <a:hueOff val="-3896264"/>
            <a:satOff val="-1844"/>
            <a:lumOff val="-1315"/>
            <a:alphaOff val="0"/>
          </a:schemeClr>
        </a:solidFill>
        <a:ln w="25400" cap="flat" cmpd="sng" algn="ctr">
          <a:solidFill>
            <a:schemeClr val="accent5">
              <a:tint val="40000"/>
              <a:alpha val="90000"/>
              <a:hueOff val="-3896264"/>
              <a:satOff val="-1844"/>
              <a:lumOff val="-13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solidFill>
                <a:schemeClr val="tx2"/>
              </a:solidFill>
            </a:rPr>
            <a:t>Not defined</a:t>
          </a:r>
          <a:endParaRPr lang="en-US" sz="1300" kern="1200" dirty="0">
            <a:solidFill>
              <a:schemeClr val="tx2"/>
            </a:solidFill>
          </a:endParaRPr>
        </a:p>
        <a:p>
          <a:pPr marL="114300" lvl="1" indent="-114300" algn="l" defTabSz="577850">
            <a:lnSpc>
              <a:spcPct val="90000"/>
            </a:lnSpc>
            <a:spcBef>
              <a:spcPct val="0"/>
            </a:spcBef>
            <a:spcAft>
              <a:spcPct val="15000"/>
            </a:spcAft>
            <a:buChar char="••"/>
          </a:pPr>
          <a:r>
            <a:rPr lang="en-US" sz="1300" kern="1200" dirty="0" smtClean="0">
              <a:solidFill>
                <a:schemeClr val="tx2"/>
              </a:solidFill>
            </a:rPr>
            <a:t>Definition under the Indian Contract Act, 1872, could be adopted</a:t>
          </a:r>
          <a:endParaRPr lang="en-US" sz="1300" kern="1200" dirty="0">
            <a:solidFill>
              <a:schemeClr val="tx2"/>
            </a:solidFill>
          </a:endParaRPr>
        </a:p>
      </dsp:txBody>
      <dsp:txXfrm>
        <a:off x="4107995" y="850567"/>
        <a:ext cx="1060357" cy="2794665"/>
      </dsp:txXfrm>
    </dsp:sp>
    <dsp:sp modelId="{B6460441-A051-4C64-8C41-893387B02C27}">
      <dsp:nvSpPr>
        <dsp:cNvPr id="0" name=""/>
        <dsp:cNvSpPr/>
      </dsp:nvSpPr>
      <dsp:spPr>
        <a:xfrm>
          <a:off x="3020448" y="1381631"/>
          <a:ext cx="1087546" cy="1732537"/>
        </a:xfrm>
        <a:prstGeom prst="ellipse">
          <a:avLst/>
        </a:prstGeom>
        <a:solidFill>
          <a:schemeClr val="accent5">
            <a:hueOff val="-3927177"/>
            <a:satOff val="13207"/>
            <a:lumOff val="-1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For Conside--ration</a:t>
          </a:r>
          <a:endParaRPr lang="en-US" sz="1400" kern="1200" dirty="0"/>
        </a:p>
      </dsp:txBody>
      <dsp:txXfrm>
        <a:off x="3179715" y="1635355"/>
        <a:ext cx="769012" cy="1225089"/>
      </dsp:txXfrm>
    </dsp:sp>
    <dsp:sp modelId="{FFC82F5F-CD75-4207-8F62-E60F7EF1C29C}">
      <dsp:nvSpPr>
        <dsp:cNvPr id="0" name=""/>
        <dsp:cNvSpPr/>
      </dsp:nvSpPr>
      <dsp:spPr>
        <a:xfrm>
          <a:off x="6329798" y="76200"/>
          <a:ext cx="2353559" cy="4343398"/>
        </a:xfrm>
        <a:prstGeom prst="rightArrow">
          <a:avLst>
            <a:gd name="adj1" fmla="val 70000"/>
            <a:gd name="adj2" fmla="val 50000"/>
          </a:avLst>
        </a:prstGeom>
        <a:solidFill>
          <a:schemeClr val="accent5">
            <a:tint val="40000"/>
            <a:alpha val="90000"/>
            <a:hueOff val="-7792527"/>
            <a:satOff val="-3688"/>
            <a:lumOff val="-2630"/>
            <a:alphaOff val="0"/>
          </a:schemeClr>
        </a:solidFill>
        <a:ln w="25400" cap="flat" cmpd="sng" algn="ctr">
          <a:solidFill>
            <a:schemeClr val="accent5">
              <a:tint val="40000"/>
              <a:alpha val="90000"/>
              <a:hueOff val="-7792527"/>
              <a:satOff val="-3688"/>
              <a:lumOff val="-26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solidFill>
            </a:rPr>
            <a:t>Self-service excluded, such as, by one branch to another or HO</a:t>
          </a:r>
          <a:endParaRPr lang="en-US" sz="1400" kern="1200" dirty="0">
            <a:solidFill>
              <a:schemeClr val="tx2"/>
            </a:solidFill>
          </a:endParaRPr>
        </a:p>
        <a:p>
          <a:pPr marL="114300" lvl="1" indent="-114300" algn="l" defTabSz="622300">
            <a:lnSpc>
              <a:spcPct val="90000"/>
            </a:lnSpc>
            <a:spcBef>
              <a:spcPct val="0"/>
            </a:spcBef>
            <a:spcAft>
              <a:spcPct val="15000"/>
            </a:spcAft>
            <a:buChar char="••"/>
          </a:pPr>
          <a:r>
            <a:rPr lang="en-US" sz="1400" kern="1200" dirty="0" smtClean="0">
              <a:solidFill>
                <a:schemeClr val="tx2"/>
              </a:solidFill>
            </a:rPr>
            <a:t>Exception to this outlined in Explanation 2 to clause 44 of Section 65B</a:t>
          </a:r>
          <a:endParaRPr lang="en-US" sz="1400" kern="1200" dirty="0">
            <a:solidFill>
              <a:schemeClr val="tx2"/>
            </a:solidFill>
          </a:endParaRPr>
        </a:p>
      </dsp:txBody>
      <dsp:txXfrm>
        <a:off x="6918188" y="727710"/>
        <a:ext cx="1147360" cy="3040378"/>
      </dsp:txXfrm>
    </dsp:sp>
    <dsp:sp modelId="{0D079668-E418-48B3-BD18-406E486525BB}">
      <dsp:nvSpPr>
        <dsp:cNvPr id="0" name=""/>
        <dsp:cNvSpPr/>
      </dsp:nvSpPr>
      <dsp:spPr>
        <a:xfrm>
          <a:off x="5875258" y="1456959"/>
          <a:ext cx="1087546" cy="1581880"/>
        </a:xfrm>
        <a:prstGeom prst="ellipse">
          <a:avLst/>
        </a:prstGeom>
        <a:solidFill>
          <a:schemeClr val="accent5">
            <a:hueOff val="-7854355"/>
            <a:satOff val="26414"/>
            <a:lumOff val="-2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Carried out by a person for another</a:t>
          </a:r>
          <a:endParaRPr lang="en-US" sz="1400" kern="1200" dirty="0"/>
        </a:p>
      </dsp:txBody>
      <dsp:txXfrm>
        <a:off x="6034525" y="1688620"/>
        <a:ext cx="769012" cy="11185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F03902-F553-4BB6-A4A6-8E978BF4DCDA}" type="datetimeFigureOut">
              <a:rPr lang="en-US" smtClean="0"/>
              <a:t>2/10/2013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8E7D8-29EB-458C-94D5-7FA88262ACC7}" type="slidenum">
              <a:rPr lang="en-US" smtClean="0"/>
              <a:t>‹#›</a:t>
            </a:fld>
            <a:endParaRPr lang="en-US" dirty="0"/>
          </a:p>
        </p:txBody>
      </p:sp>
    </p:spTree>
    <p:extLst>
      <p:ext uri="{BB962C8B-B14F-4D97-AF65-F5344CB8AC3E}">
        <p14:creationId xmlns:p14="http://schemas.microsoft.com/office/powerpoint/2010/main" val="2438537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13</a:t>
            </a:fld>
            <a:endParaRPr lang="en-GB" dirty="0"/>
          </a:p>
        </p:txBody>
      </p:sp>
    </p:spTree>
    <p:extLst>
      <p:ext uri="{BB962C8B-B14F-4D97-AF65-F5344CB8AC3E}">
        <p14:creationId xmlns:p14="http://schemas.microsoft.com/office/powerpoint/2010/main" val="268745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Miscellaneous Service include – services to U.N. or international organization, charitable activities, advocate</a:t>
            </a:r>
            <a:r>
              <a:rPr lang="en-US" baseline="0" dirty="0" smtClean="0"/>
              <a:t> services, auxiliary </a:t>
            </a:r>
            <a:r>
              <a:rPr lang="en-US" baseline="0" dirty="0" err="1" smtClean="0"/>
              <a:t>edu</a:t>
            </a:r>
            <a:r>
              <a:rPr lang="en-US" baseline="0" dirty="0" smtClean="0"/>
              <a:t>. Services or renting for education, services provided as referee, </a:t>
            </a:r>
            <a:r>
              <a:rPr lang="en-US" dirty="0" smtClean="0"/>
              <a:t> umpire, Works</a:t>
            </a:r>
            <a:r>
              <a:rPr lang="en-US" baseline="0" dirty="0" smtClean="0"/>
              <a:t> contract for educational, clinic, canal, dam of government or local authority, original works for airport, port, railways, monorail, metro, municipal functions under article 43 of Constitution </a:t>
            </a: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21</a:t>
            </a:fld>
            <a:endParaRPr lang="en-GB" dirty="0"/>
          </a:p>
        </p:txBody>
      </p:sp>
    </p:spTree>
    <p:extLst>
      <p:ext uri="{BB962C8B-B14F-4D97-AF65-F5344CB8AC3E}">
        <p14:creationId xmlns:p14="http://schemas.microsoft.com/office/powerpoint/2010/main" val="268745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47</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48</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Examples given in guidance paper for location of service receiver– page 93 </a:t>
            </a:r>
          </a:p>
          <a:p>
            <a:pPr marL="171450" indent="-171450">
              <a:buFont typeface="Arial" pitchFamily="34" charset="0"/>
              <a:buChar char="•"/>
            </a:pPr>
            <a:r>
              <a:rPr lang="en-US" dirty="0" smtClean="0"/>
              <a:t>Specified Services – Services</a:t>
            </a:r>
            <a:r>
              <a:rPr lang="en-US" baseline="0" dirty="0" smtClean="0"/>
              <a:t> provided by banking company or a financial institution or non – banking financial company to account holders, Telecommunication services provided to subscribers, Online information and database access or retrieval services, Intermediary Services and Services consisting of hiring of means of transport upto a period of one month.</a:t>
            </a: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50</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Examples given in guidance paper for location of service receiver– page 93 </a:t>
            </a:r>
          </a:p>
          <a:p>
            <a:pPr marL="171450" indent="-171450">
              <a:buFont typeface="Arial" pitchFamily="34" charset="0"/>
              <a:buChar char="•"/>
            </a:pPr>
            <a:r>
              <a:rPr lang="en-US" dirty="0" smtClean="0"/>
              <a:t>Specified Services – Services</a:t>
            </a:r>
            <a:r>
              <a:rPr lang="en-US" baseline="0" dirty="0" smtClean="0"/>
              <a:t> provided by banking company or a financial institution or non – banking financial company to account holders, Telecommunication services provided to subscribers, Online information and database access or retrieval services, Intermediary Services and Services consisting of hiring of means of transport upto a period of one month.</a:t>
            </a: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51</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Examples given in guidance paper for location of service receiver– page 93 </a:t>
            </a:r>
          </a:p>
          <a:p>
            <a:pPr marL="171450" indent="-171450">
              <a:buFont typeface="Arial" pitchFamily="34" charset="0"/>
              <a:buChar char="•"/>
            </a:pPr>
            <a:r>
              <a:rPr lang="en-US" dirty="0" smtClean="0"/>
              <a:t>Specified Services – Services</a:t>
            </a:r>
            <a:r>
              <a:rPr lang="en-US" baseline="0" dirty="0" smtClean="0"/>
              <a:t> provided by banking company or a financial institution or non – banking financial company to account holders, Telecommunication services provided to subscribers, Online information and database access or retrieval services, Intermediary Services and Services consisting of hiring of means of transport upto a period of one month.</a:t>
            </a: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52</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Examples given in guidance paper for location of service receiver– page 93 </a:t>
            </a:r>
          </a:p>
          <a:p>
            <a:pPr marL="171450" indent="-171450">
              <a:buFont typeface="Arial" pitchFamily="34" charset="0"/>
              <a:buChar char="•"/>
            </a:pPr>
            <a:r>
              <a:rPr lang="en-US" dirty="0" smtClean="0"/>
              <a:t>Specified Services – Services</a:t>
            </a:r>
            <a:r>
              <a:rPr lang="en-US" baseline="0" dirty="0" smtClean="0"/>
              <a:t> provided by banking company or a financial institution or non – banking financial company to account holders, Telecommunication services provided to subscribers, Online information and database access or retrieval services, Intermediary Services and Services consisting of hiring of means of transport upto a period of one month.</a:t>
            </a:r>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54</a:t>
            </a:fld>
            <a:endParaRPr lang="en-GB" dirty="0"/>
          </a:p>
        </p:txBody>
      </p:sp>
    </p:spTree>
    <p:extLst>
      <p:ext uri="{BB962C8B-B14F-4D97-AF65-F5344CB8AC3E}">
        <p14:creationId xmlns:p14="http://schemas.microsoft.com/office/powerpoint/2010/main" val="3756844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D2F241-0E93-4882-A868-EF6BDC7D2C10}" type="slidenum">
              <a:rPr lang="en-GB" smtClean="0"/>
              <a:pPr/>
              <a:t>55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t>Finance Act 2012 - Service Tax</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t>Finance Act 2012 - Service Tax</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1653990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56333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solidFill>
                  <a:srgbClr val="FFFFFF"/>
                </a:solidFill>
              </a:rPr>
              <a:t>Finance Act 2012 - Service Tax</a:t>
            </a:r>
            <a:endParaRPr lang="en-US" dirty="0">
              <a:solidFill>
                <a:srgbClr val="FFFFFF"/>
              </a:solidFill>
            </a:endParaRPr>
          </a:p>
        </p:txBody>
      </p:sp>
    </p:spTree>
    <p:extLst>
      <p:ext uri="{BB962C8B-B14F-4D97-AF65-F5344CB8AC3E}">
        <p14:creationId xmlns:p14="http://schemas.microsoft.com/office/powerpoint/2010/main" val="4209152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37474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79727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228388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Footer Placeholder 8"/>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105196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89887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t>Finance Act 2012 - Service Tax</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1" name="Footer Placeholder 10"/>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2079885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3839062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4634342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16539901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56333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solidFill>
                  <a:srgbClr val="FFFFFF"/>
                </a:solidFill>
              </a:rPr>
              <a:t>Finance Act 2012 - Service Tax</a:t>
            </a:r>
            <a:endParaRPr lang="en-US" dirty="0">
              <a:solidFill>
                <a:srgbClr val="FFFFFF"/>
              </a:solidFill>
            </a:endParaRPr>
          </a:p>
        </p:txBody>
      </p:sp>
    </p:spTree>
    <p:extLst>
      <p:ext uri="{BB962C8B-B14F-4D97-AF65-F5344CB8AC3E}">
        <p14:creationId xmlns:p14="http://schemas.microsoft.com/office/powerpoint/2010/main" val="4209152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374744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797274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2283887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Footer Placeholder 8"/>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10519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pPr/>
              <a:t>‹#›</a:t>
            </a:fld>
            <a:endParaRPr lang="en-US" dirty="0"/>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t>Finance Act 2012 - Service Tax</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898871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1" name="Footer Placeholder 10"/>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20798851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3839062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4634342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16539901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563337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solidFill>
                  <a:srgbClr val="FFFFFF"/>
                </a:solidFill>
              </a:rPr>
              <a:t>Finance Act 2012 - Service Tax</a:t>
            </a:r>
            <a:endParaRPr lang="en-US" dirty="0">
              <a:solidFill>
                <a:srgbClr val="FFFFFF"/>
              </a:solidFill>
            </a:endParaRPr>
          </a:p>
        </p:txBody>
      </p:sp>
    </p:spTree>
    <p:extLst>
      <p:ext uri="{BB962C8B-B14F-4D97-AF65-F5344CB8AC3E}">
        <p14:creationId xmlns:p14="http://schemas.microsoft.com/office/powerpoint/2010/main" val="42091529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374744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5797274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122838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t>Finance Act 2012 - Service Tax</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©2012 Deloitte Touche Tohmatsu India Private Limited</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8" name="Slide Number Placeholder 7"/>
          <p:cNvSpPr>
            <a:spLocks noGrp="1"/>
          </p:cNvSpPr>
          <p:nvPr>
            <p:ph type="sldNum" sz="quarter" idx="10"/>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Footer Placeholder 8"/>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1051969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8988716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1" name="Footer Placeholder 10"/>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20798851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38390623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4634342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16539901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©2012 Deloitte Touche Tohmatsu India Private Limited</a:t>
            </a:r>
            <a:endParaRPr lang="en-GB" dirty="0">
              <a:solidFill>
                <a:srgbClr val="002776"/>
              </a:solidFill>
            </a:endParaRPr>
          </a:p>
        </p:txBody>
      </p:sp>
    </p:spTree>
    <p:extLst>
      <p:ext uri="{BB962C8B-B14F-4D97-AF65-F5344CB8AC3E}">
        <p14:creationId xmlns:p14="http://schemas.microsoft.com/office/powerpoint/2010/main" val="563337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solidFill>
                  <a:srgbClr val="FFFFFF"/>
                </a:solidFill>
              </a:rPr>
              <a:t>Finance Act 2012 - Service Tax</a:t>
            </a:r>
            <a:endParaRPr lang="en-US" dirty="0">
              <a:solidFill>
                <a:srgbClr val="FFFFFF"/>
              </a:solidFill>
            </a:endParaRPr>
          </a:p>
        </p:txBody>
      </p:sp>
    </p:spTree>
    <p:extLst>
      <p:ext uri="{BB962C8B-B14F-4D97-AF65-F5344CB8AC3E}">
        <p14:creationId xmlns:p14="http://schemas.microsoft.com/office/powerpoint/2010/main" val="42091529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5374744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0"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57972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t>Finance Act 2012 - Service Tax</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©2012 Deloitte Touche Tohmatsu India Private Limited</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6"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228388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8" name="Slide Number Placeholder 7"/>
          <p:cNvSpPr>
            <a:spLocks noGrp="1"/>
          </p:cNvSpPr>
          <p:nvPr>
            <p:ph type="sldNum" sz="quarter" idx="10"/>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Footer Placeholder 8"/>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1051969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8988716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1" name="Footer Placeholder 10"/>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20798851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38390623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4634342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DEL_COL"/>
          <p:cNvPicPr preferRelativeResize="0">
            <a:picLocks noChangeAspect="1" noChangeArrowheads="1"/>
          </p:cNvPicPr>
          <p:nvPr userDrawn="1"/>
        </p:nvPicPr>
        <p:blipFill>
          <a:blip r:embed="rId2" cstate="email"/>
          <a:srcRect/>
          <a:stretch>
            <a:fillRect/>
          </a:stretch>
        </p:blipFill>
        <p:spPr bwMode="auto">
          <a:xfrm>
            <a:off x="358775" y="358778"/>
            <a:ext cx="1889125" cy="377825"/>
          </a:xfrm>
          <a:prstGeom prst="rect">
            <a:avLst/>
          </a:prstGeom>
          <a:noFill/>
          <a:ln w="12700">
            <a:noFill/>
            <a:miter lim="800000"/>
            <a:headEnd/>
            <a:tailEnd/>
          </a:ln>
        </p:spPr>
      </p:pic>
      <p:sp>
        <p:nvSpPr>
          <p:cNvPr id="2" name="Title 1"/>
          <p:cNvSpPr>
            <a:spLocks noGrp="1"/>
          </p:cNvSpPr>
          <p:nvPr>
            <p:ph type="ctrTitle"/>
          </p:nvPr>
        </p:nvSpPr>
        <p:spPr>
          <a:xfrm>
            <a:off x="360003" y="3121227"/>
            <a:ext cx="8424000" cy="615553"/>
          </a:xfrm>
        </p:spPr>
        <p:txBody>
          <a:bodyPr anchor="ctr">
            <a:spAutoFit/>
          </a:bodyPr>
          <a:lstStyle>
            <a:lvl1pPr algn="l">
              <a:defRPr sz="40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6212701"/>
            <a:ext cx="5400000" cy="276999"/>
          </a:xfrm>
        </p:spPr>
        <p:txBody>
          <a:bodyPr>
            <a:spAutoFit/>
          </a:bodyPr>
          <a:lstStyle>
            <a:lvl1pPr marL="0" indent="0" algn="l">
              <a:buNone/>
              <a:defRPr sz="1800">
                <a:solidFill>
                  <a:schemeClr val="accent1"/>
                </a:solidFill>
              </a:defRPr>
            </a:lvl1pPr>
            <a:lvl2pPr marL="456980" indent="0" algn="ctr">
              <a:buNone/>
              <a:defRPr>
                <a:solidFill>
                  <a:schemeClr val="tx1">
                    <a:tint val="75000"/>
                  </a:schemeClr>
                </a:solidFill>
              </a:defRPr>
            </a:lvl2pPr>
            <a:lvl3pPr marL="913961" indent="0" algn="ctr">
              <a:buNone/>
              <a:defRPr>
                <a:solidFill>
                  <a:schemeClr val="tx1">
                    <a:tint val="75000"/>
                  </a:schemeClr>
                </a:solidFill>
              </a:defRPr>
            </a:lvl3pPr>
            <a:lvl4pPr marL="1370940" indent="0" algn="ctr">
              <a:buNone/>
              <a:defRPr>
                <a:solidFill>
                  <a:schemeClr val="tx1">
                    <a:tint val="75000"/>
                  </a:schemeClr>
                </a:solidFill>
              </a:defRPr>
            </a:lvl4pPr>
            <a:lvl5pPr marL="1827921" indent="0" algn="ctr">
              <a:buNone/>
              <a:defRPr>
                <a:solidFill>
                  <a:schemeClr val="tx1">
                    <a:tint val="75000"/>
                  </a:schemeClr>
                </a:solidFill>
              </a:defRPr>
            </a:lvl5pPr>
            <a:lvl6pPr marL="2284899" indent="0" algn="ctr">
              <a:buNone/>
              <a:defRPr>
                <a:solidFill>
                  <a:schemeClr val="tx1">
                    <a:tint val="75000"/>
                  </a:schemeClr>
                </a:solidFill>
              </a:defRPr>
            </a:lvl6pPr>
            <a:lvl7pPr marL="2741882" indent="0" algn="ctr">
              <a:buNone/>
              <a:defRPr>
                <a:solidFill>
                  <a:schemeClr val="tx1">
                    <a:tint val="75000"/>
                  </a:schemeClr>
                </a:solidFill>
              </a:defRPr>
            </a:lvl7pPr>
            <a:lvl8pPr marL="3198861" indent="0" algn="ctr">
              <a:buNone/>
              <a:defRPr>
                <a:solidFill>
                  <a:schemeClr val="tx1">
                    <a:tint val="75000"/>
                  </a:schemeClr>
                </a:solidFill>
              </a:defRPr>
            </a:lvl8pPr>
            <a:lvl9pPr marL="365584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542190714"/>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1909" y="360365"/>
            <a:ext cx="8423275" cy="630237"/>
          </a:xfrm>
        </p:spPr>
        <p:txBody>
          <a:bodyPr/>
          <a:lstStyle>
            <a:lvl1pPr>
              <a:defRPr sz="2200"/>
            </a:lvl1pPr>
          </a:lstStyle>
          <a:p>
            <a:r>
              <a:rPr lang="en-US" dirty="0" smtClean="0"/>
              <a:t>Click to edit Master title style</a:t>
            </a:r>
            <a:endParaRPr lang="en-GB" dirty="0"/>
          </a:p>
        </p:txBody>
      </p:sp>
      <p:sp>
        <p:nvSpPr>
          <p:cNvPr id="3" name="Content Placeholder 2"/>
          <p:cNvSpPr>
            <a:spLocks noGrp="1"/>
          </p:cNvSpPr>
          <p:nvPr>
            <p:ph idx="1"/>
          </p:nvPr>
        </p:nvSpPr>
        <p:spPr>
          <a:xfrm>
            <a:off x="371909" y="1169988"/>
            <a:ext cx="8423275" cy="5219700"/>
          </a:xfrm>
        </p:spPr>
        <p:txBody>
          <a:bodyPr/>
          <a:lstStyle>
            <a:lvl1pPr>
              <a:defRPr sz="1300"/>
            </a:lvl1pPr>
            <a:lvl2pPr>
              <a:defRPr sz="1300"/>
            </a:lvl2pPr>
            <a:lvl3pPr>
              <a:defRPr sz="1300"/>
            </a:lvl3pPr>
            <a:lvl4pPr>
              <a:defRPr sz="1300"/>
            </a:lvl4pPr>
            <a:lvl5pPr>
              <a:defRPr sz="1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Rectangle 8"/>
          <p:cNvSpPr/>
          <p:nvPr userDrawn="1"/>
        </p:nvSpPr>
        <p:spPr>
          <a:xfrm>
            <a:off x="661362" y="6574288"/>
            <a:ext cx="5600860" cy="141065"/>
          </a:xfrm>
          <a:prstGeom prst="rect">
            <a:avLst/>
          </a:prstGeom>
        </p:spPr>
        <p:txBody>
          <a:bodyPr wrap="square" lIns="0" tIns="0" rIns="0" bIns="0">
            <a:noAutofit/>
          </a:bodyPr>
          <a:lstStyle/>
          <a:p>
            <a:pPr defTabSz="957537">
              <a:lnSpc>
                <a:spcPts val="1128"/>
              </a:lnSpc>
              <a:defRPr/>
            </a:pPr>
            <a:r>
              <a:rPr lang="fr-FR" sz="900" dirty="0" smtClean="0">
                <a:solidFill>
                  <a:srgbClr val="002776"/>
                </a:solidFill>
                <a:cs typeface="Arial" charset="0"/>
              </a:rPr>
              <a:t>Deloitte Tax presentation for Horiba India </a:t>
            </a:r>
          </a:p>
          <a:p>
            <a:pPr defTabSz="957537">
              <a:lnSpc>
                <a:spcPts val="1128"/>
              </a:lnSpc>
              <a:defRPr/>
            </a:pPr>
            <a:endParaRPr lang="en-US" sz="900" dirty="0">
              <a:solidFill>
                <a:srgbClr val="002776"/>
              </a:solidFill>
              <a:cs typeface="Arial" charset="0"/>
            </a:endParaRPr>
          </a:p>
        </p:txBody>
      </p:sp>
      <p:sp>
        <p:nvSpPr>
          <p:cNvPr id="14" name="Slide Number Placeholder 5"/>
          <p:cNvSpPr>
            <a:spLocks noGrp="1"/>
          </p:cNvSpPr>
          <p:nvPr>
            <p:ph type="sldNum" sz="quarter" idx="4"/>
          </p:nvPr>
        </p:nvSpPr>
        <p:spPr>
          <a:xfrm>
            <a:off x="360363" y="6583704"/>
            <a:ext cx="300998" cy="122237"/>
          </a:xfrm>
          <a:prstGeom prst="rect">
            <a:avLst/>
          </a:prstGeom>
        </p:spPr>
        <p:txBody>
          <a:bodyPr vert="horz" lIns="0" tIns="0" rIns="0" bIns="0" rtlCol="0" anchor="ctr" anchorCtr="0">
            <a:noAutofit/>
          </a:bodyPr>
          <a:lstStyle>
            <a:lvl1pPr algn="l" fontAlgn="auto">
              <a:spcBef>
                <a:spcPts val="0"/>
              </a:spcBef>
              <a:spcAft>
                <a:spcPts val="0"/>
              </a:spcAft>
              <a:defRPr sz="800" b="1">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77787669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0A1DE"/>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75169" y="2336973"/>
            <a:ext cx="8424000" cy="677108"/>
          </a:xfrm>
        </p:spPr>
        <p:txBody>
          <a:bodyPr rtlCol="0">
            <a:spAutoFit/>
          </a:bodyPr>
          <a:lstStyle>
            <a:lvl1pPr algn="l" defTabSz="913961" rtl="0" eaLnBrk="1" latinLnBrk="0" hangingPunct="1">
              <a:spcBef>
                <a:spcPct val="0"/>
              </a:spcBef>
              <a:buNone/>
              <a:defRPr lang="en-GB" sz="4400" b="0" kern="1200" dirty="0" smtClean="0">
                <a:solidFill>
                  <a:schemeClr val="bg1"/>
                </a:solidFill>
                <a:latin typeface="+mj-lt"/>
                <a:ea typeface="+mj-ea"/>
                <a:cs typeface="+mj-cs"/>
              </a:defRPr>
            </a:lvl1pPr>
          </a:lstStyle>
          <a:p>
            <a:r>
              <a:rPr lang="en-US" smtClean="0"/>
              <a:t>Click to edit Master title style</a:t>
            </a:r>
            <a:endParaRPr lang="en-GB" dirty="0"/>
          </a:p>
        </p:txBody>
      </p:sp>
      <p:grpSp>
        <p:nvGrpSpPr>
          <p:cNvPr id="4" name="Group 3"/>
          <p:cNvGrpSpPr/>
          <p:nvPr userDrawn="1"/>
        </p:nvGrpSpPr>
        <p:grpSpPr>
          <a:xfrm>
            <a:off x="6491706" y="4048297"/>
            <a:ext cx="2370985" cy="2416181"/>
            <a:chOff x="5060265" y="1047235"/>
            <a:chExt cx="3859604" cy="4052552"/>
          </a:xfrm>
          <a:solidFill>
            <a:srgbClr val="72C7E7"/>
          </a:solidFill>
        </p:grpSpPr>
        <p:grpSp>
          <p:nvGrpSpPr>
            <p:cNvPr id="5" name="Group 4"/>
            <p:cNvGrpSpPr/>
            <p:nvPr/>
          </p:nvGrpSpPr>
          <p:grpSpPr>
            <a:xfrm>
              <a:off x="5912050" y="2126528"/>
              <a:ext cx="2135807" cy="2973259"/>
              <a:chOff x="5063280" y="2280272"/>
              <a:chExt cx="2135807" cy="2973259"/>
            </a:xfrm>
            <a:grpFill/>
          </p:grpSpPr>
          <p:sp>
            <p:nvSpPr>
              <p:cNvPr id="13" name="Teardrop 2"/>
              <p:cNvSpPr/>
              <p:nvPr/>
            </p:nvSpPr>
            <p:spPr>
              <a:xfrm rot="8100000">
                <a:off x="5063280" y="2280272"/>
                <a:ext cx="2135807" cy="2137028"/>
              </a:xfrm>
              <a:custGeom>
                <a:avLst/>
                <a:gdLst>
                  <a:gd name="connsiteX0" fmla="*/ 0 w 1944914"/>
                  <a:gd name="connsiteY0" fmla="*/ 972457 h 1944914"/>
                  <a:gd name="connsiteX1" fmla="*/ 972457 w 1944914"/>
                  <a:gd name="connsiteY1" fmla="*/ 0 h 1944914"/>
                  <a:gd name="connsiteX2" fmla="*/ 1944914 w 1944914"/>
                  <a:gd name="connsiteY2" fmla="*/ 0 h 1944914"/>
                  <a:gd name="connsiteX3" fmla="*/ 1944914 w 1944914"/>
                  <a:gd name="connsiteY3" fmla="*/ 972457 h 1944914"/>
                  <a:gd name="connsiteX4" fmla="*/ 972457 w 1944914"/>
                  <a:gd name="connsiteY4" fmla="*/ 1944914 h 1944914"/>
                  <a:gd name="connsiteX5" fmla="*/ 0 w 1944914"/>
                  <a:gd name="connsiteY5" fmla="*/ 972457 h 1944914"/>
                  <a:gd name="connsiteX0" fmla="*/ 0 w 1944914"/>
                  <a:gd name="connsiteY0" fmla="*/ 972457 h 1944914"/>
                  <a:gd name="connsiteX1" fmla="*/ 972457 w 1944914"/>
                  <a:gd name="connsiteY1" fmla="*/ 0 h 1944914"/>
                  <a:gd name="connsiteX2" fmla="*/ 1944914 w 1944914"/>
                  <a:gd name="connsiteY2" fmla="*/ 0 h 1944914"/>
                  <a:gd name="connsiteX3" fmla="*/ 1944914 w 1944914"/>
                  <a:gd name="connsiteY3" fmla="*/ 972457 h 1944914"/>
                  <a:gd name="connsiteX4" fmla="*/ 972457 w 1944914"/>
                  <a:gd name="connsiteY4" fmla="*/ 1944914 h 1944914"/>
                  <a:gd name="connsiteX5" fmla="*/ 0 w 1944914"/>
                  <a:gd name="connsiteY5" fmla="*/ 972457 h 1944914"/>
                  <a:gd name="connsiteX0" fmla="*/ 0 w 1944914"/>
                  <a:gd name="connsiteY0" fmla="*/ 972457 h 1944914"/>
                  <a:gd name="connsiteX1" fmla="*/ 972457 w 1944914"/>
                  <a:gd name="connsiteY1" fmla="*/ 0 h 1944914"/>
                  <a:gd name="connsiteX2" fmla="*/ 1944914 w 1944914"/>
                  <a:gd name="connsiteY2" fmla="*/ 0 h 1944914"/>
                  <a:gd name="connsiteX3" fmla="*/ 1944914 w 1944914"/>
                  <a:gd name="connsiteY3" fmla="*/ 972457 h 1944914"/>
                  <a:gd name="connsiteX4" fmla="*/ 972457 w 1944914"/>
                  <a:gd name="connsiteY4" fmla="*/ 1944914 h 1944914"/>
                  <a:gd name="connsiteX5" fmla="*/ 0 w 1944914"/>
                  <a:gd name="connsiteY5" fmla="*/ 972457 h 1944914"/>
                  <a:gd name="connsiteX0" fmla="*/ 0 w 1944914"/>
                  <a:gd name="connsiteY0" fmla="*/ 972457 h 1944914"/>
                  <a:gd name="connsiteX1" fmla="*/ 972457 w 1944914"/>
                  <a:gd name="connsiteY1" fmla="*/ 0 h 1944914"/>
                  <a:gd name="connsiteX2" fmla="*/ 1944914 w 1944914"/>
                  <a:gd name="connsiteY2" fmla="*/ 0 h 1944914"/>
                  <a:gd name="connsiteX3" fmla="*/ 1944914 w 1944914"/>
                  <a:gd name="connsiteY3" fmla="*/ 972457 h 1944914"/>
                  <a:gd name="connsiteX4" fmla="*/ 972457 w 1944914"/>
                  <a:gd name="connsiteY4" fmla="*/ 1944914 h 1944914"/>
                  <a:gd name="connsiteX5" fmla="*/ 0 w 1944914"/>
                  <a:gd name="connsiteY5" fmla="*/ 972457 h 1944914"/>
                  <a:gd name="connsiteX0" fmla="*/ 0 w 2001918"/>
                  <a:gd name="connsiteY0" fmla="*/ 972457 h 1944914"/>
                  <a:gd name="connsiteX1" fmla="*/ 972457 w 2001918"/>
                  <a:gd name="connsiteY1" fmla="*/ 0 h 1944914"/>
                  <a:gd name="connsiteX2" fmla="*/ 1944914 w 2001918"/>
                  <a:gd name="connsiteY2" fmla="*/ 0 h 1944914"/>
                  <a:gd name="connsiteX3" fmla="*/ 1893341 w 2001918"/>
                  <a:gd name="connsiteY3" fmla="*/ 329190 h 1944914"/>
                  <a:gd name="connsiteX4" fmla="*/ 1944914 w 2001918"/>
                  <a:gd name="connsiteY4" fmla="*/ 972457 h 1944914"/>
                  <a:gd name="connsiteX5" fmla="*/ 972457 w 2001918"/>
                  <a:gd name="connsiteY5" fmla="*/ 1944914 h 1944914"/>
                  <a:gd name="connsiteX6" fmla="*/ 0 w 2001918"/>
                  <a:gd name="connsiteY6" fmla="*/ 972457 h 1944914"/>
                  <a:gd name="connsiteX0" fmla="*/ 0 w 2001918"/>
                  <a:gd name="connsiteY0" fmla="*/ 1024856 h 1997313"/>
                  <a:gd name="connsiteX1" fmla="*/ 972457 w 2001918"/>
                  <a:gd name="connsiteY1" fmla="*/ 52399 h 1997313"/>
                  <a:gd name="connsiteX2" fmla="*/ 1548499 w 2001918"/>
                  <a:gd name="connsiteY2" fmla="*/ 122958 h 1997313"/>
                  <a:gd name="connsiteX3" fmla="*/ 1944914 w 2001918"/>
                  <a:gd name="connsiteY3" fmla="*/ 52399 h 1997313"/>
                  <a:gd name="connsiteX4" fmla="*/ 1893341 w 2001918"/>
                  <a:gd name="connsiteY4" fmla="*/ 381589 h 1997313"/>
                  <a:gd name="connsiteX5" fmla="*/ 1944914 w 2001918"/>
                  <a:gd name="connsiteY5" fmla="*/ 1024856 h 1997313"/>
                  <a:gd name="connsiteX6" fmla="*/ 972457 w 2001918"/>
                  <a:gd name="connsiteY6" fmla="*/ 1997313 h 1997313"/>
                  <a:gd name="connsiteX7" fmla="*/ 0 w 2001918"/>
                  <a:gd name="connsiteY7" fmla="*/ 1024856 h 1997313"/>
                  <a:gd name="connsiteX0" fmla="*/ 0 w 2001918"/>
                  <a:gd name="connsiteY0" fmla="*/ 1011149 h 1983606"/>
                  <a:gd name="connsiteX1" fmla="*/ 972457 w 2001918"/>
                  <a:gd name="connsiteY1" fmla="*/ 38692 h 1983606"/>
                  <a:gd name="connsiteX2" fmla="*/ 1548499 w 2001918"/>
                  <a:gd name="connsiteY2" fmla="*/ 109251 h 1983606"/>
                  <a:gd name="connsiteX3" fmla="*/ 1944914 w 2001918"/>
                  <a:gd name="connsiteY3" fmla="*/ 38692 h 1983606"/>
                  <a:gd name="connsiteX4" fmla="*/ 1893341 w 2001918"/>
                  <a:gd name="connsiteY4" fmla="*/ 367882 h 1983606"/>
                  <a:gd name="connsiteX5" fmla="*/ 1944914 w 2001918"/>
                  <a:gd name="connsiteY5" fmla="*/ 1011149 h 1983606"/>
                  <a:gd name="connsiteX6" fmla="*/ 972457 w 2001918"/>
                  <a:gd name="connsiteY6" fmla="*/ 1983606 h 1983606"/>
                  <a:gd name="connsiteX7" fmla="*/ 0 w 2001918"/>
                  <a:gd name="connsiteY7" fmla="*/ 1011149 h 1983606"/>
                  <a:gd name="connsiteX0" fmla="*/ 0 w 2001918"/>
                  <a:gd name="connsiteY0" fmla="*/ 982216 h 1954673"/>
                  <a:gd name="connsiteX1" fmla="*/ 972457 w 2001918"/>
                  <a:gd name="connsiteY1" fmla="*/ 9759 h 1954673"/>
                  <a:gd name="connsiteX2" fmla="*/ 1548499 w 2001918"/>
                  <a:gd name="connsiteY2" fmla="*/ 80318 h 1954673"/>
                  <a:gd name="connsiteX3" fmla="*/ 1944914 w 2001918"/>
                  <a:gd name="connsiteY3" fmla="*/ 9759 h 1954673"/>
                  <a:gd name="connsiteX4" fmla="*/ 1893341 w 2001918"/>
                  <a:gd name="connsiteY4" fmla="*/ 338949 h 1954673"/>
                  <a:gd name="connsiteX5" fmla="*/ 1944914 w 2001918"/>
                  <a:gd name="connsiteY5" fmla="*/ 982216 h 1954673"/>
                  <a:gd name="connsiteX6" fmla="*/ 972457 w 2001918"/>
                  <a:gd name="connsiteY6" fmla="*/ 1954673 h 1954673"/>
                  <a:gd name="connsiteX7" fmla="*/ 0 w 2001918"/>
                  <a:gd name="connsiteY7" fmla="*/ 982216 h 1954673"/>
                  <a:gd name="connsiteX0" fmla="*/ 0 w 2001918"/>
                  <a:gd name="connsiteY0" fmla="*/ 1149753 h 2122210"/>
                  <a:gd name="connsiteX1" fmla="*/ 972457 w 2001918"/>
                  <a:gd name="connsiteY1" fmla="*/ 177296 h 2122210"/>
                  <a:gd name="connsiteX2" fmla="*/ 1570052 w 2001918"/>
                  <a:gd name="connsiteY2" fmla="*/ 0 h 2122210"/>
                  <a:gd name="connsiteX3" fmla="*/ 1944914 w 2001918"/>
                  <a:gd name="connsiteY3" fmla="*/ 177296 h 2122210"/>
                  <a:gd name="connsiteX4" fmla="*/ 1893341 w 2001918"/>
                  <a:gd name="connsiteY4" fmla="*/ 506486 h 2122210"/>
                  <a:gd name="connsiteX5" fmla="*/ 1944914 w 2001918"/>
                  <a:gd name="connsiteY5" fmla="*/ 1149753 h 2122210"/>
                  <a:gd name="connsiteX6" fmla="*/ 972457 w 2001918"/>
                  <a:gd name="connsiteY6" fmla="*/ 2122210 h 2122210"/>
                  <a:gd name="connsiteX7" fmla="*/ 0 w 2001918"/>
                  <a:gd name="connsiteY7" fmla="*/ 1149753 h 2122210"/>
                  <a:gd name="connsiteX0" fmla="*/ 0 w 2001918"/>
                  <a:gd name="connsiteY0" fmla="*/ 1149753 h 2122210"/>
                  <a:gd name="connsiteX1" fmla="*/ 972457 w 2001918"/>
                  <a:gd name="connsiteY1" fmla="*/ 177296 h 2122210"/>
                  <a:gd name="connsiteX2" fmla="*/ 1570052 w 2001918"/>
                  <a:gd name="connsiteY2" fmla="*/ 0 h 2122210"/>
                  <a:gd name="connsiteX3" fmla="*/ 1944914 w 2001918"/>
                  <a:gd name="connsiteY3" fmla="*/ 177296 h 2122210"/>
                  <a:gd name="connsiteX4" fmla="*/ 1893341 w 2001918"/>
                  <a:gd name="connsiteY4" fmla="*/ 506486 h 2122210"/>
                  <a:gd name="connsiteX5" fmla="*/ 1944914 w 2001918"/>
                  <a:gd name="connsiteY5" fmla="*/ 1149753 h 2122210"/>
                  <a:gd name="connsiteX6" fmla="*/ 972457 w 2001918"/>
                  <a:gd name="connsiteY6" fmla="*/ 2122210 h 2122210"/>
                  <a:gd name="connsiteX7" fmla="*/ 0 w 2001918"/>
                  <a:gd name="connsiteY7" fmla="*/ 1149753 h 2122210"/>
                  <a:gd name="connsiteX0" fmla="*/ 0 w 2001918"/>
                  <a:gd name="connsiteY0" fmla="*/ 1149753 h 2122210"/>
                  <a:gd name="connsiteX1" fmla="*/ 972457 w 2001918"/>
                  <a:gd name="connsiteY1" fmla="*/ 177296 h 2122210"/>
                  <a:gd name="connsiteX2" fmla="*/ 1570052 w 2001918"/>
                  <a:gd name="connsiteY2" fmla="*/ 0 h 2122210"/>
                  <a:gd name="connsiteX3" fmla="*/ 1944914 w 2001918"/>
                  <a:gd name="connsiteY3" fmla="*/ 177296 h 2122210"/>
                  <a:gd name="connsiteX4" fmla="*/ 1893341 w 2001918"/>
                  <a:gd name="connsiteY4" fmla="*/ 506486 h 2122210"/>
                  <a:gd name="connsiteX5" fmla="*/ 1944914 w 2001918"/>
                  <a:gd name="connsiteY5" fmla="*/ 1149753 h 2122210"/>
                  <a:gd name="connsiteX6" fmla="*/ 972457 w 2001918"/>
                  <a:gd name="connsiteY6" fmla="*/ 2122210 h 2122210"/>
                  <a:gd name="connsiteX7" fmla="*/ 0 w 2001918"/>
                  <a:gd name="connsiteY7" fmla="*/ 1149753 h 2122210"/>
                  <a:gd name="connsiteX0" fmla="*/ 0 w 2060651"/>
                  <a:gd name="connsiteY0" fmla="*/ 1149753 h 2122210"/>
                  <a:gd name="connsiteX1" fmla="*/ 972457 w 2060651"/>
                  <a:gd name="connsiteY1" fmla="*/ 177296 h 2122210"/>
                  <a:gd name="connsiteX2" fmla="*/ 1570052 w 2060651"/>
                  <a:gd name="connsiteY2" fmla="*/ 0 h 2122210"/>
                  <a:gd name="connsiteX3" fmla="*/ 1944914 w 2060651"/>
                  <a:gd name="connsiteY3" fmla="*/ 177296 h 2122210"/>
                  <a:gd name="connsiteX4" fmla="*/ 2054985 w 2060651"/>
                  <a:gd name="connsiteY4" fmla="*/ 592696 h 2122210"/>
                  <a:gd name="connsiteX5" fmla="*/ 1944914 w 2060651"/>
                  <a:gd name="connsiteY5" fmla="*/ 1149753 h 2122210"/>
                  <a:gd name="connsiteX6" fmla="*/ 972457 w 2060651"/>
                  <a:gd name="connsiteY6" fmla="*/ 2122210 h 2122210"/>
                  <a:gd name="connsiteX7" fmla="*/ 0 w 2060651"/>
                  <a:gd name="connsiteY7" fmla="*/ 1149753 h 2122210"/>
                  <a:gd name="connsiteX0" fmla="*/ 0 w 2054985"/>
                  <a:gd name="connsiteY0" fmla="*/ 1149753 h 2122210"/>
                  <a:gd name="connsiteX1" fmla="*/ 972457 w 2054985"/>
                  <a:gd name="connsiteY1" fmla="*/ 177296 h 2122210"/>
                  <a:gd name="connsiteX2" fmla="*/ 1570052 w 2054985"/>
                  <a:gd name="connsiteY2" fmla="*/ 0 h 2122210"/>
                  <a:gd name="connsiteX3" fmla="*/ 1891033 w 2054985"/>
                  <a:gd name="connsiteY3" fmla="*/ 231178 h 2122210"/>
                  <a:gd name="connsiteX4" fmla="*/ 2054985 w 2054985"/>
                  <a:gd name="connsiteY4" fmla="*/ 592696 h 2122210"/>
                  <a:gd name="connsiteX5" fmla="*/ 1944914 w 2054985"/>
                  <a:gd name="connsiteY5" fmla="*/ 1149753 h 2122210"/>
                  <a:gd name="connsiteX6" fmla="*/ 972457 w 2054985"/>
                  <a:gd name="connsiteY6" fmla="*/ 2122210 h 2122210"/>
                  <a:gd name="connsiteX7" fmla="*/ 0 w 2054985"/>
                  <a:gd name="connsiteY7" fmla="*/ 1149753 h 2122210"/>
                  <a:gd name="connsiteX0" fmla="*/ 0 w 2054985"/>
                  <a:gd name="connsiteY0" fmla="*/ 1149753 h 2122210"/>
                  <a:gd name="connsiteX1" fmla="*/ 972457 w 2054985"/>
                  <a:gd name="connsiteY1" fmla="*/ 177296 h 2122210"/>
                  <a:gd name="connsiteX2" fmla="*/ 1570052 w 2054985"/>
                  <a:gd name="connsiteY2" fmla="*/ 0 h 2122210"/>
                  <a:gd name="connsiteX3" fmla="*/ 2054985 w 2054985"/>
                  <a:gd name="connsiteY3" fmla="*/ 592696 h 2122210"/>
                  <a:gd name="connsiteX4" fmla="*/ 1944914 w 2054985"/>
                  <a:gd name="connsiteY4" fmla="*/ 1149753 h 2122210"/>
                  <a:gd name="connsiteX5" fmla="*/ 972457 w 2054985"/>
                  <a:gd name="connsiteY5" fmla="*/ 2122210 h 2122210"/>
                  <a:gd name="connsiteX6" fmla="*/ 0 w 2054985"/>
                  <a:gd name="connsiteY6" fmla="*/ 1149753 h 2122210"/>
                  <a:gd name="connsiteX0" fmla="*/ 0 w 2103479"/>
                  <a:gd name="connsiteY0" fmla="*/ 1149753 h 2122210"/>
                  <a:gd name="connsiteX1" fmla="*/ 972457 w 2103479"/>
                  <a:gd name="connsiteY1" fmla="*/ 177296 h 2122210"/>
                  <a:gd name="connsiteX2" fmla="*/ 1570052 w 2103479"/>
                  <a:gd name="connsiteY2" fmla="*/ 0 h 2122210"/>
                  <a:gd name="connsiteX3" fmla="*/ 2103479 w 2103479"/>
                  <a:gd name="connsiteY3" fmla="*/ 533426 h 2122210"/>
                  <a:gd name="connsiteX4" fmla="*/ 1944914 w 2103479"/>
                  <a:gd name="connsiteY4" fmla="*/ 1149753 h 2122210"/>
                  <a:gd name="connsiteX5" fmla="*/ 972457 w 2103479"/>
                  <a:gd name="connsiteY5" fmla="*/ 2122210 h 2122210"/>
                  <a:gd name="connsiteX6" fmla="*/ 0 w 2103479"/>
                  <a:gd name="connsiteY6" fmla="*/ 1149753 h 2122210"/>
                  <a:gd name="connsiteX0" fmla="*/ 0 w 2135808"/>
                  <a:gd name="connsiteY0" fmla="*/ 1149753 h 2122210"/>
                  <a:gd name="connsiteX1" fmla="*/ 972457 w 2135808"/>
                  <a:gd name="connsiteY1" fmla="*/ 177296 h 2122210"/>
                  <a:gd name="connsiteX2" fmla="*/ 1570052 w 2135808"/>
                  <a:gd name="connsiteY2" fmla="*/ 0 h 2122210"/>
                  <a:gd name="connsiteX3" fmla="*/ 2135808 w 2135808"/>
                  <a:gd name="connsiteY3" fmla="*/ 522649 h 2122210"/>
                  <a:gd name="connsiteX4" fmla="*/ 1944914 w 2135808"/>
                  <a:gd name="connsiteY4" fmla="*/ 1149753 h 2122210"/>
                  <a:gd name="connsiteX5" fmla="*/ 972457 w 2135808"/>
                  <a:gd name="connsiteY5" fmla="*/ 2122210 h 2122210"/>
                  <a:gd name="connsiteX6" fmla="*/ 0 w 2135808"/>
                  <a:gd name="connsiteY6" fmla="*/ 1149753 h 2122210"/>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71305 h 2143762"/>
                  <a:gd name="connsiteX1" fmla="*/ 972457 w 2135808"/>
                  <a:gd name="connsiteY1" fmla="*/ 198848 h 2143762"/>
                  <a:gd name="connsiteX2" fmla="*/ 1559275 w 2135808"/>
                  <a:gd name="connsiteY2" fmla="*/ 0 h 2143762"/>
                  <a:gd name="connsiteX3" fmla="*/ 2135808 w 2135808"/>
                  <a:gd name="connsiteY3" fmla="*/ 544201 h 2143762"/>
                  <a:gd name="connsiteX4" fmla="*/ 1944914 w 2135808"/>
                  <a:gd name="connsiteY4" fmla="*/ 1171305 h 2143762"/>
                  <a:gd name="connsiteX5" fmla="*/ 972457 w 2135808"/>
                  <a:gd name="connsiteY5" fmla="*/ 2143762 h 2143762"/>
                  <a:gd name="connsiteX6" fmla="*/ 0 w 2135808"/>
                  <a:gd name="connsiteY6" fmla="*/ 1171305 h 2143762"/>
                  <a:gd name="connsiteX0" fmla="*/ 0 w 2135808"/>
                  <a:gd name="connsiteY0" fmla="*/ 1162325 h 2134782"/>
                  <a:gd name="connsiteX1" fmla="*/ 972457 w 2135808"/>
                  <a:gd name="connsiteY1" fmla="*/ 189868 h 2134782"/>
                  <a:gd name="connsiteX2" fmla="*/ 1577237 w 2135808"/>
                  <a:gd name="connsiteY2" fmla="*/ 0 h 2134782"/>
                  <a:gd name="connsiteX3" fmla="*/ 2135808 w 2135808"/>
                  <a:gd name="connsiteY3" fmla="*/ 535221 h 2134782"/>
                  <a:gd name="connsiteX4" fmla="*/ 1944914 w 2135808"/>
                  <a:gd name="connsiteY4" fmla="*/ 1162325 h 2134782"/>
                  <a:gd name="connsiteX5" fmla="*/ 972457 w 2135808"/>
                  <a:gd name="connsiteY5" fmla="*/ 2134782 h 2134782"/>
                  <a:gd name="connsiteX6" fmla="*/ 0 w 2135808"/>
                  <a:gd name="connsiteY6" fmla="*/ 1162325 h 2134782"/>
                  <a:gd name="connsiteX0" fmla="*/ 0 w 2135808"/>
                  <a:gd name="connsiteY0" fmla="*/ 1164570 h 2137027"/>
                  <a:gd name="connsiteX1" fmla="*/ 972457 w 2135808"/>
                  <a:gd name="connsiteY1" fmla="*/ 192113 h 2137027"/>
                  <a:gd name="connsiteX2" fmla="*/ 1574991 w 2135808"/>
                  <a:gd name="connsiteY2" fmla="*/ 0 h 2137027"/>
                  <a:gd name="connsiteX3" fmla="*/ 2135808 w 2135808"/>
                  <a:gd name="connsiteY3" fmla="*/ 537466 h 2137027"/>
                  <a:gd name="connsiteX4" fmla="*/ 1944914 w 2135808"/>
                  <a:gd name="connsiteY4" fmla="*/ 1164570 h 2137027"/>
                  <a:gd name="connsiteX5" fmla="*/ 972457 w 2135808"/>
                  <a:gd name="connsiteY5" fmla="*/ 2137027 h 2137027"/>
                  <a:gd name="connsiteX6" fmla="*/ 0 w 2135808"/>
                  <a:gd name="connsiteY6" fmla="*/ 1164570 h 213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5808" h="2137027">
                    <a:moveTo>
                      <a:pt x="0" y="1164570"/>
                    </a:moveTo>
                    <a:cubicBezTo>
                      <a:pt x="0" y="627497"/>
                      <a:pt x="435384" y="192113"/>
                      <a:pt x="972457" y="192113"/>
                    </a:cubicBezTo>
                    <a:cubicBezTo>
                      <a:pt x="1362102" y="162583"/>
                      <a:pt x="1478920" y="135152"/>
                      <a:pt x="1574991" y="0"/>
                    </a:cubicBezTo>
                    <a:cubicBezTo>
                      <a:pt x="1755412" y="69233"/>
                      <a:pt x="2073331" y="345841"/>
                      <a:pt x="2135808" y="537466"/>
                    </a:cubicBezTo>
                    <a:cubicBezTo>
                      <a:pt x="2086417" y="598964"/>
                      <a:pt x="1936750" y="729147"/>
                      <a:pt x="1944914" y="1164570"/>
                    </a:cubicBezTo>
                    <a:cubicBezTo>
                      <a:pt x="1944914" y="1701643"/>
                      <a:pt x="1509530" y="2137027"/>
                      <a:pt x="972457" y="2137027"/>
                    </a:cubicBezTo>
                    <a:cubicBezTo>
                      <a:pt x="435384" y="2137027"/>
                      <a:pt x="0" y="1701643"/>
                      <a:pt x="0" y="116457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4" name="Diagonal Stripe 13"/>
              <p:cNvSpPr/>
              <p:nvPr/>
            </p:nvSpPr>
            <p:spPr>
              <a:xfrm rot="13500000">
                <a:off x="5832712" y="4656592"/>
                <a:ext cx="596938" cy="596939"/>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000000"/>
                  </a:solidFill>
                </a:endParaRPr>
              </a:p>
            </p:txBody>
          </p:sp>
          <p:sp>
            <p:nvSpPr>
              <p:cNvPr id="15" name="Rounded Rectangle 14"/>
              <p:cNvSpPr/>
              <p:nvPr/>
            </p:nvSpPr>
            <p:spPr>
              <a:xfrm>
                <a:off x="5673981" y="4327377"/>
                <a:ext cx="914400" cy="26125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6" name="Rounded Rectangle 15"/>
              <p:cNvSpPr/>
              <p:nvPr/>
            </p:nvSpPr>
            <p:spPr>
              <a:xfrm>
                <a:off x="5673981" y="4643094"/>
                <a:ext cx="914400" cy="26125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grpSp>
          <p:nvGrpSpPr>
            <p:cNvPr id="6" name="Group 5"/>
            <p:cNvGrpSpPr/>
            <p:nvPr/>
          </p:nvGrpSpPr>
          <p:grpSpPr>
            <a:xfrm>
              <a:off x="5060265" y="1047235"/>
              <a:ext cx="3859604" cy="1593971"/>
              <a:chOff x="5060265" y="1047235"/>
              <a:chExt cx="3859604" cy="1593971"/>
            </a:xfrm>
            <a:grpFill/>
          </p:grpSpPr>
          <p:sp>
            <p:nvSpPr>
              <p:cNvPr id="7" name="Rounded Rectangle 6"/>
              <p:cNvSpPr/>
              <p:nvPr/>
            </p:nvSpPr>
            <p:spPr>
              <a:xfrm>
                <a:off x="6922938" y="1047235"/>
                <a:ext cx="134257" cy="8190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8" name="Rounded Rectangle 7"/>
              <p:cNvSpPr/>
              <p:nvPr/>
            </p:nvSpPr>
            <p:spPr>
              <a:xfrm rot="18861921">
                <a:off x="5928044" y="1372415"/>
                <a:ext cx="134257" cy="8190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0" name="Rounded Rectangle 9"/>
              <p:cNvSpPr/>
              <p:nvPr/>
            </p:nvSpPr>
            <p:spPr>
              <a:xfrm rot="16920492">
                <a:off x="5402669" y="2164545"/>
                <a:ext cx="134257" cy="8190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1" name="Rounded Rectangle 10"/>
              <p:cNvSpPr/>
              <p:nvPr/>
            </p:nvSpPr>
            <p:spPr>
              <a:xfrm rot="2738079" flipH="1">
                <a:off x="7917832" y="1372415"/>
                <a:ext cx="134257" cy="8190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12" name="Rounded Rectangle 11"/>
              <p:cNvSpPr/>
              <p:nvPr/>
            </p:nvSpPr>
            <p:spPr>
              <a:xfrm rot="4679508" flipH="1">
                <a:off x="8443207" y="2164545"/>
                <a:ext cx="134257" cy="81906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grpSp>
    </p:spTree>
    <p:extLst>
      <p:ext uri="{BB962C8B-B14F-4D97-AF65-F5344CB8AC3E}">
        <p14:creationId xmlns:p14="http://schemas.microsoft.com/office/powerpoint/2010/main" val="2214189865"/>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3"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3" y="1170002"/>
            <a:ext cx="4140000" cy="5220000"/>
          </a:xfrm>
        </p:spPr>
        <p:txBody>
          <a:bodyPr rtlCol="0">
            <a:noAutofit/>
          </a:bodyPr>
          <a:lstStyle>
            <a:lvl1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3961"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3961"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2"/>
            <a:ext cx="4140000" cy="5220000"/>
          </a:xfrm>
        </p:spPr>
        <p:txBody>
          <a:bodyPr rtlCol="0">
            <a:noAutofit/>
          </a:bodyPr>
          <a:lstStyle>
            <a:lvl1pPr algn="l" defTabSz="913961"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3961"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3961"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3961"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3961"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9"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10190423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t>Finance Act 2012 - Service Tax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3"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3" y="1170000"/>
            <a:ext cx="4140000" cy="630000"/>
          </a:xfrm>
        </p:spPr>
        <p:txBody>
          <a:bodyPr rtlCol="0">
            <a:noAutofit/>
          </a:bodyPr>
          <a:lstStyle>
            <a:lvl1pPr marL="0" indent="0" algn="l" defTabSz="913961" rtl="0" eaLnBrk="1" latinLnBrk="0" hangingPunct="1">
              <a:spcBef>
                <a:spcPct val="0"/>
              </a:spcBef>
              <a:buNone/>
              <a:defRPr lang="en-US" sz="1800" b="1" kern="1200" dirty="0" smtClean="0">
                <a:solidFill>
                  <a:schemeClr val="accent1"/>
                </a:solidFill>
                <a:latin typeface="+mn-lt"/>
                <a:ea typeface="+mj-ea"/>
                <a:cs typeface="+mj-cs"/>
              </a:defRPr>
            </a:lvl1pPr>
            <a:lvl2pPr marL="456980" indent="0">
              <a:buNone/>
              <a:defRPr sz="2000" b="1"/>
            </a:lvl2pPr>
            <a:lvl3pPr marL="913961" indent="0">
              <a:buNone/>
              <a:defRPr sz="1800" b="1"/>
            </a:lvl3pPr>
            <a:lvl4pPr marL="1370940" indent="0">
              <a:buNone/>
              <a:defRPr sz="1600" b="1"/>
            </a:lvl4pPr>
            <a:lvl5pPr marL="1827921" indent="0">
              <a:buNone/>
              <a:defRPr sz="1600" b="1"/>
            </a:lvl5pPr>
            <a:lvl6pPr marL="2284899" indent="0">
              <a:buNone/>
              <a:defRPr sz="1600" b="1"/>
            </a:lvl6pPr>
            <a:lvl7pPr marL="2741882" indent="0">
              <a:buNone/>
              <a:defRPr sz="1600" b="1"/>
            </a:lvl7pPr>
            <a:lvl8pPr marL="3198861" indent="0">
              <a:buNone/>
              <a:defRPr sz="1600" b="1"/>
            </a:lvl8pPr>
            <a:lvl9pPr marL="365584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3" y="1890000"/>
            <a:ext cx="4140000" cy="4500000"/>
          </a:xfrm>
        </p:spPr>
        <p:txBody>
          <a:bodyPr rtlCol="0">
            <a:noAutofit/>
          </a:bodyPr>
          <a:lstStyle>
            <a:lvl1pPr algn="l" defTabSz="913961"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3961"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3961"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3961"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3961"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rtlCol="0">
            <a:noAutofit/>
          </a:bodyPr>
          <a:lstStyle>
            <a:lvl1pPr marL="0" indent="0" algn="l" defTabSz="913961" rtl="0" eaLnBrk="1" latinLnBrk="0" hangingPunct="1">
              <a:spcBef>
                <a:spcPct val="0"/>
              </a:spcBef>
              <a:buNone/>
              <a:defRPr lang="en-US" sz="1800" b="1" kern="1200" dirty="0" smtClean="0">
                <a:solidFill>
                  <a:schemeClr val="accent1"/>
                </a:solidFill>
                <a:latin typeface="+mn-lt"/>
                <a:ea typeface="+mj-ea"/>
                <a:cs typeface="+mj-cs"/>
              </a:defRPr>
            </a:lvl1pPr>
            <a:lvl2pPr marL="456980" indent="0">
              <a:buNone/>
              <a:defRPr sz="2000" b="1"/>
            </a:lvl2pPr>
            <a:lvl3pPr marL="913961" indent="0">
              <a:buNone/>
              <a:defRPr sz="1800" b="1"/>
            </a:lvl3pPr>
            <a:lvl4pPr marL="1370940" indent="0">
              <a:buNone/>
              <a:defRPr sz="1600" b="1"/>
            </a:lvl4pPr>
            <a:lvl5pPr marL="1827921" indent="0">
              <a:buNone/>
              <a:defRPr sz="1600" b="1"/>
            </a:lvl5pPr>
            <a:lvl6pPr marL="2284899" indent="0">
              <a:buNone/>
              <a:defRPr sz="1600" b="1"/>
            </a:lvl6pPr>
            <a:lvl7pPr marL="2741882" indent="0">
              <a:buNone/>
              <a:defRPr sz="1600" b="1"/>
            </a:lvl7pPr>
            <a:lvl8pPr marL="3198861" indent="0">
              <a:buNone/>
              <a:defRPr sz="1600" b="1"/>
            </a:lvl8pPr>
            <a:lvl9pPr marL="365584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rtlCol="0">
            <a:noAutofit/>
          </a:bodyPr>
          <a:lstStyle>
            <a:lvl1pPr algn="l" defTabSz="913961"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3961"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3961"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3961"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3961"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Slide Number Placeholder 5"/>
          <p:cNvSpPr>
            <a:spLocks noGrp="1"/>
          </p:cNvSpPr>
          <p:nvPr>
            <p:ph type="sldNum" sz="quarter" idx="10"/>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11" name="Footer Placeholder 10"/>
          <p:cNvSpPr>
            <a:spLocks noGrp="1"/>
          </p:cNvSpPr>
          <p:nvPr>
            <p:ph type="ftr" sz="quarter" idx="11"/>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251912550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6"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7"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1481469770"/>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6090263" y="6355914"/>
            <a:ext cx="2823015" cy="403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82027" tIns="41014" rIns="82027" bIns="41014" rtlCol="0" anchor="ctr"/>
          <a:lstStyle/>
          <a:p>
            <a:pPr algn="ctr" fontAlgn="base">
              <a:spcBef>
                <a:spcPct val="0"/>
              </a:spcBef>
              <a:spcAft>
                <a:spcPct val="0"/>
              </a:spcAft>
            </a:pPr>
            <a:endParaRPr lang="en-US" dirty="0">
              <a:solidFill>
                <a:srgbClr val="FFFFFF"/>
              </a:solidFill>
            </a:endParaRPr>
          </a:p>
        </p:txBody>
      </p:sp>
    </p:spTree>
    <p:extLst>
      <p:ext uri="{BB962C8B-B14F-4D97-AF65-F5344CB8AC3E}">
        <p14:creationId xmlns:p14="http://schemas.microsoft.com/office/powerpoint/2010/main" val="417113412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rtlCol="0">
            <a:noAutofit/>
          </a:bodyPr>
          <a:lstStyle>
            <a:lvl1pPr algn="l" defTabSz="913961"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2"/>
            <a:ext cx="5634000" cy="5220000"/>
          </a:xfrm>
        </p:spPr>
        <p:txBody>
          <a:bodyPr rtlCol="0">
            <a:noAutofit/>
          </a:bodyPr>
          <a:lstStyle>
            <a:lvl1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3961"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3961"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3961"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3961"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3961"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3961"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3961"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3" y="1169999"/>
            <a:ext cx="2700000" cy="1846659"/>
          </a:xfrm>
        </p:spPr>
        <p:txBody>
          <a:bodyPr rtlCol="0">
            <a:spAutoFit/>
          </a:bodyPr>
          <a:lstStyle>
            <a:lvl1pPr marL="0" indent="0" algn="l" defTabSz="913961" rtl="0" eaLnBrk="1" latinLnBrk="0" hangingPunct="1">
              <a:spcBef>
                <a:spcPct val="0"/>
              </a:spcBef>
              <a:buNone/>
              <a:defRPr lang="en-US" sz="4000" b="0" kern="1200" smtClean="0">
                <a:solidFill>
                  <a:schemeClr val="accent2"/>
                </a:solidFill>
                <a:latin typeface="+mj-lt"/>
                <a:ea typeface="+mj-ea"/>
                <a:cs typeface="+mj-cs"/>
              </a:defRPr>
            </a:lvl1pPr>
            <a:lvl2pPr marL="456980" indent="0">
              <a:buNone/>
              <a:defRPr sz="1200"/>
            </a:lvl2pPr>
            <a:lvl3pPr marL="913961" indent="0">
              <a:buNone/>
              <a:defRPr sz="1000"/>
            </a:lvl3pPr>
            <a:lvl4pPr marL="1370940" indent="0">
              <a:buNone/>
              <a:defRPr sz="900"/>
            </a:lvl4pPr>
            <a:lvl5pPr marL="1827921" indent="0">
              <a:buNone/>
              <a:defRPr sz="900"/>
            </a:lvl5pPr>
            <a:lvl6pPr marL="2284899" indent="0">
              <a:buNone/>
              <a:defRPr sz="900"/>
            </a:lvl6pPr>
            <a:lvl7pPr marL="2741882" indent="0">
              <a:buNone/>
              <a:defRPr sz="900"/>
            </a:lvl7pPr>
            <a:lvl8pPr marL="3198861" indent="0">
              <a:buNone/>
              <a:defRPr sz="900"/>
            </a:lvl8pPr>
            <a:lvl9pPr marL="3655840" indent="0">
              <a:buNone/>
              <a:defRPr sz="900"/>
            </a:lvl9pPr>
          </a:lstStyle>
          <a:p>
            <a:pPr lvl="0"/>
            <a:r>
              <a:rPr lang="en-US" smtClean="0"/>
              <a:t>Click to edit Master text styles</a:t>
            </a:r>
          </a:p>
        </p:txBody>
      </p:sp>
      <p:sp>
        <p:nvSpPr>
          <p:cNvPr id="8"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9"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614461226"/>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rtlCol="0">
            <a:spAutoFit/>
          </a:bodyPr>
          <a:lstStyle>
            <a:lvl1pPr algn="l" defTabSz="913961"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rtlCol="0">
            <a:noAutofit/>
          </a:bodyPr>
          <a:lstStyle>
            <a:lvl1pPr marL="0" indent="0">
              <a:buNone/>
              <a:defRPr sz="3200"/>
            </a:lvl1pPr>
            <a:lvl2pPr marL="456980" indent="0">
              <a:buNone/>
              <a:defRPr sz="2800"/>
            </a:lvl2pPr>
            <a:lvl3pPr marL="913961" indent="0">
              <a:buNone/>
              <a:defRPr sz="2400"/>
            </a:lvl3pPr>
            <a:lvl4pPr marL="1370940" indent="0">
              <a:buNone/>
              <a:defRPr sz="2000"/>
            </a:lvl4pPr>
            <a:lvl5pPr marL="1827921" indent="0">
              <a:buNone/>
              <a:defRPr sz="2000"/>
            </a:lvl5pPr>
            <a:lvl6pPr marL="2284899" indent="0">
              <a:buNone/>
              <a:defRPr sz="2000"/>
            </a:lvl6pPr>
            <a:lvl7pPr marL="2741882" indent="0">
              <a:buNone/>
              <a:defRPr sz="2000"/>
            </a:lvl7pPr>
            <a:lvl8pPr marL="3198861" indent="0">
              <a:buNone/>
              <a:defRPr sz="2000"/>
            </a:lvl8pPr>
            <a:lvl9pPr marL="3655840" indent="0">
              <a:buNone/>
              <a:defRPr sz="2000"/>
            </a:lvl9pPr>
          </a:lstStyle>
          <a:p>
            <a:pPr lvl="0"/>
            <a:r>
              <a:rPr lang="en-US" noProof="0" dirty="0" smtClean="0"/>
              <a:t>Click icon to add picture</a:t>
            </a:r>
            <a:endParaRPr lang="en-GB" noProof="0" dirty="0"/>
          </a:p>
        </p:txBody>
      </p:sp>
      <p:sp>
        <p:nvSpPr>
          <p:cNvPr id="7"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628760084"/>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312643833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2"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358114271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471" y="1044735"/>
            <a:ext cx="8422522" cy="5365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1"/>
          <p:cNvSpPr>
            <a:spLocks noGrp="1"/>
          </p:cNvSpPr>
          <p:nvPr>
            <p:ph type="title"/>
          </p:nvPr>
        </p:nvSpPr>
        <p:spPr>
          <a:xfrm>
            <a:off x="415570" y="317582"/>
            <a:ext cx="8233974" cy="555769"/>
          </a:xfrm>
        </p:spPr>
        <p:txBody>
          <a:bodyPr/>
          <a:lstStyle/>
          <a:p>
            <a:r>
              <a:rPr lang="en-US" smtClean="0"/>
              <a:t>Click to edit Master title style</a:t>
            </a:r>
            <a:endParaRPr lang="en-GB" dirty="0"/>
          </a:p>
        </p:txBody>
      </p:sp>
      <p:sp>
        <p:nvSpPr>
          <p:cNvPr id="8" name="Slide Number Placeholder 5"/>
          <p:cNvSpPr>
            <a:spLocks noGrp="1"/>
          </p:cNvSpPr>
          <p:nvPr>
            <p:ph type="sldNum" sz="quarter" idx="4"/>
          </p:nvPr>
        </p:nvSpPr>
        <p:spPr>
          <a:xfrm>
            <a:off x="360363" y="6583704"/>
            <a:ext cx="258762" cy="122237"/>
          </a:xfrm>
          <a:prstGeom prst="rect">
            <a:avLst/>
          </a:prstGeom>
        </p:spPr>
        <p:txBody>
          <a:bodyPr vert="horz" lIns="0" tIns="0" rIns="0" bIns="0" rtlCol="0" anchor="ctr" anchorCtr="0">
            <a:noAutofit/>
          </a:bodyPr>
          <a:lstStyle>
            <a:lvl1pPr algn="l" fontAlgn="auto">
              <a:spcBef>
                <a:spcPts val="0"/>
              </a:spcBef>
              <a:spcAft>
                <a:spcPts val="0"/>
              </a:spcAft>
              <a:defRPr sz="900" b="0">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9" name="Footer Placeholder 10"/>
          <p:cNvSpPr>
            <a:spLocks noGrp="1"/>
          </p:cNvSpPr>
          <p:nvPr>
            <p:ph type="ftr" sz="quarter" idx="3"/>
          </p:nvPr>
        </p:nvSpPr>
        <p:spPr>
          <a:xfrm>
            <a:off x="720725" y="6583704"/>
            <a:ext cx="2784475" cy="122237"/>
          </a:xfrm>
          <a:prstGeom prst="rect">
            <a:avLst/>
          </a:prstGeom>
        </p:spPr>
        <p:txBody>
          <a:bodyPr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Tree>
    <p:extLst>
      <p:ext uri="{BB962C8B-B14F-4D97-AF65-F5344CB8AC3E}">
        <p14:creationId xmlns:p14="http://schemas.microsoft.com/office/powerpoint/2010/main" val="4284089937"/>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spTree>
    <p:extLst>
      <p:ext uri="{BB962C8B-B14F-4D97-AF65-F5344CB8AC3E}">
        <p14:creationId xmlns:p14="http://schemas.microsoft.com/office/powerpoint/2010/main" val="322300300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©2012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302329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©2012 Deloitte Touche Tohmatsu India Private Limited</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
        <p:nvSpPr>
          <p:cNvPr id="8" name="Slide Number Placeholder 7"/>
          <p:cNvSpPr>
            <a:spLocks noGrp="1"/>
          </p:cNvSpPr>
          <p:nvPr>
            <p:ph type="sldNum" sz="quarter" idx="10"/>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1"/>
          </p:nvPr>
        </p:nvSpPr>
        <p:spPr/>
        <p:txBody>
          <a:bodyPr/>
          <a:lstStyle/>
          <a:p>
            <a:r>
              <a:rPr lang="en-US" dirty="0" smtClean="0"/>
              <a:t>Finance Act 2012 - Service Tax</a:t>
            </a:r>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B6F15528-21DE-4FAA-801E-634DDDAF4B2B}" type="slidenum">
              <a:rPr lang="en-US" smtClean="0">
                <a:solidFill>
                  <a:srgbClr val="FFFFFF"/>
                </a:solidFill>
              </a:rPr>
              <a:pPr/>
              <a:t>‹#›</a:t>
            </a:fld>
            <a:endParaRPr lang="en-US" dirty="0">
              <a:solidFill>
                <a:srgbClr val="FFFFFF"/>
              </a:solidFill>
            </a:endParaRPr>
          </a:p>
        </p:txBody>
      </p:sp>
      <p:sp>
        <p:nvSpPr>
          <p:cNvPr id="11" name="Footer Placeholder 10"/>
          <p:cNvSpPr>
            <a:spLocks noGrp="1"/>
          </p:cNvSpPr>
          <p:nvPr>
            <p:ph type="ftr" sz="quarter" idx="11"/>
          </p:nvPr>
        </p:nvSpPr>
        <p:spPr/>
        <p:txBody>
          <a:bodyPr/>
          <a:lstStyle>
            <a:lvl1pPr>
              <a:defRPr>
                <a:solidFill>
                  <a:schemeClr val="bg1"/>
                </a:solidFill>
              </a:defRPr>
            </a:lvl1pPr>
          </a:lstStyle>
          <a:p>
            <a:r>
              <a:rPr lang="en-US" dirty="0" smtClean="0">
                <a:solidFill>
                  <a:srgbClr val="FFFFFF"/>
                </a:solidFill>
              </a:rPr>
              <a:t>Finance Act 2012 - Service Tax</a:t>
            </a:r>
            <a:endParaRPr lang="en-US" dirty="0">
              <a:solidFill>
                <a:srgbClr val="FFFFFF"/>
              </a:solidFill>
            </a:endParaRPr>
          </a:p>
        </p:txBody>
      </p:sp>
    </p:spTree>
    <p:extLst>
      <p:ext uri="{BB962C8B-B14F-4D97-AF65-F5344CB8AC3E}">
        <p14:creationId xmlns:p14="http://schemas.microsoft.com/office/powerpoint/2010/main" val="20836505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11659632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0"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6907147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Footer Placeholder 3"/>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6"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23444285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8" name="Slide Number Placeholder 7"/>
          <p:cNvSpPr>
            <a:spLocks noGrp="1"/>
          </p:cNvSpPr>
          <p:nvPr>
            <p:ph type="sldNum" sz="quarter" idx="10"/>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Footer Placeholder 8"/>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259933371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22243037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9" name="Date Placeholder 3"/>
          <p:cNvSpPr txBox="1">
            <a:spLocks/>
          </p:cNvSpPr>
          <p:nvPr/>
        </p:nvSpPr>
        <p:spPr>
          <a:xfrm>
            <a:off x="6275304"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11" name="Footer Placeholder 10"/>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Tree>
    <p:extLst>
      <p:ext uri="{BB962C8B-B14F-4D97-AF65-F5344CB8AC3E}">
        <p14:creationId xmlns:p14="http://schemas.microsoft.com/office/powerpoint/2010/main" val="17098750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23325433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2776"/>
                </a:solidFill>
              </a:rPr>
              <a:pPr/>
              <a:t>‹#›</a:t>
            </a:fld>
            <a:endParaRPr lang="en-US" dirty="0">
              <a:solidFill>
                <a:srgbClr val="002776"/>
              </a:solidFill>
            </a:endParaRPr>
          </a:p>
        </p:txBody>
      </p:sp>
      <p:sp>
        <p:nvSpPr>
          <p:cNvPr id="8" name="Date Placeholder 3"/>
          <p:cNvSpPr txBox="1">
            <a:spLocks/>
          </p:cNvSpPr>
          <p:nvPr/>
        </p:nvSpPr>
        <p:spPr>
          <a:xfrm>
            <a:off x="6275302" y="6570000"/>
            <a:ext cx="2508700"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a:defRPr/>
            </a:pPr>
            <a:r>
              <a:rPr lang="en-GB" dirty="0" smtClean="0">
                <a:solidFill>
                  <a:srgbClr val="002776"/>
                </a:solidFill>
              </a:rPr>
              <a:t>©2010 Deloitte Touche Tohmatsu India Private Limited</a:t>
            </a:r>
            <a:endParaRPr lang="en-GB" dirty="0">
              <a:solidFill>
                <a:srgbClr val="002776"/>
              </a:solidFill>
            </a:endParaRPr>
          </a:p>
        </p:txBody>
      </p:sp>
    </p:spTree>
    <p:extLst>
      <p:ext uri="{BB962C8B-B14F-4D97-AF65-F5344CB8AC3E}">
        <p14:creationId xmlns:p14="http://schemas.microsoft.com/office/powerpoint/2010/main" val="396740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Finance Act 2012 - Service Tax</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B6F15528-21DE-4FAA-801E-634DDDAF4B2B}" type="slidenum">
              <a:rPr lang="en-US" smtClean="0"/>
              <a:pPr/>
              <a:t>‹#›</a:t>
            </a:fld>
            <a:endParaRPr lang="en-US" dirty="0"/>
          </a:p>
        </p:txBody>
      </p:sp>
      <p:sp>
        <p:nvSpPr>
          <p:cNvPr id="11" name="Footer Placeholder 10"/>
          <p:cNvSpPr>
            <a:spLocks noGrp="1"/>
          </p:cNvSpPr>
          <p:nvPr>
            <p:ph type="ftr" sz="quarter" idx="11"/>
          </p:nvPr>
        </p:nvSpPr>
        <p:spPr/>
        <p:txBody>
          <a:bodyPr/>
          <a:lstStyle/>
          <a:p>
            <a:r>
              <a:rPr lang="en-US" dirty="0" smtClean="0"/>
              <a:t>Finance Act 2012 - Service Tax</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t>Finance Act 2012 - Service Tax</a:t>
            </a:r>
            <a:endParaRPr lang="en-US" dirty="0"/>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4173739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41737399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41737399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4173739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0365" y="360365"/>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60365" y="1169988"/>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Slide Number Placeholder 5"/>
          <p:cNvSpPr>
            <a:spLocks noGrp="1"/>
          </p:cNvSpPr>
          <p:nvPr>
            <p:ph type="sldNum" sz="quarter" idx="4"/>
          </p:nvPr>
        </p:nvSpPr>
        <p:spPr>
          <a:xfrm>
            <a:off x="360363" y="6570663"/>
            <a:ext cx="258762" cy="122237"/>
          </a:xfrm>
          <a:prstGeom prst="rect">
            <a:avLst/>
          </a:prstGeom>
        </p:spPr>
        <p:txBody>
          <a:bodyPr vert="horz" lIns="0" tIns="0" rIns="0" bIns="0" rtlCol="0" anchor="ctr" anchorCtr="0">
            <a:noAutofit/>
          </a:bodyPr>
          <a:lstStyle>
            <a:lvl1pPr algn="l" fontAlgn="auto">
              <a:spcBef>
                <a:spcPts val="0"/>
              </a:spcBef>
              <a:spcAft>
                <a:spcPts val="0"/>
              </a:spcAft>
              <a:defRPr sz="800" b="1">
                <a:solidFill>
                  <a:schemeClr val="accent1"/>
                </a:solidFill>
                <a:latin typeface="+mn-lt"/>
                <a:cs typeface="+mn-cs"/>
              </a:defRPr>
            </a:lvl1pPr>
          </a:lstStyle>
          <a:p>
            <a:pPr>
              <a:defRPr/>
            </a:pPr>
            <a:fld id="{90473652-7352-4600-9DF4-E8FAF02CAFFB}" type="slidenum">
              <a:rPr lang="en-GB" smtClean="0">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3"/>
          </p:nvPr>
        </p:nvSpPr>
        <p:spPr>
          <a:xfrm>
            <a:off x="720725" y="6570663"/>
            <a:ext cx="2784475" cy="122237"/>
          </a:xfrm>
          <a:prstGeom prst="rect">
            <a:avLst/>
          </a:prstGeom>
        </p:spPr>
        <p:txBody>
          <a:bodyPr lIns="91411" tIns="45704" rIns="91411" bIns="45704" anchor="ctr"/>
          <a:lstStyle>
            <a:lvl1pPr algn="l" rtl="0" fontAlgn="auto">
              <a:spcBef>
                <a:spcPts val="0"/>
              </a:spcBef>
              <a:spcAft>
                <a:spcPts val="0"/>
              </a:spcAft>
              <a:defRPr lang="en-GB" sz="900" b="0" kern="1200" smtClean="0">
                <a:solidFill>
                  <a:schemeClr val="accent1"/>
                </a:solidFill>
                <a:latin typeface="+mn-lt"/>
                <a:ea typeface="+mn-ea"/>
                <a:cs typeface="+mn-cs"/>
              </a:defRPr>
            </a:lvl1pPr>
          </a:lstStyle>
          <a:p>
            <a:pPr>
              <a:defRPr/>
            </a:pPr>
            <a:r>
              <a:rPr lang="en-US" dirty="0" smtClean="0">
                <a:solidFill>
                  <a:srgbClr val="002776"/>
                </a:solidFill>
              </a:rPr>
              <a:t>Finance Act 2012 - Service Tax</a:t>
            </a:r>
            <a:endParaRPr lang="en-IN" dirty="0">
              <a:solidFill>
                <a:srgbClr val="002776"/>
              </a:solidFill>
            </a:endParaRPr>
          </a:p>
        </p:txBody>
      </p:sp>
      <p:sp>
        <p:nvSpPr>
          <p:cNvPr id="7" name="Date Placeholder 3"/>
          <p:cNvSpPr txBox="1">
            <a:spLocks/>
          </p:cNvSpPr>
          <p:nvPr userDrawn="1"/>
        </p:nvSpPr>
        <p:spPr>
          <a:xfrm>
            <a:off x="6235641" y="6570001"/>
            <a:ext cx="2548373" cy="122180"/>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defTabSz="912934">
              <a:defRPr/>
            </a:pPr>
            <a:r>
              <a:rPr lang="en-GB" dirty="0" smtClean="0">
                <a:solidFill>
                  <a:srgbClr val="002776"/>
                </a:solidFill>
                <a:cs typeface="Arial" charset="0"/>
              </a:rPr>
              <a:t>©2012 Deloitte Touche Tohmatsu India Private Limited</a:t>
            </a:r>
            <a:endParaRPr lang="en-GB" dirty="0">
              <a:solidFill>
                <a:srgbClr val="002776"/>
              </a:solidFill>
              <a:cs typeface="Arial" charset="0"/>
            </a:endParaRPr>
          </a:p>
        </p:txBody>
      </p:sp>
    </p:spTree>
    <p:extLst>
      <p:ext uri="{BB962C8B-B14F-4D97-AF65-F5344CB8AC3E}">
        <p14:creationId xmlns:p14="http://schemas.microsoft.com/office/powerpoint/2010/main" val="341819468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iming>
    <p:tnLst>
      <p:par>
        <p:cTn id="1" dur="indefinite" restart="never" nodeType="tmRoot"/>
      </p:par>
    </p:tnLst>
  </p:timing>
  <p:hf hdr="0" dt="0"/>
  <p:txStyles>
    <p:titleStyle>
      <a:lvl1pPr algn="l" rtl="0" eaLnBrk="1" fontAlgn="base" hangingPunct="1">
        <a:spcBef>
          <a:spcPct val="0"/>
        </a:spcBef>
        <a:spcAft>
          <a:spcPct val="0"/>
        </a:spcAft>
        <a:defRPr sz="2400" b="1" kern="1200">
          <a:solidFill>
            <a:schemeClr val="accent1"/>
          </a:solidFill>
          <a:latin typeface="+mn-lt"/>
          <a:ea typeface="+mj-ea"/>
          <a:cs typeface="+mj-cs"/>
        </a:defRPr>
      </a:lvl1pPr>
      <a:lvl2pPr algn="l" rtl="0" eaLnBrk="1" fontAlgn="base" hangingPunct="1">
        <a:spcBef>
          <a:spcPct val="0"/>
        </a:spcBef>
        <a:spcAft>
          <a:spcPct val="0"/>
        </a:spcAft>
        <a:defRPr sz="2400" b="1">
          <a:solidFill>
            <a:schemeClr val="accent1"/>
          </a:solidFill>
          <a:latin typeface="Arial" charset="0"/>
        </a:defRPr>
      </a:lvl2pPr>
      <a:lvl3pPr algn="l" rtl="0" eaLnBrk="1" fontAlgn="base" hangingPunct="1">
        <a:spcBef>
          <a:spcPct val="0"/>
        </a:spcBef>
        <a:spcAft>
          <a:spcPct val="0"/>
        </a:spcAft>
        <a:defRPr sz="2400" b="1">
          <a:solidFill>
            <a:schemeClr val="accent1"/>
          </a:solidFill>
          <a:latin typeface="Arial" charset="0"/>
        </a:defRPr>
      </a:lvl3pPr>
      <a:lvl4pPr algn="l" rtl="0" eaLnBrk="1" fontAlgn="base" hangingPunct="1">
        <a:spcBef>
          <a:spcPct val="0"/>
        </a:spcBef>
        <a:spcAft>
          <a:spcPct val="0"/>
        </a:spcAft>
        <a:defRPr sz="2400" b="1">
          <a:solidFill>
            <a:schemeClr val="accent1"/>
          </a:solidFill>
          <a:latin typeface="Arial" charset="0"/>
        </a:defRPr>
      </a:lvl4pPr>
      <a:lvl5pPr algn="l" rtl="0" eaLnBrk="1" fontAlgn="base" hangingPunct="1">
        <a:spcBef>
          <a:spcPct val="0"/>
        </a:spcBef>
        <a:spcAft>
          <a:spcPct val="0"/>
        </a:spcAft>
        <a:defRPr sz="2400" b="1">
          <a:solidFill>
            <a:schemeClr val="accent1"/>
          </a:solidFill>
          <a:latin typeface="Arial" charset="0"/>
        </a:defRPr>
      </a:lvl5pPr>
      <a:lvl6pPr marL="457053" algn="l" rtl="0" eaLnBrk="1" fontAlgn="base" hangingPunct="1">
        <a:spcBef>
          <a:spcPct val="0"/>
        </a:spcBef>
        <a:spcAft>
          <a:spcPct val="0"/>
        </a:spcAft>
        <a:defRPr sz="2400" b="1">
          <a:solidFill>
            <a:schemeClr val="accent1"/>
          </a:solidFill>
          <a:latin typeface="Arial" charset="0"/>
        </a:defRPr>
      </a:lvl6pPr>
      <a:lvl7pPr marL="914107" algn="l" rtl="0" eaLnBrk="1" fontAlgn="base" hangingPunct="1">
        <a:spcBef>
          <a:spcPct val="0"/>
        </a:spcBef>
        <a:spcAft>
          <a:spcPct val="0"/>
        </a:spcAft>
        <a:defRPr sz="2400" b="1">
          <a:solidFill>
            <a:schemeClr val="accent1"/>
          </a:solidFill>
          <a:latin typeface="Arial" charset="0"/>
        </a:defRPr>
      </a:lvl7pPr>
      <a:lvl8pPr marL="1371160" algn="l" rtl="0" eaLnBrk="1" fontAlgn="base" hangingPunct="1">
        <a:spcBef>
          <a:spcPct val="0"/>
        </a:spcBef>
        <a:spcAft>
          <a:spcPct val="0"/>
        </a:spcAft>
        <a:defRPr sz="2400" b="1">
          <a:solidFill>
            <a:schemeClr val="accent1"/>
          </a:solidFill>
          <a:latin typeface="Arial" charset="0"/>
        </a:defRPr>
      </a:lvl8pPr>
      <a:lvl9pPr marL="1828214" algn="l" rtl="0" eaLnBrk="1" fontAlgn="base" hangingPunct="1">
        <a:spcBef>
          <a:spcPct val="0"/>
        </a:spcBef>
        <a:spcAft>
          <a:spcPct val="0"/>
        </a:spcAft>
        <a:defRPr sz="2400" b="1">
          <a:solidFill>
            <a:schemeClr val="accent1"/>
          </a:solidFill>
          <a:latin typeface="Arial" charset="0"/>
        </a:defRPr>
      </a:lvl9pPr>
    </p:titleStyle>
    <p:bodyStyle>
      <a:lvl1pPr marL="342790" indent="-342790" algn="l" rtl="0" eaLnBrk="1" fontAlgn="base" hangingPunct="1">
        <a:spcBef>
          <a:spcPct val="0"/>
        </a:spcBef>
        <a:spcAft>
          <a:spcPts val="300"/>
        </a:spcAft>
        <a:buFont typeface="Arial" charset="0"/>
        <a:defRPr lang="en-US" kern="1200" dirty="0">
          <a:solidFill>
            <a:schemeClr val="accent1"/>
          </a:solidFill>
          <a:latin typeface="+mn-lt"/>
          <a:ea typeface="+mj-ea"/>
          <a:cs typeface="+mj-cs"/>
        </a:defRPr>
      </a:lvl1pPr>
      <a:lvl2pPr marL="182505" indent="-182505" algn="l" rtl="0" eaLnBrk="1" fontAlgn="base" hangingPunct="1">
        <a:spcBef>
          <a:spcPct val="0"/>
        </a:spcBef>
        <a:spcAft>
          <a:spcPts val="300"/>
        </a:spcAft>
        <a:buFont typeface="Arial" charset="0"/>
        <a:buChar char="•"/>
        <a:defRPr lang="en-US" kern="1200" dirty="0">
          <a:solidFill>
            <a:schemeClr val="accent1"/>
          </a:solidFill>
          <a:latin typeface="+mn-lt"/>
          <a:ea typeface="+mj-ea"/>
          <a:cs typeface="+mj-cs"/>
        </a:defRPr>
      </a:lvl2pPr>
      <a:lvl3pPr marL="357073" indent="-174569" algn="l" rtl="0" eaLnBrk="1" fontAlgn="base" hangingPunct="1">
        <a:spcBef>
          <a:spcPct val="0"/>
        </a:spcBef>
        <a:spcAft>
          <a:spcPts val="300"/>
        </a:spcAft>
        <a:buFont typeface="Arial" charset="0"/>
        <a:buChar char="‒"/>
        <a:defRPr lang="en-US" kern="1200" dirty="0">
          <a:solidFill>
            <a:schemeClr val="accent1"/>
          </a:solidFill>
          <a:latin typeface="+mn-lt"/>
          <a:ea typeface="+mj-ea"/>
          <a:cs typeface="+mj-cs"/>
        </a:defRPr>
      </a:lvl3pPr>
      <a:lvl4pPr marL="539576" indent="-182505" algn="l" rtl="0" eaLnBrk="1" fontAlgn="base" hangingPunct="1">
        <a:spcBef>
          <a:spcPct val="0"/>
        </a:spcBef>
        <a:spcAft>
          <a:spcPts val="300"/>
        </a:spcAft>
        <a:buFont typeface="Arial" charset="0"/>
        <a:buChar char="•"/>
        <a:defRPr lang="en-US" sz="1600" kern="1200" dirty="0">
          <a:solidFill>
            <a:schemeClr val="accent1"/>
          </a:solidFill>
          <a:latin typeface="+mn-lt"/>
          <a:ea typeface="+mj-ea"/>
          <a:cs typeface="+mj-cs"/>
        </a:defRPr>
      </a:lvl4pPr>
      <a:lvl5pPr marL="712560" indent="-172983" algn="l" rtl="0" eaLnBrk="1" fontAlgn="base" hangingPunct="1">
        <a:spcBef>
          <a:spcPct val="0"/>
        </a:spcBef>
        <a:spcAft>
          <a:spcPts val="300"/>
        </a:spcAft>
        <a:buFont typeface="Arial" charset="0"/>
        <a:buChar char="‒"/>
        <a:defRPr lang="en-GB" sz="1600" kern="1200" dirty="0">
          <a:solidFill>
            <a:schemeClr val="accent1"/>
          </a:solidFill>
          <a:latin typeface="+mn-lt"/>
          <a:ea typeface="+mj-ea"/>
          <a:cs typeface="+mj-cs"/>
        </a:defRPr>
      </a:lvl5pPr>
      <a:lvl6pPr marL="895063" indent="-182505" algn="l" defTabSz="914107"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154" indent="-184091" algn="l" defTabSz="914107"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136" indent="-172983" algn="l" defTabSz="914107"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4640" indent="-182505" algn="l" defTabSz="914107"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107" rtl="0" eaLnBrk="1" latinLnBrk="0" hangingPunct="1">
        <a:defRPr sz="1800" kern="1200">
          <a:solidFill>
            <a:schemeClr val="tx1"/>
          </a:solidFill>
          <a:latin typeface="+mn-lt"/>
          <a:ea typeface="+mn-ea"/>
          <a:cs typeface="+mn-cs"/>
        </a:defRPr>
      </a:lvl1pPr>
      <a:lvl2pPr marL="457053"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0" algn="l" defTabSz="914107" rtl="0" eaLnBrk="1" latinLnBrk="0" hangingPunct="1">
        <a:defRPr sz="1800" kern="1200">
          <a:solidFill>
            <a:schemeClr val="tx1"/>
          </a:solidFill>
          <a:latin typeface="+mn-lt"/>
          <a:ea typeface="+mn-ea"/>
          <a:cs typeface="+mn-cs"/>
        </a:defRPr>
      </a:lvl4pPr>
      <a:lvl5pPr marL="1828214" algn="l" defTabSz="914107" rtl="0" eaLnBrk="1" latinLnBrk="0" hangingPunct="1">
        <a:defRPr sz="1800" kern="1200">
          <a:solidFill>
            <a:schemeClr val="tx1"/>
          </a:solidFill>
          <a:latin typeface="+mn-lt"/>
          <a:ea typeface="+mn-ea"/>
          <a:cs typeface="+mn-cs"/>
        </a:defRPr>
      </a:lvl5pPr>
      <a:lvl6pPr marL="2285266" algn="l" defTabSz="914107" rtl="0" eaLnBrk="1" latinLnBrk="0" hangingPunct="1">
        <a:defRPr sz="1800" kern="1200">
          <a:solidFill>
            <a:schemeClr val="tx1"/>
          </a:solidFill>
          <a:latin typeface="+mn-lt"/>
          <a:ea typeface="+mn-ea"/>
          <a:cs typeface="+mn-cs"/>
        </a:defRPr>
      </a:lvl6pPr>
      <a:lvl7pPr marL="2742321" algn="l" defTabSz="914107" rtl="0" eaLnBrk="1" latinLnBrk="0" hangingPunct="1">
        <a:defRPr sz="1800" kern="1200">
          <a:solidFill>
            <a:schemeClr val="tx1"/>
          </a:solidFill>
          <a:latin typeface="+mn-lt"/>
          <a:ea typeface="+mn-ea"/>
          <a:cs typeface="+mn-cs"/>
        </a:defRPr>
      </a:lvl7pPr>
      <a:lvl8pPr marL="3199374" algn="l" defTabSz="914107" rtl="0" eaLnBrk="1" latinLnBrk="0" hangingPunct="1">
        <a:defRPr sz="1800" kern="1200">
          <a:solidFill>
            <a:schemeClr val="tx1"/>
          </a:solidFill>
          <a:latin typeface="+mn-lt"/>
          <a:ea typeface="+mn-ea"/>
          <a:cs typeface="+mn-cs"/>
        </a:defRPr>
      </a:lvl8pPr>
      <a:lvl9pPr marL="3656426" algn="l" defTabSz="91410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1000">
                <a:solidFill>
                  <a:schemeClr val="accent1"/>
                </a:solidFill>
              </a:defRPr>
            </a:lvl1pPr>
          </a:lstStyle>
          <a:p>
            <a:r>
              <a:rPr lang="en-US" dirty="0" smtClean="0">
                <a:solidFill>
                  <a:srgbClr val="002776"/>
                </a:solidFill>
              </a:rPr>
              <a:t>Finance Act 2012 - Service Tax</a:t>
            </a:r>
            <a:endParaRPr lang="en-US" dirty="0">
              <a:solidFill>
                <a:srgbClr val="002776"/>
              </a:solidFill>
            </a:endParaRPr>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B6F15528-21DE-4FAA-801E-634DDDAF4B2B}" type="slidenum">
              <a:rPr lang="en-US" smtClean="0">
                <a:solidFill>
                  <a:srgbClr val="002776"/>
                </a:solidFill>
              </a:rPr>
              <a:pPr/>
              <a:t>‹#›</a:t>
            </a:fld>
            <a:endParaRPr lang="en-US" dirty="0">
              <a:solidFill>
                <a:srgbClr val="002776"/>
              </a:solidFill>
            </a:endParaRPr>
          </a:p>
        </p:txBody>
      </p:sp>
    </p:spTree>
    <p:extLst>
      <p:ext uri="{BB962C8B-B14F-4D97-AF65-F5344CB8AC3E}">
        <p14:creationId xmlns:p14="http://schemas.microsoft.com/office/powerpoint/2010/main" val="416760730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3.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notesSlide" Target="../notesSlides/notesSlide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slideLayout" Target="../slideLayouts/slideLayout2.xml"/><Relationship Id="rId5" Type="http://schemas.openxmlformats.org/officeDocument/2006/relationships/tags" Target="../tags/tag15.xml"/><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7"/>
          <p:cNvSpPr txBox="1">
            <a:spLocks/>
          </p:cNvSpPr>
          <p:nvPr/>
        </p:nvSpPr>
        <p:spPr>
          <a:xfrm>
            <a:off x="381000" y="2256473"/>
            <a:ext cx="8305800" cy="4431983"/>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US" sz="3200" dirty="0"/>
              <a:t/>
            </a:r>
            <a:br>
              <a:rPr lang="en-US" sz="3200" dirty="0"/>
            </a:br>
            <a:r>
              <a:rPr lang="en-US" sz="3200" b="1" dirty="0" smtClean="0">
                <a:solidFill>
                  <a:srgbClr val="002060"/>
                </a:solidFill>
              </a:rPr>
              <a:t>Negative list of services &amp; Other Issues</a:t>
            </a:r>
          </a:p>
          <a:p>
            <a:endParaRPr lang="en-US" sz="3200" b="1" dirty="0">
              <a:solidFill>
                <a:srgbClr val="002060"/>
              </a:solidFill>
            </a:endParaRPr>
          </a:p>
          <a:p>
            <a:endParaRPr lang="en-US" sz="3200" dirty="0" smtClean="0">
              <a:solidFill>
                <a:srgbClr val="002060"/>
              </a:solidFill>
            </a:endParaRPr>
          </a:p>
          <a:p>
            <a:endParaRPr lang="en-US" sz="3200" dirty="0">
              <a:solidFill>
                <a:srgbClr val="002060"/>
              </a:solidFill>
            </a:endParaRPr>
          </a:p>
          <a:p>
            <a:endParaRPr lang="en-US" sz="3200" dirty="0" smtClean="0">
              <a:solidFill>
                <a:srgbClr val="002060"/>
              </a:solidFill>
            </a:endParaRPr>
          </a:p>
          <a:p>
            <a:endParaRPr lang="en-US" sz="3200" dirty="0">
              <a:solidFill>
                <a:srgbClr val="002060"/>
              </a:solidFill>
            </a:endParaRPr>
          </a:p>
          <a:p>
            <a:pPr algn="r"/>
            <a:r>
              <a:rPr lang="en-US" sz="3200" dirty="0" smtClean="0">
                <a:solidFill>
                  <a:srgbClr val="002060"/>
                </a:solidFill>
              </a:rPr>
              <a:t/>
            </a:r>
            <a:br>
              <a:rPr lang="en-US" sz="3200" dirty="0" smtClean="0">
                <a:solidFill>
                  <a:srgbClr val="002060"/>
                </a:solidFill>
              </a:rPr>
            </a:br>
            <a:r>
              <a:rPr lang="en-US" sz="3200" dirty="0" smtClean="0">
                <a:solidFill>
                  <a:srgbClr val="002060"/>
                </a:solidFill>
              </a:rPr>
              <a:t>CA Hemant Jajodia </a:t>
            </a:r>
            <a:endParaRPr lang="en-US" sz="3200" dirty="0">
              <a:solidFill>
                <a:srgbClr val="002060"/>
              </a:solidFill>
            </a:endParaRPr>
          </a:p>
        </p:txBody>
      </p:sp>
    </p:spTree>
    <p:extLst>
      <p:ext uri="{BB962C8B-B14F-4D97-AF65-F5344CB8AC3E}">
        <p14:creationId xmlns:p14="http://schemas.microsoft.com/office/powerpoint/2010/main" val="2583939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0121388"/>
              </p:ext>
            </p:extLst>
          </p:nvPr>
        </p:nvGraphicFramePr>
        <p:xfrm>
          <a:off x="360363" y="1447800"/>
          <a:ext cx="8423276" cy="4297680"/>
        </p:xfrm>
        <a:graphic>
          <a:graphicData uri="http://schemas.openxmlformats.org/drawingml/2006/table">
            <a:tbl>
              <a:tblPr firstRow="1" bandRow="1">
                <a:tableStyleId>{F5AB1C69-6EDB-4FF4-983F-18BD219EF322}</a:tableStyleId>
              </a:tblPr>
              <a:tblGrid>
                <a:gridCol w="4211638"/>
                <a:gridCol w="4211638"/>
              </a:tblGrid>
              <a:tr h="1777206">
                <a:tc>
                  <a:txBody>
                    <a:bodyPr/>
                    <a:lstStyle/>
                    <a:p>
                      <a:endParaRPr lang="en-US" sz="1800" u="none" strike="noStrike" kern="1200" baseline="0" dirty="0" smtClean="0"/>
                    </a:p>
                    <a:p>
                      <a:r>
                        <a:rPr lang="en-US" dirty="0" smtClean="0"/>
                        <a:t>Monetary or Non monetary</a:t>
                      </a:r>
                      <a:r>
                        <a:rPr lang="en-US" baseline="0" dirty="0" smtClean="0"/>
                        <a:t> </a:t>
                      </a:r>
                      <a:endParaRPr lang="en-US" dirty="0"/>
                    </a:p>
                  </a:txBody>
                  <a:tcPr/>
                </a:tc>
                <a:tc>
                  <a:txBody>
                    <a:bodyPr/>
                    <a:lstStyle/>
                    <a:p>
                      <a:pPr algn="just"/>
                      <a:endParaRPr lang="en-US" sz="1800" u="none" strike="noStrike" kern="1200" baseline="0" dirty="0" smtClean="0"/>
                    </a:p>
                    <a:p>
                      <a:pPr algn="just"/>
                      <a:r>
                        <a:rPr lang="en-US" sz="1800" u="none" strike="noStrike" kern="1200" baseline="0" dirty="0" smtClean="0"/>
                        <a:t>Damages for longer duration of use i.e. demurrage charges: </a:t>
                      </a:r>
                    </a:p>
                    <a:p>
                      <a:pPr algn="just"/>
                      <a:endParaRPr lang="en-US" sz="1800" u="none" strike="noStrike" kern="1200" baseline="0" dirty="0" smtClean="0"/>
                    </a:p>
                    <a:p>
                      <a:pPr algn="just"/>
                      <a:r>
                        <a:rPr lang="en-US" sz="1800" u="none" strike="noStrike" kern="1200" baseline="0" dirty="0" smtClean="0"/>
                        <a:t>Related to provision of service: Taxable e.g. containers retained beyond permissible period </a:t>
                      </a:r>
                    </a:p>
                    <a:p>
                      <a:endParaRPr lang="en-US" dirty="0"/>
                    </a:p>
                  </a:txBody>
                  <a:tcPr/>
                </a:tc>
              </a:tr>
              <a:tr h="1777206">
                <a:tc>
                  <a:txBody>
                    <a:bodyPr/>
                    <a:lstStyle/>
                    <a:p>
                      <a:pPr algn="just"/>
                      <a:r>
                        <a:rPr lang="en-US" dirty="0" smtClean="0"/>
                        <a:t>Subsidies :</a:t>
                      </a:r>
                    </a:p>
                    <a:p>
                      <a:pPr algn="just"/>
                      <a:endParaRPr lang="en-US" dirty="0" smtClean="0"/>
                    </a:p>
                    <a:p>
                      <a:pPr algn="just"/>
                      <a:r>
                        <a:rPr lang="en-US" dirty="0" smtClean="0"/>
                        <a:t>Taxable when influence the unit price: price must change proportionate to amount given Deficit subsidies not taxable</a:t>
                      </a:r>
                      <a:endParaRPr lang="en-US" dirty="0"/>
                    </a:p>
                  </a:txBody>
                  <a:tcPr/>
                </a:tc>
                <a:tc>
                  <a:txBody>
                    <a:bodyPr/>
                    <a:lstStyle/>
                    <a:p>
                      <a:pPr algn="just"/>
                      <a:r>
                        <a:rPr lang="en-US" dirty="0" smtClean="0"/>
                        <a:t>Accidental damages: </a:t>
                      </a:r>
                    </a:p>
                    <a:p>
                      <a:pPr algn="just"/>
                      <a:endParaRPr lang="en-US" dirty="0" smtClean="0"/>
                    </a:p>
                    <a:p>
                      <a:pPr algn="just"/>
                      <a:endParaRPr lang="en-US" dirty="0" smtClean="0"/>
                    </a:p>
                    <a:p>
                      <a:pPr algn="just"/>
                      <a:r>
                        <a:rPr lang="en-US" dirty="0" smtClean="0"/>
                        <a:t>Not related to provision of service: not taxable e.g. damages to a rented property </a:t>
                      </a:r>
                    </a:p>
                    <a:p>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Finance Act 2012 - Service Tax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456926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 Employee - Taxability</a:t>
            </a:r>
            <a:endParaRPr lang="en-US" dirty="0"/>
          </a:p>
        </p:txBody>
      </p:sp>
      <p:sp>
        <p:nvSpPr>
          <p:cNvPr id="4" name="Footer Placeholder 3"/>
          <p:cNvSpPr>
            <a:spLocks noGrp="1"/>
          </p:cNvSpPr>
          <p:nvPr>
            <p:ph type="ftr" sz="quarter" idx="11"/>
          </p:nvPr>
        </p:nvSpPr>
        <p:spPr/>
        <p:txBody>
          <a:bodyPr/>
          <a:lstStyle/>
          <a:p>
            <a:r>
              <a:rPr lang="en-US" smtClean="0"/>
              <a:t>Finance Act 2012 - Service Tax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Content Placeholder 2"/>
          <p:cNvSpPr>
            <a:spLocks noGrp="1"/>
          </p:cNvSpPr>
          <p:nvPr>
            <p:ph idx="1"/>
          </p:nvPr>
        </p:nvSpPr>
        <p:spPr/>
        <p:txBody>
          <a:bodyPr/>
          <a:lstStyle/>
          <a:p>
            <a:pPr marL="285750" indent="-285750">
              <a:buFont typeface="Wingdings" pitchFamily="2" charset="2"/>
              <a:buChar char="§"/>
            </a:pPr>
            <a:r>
              <a:rPr lang="en-US" sz="1700" b="1" i="1" dirty="0" smtClean="0"/>
              <a:t>Services </a:t>
            </a:r>
            <a:r>
              <a:rPr lang="en-US" sz="1700" b="1" i="1" dirty="0"/>
              <a:t>provided outside the terms of </a:t>
            </a:r>
            <a:r>
              <a:rPr lang="en-US" sz="1700" b="1" i="1" dirty="0" smtClean="0"/>
              <a:t>employment will </a:t>
            </a:r>
            <a:r>
              <a:rPr lang="en-US" sz="1700" b="1" i="1" dirty="0"/>
              <a:t>be </a:t>
            </a:r>
            <a:r>
              <a:rPr lang="en-US" sz="1700" b="1" i="1" dirty="0" smtClean="0"/>
              <a:t>taxable</a:t>
            </a:r>
          </a:p>
          <a:p>
            <a:endParaRPr lang="en-US" sz="1700" dirty="0" smtClean="0"/>
          </a:p>
          <a:p>
            <a:pPr marL="468313" lvl="1" indent="-285750">
              <a:buFont typeface="Wingdings" pitchFamily="2" charset="2"/>
              <a:buChar char="Ø"/>
            </a:pPr>
            <a:r>
              <a:rPr lang="en-US" sz="1550" dirty="0" smtClean="0"/>
              <a:t>Non-compete agreement taxable </a:t>
            </a:r>
          </a:p>
          <a:p>
            <a:pPr marL="468313" lvl="1" indent="-285750">
              <a:buFont typeface="Wingdings" pitchFamily="2" charset="2"/>
              <a:buChar char="Ø"/>
            </a:pPr>
            <a:endParaRPr lang="en-US" sz="1550" dirty="0"/>
          </a:p>
          <a:p>
            <a:pPr marL="468313" lvl="1" indent="-285750">
              <a:buFont typeface="Wingdings" pitchFamily="2" charset="2"/>
              <a:buChar char="Ø"/>
            </a:pPr>
            <a:r>
              <a:rPr lang="en-US" sz="1550" dirty="0"/>
              <a:t>Expenses recovered from employees for private use of company facilities taxable -</a:t>
            </a:r>
          </a:p>
          <a:p>
            <a:endParaRPr lang="en-US" sz="1700" dirty="0" smtClean="0"/>
          </a:p>
          <a:p>
            <a:pPr marL="468313" lvl="1" indent="-285750">
              <a:buFont typeface="Wingdings" pitchFamily="2" charset="2"/>
              <a:buChar char="Ø"/>
            </a:pPr>
            <a:r>
              <a:rPr lang="en-US" sz="1550" dirty="0" smtClean="0"/>
              <a:t>Canteen </a:t>
            </a:r>
            <a:r>
              <a:rPr lang="en-US" sz="1550" dirty="0"/>
              <a:t>charges (usually exempt unless AC and alcoholic liquor being served) </a:t>
            </a:r>
            <a:endParaRPr lang="en-US" sz="1550" dirty="0" smtClean="0"/>
          </a:p>
          <a:p>
            <a:pPr lvl="1" indent="0">
              <a:buNone/>
            </a:pPr>
            <a:endParaRPr lang="en-US" sz="1550" dirty="0" smtClean="0"/>
          </a:p>
          <a:p>
            <a:pPr marL="468313" lvl="1" indent="-285750">
              <a:buFont typeface="Wingdings" pitchFamily="2" charset="2"/>
              <a:buChar char="Ø"/>
            </a:pPr>
            <a:r>
              <a:rPr lang="en-US" sz="1550" dirty="0" smtClean="0"/>
              <a:t>To </a:t>
            </a:r>
            <a:r>
              <a:rPr lang="en-US" sz="1550" dirty="0"/>
              <a:t>and fro transportation will be taxable; </a:t>
            </a:r>
            <a:endParaRPr lang="en-US" sz="1550" dirty="0" smtClean="0"/>
          </a:p>
          <a:p>
            <a:pPr lvl="1" indent="0">
              <a:buNone/>
            </a:pPr>
            <a:endParaRPr lang="en-US" sz="1550" dirty="0" smtClean="0"/>
          </a:p>
          <a:p>
            <a:pPr marL="468313" lvl="1" indent="-285750">
              <a:buFont typeface="Wingdings" pitchFamily="2" charset="2"/>
              <a:buChar char="Ø"/>
            </a:pPr>
            <a:r>
              <a:rPr lang="en-US" sz="1550" dirty="0" smtClean="0"/>
              <a:t>Stay </a:t>
            </a:r>
            <a:r>
              <a:rPr lang="en-US" sz="1550" dirty="0"/>
              <a:t>in guest house Rs 1000 per day or more taxable </a:t>
            </a:r>
            <a:endParaRPr lang="en-US" sz="1550" dirty="0" smtClean="0"/>
          </a:p>
          <a:p>
            <a:pPr marL="468313" lvl="1" indent="-285750">
              <a:buFont typeface="Wingdings" pitchFamily="2" charset="2"/>
              <a:buChar char="Ø"/>
            </a:pPr>
            <a:endParaRPr lang="en-US" sz="1550" dirty="0" smtClean="0"/>
          </a:p>
          <a:p>
            <a:pPr marL="468313" lvl="1" indent="-285750">
              <a:buFont typeface="Wingdings" pitchFamily="2" charset="2"/>
              <a:buChar char="Ø"/>
            </a:pPr>
            <a:r>
              <a:rPr lang="en-US" sz="1550" dirty="0" smtClean="0"/>
              <a:t>Charges </a:t>
            </a:r>
            <a:r>
              <a:rPr lang="en-US" sz="1550" dirty="0"/>
              <a:t>for private use of official car: taxable unless “right to use” </a:t>
            </a:r>
            <a:endParaRPr lang="en-US" sz="1550" dirty="0" smtClean="0"/>
          </a:p>
          <a:p>
            <a:pPr lvl="1" indent="0">
              <a:buNone/>
            </a:pPr>
            <a:endParaRPr lang="en-US" sz="1550" dirty="0" smtClean="0"/>
          </a:p>
          <a:p>
            <a:pPr lvl="1" indent="0">
              <a:buNone/>
            </a:pPr>
            <a:endParaRPr lang="en-US" dirty="0"/>
          </a:p>
          <a:p>
            <a:endParaRPr lang="en-US" dirty="0"/>
          </a:p>
        </p:txBody>
      </p:sp>
    </p:spTree>
    <p:extLst>
      <p:ext uri="{BB962C8B-B14F-4D97-AF65-F5344CB8AC3E}">
        <p14:creationId xmlns:p14="http://schemas.microsoft.com/office/powerpoint/2010/main" val="1982123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Negative List of Services</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2776"/>
                </a:solidFill>
              </a:rPr>
              <a:pPr/>
              <a:t>12</a:t>
            </a:fld>
            <a:endParaRPr lang="en-US" dirty="0">
              <a:solidFill>
                <a:srgbClr val="002776"/>
              </a:solidFill>
            </a:endParaRPr>
          </a:p>
        </p:txBody>
      </p:sp>
    </p:spTree>
    <p:extLst>
      <p:ext uri="{BB962C8B-B14F-4D97-AF65-F5344CB8AC3E}">
        <p14:creationId xmlns:p14="http://schemas.microsoft.com/office/powerpoint/2010/main" val="3434933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solidFill>
                  <a:schemeClr val="tx2"/>
                </a:solidFill>
                <a:cs typeface="Arial" charset="0"/>
              </a:rPr>
              <a:t>Service Tax – </a:t>
            </a:r>
            <a:r>
              <a:rPr lang="en-US" dirty="0" smtClean="0">
                <a:solidFill>
                  <a:schemeClr val="accent3"/>
                </a:solidFill>
                <a:cs typeface="Arial" charset="0"/>
              </a:rPr>
              <a:t>Negative List</a:t>
            </a:r>
          </a:p>
        </p:txBody>
      </p:sp>
      <p:sp>
        <p:nvSpPr>
          <p:cNvPr id="5123" name="Rectangle 3"/>
          <p:cNvSpPr>
            <a:spLocks noGrp="1" noChangeArrowheads="1"/>
          </p:cNvSpPr>
          <p:nvPr>
            <p:ph idx="1"/>
          </p:nvPr>
        </p:nvSpPr>
        <p:spPr>
          <a:xfrm>
            <a:off x="360001" y="1170001"/>
            <a:ext cx="8424000" cy="5307000"/>
          </a:xfrm>
        </p:spPr>
        <p:txBody>
          <a:bodyPr/>
          <a:lstStyle/>
          <a:p>
            <a:pPr marL="231738" indent="-231738">
              <a:buFont typeface="Arial" pitchFamily="34" charset="0"/>
              <a:buChar char="•"/>
            </a:pPr>
            <a:r>
              <a:rPr lang="en-US" dirty="0" smtClean="0">
                <a:cs typeface="Arial" charset="0"/>
              </a:rPr>
              <a:t>Negative List </a:t>
            </a:r>
            <a:r>
              <a:rPr lang="en-US" dirty="0">
                <a:cs typeface="Arial" charset="0"/>
              </a:rPr>
              <a:t>effective from July 1, 2012</a:t>
            </a:r>
          </a:p>
          <a:p>
            <a:pPr marL="231738" indent="-231738">
              <a:buFont typeface="Arial" pitchFamily="34" charset="0"/>
              <a:buChar char="•"/>
            </a:pPr>
            <a:endParaRPr lang="en-US" dirty="0" smtClean="0">
              <a:cs typeface="Arial" charset="0"/>
            </a:endParaRPr>
          </a:p>
          <a:p>
            <a:pPr marL="509506" lvl="2" indent="-222214"/>
            <a:r>
              <a:rPr lang="en-US" dirty="0" smtClean="0">
                <a:cs typeface="Arial" charset="0"/>
              </a:rPr>
              <a:t>Sectors </a:t>
            </a:r>
            <a:r>
              <a:rPr lang="en-US" dirty="0">
                <a:cs typeface="Arial" charset="0"/>
              </a:rPr>
              <a:t>covered in the negative list are</a:t>
            </a:r>
            <a:r>
              <a:rPr lang="en-US" dirty="0" smtClean="0">
                <a:cs typeface="Arial" charset="0"/>
              </a:rPr>
              <a:t>:</a:t>
            </a:r>
            <a:endParaRPr lang="en-US" sz="1400" dirty="0">
              <a:cs typeface="Arial" charset="0"/>
            </a:endParaRPr>
          </a:p>
          <a:p>
            <a:pPr marL="509506" lvl="2" indent="-222214"/>
            <a:endParaRPr lang="en-US" dirty="0">
              <a:cs typeface="Arial" charset="0"/>
            </a:endParaRPr>
          </a:p>
          <a:p>
            <a:pPr marL="509506" lvl="2" indent="-222214"/>
            <a:endParaRPr lang="en-US" dirty="0" smtClean="0">
              <a:cs typeface="Arial" charset="0"/>
            </a:endParaRPr>
          </a:p>
          <a:p>
            <a:pPr marL="509506" lvl="2" indent="-222214"/>
            <a:endParaRPr lang="en-US" dirty="0">
              <a:cs typeface="Arial" charset="0"/>
            </a:endParaRPr>
          </a:p>
          <a:p>
            <a:pPr marL="509506" lvl="2" indent="-222214"/>
            <a:endParaRPr lang="en-US" dirty="0" smtClean="0">
              <a:cs typeface="Arial" charset="0"/>
            </a:endParaRPr>
          </a:p>
          <a:p>
            <a:pPr marL="509506" lvl="2" indent="-222214"/>
            <a:endParaRPr lang="en-US" dirty="0" smtClean="0">
              <a:cs typeface="Arial" charset="0"/>
            </a:endParaRPr>
          </a:p>
          <a:p>
            <a:pPr marL="509506" lvl="2" indent="-222214"/>
            <a:endParaRPr lang="en-US" dirty="0">
              <a:cs typeface="Arial" charset="0"/>
            </a:endParaRPr>
          </a:p>
          <a:p>
            <a:pPr marL="287292" lvl="2" indent="0">
              <a:buNone/>
            </a:pPr>
            <a:endParaRPr lang="en-US" sz="1000" b="1" dirty="0">
              <a:cs typeface="Arial" charset="0"/>
            </a:endParaRPr>
          </a:p>
        </p:txBody>
      </p:sp>
      <p:sp>
        <p:nvSpPr>
          <p:cNvPr id="6" name="Oval 5"/>
          <p:cNvSpPr>
            <a:spLocks noChangeArrowheads="1"/>
          </p:cNvSpPr>
          <p:nvPr/>
        </p:nvSpPr>
        <p:spPr bwMode="blackWhite">
          <a:xfrm>
            <a:off x="3367278" y="3149468"/>
            <a:ext cx="2182148" cy="1966113"/>
          </a:xfrm>
          <a:prstGeom prst="ellipse">
            <a:avLst/>
          </a:prstGeom>
          <a:solidFill>
            <a:schemeClr val="accent3"/>
          </a:solidFill>
          <a:ln>
            <a:solidFill>
              <a:schemeClr val="accent3"/>
            </a:solidFill>
            <a:headEnd/>
            <a:tailEnd/>
          </a:ln>
        </p:spPr>
        <p:style>
          <a:lnRef idx="2">
            <a:schemeClr val="accent5">
              <a:shade val="50000"/>
            </a:schemeClr>
          </a:lnRef>
          <a:fillRef idx="1">
            <a:schemeClr val="accent5"/>
          </a:fillRef>
          <a:effectRef idx="0">
            <a:schemeClr val="accent5"/>
          </a:effectRef>
          <a:fontRef idx="minor">
            <a:schemeClr val="lt1"/>
          </a:fontRef>
        </p:style>
        <p:txBody>
          <a:bodyPr wrap="square" lIns="32299" tIns="32299" rIns="32299" bIns="32299" anchor="ctr" anchorCtr="0"/>
          <a:lstStyle/>
          <a:p>
            <a:pPr algn="ctr">
              <a:defRPr/>
            </a:pPr>
            <a:r>
              <a:rPr lang="en-US" b="1" dirty="0">
                <a:solidFill>
                  <a:schemeClr val="bg1"/>
                </a:solidFill>
                <a:ea typeface="ＭＳ Ｐゴシック" pitchFamily="50" charset="-128"/>
              </a:rPr>
              <a:t>Negative List</a:t>
            </a:r>
          </a:p>
          <a:p>
            <a:pPr algn="ctr">
              <a:defRPr/>
            </a:pPr>
            <a:r>
              <a:rPr lang="en-US" b="1" dirty="0">
                <a:solidFill>
                  <a:schemeClr val="bg1"/>
                </a:solidFill>
                <a:ea typeface="ＭＳ Ｐゴシック" pitchFamily="50" charset="-128"/>
              </a:rPr>
              <a:t>for</a:t>
            </a:r>
          </a:p>
          <a:p>
            <a:pPr algn="ctr">
              <a:defRPr/>
            </a:pPr>
            <a:r>
              <a:rPr lang="en-US" b="1" dirty="0">
                <a:solidFill>
                  <a:schemeClr val="bg1"/>
                </a:solidFill>
                <a:ea typeface="ＭＳ Ｐゴシック" pitchFamily="50" charset="-128"/>
              </a:rPr>
              <a:t>Sectors </a:t>
            </a:r>
          </a:p>
          <a:p>
            <a:pPr algn="ctr">
              <a:defRPr/>
            </a:pPr>
            <a:r>
              <a:rPr lang="en-US" b="1" dirty="0">
                <a:solidFill>
                  <a:schemeClr val="bg1"/>
                </a:solidFill>
                <a:ea typeface="ＭＳ Ｐゴシック" pitchFamily="50" charset="-128"/>
              </a:rPr>
              <a:t>(</a:t>
            </a:r>
            <a:r>
              <a:rPr lang="en-US" sz="1400" b="1" i="1" dirty="0">
                <a:solidFill>
                  <a:schemeClr val="bg1"/>
                </a:solidFill>
                <a:ea typeface="ＭＳ Ｐゴシック" pitchFamily="50" charset="-128"/>
              </a:rPr>
              <a:t>exhaustive</a:t>
            </a:r>
            <a:r>
              <a:rPr lang="en-US" b="1" dirty="0">
                <a:solidFill>
                  <a:schemeClr val="bg1"/>
                </a:solidFill>
                <a:ea typeface="ＭＳ Ｐゴシック" pitchFamily="50" charset="-128"/>
              </a:rPr>
              <a:t>)</a:t>
            </a:r>
          </a:p>
        </p:txBody>
      </p:sp>
      <p:sp>
        <p:nvSpPr>
          <p:cNvPr id="7" name="Freeform 2"/>
          <p:cNvSpPr>
            <a:spLocks/>
          </p:cNvSpPr>
          <p:nvPr/>
        </p:nvSpPr>
        <p:spPr bwMode="blackWhite">
          <a:xfrm>
            <a:off x="624078" y="3216480"/>
            <a:ext cx="2867862" cy="285751"/>
          </a:xfrm>
          <a:custGeom>
            <a:avLst/>
            <a:gdLst>
              <a:gd name="T0" fmla="*/ 2147483647 w 937"/>
              <a:gd name="T1" fmla="*/ 2147483647 h 153"/>
              <a:gd name="T2" fmla="*/ 2147483647 w 937"/>
              <a:gd name="T3" fmla="*/ 0 h 153"/>
              <a:gd name="T4" fmla="*/ 0 w 937"/>
              <a:gd name="T5" fmla="*/ 0 h 153"/>
              <a:gd name="T6" fmla="*/ 0 60000 65536"/>
              <a:gd name="T7" fmla="*/ 0 60000 65536"/>
              <a:gd name="T8" fmla="*/ 0 60000 65536"/>
              <a:gd name="T9" fmla="*/ 0 w 937"/>
              <a:gd name="T10" fmla="*/ 0 h 153"/>
              <a:gd name="T11" fmla="*/ 937 w 937"/>
              <a:gd name="T12" fmla="*/ 153 h 153"/>
              <a:gd name="connsiteX0" fmla="*/ 936 w 936"/>
              <a:gd name="connsiteY0" fmla="*/ 152 h 152"/>
              <a:gd name="connsiteX1" fmla="*/ 812 w 936"/>
              <a:gd name="connsiteY1" fmla="*/ 0 h 152"/>
              <a:gd name="connsiteX2" fmla="*/ 0 w 936"/>
              <a:gd name="connsiteY2" fmla="*/ 0 h 152"/>
              <a:gd name="connsiteX0" fmla="*/ 936 w 936"/>
              <a:gd name="connsiteY0" fmla="*/ 152 h 152"/>
              <a:gd name="connsiteX1" fmla="*/ 812 w 936"/>
              <a:gd name="connsiteY1" fmla="*/ 0 h 152"/>
              <a:gd name="connsiteX2" fmla="*/ 0 w 936"/>
              <a:gd name="connsiteY2" fmla="*/ 0 h 152"/>
            </a:gdLst>
            <a:ahLst/>
            <a:cxnLst>
              <a:cxn ang="0">
                <a:pos x="connsiteX0" y="connsiteY0"/>
              </a:cxn>
              <a:cxn ang="0">
                <a:pos x="connsiteX1" y="connsiteY1"/>
              </a:cxn>
              <a:cxn ang="0">
                <a:pos x="connsiteX2" y="connsiteY2"/>
              </a:cxn>
            </a:cxnLst>
            <a:rect l="l" t="t" r="r" b="b"/>
            <a:pathLst>
              <a:path w="936" h="152">
                <a:moveTo>
                  <a:pt x="936" y="152"/>
                </a:moveTo>
                <a:cubicBezTo>
                  <a:pt x="895" y="101"/>
                  <a:pt x="853" y="51"/>
                  <a:pt x="812" y="0"/>
                </a:cubicBezTo>
                <a:lnTo>
                  <a:pt x="0"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0" name="Freeform 6"/>
          <p:cNvSpPr>
            <a:spLocks/>
          </p:cNvSpPr>
          <p:nvPr/>
        </p:nvSpPr>
        <p:spPr bwMode="blackWhite">
          <a:xfrm>
            <a:off x="641336" y="2679117"/>
            <a:ext cx="3812310" cy="470350"/>
          </a:xfrm>
          <a:custGeom>
            <a:avLst/>
            <a:gdLst>
              <a:gd name="T0" fmla="*/ 2147483647 w 1239"/>
              <a:gd name="T1" fmla="*/ 2147483647 h 195"/>
              <a:gd name="T2" fmla="*/ 2147483647 w 1239"/>
              <a:gd name="T3" fmla="*/ 0 h 195"/>
              <a:gd name="T4" fmla="*/ 0 w 1239"/>
              <a:gd name="T5" fmla="*/ 0 h 195"/>
              <a:gd name="T6" fmla="*/ 0 60000 65536"/>
              <a:gd name="T7" fmla="*/ 0 60000 65536"/>
              <a:gd name="T8" fmla="*/ 0 60000 65536"/>
              <a:gd name="T9" fmla="*/ 0 w 1239"/>
              <a:gd name="T10" fmla="*/ 0 h 195"/>
              <a:gd name="T11" fmla="*/ 1239 w 1239"/>
              <a:gd name="T12" fmla="*/ 195 h 195"/>
            </a:gdLst>
            <a:ahLst/>
            <a:cxnLst>
              <a:cxn ang="T6">
                <a:pos x="T0" y="T1"/>
              </a:cxn>
              <a:cxn ang="T7">
                <a:pos x="T2" y="T3"/>
              </a:cxn>
              <a:cxn ang="T8">
                <a:pos x="T4" y="T5"/>
              </a:cxn>
            </a:cxnLst>
            <a:rect l="T9" t="T10" r="T11" b="T12"/>
            <a:pathLst>
              <a:path w="1239" h="195">
                <a:moveTo>
                  <a:pt x="1238" y="194"/>
                </a:moveTo>
                <a:lnTo>
                  <a:pt x="1047" y="0"/>
                </a:lnTo>
                <a:lnTo>
                  <a:pt x="0"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1" name="Freeform 7"/>
          <p:cNvSpPr>
            <a:spLocks/>
          </p:cNvSpPr>
          <p:nvPr/>
        </p:nvSpPr>
        <p:spPr bwMode="blackWhite">
          <a:xfrm>
            <a:off x="641336" y="5102939"/>
            <a:ext cx="3812310" cy="445062"/>
          </a:xfrm>
          <a:custGeom>
            <a:avLst/>
            <a:gdLst>
              <a:gd name="T0" fmla="*/ 2147483647 w 1240"/>
              <a:gd name="T1" fmla="*/ 0 h 185"/>
              <a:gd name="T2" fmla="*/ 2147483647 w 1240"/>
              <a:gd name="T3" fmla="*/ 2147483647 h 185"/>
              <a:gd name="T4" fmla="*/ 0 w 1240"/>
              <a:gd name="T5" fmla="*/ 2147483647 h 185"/>
              <a:gd name="T6" fmla="*/ 0 60000 65536"/>
              <a:gd name="T7" fmla="*/ 0 60000 65536"/>
              <a:gd name="T8" fmla="*/ 0 60000 65536"/>
              <a:gd name="T9" fmla="*/ 0 w 1240"/>
              <a:gd name="T10" fmla="*/ 0 h 185"/>
              <a:gd name="T11" fmla="*/ 1240 w 1240"/>
              <a:gd name="T12" fmla="*/ 185 h 185"/>
            </a:gdLst>
            <a:ahLst/>
            <a:cxnLst>
              <a:cxn ang="T6">
                <a:pos x="T0" y="T1"/>
              </a:cxn>
              <a:cxn ang="T7">
                <a:pos x="T2" y="T3"/>
              </a:cxn>
              <a:cxn ang="T8">
                <a:pos x="T4" y="T5"/>
              </a:cxn>
            </a:cxnLst>
            <a:rect l="T9" t="T10" r="T11" b="T12"/>
            <a:pathLst>
              <a:path w="1240" h="185">
                <a:moveTo>
                  <a:pt x="1239" y="0"/>
                </a:moveTo>
                <a:lnTo>
                  <a:pt x="1047" y="184"/>
                </a:lnTo>
                <a:lnTo>
                  <a:pt x="0" y="184"/>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2" name="Freeform 8"/>
          <p:cNvSpPr>
            <a:spLocks/>
          </p:cNvSpPr>
          <p:nvPr/>
        </p:nvSpPr>
        <p:spPr bwMode="blackWhite">
          <a:xfrm>
            <a:off x="641335" y="4752705"/>
            <a:ext cx="2864724" cy="287014"/>
          </a:xfrm>
          <a:custGeom>
            <a:avLst/>
            <a:gdLst>
              <a:gd name="T0" fmla="*/ 2147483647 w 920"/>
              <a:gd name="T1" fmla="*/ 0 h 120"/>
              <a:gd name="T2" fmla="*/ 2147483647 w 920"/>
              <a:gd name="T3" fmla="*/ 2147483647 h 120"/>
              <a:gd name="T4" fmla="*/ 0 w 920"/>
              <a:gd name="T5" fmla="*/ 2147483647 h 120"/>
              <a:gd name="T6" fmla="*/ 0 60000 65536"/>
              <a:gd name="T7" fmla="*/ 0 60000 65536"/>
              <a:gd name="T8" fmla="*/ 0 60000 65536"/>
              <a:gd name="T9" fmla="*/ 0 w 920"/>
              <a:gd name="T10" fmla="*/ 0 h 120"/>
              <a:gd name="T11" fmla="*/ 920 w 920"/>
              <a:gd name="T12" fmla="*/ 120 h 120"/>
            </a:gdLst>
            <a:ahLst/>
            <a:cxnLst>
              <a:cxn ang="T6">
                <a:pos x="T0" y="T1"/>
              </a:cxn>
              <a:cxn ang="T7">
                <a:pos x="T2" y="T3"/>
              </a:cxn>
              <a:cxn ang="T8">
                <a:pos x="T4" y="T5"/>
              </a:cxn>
            </a:cxnLst>
            <a:rect l="T9" t="T10" r="T11" b="T12"/>
            <a:pathLst>
              <a:path w="920" h="120">
                <a:moveTo>
                  <a:pt x="919" y="0"/>
                </a:moveTo>
                <a:lnTo>
                  <a:pt x="799" y="119"/>
                </a:lnTo>
                <a:lnTo>
                  <a:pt x="0" y="119"/>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3" name="Freeform 9"/>
          <p:cNvSpPr>
            <a:spLocks/>
          </p:cNvSpPr>
          <p:nvPr/>
        </p:nvSpPr>
        <p:spPr bwMode="blackWhite">
          <a:xfrm>
            <a:off x="4464628" y="2679117"/>
            <a:ext cx="3818585" cy="475408"/>
          </a:xfrm>
          <a:custGeom>
            <a:avLst/>
            <a:gdLst>
              <a:gd name="T0" fmla="*/ 0 w 1233"/>
              <a:gd name="T1" fmla="*/ 2147483647 h 198"/>
              <a:gd name="T2" fmla="*/ 2147483647 w 1233"/>
              <a:gd name="T3" fmla="*/ 0 h 198"/>
              <a:gd name="T4" fmla="*/ 2147483647 w 1233"/>
              <a:gd name="T5" fmla="*/ 0 h 198"/>
              <a:gd name="T6" fmla="*/ 0 60000 65536"/>
              <a:gd name="T7" fmla="*/ 0 60000 65536"/>
              <a:gd name="T8" fmla="*/ 0 60000 65536"/>
              <a:gd name="T9" fmla="*/ 0 w 1233"/>
              <a:gd name="T10" fmla="*/ 0 h 198"/>
              <a:gd name="T11" fmla="*/ 1233 w 1233"/>
              <a:gd name="T12" fmla="*/ 198 h 198"/>
            </a:gdLst>
            <a:ahLst/>
            <a:cxnLst>
              <a:cxn ang="T6">
                <a:pos x="T0" y="T1"/>
              </a:cxn>
              <a:cxn ang="T7">
                <a:pos x="T2" y="T3"/>
              </a:cxn>
              <a:cxn ang="T8">
                <a:pos x="T4" y="T5"/>
              </a:cxn>
            </a:cxnLst>
            <a:rect l="T9" t="T10" r="T11" b="T12"/>
            <a:pathLst>
              <a:path w="1233" h="198">
                <a:moveTo>
                  <a:pt x="0" y="197"/>
                </a:moveTo>
                <a:lnTo>
                  <a:pt x="185" y="0"/>
                </a:lnTo>
                <a:lnTo>
                  <a:pt x="1232"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4" name="Freeform 10"/>
          <p:cNvSpPr>
            <a:spLocks/>
          </p:cNvSpPr>
          <p:nvPr/>
        </p:nvSpPr>
        <p:spPr bwMode="blackWhite">
          <a:xfrm>
            <a:off x="5415351" y="3216480"/>
            <a:ext cx="2867862" cy="285751"/>
          </a:xfrm>
          <a:custGeom>
            <a:avLst/>
            <a:gdLst>
              <a:gd name="T0" fmla="*/ 0 w 920"/>
              <a:gd name="T1" fmla="*/ 2147483647 h 112"/>
              <a:gd name="T2" fmla="*/ 2147483647 w 920"/>
              <a:gd name="T3" fmla="*/ 0 h 112"/>
              <a:gd name="T4" fmla="*/ 2147483647 w 920"/>
              <a:gd name="T5" fmla="*/ 0 h 112"/>
              <a:gd name="T6" fmla="*/ 0 60000 65536"/>
              <a:gd name="T7" fmla="*/ 0 60000 65536"/>
              <a:gd name="T8" fmla="*/ 0 60000 65536"/>
              <a:gd name="T9" fmla="*/ 0 w 920"/>
              <a:gd name="T10" fmla="*/ 0 h 112"/>
              <a:gd name="T11" fmla="*/ 920 w 920"/>
              <a:gd name="T12" fmla="*/ 112 h 112"/>
            </a:gdLst>
            <a:ahLst/>
            <a:cxnLst>
              <a:cxn ang="T6">
                <a:pos x="T0" y="T1"/>
              </a:cxn>
              <a:cxn ang="T7">
                <a:pos x="T2" y="T3"/>
              </a:cxn>
              <a:cxn ang="T8">
                <a:pos x="T4" y="T5"/>
              </a:cxn>
            </a:cxnLst>
            <a:rect l="T9" t="T10" r="T11" b="T12"/>
            <a:pathLst>
              <a:path w="920" h="112">
                <a:moveTo>
                  <a:pt x="0" y="111"/>
                </a:moveTo>
                <a:lnTo>
                  <a:pt x="120" y="0"/>
                </a:lnTo>
                <a:lnTo>
                  <a:pt x="919"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5" name="Freeform 11"/>
          <p:cNvSpPr>
            <a:spLocks/>
          </p:cNvSpPr>
          <p:nvPr/>
        </p:nvSpPr>
        <p:spPr bwMode="blackWhite">
          <a:xfrm>
            <a:off x="4467766" y="5102939"/>
            <a:ext cx="3815448" cy="445062"/>
          </a:xfrm>
          <a:custGeom>
            <a:avLst/>
            <a:gdLst>
              <a:gd name="T0" fmla="*/ 0 w 1232"/>
              <a:gd name="T1" fmla="*/ 0 h 185"/>
              <a:gd name="T2" fmla="*/ 2147483647 w 1232"/>
              <a:gd name="T3" fmla="*/ 2147483647 h 185"/>
              <a:gd name="T4" fmla="*/ 2147483647 w 1232"/>
              <a:gd name="T5" fmla="*/ 2147483647 h 185"/>
              <a:gd name="T6" fmla="*/ 0 60000 65536"/>
              <a:gd name="T7" fmla="*/ 0 60000 65536"/>
              <a:gd name="T8" fmla="*/ 0 60000 65536"/>
              <a:gd name="T9" fmla="*/ 0 w 1232"/>
              <a:gd name="T10" fmla="*/ 0 h 185"/>
              <a:gd name="T11" fmla="*/ 1232 w 1232"/>
              <a:gd name="T12" fmla="*/ 185 h 185"/>
            </a:gdLst>
            <a:ahLst/>
            <a:cxnLst>
              <a:cxn ang="T6">
                <a:pos x="T0" y="T1"/>
              </a:cxn>
              <a:cxn ang="T7">
                <a:pos x="T2" y="T3"/>
              </a:cxn>
              <a:cxn ang="T8">
                <a:pos x="T4" y="T5"/>
              </a:cxn>
            </a:cxnLst>
            <a:rect l="T9" t="T10" r="T11" b="T12"/>
            <a:pathLst>
              <a:path w="1232" h="185">
                <a:moveTo>
                  <a:pt x="0" y="0"/>
                </a:moveTo>
                <a:lnTo>
                  <a:pt x="184" y="184"/>
                </a:lnTo>
                <a:lnTo>
                  <a:pt x="1231" y="184"/>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6" name="Freeform 12"/>
          <p:cNvSpPr>
            <a:spLocks/>
          </p:cNvSpPr>
          <p:nvPr/>
        </p:nvSpPr>
        <p:spPr bwMode="blackWhite">
          <a:xfrm>
            <a:off x="5415351" y="4752705"/>
            <a:ext cx="2867862" cy="287014"/>
          </a:xfrm>
          <a:custGeom>
            <a:avLst/>
            <a:gdLst>
              <a:gd name="T0" fmla="*/ 0 w 918"/>
              <a:gd name="T1" fmla="*/ 0 h 111"/>
              <a:gd name="T2" fmla="*/ 2147483647 w 918"/>
              <a:gd name="T3" fmla="*/ 2147483647 h 111"/>
              <a:gd name="T4" fmla="*/ 2147483647 w 918"/>
              <a:gd name="T5" fmla="*/ 2147483647 h 111"/>
              <a:gd name="T6" fmla="*/ 0 60000 65536"/>
              <a:gd name="T7" fmla="*/ 0 60000 65536"/>
              <a:gd name="T8" fmla="*/ 0 60000 65536"/>
              <a:gd name="T9" fmla="*/ 0 w 918"/>
              <a:gd name="T10" fmla="*/ 0 h 111"/>
              <a:gd name="T11" fmla="*/ 918 w 918"/>
              <a:gd name="T12" fmla="*/ 111 h 111"/>
            </a:gdLst>
            <a:ahLst/>
            <a:cxnLst>
              <a:cxn ang="T6">
                <a:pos x="T0" y="T1"/>
              </a:cxn>
              <a:cxn ang="T7">
                <a:pos x="T2" y="T3"/>
              </a:cxn>
              <a:cxn ang="T8">
                <a:pos x="T4" y="T5"/>
              </a:cxn>
            </a:cxnLst>
            <a:rect l="T9" t="T10" r="T11" b="T12"/>
            <a:pathLst>
              <a:path w="918" h="111">
                <a:moveTo>
                  <a:pt x="0" y="0"/>
                </a:moveTo>
                <a:lnTo>
                  <a:pt x="118" y="110"/>
                </a:lnTo>
                <a:lnTo>
                  <a:pt x="917" y="11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9" name="Rectangle 15"/>
          <p:cNvSpPr>
            <a:spLocks noChangeArrowheads="1"/>
          </p:cNvSpPr>
          <p:nvPr>
            <p:custDataLst>
              <p:tags r:id="rId1"/>
            </p:custDataLst>
          </p:nvPr>
        </p:nvSpPr>
        <p:spPr bwMode="gray">
          <a:xfrm>
            <a:off x="678986" y="2789035"/>
            <a:ext cx="3200396" cy="293607"/>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Entertainment and Amusement </a:t>
            </a:r>
            <a:endParaRPr lang="en-US" dirty="0">
              <a:solidFill>
                <a:schemeClr val="tx2"/>
              </a:solidFill>
            </a:endParaRPr>
          </a:p>
        </p:txBody>
      </p:sp>
      <p:sp>
        <p:nvSpPr>
          <p:cNvPr id="20" name="Rectangle 16"/>
          <p:cNvSpPr>
            <a:spLocks noChangeArrowheads="1"/>
          </p:cNvSpPr>
          <p:nvPr>
            <p:custDataLst>
              <p:tags r:id="rId2"/>
            </p:custDataLst>
          </p:nvPr>
        </p:nvSpPr>
        <p:spPr bwMode="gray">
          <a:xfrm>
            <a:off x="5887975" y="2642232"/>
            <a:ext cx="2336608" cy="587212"/>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Government </a:t>
            </a:r>
            <a:r>
              <a:rPr lang="en-US" dirty="0">
                <a:solidFill>
                  <a:schemeClr val="tx2"/>
                </a:solidFill>
              </a:rPr>
              <a:t>or </a:t>
            </a:r>
            <a:r>
              <a:rPr lang="en-US" dirty="0" smtClean="0">
                <a:solidFill>
                  <a:schemeClr val="tx2"/>
                </a:solidFill>
              </a:rPr>
              <a:t>Local </a:t>
            </a:r>
            <a:r>
              <a:rPr lang="en-US" dirty="0">
                <a:solidFill>
                  <a:schemeClr val="tx2"/>
                </a:solidFill>
              </a:rPr>
              <a:t>authorities</a:t>
            </a:r>
          </a:p>
        </p:txBody>
      </p:sp>
      <p:sp>
        <p:nvSpPr>
          <p:cNvPr id="21" name="Rectangle 17"/>
          <p:cNvSpPr>
            <a:spLocks noChangeArrowheads="1"/>
          </p:cNvSpPr>
          <p:nvPr>
            <p:custDataLst>
              <p:tags r:id="rId3"/>
            </p:custDataLst>
          </p:nvPr>
        </p:nvSpPr>
        <p:spPr bwMode="gray">
          <a:xfrm>
            <a:off x="647624" y="3341956"/>
            <a:ext cx="2134626" cy="587212"/>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r>
              <a:rPr lang="en-US" dirty="0" smtClean="0">
                <a:solidFill>
                  <a:schemeClr val="tx2"/>
                </a:solidFill>
              </a:rPr>
              <a:t>Agriculture and Animal Husbandry</a:t>
            </a:r>
            <a:endParaRPr lang="en-US" dirty="0">
              <a:solidFill>
                <a:schemeClr val="tx2"/>
              </a:solidFill>
              <a:ea typeface="ＭＳ Ｐゴシック" pitchFamily="50" charset="-128"/>
            </a:endParaRPr>
          </a:p>
        </p:txBody>
      </p:sp>
      <p:sp>
        <p:nvSpPr>
          <p:cNvPr id="22" name="Rectangle 18"/>
          <p:cNvSpPr>
            <a:spLocks noChangeArrowheads="1"/>
          </p:cNvSpPr>
          <p:nvPr>
            <p:custDataLst>
              <p:tags r:id="rId4"/>
            </p:custDataLst>
          </p:nvPr>
        </p:nvSpPr>
        <p:spPr bwMode="gray">
          <a:xfrm>
            <a:off x="5887974" y="3488758"/>
            <a:ext cx="2134626" cy="293606"/>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Education</a:t>
            </a:r>
            <a:endParaRPr lang="en-US" dirty="0">
              <a:solidFill>
                <a:schemeClr val="tx2"/>
              </a:solidFill>
            </a:endParaRPr>
          </a:p>
        </p:txBody>
      </p:sp>
      <p:sp>
        <p:nvSpPr>
          <p:cNvPr id="23" name="Rectangle 19"/>
          <p:cNvSpPr>
            <a:spLocks noChangeArrowheads="1"/>
          </p:cNvSpPr>
          <p:nvPr>
            <p:custDataLst>
              <p:tags r:id="rId5"/>
            </p:custDataLst>
          </p:nvPr>
        </p:nvSpPr>
        <p:spPr bwMode="gray">
          <a:xfrm>
            <a:off x="3948644" y="5567731"/>
            <a:ext cx="1095842" cy="587212"/>
          </a:xfrm>
          <a:prstGeom prst="rect">
            <a:avLst/>
          </a:prstGeom>
          <a:noFill/>
          <a:ln w="9525" algn="ctr">
            <a:noFill/>
            <a:miter lim="800000"/>
            <a:headEnd/>
            <a:tailEnd/>
          </a:ln>
        </p:spPr>
        <p:txBody>
          <a:bodyPr wrap="square" lIns="0" tIns="0" rIns="0" bIns="0" anchor="ctr" anchorCtr="0">
            <a:spAutoFit/>
          </a:bodyPr>
          <a:lstStyle/>
          <a:p>
            <a:pPr marL="0" lvl="1" algn="ctr" defTabSz="957844">
              <a:lnSpc>
                <a:spcPct val="106000"/>
              </a:lnSpc>
              <a:spcBef>
                <a:spcPts val="1344"/>
              </a:spcBef>
              <a:defRPr/>
            </a:pPr>
            <a:r>
              <a:rPr lang="en-US" dirty="0" smtClean="0">
                <a:solidFill>
                  <a:schemeClr val="tx2"/>
                </a:solidFill>
              </a:rPr>
              <a:t>Financial Sector</a:t>
            </a:r>
            <a:endParaRPr lang="en-US" dirty="0">
              <a:solidFill>
                <a:schemeClr val="tx2"/>
              </a:solidFill>
              <a:ea typeface="ＭＳ Ｐゴシック" pitchFamily="50" charset="-128"/>
            </a:endParaRPr>
          </a:p>
        </p:txBody>
      </p:sp>
      <p:sp>
        <p:nvSpPr>
          <p:cNvPr id="24" name="Rectangle 20"/>
          <p:cNvSpPr>
            <a:spLocks noChangeArrowheads="1"/>
          </p:cNvSpPr>
          <p:nvPr>
            <p:custDataLst>
              <p:tags r:id="rId6"/>
            </p:custDataLst>
          </p:nvPr>
        </p:nvSpPr>
        <p:spPr bwMode="gray">
          <a:xfrm>
            <a:off x="6089958" y="4017416"/>
            <a:ext cx="2134627" cy="230220"/>
          </a:xfrm>
          <a:prstGeom prst="rect">
            <a:avLst/>
          </a:prstGeom>
          <a:noFill/>
          <a:ln w="9525" algn="ctr">
            <a:noFill/>
            <a:miter lim="800000"/>
            <a:headEnd/>
            <a:tailEnd/>
          </a:ln>
        </p:spPr>
        <p:txBody>
          <a:bodyPr wrap="square" lIns="0" tIns="0" rIns="0" bIns="0" anchor="ctr" anchorCtr="0">
            <a:spAutoFit/>
          </a:bodyPr>
          <a:lstStyle/>
          <a:p>
            <a:pPr marL="190469" lvl="1" indent="-190469" defTabSz="957110">
              <a:lnSpc>
                <a:spcPct val="106000"/>
              </a:lnSpc>
              <a:spcBef>
                <a:spcPts val="1349"/>
              </a:spcBef>
              <a:buFont typeface="Arial" charset="0"/>
              <a:buChar char="•"/>
            </a:pPr>
            <a:endParaRPr lang="en-US" sz="1400" dirty="0">
              <a:solidFill>
                <a:schemeClr val="tx2"/>
              </a:solidFill>
            </a:endParaRPr>
          </a:p>
        </p:txBody>
      </p:sp>
      <p:sp>
        <p:nvSpPr>
          <p:cNvPr id="25" name="Rectangle 21"/>
          <p:cNvSpPr>
            <a:spLocks noChangeArrowheads="1"/>
          </p:cNvSpPr>
          <p:nvPr>
            <p:custDataLst>
              <p:tags r:id="rId7"/>
            </p:custDataLst>
          </p:nvPr>
        </p:nvSpPr>
        <p:spPr bwMode="gray">
          <a:xfrm>
            <a:off x="647623" y="4512388"/>
            <a:ext cx="2539142" cy="293607"/>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r>
              <a:rPr lang="en-US" dirty="0" smtClean="0">
                <a:solidFill>
                  <a:schemeClr val="tx2"/>
                </a:solidFill>
              </a:rPr>
              <a:t>Public Transportation </a:t>
            </a:r>
            <a:endParaRPr lang="en-US" dirty="0">
              <a:solidFill>
                <a:schemeClr val="tx2"/>
              </a:solidFill>
              <a:ea typeface="ＭＳ Ｐゴシック" pitchFamily="50" charset="-128"/>
            </a:endParaRPr>
          </a:p>
        </p:txBody>
      </p:sp>
      <p:sp>
        <p:nvSpPr>
          <p:cNvPr id="26" name="Rectangle 22"/>
          <p:cNvSpPr>
            <a:spLocks noChangeArrowheads="1"/>
          </p:cNvSpPr>
          <p:nvPr>
            <p:custDataLst>
              <p:tags r:id="rId8"/>
            </p:custDataLst>
          </p:nvPr>
        </p:nvSpPr>
        <p:spPr bwMode="gray">
          <a:xfrm>
            <a:off x="5887974" y="4512388"/>
            <a:ext cx="2134626" cy="293606"/>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a:solidFill>
                  <a:schemeClr val="tx2"/>
                </a:solidFill>
              </a:rPr>
              <a:t>Specified </a:t>
            </a:r>
            <a:r>
              <a:rPr lang="en-US" dirty="0" smtClean="0">
                <a:solidFill>
                  <a:schemeClr val="tx2"/>
                </a:solidFill>
              </a:rPr>
              <a:t>persons</a:t>
            </a:r>
          </a:p>
        </p:txBody>
      </p:sp>
      <p:sp>
        <p:nvSpPr>
          <p:cNvPr id="27" name="Rectangle 23"/>
          <p:cNvSpPr>
            <a:spLocks noChangeArrowheads="1"/>
          </p:cNvSpPr>
          <p:nvPr>
            <p:custDataLst>
              <p:tags r:id="rId9"/>
            </p:custDataLst>
          </p:nvPr>
        </p:nvSpPr>
        <p:spPr bwMode="gray">
          <a:xfrm>
            <a:off x="678987" y="5174923"/>
            <a:ext cx="2134626" cy="293606"/>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r>
              <a:rPr lang="en-US" dirty="0">
                <a:solidFill>
                  <a:schemeClr val="tx2"/>
                </a:solidFill>
              </a:rPr>
              <a:t>Trading of goods</a:t>
            </a:r>
          </a:p>
        </p:txBody>
      </p:sp>
      <p:sp>
        <p:nvSpPr>
          <p:cNvPr id="28" name="Rectangle 24"/>
          <p:cNvSpPr>
            <a:spLocks noChangeArrowheads="1"/>
          </p:cNvSpPr>
          <p:nvPr>
            <p:custDataLst>
              <p:tags r:id="rId10"/>
            </p:custDataLst>
          </p:nvPr>
        </p:nvSpPr>
        <p:spPr bwMode="gray">
          <a:xfrm>
            <a:off x="5887974" y="5174923"/>
            <a:ext cx="2134626" cy="293606"/>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Miscellaneous</a:t>
            </a:r>
            <a:endParaRPr lang="en-US" dirty="0">
              <a:solidFill>
                <a:schemeClr val="tx2"/>
              </a:solidFill>
            </a:endParaRPr>
          </a:p>
        </p:txBody>
      </p:sp>
      <p:sp>
        <p:nvSpPr>
          <p:cNvPr id="3" name="Slide Number Placeholder 2"/>
          <p:cNvSpPr>
            <a:spLocks noGrp="1"/>
          </p:cNvSpPr>
          <p:nvPr>
            <p:ph type="sldNum" sz="quarter" idx="12"/>
          </p:nvPr>
        </p:nvSpPr>
        <p:spPr/>
        <p:txBody>
          <a:bodyPr/>
          <a:lstStyle/>
          <a:p>
            <a:fld id="{313880FF-B11A-4FA9-B5CC-7226C1B8517C}" type="slidenum">
              <a:rPr lang="en-GB" smtClean="0"/>
              <a:pPr/>
              <a:t>13</a:t>
            </a:fld>
            <a:endParaRPr lang="en-GB" dirty="0"/>
          </a:p>
        </p:txBody>
      </p:sp>
      <p:cxnSp>
        <p:nvCxnSpPr>
          <p:cNvPr id="30" name="Straight Connector 29"/>
          <p:cNvCxnSpPr/>
          <p:nvPr/>
        </p:nvCxnSpPr>
        <p:spPr>
          <a:xfrm flipH="1">
            <a:off x="3879382" y="5573534"/>
            <a:ext cx="1" cy="9476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044486" y="5574478"/>
            <a:ext cx="0" cy="94671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8" name="Right Arrow 37"/>
          <p:cNvSpPr/>
          <p:nvPr/>
        </p:nvSpPr>
        <p:spPr>
          <a:xfrm>
            <a:off x="573047" y="4079081"/>
            <a:ext cx="2688292" cy="10562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rtlCol="0" anchor="ctr"/>
          <a:lstStyle/>
          <a:p>
            <a:pPr algn="ctr"/>
            <a:endParaRPr lang="en-US"/>
          </a:p>
        </p:txBody>
      </p:sp>
      <p:sp>
        <p:nvSpPr>
          <p:cNvPr id="41" name="Right Arrow 40"/>
          <p:cNvSpPr/>
          <p:nvPr/>
        </p:nvSpPr>
        <p:spPr>
          <a:xfrm flipH="1">
            <a:off x="5693107" y="4107897"/>
            <a:ext cx="2688292" cy="10562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rtlCol="0" anchor="ctr"/>
          <a:lstStyle/>
          <a:p>
            <a:pPr algn="ctr"/>
            <a:endParaRPr lang="en-US"/>
          </a:p>
        </p:txBody>
      </p:sp>
    </p:spTree>
    <p:extLst>
      <p:ext uri="{BB962C8B-B14F-4D97-AF65-F5344CB8AC3E}">
        <p14:creationId xmlns:p14="http://schemas.microsoft.com/office/powerpoint/2010/main" val="386995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List of Services</a:t>
            </a:r>
            <a:endParaRPr lang="en-US" dirty="0"/>
          </a:p>
        </p:txBody>
      </p:sp>
      <p:sp>
        <p:nvSpPr>
          <p:cNvPr id="3" name="Content Placeholder 2"/>
          <p:cNvSpPr>
            <a:spLocks noGrp="1"/>
          </p:cNvSpPr>
          <p:nvPr>
            <p:ph idx="1"/>
          </p:nvPr>
        </p:nvSpPr>
        <p:spPr/>
        <p:txBody>
          <a:bodyPr/>
          <a:lstStyle/>
          <a:p>
            <a:pPr marL="285750" lvl="0" indent="-285750" algn="just">
              <a:buFont typeface="Wingdings" pitchFamily="2" charset="2"/>
              <a:buChar char="Ø"/>
            </a:pPr>
            <a:r>
              <a:rPr lang="en-US" sz="1550" dirty="0"/>
              <a:t>Services by Government or a Local Authority EXCEPT for </a:t>
            </a:r>
            <a:r>
              <a:rPr lang="en-IN" sz="1550" dirty="0"/>
              <a:t>services: </a:t>
            </a:r>
            <a:endParaRPr lang="en-US" sz="1550" dirty="0"/>
          </a:p>
          <a:p>
            <a:pPr marL="862013" lvl="0" indent="52388" algn="just">
              <a:buFont typeface="Wingdings" pitchFamily="2" charset="2"/>
              <a:buChar char="ü"/>
            </a:pPr>
            <a:r>
              <a:rPr lang="en-IN" sz="1550" dirty="0" smtClean="0"/>
              <a:t> by  </a:t>
            </a:r>
            <a:r>
              <a:rPr lang="en-IN" sz="1550" dirty="0"/>
              <a:t>Posts Department by way of speed post, life insurance &amp; agency services to </a:t>
            </a:r>
            <a:endParaRPr lang="en-IN" sz="1550" dirty="0" smtClean="0"/>
          </a:p>
          <a:p>
            <a:pPr marL="862013" lvl="0" indent="52388" algn="just">
              <a:buFont typeface="Wingdings" pitchFamily="2" charset="2"/>
              <a:buChar char="ü"/>
            </a:pPr>
            <a:r>
              <a:rPr lang="en-IN" sz="1550" dirty="0"/>
              <a:t> </a:t>
            </a:r>
            <a:r>
              <a:rPr lang="en-IN" sz="1550" dirty="0" smtClean="0"/>
              <a:t>Non-Govt</a:t>
            </a:r>
            <a:r>
              <a:rPr lang="en-IN" sz="1550" dirty="0"/>
              <a:t>. Entity; </a:t>
            </a:r>
          </a:p>
          <a:p>
            <a:pPr marL="862013" lvl="0" indent="52388" algn="just">
              <a:buFont typeface="Wingdings" pitchFamily="2" charset="2"/>
              <a:buChar char="ü"/>
            </a:pPr>
            <a:r>
              <a:rPr lang="en-IN" sz="1550" dirty="0" smtClean="0"/>
              <a:t> in </a:t>
            </a:r>
            <a:r>
              <a:rPr lang="en-IN" sz="1550" dirty="0"/>
              <a:t>relation to </a:t>
            </a:r>
            <a:r>
              <a:rPr lang="en-IN" sz="1550" dirty="0" smtClean="0"/>
              <a:t>Vessel/Aircraft;</a:t>
            </a:r>
            <a:endParaRPr lang="en-US" sz="1550" dirty="0" smtClean="0"/>
          </a:p>
          <a:p>
            <a:pPr marL="862013" lvl="0" indent="52388" algn="just">
              <a:buFont typeface="Wingdings" pitchFamily="2" charset="2"/>
              <a:buChar char="ü"/>
            </a:pPr>
            <a:r>
              <a:rPr lang="en-US" sz="1550" dirty="0"/>
              <a:t> </a:t>
            </a:r>
            <a:r>
              <a:rPr lang="en-IN" sz="1550" dirty="0" smtClean="0"/>
              <a:t>transport </a:t>
            </a:r>
            <a:r>
              <a:rPr lang="en-IN" sz="1550" dirty="0"/>
              <a:t>of Goods/Passengers; &amp; </a:t>
            </a:r>
            <a:endParaRPr lang="en-US" sz="1550" dirty="0" smtClean="0"/>
          </a:p>
          <a:p>
            <a:pPr marL="862013" lvl="0" indent="52388" algn="just">
              <a:buFont typeface="Wingdings" pitchFamily="2" charset="2"/>
              <a:buChar char="ü"/>
            </a:pPr>
            <a:r>
              <a:rPr lang="en-IN" sz="1550" dirty="0" smtClean="0"/>
              <a:t> support </a:t>
            </a:r>
            <a:r>
              <a:rPr lang="en-IN" sz="1550" dirty="0"/>
              <a:t>Services to Business entities.</a:t>
            </a:r>
            <a:endParaRPr lang="en-US" sz="1550" dirty="0"/>
          </a:p>
          <a:p>
            <a:pPr algn="just"/>
            <a:endParaRPr lang="en-US" sz="1550" dirty="0" smtClean="0"/>
          </a:p>
          <a:p>
            <a:pPr algn="just"/>
            <a:r>
              <a:rPr lang="en-US" sz="1550" dirty="0" smtClean="0"/>
              <a:t>For </a:t>
            </a:r>
            <a:r>
              <a:rPr lang="en-IN" sz="1550" dirty="0"/>
              <a:t>support services provided by the Govt. to business entities, other than by way of renting of immovable property, ST would be payable by the service recipient i.e. the business entities under Reverse Charge Mechanism. However, services which are provided by Govt. in terms of their sovereign right to business entities are not support services </a:t>
            </a:r>
            <a:endParaRPr lang="en-US" sz="1550" dirty="0"/>
          </a:p>
          <a:p>
            <a:pPr lvl="0" algn="just"/>
            <a:endParaRPr lang="en-US" sz="1550" dirty="0" smtClean="0"/>
          </a:p>
          <a:p>
            <a:pPr marL="285750" lvl="0" indent="-285750" algn="just">
              <a:buFont typeface="Wingdings" pitchFamily="2" charset="2"/>
              <a:buChar char="Ø"/>
            </a:pPr>
            <a:r>
              <a:rPr lang="en-US" sz="1550" dirty="0" smtClean="0"/>
              <a:t>Services </a:t>
            </a:r>
            <a:r>
              <a:rPr lang="en-US" sz="1550" dirty="0"/>
              <a:t>by RBI; </a:t>
            </a:r>
          </a:p>
          <a:p>
            <a:pPr lvl="0" algn="just"/>
            <a:endParaRPr lang="en-IN" sz="1550" dirty="0" smtClean="0"/>
          </a:p>
          <a:p>
            <a:pPr marL="285750" lvl="0" indent="-285750" algn="just">
              <a:buFont typeface="Wingdings" pitchFamily="2" charset="2"/>
              <a:buChar char="Ø"/>
            </a:pPr>
            <a:r>
              <a:rPr lang="en-IN" sz="1550" dirty="0" smtClean="0"/>
              <a:t>Services </a:t>
            </a:r>
            <a:r>
              <a:rPr lang="en-IN" sz="1550" dirty="0"/>
              <a:t>by a foreign diplomatic mission located in India; </a:t>
            </a:r>
            <a:endParaRPr lang="en-US" sz="1550" dirty="0"/>
          </a:p>
          <a:p>
            <a:pPr lvl="0" algn="just"/>
            <a:endParaRPr lang="en-US" sz="1550" dirty="0" smtClean="0"/>
          </a:p>
          <a:p>
            <a:pPr marL="285750" lvl="0" indent="-285750" algn="just">
              <a:buFont typeface="Wingdings" pitchFamily="2" charset="2"/>
              <a:buChar char="Ø"/>
            </a:pPr>
            <a:r>
              <a:rPr lang="en-US" sz="1550" dirty="0" smtClean="0"/>
              <a:t>Services </a:t>
            </a:r>
            <a:r>
              <a:rPr lang="en-US" sz="1550" dirty="0"/>
              <a:t>relating to Agriculture or Agricultural Produce</a:t>
            </a:r>
            <a:r>
              <a:rPr lang="en-US" sz="1550" dirty="0" smtClean="0"/>
              <a:t>;</a:t>
            </a:r>
          </a:p>
          <a:p>
            <a:pPr marL="285750" lvl="0" indent="-285750" algn="just">
              <a:buFont typeface="Wingdings" pitchFamily="2" charset="2"/>
              <a:buChar char="Ø"/>
            </a:pPr>
            <a:endParaRPr lang="en-US" sz="1550" dirty="0"/>
          </a:p>
          <a:p>
            <a:pPr marL="285750" lvl="0" indent="-285750" algn="just">
              <a:buFont typeface="Wingdings" pitchFamily="2" charset="2"/>
              <a:buChar char="Ø"/>
            </a:pPr>
            <a:r>
              <a:rPr lang="en-US" sz="1600" b="1" dirty="0"/>
              <a:t>Trading of goods </a:t>
            </a:r>
            <a:r>
              <a:rPr lang="en-US" sz="1600" dirty="0"/>
              <a:t>[including future contracts in commodities]</a:t>
            </a:r>
            <a:endParaRPr lang="en-US" sz="1550" dirty="0"/>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14</a:t>
            </a:fld>
            <a:endParaRPr lang="en-US" dirty="0">
              <a:solidFill>
                <a:srgbClr val="002776"/>
              </a:solidFill>
            </a:endParaRPr>
          </a:p>
        </p:txBody>
      </p:sp>
    </p:spTree>
    <p:extLst>
      <p:ext uri="{BB962C8B-B14F-4D97-AF65-F5344CB8AC3E}">
        <p14:creationId xmlns:p14="http://schemas.microsoft.com/office/powerpoint/2010/main" val="981940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List of Services</a:t>
            </a:r>
            <a:endParaRPr lang="en-US" dirty="0"/>
          </a:p>
        </p:txBody>
      </p:sp>
      <p:sp>
        <p:nvSpPr>
          <p:cNvPr id="3" name="Content Placeholder 2"/>
          <p:cNvSpPr>
            <a:spLocks noGrp="1"/>
          </p:cNvSpPr>
          <p:nvPr>
            <p:ph idx="1"/>
          </p:nvPr>
        </p:nvSpPr>
        <p:spPr>
          <a:xfrm>
            <a:off x="360000" y="1066800"/>
            <a:ext cx="8424000" cy="5220000"/>
          </a:xfrm>
        </p:spPr>
        <p:txBody>
          <a:bodyPr/>
          <a:lstStyle/>
          <a:p>
            <a:pPr marL="285750" lvl="0" indent="-285750" algn="just">
              <a:buFont typeface="Wingdings" pitchFamily="2" charset="2"/>
              <a:buChar char="Ø"/>
            </a:pPr>
            <a:r>
              <a:rPr lang="en-US" sz="1550" dirty="0"/>
              <a:t>Any process amounting to manufacture or production of goods;</a:t>
            </a:r>
          </a:p>
          <a:p>
            <a:pPr lvl="0" algn="just"/>
            <a:endParaRPr lang="en-US" sz="1550" dirty="0" smtClean="0"/>
          </a:p>
          <a:p>
            <a:pPr marL="285750" lvl="0" indent="-285750" algn="just">
              <a:buFont typeface="Wingdings" pitchFamily="2" charset="2"/>
              <a:buChar char="Ø"/>
            </a:pPr>
            <a:r>
              <a:rPr lang="en-US" sz="1550" dirty="0" smtClean="0"/>
              <a:t>Selling </a:t>
            </a:r>
            <a:r>
              <a:rPr lang="en-US" sz="1550" dirty="0"/>
              <a:t>of space/time slots for advertisements EXCEPT advertisements broadcast by radio or television; </a:t>
            </a:r>
          </a:p>
          <a:p>
            <a:pPr lvl="0" algn="just"/>
            <a:endParaRPr lang="en-US" sz="1550" dirty="0" smtClean="0"/>
          </a:p>
          <a:p>
            <a:pPr marL="285750" lvl="0" indent="-285750" algn="just">
              <a:buFont typeface="Wingdings" pitchFamily="2" charset="2"/>
              <a:buChar char="Ø"/>
            </a:pPr>
            <a:r>
              <a:rPr lang="en-US" sz="1550" dirty="0" smtClean="0"/>
              <a:t>Sale </a:t>
            </a:r>
            <a:r>
              <a:rPr lang="en-US" sz="1550" dirty="0"/>
              <a:t>of space or time for advertisement in print media, bill boards, buildings, cell phones, internet, ATM, aerial advertising are not taxable. However, services provided by advertisement agencies for preparing advertisements are taxable. </a:t>
            </a:r>
          </a:p>
          <a:p>
            <a:pPr lvl="0" algn="just"/>
            <a:endParaRPr lang="en-US" sz="1550" dirty="0" smtClean="0"/>
          </a:p>
          <a:p>
            <a:pPr marL="285750" lvl="0" indent="-285750" algn="just">
              <a:buFont typeface="Wingdings" pitchFamily="2" charset="2"/>
              <a:buChar char="Ø"/>
            </a:pPr>
            <a:r>
              <a:rPr lang="en-US" sz="1550" dirty="0" smtClean="0"/>
              <a:t>Services </a:t>
            </a:r>
            <a:r>
              <a:rPr lang="en-US" sz="1550" dirty="0"/>
              <a:t>by way of access to a road or a bridge on payment of toll charges;</a:t>
            </a:r>
          </a:p>
          <a:p>
            <a:pPr lvl="0" algn="just"/>
            <a:endParaRPr lang="en-IN" sz="1550" dirty="0" smtClean="0"/>
          </a:p>
          <a:p>
            <a:pPr marL="285750" lvl="0" indent="-285750" algn="just">
              <a:buFont typeface="Wingdings" pitchFamily="2" charset="2"/>
              <a:buChar char="Ø"/>
            </a:pPr>
            <a:r>
              <a:rPr lang="en-IN" sz="1550" dirty="0" smtClean="0"/>
              <a:t>Betting</a:t>
            </a:r>
            <a:r>
              <a:rPr lang="en-IN" sz="1550" dirty="0"/>
              <a:t>, gambling or lottery;</a:t>
            </a:r>
            <a:endParaRPr lang="en-US" sz="1550" dirty="0"/>
          </a:p>
          <a:p>
            <a:pPr lvl="0" algn="just"/>
            <a:endParaRPr lang="en-IN" sz="1550" dirty="0" smtClean="0"/>
          </a:p>
          <a:p>
            <a:pPr marL="285750" lvl="0" indent="-285750" algn="just">
              <a:buFont typeface="Wingdings" pitchFamily="2" charset="2"/>
              <a:buChar char="Ø"/>
            </a:pPr>
            <a:r>
              <a:rPr lang="en-IN" sz="1550" dirty="0" smtClean="0"/>
              <a:t>Admission </a:t>
            </a:r>
            <a:r>
              <a:rPr lang="en-IN" sz="1550" dirty="0"/>
              <a:t>to Entertainment Events or access to Amusement Facilities;</a:t>
            </a:r>
            <a:endParaRPr lang="en-US" sz="1550" dirty="0"/>
          </a:p>
          <a:p>
            <a:pPr lvl="0" algn="just"/>
            <a:endParaRPr lang="en-IN" sz="1550" dirty="0" smtClean="0"/>
          </a:p>
          <a:p>
            <a:pPr marL="285750" lvl="0" indent="-285750" algn="just">
              <a:buFont typeface="Wingdings" pitchFamily="2" charset="2"/>
              <a:buChar char="Ø"/>
            </a:pPr>
            <a:r>
              <a:rPr lang="en-IN" sz="1550" dirty="0" smtClean="0"/>
              <a:t>Transmission </a:t>
            </a:r>
            <a:r>
              <a:rPr lang="en-IN" sz="1550" dirty="0"/>
              <a:t>or distribution of electricity by an electrical transmission or distribution authority;</a:t>
            </a:r>
            <a:endParaRPr lang="en-US" sz="1550" dirty="0"/>
          </a:p>
          <a:p>
            <a:pPr lvl="0" algn="just"/>
            <a:endParaRPr lang="en-US" sz="1550" dirty="0" smtClean="0"/>
          </a:p>
          <a:p>
            <a:pPr marL="285750" lvl="0" indent="-285750" algn="just">
              <a:buFont typeface="Wingdings" pitchFamily="2" charset="2"/>
              <a:buChar char="Ø"/>
            </a:pPr>
            <a:r>
              <a:rPr lang="en-US" sz="1550" dirty="0" smtClean="0"/>
              <a:t>Services </a:t>
            </a:r>
            <a:r>
              <a:rPr lang="en-US" sz="1550" dirty="0"/>
              <a:t>by way of education  - (i) </a:t>
            </a:r>
            <a:r>
              <a:rPr lang="en-IN" sz="1550" dirty="0"/>
              <a:t>pre-school education &amp; education up to higher secondary school or equivalent; (ii) education as a part of a curriculum for obtaining a qualification recognized by law &amp; (iii) education as a part of an approved vocational education course;</a:t>
            </a:r>
            <a:endParaRPr lang="en-US" sz="1550" dirty="0"/>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15</a:t>
            </a:fld>
            <a:endParaRPr lang="en-US" dirty="0">
              <a:solidFill>
                <a:srgbClr val="002776"/>
              </a:solidFill>
            </a:endParaRPr>
          </a:p>
        </p:txBody>
      </p:sp>
    </p:spTree>
    <p:extLst>
      <p:ext uri="{BB962C8B-B14F-4D97-AF65-F5344CB8AC3E}">
        <p14:creationId xmlns:p14="http://schemas.microsoft.com/office/powerpoint/2010/main" val="224674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List of Services</a:t>
            </a:r>
            <a:endParaRPr lang="en-US" dirty="0"/>
          </a:p>
        </p:txBody>
      </p:sp>
      <p:sp>
        <p:nvSpPr>
          <p:cNvPr id="3" name="Content Placeholder 2"/>
          <p:cNvSpPr>
            <a:spLocks noGrp="1"/>
          </p:cNvSpPr>
          <p:nvPr>
            <p:ph idx="1"/>
          </p:nvPr>
        </p:nvSpPr>
        <p:spPr>
          <a:xfrm>
            <a:off x="381000" y="1001400"/>
            <a:ext cx="8403000" cy="5551800"/>
          </a:xfrm>
        </p:spPr>
        <p:txBody>
          <a:bodyPr/>
          <a:lstStyle/>
          <a:p>
            <a:pPr marL="285750" indent="-285750" algn="just">
              <a:buFont typeface="Wingdings" pitchFamily="2" charset="2"/>
              <a:buChar char="Ø"/>
            </a:pPr>
            <a:r>
              <a:rPr lang="en-US" sz="1550" dirty="0" smtClean="0"/>
              <a:t>Services </a:t>
            </a:r>
            <a:r>
              <a:rPr lang="en-US" sz="1550" dirty="0"/>
              <a:t>by way of renting of residential dwelling for use as residence</a:t>
            </a:r>
            <a:r>
              <a:rPr lang="en-US" sz="1550" dirty="0" smtClean="0"/>
              <a:t>;</a:t>
            </a:r>
          </a:p>
          <a:p>
            <a:pPr algn="just"/>
            <a:endParaRPr lang="en-US" sz="1550" dirty="0"/>
          </a:p>
          <a:p>
            <a:pPr marL="285750" indent="-285750" algn="just">
              <a:buFont typeface="Wingdings" pitchFamily="2" charset="2"/>
              <a:buChar char="Ø"/>
            </a:pPr>
            <a:r>
              <a:rPr lang="en-US" sz="1550" dirty="0" smtClean="0"/>
              <a:t>Services </a:t>
            </a:r>
            <a:r>
              <a:rPr lang="en-US" sz="1550" dirty="0"/>
              <a:t>by way of (</a:t>
            </a:r>
            <a:r>
              <a:rPr lang="en-US" sz="1550" dirty="0" err="1"/>
              <a:t>i</a:t>
            </a:r>
            <a:r>
              <a:rPr lang="en-US" sz="1550" dirty="0"/>
              <a:t>) extending deposits, loans or advances in so far as the consideration is represented by way of interest or discount &amp; (ii) inter-se sale or purchase of foreign currency amongst banks or authorized dealers of foreign exchange or amongst banks and such dealers</a:t>
            </a:r>
            <a:r>
              <a:rPr lang="en-US" sz="1550" dirty="0" smtClean="0"/>
              <a:t>;</a:t>
            </a:r>
          </a:p>
          <a:p>
            <a:pPr marL="285750" indent="-285750" algn="just">
              <a:buFont typeface="Wingdings" pitchFamily="2" charset="2"/>
              <a:buChar char="Ø"/>
            </a:pPr>
            <a:endParaRPr lang="en-US" sz="1550" dirty="0"/>
          </a:p>
          <a:p>
            <a:pPr marL="285750" indent="-285750" algn="just">
              <a:buFont typeface="Wingdings" pitchFamily="2" charset="2"/>
              <a:buChar char="Ø"/>
            </a:pPr>
            <a:r>
              <a:rPr lang="en-US" sz="1550" dirty="0" smtClean="0"/>
              <a:t>Service </a:t>
            </a:r>
            <a:r>
              <a:rPr lang="en-US" sz="1550" dirty="0"/>
              <a:t>by way of transportation of passengers, with or without accompanied belongings, by (</a:t>
            </a:r>
            <a:r>
              <a:rPr lang="en-US" sz="1550" dirty="0" err="1"/>
              <a:t>i</a:t>
            </a:r>
            <a:r>
              <a:rPr lang="en-US" sz="1550" dirty="0"/>
              <a:t>) a stage carriage; (ii) railways [except for first class &amp; air conditioner coach]; (iii) metro, monorail or tramway; (iv) inland waterways; (v) public transport, other than predominantly for tourism purpose, in a vessel between places located in India &amp; (vi) metered cabs, radio taxis or auto rickshaws</a:t>
            </a:r>
            <a:r>
              <a:rPr lang="en-US" sz="1550" dirty="0" smtClean="0"/>
              <a:t>;</a:t>
            </a:r>
          </a:p>
          <a:p>
            <a:pPr marL="285750" indent="-285750" algn="just">
              <a:buFont typeface="Wingdings" pitchFamily="2" charset="2"/>
              <a:buChar char="Ø"/>
            </a:pPr>
            <a:endParaRPr lang="en-US" sz="1550" dirty="0"/>
          </a:p>
          <a:p>
            <a:pPr marL="285750" indent="-285750" algn="just">
              <a:buFont typeface="Wingdings" pitchFamily="2" charset="2"/>
              <a:buChar char="Ø"/>
            </a:pPr>
            <a:r>
              <a:rPr lang="en-US" sz="1550" dirty="0" smtClean="0"/>
              <a:t>Service </a:t>
            </a:r>
            <a:r>
              <a:rPr lang="en-US" sz="1550" dirty="0"/>
              <a:t>by way of transportation of goods by (</a:t>
            </a:r>
            <a:r>
              <a:rPr lang="en-US" sz="1550" dirty="0" err="1"/>
              <a:t>i</a:t>
            </a:r>
            <a:r>
              <a:rPr lang="en-US" sz="1550" dirty="0"/>
              <a:t>) road except for goods transportation agency &amp; courier agency; (ii) an aircraft or a vessel from a place outside India up to the customs station of clearance in India; or (iii) by inland waterways; </a:t>
            </a:r>
            <a:endParaRPr lang="en-US" sz="1550" dirty="0" smtClean="0"/>
          </a:p>
          <a:p>
            <a:pPr marL="285750" indent="-285750" algn="just">
              <a:buFont typeface="Wingdings" pitchFamily="2" charset="2"/>
              <a:buChar char="Ø"/>
            </a:pPr>
            <a:endParaRPr lang="en-US" sz="1550" dirty="0"/>
          </a:p>
          <a:p>
            <a:pPr marL="285750" indent="-285750" algn="just">
              <a:buFont typeface="Wingdings" pitchFamily="2" charset="2"/>
              <a:buChar char="Ø"/>
            </a:pPr>
            <a:r>
              <a:rPr lang="en-US" sz="1550" dirty="0" smtClean="0"/>
              <a:t>Funeral</a:t>
            </a:r>
            <a:r>
              <a:rPr lang="en-US" sz="1550" dirty="0"/>
              <a:t>, burial, crematorium or mortuary services including transportation of the deceased. </a:t>
            </a:r>
          </a:p>
          <a:p>
            <a:pPr algn="just"/>
            <a:endParaRPr lang="en-US" sz="1550" dirty="0" smtClean="0"/>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16</a:t>
            </a:fld>
            <a:endParaRPr lang="en-US" dirty="0">
              <a:solidFill>
                <a:srgbClr val="002776"/>
              </a:solidFill>
            </a:endParaRPr>
          </a:p>
        </p:txBody>
      </p:sp>
    </p:spTree>
    <p:extLst>
      <p:ext uri="{BB962C8B-B14F-4D97-AF65-F5344CB8AC3E}">
        <p14:creationId xmlns:p14="http://schemas.microsoft.com/office/powerpoint/2010/main" val="4166072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Declared Services</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2776"/>
                </a:solidFill>
              </a:rPr>
              <a:pPr/>
              <a:t>17</a:t>
            </a:fld>
            <a:endParaRPr lang="en-US" dirty="0">
              <a:solidFill>
                <a:srgbClr val="002776"/>
              </a:solidFill>
            </a:endParaRPr>
          </a:p>
        </p:txBody>
      </p:sp>
    </p:spTree>
    <p:extLst>
      <p:ext uri="{BB962C8B-B14F-4D97-AF65-F5344CB8AC3E}">
        <p14:creationId xmlns:p14="http://schemas.microsoft.com/office/powerpoint/2010/main" val="3434933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Declared Services</a:t>
            </a:r>
            <a:endParaRPr lang="en-US" dirty="0"/>
          </a:p>
        </p:txBody>
      </p:sp>
      <p:sp>
        <p:nvSpPr>
          <p:cNvPr id="3" name="Content Placeholder 2"/>
          <p:cNvSpPr>
            <a:spLocks noGrp="1"/>
          </p:cNvSpPr>
          <p:nvPr>
            <p:ph idx="1"/>
          </p:nvPr>
        </p:nvSpPr>
        <p:spPr>
          <a:xfrm>
            <a:off x="360000" y="952200"/>
            <a:ext cx="8424000" cy="5220000"/>
          </a:xfrm>
        </p:spPr>
        <p:txBody>
          <a:bodyPr/>
          <a:lstStyle/>
          <a:p>
            <a:pPr marL="285750" indent="-285750">
              <a:buFont typeface="Arial" pitchFamily="34" charset="0"/>
              <a:buChar char="•"/>
            </a:pPr>
            <a:r>
              <a:rPr lang="en-US" sz="1400" dirty="0" smtClean="0">
                <a:solidFill>
                  <a:srgbClr val="002060"/>
                </a:solidFill>
              </a:rPr>
              <a:t>Declared </a:t>
            </a:r>
            <a:r>
              <a:rPr lang="en-US" sz="1400" dirty="0">
                <a:solidFill>
                  <a:srgbClr val="002060"/>
                </a:solidFill>
              </a:rPr>
              <a:t>services means any activity carried out by a person for another person for a consideration. </a:t>
            </a:r>
          </a:p>
          <a:p>
            <a:pPr marL="285750" indent="-285750">
              <a:buFont typeface="Arial" pitchFamily="34" charset="0"/>
              <a:buChar char="•"/>
            </a:pPr>
            <a:endParaRPr lang="en-US" sz="1400" dirty="0" smtClean="0">
              <a:solidFill>
                <a:srgbClr val="002060"/>
              </a:solidFill>
            </a:endParaRPr>
          </a:p>
          <a:p>
            <a:pPr marL="285750" indent="-285750">
              <a:buFont typeface="Arial" pitchFamily="34" charset="0"/>
              <a:buChar char="•"/>
            </a:pPr>
            <a:r>
              <a:rPr lang="en-US" sz="1400" dirty="0" smtClean="0">
                <a:solidFill>
                  <a:srgbClr val="002060"/>
                </a:solidFill>
              </a:rPr>
              <a:t>Following </a:t>
            </a:r>
            <a:r>
              <a:rPr lang="en-US" sz="1400" dirty="0">
                <a:solidFill>
                  <a:srgbClr val="002060"/>
                </a:solidFill>
              </a:rPr>
              <a:t>activities are declared services under Section 66 </a:t>
            </a:r>
            <a:r>
              <a:rPr lang="en-US" sz="1400" dirty="0" smtClean="0">
                <a:solidFill>
                  <a:srgbClr val="002060"/>
                </a:solidFill>
              </a:rPr>
              <a:t>E:</a:t>
            </a:r>
          </a:p>
          <a:p>
            <a:pPr marL="285750" indent="-285750">
              <a:buFont typeface="Arial" pitchFamily="34" charset="0"/>
              <a:buChar char="•"/>
            </a:pPr>
            <a:endParaRPr lang="en-US" sz="1400" dirty="0">
              <a:solidFill>
                <a:srgbClr val="002060"/>
              </a:solidFill>
            </a:endParaRPr>
          </a:p>
          <a:p>
            <a:pPr marL="642938" lvl="2" indent="-285750"/>
            <a:r>
              <a:rPr lang="en-US" sz="1400" dirty="0">
                <a:solidFill>
                  <a:srgbClr val="002060"/>
                </a:solidFill>
              </a:rPr>
              <a:t>Renting of immovable property </a:t>
            </a:r>
            <a:r>
              <a:rPr lang="en-US" sz="1400" dirty="0" smtClean="0">
                <a:solidFill>
                  <a:srgbClr val="002060"/>
                </a:solidFill>
              </a:rPr>
              <a:t>subject to Municipal Tax deduction </a:t>
            </a:r>
          </a:p>
          <a:p>
            <a:pPr marL="642938" lvl="2" indent="-285750"/>
            <a:endParaRPr lang="en-US" sz="1400" dirty="0">
              <a:solidFill>
                <a:srgbClr val="002060"/>
              </a:solidFill>
            </a:endParaRPr>
          </a:p>
          <a:p>
            <a:pPr marL="642938" lvl="2" indent="-285750"/>
            <a:r>
              <a:rPr lang="en-US" sz="1400" dirty="0">
                <a:solidFill>
                  <a:srgbClr val="002060"/>
                </a:solidFill>
              </a:rPr>
              <a:t>Construction of a complex, building, civil structure or part </a:t>
            </a:r>
            <a:r>
              <a:rPr lang="en-US" sz="1400" dirty="0" smtClean="0">
                <a:solidFill>
                  <a:srgbClr val="002060"/>
                </a:solidFill>
              </a:rPr>
              <a:t>thereof exclude where consideration is received after issuance of completion certificate by competent authority</a:t>
            </a:r>
          </a:p>
          <a:p>
            <a:pPr marL="642938" lvl="2" indent="-285750"/>
            <a:endParaRPr lang="en-US" sz="1400" dirty="0">
              <a:solidFill>
                <a:srgbClr val="002060"/>
              </a:solidFill>
            </a:endParaRPr>
          </a:p>
          <a:p>
            <a:pPr marL="642938" lvl="2" indent="-285750"/>
            <a:r>
              <a:rPr lang="en-US" sz="1400" dirty="0">
                <a:solidFill>
                  <a:srgbClr val="002060"/>
                </a:solidFill>
              </a:rPr>
              <a:t>Temporary transfer or permitting use of any IPR </a:t>
            </a:r>
            <a:r>
              <a:rPr lang="en-US" sz="1400" dirty="0" smtClean="0">
                <a:solidFill>
                  <a:srgbClr val="002060"/>
                </a:solidFill>
              </a:rPr>
              <a:t>excludes copyright</a:t>
            </a:r>
          </a:p>
          <a:p>
            <a:pPr marL="642938" lvl="2" indent="-285750"/>
            <a:endParaRPr lang="en-US" sz="1400" dirty="0">
              <a:solidFill>
                <a:srgbClr val="002060"/>
              </a:solidFill>
            </a:endParaRPr>
          </a:p>
          <a:p>
            <a:pPr marL="642938" lvl="2" indent="-285750"/>
            <a:r>
              <a:rPr lang="en-US" sz="1400" dirty="0">
                <a:solidFill>
                  <a:srgbClr val="002060"/>
                </a:solidFill>
              </a:rPr>
              <a:t>Development, design, adaptation, implementation, etc. of information technology software </a:t>
            </a:r>
            <a:endParaRPr lang="en-US" sz="1400" dirty="0" smtClean="0">
              <a:solidFill>
                <a:srgbClr val="002060"/>
              </a:solidFill>
            </a:endParaRPr>
          </a:p>
          <a:p>
            <a:pPr marL="642938" lvl="2" indent="-285750"/>
            <a:endParaRPr lang="en-US" sz="1400" dirty="0">
              <a:solidFill>
                <a:srgbClr val="002060"/>
              </a:solidFill>
            </a:endParaRPr>
          </a:p>
          <a:p>
            <a:pPr marL="825500" lvl="3" indent="-285750"/>
            <a:r>
              <a:rPr lang="en-US" sz="1400" dirty="0" smtClean="0"/>
              <a:t>A </a:t>
            </a:r>
            <a:r>
              <a:rPr lang="en-US" sz="1400" dirty="0"/>
              <a:t>mere license to use such canned software, which is not transfer of “right to use” is a provision of </a:t>
            </a:r>
            <a:r>
              <a:rPr lang="en-US" sz="1400" dirty="0" smtClean="0"/>
              <a:t>service</a:t>
            </a:r>
          </a:p>
          <a:p>
            <a:pPr marL="825500" lvl="3" indent="-285750"/>
            <a:endParaRPr lang="en-US" sz="1400" dirty="0"/>
          </a:p>
          <a:p>
            <a:pPr marL="825500" lvl="3" indent="-285750"/>
            <a:r>
              <a:rPr lang="en-US" sz="1400" dirty="0" smtClean="0"/>
              <a:t>On-site </a:t>
            </a:r>
            <a:r>
              <a:rPr lang="en-US" sz="1400" dirty="0"/>
              <a:t>development of software is </a:t>
            </a:r>
            <a:r>
              <a:rPr lang="en-US" sz="1400" dirty="0" smtClean="0"/>
              <a:t>service</a:t>
            </a:r>
          </a:p>
          <a:p>
            <a:pPr marL="825500" lvl="3" indent="-285750"/>
            <a:endParaRPr lang="en-US" sz="1400" dirty="0"/>
          </a:p>
          <a:p>
            <a:pPr marL="825500" lvl="3" indent="-285750"/>
            <a:r>
              <a:rPr lang="en-US" sz="1400" dirty="0" smtClean="0"/>
              <a:t>Internet </a:t>
            </a:r>
            <a:r>
              <a:rPr lang="en-US" sz="1400" dirty="0"/>
              <a:t>downloads also </a:t>
            </a:r>
            <a:r>
              <a:rPr lang="en-US" sz="1400" dirty="0" smtClean="0"/>
              <a:t>service</a:t>
            </a:r>
          </a:p>
          <a:p>
            <a:pPr marL="825500" lvl="3" indent="-285750"/>
            <a:endParaRPr lang="en-US" sz="1400" dirty="0"/>
          </a:p>
          <a:p>
            <a:pPr marL="825500" lvl="3" indent="-285750"/>
            <a:r>
              <a:rPr lang="en-US" sz="1400" dirty="0"/>
              <a:t>Sale of pre-packaged or canned software is sale of goods</a:t>
            </a:r>
          </a:p>
          <a:p>
            <a:pPr marL="825500" lvl="3" indent="-285750"/>
            <a:endParaRPr lang="en-US" sz="1400" dirty="0"/>
          </a:p>
          <a:p>
            <a:pPr marL="285750" indent="-285750">
              <a:buFont typeface="Arial" pitchFamily="34" charset="0"/>
              <a:buChar char="•"/>
            </a:pPr>
            <a:endParaRPr lang="en-US"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68298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Declared Services</a:t>
            </a:r>
            <a:endParaRPr lang="en-US" dirty="0"/>
          </a:p>
        </p:txBody>
      </p:sp>
      <p:sp>
        <p:nvSpPr>
          <p:cNvPr id="3" name="Content Placeholder 2"/>
          <p:cNvSpPr>
            <a:spLocks noGrp="1"/>
          </p:cNvSpPr>
          <p:nvPr>
            <p:ph idx="1"/>
          </p:nvPr>
        </p:nvSpPr>
        <p:spPr>
          <a:xfrm>
            <a:off x="360000" y="1066800"/>
            <a:ext cx="8424000" cy="5220000"/>
          </a:xfrm>
        </p:spPr>
        <p:txBody>
          <a:bodyPr/>
          <a:lstStyle/>
          <a:p>
            <a:pPr lvl="2" indent="0">
              <a:buNone/>
            </a:pPr>
            <a:endParaRPr lang="en-US" sz="1400" dirty="0">
              <a:solidFill>
                <a:srgbClr val="002060"/>
              </a:solidFill>
            </a:endParaRPr>
          </a:p>
          <a:p>
            <a:pPr marL="642938" lvl="2" indent="-285750" algn="just">
              <a:buFont typeface="Arial" pitchFamily="34" charset="0"/>
              <a:buChar char="•"/>
            </a:pPr>
            <a:r>
              <a:rPr lang="en-US" sz="1400" dirty="0" smtClean="0">
                <a:solidFill>
                  <a:srgbClr val="002060"/>
                </a:solidFill>
              </a:rPr>
              <a:t>Agreeing </a:t>
            </a:r>
            <a:r>
              <a:rPr lang="en-US" sz="1400" dirty="0">
                <a:solidFill>
                  <a:srgbClr val="002060"/>
                </a:solidFill>
              </a:rPr>
              <a:t>to the obligation to refrain from an act or tolerate an act or situation or to do an act </a:t>
            </a:r>
            <a:endParaRPr lang="en-US" sz="1400" dirty="0" smtClean="0">
              <a:solidFill>
                <a:srgbClr val="002060"/>
              </a:solidFill>
            </a:endParaRPr>
          </a:p>
          <a:p>
            <a:pPr lvl="2" indent="0" algn="just">
              <a:buNone/>
            </a:pPr>
            <a:endParaRPr lang="en-US" sz="1400" dirty="0">
              <a:solidFill>
                <a:srgbClr val="002060"/>
              </a:solidFill>
            </a:endParaRPr>
          </a:p>
          <a:p>
            <a:pPr marL="642938" lvl="2" indent="-285750" algn="just">
              <a:buFont typeface="Arial" pitchFamily="34" charset="0"/>
              <a:buChar char="•"/>
            </a:pPr>
            <a:r>
              <a:rPr lang="en-US" sz="1400" dirty="0" smtClean="0">
                <a:solidFill>
                  <a:srgbClr val="002060"/>
                </a:solidFill>
              </a:rPr>
              <a:t>Transfer </a:t>
            </a:r>
            <a:r>
              <a:rPr lang="en-US" sz="1400" dirty="0">
                <a:solidFill>
                  <a:srgbClr val="002060"/>
                </a:solidFill>
              </a:rPr>
              <a:t>of goods by way of hiring, leasing, licensing without transfer of right to use such goods </a:t>
            </a:r>
            <a:endParaRPr lang="en-US" sz="1400" dirty="0" smtClean="0">
              <a:solidFill>
                <a:srgbClr val="002060"/>
              </a:solidFill>
            </a:endParaRPr>
          </a:p>
          <a:p>
            <a:pPr marL="642938" lvl="2" indent="-285750" algn="just">
              <a:buFont typeface="Arial" pitchFamily="34" charset="0"/>
              <a:buChar char="•"/>
            </a:pPr>
            <a:endParaRPr lang="en-US" sz="1400" dirty="0">
              <a:solidFill>
                <a:srgbClr val="002060"/>
              </a:solidFill>
            </a:endParaRPr>
          </a:p>
          <a:p>
            <a:pPr marL="642938" lvl="2" indent="-285750" algn="just">
              <a:buFont typeface="Arial" pitchFamily="34" charset="0"/>
              <a:buChar char="•"/>
            </a:pPr>
            <a:r>
              <a:rPr lang="en-US" sz="1400" dirty="0" smtClean="0">
                <a:solidFill>
                  <a:srgbClr val="002060"/>
                </a:solidFill>
              </a:rPr>
              <a:t>Activities </a:t>
            </a:r>
            <a:r>
              <a:rPr lang="en-US" sz="1400" dirty="0">
                <a:solidFill>
                  <a:srgbClr val="002060"/>
                </a:solidFill>
              </a:rPr>
              <a:t>in relation to delivery of goods on hire purchase or any system of payment by installments </a:t>
            </a:r>
            <a:endParaRPr lang="en-US" sz="1400" dirty="0" smtClean="0">
              <a:solidFill>
                <a:srgbClr val="002060"/>
              </a:solidFill>
            </a:endParaRPr>
          </a:p>
          <a:p>
            <a:pPr marL="642938" lvl="2" indent="-285750" algn="just">
              <a:buFont typeface="Arial" pitchFamily="34" charset="0"/>
              <a:buChar char="•"/>
            </a:pPr>
            <a:endParaRPr lang="en-US" sz="1400" dirty="0">
              <a:solidFill>
                <a:srgbClr val="002060"/>
              </a:solidFill>
            </a:endParaRPr>
          </a:p>
          <a:p>
            <a:pPr marL="642938" lvl="2" indent="-285750" algn="just">
              <a:buFont typeface="Arial" pitchFamily="34" charset="0"/>
              <a:buChar char="•"/>
            </a:pPr>
            <a:r>
              <a:rPr lang="en-US" sz="1400" dirty="0" smtClean="0">
                <a:solidFill>
                  <a:srgbClr val="002060"/>
                </a:solidFill>
              </a:rPr>
              <a:t>Service </a:t>
            </a:r>
            <a:r>
              <a:rPr lang="en-US" sz="1400" dirty="0">
                <a:solidFill>
                  <a:srgbClr val="002060"/>
                </a:solidFill>
              </a:rPr>
              <a:t>portion in the execution of works contract </a:t>
            </a:r>
            <a:endParaRPr lang="en-US" sz="1400" dirty="0" smtClean="0">
              <a:solidFill>
                <a:srgbClr val="002060"/>
              </a:solidFill>
            </a:endParaRPr>
          </a:p>
          <a:p>
            <a:pPr marL="642938" lvl="2" indent="-285750" algn="just">
              <a:buFont typeface="Arial" pitchFamily="34" charset="0"/>
              <a:buChar char="•"/>
            </a:pPr>
            <a:endParaRPr lang="en-US" sz="1400" dirty="0">
              <a:solidFill>
                <a:srgbClr val="002060"/>
              </a:solidFill>
            </a:endParaRPr>
          </a:p>
          <a:p>
            <a:pPr marL="642938" lvl="2" indent="-285750" algn="just">
              <a:buFont typeface="Arial" pitchFamily="34" charset="0"/>
              <a:buChar char="•"/>
            </a:pPr>
            <a:r>
              <a:rPr lang="en-US" sz="1400" dirty="0">
                <a:solidFill>
                  <a:srgbClr val="002060"/>
                </a:solidFill>
              </a:rPr>
              <a:t>Service portion in an activity wherein food or any other article of consumption or any drink is supplied</a:t>
            </a:r>
          </a:p>
          <a:p>
            <a:pPr marL="285750" indent="-285750" algn="just">
              <a:buFont typeface="Arial" pitchFamily="34" charset="0"/>
              <a:buChar char="•"/>
            </a:pPr>
            <a:endParaRPr lang="en-US"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680319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Contents</a:t>
            </a:r>
            <a:endParaRPr lang="en-US" dirty="0"/>
          </a:p>
        </p:txBody>
      </p:sp>
      <p:sp>
        <p:nvSpPr>
          <p:cNvPr id="10" name="Content Placeholder 2"/>
          <p:cNvSpPr txBox="1">
            <a:spLocks/>
          </p:cNvSpPr>
          <p:nvPr/>
        </p:nvSpPr>
        <p:spPr bwMode="auto">
          <a:xfrm>
            <a:off x="1165907" y="1492881"/>
            <a:ext cx="6128076" cy="20362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82128" indent="-382128" algn="l" rtl="0" eaLnBrk="1" fontAlgn="base" hangingPunct="1">
              <a:spcBef>
                <a:spcPct val="0"/>
              </a:spcBef>
              <a:spcAft>
                <a:spcPts val="334"/>
              </a:spcAft>
              <a:buFont typeface="Arial" charset="0"/>
              <a:defRPr lang="en-US" kern="1200" dirty="0">
                <a:solidFill>
                  <a:schemeClr val="accent1"/>
                </a:solidFill>
                <a:latin typeface="+mn-lt"/>
                <a:ea typeface="+mj-ea"/>
                <a:cs typeface="+mj-cs"/>
              </a:defRPr>
            </a:lvl1pPr>
            <a:lvl2pPr marL="203448" indent="-203448" algn="l" rtl="0" eaLnBrk="1" fontAlgn="base" hangingPunct="1">
              <a:spcBef>
                <a:spcPct val="0"/>
              </a:spcBef>
              <a:spcAft>
                <a:spcPts val="334"/>
              </a:spcAft>
              <a:buFont typeface="Arial" charset="0"/>
              <a:buChar char="•"/>
              <a:defRPr lang="en-US" kern="1200" dirty="0">
                <a:solidFill>
                  <a:schemeClr val="accent1"/>
                </a:solidFill>
                <a:latin typeface="+mn-lt"/>
                <a:ea typeface="+mj-ea"/>
                <a:cs typeface="+mj-cs"/>
              </a:defRPr>
            </a:lvl2pPr>
            <a:lvl3pPr marL="398050" indent="-194602" algn="l" rtl="0" eaLnBrk="1" fontAlgn="base" hangingPunct="1">
              <a:spcBef>
                <a:spcPct val="0"/>
              </a:spcBef>
              <a:spcAft>
                <a:spcPts val="334"/>
              </a:spcAft>
              <a:buFont typeface="Arial" charset="0"/>
              <a:buChar char="‒"/>
              <a:defRPr lang="en-US" kern="1200" dirty="0">
                <a:solidFill>
                  <a:schemeClr val="accent1"/>
                </a:solidFill>
                <a:latin typeface="+mn-lt"/>
                <a:ea typeface="+mj-ea"/>
                <a:cs typeface="+mj-cs"/>
              </a:defRPr>
            </a:lvl3pPr>
            <a:lvl4pPr marL="601497" indent="-203448" algn="l" rtl="0" eaLnBrk="1" fontAlgn="base" hangingPunct="1">
              <a:spcBef>
                <a:spcPct val="0"/>
              </a:spcBef>
              <a:spcAft>
                <a:spcPts val="334"/>
              </a:spcAft>
              <a:buFont typeface="Arial" charset="0"/>
              <a:buChar char="•"/>
              <a:defRPr lang="en-US" sz="1800" kern="1200" dirty="0">
                <a:solidFill>
                  <a:schemeClr val="accent1"/>
                </a:solidFill>
                <a:latin typeface="+mn-lt"/>
                <a:ea typeface="+mj-ea"/>
                <a:cs typeface="+mj-cs"/>
              </a:defRPr>
            </a:lvl4pPr>
            <a:lvl5pPr marL="794331" indent="-192834" algn="l" rtl="0" eaLnBrk="1" fontAlgn="base" hangingPunct="1">
              <a:spcBef>
                <a:spcPct val="0"/>
              </a:spcBef>
              <a:spcAft>
                <a:spcPts val="334"/>
              </a:spcAft>
              <a:buFont typeface="Arial" charset="0"/>
              <a:buChar char="‒"/>
              <a:defRPr lang="en-GB" sz="1800" kern="1200" dirty="0">
                <a:solidFill>
                  <a:schemeClr val="accent1"/>
                </a:solidFill>
                <a:latin typeface="+mn-lt"/>
                <a:ea typeface="+mj-ea"/>
                <a:cs typeface="+mj-cs"/>
              </a:defRPr>
            </a:lvl5pPr>
            <a:lvl6pPr marL="997778" indent="-203448" algn="l" defTabSz="1019007" rtl="0" eaLnBrk="1" latinLnBrk="0" hangingPunct="1">
              <a:spcBef>
                <a:spcPts val="0"/>
              </a:spcBef>
              <a:spcAft>
                <a:spcPts val="334"/>
              </a:spcAft>
              <a:buFont typeface="Arial" pitchFamily="34" charset="0"/>
              <a:buChar char="•"/>
              <a:defRPr sz="1800" kern="1200" baseline="0">
                <a:solidFill>
                  <a:schemeClr val="accent1"/>
                </a:solidFill>
                <a:latin typeface="+mn-lt"/>
                <a:ea typeface="+mn-ea"/>
                <a:cs typeface="+mn-cs"/>
              </a:defRPr>
            </a:lvl6pPr>
            <a:lvl7pPr marL="1202995" indent="-205217" algn="l" defTabSz="1019007" rtl="0" eaLnBrk="1" latinLnBrk="0" hangingPunct="1">
              <a:spcBef>
                <a:spcPts val="0"/>
              </a:spcBef>
              <a:spcAft>
                <a:spcPts val="334"/>
              </a:spcAft>
              <a:buFont typeface="Arial" pitchFamily="34" charset="0"/>
              <a:buChar char="‒"/>
              <a:defRPr sz="1600" kern="1200">
                <a:solidFill>
                  <a:schemeClr val="accent1"/>
                </a:solidFill>
                <a:latin typeface="+mn-lt"/>
                <a:ea typeface="+mn-ea"/>
                <a:cs typeface="+mn-cs"/>
              </a:defRPr>
            </a:lvl7pPr>
            <a:lvl8pPr marL="1395828" indent="-192834" algn="l" defTabSz="1019007" rtl="0" eaLnBrk="1" latinLnBrk="0" hangingPunct="1">
              <a:spcBef>
                <a:spcPts val="0"/>
              </a:spcBef>
              <a:spcAft>
                <a:spcPts val="334"/>
              </a:spcAft>
              <a:buFont typeface="Arial" pitchFamily="34" charset="0"/>
              <a:buChar char="•"/>
              <a:defRPr sz="1600" kern="1200">
                <a:solidFill>
                  <a:schemeClr val="accent1"/>
                </a:solidFill>
                <a:latin typeface="+mn-lt"/>
                <a:ea typeface="+mn-ea"/>
                <a:cs typeface="+mn-cs"/>
              </a:defRPr>
            </a:lvl8pPr>
            <a:lvl9pPr marL="1599275" indent="-203448" algn="l" defTabSz="1019007" rtl="0" eaLnBrk="1" latinLnBrk="0" hangingPunct="1">
              <a:spcBef>
                <a:spcPts val="0"/>
              </a:spcBef>
              <a:spcAft>
                <a:spcPts val="334"/>
              </a:spcAft>
              <a:buFont typeface="Arial" pitchFamily="34" charset="0"/>
              <a:buChar char="‒"/>
              <a:defRPr sz="1600" kern="1200">
                <a:solidFill>
                  <a:schemeClr val="accent1"/>
                </a:solidFill>
                <a:latin typeface="+mn-lt"/>
                <a:ea typeface="+mn-ea"/>
                <a:cs typeface="+mn-cs"/>
              </a:defRPr>
            </a:lvl9pPr>
          </a:lstStyle>
          <a:p>
            <a:pPr marL="0" indent="0">
              <a:spcAft>
                <a:spcPts val="1436"/>
              </a:spcAft>
            </a:pPr>
            <a:r>
              <a:rPr dirty="0" smtClean="0">
                <a:solidFill>
                  <a:srgbClr val="002060"/>
                </a:solidFill>
              </a:rPr>
              <a:t>Understanding Service</a:t>
            </a:r>
            <a:endParaRPr dirty="0">
              <a:solidFill>
                <a:srgbClr val="002060"/>
              </a:solidFill>
            </a:endParaRPr>
          </a:p>
          <a:p>
            <a:pPr marL="0" indent="0">
              <a:spcAft>
                <a:spcPts val="1436"/>
              </a:spcAft>
            </a:pPr>
            <a:r>
              <a:rPr dirty="0" smtClean="0">
                <a:solidFill>
                  <a:srgbClr val="002060"/>
                </a:solidFill>
              </a:rPr>
              <a:t>Negative List of Services</a:t>
            </a:r>
            <a:endParaRPr dirty="0">
              <a:solidFill>
                <a:srgbClr val="002060"/>
              </a:solidFill>
            </a:endParaRPr>
          </a:p>
          <a:p>
            <a:pPr marL="0" indent="0">
              <a:spcAft>
                <a:spcPts val="1436"/>
              </a:spcAft>
            </a:pPr>
            <a:r>
              <a:rPr lang="en-US" dirty="0" smtClean="0">
                <a:solidFill>
                  <a:srgbClr val="002060"/>
                </a:solidFill>
              </a:rPr>
              <a:t>Declared Services</a:t>
            </a:r>
            <a:endParaRPr dirty="0">
              <a:solidFill>
                <a:srgbClr val="002060"/>
              </a:solidFill>
            </a:endParaRPr>
          </a:p>
          <a:p>
            <a:pPr marL="0" indent="0">
              <a:spcAft>
                <a:spcPts val="1436"/>
              </a:spcAft>
            </a:pPr>
            <a:r>
              <a:rPr lang="en-US" dirty="0" smtClean="0">
                <a:solidFill>
                  <a:srgbClr val="002060"/>
                </a:solidFill>
              </a:rPr>
              <a:t>Exempt Services</a:t>
            </a:r>
          </a:p>
          <a:p>
            <a:pPr marL="0" indent="0">
              <a:spcAft>
                <a:spcPts val="1436"/>
              </a:spcAft>
            </a:pPr>
            <a:r>
              <a:rPr lang="en-US" dirty="0" smtClean="0">
                <a:solidFill>
                  <a:srgbClr val="002060"/>
                </a:solidFill>
              </a:rPr>
              <a:t>Bundled Services</a:t>
            </a:r>
          </a:p>
          <a:p>
            <a:pPr marL="0" indent="0">
              <a:spcAft>
                <a:spcPts val="1436"/>
              </a:spcAft>
            </a:pPr>
            <a:r>
              <a:rPr lang="en-US" dirty="0" smtClean="0">
                <a:solidFill>
                  <a:srgbClr val="002060"/>
                </a:solidFill>
              </a:rPr>
              <a:t>Liability of service recipient</a:t>
            </a:r>
          </a:p>
          <a:p>
            <a:pPr marL="0" indent="0">
              <a:spcAft>
                <a:spcPts val="1436"/>
              </a:spcAft>
            </a:pPr>
            <a:r>
              <a:rPr lang="en-US" dirty="0" smtClean="0">
                <a:solidFill>
                  <a:srgbClr val="002060"/>
                </a:solidFill>
              </a:rPr>
              <a:t>Valuation of Service Portion </a:t>
            </a:r>
          </a:p>
          <a:p>
            <a:pPr marL="0" indent="0">
              <a:spcAft>
                <a:spcPts val="1436"/>
              </a:spcAft>
            </a:pPr>
            <a:r>
              <a:rPr lang="en-US" dirty="0" smtClean="0"/>
              <a:t>Place </a:t>
            </a:r>
            <a:r>
              <a:rPr lang="en-US" dirty="0"/>
              <a:t>of provision of </a:t>
            </a:r>
            <a:r>
              <a:rPr lang="en-US" dirty="0" smtClean="0"/>
              <a:t>service</a:t>
            </a:r>
          </a:p>
          <a:p>
            <a:pPr marL="0" indent="0">
              <a:spcAft>
                <a:spcPts val="1436"/>
              </a:spcAft>
            </a:pPr>
            <a:r>
              <a:rPr lang="en-US" dirty="0" smtClean="0"/>
              <a:t>Point of taxation</a:t>
            </a:r>
          </a:p>
          <a:p>
            <a:pPr marL="0" indent="0">
              <a:spcAft>
                <a:spcPts val="1436"/>
              </a:spcAft>
            </a:pPr>
            <a:endParaRPr lang="en-US" dirty="0" smtClean="0"/>
          </a:p>
          <a:p>
            <a:pPr marL="0" indent="0">
              <a:spcAft>
                <a:spcPts val="1436"/>
              </a:spcAft>
            </a:pPr>
            <a:endParaRPr lang="en-US" dirty="0" smtClean="0"/>
          </a:p>
          <a:p>
            <a:pPr marL="0" indent="0">
              <a:spcAft>
                <a:spcPts val="1436"/>
              </a:spcAft>
            </a:pPr>
            <a:endParaRPr lang="en-US" dirty="0"/>
          </a:p>
        </p:txBody>
      </p:sp>
      <p:sp>
        <p:nvSpPr>
          <p:cNvPr id="11" name="Oval 10"/>
          <p:cNvSpPr/>
          <p:nvPr/>
        </p:nvSpPr>
        <p:spPr>
          <a:xfrm>
            <a:off x="809375" y="1526492"/>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1</a:t>
            </a:r>
          </a:p>
        </p:txBody>
      </p:sp>
      <p:sp>
        <p:nvSpPr>
          <p:cNvPr id="12" name="Oval 11"/>
          <p:cNvSpPr/>
          <p:nvPr/>
        </p:nvSpPr>
        <p:spPr>
          <a:xfrm>
            <a:off x="809375" y="1939716"/>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2</a:t>
            </a:r>
          </a:p>
        </p:txBody>
      </p:sp>
      <p:sp>
        <p:nvSpPr>
          <p:cNvPr id="13" name="Oval 12"/>
          <p:cNvSpPr/>
          <p:nvPr/>
        </p:nvSpPr>
        <p:spPr>
          <a:xfrm>
            <a:off x="809375" y="2461773"/>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3</a:t>
            </a:r>
          </a:p>
        </p:txBody>
      </p:sp>
      <p:sp>
        <p:nvSpPr>
          <p:cNvPr id="14" name="Oval 13"/>
          <p:cNvSpPr/>
          <p:nvPr/>
        </p:nvSpPr>
        <p:spPr>
          <a:xfrm>
            <a:off x="809375" y="29065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4</a:t>
            </a:r>
          </a:p>
        </p:txBody>
      </p:sp>
      <p:sp>
        <p:nvSpPr>
          <p:cNvPr id="15" name="Oval 14"/>
          <p:cNvSpPr/>
          <p:nvPr/>
        </p:nvSpPr>
        <p:spPr>
          <a:xfrm>
            <a:off x="809375" y="33637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5</a:t>
            </a:r>
          </a:p>
        </p:txBody>
      </p:sp>
      <p:sp>
        <p:nvSpPr>
          <p:cNvPr id="16" name="Oval 15"/>
          <p:cNvSpPr/>
          <p:nvPr/>
        </p:nvSpPr>
        <p:spPr>
          <a:xfrm>
            <a:off x="838200" y="38209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smtClean="0">
                <a:solidFill>
                  <a:srgbClr val="002060"/>
                </a:solidFill>
              </a:rPr>
              <a:t>6</a:t>
            </a:r>
            <a:endParaRPr lang="en-US" sz="1100" b="1" dirty="0">
              <a:solidFill>
                <a:srgbClr val="002060"/>
              </a:solidFill>
            </a:endParaRPr>
          </a:p>
        </p:txBody>
      </p:sp>
      <p:sp>
        <p:nvSpPr>
          <p:cNvPr id="17" name="Oval 16"/>
          <p:cNvSpPr/>
          <p:nvPr/>
        </p:nvSpPr>
        <p:spPr>
          <a:xfrm>
            <a:off x="838200" y="42781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smtClean="0">
                <a:solidFill>
                  <a:srgbClr val="002060"/>
                </a:solidFill>
              </a:rPr>
              <a:t>7</a:t>
            </a:r>
            <a:endParaRPr lang="en-US" sz="1100" b="1" dirty="0">
              <a:solidFill>
                <a:srgbClr val="002060"/>
              </a:solidFill>
            </a:endParaRPr>
          </a:p>
        </p:txBody>
      </p:sp>
      <p:sp>
        <p:nvSpPr>
          <p:cNvPr id="18" name="Oval 17"/>
          <p:cNvSpPr/>
          <p:nvPr/>
        </p:nvSpPr>
        <p:spPr>
          <a:xfrm>
            <a:off x="842524" y="47353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8</a:t>
            </a:r>
          </a:p>
        </p:txBody>
      </p:sp>
      <p:sp>
        <p:nvSpPr>
          <p:cNvPr id="19" name="Oval 18"/>
          <p:cNvSpPr/>
          <p:nvPr/>
        </p:nvSpPr>
        <p:spPr>
          <a:xfrm>
            <a:off x="842524" y="5192530"/>
            <a:ext cx="224276" cy="217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100" b="1" dirty="0">
                <a:solidFill>
                  <a:srgbClr val="002060"/>
                </a:solidFill>
              </a:rPr>
              <a:t>9</a:t>
            </a:r>
          </a:p>
        </p:txBody>
      </p:sp>
    </p:spTree>
    <p:extLst>
      <p:ext uri="{BB962C8B-B14F-4D97-AF65-F5344CB8AC3E}">
        <p14:creationId xmlns:p14="http://schemas.microsoft.com/office/powerpoint/2010/main" val="1569769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Exempt Services</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0978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Wholly Exempt Services</a:t>
            </a:r>
            <a:endParaRPr lang="en-US" dirty="0" smtClean="0">
              <a:solidFill>
                <a:schemeClr val="accent3"/>
              </a:solidFill>
              <a:cs typeface="Arial" charset="0"/>
            </a:endParaRPr>
          </a:p>
        </p:txBody>
      </p:sp>
      <p:sp>
        <p:nvSpPr>
          <p:cNvPr id="5123" name="Rectangle 3"/>
          <p:cNvSpPr>
            <a:spLocks noGrp="1" noChangeArrowheads="1"/>
          </p:cNvSpPr>
          <p:nvPr>
            <p:ph idx="1"/>
          </p:nvPr>
        </p:nvSpPr>
        <p:spPr>
          <a:xfrm>
            <a:off x="360001" y="1170001"/>
            <a:ext cx="8424000" cy="5307000"/>
          </a:xfrm>
        </p:spPr>
        <p:txBody>
          <a:bodyPr/>
          <a:lstStyle/>
          <a:p>
            <a:pPr marL="231738" indent="-231738">
              <a:buFont typeface="Arial" pitchFamily="34" charset="0"/>
              <a:buChar char="•"/>
            </a:pPr>
            <a:r>
              <a:rPr lang="en-US" dirty="0" smtClean="0">
                <a:cs typeface="Arial" charset="0"/>
              </a:rPr>
              <a:t>Notification No. 25/2012-ST</a:t>
            </a:r>
            <a:r>
              <a:rPr lang="en-US" dirty="0">
                <a:cs typeface="Arial" charset="0"/>
              </a:rPr>
              <a:t>, dated </a:t>
            </a:r>
            <a:r>
              <a:rPr lang="en-US" dirty="0" smtClean="0">
                <a:cs typeface="Arial" charset="0"/>
              </a:rPr>
              <a:t>June 20, </a:t>
            </a:r>
            <a:r>
              <a:rPr lang="en-US" dirty="0">
                <a:cs typeface="Arial" charset="0"/>
              </a:rPr>
              <a:t>2012, effective from July 1, </a:t>
            </a:r>
            <a:r>
              <a:rPr lang="en-US" dirty="0" smtClean="0">
                <a:cs typeface="Arial" charset="0"/>
              </a:rPr>
              <a:t>2012</a:t>
            </a:r>
            <a:endParaRPr lang="en-US" dirty="0">
              <a:cs typeface="Arial" charset="0"/>
            </a:endParaRPr>
          </a:p>
          <a:p>
            <a:pPr marL="231738" indent="-231738">
              <a:buFont typeface="Arial" pitchFamily="34" charset="0"/>
              <a:buChar char="•"/>
            </a:pPr>
            <a:endParaRPr lang="en-US" dirty="0" smtClean="0">
              <a:cs typeface="Arial" charset="0"/>
            </a:endParaRPr>
          </a:p>
          <a:p>
            <a:pPr marL="509506" lvl="2" indent="-222214"/>
            <a:r>
              <a:rPr lang="en-US" dirty="0" smtClean="0">
                <a:cs typeface="Arial" charset="0"/>
              </a:rPr>
              <a:t>Sectors </a:t>
            </a:r>
            <a:r>
              <a:rPr lang="en-US" dirty="0">
                <a:cs typeface="Arial" charset="0"/>
              </a:rPr>
              <a:t>covered in </a:t>
            </a:r>
            <a:r>
              <a:rPr lang="en-US" dirty="0" smtClean="0">
                <a:cs typeface="Arial" charset="0"/>
              </a:rPr>
              <a:t>Wholly Exempt Services </a:t>
            </a:r>
            <a:r>
              <a:rPr lang="en-US" dirty="0">
                <a:cs typeface="Arial" charset="0"/>
              </a:rPr>
              <a:t>are</a:t>
            </a:r>
            <a:r>
              <a:rPr lang="en-US" dirty="0" smtClean="0">
                <a:cs typeface="Arial" charset="0"/>
              </a:rPr>
              <a:t>:</a:t>
            </a:r>
            <a:endParaRPr lang="en-US" sz="1400" dirty="0">
              <a:cs typeface="Arial" charset="0"/>
            </a:endParaRPr>
          </a:p>
          <a:p>
            <a:pPr marL="509506" lvl="2" indent="-222214"/>
            <a:endParaRPr lang="en-US" dirty="0">
              <a:cs typeface="Arial" charset="0"/>
            </a:endParaRPr>
          </a:p>
          <a:p>
            <a:pPr marL="509506" lvl="2" indent="-222214"/>
            <a:endParaRPr lang="en-US" dirty="0" smtClean="0">
              <a:cs typeface="Arial" charset="0"/>
            </a:endParaRPr>
          </a:p>
          <a:p>
            <a:pPr marL="509506" lvl="2" indent="-222214"/>
            <a:endParaRPr lang="en-US" dirty="0">
              <a:cs typeface="Arial" charset="0"/>
            </a:endParaRPr>
          </a:p>
          <a:p>
            <a:pPr marL="509506" lvl="2" indent="-222214"/>
            <a:endParaRPr lang="en-US" dirty="0" smtClean="0">
              <a:cs typeface="Arial" charset="0"/>
            </a:endParaRPr>
          </a:p>
          <a:p>
            <a:pPr marL="509506" lvl="2" indent="-222214"/>
            <a:endParaRPr lang="en-US" dirty="0" smtClean="0">
              <a:cs typeface="Arial" charset="0"/>
            </a:endParaRPr>
          </a:p>
          <a:p>
            <a:pPr marL="509506" lvl="2" indent="-222214"/>
            <a:endParaRPr lang="en-US" dirty="0">
              <a:cs typeface="Arial" charset="0"/>
            </a:endParaRPr>
          </a:p>
          <a:p>
            <a:pPr marL="287292" lvl="2" indent="0">
              <a:buNone/>
            </a:pPr>
            <a:endParaRPr lang="en-US" sz="1000" b="1" dirty="0">
              <a:cs typeface="Arial" charset="0"/>
            </a:endParaRPr>
          </a:p>
        </p:txBody>
      </p:sp>
      <p:sp>
        <p:nvSpPr>
          <p:cNvPr id="6" name="Oval 5"/>
          <p:cNvSpPr>
            <a:spLocks noChangeArrowheads="1"/>
          </p:cNvSpPr>
          <p:nvPr/>
        </p:nvSpPr>
        <p:spPr bwMode="blackWhite">
          <a:xfrm>
            <a:off x="3367278" y="3149468"/>
            <a:ext cx="2182148" cy="1966113"/>
          </a:xfrm>
          <a:prstGeom prst="ellipse">
            <a:avLst/>
          </a:prstGeom>
          <a:solidFill>
            <a:schemeClr val="accent3"/>
          </a:solidFill>
          <a:ln>
            <a:solidFill>
              <a:schemeClr val="accent3"/>
            </a:solidFill>
            <a:headEnd/>
            <a:tailEnd/>
          </a:ln>
        </p:spPr>
        <p:style>
          <a:lnRef idx="2">
            <a:schemeClr val="accent5">
              <a:shade val="50000"/>
            </a:schemeClr>
          </a:lnRef>
          <a:fillRef idx="1">
            <a:schemeClr val="accent5"/>
          </a:fillRef>
          <a:effectRef idx="0">
            <a:schemeClr val="accent5"/>
          </a:effectRef>
          <a:fontRef idx="minor">
            <a:schemeClr val="lt1"/>
          </a:fontRef>
        </p:style>
        <p:txBody>
          <a:bodyPr wrap="square" lIns="32299" tIns="32299" rIns="32299" bIns="32299" anchor="ctr" anchorCtr="0"/>
          <a:lstStyle/>
          <a:p>
            <a:pPr algn="ctr">
              <a:defRPr/>
            </a:pPr>
            <a:r>
              <a:rPr lang="en-US" b="1" dirty="0">
                <a:solidFill>
                  <a:schemeClr val="bg1"/>
                </a:solidFill>
                <a:ea typeface="ＭＳ Ｐゴシック" pitchFamily="50" charset="-128"/>
              </a:rPr>
              <a:t>Wholly Exempt Services for</a:t>
            </a:r>
          </a:p>
          <a:p>
            <a:pPr algn="ctr">
              <a:defRPr/>
            </a:pPr>
            <a:r>
              <a:rPr lang="en-US" b="1" dirty="0">
                <a:solidFill>
                  <a:schemeClr val="bg1"/>
                </a:solidFill>
                <a:ea typeface="ＭＳ Ｐゴシック" pitchFamily="50" charset="-128"/>
              </a:rPr>
              <a:t>Sectors </a:t>
            </a:r>
          </a:p>
          <a:p>
            <a:pPr algn="ctr">
              <a:defRPr/>
            </a:pPr>
            <a:r>
              <a:rPr lang="en-US" b="1" dirty="0">
                <a:solidFill>
                  <a:schemeClr val="bg1"/>
                </a:solidFill>
                <a:ea typeface="ＭＳ Ｐゴシック" pitchFamily="50" charset="-128"/>
              </a:rPr>
              <a:t>(exhaustive)</a:t>
            </a:r>
          </a:p>
        </p:txBody>
      </p:sp>
      <p:sp>
        <p:nvSpPr>
          <p:cNvPr id="7" name="Freeform 2"/>
          <p:cNvSpPr>
            <a:spLocks/>
          </p:cNvSpPr>
          <p:nvPr/>
        </p:nvSpPr>
        <p:spPr bwMode="blackWhite">
          <a:xfrm>
            <a:off x="624078" y="3216480"/>
            <a:ext cx="2867862" cy="285751"/>
          </a:xfrm>
          <a:custGeom>
            <a:avLst/>
            <a:gdLst>
              <a:gd name="T0" fmla="*/ 2147483647 w 937"/>
              <a:gd name="T1" fmla="*/ 2147483647 h 153"/>
              <a:gd name="T2" fmla="*/ 2147483647 w 937"/>
              <a:gd name="T3" fmla="*/ 0 h 153"/>
              <a:gd name="T4" fmla="*/ 0 w 937"/>
              <a:gd name="T5" fmla="*/ 0 h 153"/>
              <a:gd name="T6" fmla="*/ 0 60000 65536"/>
              <a:gd name="T7" fmla="*/ 0 60000 65536"/>
              <a:gd name="T8" fmla="*/ 0 60000 65536"/>
              <a:gd name="T9" fmla="*/ 0 w 937"/>
              <a:gd name="T10" fmla="*/ 0 h 153"/>
              <a:gd name="T11" fmla="*/ 937 w 937"/>
              <a:gd name="T12" fmla="*/ 153 h 153"/>
              <a:gd name="connsiteX0" fmla="*/ 936 w 936"/>
              <a:gd name="connsiteY0" fmla="*/ 152 h 152"/>
              <a:gd name="connsiteX1" fmla="*/ 812 w 936"/>
              <a:gd name="connsiteY1" fmla="*/ 0 h 152"/>
              <a:gd name="connsiteX2" fmla="*/ 0 w 936"/>
              <a:gd name="connsiteY2" fmla="*/ 0 h 152"/>
              <a:gd name="connsiteX0" fmla="*/ 936 w 936"/>
              <a:gd name="connsiteY0" fmla="*/ 152 h 152"/>
              <a:gd name="connsiteX1" fmla="*/ 812 w 936"/>
              <a:gd name="connsiteY1" fmla="*/ 0 h 152"/>
              <a:gd name="connsiteX2" fmla="*/ 0 w 936"/>
              <a:gd name="connsiteY2" fmla="*/ 0 h 152"/>
            </a:gdLst>
            <a:ahLst/>
            <a:cxnLst>
              <a:cxn ang="0">
                <a:pos x="connsiteX0" y="connsiteY0"/>
              </a:cxn>
              <a:cxn ang="0">
                <a:pos x="connsiteX1" y="connsiteY1"/>
              </a:cxn>
              <a:cxn ang="0">
                <a:pos x="connsiteX2" y="connsiteY2"/>
              </a:cxn>
            </a:cxnLst>
            <a:rect l="l" t="t" r="r" b="b"/>
            <a:pathLst>
              <a:path w="936" h="152">
                <a:moveTo>
                  <a:pt x="936" y="152"/>
                </a:moveTo>
                <a:cubicBezTo>
                  <a:pt x="895" y="101"/>
                  <a:pt x="853" y="51"/>
                  <a:pt x="812" y="0"/>
                </a:cubicBezTo>
                <a:lnTo>
                  <a:pt x="0"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0" name="Freeform 6"/>
          <p:cNvSpPr>
            <a:spLocks/>
          </p:cNvSpPr>
          <p:nvPr/>
        </p:nvSpPr>
        <p:spPr bwMode="blackWhite">
          <a:xfrm>
            <a:off x="641336" y="2679117"/>
            <a:ext cx="3812310" cy="470350"/>
          </a:xfrm>
          <a:custGeom>
            <a:avLst/>
            <a:gdLst>
              <a:gd name="T0" fmla="*/ 2147483647 w 1239"/>
              <a:gd name="T1" fmla="*/ 2147483647 h 195"/>
              <a:gd name="T2" fmla="*/ 2147483647 w 1239"/>
              <a:gd name="T3" fmla="*/ 0 h 195"/>
              <a:gd name="T4" fmla="*/ 0 w 1239"/>
              <a:gd name="T5" fmla="*/ 0 h 195"/>
              <a:gd name="T6" fmla="*/ 0 60000 65536"/>
              <a:gd name="T7" fmla="*/ 0 60000 65536"/>
              <a:gd name="T8" fmla="*/ 0 60000 65536"/>
              <a:gd name="T9" fmla="*/ 0 w 1239"/>
              <a:gd name="T10" fmla="*/ 0 h 195"/>
              <a:gd name="T11" fmla="*/ 1239 w 1239"/>
              <a:gd name="T12" fmla="*/ 195 h 195"/>
            </a:gdLst>
            <a:ahLst/>
            <a:cxnLst>
              <a:cxn ang="T6">
                <a:pos x="T0" y="T1"/>
              </a:cxn>
              <a:cxn ang="T7">
                <a:pos x="T2" y="T3"/>
              </a:cxn>
              <a:cxn ang="T8">
                <a:pos x="T4" y="T5"/>
              </a:cxn>
            </a:cxnLst>
            <a:rect l="T9" t="T10" r="T11" b="T12"/>
            <a:pathLst>
              <a:path w="1239" h="195">
                <a:moveTo>
                  <a:pt x="1238" y="194"/>
                </a:moveTo>
                <a:lnTo>
                  <a:pt x="1047" y="0"/>
                </a:lnTo>
                <a:lnTo>
                  <a:pt x="0"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1" name="Freeform 7"/>
          <p:cNvSpPr>
            <a:spLocks/>
          </p:cNvSpPr>
          <p:nvPr/>
        </p:nvSpPr>
        <p:spPr bwMode="blackWhite">
          <a:xfrm>
            <a:off x="641336" y="5102939"/>
            <a:ext cx="3812310" cy="445062"/>
          </a:xfrm>
          <a:custGeom>
            <a:avLst/>
            <a:gdLst>
              <a:gd name="T0" fmla="*/ 2147483647 w 1240"/>
              <a:gd name="T1" fmla="*/ 0 h 185"/>
              <a:gd name="T2" fmla="*/ 2147483647 w 1240"/>
              <a:gd name="T3" fmla="*/ 2147483647 h 185"/>
              <a:gd name="T4" fmla="*/ 0 w 1240"/>
              <a:gd name="T5" fmla="*/ 2147483647 h 185"/>
              <a:gd name="T6" fmla="*/ 0 60000 65536"/>
              <a:gd name="T7" fmla="*/ 0 60000 65536"/>
              <a:gd name="T8" fmla="*/ 0 60000 65536"/>
              <a:gd name="T9" fmla="*/ 0 w 1240"/>
              <a:gd name="T10" fmla="*/ 0 h 185"/>
              <a:gd name="T11" fmla="*/ 1240 w 1240"/>
              <a:gd name="T12" fmla="*/ 185 h 185"/>
            </a:gdLst>
            <a:ahLst/>
            <a:cxnLst>
              <a:cxn ang="T6">
                <a:pos x="T0" y="T1"/>
              </a:cxn>
              <a:cxn ang="T7">
                <a:pos x="T2" y="T3"/>
              </a:cxn>
              <a:cxn ang="T8">
                <a:pos x="T4" y="T5"/>
              </a:cxn>
            </a:cxnLst>
            <a:rect l="T9" t="T10" r="T11" b="T12"/>
            <a:pathLst>
              <a:path w="1240" h="185">
                <a:moveTo>
                  <a:pt x="1239" y="0"/>
                </a:moveTo>
                <a:lnTo>
                  <a:pt x="1047" y="184"/>
                </a:lnTo>
                <a:lnTo>
                  <a:pt x="0" y="184"/>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2" name="Freeform 8"/>
          <p:cNvSpPr>
            <a:spLocks/>
          </p:cNvSpPr>
          <p:nvPr/>
        </p:nvSpPr>
        <p:spPr bwMode="blackWhite">
          <a:xfrm>
            <a:off x="641335" y="4752705"/>
            <a:ext cx="2864724" cy="287014"/>
          </a:xfrm>
          <a:custGeom>
            <a:avLst/>
            <a:gdLst>
              <a:gd name="T0" fmla="*/ 2147483647 w 920"/>
              <a:gd name="T1" fmla="*/ 0 h 120"/>
              <a:gd name="T2" fmla="*/ 2147483647 w 920"/>
              <a:gd name="T3" fmla="*/ 2147483647 h 120"/>
              <a:gd name="T4" fmla="*/ 0 w 920"/>
              <a:gd name="T5" fmla="*/ 2147483647 h 120"/>
              <a:gd name="T6" fmla="*/ 0 60000 65536"/>
              <a:gd name="T7" fmla="*/ 0 60000 65536"/>
              <a:gd name="T8" fmla="*/ 0 60000 65536"/>
              <a:gd name="T9" fmla="*/ 0 w 920"/>
              <a:gd name="T10" fmla="*/ 0 h 120"/>
              <a:gd name="T11" fmla="*/ 920 w 920"/>
              <a:gd name="T12" fmla="*/ 120 h 120"/>
            </a:gdLst>
            <a:ahLst/>
            <a:cxnLst>
              <a:cxn ang="T6">
                <a:pos x="T0" y="T1"/>
              </a:cxn>
              <a:cxn ang="T7">
                <a:pos x="T2" y="T3"/>
              </a:cxn>
              <a:cxn ang="T8">
                <a:pos x="T4" y="T5"/>
              </a:cxn>
            </a:cxnLst>
            <a:rect l="T9" t="T10" r="T11" b="T12"/>
            <a:pathLst>
              <a:path w="920" h="120">
                <a:moveTo>
                  <a:pt x="919" y="0"/>
                </a:moveTo>
                <a:lnTo>
                  <a:pt x="799" y="119"/>
                </a:lnTo>
                <a:lnTo>
                  <a:pt x="0" y="119"/>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3" name="Freeform 9"/>
          <p:cNvSpPr>
            <a:spLocks/>
          </p:cNvSpPr>
          <p:nvPr/>
        </p:nvSpPr>
        <p:spPr bwMode="blackWhite">
          <a:xfrm>
            <a:off x="4464628" y="2679117"/>
            <a:ext cx="3818585" cy="475408"/>
          </a:xfrm>
          <a:custGeom>
            <a:avLst/>
            <a:gdLst>
              <a:gd name="T0" fmla="*/ 0 w 1233"/>
              <a:gd name="T1" fmla="*/ 2147483647 h 198"/>
              <a:gd name="T2" fmla="*/ 2147483647 w 1233"/>
              <a:gd name="T3" fmla="*/ 0 h 198"/>
              <a:gd name="T4" fmla="*/ 2147483647 w 1233"/>
              <a:gd name="T5" fmla="*/ 0 h 198"/>
              <a:gd name="T6" fmla="*/ 0 60000 65536"/>
              <a:gd name="T7" fmla="*/ 0 60000 65536"/>
              <a:gd name="T8" fmla="*/ 0 60000 65536"/>
              <a:gd name="T9" fmla="*/ 0 w 1233"/>
              <a:gd name="T10" fmla="*/ 0 h 198"/>
              <a:gd name="T11" fmla="*/ 1233 w 1233"/>
              <a:gd name="T12" fmla="*/ 198 h 198"/>
            </a:gdLst>
            <a:ahLst/>
            <a:cxnLst>
              <a:cxn ang="T6">
                <a:pos x="T0" y="T1"/>
              </a:cxn>
              <a:cxn ang="T7">
                <a:pos x="T2" y="T3"/>
              </a:cxn>
              <a:cxn ang="T8">
                <a:pos x="T4" y="T5"/>
              </a:cxn>
            </a:cxnLst>
            <a:rect l="T9" t="T10" r="T11" b="T12"/>
            <a:pathLst>
              <a:path w="1233" h="198">
                <a:moveTo>
                  <a:pt x="0" y="197"/>
                </a:moveTo>
                <a:lnTo>
                  <a:pt x="185" y="0"/>
                </a:lnTo>
                <a:lnTo>
                  <a:pt x="1232"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4" name="Freeform 10"/>
          <p:cNvSpPr>
            <a:spLocks/>
          </p:cNvSpPr>
          <p:nvPr/>
        </p:nvSpPr>
        <p:spPr bwMode="blackWhite">
          <a:xfrm>
            <a:off x="5415351" y="3216480"/>
            <a:ext cx="2867862" cy="285751"/>
          </a:xfrm>
          <a:custGeom>
            <a:avLst/>
            <a:gdLst>
              <a:gd name="T0" fmla="*/ 0 w 920"/>
              <a:gd name="T1" fmla="*/ 2147483647 h 112"/>
              <a:gd name="T2" fmla="*/ 2147483647 w 920"/>
              <a:gd name="T3" fmla="*/ 0 h 112"/>
              <a:gd name="T4" fmla="*/ 2147483647 w 920"/>
              <a:gd name="T5" fmla="*/ 0 h 112"/>
              <a:gd name="T6" fmla="*/ 0 60000 65536"/>
              <a:gd name="T7" fmla="*/ 0 60000 65536"/>
              <a:gd name="T8" fmla="*/ 0 60000 65536"/>
              <a:gd name="T9" fmla="*/ 0 w 920"/>
              <a:gd name="T10" fmla="*/ 0 h 112"/>
              <a:gd name="T11" fmla="*/ 920 w 920"/>
              <a:gd name="T12" fmla="*/ 112 h 112"/>
            </a:gdLst>
            <a:ahLst/>
            <a:cxnLst>
              <a:cxn ang="T6">
                <a:pos x="T0" y="T1"/>
              </a:cxn>
              <a:cxn ang="T7">
                <a:pos x="T2" y="T3"/>
              </a:cxn>
              <a:cxn ang="T8">
                <a:pos x="T4" y="T5"/>
              </a:cxn>
            </a:cxnLst>
            <a:rect l="T9" t="T10" r="T11" b="T12"/>
            <a:pathLst>
              <a:path w="920" h="112">
                <a:moveTo>
                  <a:pt x="0" y="111"/>
                </a:moveTo>
                <a:lnTo>
                  <a:pt x="120" y="0"/>
                </a:lnTo>
                <a:lnTo>
                  <a:pt x="919" y="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5" name="Freeform 11"/>
          <p:cNvSpPr>
            <a:spLocks/>
          </p:cNvSpPr>
          <p:nvPr/>
        </p:nvSpPr>
        <p:spPr bwMode="blackWhite">
          <a:xfrm>
            <a:off x="4467766" y="5102939"/>
            <a:ext cx="3815448" cy="445062"/>
          </a:xfrm>
          <a:custGeom>
            <a:avLst/>
            <a:gdLst>
              <a:gd name="T0" fmla="*/ 0 w 1232"/>
              <a:gd name="T1" fmla="*/ 0 h 185"/>
              <a:gd name="T2" fmla="*/ 2147483647 w 1232"/>
              <a:gd name="T3" fmla="*/ 2147483647 h 185"/>
              <a:gd name="T4" fmla="*/ 2147483647 w 1232"/>
              <a:gd name="T5" fmla="*/ 2147483647 h 185"/>
              <a:gd name="T6" fmla="*/ 0 60000 65536"/>
              <a:gd name="T7" fmla="*/ 0 60000 65536"/>
              <a:gd name="T8" fmla="*/ 0 60000 65536"/>
              <a:gd name="T9" fmla="*/ 0 w 1232"/>
              <a:gd name="T10" fmla="*/ 0 h 185"/>
              <a:gd name="T11" fmla="*/ 1232 w 1232"/>
              <a:gd name="T12" fmla="*/ 185 h 185"/>
            </a:gdLst>
            <a:ahLst/>
            <a:cxnLst>
              <a:cxn ang="T6">
                <a:pos x="T0" y="T1"/>
              </a:cxn>
              <a:cxn ang="T7">
                <a:pos x="T2" y="T3"/>
              </a:cxn>
              <a:cxn ang="T8">
                <a:pos x="T4" y="T5"/>
              </a:cxn>
            </a:cxnLst>
            <a:rect l="T9" t="T10" r="T11" b="T12"/>
            <a:pathLst>
              <a:path w="1232" h="185">
                <a:moveTo>
                  <a:pt x="0" y="0"/>
                </a:moveTo>
                <a:lnTo>
                  <a:pt x="184" y="184"/>
                </a:lnTo>
                <a:lnTo>
                  <a:pt x="1231" y="184"/>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6" name="Freeform 12"/>
          <p:cNvSpPr>
            <a:spLocks/>
          </p:cNvSpPr>
          <p:nvPr/>
        </p:nvSpPr>
        <p:spPr bwMode="blackWhite">
          <a:xfrm>
            <a:off x="5415351" y="4752705"/>
            <a:ext cx="2867862" cy="287014"/>
          </a:xfrm>
          <a:custGeom>
            <a:avLst/>
            <a:gdLst>
              <a:gd name="T0" fmla="*/ 0 w 918"/>
              <a:gd name="T1" fmla="*/ 0 h 111"/>
              <a:gd name="T2" fmla="*/ 2147483647 w 918"/>
              <a:gd name="T3" fmla="*/ 2147483647 h 111"/>
              <a:gd name="T4" fmla="*/ 2147483647 w 918"/>
              <a:gd name="T5" fmla="*/ 2147483647 h 111"/>
              <a:gd name="T6" fmla="*/ 0 60000 65536"/>
              <a:gd name="T7" fmla="*/ 0 60000 65536"/>
              <a:gd name="T8" fmla="*/ 0 60000 65536"/>
              <a:gd name="T9" fmla="*/ 0 w 918"/>
              <a:gd name="T10" fmla="*/ 0 h 111"/>
              <a:gd name="T11" fmla="*/ 918 w 918"/>
              <a:gd name="T12" fmla="*/ 111 h 111"/>
            </a:gdLst>
            <a:ahLst/>
            <a:cxnLst>
              <a:cxn ang="T6">
                <a:pos x="T0" y="T1"/>
              </a:cxn>
              <a:cxn ang="T7">
                <a:pos x="T2" y="T3"/>
              </a:cxn>
              <a:cxn ang="T8">
                <a:pos x="T4" y="T5"/>
              </a:cxn>
            </a:cxnLst>
            <a:rect l="T9" t="T10" r="T11" b="T12"/>
            <a:pathLst>
              <a:path w="918" h="111">
                <a:moveTo>
                  <a:pt x="0" y="0"/>
                </a:moveTo>
                <a:lnTo>
                  <a:pt x="118" y="110"/>
                </a:lnTo>
                <a:lnTo>
                  <a:pt x="917" y="110"/>
                </a:lnTo>
              </a:path>
            </a:pathLst>
          </a:custGeom>
          <a:solidFill>
            <a:schemeClr val="bg1"/>
          </a:solidFill>
          <a:ln w="12700" cap="rnd">
            <a:solidFill>
              <a:schemeClr val="accent3"/>
            </a:solidFill>
            <a:round/>
            <a:headEnd type="none" w="sm" len="sm"/>
            <a:tailEnd type="none" w="sm" len="sm"/>
          </a:ln>
        </p:spPr>
        <p:txBody>
          <a:bodyPr wrap="square" lIns="32299" tIns="32299" rIns="32299" bIns="32299" anchor="ctr" anchorCtr="0"/>
          <a:lstStyle/>
          <a:p>
            <a:pPr>
              <a:defRPr/>
            </a:pPr>
            <a:endParaRPr lang="en-US" dirty="0"/>
          </a:p>
        </p:txBody>
      </p:sp>
      <p:sp>
        <p:nvSpPr>
          <p:cNvPr id="19" name="Rectangle 15"/>
          <p:cNvSpPr>
            <a:spLocks noChangeArrowheads="1"/>
          </p:cNvSpPr>
          <p:nvPr>
            <p:custDataLst>
              <p:tags r:id="rId1"/>
            </p:custDataLst>
          </p:nvPr>
        </p:nvSpPr>
        <p:spPr bwMode="gray">
          <a:xfrm>
            <a:off x="678986" y="2789035"/>
            <a:ext cx="3200396" cy="293607"/>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Health </a:t>
            </a:r>
            <a:endParaRPr lang="en-US" dirty="0">
              <a:solidFill>
                <a:schemeClr val="tx2"/>
              </a:solidFill>
            </a:endParaRPr>
          </a:p>
        </p:txBody>
      </p:sp>
      <p:sp>
        <p:nvSpPr>
          <p:cNvPr id="21" name="Rectangle 17"/>
          <p:cNvSpPr>
            <a:spLocks noChangeArrowheads="1"/>
          </p:cNvSpPr>
          <p:nvPr>
            <p:custDataLst>
              <p:tags r:id="rId2"/>
            </p:custDataLst>
          </p:nvPr>
        </p:nvSpPr>
        <p:spPr bwMode="gray">
          <a:xfrm>
            <a:off x="647623" y="3341958"/>
            <a:ext cx="2539141" cy="587212"/>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r>
              <a:rPr lang="en-US" dirty="0">
                <a:solidFill>
                  <a:schemeClr val="tx2"/>
                </a:solidFill>
              </a:rPr>
              <a:t>Transport </a:t>
            </a:r>
            <a:r>
              <a:rPr lang="en-US" dirty="0" smtClean="0">
                <a:solidFill>
                  <a:schemeClr val="tx2"/>
                </a:solidFill>
              </a:rPr>
              <a:t>of specified goods </a:t>
            </a:r>
            <a:endParaRPr lang="en-US" dirty="0">
              <a:solidFill>
                <a:schemeClr val="tx2"/>
              </a:solidFill>
            </a:endParaRPr>
          </a:p>
        </p:txBody>
      </p:sp>
      <p:sp>
        <p:nvSpPr>
          <p:cNvPr id="22" name="Rectangle 18"/>
          <p:cNvSpPr>
            <a:spLocks noChangeArrowheads="1"/>
          </p:cNvSpPr>
          <p:nvPr>
            <p:custDataLst>
              <p:tags r:id="rId3"/>
            </p:custDataLst>
          </p:nvPr>
        </p:nvSpPr>
        <p:spPr bwMode="gray">
          <a:xfrm>
            <a:off x="5887974" y="3488758"/>
            <a:ext cx="2134626" cy="293606"/>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r>
              <a:rPr lang="en-US" dirty="0" smtClean="0">
                <a:solidFill>
                  <a:schemeClr val="tx2"/>
                </a:solidFill>
              </a:rPr>
              <a:t>Education</a:t>
            </a:r>
            <a:endParaRPr lang="en-US" dirty="0">
              <a:solidFill>
                <a:schemeClr val="tx2"/>
              </a:solidFill>
            </a:endParaRPr>
          </a:p>
        </p:txBody>
      </p:sp>
      <p:sp>
        <p:nvSpPr>
          <p:cNvPr id="23" name="Rectangle 19"/>
          <p:cNvSpPr>
            <a:spLocks noChangeArrowheads="1"/>
          </p:cNvSpPr>
          <p:nvPr>
            <p:custDataLst>
              <p:tags r:id="rId4"/>
            </p:custDataLst>
          </p:nvPr>
        </p:nvSpPr>
        <p:spPr bwMode="gray">
          <a:xfrm>
            <a:off x="3879382" y="5967526"/>
            <a:ext cx="1165104" cy="212174"/>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endParaRPr lang="en-US" sz="1400" dirty="0">
              <a:solidFill>
                <a:schemeClr val="tx2"/>
              </a:solidFill>
            </a:endParaRPr>
          </a:p>
        </p:txBody>
      </p:sp>
      <p:sp>
        <p:nvSpPr>
          <p:cNvPr id="24" name="Rectangle 20"/>
          <p:cNvSpPr>
            <a:spLocks noChangeArrowheads="1"/>
          </p:cNvSpPr>
          <p:nvPr>
            <p:custDataLst>
              <p:tags r:id="rId5"/>
            </p:custDataLst>
          </p:nvPr>
        </p:nvSpPr>
        <p:spPr bwMode="gray">
          <a:xfrm>
            <a:off x="6089958" y="4017416"/>
            <a:ext cx="2134627" cy="230220"/>
          </a:xfrm>
          <a:prstGeom prst="rect">
            <a:avLst/>
          </a:prstGeom>
          <a:noFill/>
          <a:ln w="9525" algn="ctr">
            <a:noFill/>
            <a:miter lim="800000"/>
            <a:headEnd/>
            <a:tailEnd/>
          </a:ln>
        </p:spPr>
        <p:txBody>
          <a:bodyPr wrap="square" lIns="0" tIns="0" rIns="0" bIns="0" anchor="ctr" anchorCtr="0">
            <a:spAutoFit/>
          </a:bodyPr>
          <a:lstStyle/>
          <a:p>
            <a:pPr marL="190469" lvl="1" indent="-190469" defTabSz="957110">
              <a:lnSpc>
                <a:spcPct val="106000"/>
              </a:lnSpc>
              <a:spcBef>
                <a:spcPts val="1349"/>
              </a:spcBef>
              <a:buFont typeface="Arial" charset="0"/>
              <a:buChar char="•"/>
            </a:pPr>
            <a:endParaRPr lang="en-US" sz="1400" dirty="0">
              <a:solidFill>
                <a:schemeClr val="tx2"/>
              </a:solidFill>
            </a:endParaRPr>
          </a:p>
        </p:txBody>
      </p:sp>
      <p:sp>
        <p:nvSpPr>
          <p:cNvPr id="25" name="Rectangle 21"/>
          <p:cNvSpPr>
            <a:spLocks noChangeArrowheads="1"/>
          </p:cNvSpPr>
          <p:nvPr>
            <p:custDataLst>
              <p:tags r:id="rId6"/>
            </p:custDataLst>
          </p:nvPr>
        </p:nvSpPr>
        <p:spPr bwMode="gray">
          <a:xfrm>
            <a:off x="647623" y="4522775"/>
            <a:ext cx="2539142" cy="272832"/>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r>
              <a:rPr lang="en-US" dirty="0" smtClean="0">
                <a:solidFill>
                  <a:schemeClr val="tx2"/>
                </a:solidFill>
              </a:rPr>
              <a:t>Hospitality </a:t>
            </a:r>
            <a:endParaRPr lang="en-US" dirty="0">
              <a:solidFill>
                <a:schemeClr val="tx2"/>
              </a:solidFill>
              <a:ea typeface="ＭＳ Ｐゴシック" pitchFamily="50" charset="-128"/>
            </a:endParaRPr>
          </a:p>
        </p:txBody>
      </p:sp>
      <p:sp>
        <p:nvSpPr>
          <p:cNvPr id="26" name="Rectangle 22"/>
          <p:cNvSpPr>
            <a:spLocks noChangeArrowheads="1"/>
          </p:cNvSpPr>
          <p:nvPr>
            <p:custDataLst>
              <p:tags r:id="rId7"/>
            </p:custDataLst>
          </p:nvPr>
        </p:nvSpPr>
        <p:spPr bwMode="gray">
          <a:xfrm>
            <a:off x="5887974" y="4520692"/>
            <a:ext cx="2134626" cy="276999"/>
          </a:xfrm>
          <a:prstGeom prst="rect">
            <a:avLst/>
          </a:prstGeom>
          <a:noFill/>
          <a:ln w="9525" algn="ctr">
            <a:noFill/>
            <a:miter lim="800000"/>
            <a:headEnd/>
            <a:tailEnd/>
          </a:ln>
        </p:spPr>
        <p:txBody>
          <a:bodyPr wrap="square" lIns="0" tIns="0" rIns="0" bIns="0" anchor="ctr" anchorCtr="0">
            <a:spAutoFit/>
          </a:bodyPr>
          <a:lstStyle/>
          <a:p>
            <a:pPr lvl="0"/>
            <a:r>
              <a:rPr lang="en-US" dirty="0">
                <a:solidFill>
                  <a:schemeClr val="tx2"/>
                </a:solidFill>
              </a:rPr>
              <a:t>Job work </a:t>
            </a:r>
          </a:p>
        </p:txBody>
      </p:sp>
      <p:sp>
        <p:nvSpPr>
          <p:cNvPr id="27" name="Rectangle 23"/>
          <p:cNvSpPr>
            <a:spLocks noChangeArrowheads="1"/>
          </p:cNvSpPr>
          <p:nvPr>
            <p:custDataLst>
              <p:tags r:id="rId8"/>
            </p:custDataLst>
          </p:nvPr>
        </p:nvSpPr>
        <p:spPr bwMode="gray">
          <a:xfrm>
            <a:off x="678987" y="4944765"/>
            <a:ext cx="2134626" cy="753924"/>
          </a:xfrm>
          <a:prstGeom prst="rect">
            <a:avLst/>
          </a:prstGeom>
          <a:noFill/>
          <a:ln w="9525" algn="ctr">
            <a:noFill/>
            <a:miter lim="800000"/>
            <a:headEnd/>
            <a:tailEnd/>
          </a:ln>
        </p:spPr>
        <p:txBody>
          <a:bodyPr wrap="square" lIns="0" tIns="0" rIns="0" bIns="0" anchor="ctr" anchorCtr="0">
            <a:spAutoFit/>
          </a:bodyPr>
          <a:lstStyle/>
          <a:p>
            <a:pPr marL="0" lvl="1" defTabSz="957844">
              <a:lnSpc>
                <a:spcPct val="106000"/>
              </a:lnSpc>
              <a:spcBef>
                <a:spcPts val="1344"/>
              </a:spcBef>
              <a:defRPr/>
            </a:pPr>
            <a:endParaRPr lang="en-US" dirty="0" smtClean="0">
              <a:solidFill>
                <a:schemeClr val="tx2"/>
              </a:solidFill>
            </a:endParaRPr>
          </a:p>
          <a:p>
            <a:pPr marL="0" lvl="1" defTabSz="957844">
              <a:lnSpc>
                <a:spcPct val="106000"/>
              </a:lnSpc>
              <a:spcBef>
                <a:spcPts val="1344"/>
              </a:spcBef>
              <a:defRPr/>
            </a:pPr>
            <a:endParaRPr lang="en-US" dirty="0">
              <a:solidFill>
                <a:schemeClr val="tx2"/>
              </a:solidFill>
            </a:endParaRPr>
          </a:p>
        </p:txBody>
      </p:sp>
      <p:sp>
        <p:nvSpPr>
          <p:cNvPr id="3" name="Slide Number Placeholder 2"/>
          <p:cNvSpPr>
            <a:spLocks noGrp="1"/>
          </p:cNvSpPr>
          <p:nvPr>
            <p:ph type="sldNum" sz="quarter" idx="12"/>
          </p:nvPr>
        </p:nvSpPr>
        <p:spPr/>
        <p:txBody>
          <a:bodyPr/>
          <a:lstStyle/>
          <a:p>
            <a:fld id="{313880FF-B11A-4FA9-B5CC-7226C1B8517C}" type="slidenum">
              <a:rPr lang="en-GB" smtClean="0"/>
              <a:pPr/>
              <a:t>21</a:t>
            </a:fld>
            <a:endParaRPr lang="en-GB" dirty="0"/>
          </a:p>
        </p:txBody>
      </p:sp>
      <p:cxnSp>
        <p:nvCxnSpPr>
          <p:cNvPr id="30" name="Straight Connector 29"/>
          <p:cNvCxnSpPr/>
          <p:nvPr/>
        </p:nvCxnSpPr>
        <p:spPr>
          <a:xfrm flipH="1">
            <a:off x="2133600" y="5605542"/>
            <a:ext cx="1" cy="9476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29400" y="5574478"/>
            <a:ext cx="0" cy="94671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8" name="Right Arrow 37"/>
          <p:cNvSpPr/>
          <p:nvPr/>
        </p:nvSpPr>
        <p:spPr>
          <a:xfrm>
            <a:off x="573047" y="4079081"/>
            <a:ext cx="2688292" cy="10562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rtlCol="0" anchor="ctr"/>
          <a:lstStyle/>
          <a:p>
            <a:pPr algn="ctr"/>
            <a:endParaRPr lang="en-US"/>
          </a:p>
        </p:txBody>
      </p:sp>
      <p:sp>
        <p:nvSpPr>
          <p:cNvPr id="41" name="Right Arrow 40"/>
          <p:cNvSpPr/>
          <p:nvPr/>
        </p:nvSpPr>
        <p:spPr>
          <a:xfrm flipH="1">
            <a:off x="5693107" y="4107897"/>
            <a:ext cx="2688292" cy="105627"/>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40" tIns="41020" rIns="82040" bIns="41020" rtlCol="0" anchor="ctr"/>
          <a:lstStyle/>
          <a:p>
            <a:pPr algn="ctr"/>
            <a:endParaRPr lang="en-US"/>
          </a:p>
        </p:txBody>
      </p:sp>
      <p:sp>
        <p:nvSpPr>
          <p:cNvPr id="29" name="Rectangle 15"/>
          <p:cNvSpPr>
            <a:spLocks noChangeArrowheads="1"/>
          </p:cNvSpPr>
          <p:nvPr>
            <p:custDataLst>
              <p:tags r:id="rId9"/>
            </p:custDataLst>
          </p:nvPr>
        </p:nvSpPr>
        <p:spPr bwMode="gray">
          <a:xfrm>
            <a:off x="5867400" y="2370276"/>
            <a:ext cx="3200396" cy="1214243"/>
          </a:xfrm>
          <a:prstGeom prst="rect">
            <a:avLst/>
          </a:prstGeom>
          <a:noFill/>
          <a:ln w="9525" algn="ctr">
            <a:noFill/>
            <a:miter lim="800000"/>
            <a:headEnd/>
            <a:tailEnd/>
          </a:ln>
        </p:spPr>
        <p:txBody>
          <a:bodyPr wrap="square" lIns="0" tIns="0" rIns="0" bIns="0" anchor="ctr" anchorCtr="0">
            <a:spAutoFit/>
          </a:bodyPr>
          <a:lstStyle/>
          <a:p>
            <a:pPr marL="0" lvl="1" defTabSz="957110">
              <a:lnSpc>
                <a:spcPct val="106000"/>
              </a:lnSpc>
              <a:spcBef>
                <a:spcPts val="1349"/>
              </a:spcBef>
            </a:pPr>
            <a:endParaRPr lang="en-US" dirty="0" smtClean="0"/>
          </a:p>
          <a:p>
            <a:pPr marL="0" lvl="1" defTabSz="957110">
              <a:lnSpc>
                <a:spcPct val="106000"/>
              </a:lnSpc>
              <a:spcBef>
                <a:spcPts val="1349"/>
              </a:spcBef>
            </a:pPr>
            <a:r>
              <a:rPr lang="en-US" dirty="0" smtClean="0">
                <a:solidFill>
                  <a:srgbClr val="002060"/>
                </a:solidFill>
              </a:rPr>
              <a:t>Business </a:t>
            </a:r>
            <a:r>
              <a:rPr lang="en-US" dirty="0">
                <a:solidFill>
                  <a:srgbClr val="002060"/>
                </a:solidFill>
              </a:rPr>
              <a:t>Exhibition</a:t>
            </a:r>
          </a:p>
          <a:p>
            <a:pPr marL="0" lvl="1" defTabSz="957110">
              <a:lnSpc>
                <a:spcPct val="106000"/>
              </a:lnSpc>
              <a:spcBef>
                <a:spcPts val="1349"/>
              </a:spcBef>
            </a:pPr>
            <a:r>
              <a:rPr lang="en-US" dirty="0" smtClean="0">
                <a:solidFill>
                  <a:schemeClr val="tx2"/>
                </a:solidFill>
              </a:rPr>
              <a:t> </a:t>
            </a:r>
            <a:endParaRPr lang="en-US" dirty="0">
              <a:solidFill>
                <a:schemeClr val="tx2"/>
              </a:solidFill>
            </a:endParaRPr>
          </a:p>
        </p:txBody>
      </p:sp>
      <p:sp>
        <p:nvSpPr>
          <p:cNvPr id="2" name="Rectangle 1"/>
          <p:cNvSpPr/>
          <p:nvPr/>
        </p:nvSpPr>
        <p:spPr>
          <a:xfrm>
            <a:off x="2286000" y="5562600"/>
            <a:ext cx="4572000" cy="923330"/>
          </a:xfrm>
          <a:prstGeom prst="rect">
            <a:avLst/>
          </a:prstGeom>
        </p:spPr>
        <p:txBody>
          <a:bodyPr>
            <a:spAutoFit/>
          </a:bodyPr>
          <a:lstStyle/>
          <a:p>
            <a:r>
              <a:rPr lang="en-US" dirty="0">
                <a:solidFill>
                  <a:schemeClr val="tx2"/>
                </a:solidFill>
              </a:rPr>
              <a:t>Erection/ Construction/ Maintenance/ Repair/ Renovation </a:t>
            </a:r>
            <a:r>
              <a:rPr lang="en-US" dirty="0" smtClean="0">
                <a:solidFill>
                  <a:schemeClr val="tx2"/>
                </a:solidFill>
              </a:rPr>
              <a:t>Services for specified purposes</a:t>
            </a:r>
            <a:endParaRPr lang="en-US" dirty="0">
              <a:solidFill>
                <a:schemeClr val="tx2"/>
              </a:solidFill>
            </a:endParaRPr>
          </a:p>
        </p:txBody>
      </p:sp>
      <p:sp>
        <p:nvSpPr>
          <p:cNvPr id="31" name="Rectangle 22"/>
          <p:cNvSpPr>
            <a:spLocks noChangeArrowheads="1"/>
          </p:cNvSpPr>
          <p:nvPr>
            <p:custDataLst>
              <p:tags r:id="rId10"/>
            </p:custDataLst>
          </p:nvPr>
        </p:nvSpPr>
        <p:spPr bwMode="gray">
          <a:xfrm>
            <a:off x="5866374" y="5181600"/>
            <a:ext cx="2134626" cy="276999"/>
          </a:xfrm>
          <a:prstGeom prst="rect">
            <a:avLst/>
          </a:prstGeom>
          <a:noFill/>
          <a:ln w="9525" algn="ctr">
            <a:noFill/>
            <a:miter lim="800000"/>
            <a:headEnd/>
            <a:tailEnd/>
          </a:ln>
        </p:spPr>
        <p:txBody>
          <a:bodyPr wrap="square" lIns="0" tIns="0" rIns="0" bIns="0" anchor="ctr" anchorCtr="0">
            <a:spAutoFit/>
          </a:bodyPr>
          <a:lstStyle/>
          <a:p>
            <a:pPr lvl="0"/>
            <a:r>
              <a:rPr lang="en-US" dirty="0" smtClean="0">
                <a:solidFill>
                  <a:schemeClr val="tx2"/>
                </a:solidFill>
              </a:rPr>
              <a:t>Miscellaneous </a:t>
            </a:r>
            <a:endParaRPr lang="en-US" dirty="0">
              <a:solidFill>
                <a:schemeClr val="tx2"/>
              </a:solidFill>
            </a:endParaRPr>
          </a:p>
        </p:txBody>
      </p:sp>
      <p:sp>
        <p:nvSpPr>
          <p:cNvPr id="4" name="Rectangle 3"/>
          <p:cNvSpPr/>
          <p:nvPr/>
        </p:nvSpPr>
        <p:spPr>
          <a:xfrm>
            <a:off x="533400" y="5105400"/>
            <a:ext cx="1172116" cy="385939"/>
          </a:xfrm>
          <a:prstGeom prst="rect">
            <a:avLst/>
          </a:prstGeom>
        </p:spPr>
        <p:txBody>
          <a:bodyPr wrap="none">
            <a:spAutoFit/>
          </a:bodyPr>
          <a:lstStyle/>
          <a:p>
            <a:pPr marL="0" lvl="1" defTabSz="957844">
              <a:lnSpc>
                <a:spcPct val="106000"/>
              </a:lnSpc>
              <a:spcBef>
                <a:spcPts val="1344"/>
              </a:spcBef>
              <a:defRPr/>
            </a:pPr>
            <a:r>
              <a:rPr lang="en-US" dirty="0">
                <a:solidFill>
                  <a:schemeClr val="tx2"/>
                </a:solidFill>
              </a:rPr>
              <a:t>Copyright</a:t>
            </a:r>
            <a:endParaRPr lang="en-US" dirty="0">
              <a:solidFill>
                <a:schemeClr val="tx2"/>
              </a:solidFill>
              <a:ea typeface="ＭＳ Ｐゴシック" pitchFamily="50" charset="-128"/>
            </a:endParaRPr>
          </a:p>
        </p:txBody>
      </p:sp>
    </p:spTree>
    <p:extLst>
      <p:ext uri="{BB962C8B-B14F-4D97-AF65-F5344CB8AC3E}">
        <p14:creationId xmlns:p14="http://schemas.microsoft.com/office/powerpoint/2010/main" val="3895285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52400"/>
            <a:ext cx="8424000" cy="630000"/>
          </a:xfrm>
        </p:spPr>
        <p:txBody>
          <a:bodyPr/>
          <a:lstStyle/>
          <a:p>
            <a:r>
              <a:rPr lang="en-US" dirty="0" smtClean="0"/>
              <a:t>Exemption</a:t>
            </a:r>
            <a:br>
              <a:rPr lang="en-US" dirty="0" smtClean="0"/>
            </a:br>
            <a:r>
              <a:rPr lang="en-US" dirty="0"/>
              <a:t/>
            </a:r>
            <a:br>
              <a:rPr lang="en-US" dirty="0"/>
            </a:br>
            <a:endParaRPr lang="en-US" dirty="0"/>
          </a:p>
        </p:txBody>
      </p:sp>
      <p:sp>
        <p:nvSpPr>
          <p:cNvPr id="3" name="Content Placeholder 2"/>
          <p:cNvSpPr>
            <a:spLocks noGrp="1"/>
          </p:cNvSpPr>
          <p:nvPr>
            <p:ph idx="1"/>
          </p:nvPr>
        </p:nvSpPr>
        <p:spPr>
          <a:xfrm>
            <a:off x="381000" y="838200"/>
            <a:ext cx="8403000" cy="5551800"/>
          </a:xfrm>
        </p:spPr>
        <p:txBody>
          <a:bodyPr/>
          <a:lstStyle/>
          <a:p>
            <a:pPr marL="285750" indent="-285750" algn="just">
              <a:buFont typeface="Wingdings" pitchFamily="2" charset="2"/>
              <a:buChar char="Ø"/>
            </a:pPr>
            <a:r>
              <a:rPr lang="en-US" sz="1550" b="1" dirty="0" smtClean="0"/>
              <a:t>Medical Services </a:t>
            </a:r>
            <a:r>
              <a:rPr lang="en-US" sz="1550" dirty="0"/>
              <a:t>	</a:t>
            </a:r>
            <a:endParaRPr lang="en-US" sz="1550" dirty="0" smtClean="0"/>
          </a:p>
          <a:p>
            <a:pPr marL="285750" indent="-285750" algn="just">
              <a:buFont typeface="Wingdings" pitchFamily="2" charset="2"/>
              <a:buChar char="Ø"/>
            </a:pPr>
            <a:endParaRPr lang="en-US" sz="1550" dirty="0" smtClean="0"/>
          </a:p>
          <a:p>
            <a:pPr marL="463550" algn="just">
              <a:buFont typeface="Wingdings" pitchFamily="2" charset="2"/>
              <a:buChar char="ü"/>
            </a:pPr>
            <a:r>
              <a:rPr lang="en-US" sz="1550" dirty="0" smtClean="0"/>
              <a:t> 	Clinical </a:t>
            </a:r>
            <a:r>
              <a:rPr lang="en-US" sz="1550" dirty="0"/>
              <a:t>Establishment, an </a:t>
            </a:r>
            <a:r>
              <a:rPr lang="en-US" sz="1550" dirty="0" err="1"/>
              <a:t>authorised</a:t>
            </a:r>
            <a:r>
              <a:rPr lang="en-US" sz="1550" dirty="0"/>
              <a:t> Medical Practitioner or </a:t>
            </a:r>
            <a:r>
              <a:rPr lang="en-US" sz="1550" dirty="0" smtClean="0"/>
              <a:t>Para-Medics;</a:t>
            </a:r>
          </a:p>
          <a:p>
            <a:pPr marL="914400" lvl="2" indent="-450850" algn="just">
              <a:buFont typeface="Wingdings" pitchFamily="2" charset="2"/>
              <a:buChar char="ü"/>
            </a:pPr>
            <a:r>
              <a:rPr lang="en-US" sz="1550" dirty="0" smtClean="0"/>
              <a:t>Veterinary </a:t>
            </a:r>
            <a:r>
              <a:rPr lang="en-US" sz="1550" dirty="0"/>
              <a:t>clinic in relation to health care of animals or birds; </a:t>
            </a:r>
            <a:r>
              <a:rPr lang="en-US" sz="1550" dirty="0" smtClean="0"/>
              <a:t>&amp;</a:t>
            </a:r>
          </a:p>
          <a:p>
            <a:pPr marL="914400" lvl="2" indent="-450850" algn="just">
              <a:buFont typeface="Wingdings" pitchFamily="2" charset="2"/>
              <a:buChar char="ü"/>
            </a:pPr>
            <a:r>
              <a:rPr lang="en-US" sz="1550" dirty="0" smtClean="0"/>
              <a:t>Approved </a:t>
            </a:r>
            <a:r>
              <a:rPr lang="en-US" sz="1550" dirty="0"/>
              <a:t>Clinical Research </a:t>
            </a:r>
            <a:r>
              <a:rPr lang="en-US" sz="1550" dirty="0" err="1"/>
              <a:t>Organisation</a:t>
            </a:r>
            <a:r>
              <a:rPr lang="en-US" sz="1550" dirty="0"/>
              <a:t> engaged in technical testing or analysis of new drugs on human </a:t>
            </a:r>
            <a:r>
              <a:rPr lang="en-US" sz="1550" dirty="0" smtClean="0"/>
              <a:t>participants</a:t>
            </a:r>
          </a:p>
          <a:p>
            <a:pPr marL="463550" lvl="2" indent="0" algn="just">
              <a:buNone/>
            </a:pPr>
            <a:endParaRPr lang="en-US" sz="1550" dirty="0"/>
          </a:p>
          <a:p>
            <a:pPr marL="285750" indent="-285750" algn="just">
              <a:buFont typeface="Wingdings" pitchFamily="2" charset="2"/>
              <a:buChar char="Ø"/>
            </a:pPr>
            <a:r>
              <a:rPr lang="en-US" sz="1550" b="1" dirty="0" smtClean="0"/>
              <a:t>Religious &amp; Charitable Services</a:t>
            </a:r>
            <a:endParaRPr lang="en-US" sz="1550" b="1" dirty="0"/>
          </a:p>
          <a:p>
            <a:pPr algn="just"/>
            <a:endParaRPr lang="en-US" sz="1550" dirty="0" smtClean="0"/>
          </a:p>
          <a:p>
            <a:pPr marL="914400" indent="-450850" algn="just">
              <a:buFont typeface="Wingdings" pitchFamily="2" charset="2"/>
              <a:buChar char="ü"/>
            </a:pPr>
            <a:r>
              <a:rPr lang="en-US" sz="1550" dirty="0" smtClean="0"/>
              <a:t>Charitable </a:t>
            </a:r>
            <a:r>
              <a:rPr lang="en-US" sz="1550" dirty="0"/>
              <a:t>activities by an entity registered u/s 12AA of  Income Tax Act; </a:t>
            </a:r>
            <a:r>
              <a:rPr lang="en-US" sz="1550" dirty="0" smtClean="0"/>
              <a:t>&amp;</a:t>
            </a:r>
          </a:p>
          <a:p>
            <a:pPr marL="914400" indent="-450850" algn="just">
              <a:buFont typeface="Wingdings" pitchFamily="2" charset="2"/>
              <a:buChar char="ü"/>
            </a:pPr>
            <a:r>
              <a:rPr lang="en-US" sz="1550" dirty="0" smtClean="0"/>
              <a:t>Renting </a:t>
            </a:r>
            <a:r>
              <a:rPr lang="en-US" sz="1550" dirty="0"/>
              <a:t>of precincts of religious place meant for general public or conducting of religious ceremony.</a:t>
            </a:r>
          </a:p>
          <a:p>
            <a:pPr algn="just"/>
            <a:endParaRPr lang="en-US" sz="1550" dirty="0"/>
          </a:p>
          <a:p>
            <a:pPr marL="285750" indent="-285750" algn="just">
              <a:buFont typeface="Wingdings" pitchFamily="2" charset="2"/>
              <a:buChar char="Ø"/>
            </a:pPr>
            <a:r>
              <a:rPr lang="en-US" sz="1550" b="1" dirty="0" smtClean="0"/>
              <a:t>Art &amp; Culture </a:t>
            </a:r>
          </a:p>
          <a:p>
            <a:pPr marL="285750" indent="-285750" algn="just">
              <a:buFont typeface="Wingdings" pitchFamily="2" charset="2"/>
              <a:buChar char="Ø"/>
            </a:pPr>
            <a:endParaRPr lang="en-US" sz="1550" b="1" dirty="0"/>
          </a:p>
          <a:p>
            <a:pPr marL="914400" indent="-450850" algn="just">
              <a:buFont typeface="Wingdings" pitchFamily="2" charset="2"/>
              <a:buChar char="ü"/>
            </a:pPr>
            <a:r>
              <a:rPr lang="en-US" sz="1550" dirty="0" smtClean="0"/>
              <a:t>Training </a:t>
            </a:r>
            <a:r>
              <a:rPr lang="en-US" sz="1550" dirty="0"/>
              <a:t>or coaching in recreational activities in arts or culture; </a:t>
            </a:r>
            <a:r>
              <a:rPr lang="en-US" sz="1550" dirty="0" smtClean="0"/>
              <a:t>&amp;</a:t>
            </a:r>
          </a:p>
          <a:p>
            <a:pPr marL="914400" indent="-450850" algn="just">
              <a:buFont typeface="Wingdings" pitchFamily="2" charset="2"/>
              <a:buChar char="ü"/>
            </a:pPr>
            <a:r>
              <a:rPr lang="en-US" sz="1550" dirty="0" smtClean="0"/>
              <a:t>Performance </a:t>
            </a:r>
            <a:r>
              <a:rPr lang="en-US" sz="1550" dirty="0"/>
              <a:t>by artist in folk or classical art forms of music, dance, or theatre excluding services provided by such artist as a brand ambassador. </a:t>
            </a:r>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22</a:t>
            </a:fld>
            <a:endParaRPr lang="en-US" dirty="0">
              <a:solidFill>
                <a:srgbClr val="002776"/>
              </a:solidFill>
            </a:endParaRPr>
          </a:p>
        </p:txBody>
      </p:sp>
    </p:spTree>
    <p:extLst>
      <p:ext uri="{BB962C8B-B14F-4D97-AF65-F5344CB8AC3E}">
        <p14:creationId xmlns:p14="http://schemas.microsoft.com/office/powerpoint/2010/main" val="527693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52400"/>
            <a:ext cx="8424000" cy="630000"/>
          </a:xfrm>
        </p:spPr>
        <p:txBody>
          <a:bodyPr/>
          <a:lstStyle/>
          <a:p>
            <a:r>
              <a:rPr lang="en-US" dirty="0" smtClean="0"/>
              <a:t>Exemption</a:t>
            </a:r>
            <a:endParaRPr lang="en-US" dirty="0"/>
          </a:p>
        </p:txBody>
      </p:sp>
      <p:sp>
        <p:nvSpPr>
          <p:cNvPr id="3" name="Content Placeholder 2"/>
          <p:cNvSpPr>
            <a:spLocks noGrp="1"/>
          </p:cNvSpPr>
          <p:nvPr>
            <p:ph idx="1"/>
          </p:nvPr>
        </p:nvSpPr>
        <p:spPr>
          <a:xfrm>
            <a:off x="381000" y="838200"/>
            <a:ext cx="8403000" cy="5551800"/>
          </a:xfrm>
        </p:spPr>
        <p:txBody>
          <a:bodyPr/>
          <a:lstStyle/>
          <a:p>
            <a:pPr lvl="1">
              <a:buFont typeface="Wingdings" pitchFamily="2" charset="2"/>
              <a:buChar char="Ø"/>
            </a:pPr>
            <a:r>
              <a:rPr lang="en-US" sz="1550" dirty="0" smtClean="0"/>
              <a:t> </a:t>
            </a:r>
            <a:r>
              <a:rPr lang="en-US" sz="1550" b="1" dirty="0" smtClean="0"/>
              <a:t>Sports </a:t>
            </a:r>
          </a:p>
          <a:p>
            <a:pPr marL="0" lvl="1" indent="0">
              <a:buNone/>
            </a:pPr>
            <a:endParaRPr lang="en-US" sz="1550" b="1" dirty="0" smtClean="0"/>
          </a:p>
          <a:p>
            <a:pPr marL="914400" lvl="2" indent="-450850" algn="just">
              <a:buFont typeface="Wingdings" pitchFamily="2" charset="2"/>
              <a:buChar char="ü"/>
            </a:pPr>
            <a:r>
              <a:rPr lang="en-IN" sz="1550" dirty="0" smtClean="0"/>
              <a:t>Training </a:t>
            </a:r>
            <a:r>
              <a:rPr lang="en-IN" sz="1550" dirty="0"/>
              <a:t>or coaching in recreational activities in </a:t>
            </a:r>
            <a:r>
              <a:rPr lang="en-IN" sz="1550" dirty="0" smtClean="0"/>
              <a:t>sports;</a:t>
            </a:r>
          </a:p>
          <a:p>
            <a:pPr marL="914400" lvl="2" indent="-450850" algn="just">
              <a:buFont typeface="Wingdings" pitchFamily="2" charset="2"/>
              <a:buChar char="ü"/>
            </a:pPr>
            <a:r>
              <a:rPr lang="en-IN" sz="1550" dirty="0" smtClean="0"/>
              <a:t>Services </a:t>
            </a:r>
            <a:r>
              <a:rPr lang="en-IN" sz="1550" dirty="0"/>
              <a:t>by individual [as player, referee, umpire, coach or team manager] or a recognised sports body to another </a:t>
            </a:r>
            <a:r>
              <a:rPr lang="en-IN" sz="1550" b="1" dirty="0"/>
              <a:t>recognized sports body</a:t>
            </a:r>
            <a:r>
              <a:rPr lang="en-IN" sz="1550" dirty="0"/>
              <a:t>; </a:t>
            </a:r>
            <a:r>
              <a:rPr lang="en-IN" sz="1550" dirty="0" smtClean="0"/>
              <a:t>&amp;</a:t>
            </a:r>
          </a:p>
          <a:p>
            <a:pPr marL="914400" lvl="2" indent="-450850" algn="just">
              <a:buFont typeface="Wingdings" pitchFamily="2" charset="2"/>
              <a:buChar char="ü"/>
            </a:pPr>
            <a:r>
              <a:rPr lang="en-IN" sz="1550" dirty="0" smtClean="0"/>
              <a:t>Sponsoring </a:t>
            </a:r>
            <a:r>
              <a:rPr lang="en-IN" sz="1550" dirty="0"/>
              <a:t>of sporting events of specified organization or federation</a:t>
            </a:r>
            <a:r>
              <a:rPr lang="en-IN" sz="1550" dirty="0" smtClean="0"/>
              <a:t>.</a:t>
            </a:r>
          </a:p>
          <a:p>
            <a:pPr marL="914400" lvl="2" indent="-450850" algn="just">
              <a:buFont typeface="Wingdings" pitchFamily="2" charset="2"/>
              <a:buChar char="ü"/>
            </a:pPr>
            <a:endParaRPr lang="en-IN" sz="1550" dirty="0"/>
          </a:p>
          <a:p>
            <a:pPr marL="52388" lvl="2" indent="0" algn="just">
              <a:buFont typeface="Wingdings" pitchFamily="2" charset="2"/>
              <a:buChar char="Ø"/>
            </a:pPr>
            <a:r>
              <a:rPr lang="en-IN" sz="1550" b="1" dirty="0" smtClean="0"/>
              <a:t> Educational Services</a:t>
            </a:r>
          </a:p>
          <a:p>
            <a:pPr marL="52388" lvl="2" indent="0" algn="just">
              <a:buFont typeface="Wingdings" pitchFamily="2" charset="2"/>
              <a:buChar char="Ø"/>
            </a:pPr>
            <a:endParaRPr lang="en-US" sz="1550" b="1" dirty="0"/>
          </a:p>
          <a:p>
            <a:pPr marL="914400" lvl="1" indent="-450850" algn="just">
              <a:buFont typeface="Wingdings" pitchFamily="2" charset="2"/>
              <a:buChar char="ü"/>
            </a:pPr>
            <a:r>
              <a:rPr lang="en-IN" sz="1550" dirty="0" smtClean="0"/>
              <a:t>Services </a:t>
            </a:r>
            <a:r>
              <a:rPr lang="en-IN" sz="1550" b="1" dirty="0"/>
              <a:t>to or by an educational institution </a:t>
            </a:r>
            <a:r>
              <a:rPr lang="en-IN" sz="1550" dirty="0"/>
              <a:t>in </a:t>
            </a:r>
            <a:r>
              <a:rPr lang="en-IN" sz="1550" b="1" dirty="0"/>
              <a:t>respect of education exempted  from service tax</a:t>
            </a:r>
            <a:r>
              <a:rPr lang="en-IN" sz="1550" dirty="0"/>
              <a:t>, by way of (a) Auxiliary educational services or (b) renting of immovable property; &amp; </a:t>
            </a:r>
          </a:p>
          <a:p>
            <a:pPr marL="914400" lvl="1" indent="-450850" algn="just">
              <a:buFont typeface="Wingdings" pitchFamily="2" charset="2"/>
              <a:buChar char="ü"/>
            </a:pPr>
            <a:r>
              <a:rPr lang="en-IN" sz="1550" dirty="0" smtClean="0"/>
              <a:t>Public </a:t>
            </a:r>
            <a:r>
              <a:rPr lang="en-IN" sz="1550" dirty="0"/>
              <a:t>libraries by way of lending of books &amp; publications</a:t>
            </a:r>
            <a:r>
              <a:rPr lang="en-IN" sz="1550" dirty="0" smtClean="0"/>
              <a:t>.</a:t>
            </a:r>
          </a:p>
          <a:p>
            <a:pPr marL="914400" lvl="1" indent="-450850" algn="just">
              <a:buFont typeface="Wingdings" pitchFamily="2" charset="2"/>
              <a:buChar char="ü"/>
            </a:pPr>
            <a:endParaRPr lang="en-IN" sz="1550" dirty="0"/>
          </a:p>
          <a:p>
            <a:pPr marL="225425" lvl="1" indent="-225425" algn="just">
              <a:buFont typeface="Wingdings" pitchFamily="2" charset="2"/>
              <a:buChar char="Ø"/>
            </a:pPr>
            <a:r>
              <a:rPr lang="en-IN" sz="1550" b="1" dirty="0" smtClean="0"/>
              <a:t>Hospitality Services</a:t>
            </a:r>
          </a:p>
          <a:p>
            <a:pPr marL="225425" lvl="1" indent="-225425" algn="just">
              <a:buFont typeface="Wingdings" pitchFamily="2" charset="2"/>
              <a:buChar char="Ø"/>
            </a:pPr>
            <a:endParaRPr lang="en-US" sz="1550" b="1" dirty="0"/>
          </a:p>
          <a:p>
            <a:pPr marL="914400" lvl="1" indent="-450850" algn="just">
              <a:buFont typeface="Wingdings" pitchFamily="2" charset="2"/>
              <a:buChar char="ü"/>
            </a:pPr>
            <a:r>
              <a:rPr lang="en-IN" sz="1550" dirty="0"/>
              <a:t>Renting of hotel, inn, guest house, club or other commercial places meant for residential or lodging purposes having </a:t>
            </a:r>
            <a:r>
              <a:rPr lang="en-IN" sz="1550" b="1" dirty="0"/>
              <a:t>declared tariff &lt; ` 1,000/day</a:t>
            </a:r>
            <a:r>
              <a:rPr lang="en-IN" sz="1550" dirty="0"/>
              <a:t> </a:t>
            </a:r>
            <a:r>
              <a:rPr lang="en-IN" sz="1550" dirty="0" smtClean="0"/>
              <a:t>&amp;</a:t>
            </a:r>
          </a:p>
          <a:p>
            <a:pPr marL="914400" lvl="1" indent="-450850" algn="just">
              <a:buFont typeface="Wingdings" pitchFamily="2" charset="2"/>
              <a:buChar char="ü"/>
            </a:pPr>
            <a:r>
              <a:rPr lang="en-IN" sz="1550" dirty="0" smtClean="0"/>
              <a:t>Serving </a:t>
            </a:r>
            <a:r>
              <a:rPr lang="en-IN" sz="1550" dirty="0"/>
              <a:t>of food or beverages by restaurant, eating joint or mess provided it is not air-conditioned </a:t>
            </a:r>
            <a:r>
              <a:rPr lang="en-IN" sz="1550" b="1" dirty="0"/>
              <a:t>AND</a:t>
            </a:r>
            <a:r>
              <a:rPr lang="en-IN" sz="1550" dirty="0"/>
              <a:t> do not hold licence to serve alcohol.</a:t>
            </a:r>
            <a:endParaRPr lang="en-US" sz="1550" dirty="0"/>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23</a:t>
            </a:fld>
            <a:endParaRPr lang="en-US" dirty="0">
              <a:solidFill>
                <a:srgbClr val="002776"/>
              </a:solidFill>
            </a:endParaRPr>
          </a:p>
        </p:txBody>
      </p:sp>
    </p:spTree>
    <p:extLst>
      <p:ext uri="{BB962C8B-B14F-4D97-AF65-F5344CB8AC3E}">
        <p14:creationId xmlns:p14="http://schemas.microsoft.com/office/powerpoint/2010/main" val="3485306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52400"/>
            <a:ext cx="8424000" cy="630000"/>
          </a:xfrm>
        </p:spPr>
        <p:txBody>
          <a:bodyPr/>
          <a:lstStyle/>
          <a:p>
            <a:r>
              <a:rPr lang="en-US" dirty="0" smtClean="0"/>
              <a:t>Exemption</a:t>
            </a:r>
            <a:endParaRPr lang="en-US" dirty="0"/>
          </a:p>
        </p:txBody>
      </p:sp>
      <p:sp>
        <p:nvSpPr>
          <p:cNvPr id="3" name="Content Placeholder 2"/>
          <p:cNvSpPr>
            <a:spLocks noGrp="1"/>
          </p:cNvSpPr>
          <p:nvPr>
            <p:ph idx="1"/>
          </p:nvPr>
        </p:nvSpPr>
        <p:spPr>
          <a:xfrm>
            <a:off x="381000" y="838200"/>
            <a:ext cx="8403000" cy="5551800"/>
          </a:xfrm>
        </p:spPr>
        <p:txBody>
          <a:bodyPr/>
          <a:lstStyle/>
          <a:p>
            <a:pPr marL="285750" indent="-285750" algn="just">
              <a:buFont typeface="Wingdings" pitchFamily="2" charset="2"/>
              <a:buChar char="Ø"/>
            </a:pPr>
            <a:r>
              <a:rPr lang="en-US" sz="1550" b="1" dirty="0" smtClean="0"/>
              <a:t>Construction </a:t>
            </a:r>
            <a:r>
              <a:rPr lang="en-US" sz="1550" b="1" dirty="0"/>
              <a:t>Services </a:t>
            </a:r>
            <a:endParaRPr lang="en-US" sz="1550" dirty="0"/>
          </a:p>
          <a:p>
            <a:pPr marL="463550" algn="just"/>
            <a:r>
              <a:rPr lang="en-IN" sz="1550" dirty="0" smtClean="0"/>
              <a:t>Construction</a:t>
            </a:r>
            <a:r>
              <a:rPr lang="en-IN" sz="1550" dirty="0"/>
              <a:t>, erection, repair, maintenance, renovation  or alteration of: </a:t>
            </a:r>
            <a:endParaRPr lang="en-US" sz="1550" dirty="0"/>
          </a:p>
          <a:p>
            <a:pPr marL="463550" algn="just"/>
            <a:r>
              <a:rPr lang="en-IN" sz="1550" b="1" dirty="0" smtClean="0"/>
              <a:t>For </a:t>
            </a:r>
            <a:r>
              <a:rPr lang="en-IN" sz="1550" b="1" dirty="0"/>
              <a:t>Government , Local Authority &amp; Government Authority</a:t>
            </a:r>
            <a:endParaRPr lang="en-US" sz="1550" dirty="0"/>
          </a:p>
          <a:p>
            <a:pPr marL="749300" lvl="1" indent="-285750" algn="just">
              <a:buFont typeface="Wingdings" pitchFamily="2" charset="2"/>
              <a:buChar char="ü"/>
            </a:pPr>
            <a:r>
              <a:rPr lang="en-IN" sz="1550" dirty="0"/>
              <a:t>Civil structure meant for use other than for business or profession; </a:t>
            </a:r>
          </a:p>
          <a:p>
            <a:pPr marL="749300" lvl="1" indent="-285750" algn="just">
              <a:buFont typeface="Wingdings" pitchFamily="2" charset="2"/>
              <a:buChar char="ü"/>
            </a:pPr>
            <a:r>
              <a:rPr lang="en-US" sz="1550" dirty="0" smtClean="0"/>
              <a:t>Structure </a:t>
            </a:r>
            <a:r>
              <a:rPr lang="en-US" sz="1550" dirty="0"/>
              <a:t>meant for use as </a:t>
            </a:r>
            <a:r>
              <a:rPr lang="en-IN" sz="1550" dirty="0"/>
              <a:t>educational/clinical/cultural </a:t>
            </a:r>
            <a:r>
              <a:rPr lang="en-IN" sz="1550" dirty="0" smtClean="0"/>
              <a:t>establishment;</a:t>
            </a:r>
          </a:p>
          <a:p>
            <a:pPr marL="749300" lvl="1" indent="-285750" algn="just">
              <a:buFont typeface="Wingdings" pitchFamily="2" charset="2"/>
              <a:buChar char="ü"/>
            </a:pPr>
            <a:r>
              <a:rPr lang="en-IN" sz="1550" dirty="0" smtClean="0"/>
              <a:t>Canal</a:t>
            </a:r>
            <a:r>
              <a:rPr lang="en-IN" sz="1550" dirty="0"/>
              <a:t>, dam, any other irrigation works  or pipeline; </a:t>
            </a:r>
            <a:r>
              <a:rPr lang="en-IN" sz="1550" dirty="0" smtClean="0"/>
              <a:t>&amp;</a:t>
            </a:r>
            <a:endParaRPr lang="en-US" sz="1550" dirty="0" smtClean="0"/>
          </a:p>
          <a:p>
            <a:pPr marL="749300" lvl="1" indent="-285750" algn="just">
              <a:buFont typeface="Wingdings" pitchFamily="2" charset="2"/>
              <a:buChar char="ü"/>
            </a:pPr>
            <a:r>
              <a:rPr lang="en-IN" sz="1550" dirty="0" smtClean="0"/>
              <a:t>Residential </a:t>
            </a:r>
            <a:r>
              <a:rPr lang="en-IN" sz="1550" dirty="0"/>
              <a:t>complex meant for self-use or employees or other persons specified in Explanation 1 to Section 65B(44).</a:t>
            </a:r>
            <a:endParaRPr lang="en-US" sz="1550" dirty="0"/>
          </a:p>
          <a:p>
            <a:pPr algn="just"/>
            <a:r>
              <a:rPr lang="en-US" sz="1550" b="1" dirty="0" smtClean="0"/>
              <a:t>	</a:t>
            </a:r>
          </a:p>
          <a:p>
            <a:pPr marL="463550" algn="just"/>
            <a:r>
              <a:rPr lang="en-US" sz="1550" b="1" dirty="0" smtClean="0"/>
              <a:t>For </a:t>
            </a:r>
            <a:r>
              <a:rPr lang="en-US" sz="1550" b="1" dirty="0"/>
              <a:t>any person </a:t>
            </a:r>
            <a:endParaRPr lang="en-US" sz="1550" dirty="0"/>
          </a:p>
          <a:p>
            <a:pPr marL="463550" lvl="0" algn="just">
              <a:buFont typeface="Wingdings" pitchFamily="2" charset="2"/>
              <a:buChar char="ü"/>
            </a:pPr>
            <a:r>
              <a:rPr lang="en-IN" sz="1550" dirty="0"/>
              <a:t> </a:t>
            </a:r>
            <a:r>
              <a:rPr lang="en-IN" sz="1550" dirty="0" smtClean="0"/>
              <a:t>Road</a:t>
            </a:r>
            <a:r>
              <a:rPr lang="en-IN" sz="1550" dirty="0"/>
              <a:t>, bridge, tunnel, or terminal for road transportation for use by general public; </a:t>
            </a:r>
          </a:p>
          <a:p>
            <a:pPr marL="463550" lvl="0" algn="just">
              <a:buFont typeface="Wingdings" pitchFamily="2" charset="2"/>
              <a:buChar char="ü"/>
            </a:pPr>
            <a:r>
              <a:rPr lang="en-IN" sz="1550" dirty="0" smtClean="0"/>
              <a:t> Civil </a:t>
            </a:r>
            <a:r>
              <a:rPr lang="en-IN" sz="1550" dirty="0"/>
              <a:t>Structure pertaining to specified </a:t>
            </a:r>
            <a:r>
              <a:rPr lang="en-IN" sz="1550" dirty="0" smtClean="0"/>
              <a:t>scheme;</a:t>
            </a:r>
          </a:p>
          <a:p>
            <a:pPr marL="463550" lvl="0" algn="just">
              <a:buFont typeface="Wingdings" pitchFamily="2" charset="2"/>
              <a:buChar char="ü"/>
            </a:pPr>
            <a:r>
              <a:rPr lang="en-IN" sz="1550" dirty="0"/>
              <a:t> </a:t>
            </a:r>
            <a:r>
              <a:rPr lang="en-US" sz="1550" dirty="0" smtClean="0"/>
              <a:t>Building </a:t>
            </a:r>
            <a:r>
              <a:rPr lang="en-US" sz="1550" dirty="0"/>
              <a:t>of Registered </a:t>
            </a:r>
            <a:r>
              <a:rPr lang="en-IN" sz="1550" dirty="0"/>
              <a:t>entity [12AA of IT Act ] &amp; used for </a:t>
            </a:r>
            <a:r>
              <a:rPr lang="en-IN" sz="1550" b="1" dirty="0"/>
              <a:t>religious purpose </a:t>
            </a:r>
            <a:r>
              <a:rPr lang="en-IN" sz="1550" dirty="0"/>
              <a:t>by </a:t>
            </a:r>
            <a:r>
              <a:rPr lang="en-IN" sz="1550" b="1" dirty="0"/>
              <a:t>general </a:t>
            </a:r>
            <a:r>
              <a:rPr lang="en-IN" sz="1550" b="1" dirty="0" smtClean="0"/>
              <a:t>public</a:t>
            </a:r>
            <a:r>
              <a:rPr lang="en-IN" sz="1550" dirty="0" smtClean="0"/>
              <a:t>;</a:t>
            </a:r>
          </a:p>
          <a:p>
            <a:pPr marL="463550" lvl="0" algn="just">
              <a:buFont typeface="Wingdings" pitchFamily="2" charset="2"/>
              <a:buChar char="ü"/>
            </a:pPr>
            <a:r>
              <a:rPr lang="en-IN" sz="1550" dirty="0"/>
              <a:t> </a:t>
            </a:r>
            <a:r>
              <a:rPr lang="en-IN" sz="1550" dirty="0" smtClean="0"/>
              <a:t>Pollution </a:t>
            </a:r>
            <a:r>
              <a:rPr lang="en-IN" sz="1550" dirty="0"/>
              <a:t>control or effluent treatment plant </a:t>
            </a:r>
            <a:r>
              <a:rPr lang="en-IN" sz="1550" b="1" dirty="0"/>
              <a:t>[except when located as a part of factory</a:t>
            </a:r>
            <a:r>
              <a:rPr lang="en-IN" sz="1550" b="1" dirty="0" smtClean="0"/>
              <a:t>]</a:t>
            </a:r>
            <a:r>
              <a:rPr lang="en-IN" sz="1550" dirty="0" smtClean="0"/>
              <a:t>;</a:t>
            </a:r>
          </a:p>
          <a:p>
            <a:pPr marL="463550" lvl="0" algn="just">
              <a:buFont typeface="Wingdings" pitchFamily="2" charset="2"/>
              <a:buChar char="ü"/>
            </a:pPr>
            <a:r>
              <a:rPr lang="en-IN" sz="1550" dirty="0"/>
              <a:t> </a:t>
            </a:r>
            <a:r>
              <a:rPr lang="en-IN" sz="1550" dirty="0" smtClean="0"/>
              <a:t>Airport</a:t>
            </a:r>
            <a:r>
              <a:rPr lang="en-IN" sz="1550" dirty="0"/>
              <a:t>, port or railways, including monorail or metro [</a:t>
            </a:r>
            <a:r>
              <a:rPr lang="en-IN" sz="1550" b="1" dirty="0"/>
              <a:t>except for repair &amp; maintenance</a:t>
            </a:r>
            <a:r>
              <a:rPr lang="en-IN" sz="1550" dirty="0" smtClean="0"/>
              <a:t>];</a:t>
            </a:r>
            <a:endParaRPr lang="en-US" sz="1550" dirty="0" smtClean="0"/>
          </a:p>
          <a:p>
            <a:pPr marL="463550" lvl="0" algn="just">
              <a:buFont typeface="Wingdings" pitchFamily="2" charset="2"/>
              <a:buChar char="ü"/>
            </a:pPr>
            <a:r>
              <a:rPr lang="en-IN" sz="1550" dirty="0" smtClean="0"/>
              <a:t>Single </a:t>
            </a:r>
            <a:r>
              <a:rPr lang="en-IN" sz="1550" dirty="0"/>
              <a:t>residential unit </a:t>
            </a:r>
            <a:r>
              <a:rPr lang="en-IN" sz="1550" b="1" dirty="0"/>
              <a:t>other than a part of a residential complex</a:t>
            </a:r>
            <a:r>
              <a:rPr lang="en-IN" sz="1550" dirty="0"/>
              <a:t>; </a:t>
            </a:r>
            <a:endParaRPr lang="en-US" sz="1550" dirty="0" smtClean="0"/>
          </a:p>
          <a:p>
            <a:pPr marL="463550" lvl="0" algn="just">
              <a:buFont typeface="Wingdings" pitchFamily="2" charset="2"/>
              <a:buChar char="ü"/>
            </a:pPr>
            <a:r>
              <a:rPr lang="en-IN" sz="1550" dirty="0" smtClean="0"/>
              <a:t>Post-harvest </a:t>
            </a:r>
            <a:r>
              <a:rPr lang="en-IN" sz="1550" dirty="0"/>
              <a:t>storage (incl. cold storage) for agricultural produce &amp; mechanised food grain handling system  for agricultural produce as food stuff excluding alcoholic beverages.</a:t>
            </a:r>
            <a:endParaRPr lang="en-US" sz="1550" dirty="0"/>
          </a:p>
          <a:p>
            <a:pPr lvl="1"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24</a:t>
            </a:fld>
            <a:endParaRPr lang="en-US" dirty="0">
              <a:solidFill>
                <a:srgbClr val="002776"/>
              </a:solidFill>
            </a:endParaRPr>
          </a:p>
        </p:txBody>
      </p:sp>
    </p:spTree>
    <p:extLst>
      <p:ext uri="{BB962C8B-B14F-4D97-AF65-F5344CB8AC3E}">
        <p14:creationId xmlns:p14="http://schemas.microsoft.com/office/powerpoint/2010/main" val="810826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52400"/>
            <a:ext cx="8424000" cy="630000"/>
          </a:xfrm>
        </p:spPr>
        <p:txBody>
          <a:bodyPr/>
          <a:lstStyle/>
          <a:p>
            <a:r>
              <a:rPr lang="en-US" dirty="0" smtClean="0"/>
              <a:t>Exemption</a:t>
            </a:r>
            <a:endParaRPr lang="en-US" dirty="0"/>
          </a:p>
        </p:txBody>
      </p:sp>
      <p:sp>
        <p:nvSpPr>
          <p:cNvPr id="3" name="Content Placeholder 2"/>
          <p:cNvSpPr>
            <a:spLocks noGrp="1"/>
          </p:cNvSpPr>
          <p:nvPr>
            <p:ph idx="1"/>
          </p:nvPr>
        </p:nvSpPr>
        <p:spPr>
          <a:xfrm>
            <a:off x="381000" y="685800"/>
            <a:ext cx="8403000" cy="5551800"/>
          </a:xfrm>
        </p:spPr>
        <p:txBody>
          <a:bodyPr/>
          <a:lstStyle/>
          <a:p>
            <a:pPr marL="285750" indent="-285750" algn="just">
              <a:buFont typeface="Wingdings" pitchFamily="2" charset="2"/>
              <a:buChar char="Ø"/>
            </a:pPr>
            <a:r>
              <a:rPr lang="en-US" sz="1550" b="1" dirty="0" smtClean="0"/>
              <a:t>Transportation Services </a:t>
            </a:r>
            <a:endParaRPr lang="en-US" sz="1550" b="1" dirty="0"/>
          </a:p>
          <a:p>
            <a:pPr marL="463550" algn="just"/>
            <a:r>
              <a:rPr lang="en-IN" sz="1550" b="1" dirty="0" smtClean="0"/>
              <a:t>Transportation </a:t>
            </a:r>
            <a:r>
              <a:rPr lang="en-IN" sz="1550" b="1" dirty="0"/>
              <a:t>by Rail or Vessel within India</a:t>
            </a:r>
            <a:endParaRPr lang="en-US" sz="1550" dirty="0"/>
          </a:p>
          <a:p>
            <a:pPr marL="682625" lvl="1" indent="-285750" algn="just">
              <a:buFont typeface="Wingdings" pitchFamily="2" charset="2"/>
              <a:buChar char="ü"/>
            </a:pPr>
            <a:r>
              <a:rPr lang="en-IN" sz="1550" dirty="0"/>
              <a:t>Petroleum &amp; petroleum products, chemical fertilizer and oilcakes; </a:t>
            </a:r>
          </a:p>
          <a:p>
            <a:pPr marL="682625" lvl="1" indent="-285750" algn="just">
              <a:buFont typeface="Wingdings" pitchFamily="2" charset="2"/>
              <a:buChar char="ü"/>
            </a:pPr>
            <a:r>
              <a:rPr lang="en-IN" sz="1550" dirty="0" smtClean="0"/>
              <a:t>Relief </a:t>
            </a:r>
            <a:r>
              <a:rPr lang="en-IN" sz="1550" dirty="0"/>
              <a:t>materials for victims of natural or man-made disasters; </a:t>
            </a:r>
          </a:p>
          <a:p>
            <a:pPr marL="682625" lvl="1" indent="-285750" algn="just">
              <a:buFont typeface="Wingdings" pitchFamily="2" charset="2"/>
              <a:buChar char="ü"/>
            </a:pPr>
            <a:r>
              <a:rPr lang="en-IN" sz="1550" dirty="0" smtClean="0"/>
              <a:t>Newspaper</a:t>
            </a:r>
            <a:r>
              <a:rPr lang="en-IN" sz="1550" dirty="0"/>
              <a:t>, defence equipments, mail bags &amp; household </a:t>
            </a:r>
            <a:r>
              <a:rPr lang="en-IN" sz="1550" dirty="0" smtClean="0"/>
              <a:t>effects;</a:t>
            </a:r>
            <a:endParaRPr lang="en-US" sz="1550" dirty="0" smtClean="0"/>
          </a:p>
          <a:p>
            <a:pPr marL="682625" lvl="1" indent="-285750" algn="just">
              <a:buFont typeface="Wingdings" pitchFamily="2" charset="2"/>
              <a:buChar char="ü"/>
            </a:pPr>
            <a:r>
              <a:rPr lang="en-IN" sz="1550" dirty="0" smtClean="0"/>
              <a:t>Railway </a:t>
            </a:r>
            <a:r>
              <a:rPr lang="en-IN" sz="1550" dirty="0"/>
              <a:t>equipments &amp; agricultural produce &amp; foodstuff (excl. alcoholic beverages</a:t>
            </a:r>
            <a:r>
              <a:rPr lang="en-IN" sz="1550" dirty="0" smtClean="0"/>
              <a:t>).</a:t>
            </a:r>
            <a:endParaRPr lang="en-US" sz="1550" dirty="0" smtClean="0"/>
          </a:p>
          <a:p>
            <a:pPr marL="463550" indent="-66675" algn="just"/>
            <a:r>
              <a:rPr lang="en-IN" sz="1550" dirty="0"/>
              <a:t> </a:t>
            </a:r>
            <a:endParaRPr lang="en-US" sz="1550" dirty="0"/>
          </a:p>
          <a:p>
            <a:pPr marL="285750" indent="-285750" algn="just">
              <a:buFont typeface="Wingdings" pitchFamily="2" charset="2"/>
              <a:buChar char="Ø"/>
            </a:pPr>
            <a:r>
              <a:rPr lang="en-IN" sz="1550" b="1" dirty="0"/>
              <a:t>Transportation by Goods Transport Agency</a:t>
            </a:r>
            <a:endParaRPr lang="en-US" sz="1550" dirty="0"/>
          </a:p>
          <a:p>
            <a:pPr marL="463550" lvl="1" indent="0" algn="just">
              <a:buFont typeface="Wingdings" pitchFamily="2" charset="2"/>
              <a:buChar char="ü"/>
            </a:pPr>
            <a:r>
              <a:rPr lang="en-IN" sz="1550" dirty="0" smtClean="0"/>
              <a:t> Fruits</a:t>
            </a:r>
            <a:r>
              <a:rPr lang="en-IN" sz="1550" dirty="0"/>
              <a:t>, vegetables, eggs, milk, food grains or pulses in a goods carriage; </a:t>
            </a:r>
            <a:r>
              <a:rPr lang="en-IN" sz="1550" dirty="0" smtClean="0"/>
              <a:t>or</a:t>
            </a:r>
          </a:p>
          <a:p>
            <a:pPr marL="463550" lvl="1" indent="0" algn="just">
              <a:buFont typeface="Wingdings" pitchFamily="2" charset="2"/>
              <a:buChar char="ü"/>
            </a:pPr>
            <a:r>
              <a:rPr lang="en-IN" sz="1550" dirty="0"/>
              <a:t> </a:t>
            </a:r>
            <a:r>
              <a:rPr lang="en-IN" sz="1550" dirty="0" smtClean="0"/>
              <a:t>Other </a:t>
            </a:r>
            <a:r>
              <a:rPr lang="en-IN" sz="1550" dirty="0"/>
              <a:t>Goods [amount charged in </a:t>
            </a:r>
            <a:r>
              <a:rPr lang="en-IN" sz="1550" b="1" dirty="0"/>
              <a:t>single carriage ≤ ` 1,500 </a:t>
            </a:r>
            <a:r>
              <a:rPr lang="en-IN" sz="1550" dirty="0"/>
              <a:t>or </a:t>
            </a:r>
            <a:r>
              <a:rPr lang="en-IN" sz="1550" b="1" dirty="0"/>
              <a:t>all </a:t>
            </a:r>
            <a:r>
              <a:rPr lang="en-IN" sz="1550" dirty="0"/>
              <a:t>goods for </a:t>
            </a:r>
            <a:r>
              <a:rPr lang="en-IN" sz="1550" b="1" dirty="0"/>
              <a:t>single consignee</a:t>
            </a:r>
            <a:r>
              <a:rPr lang="en-IN" sz="1550" dirty="0"/>
              <a:t> </a:t>
            </a:r>
            <a:r>
              <a:rPr lang="en-IN" sz="1550" b="1" dirty="0"/>
              <a:t>≤ ` 750</a:t>
            </a:r>
            <a:r>
              <a:rPr lang="en-IN" sz="1550" dirty="0"/>
              <a:t>].</a:t>
            </a:r>
            <a:endParaRPr lang="en-US" sz="1550" dirty="0"/>
          </a:p>
          <a:p>
            <a:pPr algn="just"/>
            <a:r>
              <a:rPr lang="en-IN" sz="1550" b="1" dirty="0"/>
              <a:t> </a:t>
            </a:r>
            <a:endParaRPr lang="en-US" sz="1550" dirty="0"/>
          </a:p>
          <a:p>
            <a:pPr marL="463550" algn="just"/>
            <a:r>
              <a:rPr lang="en-IN" sz="1550" dirty="0" smtClean="0"/>
              <a:t>Transport </a:t>
            </a:r>
            <a:r>
              <a:rPr lang="en-IN" sz="1550" dirty="0"/>
              <a:t>of passengers through (a) Air [embarking from or terminating in an airport located in North-Eastern State or Bagdogra, West Bengal]; (b) Contract carriage; &amp; (c) ropeway or cable car or tramway; </a:t>
            </a:r>
            <a:endParaRPr lang="en-IN" sz="1550" dirty="0" smtClean="0"/>
          </a:p>
          <a:p>
            <a:pPr marL="463550" algn="just"/>
            <a:endParaRPr lang="en-US" sz="1550" dirty="0"/>
          </a:p>
          <a:p>
            <a:pPr marL="463550" algn="just"/>
            <a:r>
              <a:rPr lang="en-IN" sz="1550" dirty="0" smtClean="0"/>
              <a:t>Service </a:t>
            </a:r>
            <a:r>
              <a:rPr lang="en-IN" sz="1550" dirty="0"/>
              <a:t>by way of hire (a) to a state transport undertaking motor vehicle for carrying &gt; 12 passengers or (b) vehicle meant for transportation of goods to a goods transport agency</a:t>
            </a:r>
            <a:r>
              <a:rPr lang="en-IN" sz="1550" dirty="0" smtClean="0"/>
              <a:t>;</a:t>
            </a:r>
          </a:p>
          <a:p>
            <a:pPr marL="463550" algn="just"/>
            <a:endParaRPr lang="en-US" sz="1550" dirty="0"/>
          </a:p>
          <a:p>
            <a:pPr marL="463550" algn="just"/>
            <a:r>
              <a:rPr lang="en-IN" sz="1550" dirty="0"/>
              <a:t>Service by way of vehicle parking to general public except leasing of space for parking facility.</a:t>
            </a:r>
            <a:endParaRPr lang="en-US" sz="1550" dirty="0"/>
          </a:p>
          <a:p>
            <a:r>
              <a:rPr lang="en-IN" dirty="0"/>
              <a:t> </a:t>
            </a:r>
            <a:endParaRPr lang="en-US" dirty="0"/>
          </a:p>
          <a:p>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25</a:t>
            </a:fld>
            <a:endParaRPr lang="en-US" dirty="0">
              <a:solidFill>
                <a:srgbClr val="002776"/>
              </a:solidFill>
            </a:endParaRPr>
          </a:p>
        </p:txBody>
      </p:sp>
    </p:spTree>
    <p:extLst>
      <p:ext uri="{BB962C8B-B14F-4D97-AF65-F5344CB8AC3E}">
        <p14:creationId xmlns:p14="http://schemas.microsoft.com/office/powerpoint/2010/main" val="2563466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a:t>
            </a:r>
            <a:endParaRPr lang="en-US" dirty="0"/>
          </a:p>
        </p:txBody>
      </p:sp>
      <p:sp>
        <p:nvSpPr>
          <p:cNvPr id="3" name="Content Placeholder 2"/>
          <p:cNvSpPr>
            <a:spLocks noGrp="1"/>
          </p:cNvSpPr>
          <p:nvPr>
            <p:ph idx="1"/>
          </p:nvPr>
        </p:nvSpPr>
        <p:spPr>
          <a:xfrm>
            <a:off x="381000" y="838200"/>
            <a:ext cx="8403000" cy="5551800"/>
          </a:xfrm>
        </p:spPr>
        <p:txBody>
          <a:bodyPr/>
          <a:lstStyle/>
          <a:p>
            <a:pPr marL="285750" lvl="0" indent="-285750">
              <a:buFont typeface="Wingdings" pitchFamily="2" charset="2"/>
              <a:buChar char="Ø"/>
            </a:pPr>
            <a:r>
              <a:rPr lang="en-US" sz="1550" b="1" dirty="0" smtClean="0"/>
              <a:t>Intermediary </a:t>
            </a:r>
            <a:r>
              <a:rPr lang="en-US" sz="1550" b="1" dirty="0"/>
              <a:t>Services</a:t>
            </a:r>
            <a:endParaRPr lang="en-US" sz="1550" dirty="0"/>
          </a:p>
          <a:p>
            <a:pPr marL="914400" lvl="1" indent="-450850" algn="just">
              <a:buFont typeface="Wingdings" pitchFamily="2" charset="2"/>
              <a:buChar char="ü"/>
            </a:pPr>
            <a:r>
              <a:rPr lang="en-IN" sz="1550" dirty="0"/>
              <a:t>Services by (a) </a:t>
            </a:r>
            <a:r>
              <a:rPr lang="en-US" sz="1550" dirty="0"/>
              <a:t>sub-broker or an authorised person to a stock broker………; </a:t>
            </a:r>
            <a:endParaRPr lang="en-US" sz="1550" dirty="0" smtClean="0"/>
          </a:p>
          <a:p>
            <a:pPr marL="914400" lvl="1" indent="-450850" algn="just">
              <a:buFont typeface="Wingdings" pitchFamily="2" charset="2"/>
              <a:buChar char="ü"/>
            </a:pPr>
            <a:r>
              <a:rPr lang="en-US" sz="1550" b="1" dirty="0" smtClean="0"/>
              <a:t>Sub-contractor providing </a:t>
            </a:r>
            <a:r>
              <a:rPr lang="en-US" sz="1550" b="1" dirty="0"/>
              <a:t>services by way of works contract</a:t>
            </a:r>
            <a:r>
              <a:rPr lang="en-US" sz="1550" dirty="0"/>
              <a:t> to another contractor providing </a:t>
            </a:r>
            <a:r>
              <a:rPr lang="en-US" sz="1550" b="1" dirty="0"/>
              <a:t>works contract services which are </a:t>
            </a:r>
            <a:r>
              <a:rPr lang="en-US" sz="1550" b="1" dirty="0" smtClean="0"/>
              <a:t>exempt;</a:t>
            </a:r>
          </a:p>
          <a:p>
            <a:pPr marL="914400" lvl="1" indent="-450850" algn="just">
              <a:buFont typeface="Wingdings" pitchFamily="2" charset="2"/>
              <a:buChar char="ü"/>
            </a:pPr>
            <a:r>
              <a:rPr lang="en-IN" sz="1550" dirty="0" smtClean="0"/>
              <a:t>Job </a:t>
            </a:r>
            <a:r>
              <a:rPr lang="en-IN" sz="1550" dirty="0"/>
              <a:t>working in relation to (a) agriculture, printing or textile processing; </a:t>
            </a:r>
            <a:r>
              <a:rPr lang="en-IN" sz="1550" dirty="0" smtClean="0"/>
              <a:t>……..;</a:t>
            </a:r>
          </a:p>
          <a:p>
            <a:pPr marL="914400" lvl="1" indent="-450850" algn="just">
              <a:buFont typeface="Wingdings" pitchFamily="2" charset="2"/>
              <a:buChar char="ü"/>
            </a:pPr>
            <a:r>
              <a:rPr lang="en-US" sz="1550" dirty="0" smtClean="0"/>
              <a:t>goods </a:t>
            </a:r>
            <a:r>
              <a:rPr lang="en-US" sz="1550" dirty="0"/>
              <a:t>on which appropriate duty is payable </a:t>
            </a:r>
            <a:r>
              <a:rPr lang="en-US" sz="1550" b="1" dirty="0"/>
              <a:t>by principal manufacturer….</a:t>
            </a:r>
            <a:r>
              <a:rPr lang="en-US" sz="1550" dirty="0"/>
              <a:t> </a:t>
            </a:r>
          </a:p>
          <a:p>
            <a:pPr algn="just"/>
            <a:r>
              <a:rPr lang="en-IN" sz="1550" dirty="0"/>
              <a:t> </a:t>
            </a:r>
            <a:endParaRPr lang="en-US" sz="1550" dirty="0"/>
          </a:p>
          <a:p>
            <a:pPr marL="285750" lvl="0" indent="-285750" algn="just">
              <a:buFont typeface="Wingdings" pitchFamily="2" charset="2"/>
              <a:buChar char="Ø"/>
            </a:pPr>
            <a:r>
              <a:rPr lang="en-US" sz="1550" b="1" dirty="0"/>
              <a:t>International Services</a:t>
            </a:r>
            <a:endParaRPr lang="en-US" sz="1550" dirty="0"/>
          </a:p>
          <a:p>
            <a:pPr marL="749300" lvl="1" indent="-285750" algn="just">
              <a:buFont typeface="Wingdings" pitchFamily="2" charset="2"/>
              <a:buChar char="ü"/>
            </a:pPr>
            <a:r>
              <a:rPr lang="en-IN" sz="1550" dirty="0"/>
              <a:t>Services by organiser towards business exhibition held outside </a:t>
            </a:r>
            <a:r>
              <a:rPr lang="en-IN" sz="1550" dirty="0" smtClean="0"/>
              <a:t>India;</a:t>
            </a:r>
          </a:p>
          <a:p>
            <a:pPr marL="749300" lvl="1" indent="-285750" algn="just">
              <a:buFont typeface="Wingdings" pitchFamily="2" charset="2"/>
              <a:buChar char="ü"/>
            </a:pPr>
            <a:r>
              <a:rPr lang="en-IN" sz="1550" dirty="0" smtClean="0"/>
              <a:t>Services </a:t>
            </a:r>
            <a:r>
              <a:rPr lang="en-IN" sz="1550" dirty="0"/>
              <a:t>by Service Provider located in a non-taxable territory </a:t>
            </a:r>
            <a:r>
              <a:rPr lang="en-IN" sz="1550" dirty="0" smtClean="0"/>
              <a:t>to:-</a:t>
            </a:r>
          </a:p>
          <a:p>
            <a:pPr marL="806450" lvl="1" indent="-342900" algn="just">
              <a:buAutoNum type="alphaLcParenBoth"/>
            </a:pPr>
            <a:r>
              <a:rPr lang="en-IN" sz="1550" dirty="0" smtClean="0"/>
              <a:t>Government</a:t>
            </a:r>
            <a:r>
              <a:rPr lang="en-IN" sz="1550" b="1" dirty="0" smtClean="0"/>
              <a:t>/individual </a:t>
            </a:r>
            <a:r>
              <a:rPr lang="en-IN" sz="1550" dirty="0"/>
              <a:t>for purpose except for business or profession; </a:t>
            </a:r>
            <a:endParaRPr lang="en-IN" sz="1550" dirty="0" smtClean="0"/>
          </a:p>
          <a:p>
            <a:pPr marL="806450" lvl="1" indent="-342900" algn="just">
              <a:buAutoNum type="alphaLcParenBoth"/>
            </a:pPr>
            <a:r>
              <a:rPr lang="en-IN" sz="1550" dirty="0" smtClean="0"/>
              <a:t>Registered </a:t>
            </a:r>
            <a:r>
              <a:rPr lang="en-IN" sz="1550" dirty="0"/>
              <a:t>Entity [Section 12AA] or </a:t>
            </a:r>
            <a:endParaRPr lang="en-IN" sz="1550" dirty="0" smtClean="0"/>
          </a:p>
          <a:p>
            <a:pPr marL="806450" lvl="1" indent="-342900" algn="just">
              <a:buAutoNum type="alphaLcParenBoth"/>
            </a:pPr>
            <a:r>
              <a:rPr lang="en-IN" sz="1550" dirty="0" smtClean="0"/>
              <a:t>Person </a:t>
            </a:r>
            <a:r>
              <a:rPr lang="en-IN" sz="1550" dirty="0"/>
              <a:t>in a non-taxable territory.</a:t>
            </a:r>
            <a:endParaRPr lang="en-US" sz="1550" dirty="0"/>
          </a:p>
          <a:p>
            <a:pPr lvl="0" algn="just"/>
            <a:endParaRPr lang="en-US" sz="1550" b="1" dirty="0" smtClean="0"/>
          </a:p>
          <a:p>
            <a:pPr marL="285750" lvl="0" indent="-285750" algn="just">
              <a:buFont typeface="Wingdings" pitchFamily="2" charset="2"/>
              <a:buChar char="Ø"/>
            </a:pPr>
            <a:r>
              <a:rPr lang="en-US" sz="1550" b="1" dirty="0" smtClean="0"/>
              <a:t>Public </a:t>
            </a:r>
            <a:r>
              <a:rPr lang="en-US" sz="1550" b="1" dirty="0"/>
              <a:t>Utility Services</a:t>
            </a:r>
            <a:endParaRPr lang="en-US" sz="1550" dirty="0"/>
          </a:p>
          <a:p>
            <a:pPr marL="749300" lvl="1" indent="-285750" algn="just">
              <a:buFont typeface="Wingdings" pitchFamily="2" charset="2"/>
              <a:buChar char="ü"/>
            </a:pPr>
            <a:r>
              <a:rPr lang="en-IN" sz="1550" dirty="0"/>
              <a:t>Services to Government for (a) carrying out activity ordinarily entrusted on municipality - public health, sanitation etc. (b) Repair of a vessel or an </a:t>
            </a:r>
            <a:r>
              <a:rPr lang="en-IN" sz="1550" dirty="0" smtClean="0"/>
              <a:t>aircraft;</a:t>
            </a:r>
          </a:p>
          <a:p>
            <a:pPr marL="749300" lvl="1" indent="-285750" algn="just">
              <a:buFont typeface="Wingdings" pitchFamily="2" charset="2"/>
              <a:buChar char="ü"/>
            </a:pPr>
            <a:r>
              <a:rPr lang="en-IN" sz="1550" dirty="0" smtClean="0"/>
              <a:t>Services </a:t>
            </a:r>
            <a:r>
              <a:rPr lang="en-IN" sz="1550" dirty="0"/>
              <a:t>by departmentally run public telephone or free telephone at </a:t>
            </a:r>
            <a:r>
              <a:rPr lang="en-IN" sz="1550" dirty="0" smtClean="0"/>
              <a:t>airport/hospital;</a:t>
            </a:r>
            <a:endParaRPr lang="en-US" sz="1550" dirty="0" smtClean="0"/>
          </a:p>
          <a:p>
            <a:pPr marL="749300" lvl="1" indent="-285750" algn="just">
              <a:buFont typeface="Wingdings" pitchFamily="2" charset="2"/>
              <a:buChar char="ü"/>
            </a:pPr>
            <a:r>
              <a:rPr lang="en-IN" sz="1550" dirty="0" smtClean="0"/>
              <a:t>Providing </a:t>
            </a:r>
            <a:r>
              <a:rPr lang="en-IN" sz="1550" dirty="0"/>
              <a:t>of public conveniences like public toilets, lavatories , urinals  etc.</a:t>
            </a:r>
            <a:endParaRPr lang="en-US" sz="1550" dirty="0"/>
          </a:p>
          <a:p>
            <a:pPr algn="just"/>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26</a:t>
            </a:fld>
            <a:endParaRPr lang="en-US" dirty="0">
              <a:solidFill>
                <a:srgbClr val="002776"/>
              </a:solidFill>
            </a:endParaRPr>
          </a:p>
        </p:txBody>
      </p:sp>
    </p:spTree>
    <p:extLst>
      <p:ext uri="{BB962C8B-B14F-4D97-AF65-F5344CB8AC3E}">
        <p14:creationId xmlns:p14="http://schemas.microsoft.com/office/powerpoint/2010/main" val="1689289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24000" cy="630000"/>
          </a:xfrm>
        </p:spPr>
        <p:txBody>
          <a:bodyPr/>
          <a:lstStyle/>
          <a:p>
            <a:r>
              <a:rPr lang="en-US" dirty="0" smtClean="0"/>
              <a:t>Exemption</a:t>
            </a:r>
            <a:endParaRPr lang="en-US" dirty="0"/>
          </a:p>
        </p:txBody>
      </p:sp>
      <p:sp>
        <p:nvSpPr>
          <p:cNvPr id="3" name="Content Placeholder 2"/>
          <p:cNvSpPr>
            <a:spLocks noGrp="1"/>
          </p:cNvSpPr>
          <p:nvPr>
            <p:ph idx="1"/>
          </p:nvPr>
        </p:nvSpPr>
        <p:spPr>
          <a:xfrm>
            <a:off x="419648" y="838200"/>
            <a:ext cx="8403000" cy="5551800"/>
          </a:xfrm>
        </p:spPr>
        <p:txBody>
          <a:bodyPr/>
          <a:lstStyle/>
          <a:p>
            <a:pPr marL="285750" lvl="0" indent="-285750">
              <a:buFont typeface="Wingdings" pitchFamily="2" charset="2"/>
              <a:buChar char="Ø"/>
            </a:pPr>
            <a:r>
              <a:rPr lang="en-US" sz="1400" b="1" dirty="0" smtClean="0"/>
              <a:t>Other Services</a:t>
            </a:r>
          </a:p>
          <a:p>
            <a:pPr marL="285750" lvl="0" indent="-285750">
              <a:buFont typeface="Wingdings" pitchFamily="2" charset="2"/>
              <a:buChar char="Ø"/>
            </a:pPr>
            <a:endParaRPr lang="en-US" sz="1400" b="1" dirty="0" smtClean="0"/>
          </a:p>
          <a:p>
            <a:pPr marL="463550" lvl="1" indent="-463550" algn="just"/>
            <a:r>
              <a:rPr lang="en-IN" sz="1400" dirty="0" smtClean="0"/>
              <a:t>Services </a:t>
            </a:r>
            <a:r>
              <a:rPr lang="en-IN" sz="1400" dirty="0"/>
              <a:t>provided to UN or a specified international organization</a:t>
            </a:r>
            <a:r>
              <a:rPr lang="en-IN" sz="1400" dirty="0" smtClean="0"/>
              <a:t>;</a:t>
            </a:r>
          </a:p>
          <a:p>
            <a:pPr marL="463550" lvl="1" indent="-463550" algn="just"/>
            <a:endParaRPr lang="en-US" sz="1400" dirty="0"/>
          </a:p>
          <a:p>
            <a:pPr marL="463550" lvl="1" indent="-463550" algn="just"/>
            <a:r>
              <a:rPr lang="en-US" sz="1400" dirty="0"/>
              <a:t>Services provided by (a) an arbitral tribunal or (b) an advocate or firm of advocates by legal services to (i) person except business entity or (ii) business entity with turnover &lt; ` 10 Lakh in Preceding FY</a:t>
            </a:r>
            <a:r>
              <a:rPr lang="en-US" sz="1400" dirty="0" smtClean="0"/>
              <a:t>;</a:t>
            </a:r>
          </a:p>
          <a:p>
            <a:pPr marL="463550" lvl="1" indent="-463550" algn="just"/>
            <a:endParaRPr lang="en-US" sz="1400" dirty="0"/>
          </a:p>
          <a:p>
            <a:pPr marL="463550" lvl="1" indent="-463550" algn="just"/>
            <a:r>
              <a:rPr lang="en-US" sz="1400" dirty="0"/>
              <a:t>Services provided by an advocate or firm of advocates by legal services to similar entities</a:t>
            </a:r>
            <a:r>
              <a:rPr lang="en-US" sz="1400" dirty="0" smtClean="0"/>
              <a:t>;</a:t>
            </a:r>
          </a:p>
          <a:p>
            <a:pPr marL="463550" lvl="1" indent="-463550" algn="just"/>
            <a:endParaRPr lang="en-US" sz="1400" dirty="0"/>
          </a:p>
          <a:p>
            <a:pPr marL="463550" lvl="1" indent="-463550" algn="just"/>
            <a:r>
              <a:rPr lang="en-IN" sz="1400" dirty="0"/>
              <a:t>Temporary transfer or permitting the use or enjoyment of a copyright relating to original literary, dramatic, musical, artistic works or cinematograph films</a:t>
            </a:r>
            <a:r>
              <a:rPr lang="en-IN" sz="1400" dirty="0" smtClean="0"/>
              <a:t>;</a:t>
            </a:r>
          </a:p>
          <a:p>
            <a:pPr marL="463550" lvl="1" indent="-463550" algn="just"/>
            <a:endParaRPr lang="en-US" sz="1400" dirty="0"/>
          </a:p>
          <a:p>
            <a:pPr marL="463550" lvl="1" indent="-463550" algn="just"/>
            <a:r>
              <a:rPr lang="en-IN" sz="1400" dirty="0"/>
              <a:t>Services by way of collecting or providing news</a:t>
            </a:r>
            <a:r>
              <a:rPr lang="en-IN" sz="1400" dirty="0" smtClean="0"/>
              <a:t>;</a:t>
            </a:r>
          </a:p>
          <a:p>
            <a:pPr marL="463550" lvl="1" indent="-463550" algn="just"/>
            <a:endParaRPr lang="en-US" sz="1400" dirty="0"/>
          </a:p>
          <a:p>
            <a:pPr marL="463550" lvl="1" indent="-463550" algn="just"/>
            <a:r>
              <a:rPr lang="en-US" sz="1400" dirty="0"/>
              <a:t>Services of general insurance business provided under specified schemes</a:t>
            </a:r>
            <a:r>
              <a:rPr lang="en-US" sz="1400" dirty="0" smtClean="0"/>
              <a:t>;</a:t>
            </a:r>
          </a:p>
          <a:p>
            <a:pPr marL="463550" lvl="1" indent="-463550" algn="just"/>
            <a:endParaRPr lang="en-US" sz="1400" dirty="0"/>
          </a:p>
          <a:p>
            <a:pPr marL="463550" lvl="1" indent="-463550" algn="just"/>
            <a:r>
              <a:rPr lang="en-US" sz="1400" dirty="0"/>
              <a:t>Services provided by an incubatee up to turnover of ` 50 Lakh subject to the certain conditions</a:t>
            </a:r>
            <a:r>
              <a:rPr lang="en-US" sz="1400" dirty="0" smtClean="0"/>
              <a:t>;</a:t>
            </a:r>
          </a:p>
          <a:p>
            <a:pPr marL="463550" lvl="1" indent="-463550" algn="just"/>
            <a:endParaRPr lang="en-US" sz="1400" dirty="0"/>
          </a:p>
          <a:p>
            <a:pPr marL="463550" lvl="1" indent="-463550" algn="just"/>
            <a:r>
              <a:rPr lang="en-US" sz="1400" dirty="0"/>
              <a:t>Service by an unincorporated body or a non- profit entity to its own members by way of reimbursement of charges or share of contribution (a) as trade union ; (b) for carrying out exempt services or (c) up to ` 5000 /month</a:t>
            </a:r>
            <a:r>
              <a:rPr lang="en-US" sz="1400" dirty="0" smtClean="0"/>
              <a:t>;</a:t>
            </a:r>
          </a:p>
          <a:p>
            <a:pPr marL="463550" lvl="1" indent="-463550" algn="just"/>
            <a:endParaRPr lang="en-US" sz="1400" dirty="0"/>
          </a:p>
          <a:p>
            <a:pPr marL="463550" indent="-463550"/>
            <a:r>
              <a:rPr lang="en-IN" dirty="0"/>
              <a:t> </a:t>
            </a:r>
            <a:endParaRPr lang="en-US" dirty="0"/>
          </a:p>
          <a:p>
            <a:endParaRPr lang="en-US" sz="1550" dirty="0"/>
          </a:p>
        </p:txBody>
      </p:sp>
      <p:sp>
        <p:nvSpPr>
          <p:cNvPr id="4" name="Footer Placeholder 3"/>
          <p:cNvSpPr>
            <a:spLocks noGrp="1"/>
          </p:cNvSpPr>
          <p:nvPr>
            <p:ph type="ftr" sz="quarter" idx="11"/>
          </p:nvPr>
        </p:nvSpPr>
        <p:spPr/>
        <p:txBody>
          <a:bodyPr/>
          <a:lstStyle/>
          <a:p>
            <a:r>
              <a:rPr lang="en-US" smtClean="0">
                <a:solidFill>
                  <a:srgbClr val="002776"/>
                </a:solidFill>
              </a:rPr>
              <a:t>Finance Act 2012 - Service Tax</a:t>
            </a:r>
            <a:endParaRPr lang="en-US" dirty="0">
              <a:solidFill>
                <a:srgbClr val="00277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27</a:t>
            </a:fld>
            <a:endParaRPr lang="en-US" dirty="0">
              <a:solidFill>
                <a:srgbClr val="002776"/>
              </a:solidFill>
            </a:endParaRPr>
          </a:p>
        </p:txBody>
      </p:sp>
    </p:spTree>
    <p:extLst>
      <p:ext uri="{BB962C8B-B14F-4D97-AF65-F5344CB8AC3E}">
        <p14:creationId xmlns:p14="http://schemas.microsoft.com/office/powerpoint/2010/main" val="2861118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Partially Exempt Services</a:t>
            </a:r>
            <a:br>
              <a:rPr lang="en-US" dirty="0" smtClean="0"/>
            </a:br>
            <a:r>
              <a:rPr lang="en-US" sz="1200" i="1" dirty="0">
                <a:solidFill>
                  <a:srgbClr val="002776"/>
                </a:solidFill>
              </a:rPr>
              <a:t>(NN </a:t>
            </a:r>
            <a:r>
              <a:rPr lang="en-US" sz="1200" i="1" dirty="0" smtClean="0">
                <a:solidFill>
                  <a:srgbClr val="002776"/>
                </a:solidFill>
              </a:rPr>
              <a:t>26/2012-ST</a:t>
            </a:r>
            <a:r>
              <a:rPr lang="en-US" sz="1200" i="1" dirty="0">
                <a:solidFill>
                  <a:srgbClr val="002776"/>
                </a:solidFill>
              </a:rPr>
              <a:t>, dated </a:t>
            </a:r>
            <a:r>
              <a:rPr lang="en-US" sz="1200" i="1" dirty="0" smtClean="0">
                <a:solidFill>
                  <a:srgbClr val="002776"/>
                </a:solidFill>
              </a:rPr>
              <a:t>June 20, </a:t>
            </a:r>
            <a:r>
              <a:rPr lang="en-US" sz="1200" i="1" dirty="0">
                <a:solidFill>
                  <a:srgbClr val="002776"/>
                </a:solidFill>
              </a:rPr>
              <a:t>2012 effective from July 1, 2012)</a:t>
            </a:r>
            <a:r>
              <a:rPr lang="en-US" dirty="0"/>
              <a:t/>
            </a:r>
            <a:br>
              <a:rPr lang="en-US" dirty="0"/>
            </a:br>
            <a:r>
              <a:rPr lang="en-US" dirty="0" smtClean="0"/>
              <a:t/>
            </a:r>
            <a:br>
              <a:rPr lang="en-US" dirty="0" smtClean="0"/>
            </a:br>
            <a:r>
              <a:rPr lang="en-US" sz="1600" dirty="0" smtClean="0"/>
              <a:t>Hospitality Services</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674729357"/>
              </p:ext>
            </p:extLst>
          </p:nvPr>
        </p:nvGraphicFramePr>
        <p:xfrm>
          <a:off x="381000" y="1600200"/>
          <a:ext cx="8458200" cy="2255520"/>
        </p:xfrm>
        <a:graphic>
          <a:graphicData uri="http://schemas.openxmlformats.org/drawingml/2006/table">
            <a:tbl>
              <a:tblPr firstRow="1" bandRow="1">
                <a:tableStyleId>{69012ECD-51FC-41F1-AA8D-1B2483CD663E}</a:tableStyleId>
              </a:tblPr>
              <a:tblGrid>
                <a:gridCol w="4191000"/>
                <a:gridCol w="1371600"/>
                <a:gridCol w="2895600"/>
              </a:tblGrid>
              <a:tr h="264160">
                <a:tc>
                  <a:txBody>
                    <a:bodyPr/>
                    <a:lstStyle/>
                    <a:p>
                      <a:r>
                        <a:rPr lang="en-US" sz="1300" dirty="0" smtClean="0"/>
                        <a:t>Particulars</a:t>
                      </a:r>
                      <a:endParaRPr lang="en-US" sz="1300" dirty="0"/>
                    </a:p>
                  </a:txBody>
                  <a:tcPr/>
                </a:tc>
                <a:tc>
                  <a:txBody>
                    <a:bodyPr/>
                    <a:lstStyle/>
                    <a:p>
                      <a:r>
                        <a:rPr lang="en-US" sz="1300" dirty="0" smtClean="0"/>
                        <a:t>Taxable %</a:t>
                      </a:r>
                      <a:endParaRPr lang="en-US" sz="1300" dirty="0"/>
                    </a:p>
                  </a:txBody>
                  <a:tcPr/>
                </a:tc>
                <a:tc>
                  <a:txBody>
                    <a:bodyPr/>
                    <a:lstStyle/>
                    <a:p>
                      <a:r>
                        <a:rPr lang="en-US" sz="1300" dirty="0" smtClean="0"/>
                        <a:t>Conditions</a:t>
                      </a:r>
                      <a:endParaRPr lang="en-US" sz="1300" dirty="0"/>
                    </a:p>
                  </a:txBody>
                  <a:tcPr/>
                </a:tc>
              </a:tr>
              <a:tr h="370840">
                <a:tc>
                  <a:txBody>
                    <a:bodyPr/>
                    <a:lstStyle/>
                    <a:p>
                      <a:pPr algn="just"/>
                      <a:r>
                        <a:rPr lang="en-US" sz="1300" kern="1200" dirty="0" smtClean="0">
                          <a:solidFill>
                            <a:srgbClr val="002060"/>
                          </a:solidFill>
                          <a:effectLst/>
                        </a:rPr>
                        <a:t>Bundled service by way of supply of food or any other article of human consumption or any drink, in a premises, including hotel, convention center, club, pandal, shamiana or any place specially arranged for organizing a function together</a:t>
                      </a:r>
                      <a:r>
                        <a:rPr lang="en-US" sz="1300" kern="1200" baseline="0" dirty="0" smtClean="0">
                          <a:solidFill>
                            <a:srgbClr val="002060"/>
                          </a:solidFill>
                          <a:effectLst/>
                        </a:rPr>
                        <a:t> with renting of such premises</a:t>
                      </a:r>
                      <a:endParaRPr lang="en-US" sz="1300" dirty="0">
                        <a:solidFill>
                          <a:srgbClr val="002060"/>
                        </a:solidFill>
                      </a:endParaRPr>
                    </a:p>
                  </a:txBody>
                  <a:tcPr/>
                </a:tc>
                <a:tc>
                  <a:txBody>
                    <a:bodyPr/>
                    <a:lstStyle/>
                    <a:p>
                      <a:pPr algn="ctr"/>
                      <a:r>
                        <a:rPr lang="en-US" sz="1300" dirty="0" smtClean="0">
                          <a:solidFill>
                            <a:schemeClr val="tx2"/>
                          </a:solidFill>
                        </a:rPr>
                        <a:t>70</a:t>
                      </a:r>
                      <a:endParaRPr lang="en-US" sz="1300" dirty="0">
                        <a:solidFill>
                          <a:schemeClr val="tx2"/>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No CENVAT credit on goods classifiable under Chapters 1 to 22 of the Central Excise</a:t>
                      </a:r>
                      <a:r>
                        <a:rPr lang="en-US" sz="1300" kern="1200" baseline="0" dirty="0" smtClean="0">
                          <a:solidFill>
                            <a:srgbClr val="002060"/>
                          </a:solidFill>
                          <a:effectLst/>
                        </a:rPr>
                        <a:t> Tariff Act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baseline="0" dirty="0" smtClean="0">
                        <a:solidFill>
                          <a:srgbClr val="002060"/>
                        </a:solidFill>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060"/>
                          </a:solidFill>
                        </a:rPr>
                        <a:t>Fair Market value of all goods and services should</a:t>
                      </a:r>
                      <a:r>
                        <a:rPr lang="en-US" sz="1300" baseline="0" dirty="0" smtClean="0">
                          <a:solidFill>
                            <a:srgbClr val="002060"/>
                          </a:solidFill>
                        </a:rPr>
                        <a:t> be included </a:t>
                      </a:r>
                      <a:endParaRPr lang="en-US" sz="1300" dirty="0">
                        <a:solidFill>
                          <a:srgbClr val="002060"/>
                        </a:solidFill>
                      </a:endParaRPr>
                    </a:p>
                  </a:txBody>
                  <a:tcPr/>
                </a:tc>
              </a:tr>
              <a:tr h="370840">
                <a:tc>
                  <a:txBody>
                    <a:bodyPr/>
                    <a:lstStyle/>
                    <a:p>
                      <a:pPr algn="just"/>
                      <a:r>
                        <a:rPr lang="en-US" sz="1300" kern="1200" dirty="0" smtClean="0">
                          <a:solidFill>
                            <a:schemeClr val="tx2"/>
                          </a:solidFill>
                          <a:effectLst/>
                          <a:latin typeface="+mn-lt"/>
                          <a:ea typeface="+mn-ea"/>
                          <a:cs typeface="+mn-cs"/>
                        </a:rPr>
                        <a:t>Renting of hotels, inns, guest houses, clubs, campsites or other commercial places meant for residential or lodging purposes</a:t>
                      </a:r>
                      <a:endParaRPr lang="en-US" sz="1300" dirty="0">
                        <a:solidFill>
                          <a:schemeClr val="tx2"/>
                        </a:solidFill>
                      </a:endParaRPr>
                    </a:p>
                  </a:txBody>
                  <a:tcPr/>
                </a:tc>
                <a:tc>
                  <a:txBody>
                    <a:bodyPr/>
                    <a:lstStyle/>
                    <a:p>
                      <a:pPr algn="ctr"/>
                      <a:r>
                        <a:rPr lang="en-US" sz="1300" dirty="0" smtClean="0">
                          <a:solidFill>
                            <a:schemeClr val="tx2"/>
                          </a:solidFill>
                        </a:rPr>
                        <a:t>60</a:t>
                      </a:r>
                      <a:endParaRPr lang="en-US" sz="1300" dirty="0">
                        <a:solidFill>
                          <a:schemeClr val="tx2"/>
                        </a:solidFill>
                      </a:endParaRPr>
                    </a:p>
                  </a:txBody>
                  <a:tcPr/>
                </a:tc>
                <a:tc>
                  <a:txBody>
                    <a:bodyPr/>
                    <a:lstStyle/>
                    <a:p>
                      <a:pPr algn="just"/>
                      <a:r>
                        <a:rPr lang="en-US" sz="1300" dirty="0" smtClean="0">
                          <a:solidFill>
                            <a:srgbClr val="002060"/>
                          </a:solidFill>
                        </a:rPr>
                        <a:t>No CENVAT credit on inputs and capital goods</a:t>
                      </a:r>
                      <a:endParaRPr lang="en-US" sz="1300" dirty="0">
                        <a:solidFill>
                          <a:srgbClr val="002060"/>
                        </a:solidFill>
                      </a:endParaRP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28</a:t>
            </a:fld>
            <a:endParaRPr lang="en-US" dirty="0">
              <a:solidFill>
                <a:srgbClr val="002776"/>
              </a:solidFill>
            </a:endParaRPr>
          </a:p>
        </p:txBody>
      </p:sp>
      <p:sp>
        <p:nvSpPr>
          <p:cNvPr id="6" name="Rectangle 5"/>
          <p:cNvSpPr/>
          <p:nvPr/>
        </p:nvSpPr>
        <p:spPr>
          <a:xfrm>
            <a:off x="330200" y="3429000"/>
            <a:ext cx="3327400" cy="830997"/>
          </a:xfrm>
          <a:prstGeom prst="rect">
            <a:avLst/>
          </a:prstGeom>
        </p:spPr>
        <p:txBody>
          <a:bodyPr wrap="square">
            <a:spAutoFit/>
          </a:bodyPr>
          <a:lstStyle/>
          <a:p>
            <a:pPr lvl="0">
              <a:spcBef>
                <a:spcPct val="0"/>
              </a:spcBef>
            </a:pPr>
            <a:endParaRPr lang="en-US" sz="1600" b="1" dirty="0" smtClean="0">
              <a:solidFill>
                <a:srgbClr val="002776"/>
              </a:solidFill>
              <a:ea typeface="+mj-ea"/>
              <a:cs typeface="+mj-cs"/>
            </a:endParaRPr>
          </a:p>
          <a:p>
            <a:pPr lvl="0">
              <a:spcBef>
                <a:spcPct val="0"/>
              </a:spcBef>
            </a:pPr>
            <a:endParaRPr lang="en-US" sz="1600" b="1" dirty="0" smtClean="0">
              <a:solidFill>
                <a:srgbClr val="002776"/>
              </a:solidFill>
              <a:ea typeface="+mj-ea"/>
              <a:cs typeface="+mj-cs"/>
            </a:endParaRPr>
          </a:p>
          <a:p>
            <a:pPr lvl="0">
              <a:spcBef>
                <a:spcPct val="0"/>
              </a:spcBef>
            </a:pPr>
            <a:r>
              <a:rPr lang="en-US" sz="1600" b="1" dirty="0" smtClean="0">
                <a:solidFill>
                  <a:srgbClr val="002776"/>
                </a:solidFill>
                <a:ea typeface="+mj-ea"/>
                <a:cs typeface="+mj-cs"/>
              </a:rPr>
              <a:t>Transport </a:t>
            </a:r>
            <a:r>
              <a:rPr lang="en-US" sz="1600" b="1" dirty="0">
                <a:solidFill>
                  <a:srgbClr val="002776"/>
                </a:solidFill>
                <a:ea typeface="+mj-ea"/>
                <a:cs typeface="+mj-cs"/>
              </a:rPr>
              <a:t>Services</a:t>
            </a:r>
          </a:p>
        </p:txBody>
      </p:sp>
      <p:graphicFrame>
        <p:nvGraphicFramePr>
          <p:cNvPr id="7" name="Table 6"/>
          <p:cNvGraphicFramePr>
            <a:graphicFrameLocks noGrp="1"/>
          </p:cNvGraphicFramePr>
          <p:nvPr>
            <p:extLst>
              <p:ext uri="{D42A27DB-BD31-4B8C-83A1-F6EECF244321}">
                <p14:modId xmlns:p14="http://schemas.microsoft.com/office/powerpoint/2010/main" val="1677293280"/>
              </p:ext>
            </p:extLst>
          </p:nvPr>
        </p:nvGraphicFramePr>
        <p:xfrm>
          <a:off x="381000" y="4307840"/>
          <a:ext cx="8458200" cy="2204720"/>
        </p:xfrm>
        <a:graphic>
          <a:graphicData uri="http://schemas.openxmlformats.org/drawingml/2006/table">
            <a:tbl>
              <a:tblPr firstRow="1" bandRow="1">
                <a:tableStyleId>{69012ECD-51FC-41F1-AA8D-1B2483CD663E}</a:tableStyleId>
              </a:tblPr>
              <a:tblGrid>
                <a:gridCol w="4267200"/>
                <a:gridCol w="1295400"/>
                <a:gridCol w="2895600"/>
              </a:tblGrid>
              <a:tr h="370840">
                <a:tc>
                  <a:txBody>
                    <a:bodyPr/>
                    <a:lstStyle/>
                    <a:p>
                      <a:r>
                        <a:rPr lang="en-US" sz="1300" dirty="0" smtClean="0"/>
                        <a:t>Particulars</a:t>
                      </a:r>
                      <a:endParaRPr lang="en-US" sz="1300" dirty="0"/>
                    </a:p>
                  </a:txBody>
                  <a:tcPr/>
                </a:tc>
                <a:tc>
                  <a:txBody>
                    <a:bodyPr/>
                    <a:lstStyle/>
                    <a:p>
                      <a:r>
                        <a:rPr lang="en-US" sz="1300" dirty="0" smtClean="0"/>
                        <a:t>Taxable %</a:t>
                      </a:r>
                      <a:endParaRPr lang="en-US" sz="1300" dirty="0"/>
                    </a:p>
                  </a:txBody>
                  <a:tcPr/>
                </a:tc>
                <a:tc>
                  <a:txBody>
                    <a:bodyPr/>
                    <a:lstStyle/>
                    <a:p>
                      <a:r>
                        <a:rPr lang="en-US" sz="1300" dirty="0" smtClean="0"/>
                        <a:t>Conditions</a:t>
                      </a:r>
                      <a:endParaRPr lang="en-US" sz="1300" dirty="0"/>
                    </a:p>
                  </a:txBody>
                  <a:tcPr/>
                </a:tc>
              </a:tr>
              <a:tr h="370840">
                <a:tc>
                  <a:txBody>
                    <a:bodyPr/>
                    <a:lstStyle/>
                    <a:p>
                      <a:pPr algn="just"/>
                      <a:r>
                        <a:rPr lang="en-US" sz="1300" kern="1200" dirty="0" smtClean="0">
                          <a:solidFill>
                            <a:schemeClr val="tx2"/>
                          </a:solidFill>
                          <a:effectLst/>
                        </a:rPr>
                        <a:t>Transport of passengers by air, with or without accompanied belongings</a:t>
                      </a:r>
                      <a:endParaRPr lang="en-US" sz="1300" dirty="0">
                        <a:solidFill>
                          <a:schemeClr val="tx2"/>
                        </a:solidFill>
                      </a:endParaRPr>
                    </a:p>
                  </a:txBody>
                  <a:tcPr/>
                </a:tc>
                <a:tc>
                  <a:txBody>
                    <a:bodyPr/>
                    <a:lstStyle/>
                    <a:p>
                      <a:pPr algn="ctr"/>
                      <a:r>
                        <a:rPr lang="en-US" sz="1300" dirty="0" smtClean="0">
                          <a:solidFill>
                            <a:schemeClr val="tx2"/>
                          </a:solidFill>
                        </a:rPr>
                        <a:t>40</a:t>
                      </a:r>
                      <a:endParaRPr lang="en-US" sz="1300" dirty="0">
                        <a:solidFill>
                          <a:schemeClr val="tx2"/>
                        </a:solidFill>
                      </a:endParaRPr>
                    </a:p>
                  </a:txBody>
                  <a:tcPr/>
                </a:tc>
                <a:tc>
                  <a:txBody>
                    <a:bodyPr/>
                    <a:lstStyle/>
                    <a:p>
                      <a:pPr algn="just"/>
                      <a:r>
                        <a:rPr lang="en-US" sz="1300" dirty="0" smtClean="0">
                          <a:solidFill>
                            <a:srgbClr val="002060"/>
                          </a:solidFill>
                        </a:rPr>
                        <a:t>No CENVAT credit on inputs and capital goods</a:t>
                      </a:r>
                      <a:endParaRPr lang="en-US" sz="1300" dirty="0">
                        <a:solidFill>
                          <a:srgbClr val="002060"/>
                        </a:solidFill>
                      </a:endParaRPr>
                    </a:p>
                  </a:txBody>
                  <a:tcPr/>
                </a:tc>
              </a:tr>
              <a:tr h="370840">
                <a:tc>
                  <a:txBody>
                    <a:bodyPr/>
                    <a:lstStyle/>
                    <a:p>
                      <a:pPr algn="just"/>
                      <a:r>
                        <a:rPr lang="en-US" sz="1300" kern="1200" dirty="0" smtClean="0">
                          <a:solidFill>
                            <a:schemeClr val="tx2"/>
                          </a:solidFill>
                          <a:effectLst/>
                          <a:latin typeface="+mn-lt"/>
                          <a:ea typeface="+mn-ea"/>
                          <a:cs typeface="+mn-cs"/>
                        </a:rPr>
                        <a:t>Transport of goods by road by Goods Transport Agency</a:t>
                      </a:r>
                      <a:endParaRPr lang="en-US" sz="1300" dirty="0">
                        <a:solidFill>
                          <a:schemeClr val="tx2"/>
                        </a:solidFill>
                      </a:endParaRPr>
                    </a:p>
                  </a:txBody>
                  <a:tcPr/>
                </a:tc>
                <a:tc>
                  <a:txBody>
                    <a:bodyPr/>
                    <a:lstStyle/>
                    <a:p>
                      <a:pPr algn="ctr"/>
                      <a:r>
                        <a:rPr lang="en-US" sz="1300" dirty="0" smtClean="0">
                          <a:solidFill>
                            <a:schemeClr val="tx2"/>
                          </a:solidFill>
                        </a:rPr>
                        <a:t>25</a:t>
                      </a:r>
                      <a:endParaRPr lang="en-US" sz="1300" dirty="0">
                        <a:solidFill>
                          <a:schemeClr val="tx2"/>
                        </a:solidFill>
                      </a:endParaRPr>
                    </a:p>
                  </a:txBody>
                  <a:tcPr/>
                </a:tc>
                <a:tc>
                  <a:txBody>
                    <a:bodyPr/>
                    <a:lstStyle/>
                    <a:p>
                      <a:pPr algn="just"/>
                      <a:r>
                        <a:rPr lang="en-US" sz="1300" dirty="0" smtClean="0">
                          <a:solidFill>
                            <a:srgbClr val="002060"/>
                          </a:solidFill>
                        </a:rPr>
                        <a:t>No CENVAT credit on inputs, capital goods and input services</a:t>
                      </a:r>
                      <a:endParaRPr lang="en-US" sz="1300" dirty="0">
                        <a:solidFill>
                          <a:srgbClr val="002060"/>
                        </a:solidFill>
                      </a:endParaRPr>
                    </a:p>
                  </a:txBody>
                  <a:tcPr/>
                </a:tc>
              </a:tr>
              <a:tr h="370840">
                <a:tc>
                  <a:txBody>
                    <a:bodyPr/>
                    <a:lstStyle/>
                    <a:p>
                      <a:pPr algn="just"/>
                      <a:r>
                        <a:rPr lang="en-US" sz="1300" dirty="0" smtClean="0">
                          <a:solidFill>
                            <a:schemeClr val="tx2"/>
                          </a:solidFill>
                        </a:rPr>
                        <a:t>Renting of any motor vehicle designed to carry passengers</a:t>
                      </a:r>
                      <a:endParaRPr lang="en-US" sz="1300" dirty="0">
                        <a:solidFill>
                          <a:schemeClr val="tx2"/>
                        </a:solidFill>
                      </a:endParaRPr>
                    </a:p>
                  </a:txBody>
                  <a:tcPr/>
                </a:tc>
                <a:tc>
                  <a:txBody>
                    <a:bodyPr/>
                    <a:lstStyle/>
                    <a:p>
                      <a:pPr algn="ctr"/>
                      <a:r>
                        <a:rPr lang="en-US" sz="1300" dirty="0" smtClean="0">
                          <a:solidFill>
                            <a:schemeClr val="tx2"/>
                          </a:solidFill>
                        </a:rPr>
                        <a:t>40</a:t>
                      </a:r>
                      <a:endParaRPr lang="en-US" sz="1300" dirty="0">
                        <a:solidFill>
                          <a:schemeClr val="tx2"/>
                        </a:solidFill>
                      </a:endParaRPr>
                    </a:p>
                  </a:txBody>
                  <a:tcPr/>
                </a:tc>
                <a:tc>
                  <a:txBody>
                    <a:bodyPr/>
                    <a:lstStyle/>
                    <a:p>
                      <a:pPr algn="just"/>
                      <a:r>
                        <a:rPr lang="en-US" sz="1300" dirty="0" smtClean="0">
                          <a:solidFill>
                            <a:srgbClr val="002060"/>
                          </a:solidFill>
                        </a:rPr>
                        <a:t>Same as above</a:t>
                      </a:r>
                      <a:endParaRPr lang="en-US" sz="1300" dirty="0">
                        <a:solidFill>
                          <a:srgbClr val="002060"/>
                        </a:solidFill>
                      </a:endParaRPr>
                    </a:p>
                  </a:txBody>
                  <a:tcPr/>
                </a:tc>
              </a:tr>
              <a:tr h="370840">
                <a:tc>
                  <a:txBody>
                    <a:bodyPr/>
                    <a:lstStyle/>
                    <a:p>
                      <a:pPr algn="just"/>
                      <a:r>
                        <a:rPr lang="en-US" sz="1300" dirty="0" smtClean="0">
                          <a:solidFill>
                            <a:schemeClr val="tx2"/>
                          </a:solidFill>
                        </a:rPr>
                        <a:t>Transport of goods in a vessel</a:t>
                      </a:r>
                      <a:endParaRPr lang="en-US" sz="1300" dirty="0">
                        <a:solidFill>
                          <a:schemeClr val="tx2"/>
                        </a:solidFill>
                      </a:endParaRPr>
                    </a:p>
                  </a:txBody>
                  <a:tcPr/>
                </a:tc>
                <a:tc>
                  <a:txBody>
                    <a:bodyPr/>
                    <a:lstStyle/>
                    <a:p>
                      <a:pPr algn="ctr"/>
                      <a:r>
                        <a:rPr lang="en-US" sz="1300" dirty="0" smtClean="0">
                          <a:solidFill>
                            <a:schemeClr val="tx2"/>
                          </a:solidFill>
                        </a:rPr>
                        <a:t>50</a:t>
                      </a:r>
                      <a:endParaRPr lang="en-US" sz="1300" dirty="0">
                        <a:solidFill>
                          <a:schemeClr val="tx2"/>
                        </a:solidFill>
                      </a:endParaRPr>
                    </a:p>
                  </a:txBody>
                  <a:tcPr/>
                </a:tc>
                <a:tc>
                  <a:txBody>
                    <a:bodyPr/>
                    <a:lstStyle/>
                    <a:p>
                      <a:pPr algn="just"/>
                      <a:r>
                        <a:rPr lang="en-US" sz="1300" dirty="0" smtClean="0">
                          <a:solidFill>
                            <a:srgbClr val="002060"/>
                          </a:solidFill>
                        </a:rPr>
                        <a:t>Same as above</a:t>
                      </a:r>
                      <a:endParaRPr lang="en-US" sz="1300" dirty="0">
                        <a:solidFill>
                          <a:srgbClr val="002060"/>
                        </a:solidFill>
                      </a:endParaRPr>
                    </a:p>
                  </a:txBody>
                  <a:tcPr/>
                </a:tc>
              </a:tr>
            </a:tbl>
          </a:graphicData>
        </a:graphic>
      </p:graphicFrame>
    </p:spTree>
    <p:extLst>
      <p:ext uri="{BB962C8B-B14F-4D97-AF65-F5344CB8AC3E}">
        <p14:creationId xmlns:p14="http://schemas.microsoft.com/office/powerpoint/2010/main" val="886883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Partially Exempt </a:t>
            </a:r>
            <a:r>
              <a:rPr lang="en-US" dirty="0"/>
              <a:t>S</a:t>
            </a:r>
            <a:r>
              <a:rPr lang="en-US" dirty="0" smtClean="0"/>
              <a:t>ervices</a:t>
            </a:r>
            <a:br>
              <a:rPr lang="en-US" dirty="0" smtClean="0"/>
            </a:br>
            <a:r>
              <a:rPr lang="en-US" sz="1200" i="1" dirty="0">
                <a:solidFill>
                  <a:srgbClr val="002776"/>
                </a:solidFill>
              </a:rPr>
              <a:t>(NN 26/2012-ST, dated June 20, 2012 effective from July 1, 2012)</a:t>
            </a:r>
            <a:r>
              <a:rPr lang="en-US" dirty="0">
                <a:solidFill>
                  <a:srgbClr val="002776"/>
                </a:solidFill>
              </a:rPr>
              <a:t/>
            </a:r>
            <a:br>
              <a:rPr lang="en-US" dirty="0">
                <a:solidFill>
                  <a:srgbClr val="002776"/>
                </a:solidFill>
              </a:rPr>
            </a:br>
            <a:r>
              <a:rPr lang="en-US" dirty="0" smtClean="0">
                <a:solidFill>
                  <a:srgbClr val="002776"/>
                </a:solidFill>
              </a:rPr>
              <a:t/>
            </a:r>
            <a:br>
              <a:rPr lang="en-US" dirty="0" smtClean="0">
                <a:solidFill>
                  <a:srgbClr val="002776"/>
                </a:solidFill>
              </a:rPr>
            </a:br>
            <a:r>
              <a:rPr lang="en-US" sz="1600" dirty="0" smtClean="0"/>
              <a:t>Tour Operator Services</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522593226"/>
              </p:ext>
            </p:extLst>
          </p:nvPr>
        </p:nvGraphicFramePr>
        <p:xfrm>
          <a:off x="380999" y="1661160"/>
          <a:ext cx="8610601" cy="3200400"/>
        </p:xfrm>
        <a:graphic>
          <a:graphicData uri="http://schemas.openxmlformats.org/drawingml/2006/table">
            <a:tbl>
              <a:tblPr firstRow="1" bandRow="1">
                <a:tableStyleId>{69012ECD-51FC-41F1-AA8D-1B2483CD663E}</a:tableStyleId>
              </a:tblPr>
              <a:tblGrid>
                <a:gridCol w="2743201"/>
                <a:gridCol w="1066800"/>
                <a:gridCol w="4800600"/>
              </a:tblGrid>
              <a:tr h="243840">
                <a:tc>
                  <a:txBody>
                    <a:bodyPr/>
                    <a:lstStyle/>
                    <a:p>
                      <a:r>
                        <a:rPr lang="en-US" sz="1300" dirty="0" smtClean="0"/>
                        <a:t>Particulars</a:t>
                      </a:r>
                      <a:endParaRPr lang="en-US" sz="1300" dirty="0"/>
                    </a:p>
                  </a:txBody>
                  <a:tcPr/>
                </a:tc>
                <a:tc>
                  <a:txBody>
                    <a:bodyPr/>
                    <a:lstStyle/>
                    <a:p>
                      <a:pPr algn="ctr"/>
                      <a:r>
                        <a:rPr lang="en-US" sz="1300" dirty="0" smtClean="0"/>
                        <a:t>Taxable %</a:t>
                      </a:r>
                      <a:endParaRPr lang="en-US" sz="1300" dirty="0"/>
                    </a:p>
                  </a:txBody>
                  <a:tcPr/>
                </a:tc>
                <a:tc>
                  <a:txBody>
                    <a:bodyPr/>
                    <a:lstStyle/>
                    <a:p>
                      <a:r>
                        <a:rPr lang="en-US" sz="1300" dirty="0" smtClean="0"/>
                        <a:t>Conditions</a:t>
                      </a:r>
                      <a:endParaRPr lang="en-US" sz="1300" dirty="0"/>
                    </a:p>
                  </a:txBody>
                  <a:tcPr/>
                </a:tc>
              </a:tr>
              <a:tr h="624840">
                <a:tc>
                  <a:txBody>
                    <a:bodyPr/>
                    <a:lstStyle/>
                    <a:p>
                      <a:pPr algn="just"/>
                      <a:r>
                        <a:rPr lang="en-US" sz="1300" kern="1200" dirty="0" smtClean="0">
                          <a:solidFill>
                            <a:schemeClr val="tx2"/>
                          </a:solidFill>
                          <a:effectLst/>
                        </a:rPr>
                        <a:t>Services by a tour operator in relation to a package tour</a:t>
                      </a:r>
                      <a:endParaRPr lang="en-US" sz="1300" dirty="0">
                        <a:solidFill>
                          <a:schemeClr val="tx2"/>
                        </a:solidFill>
                      </a:endParaRPr>
                    </a:p>
                  </a:txBody>
                  <a:tcPr/>
                </a:tc>
                <a:tc>
                  <a:txBody>
                    <a:bodyPr/>
                    <a:lstStyle/>
                    <a:p>
                      <a:pPr algn="ctr"/>
                      <a:r>
                        <a:rPr lang="en-US" sz="1300" dirty="0" smtClean="0">
                          <a:solidFill>
                            <a:schemeClr val="tx2"/>
                          </a:solidFill>
                        </a:rPr>
                        <a:t>25</a:t>
                      </a:r>
                      <a:endParaRPr lang="en-US" sz="1300" dirty="0">
                        <a:solidFill>
                          <a:schemeClr val="tx2"/>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 No CENVAT credit on inputs, capital goods and input services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(ii) The bill is inclusive of charges for such tour</a:t>
                      </a:r>
                    </a:p>
                  </a:txBody>
                  <a:tcPr/>
                </a:tc>
              </a:tr>
              <a:tr h="1264920">
                <a:tc>
                  <a:txBody>
                    <a:bodyPr/>
                    <a:lstStyle/>
                    <a:p>
                      <a:pPr algn="just"/>
                      <a:r>
                        <a:rPr lang="en-US" sz="1300" kern="1200" dirty="0" smtClean="0">
                          <a:solidFill>
                            <a:schemeClr val="tx2"/>
                          </a:solidFill>
                          <a:effectLst/>
                          <a:latin typeface="+mn-lt"/>
                          <a:ea typeface="+mn-ea"/>
                          <a:cs typeface="+mn-cs"/>
                        </a:rPr>
                        <a:t>Services by a tour operator in relation to a tour, if the tour operator is providing services solely of arranging or booking accommodation for any person in relation to a tour</a:t>
                      </a:r>
                      <a:endParaRPr lang="en-US" sz="1300" dirty="0">
                        <a:solidFill>
                          <a:schemeClr val="tx2"/>
                        </a:solidFill>
                      </a:endParaRPr>
                    </a:p>
                  </a:txBody>
                  <a:tcPr/>
                </a:tc>
                <a:tc>
                  <a:txBody>
                    <a:bodyPr/>
                    <a:lstStyle/>
                    <a:p>
                      <a:pPr algn="ctr"/>
                      <a:r>
                        <a:rPr lang="en-US" sz="1300" dirty="0" smtClean="0">
                          <a:solidFill>
                            <a:schemeClr val="tx2"/>
                          </a:solidFill>
                        </a:rPr>
                        <a:t>10</a:t>
                      </a:r>
                      <a:endParaRPr lang="en-US" sz="1300" dirty="0">
                        <a:solidFill>
                          <a:schemeClr val="tx2"/>
                        </a:solidFill>
                      </a:endParaRPr>
                    </a:p>
                  </a:txBody>
                  <a:tcPr/>
                </a:tc>
                <a:tc>
                  <a:txBody>
                    <a:bodyPr/>
                    <a:lstStyle/>
                    <a:p>
                      <a:pPr algn="just"/>
                      <a:r>
                        <a:rPr lang="en-US" sz="1300" kern="1200" dirty="0" smtClean="0">
                          <a:solidFill>
                            <a:srgbClr val="002060"/>
                          </a:solidFill>
                          <a:effectLst/>
                          <a:latin typeface="+mn-lt"/>
                          <a:ea typeface="+mn-ea"/>
                          <a:cs typeface="+mn-cs"/>
                        </a:rPr>
                        <a:t>(i) No CENVAT credit on inputs, capital goods and input services</a:t>
                      </a:r>
                    </a:p>
                    <a:p>
                      <a:pPr algn="just"/>
                      <a:r>
                        <a:rPr lang="en-US" sz="1300" kern="1200" dirty="0" smtClean="0">
                          <a:solidFill>
                            <a:srgbClr val="002060"/>
                          </a:solidFill>
                          <a:effectLst/>
                          <a:latin typeface="+mn-lt"/>
                          <a:ea typeface="+mn-ea"/>
                          <a:cs typeface="+mn-cs"/>
                        </a:rPr>
                        <a:t>(ii) Invoice indicates that charges are towards accommodation</a:t>
                      </a:r>
                    </a:p>
                    <a:p>
                      <a:pPr algn="just"/>
                      <a:r>
                        <a:rPr lang="en-US" sz="1300" kern="1200" dirty="0" smtClean="0">
                          <a:solidFill>
                            <a:srgbClr val="002060"/>
                          </a:solidFill>
                          <a:effectLst/>
                          <a:latin typeface="+mn-lt"/>
                          <a:ea typeface="+mn-ea"/>
                          <a:cs typeface="+mn-cs"/>
                        </a:rPr>
                        <a:t>(iii) Exemption not apply if invoice only includes the service charges for arranging or booking accommodation for any person and does not include the cost of such accommodation</a:t>
                      </a:r>
                      <a:endParaRPr lang="en-US" sz="1300" kern="1200" dirty="0">
                        <a:solidFill>
                          <a:srgbClr val="002060"/>
                        </a:solidFill>
                        <a:effectLst/>
                        <a:latin typeface="+mn-lt"/>
                        <a:ea typeface="+mn-ea"/>
                        <a:cs typeface="+mn-cs"/>
                      </a:endParaRPr>
                    </a:p>
                  </a:txBody>
                  <a:tcPr/>
                </a:tc>
              </a:tr>
              <a:tr h="914400">
                <a:tc>
                  <a:txBody>
                    <a:bodyPr/>
                    <a:lstStyle/>
                    <a:p>
                      <a:pPr algn="just"/>
                      <a:r>
                        <a:rPr lang="en-US" sz="1400" kern="1200" dirty="0" smtClean="0">
                          <a:solidFill>
                            <a:schemeClr val="tx2"/>
                          </a:solidFill>
                          <a:effectLst/>
                        </a:rPr>
                        <a:t>Services, other than services specified above, provided or to be provided to any person, by a tour operator in relation to a tour </a:t>
                      </a:r>
                      <a:endParaRPr lang="en-US" sz="1400" dirty="0">
                        <a:solidFill>
                          <a:schemeClr val="tx2"/>
                        </a:solidFill>
                      </a:endParaRPr>
                    </a:p>
                  </a:txBody>
                  <a:tcPr/>
                </a:tc>
                <a:tc>
                  <a:txBody>
                    <a:bodyPr/>
                    <a:lstStyle/>
                    <a:p>
                      <a:pPr algn="ctr"/>
                      <a:r>
                        <a:rPr lang="en-US" sz="1400" dirty="0" smtClean="0">
                          <a:solidFill>
                            <a:schemeClr val="tx2"/>
                          </a:solidFill>
                        </a:rPr>
                        <a:t>40</a:t>
                      </a:r>
                      <a:endParaRPr lang="en-US" sz="1400" dirty="0">
                        <a:solidFill>
                          <a:schemeClr val="tx2"/>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rgbClr val="002060"/>
                          </a:solidFill>
                          <a:effectLst/>
                        </a:rPr>
                        <a:t>(i) No CENVAT credit on inputs, capital goods and input services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rgbClr val="002060"/>
                          </a:solidFill>
                          <a:effectLst/>
                        </a:rPr>
                        <a:t>(ii)Invoice indicates that amount charged in the bill is the gross amount charged for such</a:t>
                      </a:r>
                      <a:r>
                        <a:rPr lang="en-US" sz="1400" kern="1200" baseline="0" dirty="0" smtClean="0">
                          <a:solidFill>
                            <a:srgbClr val="002060"/>
                          </a:solidFill>
                          <a:effectLst/>
                        </a:rPr>
                        <a:t> </a:t>
                      </a:r>
                      <a:r>
                        <a:rPr lang="en-US" sz="1400" kern="1200" dirty="0" smtClean="0">
                          <a:solidFill>
                            <a:srgbClr val="002060"/>
                          </a:solidFill>
                          <a:effectLst/>
                        </a:rPr>
                        <a:t>tour</a:t>
                      </a: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29</a:t>
            </a:fld>
            <a:endParaRPr lang="en-US" dirty="0">
              <a:solidFill>
                <a:srgbClr val="002776"/>
              </a:solidFill>
            </a:endParaRPr>
          </a:p>
        </p:txBody>
      </p:sp>
    </p:spTree>
    <p:extLst>
      <p:ext uri="{BB962C8B-B14F-4D97-AF65-F5344CB8AC3E}">
        <p14:creationId xmlns:p14="http://schemas.microsoft.com/office/powerpoint/2010/main" val="2884659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Understanding Service</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7864956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Partially Exempt </a:t>
            </a:r>
            <a:r>
              <a:rPr lang="en-US" dirty="0"/>
              <a:t>S</a:t>
            </a:r>
            <a:r>
              <a:rPr lang="en-US" dirty="0" smtClean="0"/>
              <a:t>ervices</a:t>
            </a:r>
            <a:br>
              <a:rPr lang="en-US" dirty="0" smtClean="0"/>
            </a:br>
            <a:r>
              <a:rPr lang="en-US" sz="1200" i="1" dirty="0">
                <a:solidFill>
                  <a:srgbClr val="002776"/>
                </a:solidFill>
              </a:rPr>
              <a:t>(NN 26/2012-ST, dated June 20, 2012 effective from July 1, 2012)</a:t>
            </a:r>
            <a:r>
              <a:rPr lang="en-US" dirty="0">
                <a:solidFill>
                  <a:srgbClr val="002776"/>
                </a:solidFill>
              </a:rPr>
              <a:t/>
            </a:r>
            <a:br>
              <a:rPr lang="en-US" dirty="0">
                <a:solidFill>
                  <a:srgbClr val="002776"/>
                </a:solidFill>
              </a:rPr>
            </a:br>
            <a:r>
              <a:rPr lang="en-US" dirty="0" smtClean="0">
                <a:solidFill>
                  <a:srgbClr val="002776"/>
                </a:solidFill>
              </a:rPr>
              <a:t/>
            </a:r>
            <a:br>
              <a:rPr lang="en-US" dirty="0" smtClean="0">
                <a:solidFill>
                  <a:srgbClr val="002776"/>
                </a:solidFill>
              </a:rPr>
            </a:br>
            <a:endParaRPr lang="en-US" sz="1600" dirty="0"/>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2776"/>
                </a:solidFill>
              </a:rPr>
              <a:pPr/>
              <a:t>30</a:t>
            </a:fld>
            <a:endParaRPr lang="en-US" dirty="0">
              <a:solidFill>
                <a:srgbClr val="002776"/>
              </a:solidFill>
            </a:endParaRPr>
          </a:p>
        </p:txBody>
      </p:sp>
      <p:sp>
        <p:nvSpPr>
          <p:cNvPr id="7" name="Rectangle 6"/>
          <p:cNvSpPr/>
          <p:nvPr/>
        </p:nvSpPr>
        <p:spPr>
          <a:xfrm>
            <a:off x="330200" y="838200"/>
            <a:ext cx="3327400" cy="830997"/>
          </a:xfrm>
          <a:prstGeom prst="rect">
            <a:avLst/>
          </a:prstGeom>
        </p:spPr>
        <p:txBody>
          <a:bodyPr wrap="square">
            <a:spAutoFit/>
          </a:bodyPr>
          <a:lstStyle/>
          <a:p>
            <a:pPr lvl="0">
              <a:spcBef>
                <a:spcPct val="0"/>
              </a:spcBef>
            </a:pPr>
            <a:endParaRPr lang="en-US" sz="1600" b="1" dirty="0" smtClean="0">
              <a:solidFill>
                <a:srgbClr val="002776"/>
              </a:solidFill>
              <a:ea typeface="+mj-ea"/>
              <a:cs typeface="+mj-cs"/>
            </a:endParaRPr>
          </a:p>
          <a:p>
            <a:pPr lvl="0">
              <a:spcBef>
                <a:spcPct val="0"/>
              </a:spcBef>
            </a:pPr>
            <a:endParaRPr lang="en-US" sz="1600" b="1" dirty="0" smtClean="0">
              <a:solidFill>
                <a:srgbClr val="002776"/>
              </a:solidFill>
              <a:ea typeface="+mj-ea"/>
              <a:cs typeface="+mj-cs"/>
            </a:endParaRPr>
          </a:p>
          <a:p>
            <a:pPr lvl="0">
              <a:spcBef>
                <a:spcPct val="0"/>
              </a:spcBef>
            </a:pPr>
            <a:r>
              <a:rPr lang="en-US" sz="1600" b="1" dirty="0" smtClean="0">
                <a:solidFill>
                  <a:srgbClr val="002060"/>
                </a:solidFill>
                <a:ea typeface="+mj-ea"/>
                <a:cs typeface="+mj-cs"/>
              </a:rPr>
              <a:t>Construction </a:t>
            </a:r>
            <a:r>
              <a:rPr lang="en-US" sz="1600" b="1" dirty="0">
                <a:solidFill>
                  <a:srgbClr val="002060"/>
                </a:solidFill>
                <a:ea typeface="+mj-ea"/>
                <a:cs typeface="+mj-cs"/>
              </a:rPr>
              <a:t>Services</a:t>
            </a:r>
          </a:p>
        </p:txBody>
      </p:sp>
      <p:graphicFrame>
        <p:nvGraphicFramePr>
          <p:cNvPr id="8" name="Table 7"/>
          <p:cNvGraphicFramePr>
            <a:graphicFrameLocks noGrp="1"/>
          </p:cNvGraphicFramePr>
          <p:nvPr>
            <p:extLst>
              <p:ext uri="{D42A27DB-BD31-4B8C-83A1-F6EECF244321}">
                <p14:modId xmlns:p14="http://schemas.microsoft.com/office/powerpoint/2010/main" val="2759666318"/>
              </p:ext>
            </p:extLst>
          </p:nvPr>
        </p:nvGraphicFramePr>
        <p:xfrm>
          <a:off x="360363" y="1798320"/>
          <a:ext cx="8610601" cy="1767840"/>
        </p:xfrm>
        <a:graphic>
          <a:graphicData uri="http://schemas.openxmlformats.org/drawingml/2006/table">
            <a:tbl>
              <a:tblPr firstRow="1" bandRow="1">
                <a:tableStyleId>{69012ECD-51FC-41F1-AA8D-1B2483CD663E}</a:tableStyleId>
              </a:tblPr>
              <a:tblGrid>
                <a:gridCol w="3678237"/>
                <a:gridCol w="1371600"/>
                <a:gridCol w="3560764"/>
              </a:tblGrid>
              <a:tr h="243840">
                <a:tc>
                  <a:txBody>
                    <a:bodyPr/>
                    <a:lstStyle/>
                    <a:p>
                      <a:r>
                        <a:rPr lang="en-US" sz="1300" dirty="0" smtClean="0"/>
                        <a:t>Particulars</a:t>
                      </a:r>
                      <a:endParaRPr lang="en-US" sz="1300" dirty="0"/>
                    </a:p>
                  </a:txBody>
                  <a:tcPr/>
                </a:tc>
                <a:tc>
                  <a:txBody>
                    <a:bodyPr/>
                    <a:lstStyle/>
                    <a:p>
                      <a:pPr algn="ctr"/>
                      <a:r>
                        <a:rPr lang="en-US" sz="1300" dirty="0" smtClean="0"/>
                        <a:t>Taxable %</a:t>
                      </a:r>
                      <a:endParaRPr lang="en-US" sz="1300" dirty="0"/>
                    </a:p>
                  </a:txBody>
                  <a:tcPr/>
                </a:tc>
                <a:tc>
                  <a:txBody>
                    <a:bodyPr/>
                    <a:lstStyle/>
                    <a:p>
                      <a:r>
                        <a:rPr lang="en-US" sz="1300" dirty="0" smtClean="0"/>
                        <a:t>Conditions</a:t>
                      </a:r>
                      <a:endParaRPr lang="en-US" sz="1300" dirty="0"/>
                    </a:p>
                  </a:txBody>
                  <a:tcPr/>
                </a:tc>
              </a:tr>
              <a:tr h="624840">
                <a:tc>
                  <a:txBody>
                    <a:bodyPr/>
                    <a:lstStyle/>
                    <a:p>
                      <a:pPr marL="0" algn="just" defTabSz="914400" rtl="0" eaLnBrk="1" latinLnBrk="0" hangingPunct="1"/>
                      <a:r>
                        <a:rPr lang="en-US" sz="1400" kern="1200" dirty="0" smtClean="0">
                          <a:solidFill>
                            <a:srgbClr val="002060"/>
                          </a:solidFill>
                          <a:effectLst/>
                          <a:latin typeface="+mn-lt"/>
                          <a:ea typeface="+mn-ea"/>
                          <a:cs typeface="+mn-cs"/>
                        </a:rPr>
                        <a:t>Construction of a complex, building, civil structure or a part thereof, intended for a sale to a buyer, wholly or partly except where entire consideration is received after issuance of completion certificate by the competent authority </a:t>
                      </a:r>
                      <a:endParaRPr lang="en-US" sz="1400" kern="1200" dirty="0">
                        <a:solidFill>
                          <a:srgbClr val="002060"/>
                        </a:solidFill>
                        <a:effectLst/>
                        <a:latin typeface="+mn-lt"/>
                        <a:ea typeface="+mn-ea"/>
                        <a:cs typeface="+mn-cs"/>
                      </a:endParaRPr>
                    </a:p>
                  </a:txBody>
                  <a:tcPr/>
                </a:tc>
                <a:tc>
                  <a:txBody>
                    <a:bodyPr/>
                    <a:lstStyle/>
                    <a:p>
                      <a:pPr algn="ctr"/>
                      <a:r>
                        <a:rPr lang="en-US" sz="1300" dirty="0" smtClean="0">
                          <a:solidFill>
                            <a:srgbClr val="002060"/>
                          </a:solidFill>
                        </a:rPr>
                        <a:t>25</a:t>
                      </a:r>
                      <a:endParaRPr lang="en-US" sz="1300" dirty="0">
                        <a:solidFill>
                          <a:srgbClr val="00206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 No CENVAT credit on inputs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(ii) The value of land is indicated in the amount charged from the service receiver</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dirty="0" smtClean="0">
                        <a:solidFill>
                          <a:srgbClr val="002060"/>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dirty="0" smtClean="0">
                          <a:solidFill>
                            <a:srgbClr val="002060"/>
                          </a:solidFill>
                        </a:rPr>
                        <a:t>Fair Market value of all goods and services should</a:t>
                      </a:r>
                      <a:r>
                        <a:rPr lang="en-US" sz="1300" baseline="0" dirty="0" smtClean="0">
                          <a:solidFill>
                            <a:srgbClr val="002060"/>
                          </a:solidFill>
                        </a:rPr>
                        <a:t> be included </a:t>
                      </a:r>
                      <a:endParaRPr lang="en-US" sz="1300" dirty="0" smtClean="0">
                        <a:solidFill>
                          <a:srgbClr val="002060"/>
                        </a:solidFill>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rgbClr val="002060"/>
                        </a:solidFill>
                        <a:effectLst/>
                      </a:endParaRPr>
                    </a:p>
                  </a:txBody>
                  <a:tcPr/>
                </a:tc>
              </a:tr>
            </a:tbl>
          </a:graphicData>
        </a:graphic>
      </p:graphicFrame>
      <p:sp>
        <p:nvSpPr>
          <p:cNvPr id="3" name="Rectangle 2"/>
          <p:cNvSpPr/>
          <p:nvPr/>
        </p:nvSpPr>
        <p:spPr>
          <a:xfrm>
            <a:off x="330200" y="3689866"/>
            <a:ext cx="2441694" cy="338554"/>
          </a:xfrm>
          <a:prstGeom prst="rect">
            <a:avLst/>
          </a:prstGeom>
        </p:spPr>
        <p:txBody>
          <a:bodyPr wrap="none">
            <a:spAutoFit/>
          </a:bodyPr>
          <a:lstStyle/>
          <a:p>
            <a:pPr>
              <a:spcBef>
                <a:spcPct val="0"/>
              </a:spcBef>
            </a:pPr>
            <a:r>
              <a:rPr lang="en-US" sz="1600" b="1" dirty="0">
                <a:solidFill>
                  <a:srgbClr val="002060"/>
                </a:solidFill>
                <a:ea typeface="+mj-ea"/>
                <a:cs typeface="+mj-cs"/>
              </a:rPr>
              <a:t>Leasing /Hire purchase</a:t>
            </a:r>
          </a:p>
        </p:txBody>
      </p:sp>
      <p:graphicFrame>
        <p:nvGraphicFramePr>
          <p:cNvPr id="9" name="Table 8"/>
          <p:cNvGraphicFramePr>
            <a:graphicFrameLocks noGrp="1"/>
          </p:cNvGraphicFramePr>
          <p:nvPr>
            <p:extLst>
              <p:ext uri="{D42A27DB-BD31-4B8C-83A1-F6EECF244321}">
                <p14:modId xmlns:p14="http://schemas.microsoft.com/office/powerpoint/2010/main" val="974160132"/>
              </p:ext>
            </p:extLst>
          </p:nvPr>
        </p:nvGraphicFramePr>
        <p:xfrm>
          <a:off x="457200" y="4191000"/>
          <a:ext cx="8407401" cy="1569720"/>
        </p:xfrm>
        <a:graphic>
          <a:graphicData uri="http://schemas.openxmlformats.org/drawingml/2006/table">
            <a:tbl>
              <a:tblPr firstRow="1" bandRow="1">
                <a:tableStyleId>{69012ECD-51FC-41F1-AA8D-1B2483CD663E}</a:tableStyleId>
              </a:tblPr>
              <a:tblGrid>
                <a:gridCol w="3591435"/>
                <a:gridCol w="1339232"/>
                <a:gridCol w="3476734"/>
              </a:tblGrid>
              <a:tr h="243840">
                <a:tc>
                  <a:txBody>
                    <a:bodyPr/>
                    <a:lstStyle/>
                    <a:p>
                      <a:r>
                        <a:rPr lang="en-US" sz="1300" dirty="0" smtClean="0"/>
                        <a:t>Particulars</a:t>
                      </a:r>
                      <a:endParaRPr lang="en-US" sz="1300" dirty="0"/>
                    </a:p>
                  </a:txBody>
                  <a:tcPr/>
                </a:tc>
                <a:tc>
                  <a:txBody>
                    <a:bodyPr/>
                    <a:lstStyle/>
                    <a:p>
                      <a:pPr algn="ctr"/>
                      <a:r>
                        <a:rPr lang="en-US" sz="1300" dirty="0" smtClean="0"/>
                        <a:t>Taxable %</a:t>
                      </a:r>
                      <a:endParaRPr lang="en-US" sz="1300" dirty="0"/>
                    </a:p>
                  </a:txBody>
                  <a:tcPr/>
                </a:tc>
                <a:tc>
                  <a:txBody>
                    <a:bodyPr/>
                    <a:lstStyle/>
                    <a:p>
                      <a:r>
                        <a:rPr lang="en-US" sz="1300" dirty="0" smtClean="0"/>
                        <a:t>Conditions</a:t>
                      </a:r>
                      <a:endParaRPr lang="en-US" sz="1300" dirty="0"/>
                    </a:p>
                  </a:txBody>
                  <a:tcPr/>
                </a:tc>
              </a:tr>
              <a:tr h="624840">
                <a:tc>
                  <a:txBody>
                    <a:bodyPr/>
                    <a:lstStyle/>
                    <a:p>
                      <a:pPr marL="0" algn="just" defTabSz="914400" rtl="0" eaLnBrk="1" latinLnBrk="0" hangingPunct="1"/>
                      <a:r>
                        <a:rPr lang="en-US" sz="1400" kern="1200" dirty="0" smtClean="0">
                          <a:solidFill>
                            <a:srgbClr val="002060"/>
                          </a:solidFill>
                          <a:effectLst/>
                          <a:latin typeface="+mn-lt"/>
                          <a:ea typeface="+mn-ea"/>
                          <a:cs typeface="+mn-cs"/>
                        </a:rPr>
                        <a:t>Services in relation to financial leasing including hire purchase</a:t>
                      </a:r>
                    </a:p>
                    <a:p>
                      <a:pPr marL="0" algn="just" defTabSz="914400" rtl="0" eaLnBrk="1" latinLnBrk="0" hangingPunct="1"/>
                      <a:endParaRPr lang="en-US" sz="1400" kern="1200" dirty="0">
                        <a:solidFill>
                          <a:srgbClr val="002060"/>
                        </a:solidFill>
                        <a:effectLst/>
                        <a:latin typeface="+mn-lt"/>
                        <a:ea typeface="+mn-ea"/>
                        <a:cs typeface="+mn-cs"/>
                      </a:endParaRPr>
                    </a:p>
                  </a:txBody>
                  <a:tcPr/>
                </a:tc>
                <a:tc>
                  <a:txBody>
                    <a:bodyPr/>
                    <a:lstStyle/>
                    <a:p>
                      <a:pPr algn="ctr"/>
                      <a:r>
                        <a:rPr lang="en-US" sz="1300" dirty="0" smtClean="0">
                          <a:solidFill>
                            <a:srgbClr val="002060"/>
                          </a:solidFill>
                        </a:rPr>
                        <a:t>10</a:t>
                      </a:r>
                      <a:endParaRPr lang="en-US" sz="1300" dirty="0">
                        <a:solidFill>
                          <a:srgbClr val="00206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 Payable on interest portion</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rgbClr val="002060"/>
                        </a:solidFill>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300" kern="1200" dirty="0" smtClean="0">
                          <a:solidFill>
                            <a:srgbClr val="002060"/>
                          </a:solidFill>
                          <a:effectLst/>
                        </a:rPr>
                        <a:t>(ii) On lease management fee, processing fee, documentation charges and administrative fee,</a:t>
                      </a:r>
                      <a:r>
                        <a:rPr lang="en-US" sz="1300" kern="1200" baseline="0" dirty="0" smtClean="0">
                          <a:solidFill>
                            <a:srgbClr val="002060"/>
                          </a:solidFill>
                          <a:effectLst/>
                        </a:rPr>
                        <a:t> service tax is payable on 100% value </a:t>
                      </a:r>
                      <a:endParaRPr lang="en-US" sz="1300" kern="1200" dirty="0" smtClean="0">
                        <a:solidFill>
                          <a:srgbClr val="002060"/>
                        </a:solidFill>
                        <a:effectLst/>
                      </a:endParaRPr>
                    </a:p>
                  </a:txBody>
                  <a:tcPr/>
                </a:tc>
              </a:tr>
            </a:tbl>
          </a:graphicData>
        </a:graphic>
      </p:graphicFrame>
    </p:spTree>
    <p:extLst>
      <p:ext uri="{BB962C8B-B14F-4D97-AF65-F5344CB8AC3E}">
        <p14:creationId xmlns:p14="http://schemas.microsoft.com/office/powerpoint/2010/main" val="2068077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Bundled Services</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2776"/>
                </a:solidFill>
              </a:rPr>
              <a:pPr/>
              <a:t>31</a:t>
            </a:fld>
            <a:endParaRPr lang="en-US" dirty="0">
              <a:solidFill>
                <a:srgbClr val="002776"/>
              </a:solidFill>
            </a:endParaRPr>
          </a:p>
        </p:txBody>
      </p:sp>
    </p:spTree>
    <p:extLst>
      <p:ext uri="{BB962C8B-B14F-4D97-AF65-F5344CB8AC3E}">
        <p14:creationId xmlns:p14="http://schemas.microsoft.com/office/powerpoint/2010/main" val="3434933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Bundled Services</a:t>
            </a:r>
            <a:endParaRPr lang="en-US" dirty="0"/>
          </a:p>
        </p:txBody>
      </p:sp>
      <p:sp>
        <p:nvSpPr>
          <p:cNvPr id="3" name="Content Placeholder 2"/>
          <p:cNvSpPr>
            <a:spLocks noGrp="1"/>
          </p:cNvSpPr>
          <p:nvPr>
            <p:ph idx="1"/>
          </p:nvPr>
        </p:nvSpPr>
        <p:spPr>
          <a:xfrm>
            <a:off x="359999" y="1170000"/>
            <a:ext cx="8183925" cy="5220000"/>
          </a:xfrm>
        </p:spPr>
        <p:txBody>
          <a:bodyPr/>
          <a:lstStyle/>
          <a:p>
            <a:r>
              <a:rPr lang="en-US" sz="1600" b="1" dirty="0" smtClean="0"/>
              <a:t>Meaning</a:t>
            </a:r>
          </a:p>
          <a:p>
            <a:r>
              <a:rPr lang="en-US" sz="1600" i="1" dirty="0" smtClean="0"/>
              <a:t>‘Bundle of provision of various services wherein an element of provision of one service is combined with an element or elements of provision of any other service or services.’</a:t>
            </a:r>
          </a:p>
          <a:p>
            <a:pPr marL="285750" indent="-285750">
              <a:buFont typeface="Arial" pitchFamily="34" charset="0"/>
              <a:buChar char="•"/>
            </a:pPr>
            <a:endParaRPr lang="en-US" sz="1600" dirty="0" smtClean="0"/>
          </a:p>
          <a:p>
            <a:r>
              <a:rPr lang="en-US" sz="1600" b="1" dirty="0" smtClean="0"/>
              <a:t>Determination of service category</a:t>
            </a:r>
            <a:endParaRPr lang="en-US" sz="1600" b="1" dirty="0"/>
          </a:p>
          <a:p>
            <a:pPr marL="285750" indent="-285750">
              <a:buFont typeface="Arial" pitchFamily="34" charset="0"/>
              <a:buChar char="•"/>
            </a:pPr>
            <a:r>
              <a:rPr lang="en-US" sz="1400" dirty="0" smtClean="0"/>
              <a:t>Reference to a service not to include reference to a service used for providing main service.</a:t>
            </a:r>
          </a:p>
          <a:p>
            <a:pPr marL="285750" indent="-285750">
              <a:buFont typeface="Arial" pitchFamily="34" charset="0"/>
              <a:buChar char="•"/>
            </a:pPr>
            <a:r>
              <a:rPr lang="en-US" sz="1400" dirty="0" smtClean="0"/>
              <a:t>Specific description to be preferred over general description.</a:t>
            </a:r>
          </a:p>
          <a:p>
            <a:pPr marL="285750" indent="-285750">
              <a:buFont typeface="Arial" pitchFamily="34" charset="0"/>
              <a:buChar char="•"/>
            </a:pPr>
            <a:r>
              <a:rPr lang="en-US" sz="1400" dirty="0" smtClean="0"/>
              <a:t>If various elements of service are naturally bundled in the ordinary course of business – service which gives the essential character.</a:t>
            </a:r>
          </a:p>
          <a:p>
            <a:pPr marL="285750" indent="-285750">
              <a:buFont typeface="Arial" pitchFamily="34" charset="0"/>
              <a:buChar char="•"/>
            </a:pPr>
            <a:r>
              <a:rPr lang="en-US" sz="1400" dirty="0"/>
              <a:t>If various elements of service are </a:t>
            </a:r>
            <a:r>
              <a:rPr lang="en-US" sz="1400" dirty="0" smtClean="0"/>
              <a:t>NOT naturally </a:t>
            </a:r>
            <a:r>
              <a:rPr lang="en-US" sz="1400" dirty="0"/>
              <a:t>bundled in the ordinary course of business – service which gives the </a:t>
            </a:r>
            <a:r>
              <a:rPr lang="en-US" sz="1400" dirty="0" smtClean="0"/>
              <a:t>highest service tax liability.</a:t>
            </a:r>
          </a:p>
          <a:p>
            <a:pPr marL="285750" indent="-285750">
              <a:buFont typeface="Arial" pitchFamily="34" charset="0"/>
              <a:buChar char="•"/>
            </a:pPr>
            <a:endParaRPr lang="en-US" sz="1400" dirty="0"/>
          </a:p>
          <a:p>
            <a:r>
              <a:rPr lang="en-US" sz="1600" b="1" dirty="0"/>
              <a:t>Naturally bundled </a:t>
            </a:r>
          </a:p>
          <a:p>
            <a:pPr marL="285750" indent="-285750">
              <a:buFont typeface="Wingdings" pitchFamily="2" charset="2"/>
              <a:buChar char="ü"/>
            </a:pPr>
            <a:r>
              <a:rPr lang="en-US" sz="1400" dirty="0" smtClean="0"/>
              <a:t>Meals </a:t>
            </a:r>
            <a:r>
              <a:rPr lang="en-US" sz="1400" dirty="0"/>
              <a:t>and air/rail travel: </a:t>
            </a:r>
            <a:r>
              <a:rPr lang="en-US" sz="1400" dirty="0" smtClean="0"/>
              <a:t>Air travel is the service</a:t>
            </a:r>
          </a:p>
          <a:p>
            <a:pPr marL="285750" indent="-285750">
              <a:buFont typeface="Wingdings" pitchFamily="2" charset="2"/>
              <a:buChar char="ü"/>
            </a:pPr>
            <a:r>
              <a:rPr lang="en-US" sz="1400" dirty="0" smtClean="0"/>
              <a:t>Breakfast </a:t>
            </a:r>
            <a:r>
              <a:rPr lang="en-US" sz="1400" dirty="0"/>
              <a:t>and hotel accommodation: </a:t>
            </a:r>
            <a:r>
              <a:rPr lang="en-US" sz="1400" dirty="0" smtClean="0"/>
              <a:t>Hotel accommodation is the service</a:t>
            </a:r>
          </a:p>
          <a:p>
            <a:pPr marL="285750" indent="-285750">
              <a:buFont typeface="Wingdings" pitchFamily="2" charset="2"/>
              <a:buChar char="ü"/>
            </a:pPr>
            <a:r>
              <a:rPr lang="en-US" sz="1400" dirty="0" smtClean="0"/>
              <a:t>Meeting, accommodation, food - Convention </a:t>
            </a:r>
            <a:r>
              <a:rPr lang="en-US" sz="1400" dirty="0"/>
              <a:t>services </a:t>
            </a:r>
            <a:endParaRPr lang="en-US" sz="1400" dirty="0" smtClean="0"/>
          </a:p>
          <a:p>
            <a:pPr marL="285750" indent="-285750">
              <a:buFont typeface="Arial" pitchFamily="34" charset="0"/>
              <a:buChar char="•"/>
            </a:pPr>
            <a:endParaRPr lang="en-US" sz="1400" dirty="0"/>
          </a:p>
          <a:p>
            <a:r>
              <a:rPr lang="en-US" sz="1600" b="1" dirty="0"/>
              <a:t>Unnatural </a:t>
            </a:r>
            <a:r>
              <a:rPr lang="en-US" sz="1600" b="1" dirty="0" smtClean="0"/>
              <a:t>bundled</a:t>
            </a:r>
            <a:endParaRPr lang="en-US" sz="1600" b="1" dirty="0"/>
          </a:p>
          <a:p>
            <a:pPr marL="285750" indent="-285750">
              <a:buFont typeface="Arial" pitchFamily="34" charset="0"/>
              <a:buChar char="•"/>
            </a:pPr>
            <a:r>
              <a:rPr lang="en-US" sz="1400" dirty="0" smtClean="0"/>
              <a:t>Renting </a:t>
            </a:r>
            <a:r>
              <a:rPr lang="en-US" sz="1400" dirty="0"/>
              <a:t>for both commercial and residential </a:t>
            </a:r>
            <a:r>
              <a:rPr lang="en-US" sz="1400" dirty="0" smtClean="0"/>
              <a:t>– Service Tax liability ?</a:t>
            </a:r>
            <a:endParaRPr lang="en-US" sz="1400" dirty="0"/>
          </a:p>
          <a:p>
            <a:pPr marL="285750" indent="-285750">
              <a:buFont typeface="Arial" pitchFamily="34" charset="0"/>
              <a:buChar char="•"/>
            </a:pPr>
            <a:endParaRPr lang="en-US" dirty="0"/>
          </a:p>
          <a:p>
            <a:pPr marL="285750" indent="-285750">
              <a:buFont typeface="Arial" pitchFamily="34" charset="0"/>
              <a:buChar char="•"/>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2798714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Liability of Service Recipient</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02776"/>
                </a:solidFill>
              </a:rPr>
              <a:pPr/>
              <a:t>33</a:t>
            </a:fld>
            <a:endParaRPr lang="en-US" dirty="0">
              <a:solidFill>
                <a:srgbClr val="002776"/>
              </a:solidFill>
            </a:endParaRPr>
          </a:p>
        </p:txBody>
      </p:sp>
    </p:spTree>
    <p:extLst>
      <p:ext uri="{BB962C8B-B14F-4D97-AF65-F5344CB8AC3E}">
        <p14:creationId xmlns:p14="http://schemas.microsoft.com/office/powerpoint/2010/main" val="3434933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76200"/>
            <a:ext cx="8424000" cy="630000"/>
          </a:xfrm>
        </p:spPr>
        <p:txBody>
          <a:bodyPr/>
          <a:lstStyle/>
          <a:p>
            <a:r>
              <a:rPr lang="en-US" dirty="0" smtClean="0"/>
              <a:t>Service Recipient – Liability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62791477"/>
              </p:ext>
            </p:extLst>
          </p:nvPr>
        </p:nvGraphicFramePr>
        <p:xfrm>
          <a:off x="381000" y="772160"/>
          <a:ext cx="8382000" cy="5857240"/>
        </p:xfrm>
        <a:graphic>
          <a:graphicData uri="http://schemas.openxmlformats.org/drawingml/2006/table">
            <a:tbl>
              <a:tblPr firstRow="1" bandRow="1">
                <a:tableStyleId>{F2DE63D5-997A-4646-A377-4702673A728D}</a:tableStyleId>
              </a:tblPr>
              <a:tblGrid>
                <a:gridCol w="457200"/>
                <a:gridCol w="4038600"/>
                <a:gridCol w="2057400"/>
                <a:gridCol w="1828800"/>
              </a:tblGrid>
              <a:tr h="370840">
                <a:tc>
                  <a:txBody>
                    <a:bodyPr/>
                    <a:lstStyle/>
                    <a:p>
                      <a:pPr algn="ctr"/>
                      <a:r>
                        <a:rPr lang="en-US" sz="1600" dirty="0" smtClean="0"/>
                        <a:t>S.No</a:t>
                      </a:r>
                      <a:endParaRPr lang="en-US" sz="1600" dirty="0"/>
                    </a:p>
                  </a:txBody>
                  <a:tcPr/>
                </a:tc>
                <a:tc>
                  <a:txBody>
                    <a:bodyPr/>
                    <a:lstStyle/>
                    <a:p>
                      <a:pPr algn="ctr"/>
                      <a:r>
                        <a:rPr lang="en-US" sz="1600" dirty="0" smtClean="0"/>
                        <a:t>Particulars</a:t>
                      </a:r>
                      <a:endParaRPr lang="en-US" sz="1600" dirty="0"/>
                    </a:p>
                  </a:txBody>
                  <a:tcPr/>
                </a:tc>
                <a:tc>
                  <a:txBody>
                    <a:bodyPr/>
                    <a:lstStyle/>
                    <a:p>
                      <a:pPr algn="ctr"/>
                      <a:r>
                        <a:rPr lang="en-US" sz="1600" kern="1200" dirty="0" smtClean="0">
                          <a:effectLst/>
                        </a:rPr>
                        <a:t>Percentage of service tax payable by the person providing service </a:t>
                      </a:r>
                      <a:endParaRPr lang="en-US" sz="1600" dirty="0"/>
                    </a:p>
                  </a:txBody>
                  <a:tcPr/>
                </a:tc>
                <a:tc>
                  <a:txBody>
                    <a:bodyPr/>
                    <a:lstStyle/>
                    <a:p>
                      <a:pPr algn="ctr"/>
                      <a:r>
                        <a:rPr lang="en-US" sz="1600" kern="1200" dirty="0" smtClean="0">
                          <a:effectLst/>
                        </a:rPr>
                        <a:t>Percentage of service tax payable by the person receiving the service</a:t>
                      </a:r>
                      <a:endParaRPr lang="en-US" sz="1600" dirty="0"/>
                    </a:p>
                  </a:txBody>
                  <a:tcPr/>
                </a:tc>
              </a:tr>
              <a:tr h="416560">
                <a:tc>
                  <a:txBody>
                    <a:bodyPr/>
                    <a:lstStyle/>
                    <a:p>
                      <a:r>
                        <a:rPr lang="en-US" sz="1400" dirty="0" smtClean="0"/>
                        <a:t>1.</a:t>
                      </a:r>
                      <a:endParaRPr lang="en-US" sz="1400" dirty="0">
                        <a:solidFill>
                          <a:schemeClr val="tx2"/>
                        </a:solidFill>
                      </a:endParaRPr>
                    </a:p>
                  </a:txBody>
                  <a:tcPr/>
                </a:tc>
                <a:tc>
                  <a:txBody>
                    <a:bodyPr/>
                    <a:lstStyle/>
                    <a:p>
                      <a:pPr algn="just"/>
                      <a:r>
                        <a:rPr lang="en-US" sz="1400" kern="1200" dirty="0" smtClean="0">
                          <a:effectLst/>
                        </a:rPr>
                        <a:t>Services by an insurance agent to any person carrying on insurance business</a:t>
                      </a:r>
                      <a:endParaRPr lang="en-US" sz="1400" kern="1200" dirty="0" smtClean="0">
                        <a:solidFill>
                          <a:schemeClr val="tx1"/>
                        </a:solidFill>
                        <a:effectLst/>
                        <a:latin typeface="+mn-lt"/>
                        <a:ea typeface="+mn-ea"/>
                        <a:cs typeface="+mn-cs"/>
                      </a:endParaRPr>
                    </a:p>
                  </a:txBody>
                  <a:tcPr/>
                </a:tc>
                <a:tc>
                  <a:txBody>
                    <a:bodyPr/>
                    <a:lstStyle/>
                    <a:p>
                      <a:pPr algn="ctr"/>
                      <a:r>
                        <a:rPr lang="en-US" sz="1400" dirty="0" smtClean="0"/>
                        <a:t>NIL</a:t>
                      </a:r>
                      <a:endParaRPr lang="en-US" sz="1400" dirty="0">
                        <a:solidFill>
                          <a:schemeClr val="tx2"/>
                        </a:solidFill>
                      </a:endParaRPr>
                    </a:p>
                  </a:txBody>
                  <a:tcPr/>
                </a:tc>
                <a:tc>
                  <a:txBody>
                    <a:bodyPr/>
                    <a:lstStyle/>
                    <a:p>
                      <a:pPr algn="ctr"/>
                      <a:r>
                        <a:rPr lang="en-US" sz="1400" dirty="0" smtClean="0"/>
                        <a:t>100%</a:t>
                      </a:r>
                      <a:endParaRPr lang="en-US" sz="1400" dirty="0">
                        <a:solidFill>
                          <a:schemeClr val="tx2"/>
                        </a:solidFill>
                      </a:endParaRPr>
                    </a:p>
                  </a:txBody>
                  <a:tcPr/>
                </a:tc>
              </a:tr>
              <a:tr h="370840">
                <a:tc>
                  <a:txBody>
                    <a:bodyPr/>
                    <a:lstStyle/>
                    <a:p>
                      <a:r>
                        <a:rPr lang="en-US" sz="1400" dirty="0" smtClean="0"/>
                        <a:t>2.</a:t>
                      </a:r>
                      <a:endParaRPr lang="en-US" sz="1400" dirty="0">
                        <a:solidFill>
                          <a:schemeClr val="tx2"/>
                        </a:solidFill>
                      </a:endParaRPr>
                    </a:p>
                  </a:txBody>
                  <a:tcPr/>
                </a:tc>
                <a:tc>
                  <a:txBody>
                    <a:bodyPr/>
                    <a:lstStyle/>
                    <a:p>
                      <a:pPr algn="just"/>
                      <a:r>
                        <a:rPr lang="en-US" sz="1400" kern="1200" dirty="0" smtClean="0">
                          <a:effectLst/>
                        </a:rPr>
                        <a:t>Transportation of goods by road services</a:t>
                      </a:r>
                      <a:r>
                        <a:rPr lang="en-US" sz="1400" kern="1200" baseline="0" dirty="0" smtClean="0">
                          <a:effectLst/>
                        </a:rPr>
                        <a:t> </a:t>
                      </a:r>
                      <a:r>
                        <a:rPr lang="en-US" sz="1400" kern="1200" dirty="0" smtClean="0">
                          <a:effectLst/>
                        </a:rPr>
                        <a:t>by a goods transport agency</a:t>
                      </a:r>
                      <a:r>
                        <a:rPr lang="en-US" sz="1400" kern="1200" baseline="0" dirty="0" smtClean="0">
                          <a:effectLst/>
                        </a:rPr>
                        <a:t> </a:t>
                      </a:r>
                      <a:r>
                        <a:rPr lang="en-US" sz="1400" kern="1200" dirty="0" smtClean="0">
                          <a:effectLst/>
                        </a:rPr>
                        <a:t>to a factory, society, co-operative society, dealer registered under central excise, any company and partnership firms</a:t>
                      </a:r>
                      <a:endParaRPr lang="en-US" sz="1400" kern="1200" dirty="0" smtClean="0">
                        <a:solidFill>
                          <a:schemeClr val="tx1"/>
                        </a:solidFill>
                        <a:effectLst/>
                        <a:latin typeface="+mn-lt"/>
                        <a:ea typeface="+mn-ea"/>
                        <a:cs typeface="+mn-cs"/>
                      </a:endParaRPr>
                    </a:p>
                  </a:txBody>
                  <a:tcPr/>
                </a:tc>
                <a:tc>
                  <a:txBody>
                    <a:bodyPr/>
                    <a:lstStyle/>
                    <a:p>
                      <a:pPr algn="ctr"/>
                      <a:r>
                        <a:rPr lang="en-US" sz="1400" dirty="0" smtClean="0"/>
                        <a:t>NIL</a:t>
                      </a:r>
                      <a:endParaRPr lang="en-US" sz="1400" dirty="0">
                        <a:solidFill>
                          <a:schemeClr val="tx2"/>
                        </a:solidFill>
                      </a:endParaRPr>
                    </a:p>
                  </a:txBody>
                  <a:tcPr/>
                </a:tc>
                <a:tc>
                  <a:txBody>
                    <a:bodyPr/>
                    <a:lstStyle/>
                    <a:p>
                      <a:pPr algn="ctr"/>
                      <a:r>
                        <a:rPr lang="en-US" sz="1400" dirty="0" smtClean="0"/>
                        <a:t>100%</a:t>
                      </a:r>
                      <a:endParaRPr lang="en-US" sz="1400" dirty="0">
                        <a:solidFill>
                          <a:schemeClr val="tx2"/>
                        </a:solidFill>
                      </a:endParaRPr>
                    </a:p>
                  </a:txBody>
                  <a:tcPr/>
                </a:tc>
              </a:tr>
              <a:tr h="502920">
                <a:tc>
                  <a:txBody>
                    <a:bodyPr/>
                    <a:lstStyle/>
                    <a:p>
                      <a:r>
                        <a:rPr lang="en-US" sz="1400" kern="1200" dirty="0" smtClean="0">
                          <a:effectLst/>
                        </a:rPr>
                        <a:t>3. </a:t>
                      </a:r>
                      <a:endParaRPr lang="en-US" sz="1400" kern="1200" dirty="0">
                        <a:solidFill>
                          <a:schemeClr val="tx2"/>
                        </a:solidFill>
                        <a:effectLst/>
                        <a:latin typeface="+mn-lt"/>
                        <a:ea typeface="+mn-ea"/>
                        <a:cs typeface="+mn-cs"/>
                      </a:endParaRPr>
                    </a:p>
                  </a:txBody>
                  <a:tcPr/>
                </a:tc>
                <a:tc>
                  <a:txBody>
                    <a:bodyPr/>
                    <a:lstStyle/>
                    <a:p>
                      <a:pPr algn="just"/>
                      <a:r>
                        <a:rPr lang="en-US" sz="1400" kern="1200" dirty="0" smtClean="0">
                          <a:effectLst/>
                        </a:rPr>
                        <a:t>Sponsorship to any body corporate or any partnership firm located in the taxable territory</a:t>
                      </a:r>
                      <a:endParaRPr lang="en-US" sz="1400" kern="1200" dirty="0" smtClean="0">
                        <a:solidFill>
                          <a:schemeClr val="tx1"/>
                        </a:solidFill>
                        <a:effectLst/>
                        <a:latin typeface="+mn-lt"/>
                        <a:ea typeface="+mn-ea"/>
                        <a:cs typeface="+mn-cs"/>
                      </a:endParaRPr>
                    </a:p>
                  </a:txBody>
                  <a:tcPr/>
                </a:tc>
                <a:tc>
                  <a:txBody>
                    <a:bodyPr/>
                    <a:lstStyle/>
                    <a:p>
                      <a:pPr algn="ctr"/>
                      <a:r>
                        <a:rPr lang="en-US" sz="1400" kern="1200" dirty="0" smtClean="0"/>
                        <a:t>NIL</a:t>
                      </a:r>
                      <a:endParaRPr lang="en-US" sz="1400" kern="1200" dirty="0">
                        <a:solidFill>
                          <a:schemeClr val="tx2"/>
                        </a:solidFill>
                        <a:latin typeface="+mn-lt"/>
                        <a:ea typeface="+mn-ea"/>
                        <a:cs typeface="+mn-cs"/>
                      </a:endParaRPr>
                    </a:p>
                  </a:txBody>
                  <a:tcPr/>
                </a:tc>
                <a:tc>
                  <a:txBody>
                    <a:bodyPr/>
                    <a:lstStyle/>
                    <a:p>
                      <a:pPr marL="0" algn="ctr" defTabSz="914400" rtl="0" eaLnBrk="1" latinLnBrk="0" hangingPunct="1"/>
                      <a:r>
                        <a:rPr lang="en-US" sz="1400" kern="1200" dirty="0" smtClean="0"/>
                        <a:t>100%</a:t>
                      </a:r>
                      <a:endParaRPr lang="en-US" sz="1400" kern="1200" dirty="0">
                        <a:solidFill>
                          <a:schemeClr val="tx2"/>
                        </a:solidFill>
                        <a:latin typeface="+mn-lt"/>
                        <a:ea typeface="+mn-ea"/>
                        <a:cs typeface="+mn-cs"/>
                      </a:endParaRPr>
                    </a:p>
                  </a:txBody>
                  <a:tcPr/>
                </a:tc>
              </a:tr>
              <a:tr h="370840">
                <a:tc>
                  <a:txBody>
                    <a:bodyPr/>
                    <a:lstStyle/>
                    <a:p>
                      <a:r>
                        <a:rPr lang="en-US" sz="1400" dirty="0" smtClean="0"/>
                        <a:t>4.</a:t>
                      </a:r>
                      <a:endParaRPr lang="en-US" sz="1400" dirty="0">
                        <a:solidFill>
                          <a:schemeClr val="tx2"/>
                        </a:solidFill>
                      </a:endParaRPr>
                    </a:p>
                  </a:txBody>
                  <a:tcPr/>
                </a:tc>
                <a:tc>
                  <a:txBody>
                    <a:bodyPr/>
                    <a:lstStyle/>
                    <a:p>
                      <a:pPr algn="just"/>
                      <a:r>
                        <a:rPr lang="en-US" sz="1400" kern="1200" dirty="0" smtClean="0">
                          <a:effectLst/>
                        </a:rPr>
                        <a:t>Services</a:t>
                      </a:r>
                      <a:r>
                        <a:rPr lang="en-US" sz="1400" kern="1200" baseline="0" dirty="0" smtClean="0">
                          <a:effectLst/>
                        </a:rPr>
                        <a:t> </a:t>
                      </a:r>
                      <a:r>
                        <a:rPr lang="en-US" sz="1400" kern="1200" dirty="0" smtClean="0">
                          <a:effectLst/>
                        </a:rPr>
                        <a:t>by an arbitral tribunal to any business entity located in the taxable territory</a:t>
                      </a:r>
                      <a:endParaRPr lang="en-US" sz="1400" dirty="0">
                        <a:solidFill>
                          <a:schemeClr val="tx1"/>
                        </a:solidFill>
                      </a:endParaRPr>
                    </a:p>
                  </a:txBody>
                  <a:tcPr/>
                </a:tc>
                <a:tc>
                  <a:txBody>
                    <a:bodyPr/>
                    <a:lstStyle/>
                    <a:p>
                      <a:pPr algn="ctr"/>
                      <a:r>
                        <a:rPr lang="en-US" sz="1400" dirty="0" smtClean="0"/>
                        <a:t>NIL</a:t>
                      </a:r>
                      <a:endParaRPr lang="en-US" sz="1400" dirty="0">
                        <a:solidFill>
                          <a:schemeClr val="tx2"/>
                        </a:solidFill>
                      </a:endParaRPr>
                    </a:p>
                  </a:txBody>
                  <a:tcPr/>
                </a:tc>
                <a:tc>
                  <a:txBody>
                    <a:bodyPr/>
                    <a:lstStyle/>
                    <a:p>
                      <a:pPr algn="ctr"/>
                      <a:r>
                        <a:rPr lang="en-US" sz="1400" dirty="0" smtClean="0"/>
                        <a:t>100%</a:t>
                      </a:r>
                      <a:endParaRPr lang="en-US" sz="1400" dirty="0">
                        <a:solidFill>
                          <a:schemeClr val="tx2"/>
                        </a:solidFill>
                      </a:endParaRPr>
                    </a:p>
                  </a:txBody>
                  <a:tcPr/>
                </a:tc>
              </a:tr>
              <a:tr h="370840">
                <a:tc>
                  <a:txBody>
                    <a:bodyPr/>
                    <a:lstStyle/>
                    <a:p>
                      <a:r>
                        <a:rPr lang="en-US" sz="1400" dirty="0" smtClean="0"/>
                        <a:t>5.</a:t>
                      </a:r>
                      <a:endParaRPr lang="en-US" sz="1400" dirty="0">
                        <a:solidFill>
                          <a:schemeClr val="tx2"/>
                        </a:solidFill>
                      </a:endParaRPr>
                    </a:p>
                  </a:txBody>
                  <a:tcPr/>
                </a:tc>
                <a:tc>
                  <a:txBody>
                    <a:bodyPr/>
                    <a:lstStyle/>
                    <a:p>
                      <a:pPr algn="just"/>
                      <a:r>
                        <a:rPr lang="en-US" sz="1400" kern="1200" dirty="0" smtClean="0">
                          <a:effectLst/>
                        </a:rPr>
                        <a:t>Services by an individual/</a:t>
                      </a:r>
                      <a:r>
                        <a:rPr lang="en-US" sz="1400" kern="1200" baseline="0" dirty="0" smtClean="0">
                          <a:effectLst/>
                        </a:rPr>
                        <a:t> </a:t>
                      </a:r>
                      <a:r>
                        <a:rPr lang="en-US" sz="1400" kern="1200" dirty="0" smtClean="0">
                          <a:effectLst/>
                        </a:rPr>
                        <a:t>firm of advocate to any business entity located in the taxable territory</a:t>
                      </a:r>
                      <a:endParaRPr lang="en-US" sz="1400" dirty="0">
                        <a:solidFill>
                          <a:schemeClr val="tx1"/>
                        </a:solidFill>
                      </a:endParaRPr>
                    </a:p>
                  </a:txBody>
                  <a:tcPr/>
                </a:tc>
                <a:tc>
                  <a:txBody>
                    <a:bodyPr/>
                    <a:lstStyle/>
                    <a:p>
                      <a:pPr algn="ctr"/>
                      <a:r>
                        <a:rPr lang="en-US" sz="1400" dirty="0" smtClean="0"/>
                        <a:t>NIL</a:t>
                      </a:r>
                      <a:endParaRPr lang="en-US" sz="1400" dirty="0">
                        <a:solidFill>
                          <a:schemeClr val="tx2"/>
                        </a:solidFill>
                      </a:endParaRPr>
                    </a:p>
                  </a:txBody>
                  <a:tcPr/>
                </a:tc>
                <a:tc>
                  <a:txBody>
                    <a:bodyPr/>
                    <a:lstStyle/>
                    <a:p>
                      <a:pPr algn="ctr"/>
                      <a:r>
                        <a:rPr lang="en-US" sz="1400" dirty="0" smtClean="0"/>
                        <a:t>100%</a:t>
                      </a:r>
                      <a:endParaRPr lang="en-US" sz="1400" dirty="0">
                        <a:solidFill>
                          <a:schemeClr val="tx2"/>
                        </a:solidFill>
                      </a:endParaRPr>
                    </a:p>
                  </a:txBody>
                  <a:tcPr/>
                </a:tc>
              </a:tr>
              <a:tr h="370840">
                <a:tc>
                  <a:txBody>
                    <a:bodyPr/>
                    <a:lstStyle/>
                    <a:p>
                      <a:r>
                        <a:rPr lang="en-US" sz="1400" kern="1200" dirty="0" smtClean="0">
                          <a:effectLst/>
                        </a:rPr>
                        <a:t>6. </a:t>
                      </a:r>
                      <a:endParaRPr lang="en-US" sz="1400" kern="1200" dirty="0">
                        <a:solidFill>
                          <a:schemeClr val="tx2"/>
                        </a:solidFill>
                        <a:effectLst/>
                        <a:latin typeface="+mn-lt"/>
                        <a:ea typeface="+mn-ea"/>
                        <a:cs typeface="+mn-cs"/>
                      </a:endParaRPr>
                    </a:p>
                  </a:txBody>
                  <a:tcPr/>
                </a:tc>
                <a:tc>
                  <a:txBody>
                    <a:bodyPr/>
                    <a:lstStyle/>
                    <a:p>
                      <a:pPr algn="just"/>
                      <a:r>
                        <a:rPr lang="en-US" sz="1400" kern="1200" dirty="0" smtClean="0">
                          <a:effectLst/>
                        </a:rPr>
                        <a:t>Support service by Government or local authority to any business entity located in the taxable territory excluding renting,</a:t>
                      </a:r>
                      <a:r>
                        <a:rPr lang="en-US" sz="1400" kern="1200" baseline="0" dirty="0" smtClean="0">
                          <a:effectLst/>
                        </a:rPr>
                        <a:t> transport of goods/passenger, services in relation to aircraft or vessel</a:t>
                      </a:r>
                      <a:endParaRPr lang="en-US" sz="1400" kern="1200" dirty="0">
                        <a:solidFill>
                          <a:schemeClr val="tx1"/>
                        </a:solidFill>
                        <a:effectLst/>
                        <a:latin typeface="+mn-lt"/>
                        <a:ea typeface="+mn-ea"/>
                        <a:cs typeface="+mn-cs"/>
                      </a:endParaRPr>
                    </a:p>
                  </a:txBody>
                  <a:tcPr/>
                </a:tc>
                <a:tc>
                  <a:txBody>
                    <a:bodyPr/>
                    <a:lstStyle/>
                    <a:p>
                      <a:pPr algn="ctr"/>
                      <a:r>
                        <a:rPr lang="en-US" sz="1400" kern="1200" dirty="0" smtClean="0"/>
                        <a:t>NIL</a:t>
                      </a:r>
                      <a:endParaRPr lang="en-US" sz="1400" kern="1200" dirty="0">
                        <a:solidFill>
                          <a:schemeClr val="tx2"/>
                        </a:solidFill>
                        <a:latin typeface="+mn-lt"/>
                        <a:ea typeface="+mn-ea"/>
                        <a:cs typeface="+mn-cs"/>
                      </a:endParaRPr>
                    </a:p>
                  </a:txBody>
                  <a:tcPr/>
                </a:tc>
                <a:tc>
                  <a:txBody>
                    <a:bodyPr/>
                    <a:lstStyle/>
                    <a:p>
                      <a:pPr marL="0" algn="ctr" defTabSz="914400" rtl="0" eaLnBrk="1" latinLnBrk="0" hangingPunct="1"/>
                      <a:r>
                        <a:rPr lang="en-US" sz="1400" kern="1200" dirty="0" smtClean="0"/>
                        <a:t>100%</a:t>
                      </a:r>
                      <a:endParaRPr lang="en-US" sz="1400" kern="1200" dirty="0">
                        <a:solidFill>
                          <a:schemeClr val="tx2"/>
                        </a:solidFill>
                        <a:latin typeface="+mn-lt"/>
                        <a:ea typeface="+mn-ea"/>
                        <a:cs typeface="+mn-cs"/>
                      </a:endParaRPr>
                    </a:p>
                  </a:txBody>
                  <a:tcPr/>
                </a:tc>
              </a:tr>
              <a:tr h="370840">
                <a:tc>
                  <a:txBody>
                    <a:bodyPr/>
                    <a:lstStyle/>
                    <a:p>
                      <a:r>
                        <a:rPr lang="en-US" sz="1400" kern="1200" dirty="0" smtClean="0">
                          <a:effectLst/>
                        </a:rPr>
                        <a:t>7.</a:t>
                      </a:r>
                      <a:endParaRPr lang="en-US" sz="1400" kern="1200" dirty="0">
                        <a:solidFill>
                          <a:schemeClr val="tx2"/>
                        </a:solidFill>
                        <a:effectLst/>
                        <a:latin typeface="+mn-lt"/>
                        <a:ea typeface="+mn-ea"/>
                        <a:cs typeface="+mn-cs"/>
                      </a:endParaRPr>
                    </a:p>
                  </a:txBody>
                  <a:tcPr/>
                </a:tc>
                <a:tc>
                  <a:txBody>
                    <a:bodyPr/>
                    <a:lstStyle/>
                    <a:p>
                      <a:pPr algn="just"/>
                      <a:r>
                        <a:rPr lang="en-US" sz="1400" kern="1200" dirty="0" smtClean="0">
                          <a:effectLst/>
                        </a:rPr>
                        <a:t>*Supply of manpower for any purpose </a:t>
                      </a:r>
                      <a:endParaRPr lang="en-US" sz="1400" kern="1200" dirty="0">
                        <a:solidFill>
                          <a:schemeClr val="tx1"/>
                        </a:solidFill>
                        <a:effectLst/>
                        <a:latin typeface="+mn-lt"/>
                        <a:ea typeface="+mn-ea"/>
                        <a:cs typeface="+mn-cs"/>
                      </a:endParaRPr>
                    </a:p>
                  </a:txBody>
                  <a:tcPr/>
                </a:tc>
                <a:tc>
                  <a:txBody>
                    <a:bodyPr/>
                    <a:lstStyle/>
                    <a:p>
                      <a:pPr algn="ctr"/>
                      <a:r>
                        <a:rPr lang="en-US" sz="1400" kern="1200" dirty="0" smtClean="0"/>
                        <a:t>25%</a:t>
                      </a:r>
                      <a:endParaRPr lang="en-US" sz="1400" kern="1200" dirty="0">
                        <a:solidFill>
                          <a:schemeClr val="tx2"/>
                        </a:solidFill>
                        <a:latin typeface="+mn-lt"/>
                        <a:ea typeface="+mn-ea"/>
                        <a:cs typeface="+mn-cs"/>
                      </a:endParaRPr>
                    </a:p>
                  </a:txBody>
                  <a:tcPr/>
                </a:tc>
                <a:tc>
                  <a:txBody>
                    <a:bodyPr/>
                    <a:lstStyle/>
                    <a:p>
                      <a:pPr marL="0" algn="ctr" defTabSz="914400" rtl="0" eaLnBrk="1" latinLnBrk="0" hangingPunct="1"/>
                      <a:r>
                        <a:rPr lang="en-US" sz="1400" kern="1200" dirty="0" smtClean="0"/>
                        <a:t>75%</a:t>
                      </a:r>
                      <a:endParaRPr lang="en-US" sz="1400" kern="1200" dirty="0">
                        <a:solidFill>
                          <a:schemeClr val="tx2"/>
                        </a:solidFill>
                        <a:latin typeface="+mn-lt"/>
                        <a:ea typeface="+mn-ea"/>
                        <a:cs typeface="+mn-cs"/>
                      </a:endParaRPr>
                    </a:p>
                  </a:txBody>
                  <a:tcPr/>
                </a:tc>
              </a:tr>
            </a:tbl>
          </a:graphicData>
        </a:graphic>
      </p:graphicFrame>
      <p:sp>
        <p:nvSpPr>
          <p:cNvPr id="5" name="TextBox 4"/>
          <p:cNvSpPr txBox="1"/>
          <p:nvPr/>
        </p:nvSpPr>
        <p:spPr>
          <a:xfrm>
            <a:off x="304800" y="457200"/>
            <a:ext cx="8382000" cy="276999"/>
          </a:xfrm>
          <a:prstGeom prst="rect">
            <a:avLst/>
          </a:prstGeom>
          <a:noFill/>
        </p:spPr>
        <p:txBody>
          <a:bodyPr wrap="square" rtlCol="0">
            <a:spAutoFit/>
          </a:bodyPr>
          <a:lstStyle/>
          <a:p>
            <a:r>
              <a:rPr lang="en-US" sz="1200" b="1" i="1" dirty="0" smtClean="0">
                <a:solidFill>
                  <a:schemeClr val="tx2"/>
                </a:solidFill>
              </a:rPr>
              <a:t>NN 30/2012 –ST dated, June 20, 2012, effective from July 1, 2012</a:t>
            </a:r>
            <a:endParaRPr lang="en-US" sz="1200" b="1" i="1" dirty="0">
              <a:solidFill>
                <a:schemeClr val="tx2"/>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28767455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424000" cy="630000"/>
          </a:xfrm>
        </p:spPr>
        <p:txBody>
          <a:bodyPr/>
          <a:lstStyle/>
          <a:p>
            <a:r>
              <a:rPr lang="en-US" dirty="0" smtClean="0"/>
              <a:t>Service Recipient – Liability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92856233"/>
              </p:ext>
            </p:extLst>
          </p:nvPr>
        </p:nvGraphicFramePr>
        <p:xfrm>
          <a:off x="288235" y="746852"/>
          <a:ext cx="8382000" cy="5259508"/>
        </p:xfrm>
        <a:graphic>
          <a:graphicData uri="http://schemas.openxmlformats.org/drawingml/2006/table">
            <a:tbl>
              <a:tblPr firstRow="1" bandRow="1">
                <a:tableStyleId>{F2DE63D5-997A-4646-A377-4702673A728D}</a:tableStyleId>
              </a:tblPr>
              <a:tblGrid>
                <a:gridCol w="457200"/>
                <a:gridCol w="4055165"/>
                <a:gridCol w="1774135"/>
                <a:gridCol w="2095500"/>
              </a:tblGrid>
              <a:tr h="1407008">
                <a:tc>
                  <a:txBody>
                    <a:bodyPr/>
                    <a:lstStyle/>
                    <a:p>
                      <a:pPr algn="ctr"/>
                      <a:r>
                        <a:rPr lang="en-US" sz="1600" dirty="0" smtClean="0"/>
                        <a:t>S.No</a:t>
                      </a:r>
                      <a:endParaRPr lang="en-US" sz="1600" dirty="0"/>
                    </a:p>
                  </a:txBody>
                  <a:tcPr/>
                </a:tc>
                <a:tc>
                  <a:txBody>
                    <a:bodyPr/>
                    <a:lstStyle/>
                    <a:p>
                      <a:pPr algn="ctr"/>
                      <a:r>
                        <a:rPr lang="en-US" sz="1600" dirty="0" smtClean="0"/>
                        <a:t>Particulars</a:t>
                      </a:r>
                      <a:endParaRPr lang="en-US" sz="1600" dirty="0"/>
                    </a:p>
                  </a:txBody>
                  <a:tcPr/>
                </a:tc>
                <a:tc>
                  <a:txBody>
                    <a:bodyPr/>
                    <a:lstStyle/>
                    <a:p>
                      <a:pPr algn="ctr"/>
                      <a:r>
                        <a:rPr lang="en-US" sz="1600" kern="1200" dirty="0" smtClean="0">
                          <a:effectLst/>
                        </a:rPr>
                        <a:t>Percentage of service tax payable by the person providing service </a:t>
                      </a:r>
                      <a:endParaRPr lang="en-US" sz="1600" dirty="0"/>
                    </a:p>
                  </a:txBody>
                  <a:tcPr/>
                </a:tc>
                <a:tc>
                  <a:txBody>
                    <a:bodyPr/>
                    <a:lstStyle/>
                    <a:p>
                      <a:pPr algn="ctr"/>
                      <a:r>
                        <a:rPr lang="en-US" sz="1600" kern="1200" dirty="0" smtClean="0">
                          <a:effectLst/>
                        </a:rPr>
                        <a:t>Percentage of service tax payable by the person receiving the service</a:t>
                      </a:r>
                      <a:endParaRPr lang="en-US" sz="1600" dirty="0"/>
                    </a:p>
                  </a:txBody>
                  <a:tcPr/>
                </a:tc>
              </a:tr>
              <a:tr h="1048359">
                <a:tc>
                  <a:txBody>
                    <a:bodyPr/>
                    <a:lstStyle/>
                    <a:p>
                      <a:r>
                        <a:rPr lang="en-US" sz="1400" dirty="0" smtClean="0"/>
                        <a:t>8.</a:t>
                      </a:r>
                      <a:endParaRPr lang="en-US" sz="1400" dirty="0">
                        <a:solidFill>
                          <a:schemeClr val="tx2"/>
                        </a:solidFill>
                      </a:endParaRPr>
                    </a:p>
                  </a:txBody>
                  <a:tcPr/>
                </a:tc>
                <a:tc>
                  <a:txBody>
                    <a:bodyPr/>
                    <a:lstStyle/>
                    <a:p>
                      <a:r>
                        <a:rPr lang="en-US" sz="1400" kern="1200" dirty="0" smtClean="0">
                          <a:effectLst/>
                        </a:rPr>
                        <a:t>*Renting or hiring any motor vehicle designed  to carry passenger to any person who is not engaged in similar line of business:</a:t>
                      </a:r>
                    </a:p>
                    <a:p>
                      <a:r>
                        <a:rPr lang="en-US" sz="1400" kern="1200" dirty="0" smtClean="0">
                          <a:effectLst/>
                        </a:rPr>
                        <a:t>(a) on abated value</a:t>
                      </a:r>
                    </a:p>
                    <a:p>
                      <a:r>
                        <a:rPr lang="en-US" sz="1400" kern="1200" dirty="0" smtClean="0">
                          <a:effectLst/>
                        </a:rPr>
                        <a:t>(b) on non abated value</a:t>
                      </a:r>
                      <a:endParaRPr lang="en-US" sz="1400" kern="1200" dirty="0" smtClean="0">
                        <a:solidFill>
                          <a:schemeClr val="tx1"/>
                        </a:solidFill>
                        <a:effectLst/>
                      </a:endParaRPr>
                    </a:p>
                  </a:txBody>
                  <a:tcPr/>
                </a:tc>
                <a:tc>
                  <a:txBody>
                    <a:bodyPr/>
                    <a:lstStyle/>
                    <a:p>
                      <a:pPr algn="ctr"/>
                      <a:endParaRPr lang="en-US" sz="1400" dirty="0" smtClean="0"/>
                    </a:p>
                    <a:p>
                      <a:pPr algn="ctr"/>
                      <a:endParaRPr lang="en-US" sz="1400" dirty="0" smtClean="0"/>
                    </a:p>
                    <a:p>
                      <a:pPr algn="ctr"/>
                      <a:endParaRPr lang="en-US" sz="1400" dirty="0" smtClean="0"/>
                    </a:p>
                    <a:p>
                      <a:pPr algn="ctr"/>
                      <a:r>
                        <a:rPr lang="en-US" sz="1400" dirty="0" smtClean="0"/>
                        <a:t>NIL</a:t>
                      </a:r>
                    </a:p>
                    <a:p>
                      <a:pPr algn="ctr"/>
                      <a:r>
                        <a:rPr lang="en-US" sz="1400" dirty="0" smtClean="0"/>
                        <a:t>60%</a:t>
                      </a:r>
                      <a:endParaRPr lang="en-US" sz="1400" dirty="0">
                        <a:solidFill>
                          <a:schemeClr val="tx2"/>
                        </a:solidFill>
                      </a:endParaRPr>
                    </a:p>
                  </a:txBody>
                  <a:tcPr/>
                </a:tc>
                <a:tc>
                  <a:txBody>
                    <a:bodyPr/>
                    <a:lstStyle/>
                    <a:p>
                      <a:pPr algn="ctr"/>
                      <a:endParaRPr lang="en-US" sz="1400" dirty="0" smtClean="0"/>
                    </a:p>
                    <a:p>
                      <a:pPr algn="ctr"/>
                      <a:endParaRPr lang="en-US" sz="1400" dirty="0" smtClean="0"/>
                    </a:p>
                    <a:p>
                      <a:pPr algn="ctr"/>
                      <a:endParaRPr lang="en-US" sz="1400" dirty="0" smtClean="0"/>
                    </a:p>
                    <a:p>
                      <a:pPr algn="ctr"/>
                      <a:r>
                        <a:rPr lang="en-US" sz="1400" dirty="0" smtClean="0"/>
                        <a:t>100%</a:t>
                      </a:r>
                    </a:p>
                    <a:p>
                      <a:pPr algn="ctr"/>
                      <a:r>
                        <a:rPr lang="en-US" sz="1400" dirty="0" smtClean="0"/>
                        <a:t>40%</a:t>
                      </a:r>
                      <a:endParaRPr lang="en-US" sz="1400" dirty="0">
                        <a:solidFill>
                          <a:schemeClr val="tx2"/>
                        </a:solidFill>
                      </a:endParaRPr>
                    </a:p>
                  </a:txBody>
                  <a:tcPr/>
                </a:tc>
              </a:tr>
              <a:tr h="469003">
                <a:tc>
                  <a:txBody>
                    <a:bodyPr/>
                    <a:lstStyle/>
                    <a:p>
                      <a:r>
                        <a:rPr lang="en-US" sz="1400" dirty="0" smtClean="0"/>
                        <a:t>9.</a:t>
                      </a:r>
                      <a:endParaRPr lang="en-US" sz="1400" dirty="0">
                        <a:solidFill>
                          <a:schemeClr val="tx2"/>
                        </a:solidFill>
                      </a:endParaRPr>
                    </a:p>
                  </a:txBody>
                  <a:tcPr/>
                </a:tc>
                <a:tc>
                  <a:txBody>
                    <a:bodyPr/>
                    <a:lstStyle/>
                    <a:p>
                      <a:r>
                        <a:rPr lang="en-US" sz="1400" kern="1200" dirty="0" smtClean="0">
                          <a:effectLst/>
                        </a:rPr>
                        <a:t>*Works</a:t>
                      </a:r>
                      <a:r>
                        <a:rPr lang="en-US" sz="1400" kern="1200" baseline="0" dirty="0" smtClean="0">
                          <a:effectLst/>
                        </a:rPr>
                        <a:t> contract s</a:t>
                      </a:r>
                      <a:r>
                        <a:rPr lang="en-US" sz="1400" kern="1200" dirty="0" smtClean="0">
                          <a:effectLst/>
                        </a:rPr>
                        <a:t>ervices </a:t>
                      </a:r>
                      <a:endParaRPr lang="en-US" sz="1400" dirty="0">
                        <a:solidFill>
                          <a:schemeClr val="tx1"/>
                        </a:solidFill>
                      </a:endParaRPr>
                    </a:p>
                  </a:txBody>
                  <a:tcPr/>
                </a:tc>
                <a:tc>
                  <a:txBody>
                    <a:bodyPr/>
                    <a:lstStyle/>
                    <a:p>
                      <a:pPr algn="ctr"/>
                      <a:r>
                        <a:rPr lang="en-US" sz="1400" dirty="0" smtClean="0"/>
                        <a:t>50%</a:t>
                      </a:r>
                    </a:p>
                    <a:p>
                      <a:pPr algn="ctr"/>
                      <a:endParaRPr lang="en-US" sz="1400" dirty="0" smtClean="0"/>
                    </a:p>
                  </a:txBody>
                  <a:tcPr/>
                </a:tc>
                <a:tc>
                  <a:txBody>
                    <a:bodyPr/>
                    <a:lstStyle/>
                    <a:p>
                      <a:pPr algn="ctr"/>
                      <a:r>
                        <a:rPr lang="en-US" sz="1400" dirty="0" smtClean="0"/>
                        <a:t>50%</a:t>
                      </a:r>
                    </a:p>
                  </a:txBody>
                  <a:tcPr/>
                </a:tc>
              </a:tr>
              <a:tr h="855240">
                <a:tc>
                  <a:txBody>
                    <a:bodyPr/>
                    <a:lstStyle/>
                    <a:p>
                      <a:r>
                        <a:rPr lang="en-US" sz="1400" dirty="0" smtClean="0"/>
                        <a:t>10.</a:t>
                      </a:r>
                      <a:endParaRPr lang="en-US" sz="1400" dirty="0">
                        <a:solidFill>
                          <a:schemeClr val="tx2"/>
                        </a:solidFill>
                      </a:endParaRPr>
                    </a:p>
                  </a:txBody>
                  <a:tcPr/>
                </a:tc>
                <a:tc>
                  <a:txBody>
                    <a:bodyPr/>
                    <a:lstStyle/>
                    <a:p>
                      <a:pPr algn="just"/>
                      <a:r>
                        <a:rPr lang="en-US" sz="1400" dirty="0" smtClean="0"/>
                        <a:t>Services provided</a:t>
                      </a:r>
                      <a:r>
                        <a:rPr lang="en-US" sz="1400" baseline="0" dirty="0" smtClean="0"/>
                        <a:t> </a:t>
                      </a:r>
                      <a:r>
                        <a:rPr lang="en-US" sz="1400" dirty="0" smtClean="0"/>
                        <a:t>by any person who is located in a non-taxable territory and received by any person located in the taxable territory</a:t>
                      </a:r>
                      <a:endParaRPr lang="en-US" sz="1400" dirty="0" smtClean="0">
                        <a:solidFill>
                          <a:schemeClr val="tx1"/>
                        </a:solidFill>
                      </a:endParaRPr>
                    </a:p>
                  </a:txBody>
                  <a:tcPr/>
                </a:tc>
                <a:tc>
                  <a:txBody>
                    <a:bodyPr/>
                    <a:lstStyle/>
                    <a:p>
                      <a:pPr algn="ctr"/>
                      <a:r>
                        <a:rPr lang="en-US" sz="1400" dirty="0" smtClean="0"/>
                        <a:t>NIL</a:t>
                      </a:r>
                      <a:endParaRPr lang="en-US" sz="1400" dirty="0" smtClean="0">
                        <a:solidFill>
                          <a:schemeClr val="tx2"/>
                        </a:solidFill>
                      </a:endParaRPr>
                    </a:p>
                  </a:txBody>
                  <a:tcPr/>
                </a:tc>
                <a:tc>
                  <a:txBody>
                    <a:bodyPr/>
                    <a:lstStyle/>
                    <a:p>
                      <a:pPr algn="ctr"/>
                      <a:r>
                        <a:rPr lang="en-US" sz="1400" dirty="0" smtClean="0"/>
                        <a:t>100%</a:t>
                      </a:r>
                      <a:endParaRPr lang="en-US" sz="1400" dirty="0" smtClean="0">
                        <a:solidFill>
                          <a:schemeClr val="tx2"/>
                        </a:solidFill>
                      </a:endParaRPr>
                    </a:p>
                  </a:txBody>
                  <a:tcPr/>
                </a:tc>
              </a:tr>
              <a:tr h="586694">
                <a:tc>
                  <a:txBody>
                    <a:bodyPr/>
                    <a:lstStyle/>
                    <a:p>
                      <a:pPr marL="0" algn="l" defTabSz="914400" rtl="0" eaLnBrk="1" latinLnBrk="0" hangingPunct="1"/>
                      <a:r>
                        <a:rPr lang="en-US" sz="1400" kern="1200" dirty="0" smtClean="0"/>
                        <a:t>11.</a:t>
                      </a:r>
                      <a:endParaRPr lang="en-US" sz="1400" kern="1200" dirty="0">
                        <a:solidFill>
                          <a:schemeClr val="tx1"/>
                        </a:solidFill>
                        <a:latin typeface="+mn-lt"/>
                        <a:ea typeface="+mn-ea"/>
                        <a:cs typeface="+mn-cs"/>
                      </a:endParaRPr>
                    </a:p>
                  </a:txBody>
                  <a:tcPr/>
                </a:tc>
                <a:tc>
                  <a:txBody>
                    <a:bodyPr/>
                    <a:lstStyle/>
                    <a:p>
                      <a:pPr marL="0" algn="l" defTabSz="914400" rtl="0" eaLnBrk="1" latinLnBrk="0" hangingPunct="1"/>
                      <a:r>
                        <a:rPr lang="en-US" sz="1400" kern="1200" dirty="0" smtClean="0"/>
                        <a:t>*Security services (effective 7th August, 2012) </a:t>
                      </a:r>
                      <a:endParaRPr lang="en-US" sz="1400" kern="1200" dirty="0" smtClean="0">
                        <a:solidFill>
                          <a:schemeClr val="tx1"/>
                        </a:solidFill>
                        <a:latin typeface="+mn-lt"/>
                        <a:ea typeface="+mn-ea"/>
                        <a:cs typeface="+mn-cs"/>
                      </a:endParaRPr>
                    </a:p>
                  </a:txBody>
                  <a:tcPr/>
                </a:tc>
                <a:tc>
                  <a:txBody>
                    <a:bodyPr/>
                    <a:lstStyle/>
                    <a:p>
                      <a:pPr marL="0" algn="ctr" defTabSz="914400" rtl="0" eaLnBrk="1" latinLnBrk="0" hangingPunct="1"/>
                      <a:r>
                        <a:rPr lang="en-US" sz="1400" kern="1200" dirty="0" smtClean="0"/>
                        <a:t>25%</a:t>
                      </a:r>
                      <a:endParaRPr lang="en-US" sz="1400" kern="1200" dirty="0" smtClean="0">
                        <a:solidFill>
                          <a:schemeClr val="tx1"/>
                        </a:solidFill>
                        <a:latin typeface="+mn-lt"/>
                        <a:ea typeface="+mn-ea"/>
                        <a:cs typeface="+mn-cs"/>
                      </a:endParaRPr>
                    </a:p>
                  </a:txBody>
                  <a:tcPr/>
                </a:tc>
                <a:tc>
                  <a:txBody>
                    <a:bodyPr/>
                    <a:lstStyle/>
                    <a:p>
                      <a:pPr marL="0" algn="ctr" defTabSz="914400" rtl="0" eaLnBrk="1" latinLnBrk="0" hangingPunct="1"/>
                      <a:r>
                        <a:rPr lang="en-US" sz="1400" kern="1200" dirty="0" smtClean="0"/>
                        <a:t>75%</a:t>
                      </a:r>
                      <a:endParaRPr lang="en-US" sz="1400" kern="1200" dirty="0" smtClean="0">
                        <a:solidFill>
                          <a:schemeClr val="tx1"/>
                        </a:solidFill>
                        <a:latin typeface="+mn-lt"/>
                        <a:ea typeface="+mn-ea"/>
                        <a:cs typeface="+mn-cs"/>
                      </a:endParaRPr>
                    </a:p>
                  </a:txBody>
                  <a:tcPr/>
                </a:tc>
              </a:tr>
              <a:tr h="586694">
                <a:tc>
                  <a:txBody>
                    <a:bodyPr/>
                    <a:lstStyle/>
                    <a:p>
                      <a:pPr marL="0" algn="l" defTabSz="914400" rtl="0" eaLnBrk="1" latinLnBrk="0" hangingPunct="1"/>
                      <a:r>
                        <a:rPr lang="en-US" sz="1400" kern="1200" dirty="0" smtClean="0"/>
                        <a:t>12.</a:t>
                      </a:r>
                      <a:endParaRPr lang="en-US" sz="1400" kern="1200" dirty="0">
                        <a:solidFill>
                          <a:schemeClr val="tx1"/>
                        </a:solidFill>
                        <a:latin typeface="+mn-lt"/>
                        <a:ea typeface="+mn-ea"/>
                        <a:cs typeface="+mn-cs"/>
                      </a:endParaRPr>
                    </a:p>
                  </a:txBody>
                  <a:tcPr/>
                </a:tc>
                <a:tc>
                  <a:txBody>
                    <a:bodyPr/>
                    <a:lstStyle/>
                    <a:p>
                      <a:pPr marL="0" algn="l" defTabSz="914400" rtl="0" eaLnBrk="1" latinLnBrk="0" hangingPunct="1"/>
                      <a:r>
                        <a:rPr lang="en-US" sz="1400" kern="1200" dirty="0" smtClean="0"/>
                        <a:t>Services</a:t>
                      </a:r>
                      <a:r>
                        <a:rPr lang="en-US" sz="1400" kern="1200" baseline="0" dirty="0" smtClean="0"/>
                        <a:t> by Director </a:t>
                      </a:r>
                      <a:r>
                        <a:rPr lang="en-US" sz="1400" kern="1200" dirty="0" smtClean="0"/>
                        <a:t>(effective 7th August, 2012)</a:t>
                      </a:r>
                      <a:endParaRPr lang="en-US" sz="1400" kern="1200" dirty="0" smtClean="0">
                        <a:solidFill>
                          <a:schemeClr val="tx1"/>
                        </a:solidFill>
                        <a:latin typeface="+mn-lt"/>
                        <a:ea typeface="+mn-ea"/>
                        <a:cs typeface="+mn-cs"/>
                      </a:endParaRPr>
                    </a:p>
                  </a:txBody>
                  <a:tcPr/>
                </a:tc>
                <a:tc>
                  <a:txBody>
                    <a:bodyPr/>
                    <a:lstStyle/>
                    <a:p>
                      <a:pPr marL="0" algn="ctr" defTabSz="914400" rtl="0" eaLnBrk="1" latinLnBrk="0" hangingPunct="1"/>
                      <a:r>
                        <a:rPr lang="en-US" sz="1400" kern="1200" dirty="0" smtClean="0"/>
                        <a:t>NIL</a:t>
                      </a:r>
                      <a:endParaRPr lang="en-US" sz="1400" kern="1200" dirty="0" smtClean="0">
                        <a:solidFill>
                          <a:schemeClr val="tx1"/>
                        </a:solidFill>
                        <a:latin typeface="+mn-lt"/>
                        <a:ea typeface="+mn-ea"/>
                        <a:cs typeface="+mn-cs"/>
                      </a:endParaRPr>
                    </a:p>
                  </a:txBody>
                  <a:tcPr/>
                </a:tc>
                <a:tc>
                  <a:txBody>
                    <a:bodyPr/>
                    <a:lstStyle/>
                    <a:p>
                      <a:pPr marL="0" algn="ctr" defTabSz="914400" rtl="0" eaLnBrk="1" latinLnBrk="0" hangingPunct="1"/>
                      <a:r>
                        <a:rPr lang="en-US" sz="1400" kern="1200" dirty="0" smtClean="0"/>
                        <a:t>100%</a:t>
                      </a:r>
                      <a:endParaRPr lang="en-US" sz="1400" kern="1200" dirty="0" smtClean="0">
                        <a:solidFill>
                          <a:schemeClr val="tx1"/>
                        </a:solidFill>
                        <a:latin typeface="+mn-lt"/>
                        <a:ea typeface="+mn-ea"/>
                        <a:cs typeface="+mn-cs"/>
                      </a:endParaRPr>
                    </a:p>
                  </a:txBody>
                  <a:tcPr/>
                </a:tc>
              </a:tr>
            </a:tbl>
          </a:graphicData>
        </a:graphic>
      </p:graphicFrame>
      <p:sp>
        <p:nvSpPr>
          <p:cNvPr id="5" name="TextBox 4"/>
          <p:cNvSpPr txBox="1"/>
          <p:nvPr/>
        </p:nvSpPr>
        <p:spPr>
          <a:xfrm>
            <a:off x="76200" y="381000"/>
            <a:ext cx="8382000" cy="276999"/>
          </a:xfrm>
          <a:prstGeom prst="rect">
            <a:avLst/>
          </a:prstGeom>
          <a:noFill/>
        </p:spPr>
        <p:txBody>
          <a:bodyPr wrap="square" rtlCol="0">
            <a:spAutoFit/>
          </a:bodyPr>
          <a:lstStyle/>
          <a:p>
            <a:pPr lvl="0"/>
            <a:r>
              <a:rPr lang="en-US" sz="1200" b="1" i="1" dirty="0">
                <a:solidFill>
                  <a:schemeClr val="tx2"/>
                </a:solidFill>
              </a:rPr>
              <a:t>NN 30/2012 –ST dated, June 20, 2012, effective from July 1, 2012</a:t>
            </a:r>
            <a:endParaRPr lang="en-US" sz="1200" b="1" i="1" dirty="0">
              <a:solidFill>
                <a:srgbClr val="00277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dirty="0"/>
          </a:p>
        </p:txBody>
      </p:sp>
      <p:sp>
        <p:nvSpPr>
          <p:cNvPr id="3" name="TextBox 2"/>
          <p:cNvSpPr txBox="1"/>
          <p:nvPr/>
        </p:nvSpPr>
        <p:spPr>
          <a:xfrm>
            <a:off x="288234" y="6135469"/>
            <a:ext cx="8398565" cy="646331"/>
          </a:xfrm>
          <a:prstGeom prst="rect">
            <a:avLst/>
          </a:prstGeom>
          <a:noFill/>
        </p:spPr>
        <p:txBody>
          <a:bodyPr wrap="square" rtlCol="0">
            <a:spAutoFit/>
          </a:bodyPr>
          <a:lstStyle/>
          <a:p>
            <a:pPr marL="119063" indent="-119063" algn="just"/>
            <a:r>
              <a:rPr lang="en-US" sz="1200" dirty="0" smtClean="0"/>
              <a:t>* These services should be provided by individual</a:t>
            </a:r>
            <a:r>
              <a:rPr lang="en-US" sz="1200" dirty="0"/>
              <a:t>, HUF, proprietary firm, partnership firm to any </a:t>
            </a:r>
            <a:r>
              <a:rPr lang="en-US" sz="1200" dirty="0" smtClean="0"/>
              <a:t>Company </a:t>
            </a:r>
            <a:r>
              <a:rPr lang="en-US" sz="1200" dirty="0"/>
              <a:t>or business entity located in taxable territory</a:t>
            </a:r>
          </a:p>
          <a:p>
            <a:r>
              <a:rPr lang="en-US" sz="1200" dirty="0" smtClean="0"/>
              <a:t> </a:t>
            </a:r>
            <a:endParaRPr lang="en-US" sz="1200" dirty="0"/>
          </a:p>
        </p:txBody>
      </p:sp>
    </p:spTree>
    <p:extLst>
      <p:ext uri="{BB962C8B-B14F-4D97-AF65-F5344CB8AC3E}">
        <p14:creationId xmlns:p14="http://schemas.microsoft.com/office/powerpoint/2010/main" val="1157186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under reverse charge mechanism</a:t>
            </a:r>
            <a:endParaRPr lang="en-US" dirty="0"/>
          </a:p>
        </p:txBody>
      </p:sp>
      <p:sp>
        <p:nvSpPr>
          <p:cNvPr id="3" name="Content Placeholder 2"/>
          <p:cNvSpPr>
            <a:spLocks noGrp="1"/>
          </p:cNvSpPr>
          <p:nvPr>
            <p:ph idx="1"/>
          </p:nvPr>
        </p:nvSpPr>
        <p:spPr>
          <a:xfrm>
            <a:off x="360000" y="914400"/>
            <a:ext cx="8424000" cy="5475600"/>
          </a:xfrm>
        </p:spPr>
        <p:txBody>
          <a:bodyPr/>
          <a:lstStyle/>
          <a:p>
            <a:pPr marL="285750" indent="-285750">
              <a:buFont typeface="Arial" pitchFamily="34" charset="0"/>
              <a:buChar char="•"/>
            </a:pPr>
            <a:endParaRPr lang="en-US" sz="1400" dirty="0" smtClean="0"/>
          </a:p>
          <a:p>
            <a:pPr marL="285750" indent="-285750" algn="just">
              <a:buFont typeface="Arial" pitchFamily="34" charset="0"/>
              <a:buChar char="•"/>
            </a:pPr>
            <a:r>
              <a:rPr lang="en-US" sz="1400" dirty="0" smtClean="0"/>
              <a:t>Additional </a:t>
            </a:r>
            <a:r>
              <a:rPr lang="en-US" sz="1400" dirty="0"/>
              <a:t>burden of compliance and keeping </a:t>
            </a:r>
            <a:r>
              <a:rPr lang="en-US" sz="1400" dirty="0" smtClean="0"/>
              <a:t>records</a:t>
            </a:r>
            <a:endParaRPr lang="en-US" sz="1400" dirty="0"/>
          </a:p>
          <a:p>
            <a:pPr marL="285750" indent="-285750" algn="just">
              <a:buFont typeface="Arial" pitchFamily="34" charset="0"/>
              <a:buChar char="•"/>
            </a:pPr>
            <a:endParaRPr lang="en-US" sz="1400" dirty="0" smtClean="0"/>
          </a:p>
          <a:p>
            <a:pPr marL="285750" indent="-285750" algn="just">
              <a:buFont typeface="Arial" pitchFamily="34" charset="0"/>
              <a:buChar char="•"/>
            </a:pPr>
            <a:r>
              <a:rPr lang="en-US" sz="1400" dirty="0" smtClean="0"/>
              <a:t>In case of services such as Man power recruitment, Security, Works contract and Rent-a-cab service, </a:t>
            </a:r>
            <a:r>
              <a:rPr lang="en-US" sz="1400" dirty="0"/>
              <a:t>knowledge of status of service provider </a:t>
            </a:r>
            <a:r>
              <a:rPr lang="en-US" sz="1400" dirty="0" smtClean="0"/>
              <a:t>and service recipient is required to ascertain service tax liability. </a:t>
            </a:r>
          </a:p>
          <a:p>
            <a:pPr marL="285750" indent="-285750" algn="just">
              <a:buFont typeface="Arial" pitchFamily="34" charset="0"/>
              <a:buChar char="•"/>
            </a:pPr>
            <a:endParaRPr lang="en-US" sz="1400" dirty="0" smtClean="0"/>
          </a:p>
          <a:p>
            <a:pPr marL="285750" indent="-285750" algn="just">
              <a:buFont typeface="Arial" pitchFamily="34" charset="0"/>
              <a:buChar char="•"/>
            </a:pPr>
            <a:r>
              <a:rPr lang="en-US" sz="1400" dirty="0" smtClean="0"/>
              <a:t>As </a:t>
            </a:r>
            <a:r>
              <a:rPr lang="en-US" sz="1400" dirty="0"/>
              <a:t>per explanation – II to Notification 30/2012, in case of works contract, service receiver and service provider can avail different valuation options.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A lot of hazels can arise in a case of works contract, where service receiver and service provider opt for different valuation options.</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As per rule 7 of POTR, date of payment will be point of taxation in case of service, where service recipient is liable to pay service tax</a:t>
            </a:r>
            <a:r>
              <a:rPr lang="en-US" sz="1400" dirty="0" smtClean="0"/>
              <a:t>.</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If payment not made within six months the point of taxation shall be invoice date</a:t>
            </a:r>
            <a:endParaRPr lang="en-US" sz="1400" dirty="0"/>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In case of partial reverse charge, Cenvat credit of service tax paid by service provider and service receiver is eligible to avail on different occasions.</a:t>
            </a:r>
          </a:p>
          <a:p>
            <a:pPr marL="285750" indent="-285750" algn="just">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smtClean="0"/>
          </a:p>
          <a:p>
            <a:pPr marL="285750" indent="-285750">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1715374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smtClean="0">
                <a:solidFill>
                  <a:schemeClr val="bg1"/>
                </a:solidFill>
              </a:rPr>
              <a:t>Valuation</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11040075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a:t>
            </a:r>
            <a:endParaRPr lang="en-US" dirty="0"/>
          </a:p>
        </p:txBody>
      </p:sp>
      <p:sp>
        <p:nvSpPr>
          <p:cNvPr id="3" name="Content Placeholder 2"/>
          <p:cNvSpPr>
            <a:spLocks noGrp="1"/>
          </p:cNvSpPr>
          <p:nvPr>
            <p:ph idx="1"/>
          </p:nvPr>
        </p:nvSpPr>
        <p:spPr>
          <a:xfrm>
            <a:off x="360000" y="914400"/>
            <a:ext cx="8424000" cy="5475600"/>
          </a:xfrm>
        </p:spPr>
        <p:txBody>
          <a:bodyPr/>
          <a:lstStyle/>
          <a:p>
            <a:pPr marL="285750" indent="-285750">
              <a:buFont typeface="Arial" pitchFamily="34" charset="0"/>
              <a:buChar char="•"/>
            </a:pPr>
            <a:endParaRPr lang="en-US" sz="1400" dirty="0" smtClean="0"/>
          </a:p>
          <a:p>
            <a:pPr marL="285750" indent="-285750" algn="just">
              <a:buFont typeface="Arial" pitchFamily="34" charset="0"/>
              <a:buChar char="•"/>
            </a:pPr>
            <a:r>
              <a:rPr lang="en-US" sz="1400" dirty="0" smtClean="0"/>
              <a:t>Service tax is payable on the gross amount charged</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Cum Tax benefit in case of contract inclusive of service tax</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a:t>gross amount </a:t>
            </a:r>
            <a:r>
              <a:rPr lang="en-US" sz="1400" dirty="0" smtClean="0"/>
              <a:t>charged </a:t>
            </a:r>
            <a:r>
              <a:rPr lang="en-US" sz="1400" dirty="0"/>
              <a:t>includes payment by cheque, credit card, deduction from account and any form of payment by issue of credit notes or debit notes and </a:t>
            </a:r>
            <a:r>
              <a:rPr lang="en-US" sz="1400" dirty="0" smtClean="0"/>
              <a:t>book </a:t>
            </a:r>
            <a:r>
              <a:rPr lang="en-US" sz="1400" dirty="0"/>
              <a:t>adjustment, and any amount credited or debited, as the case may be, to any account, whether called “Suspense account” or by any other name, in the books of account of a person liable to pay service tax, where the transaction of taxable service is with any </a:t>
            </a:r>
            <a:r>
              <a:rPr lang="en-US" sz="1400" b="1" dirty="0"/>
              <a:t>associated </a:t>
            </a:r>
            <a:r>
              <a:rPr lang="en-US" sz="1400" b="1" dirty="0" smtClean="0"/>
              <a:t>enterprise</a:t>
            </a:r>
          </a:p>
          <a:p>
            <a:pPr marL="285750" indent="-285750" algn="just">
              <a:buFont typeface="Arial" pitchFamily="34" charset="0"/>
              <a:buChar char="•"/>
            </a:pPr>
            <a:endParaRPr lang="en-US" sz="1400" b="1" dirty="0"/>
          </a:p>
          <a:p>
            <a:pPr marL="285750" indent="-285750" algn="just">
              <a:buFont typeface="Arial" pitchFamily="34" charset="0"/>
              <a:buChar char="•"/>
            </a:pPr>
            <a:r>
              <a:rPr lang="en-US" sz="1400" dirty="0"/>
              <a:t>The rate of service tax, value of a taxable service and rate of exchange, if any, shall be the rate of service tax or value of a taxable service or rate of exchange, as the case may be, in force or as applicable at the time when the taxable service has been provided or agreed to be provided</a:t>
            </a:r>
            <a:r>
              <a:rPr lang="en-US" sz="1400" dirty="0" smtClean="0"/>
              <a:t>.</a:t>
            </a:r>
          </a:p>
          <a:p>
            <a:pPr marL="285750" indent="-285750" algn="just">
              <a:buFont typeface="Arial" pitchFamily="34" charset="0"/>
              <a:buChar char="•"/>
            </a:pPr>
            <a:endParaRPr lang="en-US" sz="1400" b="1" dirty="0"/>
          </a:p>
          <a:p>
            <a:pPr marL="285750" indent="-285750" algn="just">
              <a:buFont typeface="Arial" pitchFamily="34" charset="0"/>
              <a:buChar char="•"/>
            </a:pPr>
            <a:r>
              <a:rPr lang="en-US" sz="1400" b="1" dirty="0" smtClean="0"/>
              <a:t>Rate of exchange should be as per Customs</a:t>
            </a:r>
          </a:p>
          <a:p>
            <a:pPr marL="285750" indent="-285750" algn="just">
              <a:buFont typeface="Arial" pitchFamily="34" charset="0"/>
              <a:buChar char="•"/>
            </a:pPr>
            <a:endParaRPr lang="en-US" sz="1400" dirty="0" smtClean="0"/>
          </a:p>
          <a:p>
            <a:pPr marL="285750" indent="-285750" algn="just">
              <a:buFont typeface="Arial" pitchFamily="34" charset="0"/>
              <a:buChar char="•"/>
            </a:pPr>
            <a:r>
              <a:rPr lang="en-US" sz="1400" dirty="0" smtClean="0"/>
              <a:t>Where value of service cannot be determined, comparable value for providing similar service should be adopted.</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If comparable value not available, then taxable value cannot be less than the cost of provision of such taxable service </a:t>
            </a: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smtClean="0"/>
          </a:p>
          <a:p>
            <a:pPr marL="285750" indent="-285750">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extLst>
      <p:ext uri="{BB962C8B-B14F-4D97-AF65-F5344CB8AC3E}">
        <p14:creationId xmlns:p14="http://schemas.microsoft.com/office/powerpoint/2010/main" val="764034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a:t>
            </a:r>
            <a:endParaRPr lang="en-US" dirty="0"/>
          </a:p>
        </p:txBody>
      </p:sp>
      <p:sp>
        <p:nvSpPr>
          <p:cNvPr id="3" name="Content Placeholder 2"/>
          <p:cNvSpPr>
            <a:spLocks noGrp="1"/>
          </p:cNvSpPr>
          <p:nvPr>
            <p:ph idx="1"/>
          </p:nvPr>
        </p:nvSpPr>
        <p:spPr>
          <a:xfrm>
            <a:off x="360000" y="914400"/>
            <a:ext cx="8424000" cy="5475600"/>
          </a:xfrm>
        </p:spPr>
        <p:txBody>
          <a:bodyPr/>
          <a:lstStyle/>
          <a:p>
            <a:pPr marL="285750" indent="-285750">
              <a:buFont typeface="Arial" pitchFamily="34" charset="0"/>
              <a:buChar char="•"/>
            </a:pPr>
            <a:endParaRPr lang="en-US" sz="1400" dirty="0" smtClean="0"/>
          </a:p>
          <a:p>
            <a:pPr marL="285750" indent="-285750" algn="just">
              <a:buFont typeface="Arial" pitchFamily="34" charset="0"/>
              <a:buChar char="•"/>
            </a:pPr>
            <a:r>
              <a:rPr lang="en-US" sz="1400" dirty="0" smtClean="0"/>
              <a:t>Where </a:t>
            </a:r>
            <a:r>
              <a:rPr lang="en-US" sz="1400" dirty="0"/>
              <a:t>any expenditure or costs are incurred by the service provider in the course of providing taxable service, all such expenditure or costs shall be treated as consideration for the taxable service provided or to be provided and shall be included in the value for the purpose of charging service tax on the said service.</a:t>
            </a:r>
          </a:p>
          <a:p>
            <a:pPr marL="285750" indent="-285750" algn="just">
              <a:buFont typeface="Arial" pitchFamily="34" charset="0"/>
              <a:buChar char="•"/>
            </a:pPr>
            <a:endParaRPr lang="en-US" sz="1400" dirty="0" smtClean="0"/>
          </a:p>
          <a:p>
            <a:pPr marL="285750" indent="-285750" algn="just">
              <a:buFont typeface="Arial" pitchFamily="34" charset="0"/>
              <a:buChar char="•"/>
            </a:pPr>
            <a:r>
              <a:rPr lang="en-US" sz="1400" dirty="0" smtClean="0"/>
              <a:t>The expenditure </a:t>
            </a:r>
            <a:r>
              <a:rPr lang="en-US" sz="1400" dirty="0"/>
              <a:t>or costs incurred by the service provider as a pure agent of the recipient of service, shall be excluded from the value of the taxable service </a:t>
            </a:r>
          </a:p>
          <a:p>
            <a:pPr marL="285750" indent="-285750">
              <a:buFont typeface="Arial" pitchFamily="34" charset="0"/>
              <a:buChar char="•"/>
            </a:pPr>
            <a:endParaRPr lang="en-US" sz="1400" dirty="0" smtClean="0"/>
          </a:p>
          <a:p>
            <a:pPr marL="285750" indent="-285750" algn="just">
              <a:buFont typeface="Arial" pitchFamily="34" charset="0"/>
              <a:buChar char="•"/>
            </a:pPr>
            <a:r>
              <a:rPr lang="en-US" sz="1400" dirty="0" smtClean="0"/>
              <a:t>The amount </a:t>
            </a:r>
            <a:r>
              <a:rPr lang="en-US" sz="1400" dirty="0" err="1"/>
              <a:t>realised</a:t>
            </a:r>
            <a:r>
              <a:rPr lang="en-US" sz="1400" dirty="0"/>
              <a:t> as demurrage or by any other name whatever called for the provision of a service beyond the period originally contracted or in any other manner relatable to the provision of </a:t>
            </a:r>
            <a:r>
              <a:rPr lang="en-US" sz="1400" dirty="0" smtClean="0"/>
              <a:t>service</a:t>
            </a:r>
            <a:r>
              <a:rPr lang="en-US" sz="1400" dirty="0"/>
              <a:t> </a:t>
            </a:r>
            <a:r>
              <a:rPr lang="en-US" sz="1400" dirty="0" smtClean="0"/>
              <a:t>shall be included for the purpose of payment of service tax.</a:t>
            </a:r>
            <a:endParaRPr lang="en-US" sz="1400" dirty="0"/>
          </a:p>
          <a:p>
            <a:pPr marL="285750" indent="-285750" algn="just">
              <a:buFont typeface="Arial" pitchFamily="34" charset="0"/>
              <a:buChar char="•"/>
            </a:pPr>
            <a:endParaRPr lang="en-US" sz="1400" dirty="0" smtClean="0"/>
          </a:p>
          <a:p>
            <a:pPr algn="just"/>
            <a:r>
              <a:rPr lang="en-US" sz="1400" dirty="0" smtClean="0"/>
              <a:t>Following expenses are not to be included in the value of taxable service:-</a:t>
            </a:r>
          </a:p>
          <a:p>
            <a:pPr algn="just"/>
            <a:endParaRPr lang="en-US" sz="1400" dirty="0"/>
          </a:p>
          <a:p>
            <a:pPr marL="285750" indent="-285750" algn="just">
              <a:buFont typeface="Arial" pitchFamily="34" charset="0"/>
              <a:buChar char="•"/>
            </a:pPr>
            <a:r>
              <a:rPr lang="en-US" sz="1400" dirty="0" smtClean="0"/>
              <a:t>interest </a:t>
            </a:r>
            <a:r>
              <a:rPr lang="en-US" sz="1400" dirty="0"/>
              <a:t>on delayed payment of any consideration for the provision of services or sale of property, whether movable or </a:t>
            </a:r>
            <a:r>
              <a:rPr lang="en-US" sz="1400" dirty="0" smtClean="0"/>
              <a:t>immovable;</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accidental </a:t>
            </a:r>
            <a:r>
              <a:rPr lang="en-US" sz="1400" dirty="0"/>
              <a:t>damages due to unforeseen actions not relatable to the provision of service</a:t>
            </a:r>
            <a:r>
              <a:rPr lang="en-US" sz="1400" dirty="0" smtClean="0"/>
              <a:t>;</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subsidies </a:t>
            </a:r>
            <a:r>
              <a:rPr lang="en-US" sz="1400" dirty="0"/>
              <a:t>and grants disbursed by the Government, not directly affecting the value of service</a:t>
            </a:r>
            <a:r>
              <a:rPr lang="en-US" sz="1400" dirty="0" smtClean="0"/>
              <a:t>.</a:t>
            </a: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a:p>
            <a:pPr marL="285750" indent="-285750">
              <a:buFont typeface="Arial" pitchFamily="34" charset="0"/>
              <a:buChar char="•"/>
            </a:pPr>
            <a:endParaRPr lang="en-US"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423803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7" name="Title 1"/>
          <p:cNvSpPr>
            <a:spLocks noGrp="1"/>
          </p:cNvSpPr>
          <p:nvPr>
            <p:ph type="title"/>
          </p:nvPr>
        </p:nvSpPr>
        <p:spPr>
          <a:xfrm>
            <a:off x="266551" y="366951"/>
            <a:ext cx="8423275" cy="846228"/>
          </a:xfrm>
        </p:spPr>
        <p:txBody>
          <a:bodyPr/>
          <a:lstStyle/>
          <a:p>
            <a:r>
              <a:rPr lang="en-US" dirty="0" smtClean="0"/>
              <a:t>Taxation </a:t>
            </a:r>
            <a:r>
              <a:rPr lang="en-US" dirty="0"/>
              <a:t>of services based on negative </a:t>
            </a:r>
            <a:r>
              <a:rPr lang="en-US" dirty="0" smtClean="0"/>
              <a:t>list</a:t>
            </a:r>
            <a:br>
              <a:rPr lang="en-US" dirty="0" smtClean="0"/>
            </a:br>
            <a:r>
              <a:rPr lang="en-US" dirty="0">
                <a:solidFill>
                  <a:schemeClr val="accent3"/>
                </a:solidFill>
              </a:rPr>
              <a:t>A case for negative list?</a:t>
            </a:r>
            <a:br>
              <a:rPr lang="en-US" dirty="0">
                <a:solidFill>
                  <a:schemeClr val="accent3"/>
                </a:solidFill>
              </a:rPr>
            </a:br>
            <a:endParaRPr lang="nl-NL" dirty="0" smtClean="0"/>
          </a:p>
        </p:txBody>
      </p:sp>
      <p:sp>
        <p:nvSpPr>
          <p:cNvPr id="823298" name="Slide Number Placeholder 2"/>
          <p:cNvSpPr>
            <a:spLocks noGrp="1"/>
          </p:cNvSpPr>
          <p:nvPr>
            <p:ph type="sldNum" sz="quarter" idx="4294967295"/>
          </p:nvPr>
        </p:nvSpPr>
        <p:spPr>
          <a:xfrm>
            <a:off x="415925" y="6554788"/>
            <a:ext cx="282575" cy="142875"/>
          </a:xfrm>
          <a:prstGeom prst="rect">
            <a:avLst/>
          </a:prstGeom>
        </p:spPr>
        <p:txBody>
          <a:bodyPr/>
          <a:lstStyle/>
          <a:p>
            <a:fld id="{B1D8038C-5D4D-4CB4-8E0C-905462BDF519}" type="slidenum">
              <a:rPr lang="en-US" smtClean="0"/>
              <a:pPr/>
              <a:t>4</a:t>
            </a:fld>
            <a:endParaRPr lang="en-US" dirty="0"/>
          </a:p>
        </p:txBody>
      </p:sp>
      <p:sp>
        <p:nvSpPr>
          <p:cNvPr id="5" name="AutoShape 3"/>
          <p:cNvSpPr>
            <a:spLocks noChangeArrowheads="1"/>
          </p:cNvSpPr>
          <p:nvPr/>
        </p:nvSpPr>
        <p:spPr bwMode="auto">
          <a:xfrm flipV="1">
            <a:off x="4420718" y="5213556"/>
            <a:ext cx="598488"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6772 w 21600"/>
              <a:gd name="T13" fmla="*/ 6772 h 21600"/>
              <a:gd name="T14" fmla="*/ 14828 w 21600"/>
              <a:gd name="T15" fmla="*/ 14828 h 21600"/>
            </a:gdLst>
            <a:ahLst/>
            <a:cxnLst>
              <a:cxn ang="T8">
                <a:pos x="T0" y="T1"/>
              </a:cxn>
              <a:cxn ang="T9">
                <a:pos x="T2" y="T3"/>
              </a:cxn>
              <a:cxn ang="T10">
                <a:pos x="T4" y="T5"/>
              </a:cxn>
              <a:cxn ang="T11">
                <a:pos x="T6" y="T7"/>
              </a:cxn>
            </a:cxnLst>
            <a:rect l="T12" t="T13" r="T14" b="T15"/>
            <a:pathLst>
              <a:path w="21600" h="21600">
                <a:moveTo>
                  <a:pt x="0" y="0"/>
                </a:moveTo>
                <a:lnTo>
                  <a:pt x="9943" y="21600"/>
                </a:lnTo>
                <a:lnTo>
                  <a:pt x="11657" y="21600"/>
                </a:lnTo>
                <a:lnTo>
                  <a:pt x="21600" y="0"/>
                </a:lnTo>
                <a:close/>
              </a:path>
            </a:pathLst>
          </a:custGeom>
          <a:solidFill>
            <a:schemeClr val="tx2"/>
          </a:solidFill>
          <a:ln w="12700">
            <a:noFill/>
            <a:miter lim="800000"/>
            <a:headEnd/>
            <a:tailEnd/>
          </a:ln>
        </p:spPr>
        <p:txBody>
          <a:bodyPr rot="10800000" wrap="none" lIns="91426" tIns="45712" rIns="91426" bIns="45712" anchor="ctr"/>
          <a:lstStyle/>
          <a:p>
            <a:pPr algn="ctr">
              <a:defRPr/>
            </a:pPr>
            <a:endParaRPr lang="en-GB" sz="1400" dirty="0"/>
          </a:p>
        </p:txBody>
      </p:sp>
      <p:sp>
        <p:nvSpPr>
          <p:cNvPr id="6" name="Line 4"/>
          <p:cNvSpPr>
            <a:spLocks noChangeShapeType="1"/>
          </p:cNvSpPr>
          <p:nvPr/>
        </p:nvSpPr>
        <p:spPr bwMode="auto">
          <a:xfrm>
            <a:off x="1104611" y="4419600"/>
            <a:ext cx="2892425" cy="0"/>
          </a:xfrm>
          <a:prstGeom prst="line">
            <a:avLst/>
          </a:prstGeom>
          <a:noFill/>
          <a:ln w="50800">
            <a:solidFill>
              <a:schemeClr val="accent2"/>
            </a:solidFill>
            <a:round/>
            <a:headEnd type="none" w="sm" len="sm"/>
            <a:tailEnd type="none" w="sm" len="sm"/>
          </a:ln>
        </p:spPr>
        <p:txBody>
          <a:bodyPr wrap="none" lIns="91426" tIns="45712" rIns="91426" bIns="45712" anchor="ctr"/>
          <a:lstStyle/>
          <a:p>
            <a:pPr>
              <a:defRPr/>
            </a:pPr>
            <a:endParaRPr lang="en-GB" dirty="0"/>
          </a:p>
        </p:txBody>
      </p:sp>
      <p:sp>
        <p:nvSpPr>
          <p:cNvPr id="7" name="Line 5"/>
          <p:cNvSpPr>
            <a:spLocks noChangeShapeType="1"/>
          </p:cNvSpPr>
          <p:nvPr/>
        </p:nvSpPr>
        <p:spPr bwMode="auto">
          <a:xfrm>
            <a:off x="5868989" y="4848233"/>
            <a:ext cx="2912999" cy="0"/>
          </a:xfrm>
          <a:prstGeom prst="line">
            <a:avLst/>
          </a:prstGeom>
          <a:noFill/>
          <a:ln w="50800">
            <a:solidFill>
              <a:schemeClr val="accent3"/>
            </a:solidFill>
            <a:round/>
            <a:headEnd type="none" w="sm" len="sm"/>
            <a:tailEnd type="none" w="sm" len="sm"/>
          </a:ln>
        </p:spPr>
        <p:txBody>
          <a:bodyPr wrap="none" lIns="91426" tIns="45712" rIns="91426" bIns="45712" anchor="ctr"/>
          <a:lstStyle/>
          <a:p>
            <a:pPr>
              <a:defRPr/>
            </a:pPr>
            <a:endParaRPr lang="en-GB" dirty="0"/>
          </a:p>
        </p:txBody>
      </p:sp>
      <p:grpSp>
        <p:nvGrpSpPr>
          <p:cNvPr id="823302" name="Group 6"/>
          <p:cNvGrpSpPr>
            <a:grpSpLocks/>
          </p:cNvGrpSpPr>
          <p:nvPr/>
        </p:nvGrpSpPr>
        <p:grpSpPr bwMode="auto">
          <a:xfrm rot="676166">
            <a:off x="2450107" y="4696547"/>
            <a:ext cx="4693046" cy="554904"/>
            <a:chOff x="1390" y="2928"/>
            <a:chExt cx="2929" cy="769"/>
          </a:xfrm>
        </p:grpSpPr>
        <p:sp>
          <p:nvSpPr>
            <p:cNvPr id="9" name="Freeform 7"/>
            <p:cNvSpPr>
              <a:spLocks/>
            </p:cNvSpPr>
            <p:nvPr/>
          </p:nvSpPr>
          <p:spPr bwMode="auto">
            <a:xfrm>
              <a:off x="1390" y="2928"/>
              <a:ext cx="2929" cy="769"/>
            </a:xfrm>
            <a:custGeom>
              <a:avLst/>
              <a:gdLst>
                <a:gd name="T0" fmla="*/ 0 w 2929"/>
                <a:gd name="T1" fmla="*/ 528 h 769"/>
                <a:gd name="T2" fmla="*/ 0 w 2929"/>
                <a:gd name="T3" fmla="*/ 768 h 769"/>
                <a:gd name="T4" fmla="*/ 2928 w 2929"/>
                <a:gd name="T5" fmla="*/ 240 h 769"/>
                <a:gd name="T6" fmla="*/ 2928 w 2929"/>
                <a:gd name="T7" fmla="*/ 0 h 769"/>
                <a:gd name="T8" fmla="*/ 0 60000 65536"/>
                <a:gd name="T9" fmla="*/ 0 60000 65536"/>
                <a:gd name="T10" fmla="*/ 0 60000 65536"/>
                <a:gd name="T11" fmla="*/ 0 60000 65536"/>
                <a:gd name="T12" fmla="*/ 0 w 2929"/>
                <a:gd name="T13" fmla="*/ 0 h 769"/>
                <a:gd name="T14" fmla="*/ 2929 w 2929"/>
                <a:gd name="T15" fmla="*/ 769 h 769"/>
              </a:gdLst>
              <a:ahLst/>
              <a:cxnLst>
                <a:cxn ang="T8">
                  <a:pos x="T0" y="T1"/>
                </a:cxn>
                <a:cxn ang="T9">
                  <a:pos x="T2" y="T3"/>
                </a:cxn>
                <a:cxn ang="T10">
                  <a:pos x="T4" y="T5"/>
                </a:cxn>
                <a:cxn ang="T11">
                  <a:pos x="T6" y="T7"/>
                </a:cxn>
              </a:cxnLst>
              <a:rect l="T12" t="T13" r="T14" b="T15"/>
              <a:pathLst>
                <a:path w="2929" h="769">
                  <a:moveTo>
                    <a:pt x="0" y="528"/>
                  </a:moveTo>
                  <a:lnTo>
                    <a:pt x="0" y="768"/>
                  </a:lnTo>
                  <a:lnTo>
                    <a:pt x="2928" y="240"/>
                  </a:lnTo>
                  <a:lnTo>
                    <a:pt x="2928" y="0"/>
                  </a:lnTo>
                </a:path>
              </a:pathLst>
            </a:custGeom>
            <a:noFill/>
            <a:ln w="50800" cap="rnd">
              <a:solidFill>
                <a:schemeClr val="bg1">
                  <a:lumMod val="50000"/>
                </a:schemeClr>
              </a:solidFill>
              <a:round/>
              <a:headEnd type="none" w="sm" len="sm"/>
              <a:tailEnd type="none" w="sm" len="sm"/>
            </a:ln>
          </p:spPr>
          <p:txBody>
            <a:bodyPr/>
            <a:lstStyle/>
            <a:p>
              <a:pPr>
                <a:defRPr/>
              </a:pPr>
              <a:endParaRPr lang="en-GB" dirty="0"/>
            </a:p>
          </p:txBody>
        </p:sp>
        <p:sp>
          <p:nvSpPr>
            <p:cNvPr id="10" name="Line 8"/>
            <p:cNvSpPr>
              <a:spLocks noChangeShapeType="1"/>
            </p:cNvSpPr>
            <p:nvPr/>
          </p:nvSpPr>
          <p:spPr bwMode="auto">
            <a:xfrm rot="20993914" flipV="1">
              <a:off x="2822" y="3168"/>
              <a:ext cx="0" cy="480"/>
            </a:xfrm>
            <a:prstGeom prst="line">
              <a:avLst/>
            </a:prstGeom>
            <a:noFill/>
            <a:ln w="76200">
              <a:solidFill>
                <a:schemeClr val="bg1">
                  <a:lumMod val="50000"/>
                </a:schemeClr>
              </a:solidFill>
              <a:round/>
              <a:headEnd/>
              <a:tailEnd type="triangle" w="med" len="med"/>
            </a:ln>
          </p:spPr>
          <p:txBody>
            <a:bodyPr wrap="none" lIns="90000" tIns="46800" rIns="90000" bIns="46800" anchor="ctr"/>
            <a:lstStyle/>
            <a:p>
              <a:pPr>
                <a:defRPr/>
              </a:pPr>
              <a:endParaRPr lang="en-GB" dirty="0"/>
            </a:p>
          </p:txBody>
        </p:sp>
      </p:grpSp>
      <p:sp>
        <p:nvSpPr>
          <p:cNvPr id="823309" name="Text Box 10"/>
          <p:cNvSpPr txBox="1">
            <a:spLocks noChangeArrowheads="1"/>
          </p:cNvSpPr>
          <p:nvPr/>
        </p:nvSpPr>
        <p:spPr bwMode="auto">
          <a:xfrm>
            <a:off x="1104612" y="1614018"/>
            <a:ext cx="2894013" cy="369173"/>
          </a:xfrm>
          <a:prstGeom prst="rect">
            <a:avLst/>
          </a:prstGeom>
          <a:solidFill>
            <a:schemeClr val="accent2"/>
          </a:solidFill>
          <a:ln w="12700" algn="ctr">
            <a:solidFill>
              <a:schemeClr val="accent2"/>
            </a:solidFill>
            <a:miter lim="800000"/>
            <a:headEnd/>
            <a:tailEnd type="none" w="sm" len="med"/>
          </a:ln>
        </p:spPr>
        <p:txBody>
          <a:bodyPr lIns="35994" tIns="35994" rIns="35994" bIns="35994" anchor="ctr" anchorCtr="1"/>
          <a:lstStyle/>
          <a:p>
            <a:pPr algn="ctr" defTabSz="957110"/>
            <a:r>
              <a:rPr lang="en-US" sz="1400" b="1" dirty="0">
                <a:solidFill>
                  <a:srgbClr val="FFFFFF"/>
                </a:solidFill>
              </a:rPr>
              <a:t>Positive List </a:t>
            </a:r>
          </a:p>
        </p:txBody>
      </p:sp>
      <p:sp>
        <p:nvSpPr>
          <p:cNvPr id="19" name="Rectangle 18"/>
          <p:cNvSpPr>
            <a:spLocks noChangeArrowheads="1"/>
          </p:cNvSpPr>
          <p:nvPr/>
        </p:nvSpPr>
        <p:spPr bwMode="auto">
          <a:xfrm>
            <a:off x="1104612" y="1984216"/>
            <a:ext cx="2894013" cy="2576924"/>
          </a:xfrm>
          <a:prstGeom prst="rect">
            <a:avLst/>
          </a:prstGeom>
          <a:noFill/>
          <a:ln w="12700" algn="ctr">
            <a:solidFill>
              <a:schemeClr val="accent2"/>
            </a:solidFill>
            <a:miter lim="800000"/>
            <a:headEnd/>
            <a:tailEnd/>
          </a:ln>
        </p:spPr>
        <p:txBody>
          <a:bodyPr lIns="35994" tIns="35994" rIns="35994" bIns="35994"/>
          <a:lstStyle/>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Detailed description of taxable services</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Unspecified services not liable to tax</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Neither conducive from point of tax administration nor tax compliance</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Legal disputes </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Possibilites of overlap amongst definitions</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Service definition useful for Import /Export of services, POT,CCR</a:t>
            </a:r>
          </a:p>
          <a:p>
            <a:pPr marL="374485" lvl="3" defTabSz="957844">
              <a:lnSpc>
                <a:spcPct val="106000"/>
              </a:lnSpc>
              <a:spcBef>
                <a:spcPts val="576"/>
              </a:spcBef>
              <a:defRPr/>
            </a:pPr>
            <a:endParaRPr lang="nl-NL" sz="1200" dirty="0">
              <a:solidFill>
                <a:srgbClr val="002776"/>
              </a:solidFill>
              <a:latin typeface="Arial"/>
              <a:ea typeface="+mj-ea"/>
              <a:cs typeface="+mj-cs"/>
            </a:endParaRPr>
          </a:p>
          <a:p>
            <a:pPr marL="359565" indent="-359565" defTabSz="957844">
              <a:lnSpc>
                <a:spcPct val="106000"/>
              </a:lnSpc>
              <a:spcBef>
                <a:spcPts val="1344"/>
              </a:spcBef>
              <a:defRPr/>
            </a:pPr>
            <a:endParaRPr lang="nl-NL" sz="1400" dirty="0">
              <a:solidFill>
                <a:srgbClr val="002776"/>
              </a:solidFill>
              <a:latin typeface="Arial"/>
            </a:endParaRPr>
          </a:p>
        </p:txBody>
      </p:sp>
      <p:sp>
        <p:nvSpPr>
          <p:cNvPr id="823307" name="Text Box 10"/>
          <p:cNvSpPr txBox="1">
            <a:spLocks noChangeArrowheads="1"/>
          </p:cNvSpPr>
          <p:nvPr/>
        </p:nvSpPr>
        <p:spPr bwMode="auto">
          <a:xfrm>
            <a:off x="5868988" y="1542011"/>
            <a:ext cx="2894012" cy="442206"/>
          </a:xfrm>
          <a:prstGeom prst="rect">
            <a:avLst/>
          </a:prstGeom>
          <a:solidFill>
            <a:srgbClr val="00A1DE"/>
          </a:solidFill>
          <a:ln w="12700" algn="ctr">
            <a:solidFill>
              <a:srgbClr val="00A1DE"/>
            </a:solidFill>
            <a:miter lim="800000"/>
            <a:headEnd/>
            <a:tailEnd type="none" w="sm" len="med"/>
          </a:ln>
        </p:spPr>
        <p:txBody>
          <a:bodyPr lIns="35994" tIns="35994" rIns="35994" bIns="35994" anchor="ctr" anchorCtr="1"/>
          <a:lstStyle/>
          <a:p>
            <a:pPr defTabSz="957110"/>
            <a:r>
              <a:rPr lang="en-US" sz="1400" b="1" dirty="0">
                <a:solidFill>
                  <a:srgbClr val="FFFFFF"/>
                </a:solidFill>
              </a:rPr>
              <a:t>Negative List </a:t>
            </a:r>
          </a:p>
        </p:txBody>
      </p:sp>
      <p:sp>
        <p:nvSpPr>
          <p:cNvPr id="22" name="Rectangle 21"/>
          <p:cNvSpPr>
            <a:spLocks noChangeArrowheads="1"/>
          </p:cNvSpPr>
          <p:nvPr/>
        </p:nvSpPr>
        <p:spPr bwMode="auto">
          <a:xfrm>
            <a:off x="5868988" y="1862936"/>
            <a:ext cx="2894012" cy="3224184"/>
          </a:xfrm>
          <a:prstGeom prst="rect">
            <a:avLst/>
          </a:prstGeom>
          <a:noFill/>
          <a:ln w="12700" algn="ctr">
            <a:solidFill>
              <a:srgbClr val="00A1DE"/>
            </a:solidFill>
            <a:miter lim="800000"/>
            <a:headEnd/>
            <a:tailEnd/>
          </a:ln>
        </p:spPr>
        <p:txBody>
          <a:bodyPr lIns="35994" tIns="35994" rIns="35994" bIns="35994"/>
          <a:lstStyle/>
          <a:p>
            <a:pPr marL="190972" lvl="1" indent="-190972" defTabSz="957844">
              <a:lnSpc>
                <a:spcPct val="106000"/>
              </a:lnSpc>
              <a:spcBef>
                <a:spcPts val="1344"/>
              </a:spcBef>
              <a:buFont typeface="Arial" charset="0"/>
              <a:buChar char="•"/>
              <a:defRPr/>
            </a:pPr>
            <a:endParaRPr lang="nl-NL" sz="1100" dirty="0">
              <a:solidFill>
                <a:srgbClr val="002776"/>
              </a:solidFill>
              <a:latin typeface="Arial"/>
              <a:ea typeface="+mj-ea"/>
              <a:cs typeface="+mj-cs"/>
            </a:endParaRP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Overwhelming support as consonance with International Taxation</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Views and suggestions of stakeholders taken into account</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Independent appraisal of services sector prior to introduction of GST </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Smooth transition and significantly ease challenges on GST </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Clarity to reduce quantum of tax controversy</a:t>
            </a:r>
          </a:p>
          <a:p>
            <a:pPr marL="190972" lvl="1" indent="-190972" defTabSz="957844">
              <a:lnSpc>
                <a:spcPct val="106000"/>
              </a:lnSpc>
              <a:spcBef>
                <a:spcPts val="600"/>
              </a:spcBef>
              <a:buFont typeface="Arial" charset="0"/>
              <a:buChar char="•"/>
              <a:defRPr/>
            </a:pPr>
            <a:r>
              <a:rPr lang="nl-NL" sz="1200" dirty="0">
                <a:solidFill>
                  <a:srgbClr val="002776"/>
                </a:solidFill>
                <a:latin typeface="Arial"/>
                <a:ea typeface="+mj-ea"/>
                <a:cs typeface="+mj-cs"/>
              </a:rPr>
              <a:t>Expectation of seamless credit mechanism</a:t>
            </a:r>
          </a:p>
          <a:p>
            <a:pPr marL="190972" lvl="1" indent="-190972" defTabSz="957844">
              <a:lnSpc>
                <a:spcPct val="106000"/>
              </a:lnSpc>
              <a:spcBef>
                <a:spcPts val="600"/>
              </a:spcBef>
              <a:buFont typeface="Arial" charset="0"/>
              <a:buChar char="•"/>
              <a:defRPr/>
            </a:pPr>
            <a:endParaRPr lang="nl-NL" sz="1200" dirty="0">
              <a:solidFill>
                <a:srgbClr val="002776"/>
              </a:solidFill>
              <a:latin typeface="Arial"/>
              <a:ea typeface="+mj-ea"/>
              <a:cs typeface="+mj-cs"/>
            </a:endParaRPr>
          </a:p>
        </p:txBody>
      </p:sp>
      <p:sp>
        <p:nvSpPr>
          <p:cNvPr id="17" name="Rectangle 16"/>
          <p:cNvSpPr/>
          <p:nvPr/>
        </p:nvSpPr>
        <p:spPr>
          <a:xfrm>
            <a:off x="231776" y="5791200"/>
            <a:ext cx="8531225" cy="6096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defRPr/>
            </a:pPr>
            <a:r>
              <a:rPr lang="en-US" sz="1600" b="1" dirty="0"/>
              <a:t>Negative list based service tax approach may lead to significant jump in tax revenues as services hitherto not taxed come under tax net</a:t>
            </a:r>
          </a:p>
        </p:txBody>
      </p:sp>
    </p:spTree>
    <p:extLst>
      <p:ext uri="{BB962C8B-B14F-4D97-AF65-F5344CB8AC3E}">
        <p14:creationId xmlns:p14="http://schemas.microsoft.com/office/powerpoint/2010/main" val="41818534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Valuation of Service Portion in a </a:t>
            </a:r>
            <a:br>
              <a:rPr lang="en-US" sz="4400" b="0" dirty="0" smtClean="0">
                <a:solidFill>
                  <a:schemeClr val="bg1"/>
                </a:solidFill>
              </a:rPr>
            </a:br>
            <a:r>
              <a:rPr lang="en-US" sz="4400" b="0" dirty="0" smtClean="0">
                <a:solidFill>
                  <a:schemeClr val="bg1"/>
                </a:solidFill>
              </a:rPr>
              <a:t>Works Contract</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33747035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Service Portion – Works contract</a:t>
            </a:r>
            <a:endParaRPr lang="en-US" dirty="0"/>
          </a:p>
        </p:txBody>
      </p:sp>
      <p:sp>
        <p:nvSpPr>
          <p:cNvPr id="3" name="Content Placeholder 2"/>
          <p:cNvSpPr>
            <a:spLocks noGrp="1"/>
          </p:cNvSpPr>
          <p:nvPr>
            <p:ph idx="1"/>
          </p:nvPr>
        </p:nvSpPr>
        <p:spPr/>
        <p:txBody>
          <a:bodyPr/>
          <a:lstStyle/>
          <a:p>
            <a:r>
              <a:rPr lang="en-US" b="1" dirty="0"/>
              <a:t>Where actual value of goods transferred in the execution of works contract is available with the </a:t>
            </a:r>
            <a:r>
              <a:rPr lang="en-US" b="1" dirty="0" smtClean="0"/>
              <a:t>Company</a:t>
            </a:r>
          </a:p>
          <a:p>
            <a:endParaRPr lang="en-US" b="1" dirty="0"/>
          </a:p>
          <a:p>
            <a:r>
              <a:rPr lang="en-US" sz="1400" dirty="0"/>
              <a:t>Value of service </a:t>
            </a:r>
            <a:r>
              <a:rPr lang="en-US" sz="1400" dirty="0" smtClean="0"/>
              <a:t>is:</a:t>
            </a:r>
          </a:p>
          <a:p>
            <a:endParaRPr lang="en-US" sz="1400" dirty="0" smtClean="0"/>
          </a:p>
          <a:p>
            <a:r>
              <a:rPr lang="en-US" sz="1400" dirty="0" smtClean="0"/>
              <a:t>Gross </a:t>
            </a:r>
            <a:r>
              <a:rPr lang="en-US" sz="1400" dirty="0"/>
              <a:t>amount charged for the works contract (excluding value added tax </a:t>
            </a:r>
            <a:r>
              <a:rPr lang="en-US" sz="1400" dirty="0" smtClean="0"/>
              <a:t>charged</a:t>
            </a:r>
            <a:r>
              <a:rPr lang="en-US" sz="1400" dirty="0"/>
              <a:t>)  </a:t>
            </a:r>
            <a:endParaRPr lang="en-US" sz="1400" dirty="0" smtClean="0"/>
          </a:p>
          <a:p>
            <a:pPr algn="ctr"/>
            <a:r>
              <a:rPr lang="en-US" sz="1400" b="1" i="1" dirty="0" smtClean="0"/>
              <a:t>less </a:t>
            </a:r>
          </a:p>
          <a:p>
            <a:r>
              <a:rPr lang="en-US" sz="1400" dirty="0" smtClean="0"/>
              <a:t>actual </a:t>
            </a:r>
            <a:r>
              <a:rPr lang="en-US" sz="1400" dirty="0"/>
              <a:t>value of property in goods transferred in the execution of the works </a:t>
            </a:r>
            <a:r>
              <a:rPr lang="en-US" sz="1400" dirty="0" smtClean="0"/>
              <a:t>contract.</a:t>
            </a:r>
            <a:r>
              <a:rPr lang="en-US" sz="1400" dirty="0"/>
              <a:t>  </a:t>
            </a:r>
          </a:p>
          <a:p>
            <a:endParaRPr lang="en-US" b="1" dirty="0" smtClean="0"/>
          </a:p>
          <a:p>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
        <p:nvSpPr>
          <p:cNvPr id="6" name="TextBox 5"/>
          <p:cNvSpPr txBox="1"/>
          <p:nvPr/>
        </p:nvSpPr>
        <p:spPr>
          <a:xfrm>
            <a:off x="304800" y="685800"/>
            <a:ext cx="8382000" cy="276999"/>
          </a:xfrm>
          <a:prstGeom prst="rect">
            <a:avLst/>
          </a:prstGeom>
          <a:noFill/>
        </p:spPr>
        <p:txBody>
          <a:bodyPr wrap="square" rtlCol="0">
            <a:spAutoFit/>
          </a:bodyPr>
          <a:lstStyle/>
          <a:p>
            <a:pPr lvl="0"/>
            <a:r>
              <a:rPr lang="en-US" sz="1200" b="1" i="1" dirty="0">
                <a:solidFill>
                  <a:schemeClr val="tx2"/>
                </a:solidFill>
              </a:rPr>
              <a:t>NN </a:t>
            </a:r>
            <a:r>
              <a:rPr lang="en-US" sz="1200" b="1" i="1" dirty="0" smtClean="0">
                <a:solidFill>
                  <a:schemeClr val="tx2"/>
                </a:solidFill>
              </a:rPr>
              <a:t>24/2012 </a:t>
            </a:r>
            <a:r>
              <a:rPr lang="en-US" sz="1200" b="1" i="1" dirty="0">
                <a:solidFill>
                  <a:schemeClr val="tx2"/>
                </a:solidFill>
              </a:rPr>
              <a:t>–ST dated, June 6</a:t>
            </a:r>
            <a:r>
              <a:rPr lang="en-US" sz="1200" b="1" i="1" dirty="0" smtClean="0">
                <a:solidFill>
                  <a:schemeClr val="tx2"/>
                </a:solidFill>
              </a:rPr>
              <a:t>, </a:t>
            </a:r>
            <a:r>
              <a:rPr lang="en-US" sz="1200" b="1" i="1" dirty="0">
                <a:solidFill>
                  <a:schemeClr val="tx2"/>
                </a:solidFill>
              </a:rPr>
              <a:t>2012, effective from July 1, 2012</a:t>
            </a:r>
            <a:endParaRPr lang="en-US" sz="1200" b="1" i="1" dirty="0">
              <a:solidFill>
                <a:srgbClr val="002776"/>
              </a:solidFill>
            </a:endParaRPr>
          </a:p>
        </p:txBody>
      </p:sp>
    </p:spTree>
    <p:extLst>
      <p:ext uri="{BB962C8B-B14F-4D97-AF65-F5344CB8AC3E}">
        <p14:creationId xmlns:p14="http://schemas.microsoft.com/office/powerpoint/2010/main" val="1724775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Service Portion – Works contract</a:t>
            </a:r>
            <a:endParaRPr lang="en-US" dirty="0"/>
          </a:p>
        </p:txBody>
      </p:sp>
      <p:sp>
        <p:nvSpPr>
          <p:cNvPr id="3" name="Content Placeholder 2"/>
          <p:cNvSpPr>
            <a:spLocks noGrp="1"/>
          </p:cNvSpPr>
          <p:nvPr>
            <p:ph idx="1"/>
          </p:nvPr>
        </p:nvSpPr>
        <p:spPr/>
        <p:txBody>
          <a:bodyPr/>
          <a:lstStyle/>
          <a:p>
            <a:r>
              <a:rPr lang="en-US" b="1" dirty="0" smtClean="0"/>
              <a:t>Where </a:t>
            </a:r>
            <a:r>
              <a:rPr lang="en-US" b="1" dirty="0"/>
              <a:t>actual value of goods transferred in the execution of works contract is not available with the Company</a:t>
            </a:r>
          </a:p>
          <a:p>
            <a:endParaRPr lang="en-US" dirty="0" smtClean="0"/>
          </a:p>
          <a:p>
            <a:r>
              <a:rPr lang="en-US" sz="1400" dirty="0" smtClean="0"/>
              <a:t>Value </a:t>
            </a:r>
            <a:r>
              <a:rPr lang="en-US" sz="1400" dirty="0"/>
              <a:t>of service </a:t>
            </a:r>
            <a:r>
              <a:rPr lang="en-US" sz="1400" dirty="0" smtClean="0"/>
              <a:t>is:</a:t>
            </a:r>
          </a:p>
          <a:p>
            <a:endParaRPr lang="en-US" b="1"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sz="1200" b="1" dirty="0" smtClean="0"/>
          </a:p>
          <a:p>
            <a:pPr algn="just"/>
            <a:r>
              <a:rPr lang="en-US" sz="1200" b="1" dirty="0" smtClean="0"/>
              <a:t>Total </a:t>
            </a:r>
            <a:r>
              <a:rPr lang="en-US" sz="1200" b="1" dirty="0"/>
              <a:t>Amount     </a:t>
            </a:r>
            <a:r>
              <a:rPr lang="en-US" sz="1200" dirty="0"/>
              <a:t>= </a:t>
            </a:r>
            <a:r>
              <a:rPr lang="en-US" sz="1200" dirty="0" smtClean="0"/>
              <a:t>Gross </a:t>
            </a:r>
            <a:r>
              <a:rPr lang="en-US" sz="1200" dirty="0"/>
              <a:t>amount charged for the works </a:t>
            </a:r>
            <a:r>
              <a:rPr lang="en-US" sz="1200" dirty="0" smtClean="0"/>
              <a:t>contract   </a:t>
            </a:r>
            <a:r>
              <a:rPr lang="en-US" sz="1200" dirty="0"/>
              <a:t>+ Fair market value of all goods and services supplied in </a:t>
            </a:r>
            <a:r>
              <a:rPr lang="en-US" sz="1200" dirty="0" smtClean="0"/>
              <a:t>	or </a:t>
            </a:r>
            <a:r>
              <a:rPr lang="en-US" sz="1200" dirty="0"/>
              <a:t>in </a:t>
            </a:r>
            <a:r>
              <a:rPr lang="en-US" sz="1200" dirty="0" smtClean="0"/>
              <a:t>relation </a:t>
            </a:r>
            <a:r>
              <a:rPr lang="en-US" sz="1200" dirty="0"/>
              <a:t>to the execution of works </a:t>
            </a:r>
            <a:r>
              <a:rPr lang="en-US" sz="1200" dirty="0" smtClean="0"/>
              <a:t>contract  </a:t>
            </a:r>
            <a:r>
              <a:rPr lang="en-US" sz="1200" dirty="0"/>
              <a:t>-  amount charged for such goods or </a:t>
            </a:r>
            <a:r>
              <a:rPr lang="en-US" sz="1200" dirty="0" smtClean="0"/>
              <a:t>services -  </a:t>
            </a:r>
            <a:r>
              <a:rPr lang="en-US" sz="1200" dirty="0"/>
              <a:t>Value added </a:t>
            </a:r>
            <a:r>
              <a:rPr lang="en-US" sz="1200" dirty="0" smtClean="0"/>
              <a:t>	tax </a:t>
            </a:r>
            <a:r>
              <a:rPr lang="en-US" sz="1200" dirty="0"/>
              <a:t>or sales </a:t>
            </a:r>
            <a:r>
              <a:rPr lang="en-US" sz="1200" dirty="0" smtClean="0"/>
              <a:t>tax</a:t>
            </a:r>
          </a:p>
          <a:p>
            <a:pPr algn="just"/>
            <a:r>
              <a:rPr lang="en-US" sz="1200" dirty="0" smtClean="0"/>
              <a:t>“ ‘</a:t>
            </a:r>
            <a:r>
              <a:rPr lang="en-US" sz="1200" b="1" dirty="0" smtClean="0"/>
              <a:t>original works</a:t>
            </a:r>
            <a:r>
              <a:rPr lang="en-US" sz="1200" dirty="0" smtClean="0"/>
              <a:t>’ </a:t>
            </a:r>
            <a:r>
              <a:rPr lang="en-US" sz="1200" dirty="0"/>
              <a:t>means-</a:t>
            </a:r>
          </a:p>
          <a:p>
            <a:pPr algn="just"/>
            <a:r>
              <a:rPr lang="en-US" sz="1200" dirty="0"/>
              <a:t>(i) all new constructions;</a:t>
            </a:r>
          </a:p>
          <a:p>
            <a:pPr algn="just"/>
            <a:r>
              <a:rPr lang="en-US" sz="1200" dirty="0"/>
              <a:t>(ii) all types of additions and alterations to abandoned or damaged structures on land that are required to make them workable;</a:t>
            </a:r>
          </a:p>
          <a:p>
            <a:pPr algn="just"/>
            <a:r>
              <a:rPr lang="en-US" sz="1200" dirty="0"/>
              <a:t>(iii) erection, commissioning or installation of plant, machinery or equipment or structures, whether pre-fabricated or otherwise;”</a:t>
            </a:r>
          </a:p>
          <a:p>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184750128"/>
              </p:ext>
            </p:extLst>
          </p:nvPr>
        </p:nvGraphicFramePr>
        <p:xfrm>
          <a:off x="381000" y="2438400"/>
          <a:ext cx="8229600" cy="1981200"/>
        </p:xfrm>
        <a:graphic>
          <a:graphicData uri="http://schemas.openxmlformats.org/drawingml/2006/table">
            <a:tbl>
              <a:tblPr firstRow="1" bandRow="1">
                <a:tableStyleId>{5FD0F851-EC5A-4D38-B0AD-8093EC10F338}</a:tableStyleId>
              </a:tblPr>
              <a:tblGrid>
                <a:gridCol w="4114800"/>
                <a:gridCol w="4114800"/>
              </a:tblGrid>
              <a:tr h="633487">
                <a:tc>
                  <a:txBody>
                    <a:bodyPr/>
                    <a:lstStyle/>
                    <a:p>
                      <a:r>
                        <a:rPr lang="en-US" sz="1400" b="0" kern="1200" dirty="0" smtClean="0">
                          <a:solidFill>
                            <a:schemeClr val="tx2"/>
                          </a:solidFill>
                          <a:effectLst/>
                        </a:rPr>
                        <a:t>In the case of works contract entered into for execution of original work  </a:t>
                      </a:r>
                      <a:endParaRPr lang="en-US" sz="1400" b="0" dirty="0">
                        <a:solidFill>
                          <a:schemeClr val="tx2"/>
                        </a:solidFill>
                      </a:endParaRPr>
                    </a:p>
                  </a:txBody>
                  <a:tcPr/>
                </a:tc>
                <a:tc>
                  <a:txBody>
                    <a:bodyPr/>
                    <a:lstStyle/>
                    <a:p>
                      <a:r>
                        <a:rPr lang="en-US" sz="1400" b="0" kern="1200" dirty="0" smtClean="0">
                          <a:solidFill>
                            <a:schemeClr val="tx2"/>
                          </a:solidFill>
                          <a:effectLst/>
                        </a:rPr>
                        <a:t>40% of total amount charged for works contract</a:t>
                      </a:r>
                      <a:endParaRPr lang="en-US" sz="1400" b="0" dirty="0">
                        <a:solidFill>
                          <a:schemeClr val="tx2"/>
                        </a:solidFill>
                      </a:endParaRPr>
                    </a:p>
                  </a:txBody>
                  <a:tcPr/>
                </a:tc>
              </a:tr>
              <a:tr h="894335">
                <a:tc>
                  <a:txBody>
                    <a:bodyPr/>
                    <a:lstStyle/>
                    <a:p>
                      <a:r>
                        <a:rPr lang="en-US" sz="1400" kern="1200" dirty="0" smtClean="0">
                          <a:solidFill>
                            <a:schemeClr val="tx2"/>
                          </a:solidFill>
                          <a:effectLst/>
                        </a:rPr>
                        <a:t>In the case of works contract entered into for maintenance or repair or reconditioning or restoration or servicing of any goods  </a:t>
                      </a:r>
                      <a:endParaRPr lang="en-US" sz="1400" dirty="0">
                        <a:solidFill>
                          <a:schemeClr val="tx2"/>
                        </a:solidFill>
                      </a:endParaRPr>
                    </a:p>
                  </a:txBody>
                  <a:tcPr/>
                </a:tc>
                <a:tc>
                  <a:txBody>
                    <a:bodyPr/>
                    <a:lstStyle/>
                    <a:p>
                      <a:r>
                        <a:rPr lang="en-US" sz="1400" kern="1200" dirty="0" smtClean="0">
                          <a:solidFill>
                            <a:schemeClr val="tx2"/>
                          </a:solidFill>
                          <a:effectLst/>
                        </a:rPr>
                        <a:t>70% of total amount charged for works contract</a:t>
                      </a:r>
                      <a:endParaRPr lang="en-US" sz="1400" dirty="0">
                        <a:solidFill>
                          <a:schemeClr val="tx2"/>
                        </a:solidFill>
                      </a:endParaRPr>
                    </a:p>
                  </a:txBody>
                  <a:tcPr/>
                </a:tc>
              </a:tr>
              <a:tr h="453378">
                <a:tc>
                  <a:txBody>
                    <a:bodyPr/>
                    <a:lstStyle/>
                    <a:p>
                      <a:r>
                        <a:rPr lang="en-US" sz="1400" kern="1200" dirty="0" smtClean="0">
                          <a:solidFill>
                            <a:schemeClr val="tx2"/>
                          </a:solidFill>
                          <a:effectLst/>
                        </a:rPr>
                        <a:t>In the case of any other type of works contract  </a:t>
                      </a:r>
                      <a:endParaRPr lang="en-US" sz="1400" dirty="0">
                        <a:solidFill>
                          <a:schemeClr val="tx2"/>
                        </a:solidFill>
                      </a:endParaRPr>
                    </a:p>
                  </a:txBody>
                  <a:tcPr/>
                </a:tc>
                <a:tc>
                  <a:txBody>
                    <a:bodyPr/>
                    <a:lstStyle/>
                    <a:p>
                      <a:r>
                        <a:rPr lang="en-US" sz="1400" kern="1200" dirty="0" smtClean="0">
                          <a:solidFill>
                            <a:schemeClr val="tx2"/>
                          </a:solidFill>
                          <a:effectLst/>
                        </a:rPr>
                        <a:t>60% of total amount charged for works contract</a:t>
                      </a:r>
                      <a:endParaRPr lang="en-US" sz="1400" dirty="0">
                        <a:solidFill>
                          <a:schemeClr val="tx2"/>
                        </a:solidFill>
                      </a:endParaRPr>
                    </a:p>
                  </a:txBody>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dirty="0"/>
          </a:p>
        </p:txBody>
      </p:sp>
      <p:sp>
        <p:nvSpPr>
          <p:cNvPr id="7" name="TextBox 6"/>
          <p:cNvSpPr txBox="1"/>
          <p:nvPr/>
        </p:nvSpPr>
        <p:spPr>
          <a:xfrm>
            <a:off x="304800" y="685800"/>
            <a:ext cx="8382000" cy="276999"/>
          </a:xfrm>
          <a:prstGeom prst="rect">
            <a:avLst/>
          </a:prstGeom>
          <a:noFill/>
        </p:spPr>
        <p:txBody>
          <a:bodyPr wrap="square" rtlCol="0">
            <a:spAutoFit/>
          </a:bodyPr>
          <a:lstStyle/>
          <a:p>
            <a:pPr lvl="0"/>
            <a:r>
              <a:rPr lang="en-US" sz="1200" b="1" i="1" dirty="0">
                <a:solidFill>
                  <a:schemeClr val="tx2"/>
                </a:solidFill>
              </a:rPr>
              <a:t>NN </a:t>
            </a:r>
            <a:r>
              <a:rPr lang="en-US" sz="1200" b="1" i="1" dirty="0" smtClean="0">
                <a:solidFill>
                  <a:schemeClr val="tx2"/>
                </a:solidFill>
              </a:rPr>
              <a:t>24/2012 </a:t>
            </a:r>
            <a:r>
              <a:rPr lang="en-US" sz="1200" b="1" i="1" dirty="0">
                <a:solidFill>
                  <a:schemeClr val="tx2"/>
                </a:solidFill>
              </a:rPr>
              <a:t>–ST dated, June 6</a:t>
            </a:r>
            <a:r>
              <a:rPr lang="en-US" sz="1200" b="1" i="1" dirty="0" smtClean="0">
                <a:solidFill>
                  <a:schemeClr val="tx2"/>
                </a:solidFill>
              </a:rPr>
              <a:t>, </a:t>
            </a:r>
            <a:r>
              <a:rPr lang="en-US" sz="1200" b="1" i="1" dirty="0">
                <a:solidFill>
                  <a:schemeClr val="tx2"/>
                </a:solidFill>
              </a:rPr>
              <a:t>2012, effective from July 1, 2012</a:t>
            </a:r>
            <a:endParaRPr lang="en-US" sz="1200" b="1" i="1" dirty="0">
              <a:solidFill>
                <a:srgbClr val="002776"/>
              </a:solidFill>
            </a:endParaRPr>
          </a:p>
        </p:txBody>
      </p:sp>
    </p:spTree>
    <p:extLst>
      <p:ext uri="{BB962C8B-B14F-4D97-AF65-F5344CB8AC3E}">
        <p14:creationId xmlns:p14="http://schemas.microsoft.com/office/powerpoint/2010/main" val="8785651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Valuation of Service Portion in a </a:t>
            </a:r>
            <a:br>
              <a:rPr lang="en-US" sz="4400" b="0" dirty="0" smtClean="0">
                <a:solidFill>
                  <a:schemeClr val="bg1"/>
                </a:solidFill>
              </a:rPr>
            </a:br>
            <a:r>
              <a:rPr lang="en-US" sz="4400" b="0" dirty="0" smtClean="0">
                <a:solidFill>
                  <a:schemeClr val="bg1"/>
                </a:solidFill>
              </a:rPr>
              <a:t>Restaurant or as an outdoor catering</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extLst>
      <p:ext uri="{BB962C8B-B14F-4D97-AF65-F5344CB8AC3E}">
        <p14:creationId xmlns:p14="http://schemas.microsoft.com/office/powerpoint/2010/main" val="35233872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Valuation of Service Portion in a </a:t>
            </a:r>
            <a:br>
              <a:rPr lang="en-US" sz="4400" b="0" dirty="0" smtClean="0">
                <a:solidFill>
                  <a:schemeClr val="bg1"/>
                </a:solidFill>
              </a:rPr>
            </a:br>
            <a:r>
              <a:rPr lang="en-US" sz="4400" b="0" dirty="0" smtClean="0">
                <a:solidFill>
                  <a:schemeClr val="bg1"/>
                </a:solidFill>
              </a:rPr>
              <a:t>Works Contract</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17439341"/>
              </p:ext>
            </p:extLst>
          </p:nvPr>
        </p:nvGraphicFramePr>
        <p:xfrm>
          <a:off x="457201" y="1295400"/>
          <a:ext cx="8381999" cy="2743200"/>
        </p:xfrm>
        <a:graphic>
          <a:graphicData uri="http://schemas.openxmlformats.org/drawingml/2006/table">
            <a:tbl>
              <a:tblPr/>
              <a:tblGrid>
                <a:gridCol w="758976"/>
                <a:gridCol w="5637388"/>
                <a:gridCol w="1985635"/>
              </a:tblGrid>
              <a:tr h="228600">
                <a:tc>
                  <a:txBody>
                    <a:bodyPr/>
                    <a:lstStyle/>
                    <a:p>
                      <a:pPr algn="ctr"/>
                      <a:r>
                        <a:rPr lang="en-US" sz="1500" b="1" dirty="0">
                          <a:effectLst/>
                        </a:rPr>
                        <a:t>Sl. No.</a:t>
                      </a:r>
                      <a:endParaRPr lang="en-US" sz="1500" dirty="0">
                        <a:effectLst/>
                      </a:endParaRP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1" dirty="0">
                          <a:effectLst/>
                        </a:rPr>
                        <a:t>Description</a:t>
                      </a:r>
                      <a:endParaRPr lang="en-US" sz="1500" dirty="0">
                        <a:effectLst/>
                      </a:endParaRP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b="1" dirty="0">
                          <a:effectLst/>
                        </a:rPr>
                        <a:t>Percentage of the total </a:t>
                      </a:r>
                      <a:r>
                        <a:rPr lang="en-US" sz="1500" b="1" dirty="0" smtClean="0">
                          <a:effectLst/>
                        </a:rPr>
                        <a:t>amount on which tax payable </a:t>
                      </a:r>
                      <a:endParaRPr lang="en-US" sz="1500" dirty="0">
                        <a:effectLst/>
                      </a:endParaRP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r>
                        <a:rPr lang="en-US" sz="1500">
                          <a:effectLst/>
                        </a:rPr>
                        <a:t>(1)</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a:effectLst/>
                        </a:rPr>
                        <a:t>(2)</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a:effectLst/>
                        </a:rPr>
                        <a:t>(3)</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ctr"/>
                      <a:r>
                        <a:rPr lang="en-US" sz="1500">
                          <a:effectLst/>
                        </a:rPr>
                        <a:t>1.</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500" dirty="0">
                          <a:effectLst/>
                        </a:rPr>
                        <a:t>Service portion in an activity wherein goods, being food or any other article of human consumption or any drink (whether or not intoxicating) is supplied in any manner as a part of the activity, at a restaurant </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dirty="0">
                          <a:effectLst/>
                        </a:rPr>
                        <a:t>40</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480">
                <a:tc>
                  <a:txBody>
                    <a:bodyPr/>
                    <a:lstStyle/>
                    <a:p>
                      <a:pPr algn="ctr"/>
                      <a:r>
                        <a:rPr lang="en-US" sz="1500">
                          <a:effectLst/>
                        </a:rPr>
                        <a:t>2.</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500" dirty="0">
                          <a:effectLst/>
                        </a:rPr>
                        <a:t>Service portion in outdoor catering wherein goods, being food or any other article of human consumption or any drink (whether or not intoxicating) is supplied in any manner as a part of such outdoor catering </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500" dirty="0">
                          <a:effectLst/>
                        </a:rPr>
                        <a:t>60</a:t>
                      </a:r>
                    </a:p>
                  </a:txBody>
                  <a:tcPr marL="56736" marR="56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04800" y="192613"/>
            <a:ext cx="8534400" cy="807913"/>
          </a:xfrm>
          <a:prstGeom prst="rect">
            <a:avLst/>
          </a:prstGeom>
        </p:spPr>
        <p:txBody>
          <a:bodyPr wrap="square">
            <a:spAutoFit/>
          </a:bodyPr>
          <a:lstStyle/>
          <a:p>
            <a:pPr algn="just"/>
            <a:r>
              <a:rPr lang="en-US" sz="1550" b="1" dirty="0"/>
              <a:t>Determination of value of service portion involved in supply of food or any other article of human consumption or any drink in a restaurant or as </a:t>
            </a:r>
            <a:r>
              <a:rPr lang="en-US" sz="1550" b="1"/>
              <a:t>outdoor </a:t>
            </a:r>
            <a:r>
              <a:rPr lang="en-US" sz="1550" b="1" smtClean="0"/>
              <a:t>catering:-</a:t>
            </a:r>
            <a:endParaRPr lang="en-US" sz="1550" b="1" dirty="0" smtClean="0"/>
          </a:p>
          <a:p>
            <a:pPr algn="just"/>
            <a:endParaRPr lang="en-US" sz="1550" dirty="0"/>
          </a:p>
        </p:txBody>
      </p:sp>
      <p:sp>
        <p:nvSpPr>
          <p:cNvPr id="7" name="Rectangle 6"/>
          <p:cNvSpPr/>
          <p:nvPr/>
        </p:nvSpPr>
        <p:spPr>
          <a:xfrm>
            <a:off x="457200" y="4191000"/>
            <a:ext cx="8382000" cy="1261884"/>
          </a:xfrm>
          <a:prstGeom prst="rect">
            <a:avLst/>
          </a:prstGeom>
        </p:spPr>
        <p:txBody>
          <a:bodyPr wrap="square">
            <a:spAutoFit/>
          </a:bodyPr>
          <a:lstStyle/>
          <a:p>
            <a:pPr algn="just"/>
            <a:r>
              <a:rPr lang="en-US" sz="1200" dirty="0">
                <a:solidFill>
                  <a:schemeClr val="accent1"/>
                </a:solidFill>
                <a:ea typeface="+mj-ea"/>
                <a:cs typeface="+mj-cs"/>
              </a:rPr>
              <a:t>Total Amount     = Gross amount charged </a:t>
            </a:r>
            <a:r>
              <a:rPr lang="en-US" sz="1200" dirty="0" smtClean="0">
                <a:solidFill>
                  <a:schemeClr val="accent1"/>
                </a:solidFill>
                <a:ea typeface="+mj-ea"/>
                <a:cs typeface="+mj-cs"/>
              </a:rPr>
              <a:t>+ </a:t>
            </a:r>
            <a:r>
              <a:rPr lang="en-US" sz="1200" dirty="0">
                <a:solidFill>
                  <a:schemeClr val="accent1"/>
                </a:solidFill>
                <a:ea typeface="+mj-ea"/>
                <a:cs typeface="+mj-cs"/>
              </a:rPr>
              <a:t>Fair market value of all goods and services supplied in </a:t>
            </a:r>
            <a:r>
              <a:rPr lang="en-US" sz="1200" dirty="0" smtClean="0">
                <a:solidFill>
                  <a:schemeClr val="accent1"/>
                </a:solidFill>
                <a:ea typeface="+mj-ea"/>
                <a:cs typeface="+mj-cs"/>
              </a:rPr>
              <a:t>or </a:t>
            </a:r>
            <a:r>
              <a:rPr lang="en-US" sz="1200" dirty="0">
                <a:solidFill>
                  <a:schemeClr val="accent1"/>
                </a:solidFill>
                <a:ea typeface="+mj-ea"/>
                <a:cs typeface="+mj-cs"/>
              </a:rPr>
              <a:t>in relation to the </a:t>
            </a:r>
            <a:r>
              <a:rPr lang="en-US" sz="1200" dirty="0" smtClean="0">
                <a:solidFill>
                  <a:schemeClr val="accent1"/>
                </a:solidFill>
                <a:ea typeface="+mj-ea"/>
                <a:cs typeface="+mj-cs"/>
              </a:rPr>
              <a:t>supply of food or any other article of human consumption or any drink-  </a:t>
            </a:r>
            <a:r>
              <a:rPr lang="en-US" sz="1200" dirty="0">
                <a:solidFill>
                  <a:schemeClr val="accent1"/>
                </a:solidFill>
                <a:ea typeface="+mj-ea"/>
                <a:cs typeface="+mj-cs"/>
              </a:rPr>
              <a:t>amount charged for such goods or services -  Value added 	tax or sales </a:t>
            </a:r>
            <a:r>
              <a:rPr lang="en-US" sz="1200" dirty="0" smtClean="0">
                <a:solidFill>
                  <a:schemeClr val="accent1"/>
                </a:solidFill>
                <a:ea typeface="+mj-ea"/>
                <a:cs typeface="+mj-cs"/>
              </a:rPr>
              <a:t>tax</a:t>
            </a:r>
          </a:p>
          <a:p>
            <a:pPr algn="just"/>
            <a:endParaRPr lang="en-US" sz="1200" dirty="0">
              <a:solidFill>
                <a:schemeClr val="accent1"/>
              </a:solidFill>
              <a:ea typeface="+mj-ea"/>
              <a:cs typeface="+mj-cs"/>
            </a:endParaRPr>
          </a:p>
          <a:p>
            <a:pPr algn="just"/>
            <a:r>
              <a:rPr lang="en-US" sz="1400" dirty="0" smtClean="0">
                <a:solidFill>
                  <a:schemeClr val="accent1"/>
                </a:solidFill>
                <a:ea typeface="+mj-ea"/>
                <a:cs typeface="+mj-cs"/>
              </a:rPr>
              <a:t>Provider of </a:t>
            </a:r>
            <a:r>
              <a:rPr lang="en-US" sz="1400" dirty="0">
                <a:solidFill>
                  <a:schemeClr val="accent1"/>
                </a:solidFill>
                <a:ea typeface="+mj-ea"/>
                <a:cs typeface="+mj-cs"/>
              </a:rPr>
              <a:t>taxable service shall not take CENVAT credit of duties or </a:t>
            </a:r>
            <a:r>
              <a:rPr lang="en-US" sz="1400" dirty="0" err="1">
                <a:solidFill>
                  <a:schemeClr val="accent1"/>
                </a:solidFill>
                <a:ea typeface="+mj-ea"/>
                <a:cs typeface="+mj-cs"/>
              </a:rPr>
              <a:t>cess</a:t>
            </a:r>
            <a:r>
              <a:rPr lang="en-US" sz="1400" dirty="0">
                <a:solidFill>
                  <a:schemeClr val="accent1"/>
                </a:solidFill>
                <a:ea typeface="+mj-ea"/>
                <a:cs typeface="+mj-cs"/>
              </a:rPr>
              <a:t> paid on any goods classifiable under Chapters 1 to 22 of the Central Excise Tariff Act, </a:t>
            </a:r>
            <a:r>
              <a:rPr lang="en-US" sz="1400" dirty="0" smtClean="0">
                <a:solidFill>
                  <a:schemeClr val="accent1"/>
                </a:solidFill>
                <a:ea typeface="+mj-ea"/>
                <a:cs typeface="+mj-cs"/>
              </a:rPr>
              <a:t>1985</a:t>
            </a:r>
            <a:endParaRPr lang="en-US" sz="1200" dirty="0">
              <a:solidFill>
                <a:schemeClr val="accent1"/>
              </a:solidFill>
              <a:ea typeface="+mj-ea"/>
              <a:cs typeface="+mj-cs"/>
            </a:endParaRPr>
          </a:p>
        </p:txBody>
      </p:sp>
    </p:spTree>
    <p:extLst>
      <p:ext uri="{BB962C8B-B14F-4D97-AF65-F5344CB8AC3E}">
        <p14:creationId xmlns:p14="http://schemas.microsoft.com/office/powerpoint/2010/main" val="3523387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Place of Provision of Service</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extLst>
      <p:ext uri="{BB962C8B-B14F-4D97-AF65-F5344CB8AC3E}">
        <p14:creationId xmlns:p14="http://schemas.microsoft.com/office/powerpoint/2010/main" val="17183953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Determination of place of provision of service </a:t>
            </a:r>
            <a:br>
              <a:rPr lang="en-US" smtClean="0"/>
            </a:br>
            <a:endParaRPr lang="en-US" dirty="0"/>
          </a:p>
        </p:txBody>
      </p:sp>
      <p:sp>
        <p:nvSpPr>
          <p:cNvPr id="3" name="Content Placeholder 2"/>
          <p:cNvSpPr>
            <a:spLocks noGrp="1"/>
          </p:cNvSpPr>
          <p:nvPr>
            <p:ph idx="1"/>
          </p:nvPr>
        </p:nvSpPr>
        <p:spPr/>
        <p:txBody>
          <a:bodyPr/>
          <a:lstStyle/>
          <a:p>
            <a:pPr lvl="1" algn="just">
              <a:spcAft>
                <a:spcPts val="538"/>
              </a:spcAft>
            </a:pPr>
            <a:r>
              <a:rPr lang="en-US" dirty="0" smtClean="0">
                <a:solidFill>
                  <a:srgbClr val="002060"/>
                </a:solidFill>
              </a:rPr>
              <a:t>The Place of provision of Service Rules, 2012 (POPOS Rules) is effective from 1 July 2012</a:t>
            </a:r>
          </a:p>
          <a:p>
            <a:pPr lvl="1" algn="just">
              <a:spcAft>
                <a:spcPts val="538"/>
              </a:spcAft>
            </a:pPr>
            <a:endParaRPr lang="en-US" dirty="0" smtClean="0">
              <a:solidFill>
                <a:srgbClr val="002060"/>
              </a:solidFill>
            </a:endParaRPr>
          </a:p>
          <a:p>
            <a:pPr lvl="1" algn="just">
              <a:spcAft>
                <a:spcPts val="538"/>
              </a:spcAft>
            </a:pPr>
            <a:r>
              <a:rPr lang="en-US" dirty="0" smtClean="0">
                <a:solidFill>
                  <a:srgbClr val="002060"/>
                </a:solidFill>
              </a:rPr>
              <a:t>Power given to the Central Government to make rules for determination of place of provision of service under Section 66C of the Act</a:t>
            </a:r>
          </a:p>
          <a:p>
            <a:pPr lvl="1" algn="just">
              <a:spcAft>
                <a:spcPts val="538"/>
              </a:spcAft>
            </a:pPr>
            <a:endParaRPr lang="en-US" dirty="0" smtClean="0">
              <a:solidFill>
                <a:srgbClr val="002060"/>
              </a:solidFill>
            </a:endParaRPr>
          </a:p>
          <a:p>
            <a:pPr lvl="1" algn="just">
              <a:spcAft>
                <a:spcPts val="538"/>
              </a:spcAft>
            </a:pPr>
            <a:r>
              <a:rPr lang="en-US" dirty="0" smtClean="0">
                <a:solidFill>
                  <a:srgbClr val="002060"/>
                </a:solidFill>
              </a:rPr>
              <a:t>POPOS Rules are also applicable to a situation where the service provider or service receiver or both are located outside the taxable territory</a:t>
            </a:r>
          </a:p>
          <a:p>
            <a:pPr lvl="1" algn="just">
              <a:spcAft>
                <a:spcPts val="538"/>
              </a:spcAft>
            </a:pPr>
            <a:endParaRPr lang="en-US" dirty="0" smtClean="0">
              <a:solidFill>
                <a:srgbClr val="002060"/>
              </a:solidFill>
            </a:endParaRPr>
          </a:p>
          <a:p>
            <a:pPr lvl="1" algn="just">
              <a:spcAft>
                <a:spcPts val="538"/>
              </a:spcAft>
            </a:pPr>
            <a:r>
              <a:rPr lang="en-US" dirty="0" smtClean="0">
                <a:solidFill>
                  <a:srgbClr val="002060"/>
                </a:solidFill>
              </a:rPr>
              <a:t>Export of Service Rules, 2005 and Taxation of Services (Provided from outside India and received  in India) Rules, 2006 superseded</a:t>
            </a:r>
          </a:p>
          <a:p>
            <a:pPr lvl="1" algn="just">
              <a:spcAft>
                <a:spcPts val="538"/>
              </a:spcAft>
            </a:pPr>
            <a:endParaRPr lang="en-US" dirty="0" smtClean="0">
              <a:solidFill>
                <a:srgbClr val="002060"/>
              </a:solidFill>
            </a:endParaRPr>
          </a:p>
          <a:p>
            <a:pPr lvl="1" algn="just">
              <a:spcAft>
                <a:spcPts val="538"/>
              </a:spcAft>
            </a:pPr>
            <a:r>
              <a:rPr lang="en-US" dirty="0" smtClean="0">
                <a:solidFill>
                  <a:srgbClr val="002060"/>
                </a:solidFill>
              </a:rPr>
              <a:t>The POPOS Rules determine the exact place of provision of services on the basis of their consumption</a:t>
            </a:r>
          </a:p>
          <a:p>
            <a:pPr lvl="2">
              <a:spcAft>
                <a:spcPts val="538"/>
              </a:spcAft>
            </a:pPr>
            <a:endParaRPr lang="en-US" dirty="0" smtClean="0"/>
          </a:p>
          <a:p>
            <a:pPr lvl="1">
              <a:spcAft>
                <a:spcPts val="538"/>
              </a:spcAft>
            </a:pPr>
            <a:endParaRPr lang="en-US" dirty="0" smtClean="0"/>
          </a:p>
          <a:p>
            <a:pPr lvl="1">
              <a:spcAft>
                <a:spcPts val="538"/>
              </a:spcAft>
            </a:pP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46</a:t>
            </a:fld>
            <a:endParaRPr lang="en-GB" dirty="0"/>
          </a:p>
        </p:txBody>
      </p:sp>
    </p:spTree>
    <p:extLst>
      <p:ext uri="{BB962C8B-B14F-4D97-AF65-F5344CB8AC3E}">
        <p14:creationId xmlns:p14="http://schemas.microsoft.com/office/powerpoint/2010/main" val="39309904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a:t>
            </a:r>
            <a:r>
              <a:rPr lang="en-US" dirty="0"/>
              <a:t>of place of provision of service </a:t>
            </a:r>
            <a:br>
              <a:rPr lang="en-US" dirty="0"/>
            </a:b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47</a:t>
            </a:fld>
            <a:endParaRPr lang="en-GB" dirty="0"/>
          </a:p>
        </p:txBody>
      </p:sp>
      <p:sp>
        <p:nvSpPr>
          <p:cNvPr id="3" name="Content Placeholder 2"/>
          <p:cNvSpPr>
            <a:spLocks noGrp="1"/>
          </p:cNvSpPr>
          <p:nvPr>
            <p:ph idx="4294967295"/>
          </p:nvPr>
        </p:nvSpPr>
        <p:spPr>
          <a:xfrm>
            <a:off x="347031" y="1023153"/>
            <a:ext cx="8216180" cy="5758647"/>
          </a:xfrm>
        </p:spPr>
        <p:txBody>
          <a:bodyPr/>
          <a:lstStyle/>
          <a:p>
            <a:pPr marL="0" lvl="2" indent="0">
              <a:buNone/>
            </a:pPr>
            <a:r>
              <a:rPr lang="en-US" sz="1600" dirty="0"/>
              <a:t>Place of provision of service is required to be determined by application of following Rules: </a:t>
            </a:r>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200827" lvl="2" indent="-153825">
              <a:spcBef>
                <a:spcPts val="538"/>
              </a:spcBef>
              <a:buFont typeface="Arial" pitchFamily="34" charset="0"/>
              <a:buChar char="•"/>
            </a:pPr>
            <a:endParaRPr lang="en-US" sz="1500" dirty="0" smtClean="0"/>
          </a:p>
          <a:p>
            <a:pPr marL="0" lvl="2" indent="0">
              <a:buNone/>
            </a:pPr>
            <a:endParaRPr lang="en-US" dirty="0" smtClean="0"/>
          </a:p>
          <a:p>
            <a:pPr marL="307650" lvl="2" indent="-307650">
              <a:buFont typeface="Arial" pitchFamily="34" charset="0"/>
              <a:buChar char="•"/>
            </a:pPr>
            <a:endParaRPr lang="en-US" dirty="0" smtClean="0"/>
          </a:p>
          <a:p>
            <a:pPr marL="307650" lvl="2" indent="-307650">
              <a:buFont typeface="Arial" pitchFamily="34" charset="0"/>
              <a:buChar char="•"/>
            </a:pPr>
            <a:endParaRPr lang="en-US" dirty="0" smtClean="0"/>
          </a:p>
          <a:p>
            <a:pPr marL="307650" lvl="2" indent="-307650">
              <a:buFont typeface="Arial" pitchFamily="34" charset="0"/>
              <a:buChar char="•"/>
            </a:pPr>
            <a:endParaRPr lang="en-US" dirty="0" smtClean="0"/>
          </a:p>
          <a:p>
            <a:pPr lvl="2"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56131126"/>
              </p:ext>
            </p:extLst>
          </p:nvPr>
        </p:nvGraphicFramePr>
        <p:xfrm>
          <a:off x="304800" y="1750187"/>
          <a:ext cx="8450421" cy="4193413"/>
        </p:xfrm>
        <a:graphic>
          <a:graphicData uri="http://schemas.openxmlformats.org/drawingml/2006/table">
            <a:tbl>
              <a:tblPr firstRow="1" bandRow="1">
                <a:tableStyleId>{F5AB1C69-6EDB-4FF4-983F-18BD219EF322}</a:tableStyleId>
              </a:tblPr>
              <a:tblGrid>
                <a:gridCol w="554094"/>
                <a:gridCol w="3947922"/>
                <a:gridCol w="3948405"/>
              </a:tblGrid>
              <a:tr h="315363">
                <a:tc gridSpan="2">
                  <a:txBody>
                    <a:bodyPr/>
                    <a:lstStyle/>
                    <a:p>
                      <a:pPr algn="ctr"/>
                      <a:r>
                        <a:rPr lang="en-US" sz="1200" dirty="0" smtClean="0"/>
                        <a:t>Rules</a:t>
                      </a:r>
                      <a:endParaRPr lang="en-US" sz="1200" dirty="0"/>
                    </a:p>
                  </a:txBody>
                  <a:tcPr marL="83114" marR="83114" marT="40333" marB="40333"/>
                </a:tc>
                <a:tc hMerge="1">
                  <a:txBody>
                    <a:bodyPr/>
                    <a:lstStyle/>
                    <a:p>
                      <a:endParaRPr lang="en-US" dirty="0"/>
                    </a:p>
                  </a:txBody>
                  <a:tcPr/>
                </a:tc>
                <a:tc>
                  <a:txBody>
                    <a:bodyPr/>
                    <a:lstStyle/>
                    <a:p>
                      <a:r>
                        <a:rPr lang="en-US" sz="1200" dirty="0" smtClean="0"/>
                        <a:t>Place of provision of service</a:t>
                      </a:r>
                      <a:endParaRPr lang="en-US" sz="1200" dirty="0"/>
                    </a:p>
                  </a:txBody>
                  <a:tcPr marL="83114" marR="83114" marT="40333" marB="40333"/>
                </a:tc>
              </a:tr>
              <a:tr h="645327">
                <a:tc>
                  <a:txBody>
                    <a:bodyPr/>
                    <a:lstStyle/>
                    <a:p>
                      <a:r>
                        <a:rPr lang="en-US" sz="1200" dirty="0" smtClean="0">
                          <a:solidFill>
                            <a:schemeClr val="tx2"/>
                          </a:solidFill>
                        </a:rPr>
                        <a:t>R 3</a:t>
                      </a:r>
                      <a:endParaRPr lang="en-US" sz="1200" dirty="0">
                        <a:solidFill>
                          <a:schemeClr val="tx2"/>
                        </a:solidFill>
                      </a:endParaRPr>
                    </a:p>
                  </a:txBody>
                  <a:tcPr marL="83114" marR="83114" marT="40333" marB="40333">
                    <a:lnB w="12700" cap="flat" cmpd="sng" algn="ctr">
                      <a:solidFill>
                        <a:schemeClr val="accent3"/>
                      </a:solidFill>
                      <a:prstDash val="solid"/>
                      <a:round/>
                      <a:headEnd type="none" w="med" len="med"/>
                      <a:tailEnd type="none" w="med" len="med"/>
                    </a:lnB>
                    <a:noFill/>
                  </a:tcPr>
                </a:tc>
                <a:tc>
                  <a:txBody>
                    <a:bodyPr/>
                    <a:lstStyle/>
                    <a:p>
                      <a:pPr algn="just"/>
                      <a:r>
                        <a:rPr lang="en-US" sz="1200" dirty="0" smtClean="0">
                          <a:solidFill>
                            <a:schemeClr val="tx2"/>
                          </a:solidFill>
                        </a:rPr>
                        <a:t>Location of the service receiver – Default rule to be applied in case the place of provision of service is not determinable under below Rules </a:t>
                      </a:r>
                    </a:p>
                    <a:p>
                      <a:pPr algn="just"/>
                      <a:endParaRPr lang="en-US" sz="1200" dirty="0">
                        <a:solidFill>
                          <a:schemeClr val="tx2"/>
                        </a:solidFill>
                      </a:endParaRPr>
                    </a:p>
                  </a:txBody>
                  <a:tcPr marL="83114" marR="83114" marT="40333" marB="40333">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 of service receiver (Example Intellectual Property Rights)</a:t>
                      </a:r>
                    </a:p>
                    <a:p>
                      <a:pPr marL="0" algn="just" defTabSz="1019007" rtl="0" eaLnBrk="1" latinLnBrk="0" hangingPunct="1"/>
                      <a:endParaRPr lang="en-US" sz="1200" kern="1200" dirty="0">
                        <a:solidFill>
                          <a:schemeClr val="tx2"/>
                        </a:solidFill>
                        <a:latin typeface="+mn-lt"/>
                        <a:ea typeface="+mn-ea"/>
                        <a:cs typeface="+mn-cs"/>
                      </a:endParaRPr>
                    </a:p>
                  </a:txBody>
                  <a:tcPr marL="83114" marR="83114" marT="40333" marB="40333">
                    <a:lnB w="12700" cap="flat" cmpd="sng" algn="ctr">
                      <a:solidFill>
                        <a:schemeClr val="accent3"/>
                      </a:solidFill>
                      <a:prstDash val="solid"/>
                      <a:round/>
                      <a:headEnd type="none" w="med" len="med"/>
                      <a:tailEnd type="none" w="med" len="med"/>
                    </a:lnB>
                    <a:noFill/>
                  </a:tcPr>
                </a:tc>
              </a:tr>
              <a:tr h="315363">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4</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just"/>
                      <a:r>
                        <a:rPr lang="en-US" sz="1200" dirty="0" smtClean="0">
                          <a:solidFill>
                            <a:schemeClr val="tx2"/>
                          </a:solidFill>
                        </a:rPr>
                        <a:t>Performance based services</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a:t>
                      </a:r>
                      <a:r>
                        <a:rPr lang="en-US" sz="1200" kern="1200" baseline="0" dirty="0" smtClean="0">
                          <a:solidFill>
                            <a:schemeClr val="tx2"/>
                          </a:solidFill>
                        </a:rPr>
                        <a:t> where the services are actually performed (courier, repair, storage, cargo handling, technical testing, dry cleaning, beauty treatment, training)</a:t>
                      </a:r>
                    </a:p>
                    <a:p>
                      <a:pPr marL="0" algn="just" defTabSz="1019007" rtl="0" eaLnBrk="1" latinLnBrk="0" hangingPunct="1"/>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315363">
                <a:tc>
                  <a:txBody>
                    <a:bodyPr/>
                    <a:lstStyle/>
                    <a:p>
                      <a:r>
                        <a:rPr lang="en-US" sz="1200" dirty="0" smtClean="0">
                          <a:solidFill>
                            <a:schemeClr val="tx2"/>
                          </a:solidFill>
                        </a:rPr>
                        <a:t>R 5</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Location of immovable property</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a:t>
                      </a:r>
                      <a:r>
                        <a:rPr lang="en-US" sz="1200" kern="1200" baseline="0" dirty="0" smtClean="0">
                          <a:solidFill>
                            <a:schemeClr val="tx2"/>
                          </a:solidFill>
                        </a:rPr>
                        <a:t> of immovable property (leasing of building, construction, maintenance, architect, security)</a:t>
                      </a:r>
                    </a:p>
                    <a:p>
                      <a:pPr marL="0" algn="just" defTabSz="1019007" rtl="0" eaLnBrk="1" latinLnBrk="0" hangingPunct="1"/>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315363">
                <a:tc>
                  <a:txBody>
                    <a:bodyPr/>
                    <a:lstStyle/>
                    <a:p>
                      <a:r>
                        <a:rPr lang="en-US" sz="1200" dirty="0" smtClean="0">
                          <a:solidFill>
                            <a:schemeClr val="tx2"/>
                          </a:solidFill>
                        </a:rPr>
                        <a:t>R 6</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Services related to events</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Place where event is actually</a:t>
                      </a:r>
                      <a:r>
                        <a:rPr lang="en-US" sz="1200" kern="1200" baseline="0" dirty="0" smtClean="0">
                          <a:solidFill>
                            <a:schemeClr val="tx2"/>
                          </a:solidFill>
                        </a:rPr>
                        <a:t> held (conferences, exhibitions, fairs, seminar, weeding, sports)</a:t>
                      </a:r>
                    </a:p>
                    <a:p>
                      <a:pPr marL="0" algn="just" defTabSz="1019007" rtl="0" eaLnBrk="1" latinLnBrk="0" hangingPunct="1"/>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457107">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7</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just"/>
                      <a:r>
                        <a:rPr lang="en-US" sz="1200" dirty="0" smtClean="0">
                          <a:solidFill>
                            <a:schemeClr val="tx2"/>
                          </a:solidFill>
                        </a:rPr>
                        <a:t>Part performance of a service at different locations</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 in the taxable territory where the greatest</a:t>
                      </a:r>
                      <a:r>
                        <a:rPr lang="en-US" sz="1200" kern="1200" baseline="0" dirty="0" smtClean="0">
                          <a:solidFill>
                            <a:schemeClr val="tx2"/>
                          </a:solidFill>
                        </a:rPr>
                        <a:t>  proportion of service is provided</a:t>
                      </a:r>
                    </a:p>
                    <a:p>
                      <a:pPr marL="0" algn="just" defTabSz="1019007" rtl="0" eaLnBrk="1" latinLnBrk="0" hangingPunct="1"/>
                      <a:endParaRPr lang="en-US" sz="1200" kern="1200" baseline="0" dirty="0" smtClean="0">
                        <a:solidFill>
                          <a:schemeClr val="tx2"/>
                        </a:solidFill>
                        <a:latin typeface="+mn-lt"/>
                        <a:ea typeface="+mn-ea"/>
                        <a:cs typeface="+mn-cs"/>
                      </a:endParaRPr>
                    </a:p>
                    <a:p>
                      <a:pPr marL="0" algn="just" defTabSz="1019007" rtl="0" eaLnBrk="1" latinLnBrk="0" hangingPunct="1"/>
                      <a:r>
                        <a:rPr lang="en-US" sz="1200" kern="1200" baseline="0" dirty="0" smtClean="0">
                          <a:solidFill>
                            <a:schemeClr val="tx2"/>
                          </a:solidFill>
                          <a:latin typeface="+mn-lt"/>
                          <a:ea typeface="+mn-ea"/>
                          <a:cs typeface="+mn-cs"/>
                        </a:rPr>
                        <a:t>Even if the services are partly performed in India then also it is taxable </a:t>
                      </a:r>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412289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a:t>
            </a:r>
            <a:r>
              <a:rPr lang="en-US" dirty="0"/>
              <a:t>of place of provision of service </a:t>
            </a:r>
            <a:br>
              <a:rPr lang="en-US" dirty="0"/>
            </a:b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48</a:t>
            </a:fld>
            <a:endParaRPr lang="en-GB" dirty="0"/>
          </a:p>
        </p:txBody>
      </p:sp>
      <p:sp>
        <p:nvSpPr>
          <p:cNvPr id="3" name="Content Placeholder 2"/>
          <p:cNvSpPr>
            <a:spLocks noGrp="1"/>
          </p:cNvSpPr>
          <p:nvPr>
            <p:ph idx="4294967295"/>
          </p:nvPr>
        </p:nvSpPr>
        <p:spPr>
          <a:xfrm>
            <a:off x="347031" y="990600"/>
            <a:ext cx="8216180" cy="5758647"/>
          </a:xfrm>
        </p:spPr>
        <p:txBody>
          <a:bodyPr/>
          <a:lstStyle/>
          <a:p>
            <a:pPr marL="0" lvl="2" indent="0">
              <a:buNone/>
            </a:pPr>
            <a:r>
              <a:rPr lang="en-US" sz="1600" dirty="0"/>
              <a:t>Place of provision of service is required to be determined by application of following Rules: </a:t>
            </a:r>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0" lvl="2" indent="0">
              <a:buNone/>
            </a:pPr>
            <a:endParaRPr lang="en-US" dirty="0"/>
          </a:p>
          <a:p>
            <a:pPr marL="0" lvl="2" indent="0">
              <a:buNone/>
            </a:pPr>
            <a:endParaRPr lang="en-US" dirty="0" smtClean="0"/>
          </a:p>
          <a:p>
            <a:pPr marL="200827" lvl="2" indent="-153825" algn="just">
              <a:spcBef>
                <a:spcPts val="538"/>
              </a:spcBef>
              <a:buFont typeface="Arial" pitchFamily="34" charset="0"/>
              <a:buChar char="•"/>
            </a:pPr>
            <a:endParaRPr lang="en-US" sz="1500" dirty="0" smtClean="0"/>
          </a:p>
          <a:p>
            <a:pPr marL="200827" lvl="2" indent="-153825" algn="just">
              <a:spcBef>
                <a:spcPts val="538"/>
              </a:spcBef>
              <a:buFont typeface="Arial" pitchFamily="34" charset="0"/>
              <a:buChar char="•"/>
            </a:pPr>
            <a:r>
              <a:rPr lang="en-US" sz="1500" dirty="0" smtClean="0"/>
              <a:t>Where </a:t>
            </a:r>
            <a:r>
              <a:rPr lang="en-US" sz="1500" dirty="0"/>
              <a:t>more than one Rule merits equal consideration, the later Rule shall apply</a:t>
            </a:r>
          </a:p>
          <a:p>
            <a:pPr marL="200827" lvl="2" indent="-153825" algn="just">
              <a:buFont typeface="Arial" pitchFamily="34" charset="0"/>
              <a:buChar char="•"/>
            </a:pPr>
            <a:endParaRPr lang="en-US" sz="1500" dirty="0" smtClean="0"/>
          </a:p>
          <a:p>
            <a:pPr marL="200827" lvl="2" indent="-153825" algn="just">
              <a:buFont typeface="Arial" pitchFamily="34" charset="0"/>
              <a:buChar char="•"/>
            </a:pPr>
            <a:r>
              <a:rPr lang="en-US" sz="1500" dirty="0" smtClean="0"/>
              <a:t>Central </a:t>
            </a:r>
            <a:r>
              <a:rPr lang="en-US" sz="1500" dirty="0"/>
              <a:t>Government retains power to notify place of provision of service on the basis of place of effective enjoyment of service</a:t>
            </a:r>
          </a:p>
          <a:p>
            <a:pPr marL="0" lvl="2" indent="0">
              <a:buNone/>
            </a:pPr>
            <a:endParaRPr lang="en-US" dirty="0" smtClean="0"/>
          </a:p>
          <a:p>
            <a:pPr marL="307650" lvl="2" indent="-307650">
              <a:buFont typeface="Arial" pitchFamily="34" charset="0"/>
              <a:buChar char="•"/>
            </a:pPr>
            <a:endParaRPr lang="en-US" dirty="0" smtClean="0"/>
          </a:p>
          <a:p>
            <a:pPr marL="307650" lvl="2" indent="-307650">
              <a:buFont typeface="Arial" pitchFamily="34" charset="0"/>
              <a:buChar char="•"/>
            </a:pPr>
            <a:endParaRPr lang="en-US" dirty="0" smtClean="0"/>
          </a:p>
          <a:p>
            <a:pPr marL="307650" lvl="2" indent="-307650">
              <a:buFont typeface="Arial" pitchFamily="34" charset="0"/>
              <a:buChar char="•"/>
            </a:pPr>
            <a:endParaRPr lang="en-US" dirty="0" smtClean="0"/>
          </a:p>
          <a:p>
            <a:pPr lvl="2"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2905422"/>
              </p:ext>
            </p:extLst>
          </p:nvPr>
        </p:nvGraphicFramePr>
        <p:xfrm>
          <a:off x="304800" y="1343266"/>
          <a:ext cx="8450421" cy="3838334"/>
        </p:xfrm>
        <a:graphic>
          <a:graphicData uri="http://schemas.openxmlformats.org/drawingml/2006/table">
            <a:tbl>
              <a:tblPr firstRow="1" bandRow="1">
                <a:tableStyleId>{F5AB1C69-6EDB-4FF4-983F-18BD219EF322}</a:tableStyleId>
              </a:tblPr>
              <a:tblGrid>
                <a:gridCol w="554094"/>
                <a:gridCol w="3947922"/>
                <a:gridCol w="3948405"/>
              </a:tblGrid>
              <a:tr h="315363">
                <a:tc gridSpan="2">
                  <a:txBody>
                    <a:bodyPr/>
                    <a:lstStyle/>
                    <a:p>
                      <a:pPr algn="ctr"/>
                      <a:r>
                        <a:rPr lang="en-US" sz="1200" dirty="0" smtClean="0"/>
                        <a:t>Rules</a:t>
                      </a:r>
                      <a:endParaRPr lang="en-US" sz="1200" dirty="0"/>
                    </a:p>
                  </a:txBody>
                  <a:tcPr marL="83114" marR="83114" marT="40333" marB="40333"/>
                </a:tc>
                <a:tc hMerge="1">
                  <a:txBody>
                    <a:bodyPr/>
                    <a:lstStyle/>
                    <a:p>
                      <a:endParaRPr lang="en-US" dirty="0"/>
                    </a:p>
                  </a:txBody>
                  <a:tcPr/>
                </a:tc>
                <a:tc>
                  <a:txBody>
                    <a:bodyPr/>
                    <a:lstStyle/>
                    <a:p>
                      <a:r>
                        <a:rPr lang="en-US" sz="1200" dirty="0" smtClean="0"/>
                        <a:t>Place of provision of service</a:t>
                      </a:r>
                      <a:endParaRPr lang="en-US" sz="1200" dirty="0"/>
                    </a:p>
                  </a:txBody>
                  <a:tcPr marL="83114" marR="83114" marT="40333" marB="40333"/>
                </a:tc>
              </a:tr>
              <a:tr h="457107">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8</a:t>
                      </a:r>
                      <a:endParaRPr lang="en-US" sz="1200" dirty="0">
                        <a:solidFill>
                          <a:schemeClr val="tx2"/>
                        </a:solidFill>
                      </a:endParaRPr>
                    </a:p>
                  </a:txBody>
                  <a:tcPr marL="83114" marR="83114" marT="40333" marB="40333">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Services where the provider as well as receiver is located in taxable territory</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 of service receiver – Repair</a:t>
                      </a:r>
                      <a:r>
                        <a:rPr lang="en-US" sz="1200" kern="1200" baseline="0" dirty="0" smtClean="0">
                          <a:solidFill>
                            <a:schemeClr val="tx2"/>
                          </a:solidFill>
                        </a:rPr>
                        <a:t> undertaken outside India but both service provider and recipient located in India </a:t>
                      </a:r>
                    </a:p>
                    <a:p>
                      <a:pPr marL="0" algn="just" defTabSz="1019007" rtl="0" eaLnBrk="1" latinLnBrk="0" hangingPunct="1"/>
                      <a:endParaRPr lang="en-US" sz="1200" kern="1200" dirty="0">
                        <a:solidFill>
                          <a:schemeClr val="tx2"/>
                        </a:solidFill>
                        <a:latin typeface="+mn-lt"/>
                        <a:ea typeface="+mn-ea"/>
                        <a:cs typeface="+mn-cs"/>
                      </a:endParaRPr>
                    </a:p>
                  </a:txBody>
                  <a:tcPr marL="83114" marR="83114" marT="40333" marB="40333">
                    <a:lnB w="12700" cap="flat" cmpd="sng" algn="ctr">
                      <a:solidFill>
                        <a:schemeClr val="accent3"/>
                      </a:solidFill>
                      <a:prstDash val="solid"/>
                      <a:round/>
                      <a:headEnd type="none" w="med" len="med"/>
                      <a:tailEnd type="none" w="med" len="med"/>
                    </a:lnB>
                    <a:noFill/>
                  </a:tcPr>
                </a:tc>
              </a:tr>
              <a:tr h="315363">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9</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algn="just"/>
                      <a:r>
                        <a:rPr lang="en-US" sz="1200" dirty="0" smtClean="0">
                          <a:solidFill>
                            <a:schemeClr val="tx2"/>
                          </a:solidFill>
                        </a:rPr>
                        <a:t>Specified services (Services provided by banking company or a financial institution or a NBFC to account holder, Online information and database access or retrieval services, intermediary services, services consisting</a:t>
                      </a:r>
                      <a:r>
                        <a:rPr lang="en-US" sz="1200" baseline="0" dirty="0" smtClean="0">
                          <a:solidFill>
                            <a:schemeClr val="tx2"/>
                          </a:solidFill>
                        </a:rPr>
                        <a:t> of hiring of means of transport, up to a period of one month</a:t>
                      </a:r>
                      <a:r>
                        <a:rPr lang="en-US" sz="1200" dirty="0" smtClean="0">
                          <a:solidFill>
                            <a:schemeClr val="tx2"/>
                          </a:solidFill>
                        </a:rPr>
                        <a:t>)</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Location</a:t>
                      </a:r>
                      <a:r>
                        <a:rPr lang="en-US" sz="1200" kern="1200" baseline="0" dirty="0" smtClean="0">
                          <a:solidFill>
                            <a:schemeClr val="tx2"/>
                          </a:solidFill>
                        </a:rPr>
                        <a:t> of service provider (social networking sites, trade statistics, online newspaper and journal, tour operator</a:t>
                      </a:r>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457107">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10</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Service of transportation of goods (air, vessel, rail or GTA is covered)</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Place of destination of</a:t>
                      </a:r>
                      <a:r>
                        <a:rPr lang="en-US" sz="1200" kern="1200" baseline="0" dirty="0" smtClean="0">
                          <a:solidFill>
                            <a:schemeClr val="tx2"/>
                          </a:solidFill>
                        </a:rPr>
                        <a:t> goods  </a:t>
                      </a:r>
                    </a:p>
                    <a:p>
                      <a:pPr marL="0" algn="just" defTabSz="1019007" rtl="0" eaLnBrk="1" latinLnBrk="0" hangingPunct="1"/>
                      <a:r>
                        <a:rPr lang="en-US" sz="1200" kern="1200" baseline="0" dirty="0" smtClean="0">
                          <a:solidFill>
                            <a:schemeClr val="tx2"/>
                          </a:solidFill>
                        </a:rPr>
                        <a:t>For GTA - </a:t>
                      </a:r>
                      <a:r>
                        <a:rPr lang="en-US" sz="1200" kern="1200" dirty="0" smtClean="0">
                          <a:solidFill>
                            <a:schemeClr val="tx2"/>
                          </a:solidFill>
                        </a:rPr>
                        <a:t>Location</a:t>
                      </a:r>
                      <a:r>
                        <a:rPr lang="en-US" sz="1200" kern="1200" baseline="0" dirty="0" smtClean="0">
                          <a:solidFill>
                            <a:schemeClr val="tx2"/>
                          </a:solidFill>
                        </a:rPr>
                        <a:t> of person liable to pay tax</a:t>
                      </a:r>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315363">
                <a:tc>
                  <a:txBody>
                    <a:bodyPr/>
                    <a:lstStyle/>
                    <a:p>
                      <a:r>
                        <a:rPr lang="en-US" sz="1200" dirty="0" smtClean="0">
                          <a:solidFill>
                            <a:schemeClr val="tx2"/>
                          </a:solidFill>
                        </a:rPr>
                        <a:t>R 11</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Passenger transportation services</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Place where passenger embarks on the conveyance for continuous journey </a:t>
                      </a:r>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r h="320695">
                <a:tc>
                  <a:txBody>
                    <a:bodyPr/>
                    <a:lstStyle/>
                    <a:p>
                      <a:r>
                        <a:rPr lang="en-US" sz="1200" dirty="0" smtClean="0">
                          <a:solidFill>
                            <a:schemeClr val="tx2"/>
                          </a:solidFill>
                        </a:rPr>
                        <a:t>R</a:t>
                      </a:r>
                      <a:r>
                        <a:rPr lang="en-US" sz="1200" baseline="0" dirty="0" smtClean="0">
                          <a:solidFill>
                            <a:schemeClr val="tx2"/>
                          </a:solidFill>
                        </a:rPr>
                        <a:t> </a:t>
                      </a:r>
                      <a:r>
                        <a:rPr lang="en-US" sz="1200" dirty="0" smtClean="0">
                          <a:solidFill>
                            <a:schemeClr val="tx2"/>
                          </a:solidFill>
                        </a:rPr>
                        <a:t>12</a:t>
                      </a:r>
                      <a:endParaRPr lang="en-US" sz="1200" dirty="0">
                        <a:solidFill>
                          <a:schemeClr val="tx2"/>
                        </a:solidFill>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marR="0" lvl="2" indent="0" algn="just" defTabSz="1019007"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Services provided on board conveyances</a:t>
                      </a: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c>
                  <a:txBody>
                    <a:bodyPr/>
                    <a:lstStyle/>
                    <a:p>
                      <a:pPr marL="0" algn="just" defTabSz="1019007" rtl="0" eaLnBrk="1" latinLnBrk="0" hangingPunct="1"/>
                      <a:r>
                        <a:rPr lang="en-US" sz="1200" kern="1200" dirty="0" smtClean="0">
                          <a:solidFill>
                            <a:schemeClr val="tx2"/>
                          </a:solidFill>
                        </a:rPr>
                        <a:t>First scheduled point of departure of that conveyance for journey – Movie on demand on a Delhi – Bangkok flight </a:t>
                      </a:r>
                      <a:endParaRPr lang="en-US" sz="1200" kern="1200" dirty="0">
                        <a:solidFill>
                          <a:schemeClr val="tx2"/>
                        </a:solidFill>
                        <a:latin typeface="+mn-lt"/>
                        <a:ea typeface="+mn-ea"/>
                        <a:cs typeface="+mn-cs"/>
                      </a:endParaRPr>
                    </a:p>
                  </a:txBody>
                  <a:tcPr marL="83114" marR="83114" marT="40333" marB="40333">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662093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2265600"/>
            <a:ext cx="8424000" cy="630000"/>
          </a:xfrm>
        </p:spPr>
        <p:txBody>
          <a:bodyPr/>
          <a:lstStyle/>
          <a:p>
            <a:r>
              <a:rPr lang="en-US" sz="4400" b="0" dirty="0" smtClean="0">
                <a:solidFill>
                  <a:schemeClr val="bg1"/>
                </a:solidFill>
              </a:rPr>
              <a:t>Point of Taxation</a:t>
            </a:r>
            <a:endParaRPr lang="en-US" sz="4400" b="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Tree>
    <p:extLst>
      <p:ext uri="{BB962C8B-B14F-4D97-AF65-F5344CB8AC3E}">
        <p14:creationId xmlns:p14="http://schemas.microsoft.com/office/powerpoint/2010/main" val="3339598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Understanding of the Law </a:t>
            </a:r>
            <a:endParaRPr lang="en-US" dirty="0"/>
          </a:p>
        </p:txBody>
      </p:sp>
      <p:sp>
        <p:nvSpPr>
          <p:cNvPr id="3" name="Content Placeholder 2"/>
          <p:cNvSpPr>
            <a:spLocks noGrp="1"/>
          </p:cNvSpPr>
          <p:nvPr>
            <p:ph idx="1"/>
          </p:nvPr>
        </p:nvSpPr>
        <p:spPr/>
        <p:txBody>
          <a:bodyPr/>
          <a:lstStyle/>
          <a:p>
            <a:pPr marL="285750" indent="-285750">
              <a:buFont typeface="Arial" pitchFamily="34" charset="0"/>
              <a:buChar char="•"/>
            </a:pPr>
            <a:r>
              <a:rPr lang="en-US" sz="1400" dirty="0" smtClean="0"/>
              <a:t>Taxation of services based on negative list.</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Shift from a </a:t>
            </a:r>
            <a:r>
              <a:rPr lang="en-US" sz="1400" dirty="0"/>
              <a:t>selective system of taxing services to a </a:t>
            </a:r>
            <a:r>
              <a:rPr lang="en-US" sz="1400" i="1" dirty="0"/>
              <a:t>comprehensive </a:t>
            </a:r>
            <a:r>
              <a:rPr lang="en-US" sz="1400" i="1" dirty="0" smtClean="0"/>
              <a:t>system.</a:t>
            </a:r>
          </a:p>
          <a:p>
            <a:pPr marL="285750" indent="-285750">
              <a:buFont typeface="Arial" pitchFamily="34" charset="0"/>
              <a:buChar char="•"/>
            </a:pPr>
            <a:endParaRPr lang="en-US" sz="1400" i="1" dirty="0" smtClean="0"/>
          </a:p>
          <a:p>
            <a:pPr marL="285750" indent="-285750">
              <a:buFont typeface="Arial" pitchFamily="34" charset="0"/>
              <a:buChar char="•"/>
            </a:pPr>
            <a:r>
              <a:rPr lang="en-US" sz="1400" dirty="0" smtClean="0"/>
              <a:t>Effective from July 1, 2012.</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Service to be taxed in the jurisdiction of consumption.</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Finance Act, 2012 has defined:</a:t>
            </a:r>
          </a:p>
          <a:p>
            <a:pPr marL="285750" indent="-285750">
              <a:buFont typeface="Arial" pitchFamily="34" charset="0"/>
              <a:buChar char="•"/>
            </a:pPr>
            <a:endParaRPr lang="en-US" sz="1400" dirty="0" smtClean="0"/>
          </a:p>
          <a:p>
            <a:pPr marL="642938" lvl="2" indent="-285750"/>
            <a:r>
              <a:rPr lang="en-US" sz="1400" dirty="0" smtClean="0"/>
              <a:t>Activity qualifying as service</a:t>
            </a:r>
          </a:p>
          <a:p>
            <a:pPr marL="642938" lvl="2" indent="-285750"/>
            <a:r>
              <a:rPr lang="en-US" sz="1400" dirty="0" smtClean="0"/>
              <a:t>17 services stated in the Negative List of services – Section 66D</a:t>
            </a:r>
          </a:p>
          <a:p>
            <a:pPr marL="642938" lvl="2" indent="-285750"/>
            <a:r>
              <a:rPr lang="en-US" sz="1400" dirty="0" smtClean="0"/>
              <a:t>9 services as ‘declared services’ – Section 66E</a:t>
            </a:r>
          </a:p>
          <a:p>
            <a:pPr marL="642938" lvl="2" indent="-285750"/>
            <a:r>
              <a:rPr lang="en-US" sz="1400" dirty="0" smtClean="0"/>
              <a:t>Exemptions</a:t>
            </a:r>
            <a:endParaRPr lang="en-US" sz="1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l="27023" t="8553" r="17297" b="11047"/>
          <a:stretch>
            <a:fillRect/>
          </a:stretch>
        </p:blipFill>
        <p:spPr bwMode="auto">
          <a:xfrm>
            <a:off x="6248400" y="4257472"/>
            <a:ext cx="2819399" cy="221952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4262478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52400"/>
            <a:ext cx="8424000" cy="630000"/>
          </a:xfrm>
        </p:spPr>
        <p:txBody>
          <a:bodyPr/>
          <a:lstStyle/>
          <a:p>
            <a:r>
              <a:rPr lang="en-US" dirty="0" smtClean="0"/>
              <a:t>Point of Taxation</a:t>
            </a: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50</a:t>
            </a:fld>
            <a:endParaRPr lang="en-GB" dirty="0"/>
          </a:p>
        </p:txBody>
      </p:sp>
      <p:sp>
        <p:nvSpPr>
          <p:cNvPr id="3" name="Content Placeholder 2"/>
          <p:cNvSpPr>
            <a:spLocks noGrp="1"/>
          </p:cNvSpPr>
          <p:nvPr>
            <p:ph idx="4294967295"/>
          </p:nvPr>
        </p:nvSpPr>
        <p:spPr>
          <a:xfrm>
            <a:off x="347031" y="685800"/>
            <a:ext cx="8216180" cy="5758647"/>
          </a:xfrm>
        </p:spPr>
        <p:txBody>
          <a:bodyPr/>
          <a:lstStyle/>
          <a:p>
            <a:pPr algn="just">
              <a:lnSpc>
                <a:spcPct val="130000"/>
              </a:lnSpc>
              <a:spcAft>
                <a:spcPts val="0"/>
              </a:spcAft>
            </a:pPr>
            <a:r>
              <a:rPr lang="en-US" sz="1600" b="1" dirty="0" smtClean="0"/>
              <a:t>RULE 3</a:t>
            </a:r>
            <a:r>
              <a:rPr lang="en-US" sz="1600" b="1" dirty="0"/>
              <a:t> </a:t>
            </a:r>
            <a:r>
              <a:rPr lang="en-US" sz="1600" b="1" dirty="0" smtClean="0"/>
              <a:t>– General Rule </a:t>
            </a:r>
          </a:p>
          <a:p>
            <a:pPr algn="just">
              <a:lnSpc>
                <a:spcPct val="130000"/>
              </a:lnSpc>
              <a:spcAft>
                <a:spcPts val="0"/>
              </a:spcAft>
            </a:pPr>
            <a:endParaRPr lang="en-US" sz="1600" b="1" dirty="0"/>
          </a:p>
          <a:p>
            <a:pPr algn="just">
              <a:lnSpc>
                <a:spcPct val="130000"/>
              </a:lnSpc>
              <a:spcAft>
                <a:spcPts val="0"/>
              </a:spcAft>
            </a:pPr>
            <a:r>
              <a:rPr lang="en-US" sz="1600" b="1" dirty="0" smtClean="0"/>
              <a:t>Determination </a:t>
            </a:r>
            <a:r>
              <a:rPr lang="en-US" sz="1600" b="1" dirty="0"/>
              <a:t>of point of taxation. — </a:t>
            </a:r>
            <a:r>
              <a:rPr lang="en-US" sz="1600" dirty="0" smtClean="0"/>
              <a:t>“</a:t>
            </a:r>
            <a:r>
              <a:rPr lang="en-US" sz="1600" dirty="0"/>
              <a:t>point of taxation” shall </a:t>
            </a:r>
            <a:r>
              <a:rPr lang="en-US" sz="1600" dirty="0" smtClean="0"/>
              <a:t>be </a:t>
            </a:r>
            <a:r>
              <a:rPr lang="en-US" sz="1600" b="1" dirty="0" smtClean="0"/>
              <a:t>earlier</a:t>
            </a:r>
            <a:r>
              <a:rPr lang="en-US" sz="1600" dirty="0" smtClean="0"/>
              <a:t> of -</a:t>
            </a:r>
            <a:endParaRPr lang="en-US" sz="1600" dirty="0"/>
          </a:p>
          <a:p>
            <a:pPr marL="342900" indent="-342900" algn="just">
              <a:lnSpc>
                <a:spcPct val="130000"/>
              </a:lnSpc>
              <a:spcAft>
                <a:spcPts val="0"/>
              </a:spcAft>
              <a:buAutoNum type="alphaLcParenBoth"/>
            </a:pPr>
            <a:r>
              <a:rPr lang="en-US" sz="1600" dirty="0" smtClean="0"/>
              <a:t>the </a:t>
            </a:r>
            <a:r>
              <a:rPr lang="en-US" sz="1600" dirty="0"/>
              <a:t>time when the invoice for the service </a:t>
            </a:r>
            <a:r>
              <a:rPr lang="en-US" sz="1600" dirty="0" smtClean="0"/>
              <a:t>provided </a:t>
            </a:r>
            <a:r>
              <a:rPr lang="en-US" sz="1600" dirty="0"/>
              <a:t>or agreed to be </a:t>
            </a:r>
            <a:r>
              <a:rPr lang="en-US" sz="1600" dirty="0" smtClean="0"/>
              <a:t>provided is issued;    </a:t>
            </a:r>
          </a:p>
          <a:p>
            <a:pPr marL="342900" indent="-342900" algn="just">
              <a:lnSpc>
                <a:spcPct val="130000"/>
              </a:lnSpc>
              <a:spcAft>
                <a:spcPts val="0"/>
              </a:spcAft>
              <a:buAutoNum type="alphaLcParenBoth"/>
            </a:pPr>
            <a:r>
              <a:rPr lang="en-US" sz="1600" dirty="0" smtClean="0"/>
              <a:t>The time when </a:t>
            </a:r>
            <a:r>
              <a:rPr lang="en-US" sz="1600" dirty="0"/>
              <a:t>the person providing the </a:t>
            </a:r>
            <a:r>
              <a:rPr lang="en-US" sz="1600" dirty="0" smtClean="0"/>
              <a:t>service receives </a:t>
            </a:r>
            <a:r>
              <a:rPr lang="en-US" sz="1600" dirty="0"/>
              <a:t>a </a:t>
            </a:r>
            <a:r>
              <a:rPr lang="en-US" sz="1600" dirty="0" smtClean="0"/>
              <a:t>payment, </a:t>
            </a:r>
            <a:r>
              <a:rPr lang="en-US" sz="1600" dirty="0"/>
              <a:t>to the extent of such </a:t>
            </a:r>
            <a:r>
              <a:rPr lang="en-US" sz="1600" dirty="0" smtClean="0"/>
              <a:t>payment;</a:t>
            </a:r>
          </a:p>
          <a:p>
            <a:pPr algn="just">
              <a:lnSpc>
                <a:spcPct val="130000"/>
              </a:lnSpc>
              <a:spcAft>
                <a:spcPts val="0"/>
              </a:spcAft>
            </a:pPr>
            <a:endParaRPr lang="en-US" sz="1600" dirty="0" smtClean="0"/>
          </a:p>
          <a:p>
            <a:pPr algn="just">
              <a:lnSpc>
                <a:spcPct val="130000"/>
              </a:lnSpc>
              <a:spcAft>
                <a:spcPts val="0"/>
              </a:spcAft>
            </a:pPr>
            <a:r>
              <a:rPr lang="en-US" sz="1600" dirty="0" smtClean="0"/>
              <a:t>Exception: </a:t>
            </a:r>
          </a:p>
          <a:p>
            <a:pPr algn="just">
              <a:lnSpc>
                <a:spcPct val="130000"/>
              </a:lnSpc>
              <a:spcAft>
                <a:spcPts val="0"/>
              </a:spcAft>
            </a:pPr>
            <a:r>
              <a:rPr lang="en-US" sz="1600" dirty="0" smtClean="0"/>
              <a:t>(i) If invoice not issued within specified time, the point of taxation will be date of completion of service or payment receipt whichever is earlier.  </a:t>
            </a:r>
            <a:endParaRPr lang="en-US" sz="1600" dirty="0"/>
          </a:p>
          <a:p>
            <a:pPr marL="342900" indent="-342900" algn="just">
              <a:lnSpc>
                <a:spcPct val="130000"/>
              </a:lnSpc>
              <a:spcAft>
                <a:spcPts val="0"/>
              </a:spcAft>
              <a:buAutoNum type="alphaLcParenBoth"/>
            </a:pPr>
            <a:endParaRPr lang="en-US" sz="1600" dirty="0"/>
          </a:p>
          <a:p>
            <a:pPr algn="just">
              <a:lnSpc>
                <a:spcPct val="130000"/>
              </a:lnSpc>
              <a:spcAft>
                <a:spcPts val="0"/>
              </a:spcAft>
            </a:pPr>
            <a:r>
              <a:rPr lang="en-US" sz="1600" dirty="0" smtClean="0"/>
              <a:t>(ii) in </a:t>
            </a:r>
            <a:r>
              <a:rPr lang="en-US" sz="1600" dirty="0"/>
              <a:t>case of continuous supply of service where the provision of the whole or part of the service is determined periodically on the completion of an event in terms of a contract, which requires the receiver of service to make any payment to service provider, the date of completion of each such event as specified in the contract shall be deemed to be the date of completion of provision of service;</a:t>
            </a:r>
          </a:p>
          <a:p>
            <a:pPr algn="just"/>
            <a:endParaRPr lang="en-US" sz="1600" dirty="0"/>
          </a:p>
          <a:p>
            <a:pPr algn="just"/>
            <a:r>
              <a:rPr lang="en-US" sz="1600" dirty="0" smtClean="0"/>
              <a:t>(iii) date </a:t>
            </a:r>
            <a:r>
              <a:rPr lang="en-US" sz="1600" dirty="0"/>
              <a:t>of payment” shall be the earlier of the dates on which the payment is entered in the books of account or is credited to the bank account of the person liable to pay tax.</a:t>
            </a:r>
          </a:p>
          <a:p>
            <a:pPr algn="just">
              <a:lnSpc>
                <a:spcPct val="130000"/>
              </a:lnSpc>
              <a:spcAft>
                <a:spcPts val="0"/>
              </a:spcAft>
            </a:pPr>
            <a:endParaRPr lang="en-US" sz="1600" dirty="0"/>
          </a:p>
          <a:p>
            <a:pPr marL="0" lvl="2" indent="0" algn="just">
              <a:buNone/>
            </a:pPr>
            <a:endParaRPr lang="en-US" sz="1600" dirty="0" smtClean="0"/>
          </a:p>
          <a:p>
            <a:pPr marL="0" lvl="2" indent="0" algn="just">
              <a:buNone/>
            </a:pPr>
            <a:endParaRPr lang="en-US" sz="1600" dirty="0" smtClean="0"/>
          </a:p>
          <a:p>
            <a:pPr marL="0" lvl="2" indent="0" algn="just">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307650" lvl="2" indent="-307650">
              <a:buFont typeface="Arial" pitchFamily="34" charset="0"/>
              <a:buChar char="•"/>
            </a:pPr>
            <a:endParaRPr lang="en-US" sz="1600" dirty="0" smtClean="0"/>
          </a:p>
          <a:p>
            <a:pPr marL="307650" lvl="2" indent="-307650">
              <a:buFont typeface="Arial" pitchFamily="34" charset="0"/>
              <a:buChar char="•"/>
            </a:pPr>
            <a:endParaRPr lang="en-US" sz="1600" dirty="0" smtClean="0"/>
          </a:p>
          <a:p>
            <a:pPr marL="307650" lvl="2" indent="-307650">
              <a:buFont typeface="Arial" pitchFamily="34" charset="0"/>
              <a:buChar char="•"/>
            </a:pPr>
            <a:endParaRPr lang="en-US" sz="1600" dirty="0" smtClean="0"/>
          </a:p>
          <a:p>
            <a:pPr lvl="2" indent="0">
              <a:buNone/>
            </a:pPr>
            <a:endParaRPr lang="en-US" sz="1600" dirty="0"/>
          </a:p>
        </p:txBody>
      </p:sp>
    </p:spTree>
    <p:extLst>
      <p:ext uri="{BB962C8B-B14F-4D97-AF65-F5344CB8AC3E}">
        <p14:creationId xmlns:p14="http://schemas.microsoft.com/office/powerpoint/2010/main" val="7177611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Taxation</a:t>
            </a: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51</a:t>
            </a:fld>
            <a:endParaRPr lang="en-GB" dirty="0"/>
          </a:p>
        </p:txBody>
      </p:sp>
      <p:sp>
        <p:nvSpPr>
          <p:cNvPr id="3" name="Content Placeholder 2"/>
          <p:cNvSpPr>
            <a:spLocks noGrp="1"/>
          </p:cNvSpPr>
          <p:nvPr>
            <p:ph idx="4294967295"/>
          </p:nvPr>
        </p:nvSpPr>
        <p:spPr>
          <a:xfrm>
            <a:off x="347031" y="807359"/>
            <a:ext cx="8216180" cy="5758647"/>
          </a:xfrm>
        </p:spPr>
        <p:txBody>
          <a:bodyPr/>
          <a:lstStyle/>
          <a:p>
            <a:pPr algn="ctr"/>
            <a:r>
              <a:rPr lang="en-US" sz="1600" b="1" dirty="0" smtClean="0"/>
              <a:t>Rule </a:t>
            </a:r>
            <a:r>
              <a:rPr lang="en-US" sz="1600" b="1" dirty="0"/>
              <a:t>4 - Determination of point of taxation in case of change in rate </a:t>
            </a:r>
            <a:r>
              <a:rPr lang="en-US" sz="1600" b="1" dirty="0" smtClean="0"/>
              <a:t>of tax</a:t>
            </a:r>
            <a:r>
              <a:rPr lang="en-US" sz="1600" b="1" dirty="0"/>
              <a:t> </a:t>
            </a:r>
            <a:r>
              <a:rPr lang="en-US" sz="1600" b="1" dirty="0" smtClean="0"/>
              <a:t>- </a:t>
            </a:r>
            <a:endParaRPr lang="en-US" sz="1600" dirty="0" smtClean="0"/>
          </a:p>
          <a:p>
            <a:pPr algn="ct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88545117"/>
              </p:ext>
            </p:extLst>
          </p:nvPr>
        </p:nvGraphicFramePr>
        <p:xfrm>
          <a:off x="381000" y="1447800"/>
          <a:ext cx="8077200" cy="4053840"/>
        </p:xfrm>
        <a:graphic>
          <a:graphicData uri="http://schemas.openxmlformats.org/drawingml/2006/table">
            <a:tbl>
              <a:tblPr firstRow="1" bandRow="1">
                <a:tableStyleId>{F5AB1C69-6EDB-4FF4-983F-18BD219EF322}</a:tableStyleId>
              </a:tblPr>
              <a:tblGrid>
                <a:gridCol w="853309"/>
                <a:gridCol w="1720412"/>
                <a:gridCol w="2548759"/>
                <a:gridCol w="897320"/>
                <a:gridCol w="2057400"/>
              </a:tblGrid>
              <a:tr h="370840">
                <a:tc>
                  <a:txBody>
                    <a:bodyPr/>
                    <a:lstStyle/>
                    <a:p>
                      <a:pPr algn="ctr"/>
                      <a:r>
                        <a:rPr lang="en-US" sz="1400" dirty="0" smtClean="0"/>
                        <a:t>Relevant Rules</a:t>
                      </a:r>
                      <a:endParaRPr lang="en-US" sz="1400" dirty="0"/>
                    </a:p>
                  </a:txBody>
                  <a:tcPr/>
                </a:tc>
                <a:tc>
                  <a:txBody>
                    <a:bodyPr/>
                    <a:lstStyle/>
                    <a:p>
                      <a:pPr algn="ctr"/>
                      <a:r>
                        <a:rPr lang="en-US" sz="1400" dirty="0" smtClean="0"/>
                        <a:t>Date</a:t>
                      </a:r>
                      <a:r>
                        <a:rPr lang="en-US" sz="1400" baseline="0" dirty="0" smtClean="0"/>
                        <a:t> – Before change in rate (10%)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Date</a:t>
                      </a:r>
                      <a:r>
                        <a:rPr lang="en-US" sz="1400" baseline="0" dirty="0" smtClean="0"/>
                        <a:t> – After change in rate (12%)</a:t>
                      </a:r>
                      <a:endParaRPr lang="en-US" sz="1400" dirty="0" smtClean="0"/>
                    </a:p>
                    <a:p>
                      <a:pPr algn="ctr"/>
                      <a:endParaRPr lang="en-US" sz="1400" dirty="0"/>
                    </a:p>
                  </a:txBody>
                  <a:tcPr/>
                </a:tc>
                <a:tc>
                  <a:txBody>
                    <a:bodyPr/>
                    <a:lstStyle/>
                    <a:p>
                      <a:pPr algn="ctr"/>
                      <a:r>
                        <a:rPr lang="en-US" sz="1400" dirty="0" smtClean="0"/>
                        <a:t>Effective Rate</a:t>
                      </a:r>
                      <a:endParaRPr lang="en-US" sz="1400" dirty="0"/>
                    </a:p>
                  </a:txBody>
                  <a:tcPr/>
                </a:tc>
                <a:tc>
                  <a:txBody>
                    <a:bodyPr/>
                    <a:lstStyle/>
                    <a:p>
                      <a:pPr algn="ctr"/>
                      <a:r>
                        <a:rPr lang="en-US" sz="1400" dirty="0" smtClean="0"/>
                        <a:t>Point of Taxation </a:t>
                      </a:r>
                      <a:endParaRPr lang="en-US" sz="1400" dirty="0"/>
                    </a:p>
                  </a:txBody>
                  <a:tcPr/>
                </a:tc>
              </a:tr>
              <a:tr h="370840">
                <a:tc>
                  <a:txBody>
                    <a:bodyPr/>
                    <a:lstStyle/>
                    <a:p>
                      <a:pPr algn="ctr"/>
                      <a:r>
                        <a:rPr lang="en-US" sz="1400" dirty="0" smtClean="0"/>
                        <a:t>4(a)(i)</a:t>
                      </a:r>
                      <a:endParaRPr lang="en-US" sz="1400" dirty="0"/>
                    </a:p>
                  </a:txBody>
                  <a:tcPr/>
                </a:tc>
                <a:tc>
                  <a:txBody>
                    <a:bodyPr/>
                    <a:lstStyle/>
                    <a:p>
                      <a:r>
                        <a:rPr lang="en-US" sz="1400" dirty="0" smtClean="0"/>
                        <a:t>Service Provided</a:t>
                      </a:r>
                      <a:endParaRPr lang="en-US" sz="1400" dirty="0"/>
                    </a:p>
                  </a:txBody>
                  <a:tcPr/>
                </a:tc>
                <a:tc>
                  <a:txBody>
                    <a:bodyPr/>
                    <a:lstStyle/>
                    <a:p>
                      <a:r>
                        <a:rPr lang="en-US" sz="1400" dirty="0" smtClean="0"/>
                        <a:t>Invoice Raised</a:t>
                      </a:r>
                    </a:p>
                    <a:p>
                      <a:r>
                        <a:rPr lang="en-US" sz="1400" dirty="0" smtClean="0"/>
                        <a:t>Payment Received [WEE]</a:t>
                      </a:r>
                    </a:p>
                  </a:txBody>
                  <a:tcPr/>
                </a:tc>
                <a:tc>
                  <a:txBody>
                    <a:bodyPr/>
                    <a:lstStyle/>
                    <a:p>
                      <a:pPr algn="ctr"/>
                      <a:r>
                        <a:rPr lang="en-US" sz="1400" dirty="0" smtClean="0"/>
                        <a:t>12%</a:t>
                      </a:r>
                      <a:endParaRPr lang="en-US" sz="1400" dirty="0"/>
                    </a:p>
                  </a:txBody>
                  <a:tcPr/>
                </a:tc>
                <a:tc>
                  <a:txBody>
                    <a:bodyPr/>
                    <a:lstStyle/>
                    <a:p>
                      <a:pPr algn="ctr"/>
                      <a:r>
                        <a:rPr lang="en-US" sz="1400" dirty="0" smtClean="0"/>
                        <a:t>Earlier of date of invoice or payment</a:t>
                      </a:r>
                      <a:endParaRPr lang="en-US" sz="1400" dirty="0"/>
                    </a:p>
                  </a:txBody>
                  <a:tcPr/>
                </a:tc>
              </a:tr>
              <a:tr h="370840">
                <a:tc>
                  <a:txBody>
                    <a:bodyPr/>
                    <a:lstStyle/>
                    <a:p>
                      <a:pPr algn="ctr"/>
                      <a:r>
                        <a:rPr lang="en-US" sz="1400" dirty="0" smtClean="0"/>
                        <a:t>4(a)(ii)</a:t>
                      </a:r>
                      <a:endParaRPr lang="en-US" sz="1400" dirty="0"/>
                    </a:p>
                  </a:txBody>
                  <a:tcPr/>
                </a:tc>
                <a:tc>
                  <a:txBody>
                    <a:bodyPr/>
                    <a:lstStyle/>
                    <a:p>
                      <a:r>
                        <a:rPr lang="en-US" sz="1400" dirty="0" smtClean="0"/>
                        <a:t>Service Provided</a:t>
                      </a:r>
                    </a:p>
                    <a:p>
                      <a:r>
                        <a:rPr lang="en-US" sz="1400" dirty="0" smtClean="0"/>
                        <a:t>Invoice Raised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Payment Received</a:t>
                      </a:r>
                    </a:p>
                    <a:p>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Date of issuing invoice </a:t>
                      </a:r>
                      <a:endParaRPr lang="en-US" sz="1400" dirty="0"/>
                    </a:p>
                  </a:txBody>
                  <a:tcPr/>
                </a:tc>
              </a:tr>
              <a:tr h="370840">
                <a:tc>
                  <a:txBody>
                    <a:bodyPr/>
                    <a:lstStyle/>
                    <a:p>
                      <a:pPr algn="ctr"/>
                      <a:r>
                        <a:rPr lang="en-US" sz="1400" dirty="0" smtClean="0"/>
                        <a:t>4(a)(iii)</a:t>
                      </a:r>
                      <a:endParaRPr lang="en-US" sz="1400" dirty="0"/>
                    </a:p>
                  </a:txBody>
                  <a:tcPr/>
                </a:tc>
                <a:tc>
                  <a:txBody>
                    <a:bodyPr/>
                    <a:lstStyle/>
                    <a:p>
                      <a:r>
                        <a:rPr lang="en-US" sz="1400" dirty="0" smtClean="0"/>
                        <a:t>Service Provided </a:t>
                      </a:r>
                    </a:p>
                    <a:p>
                      <a:r>
                        <a:rPr lang="en-US" sz="1400" dirty="0" smtClean="0"/>
                        <a:t>Payment Received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Invoice Raised</a:t>
                      </a:r>
                    </a:p>
                    <a:p>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Date</a:t>
                      </a:r>
                      <a:r>
                        <a:rPr lang="en-US" sz="1400" baseline="0" dirty="0" smtClean="0"/>
                        <a:t> of payment</a:t>
                      </a:r>
                      <a:endParaRPr lang="en-US" sz="1400" dirty="0"/>
                    </a:p>
                  </a:txBody>
                  <a:tcPr/>
                </a:tc>
              </a:tr>
              <a:tr h="370840">
                <a:tc>
                  <a:txBody>
                    <a:bodyPr/>
                    <a:lstStyle/>
                    <a:p>
                      <a:pPr algn="ctr"/>
                      <a:r>
                        <a:rPr lang="en-US" sz="1400" dirty="0" smtClean="0"/>
                        <a:t>4(b)(i)</a:t>
                      </a:r>
                      <a:endParaRPr lang="en-US" sz="1400" dirty="0"/>
                    </a:p>
                  </a:txBody>
                  <a:tcPr/>
                </a:tc>
                <a:tc>
                  <a:txBody>
                    <a:bodyPr/>
                    <a:lstStyle/>
                    <a:p>
                      <a:r>
                        <a:rPr lang="en-US" sz="1400" dirty="0" smtClean="0"/>
                        <a:t>Invoice Raised</a:t>
                      </a:r>
                      <a:endParaRPr lang="en-US" sz="1400" dirty="0"/>
                    </a:p>
                  </a:txBody>
                  <a:tcPr/>
                </a:tc>
                <a:tc>
                  <a:txBody>
                    <a:bodyPr/>
                    <a:lstStyle/>
                    <a:p>
                      <a:r>
                        <a:rPr lang="en-US" sz="1400" dirty="0" smtClean="0"/>
                        <a:t>Service Provided </a:t>
                      </a:r>
                    </a:p>
                    <a:p>
                      <a:r>
                        <a:rPr lang="en-US" sz="1400" dirty="0" smtClean="0"/>
                        <a:t>Payment Received</a:t>
                      </a:r>
                    </a:p>
                  </a:txBody>
                  <a:tcPr/>
                </a:tc>
                <a:tc>
                  <a:txBody>
                    <a:bodyPr/>
                    <a:lstStyle/>
                    <a:p>
                      <a:pPr algn="ctr"/>
                      <a:r>
                        <a:rPr lang="en-US" sz="1400" dirty="0" smtClean="0"/>
                        <a:t>12%</a:t>
                      </a:r>
                      <a:endParaRPr lang="en-US" sz="1400" dirty="0"/>
                    </a:p>
                  </a:txBody>
                  <a:tcPr/>
                </a:tc>
                <a:tc>
                  <a:txBody>
                    <a:bodyPr/>
                    <a:lstStyle/>
                    <a:p>
                      <a:pPr algn="ctr"/>
                      <a:r>
                        <a:rPr lang="en-US" sz="1400" dirty="0" smtClean="0"/>
                        <a:t>Date</a:t>
                      </a:r>
                      <a:r>
                        <a:rPr lang="en-US" sz="1400" baseline="0" dirty="0" smtClean="0"/>
                        <a:t> of payment </a:t>
                      </a:r>
                      <a:endParaRPr lang="en-US" sz="1400" dirty="0"/>
                    </a:p>
                  </a:txBody>
                  <a:tcPr/>
                </a:tc>
              </a:tr>
              <a:tr h="370840">
                <a:tc>
                  <a:txBody>
                    <a:bodyPr/>
                    <a:lstStyle/>
                    <a:p>
                      <a:pPr algn="ctr"/>
                      <a:r>
                        <a:rPr lang="en-US" sz="1400" dirty="0" smtClean="0"/>
                        <a:t>4(b)(ii)</a:t>
                      </a:r>
                      <a:endParaRPr lang="en-US" sz="1400" dirty="0"/>
                    </a:p>
                  </a:txBody>
                  <a:tcPr/>
                </a:tc>
                <a:tc>
                  <a:txBody>
                    <a:bodyPr/>
                    <a:lstStyle/>
                    <a:p>
                      <a:r>
                        <a:rPr lang="en-US" sz="1400" dirty="0" smtClean="0"/>
                        <a:t>Invoice Raised</a:t>
                      </a:r>
                    </a:p>
                    <a:p>
                      <a:r>
                        <a:rPr lang="en-US" sz="1400" dirty="0" smtClean="0"/>
                        <a:t>Payment Received [WEE]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Service Provided</a:t>
                      </a:r>
                    </a:p>
                    <a:p>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Earlier of date of invoice or payment</a:t>
                      </a:r>
                      <a:endParaRPr lang="en-US" sz="1400" dirty="0"/>
                    </a:p>
                  </a:txBody>
                  <a:tcPr/>
                </a:tc>
              </a:tr>
              <a:tr h="370840">
                <a:tc>
                  <a:txBody>
                    <a:bodyPr/>
                    <a:lstStyle/>
                    <a:p>
                      <a:pPr algn="ctr"/>
                      <a:r>
                        <a:rPr lang="en-US" sz="1400" dirty="0" smtClean="0"/>
                        <a:t>4(b)(iii)</a:t>
                      </a:r>
                      <a:endParaRPr lang="en-US" sz="1400" dirty="0"/>
                    </a:p>
                  </a:txBody>
                  <a:tcPr/>
                </a:tc>
                <a:tc>
                  <a:txBody>
                    <a:bodyPr/>
                    <a:lstStyle/>
                    <a:p>
                      <a:r>
                        <a:rPr lang="en-US" sz="1400" dirty="0" smtClean="0"/>
                        <a:t>Payment Received</a:t>
                      </a:r>
                      <a:endParaRPr lang="en-US" sz="1400" dirty="0"/>
                    </a:p>
                  </a:txBody>
                  <a:tcPr/>
                </a:tc>
                <a:tc>
                  <a:txBody>
                    <a:bodyPr/>
                    <a:lstStyle/>
                    <a:p>
                      <a:r>
                        <a:rPr lang="en-US" sz="1400" dirty="0" smtClean="0"/>
                        <a:t>Service Provided</a:t>
                      </a:r>
                    </a:p>
                    <a:p>
                      <a:r>
                        <a:rPr lang="en-US" sz="1400" dirty="0" smtClean="0"/>
                        <a:t>Invoice Raised</a:t>
                      </a:r>
                    </a:p>
                  </a:txBody>
                  <a:tcPr/>
                </a:tc>
                <a:tc>
                  <a:txBody>
                    <a:bodyPr/>
                    <a:lstStyle/>
                    <a:p>
                      <a:pPr algn="ctr"/>
                      <a:r>
                        <a:rPr lang="en-US" sz="1400" dirty="0" smtClean="0"/>
                        <a:t>12%</a:t>
                      </a:r>
                      <a:endParaRPr lang="en-US" sz="1400" dirty="0"/>
                    </a:p>
                  </a:txBody>
                  <a:tcPr/>
                </a:tc>
                <a:tc>
                  <a:txBody>
                    <a:bodyPr/>
                    <a:lstStyle/>
                    <a:p>
                      <a:pPr algn="ctr"/>
                      <a:r>
                        <a:rPr lang="en-US" sz="1400" dirty="0" smtClean="0"/>
                        <a:t>Date of issuing invoice </a:t>
                      </a:r>
                      <a:endParaRPr lang="en-US" sz="1400" dirty="0"/>
                    </a:p>
                  </a:txBody>
                  <a:tcPr/>
                </a:tc>
              </a:tr>
            </a:tbl>
          </a:graphicData>
        </a:graphic>
      </p:graphicFrame>
    </p:spTree>
    <p:extLst>
      <p:ext uri="{BB962C8B-B14F-4D97-AF65-F5344CB8AC3E}">
        <p14:creationId xmlns:p14="http://schemas.microsoft.com/office/powerpoint/2010/main" val="14014004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Taxation</a:t>
            </a: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52</a:t>
            </a:fld>
            <a:endParaRPr lang="en-GB" dirty="0"/>
          </a:p>
        </p:txBody>
      </p:sp>
      <p:sp>
        <p:nvSpPr>
          <p:cNvPr id="3" name="Content Placeholder 2"/>
          <p:cNvSpPr>
            <a:spLocks noGrp="1"/>
          </p:cNvSpPr>
          <p:nvPr>
            <p:ph idx="4294967295"/>
          </p:nvPr>
        </p:nvSpPr>
        <p:spPr>
          <a:xfrm>
            <a:off x="347031" y="807359"/>
            <a:ext cx="8216180" cy="5758647"/>
          </a:xfrm>
        </p:spPr>
        <p:txBody>
          <a:bodyPr/>
          <a:lstStyle/>
          <a:p>
            <a:pPr algn="ctr"/>
            <a:r>
              <a:rPr lang="en-US" sz="1600" b="1" dirty="0" smtClean="0"/>
              <a:t>RULE 5 -</a:t>
            </a:r>
            <a:r>
              <a:rPr lang="en-US" sz="1600" b="1" dirty="0"/>
              <a:t>  Payment of tax in case of new </a:t>
            </a:r>
            <a:r>
              <a:rPr lang="en-US" sz="1600" b="1" dirty="0" smtClean="0"/>
              <a:t>services i.e. where a service is taxed for the first time say Directors Services </a:t>
            </a:r>
            <a:endParaRPr lang="en-US" sz="1600" dirty="0" smtClean="0"/>
          </a:p>
          <a:p>
            <a:pPr algn="ctr"/>
            <a:endParaRPr lang="en-US" sz="1600" dirty="0" smtClean="0"/>
          </a:p>
          <a:p>
            <a:pPr algn="ctr"/>
            <a:endParaRPr lang="en-US" sz="1600" dirty="0"/>
          </a:p>
          <a:p>
            <a:pPr algn="ctr"/>
            <a:endParaRPr lang="en-US" sz="1600" dirty="0" smtClean="0"/>
          </a:p>
          <a:p>
            <a:pPr algn="ctr"/>
            <a:endParaRPr lang="en-US" sz="1600" dirty="0"/>
          </a:p>
          <a:p>
            <a:pPr algn="just"/>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r>
              <a:rPr lang="en-US" sz="1600" b="1" dirty="0"/>
              <a:t>RULE </a:t>
            </a:r>
            <a:r>
              <a:rPr lang="en-US" sz="1600" b="1" dirty="0" smtClean="0"/>
              <a:t>7 - Determination </a:t>
            </a:r>
            <a:r>
              <a:rPr lang="en-US" sz="1600" b="1" dirty="0"/>
              <a:t>of point of taxation in case of specified services or persons</a:t>
            </a:r>
            <a:r>
              <a:rPr lang="en-US" sz="1600" dirty="0" smtClean="0"/>
              <a:t>.</a:t>
            </a:r>
          </a:p>
          <a:p>
            <a:pPr marL="285750" indent="-285750" algn="just">
              <a:buFont typeface="Arial" pitchFamily="34" charset="0"/>
              <a:buChar char="•"/>
            </a:pPr>
            <a:r>
              <a:rPr lang="en-US" sz="1400" dirty="0" smtClean="0"/>
              <a:t>In case of Section 68(2) services i.e. where service recipient is liable to pay tax under reverse charge, the point of taxation shall be the date of payment </a:t>
            </a:r>
          </a:p>
          <a:p>
            <a:pPr marL="285750" indent="-285750" algn="just">
              <a:buFont typeface="Arial" pitchFamily="34" charset="0"/>
              <a:buChar char="•"/>
            </a:pPr>
            <a:endParaRPr lang="en-US" sz="1400" dirty="0"/>
          </a:p>
          <a:p>
            <a:pPr marL="285750" indent="-285750" algn="just">
              <a:buFont typeface="Arial" pitchFamily="34" charset="0"/>
              <a:buChar char="•"/>
            </a:pPr>
            <a:r>
              <a:rPr lang="en-US" sz="1400" dirty="0" smtClean="0"/>
              <a:t>Where </a:t>
            </a:r>
            <a:r>
              <a:rPr lang="en-US" sz="1400" dirty="0"/>
              <a:t>the payment is not made within a period of six months of the date of invoice, the point of taxation shall be </a:t>
            </a:r>
            <a:r>
              <a:rPr lang="en-US" sz="1400" dirty="0" smtClean="0"/>
              <a:t>determined on the basis of date of invoice </a:t>
            </a:r>
          </a:p>
          <a:p>
            <a:pPr marL="285750" indent="-285750" algn="just">
              <a:buFont typeface="Arial" pitchFamily="34" charset="0"/>
              <a:buChar char="•"/>
            </a:pPr>
            <a:endParaRPr lang="en-US" sz="1400" b="1" dirty="0" smtClean="0"/>
          </a:p>
          <a:p>
            <a:pPr marL="285750" indent="-285750" algn="just">
              <a:buFont typeface="Arial" pitchFamily="34" charset="0"/>
              <a:buChar char="•"/>
            </a:pPr>
            <a:r>
              <a:rPr lang="en-US" sz="1400" b="1" dirty="0" smtClean="0"/>
              <a:t>I</a:t>
            </a:r>
            <a:r>
              <a:rPr lang="en-US" sz="1400" dirty="0" smtClean="0"/>
              <a:t>n </a:t>
            </a:r>
            <a:r>
              <a:rPr lang="en-US" sz="1400" dirty="0"/>
              <a:t>case of “associated enterprises”, where the person providing the service is located outside India, the point of taxation shall be the date of debit in the books of account of the person receiving the service or date of making the payment whichever is earlier</a:t>
            </a:r>
            <a:r>
              <a:rPr lang="en-US" sz="1400" dirty="0" smtClean="0"/>
              <a:t>.</a:t>
            </a:r>
            <a:endParaRPr lang="en-US" sz="1400" dirty="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marL="0" lvl="2" indent="0">
              <a:buNone/>
            </a:pPr>
            <a:endParaRPr lang="en-US" sz="1600" dirty="0" smtClean="0"/>
          </a:p>
          <a:p>
            <a:pPr lvl="2" indent="0">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986784295"/>
              </p:ext>
            </p:extLst>
          </p:nvPr>
        </p:nvGraphicFramePr>
        <p:xfrm>
          <a:off x="762000" y="1447800"/>
          <a:ext cx="7543801" cy="2052320"/>
        </p:xfrm>
        <a:graphic>
          <a:graphicData uri="http://schemas.openxmlformats.org/drawingml/2006/table">
            <a:tbl>
              <a:tblPr firstRow="1" bandRow="1">
                <a:tableStyleId>{F5AB1C69-6EDB-4FF4-983F-18BD219EF322}</a:tableStyleId>
              </a:tblPr>
              <a:tblGrid>
                <a:gridCol w="660083"/>
                <a:gridCol w="5588317"/>
                <a:gridCol w="1295401"/>
              </a:tblGrid>
              <a:tr h="370840">
                <a:tc>
                  <a:txBody>
                    <a:bodyPr/>
                    <a:lstStyle/>
                    <a:p>
                      <a:pPr algn="ctr"/>
                      <a:r>
                        <a:rPr lang="en-US" sz="1600" dirty="0" smtClean="0"/>
                        <a:t>Sl. No.</a:t>
                      </a:r>
                      <a:endParaRPr lang="en-US" sz="1600" dirty="0"/>
                    </a:p>
                  </a:txBody>
                  <a:tcPr/>
                </a:tc>
                <a:tc>
                  <a:txBody>
                    <a:bodyPr/>
                    <a:lstStyle/>
                    <a:p>
                      <a:pPr algn="ctr"/>
                      <a:r>
                        <a:rPr lang="en-US" sz="1600" dirty="0" smtClean="0"/>
                        <a:t>Situation</a:t>
                      </a:r>
                      <a:endParaRPr lang="en-US" sz="1600" dirty="0"/>
                    </a:p>
                  </a:txBody>
                  <a:tcPr/>
                </a:tc>
                <a:tc>
                  <a:txBody>
                    <a:bodyPr/>
                    <a:lstStyle/>
                    <a:p>
                      <a:pPr algn="ctr"/>
                      <a:r>
                        <a:rPr lang="en-US" sz="1600" dirty="0" smtClean="0"/>
                        <a:t>Tax/No Tax</a:t>
                      </a:r>
                      <a:endParaRPr lang="en-US" sz="1600" dirty="0"/>
                    </a:p>
                  </a:txBody>
                  <a:tcPr/>
                </a:tc>
              </a:tr>
              <a:tr h="370840">
                <a:tc>
                  <a:txBody>
                    <a:bodyPr/>
                    <a:lstStyle/>
                    <a:p>
                      <a:pPr algn="ctr"/>
                      <a:r>
                        <a:rPr lang="en-US" sz="1400" dirty="0" smtClean="0"/>
                        <a:t>A</a:t>
                      </a:r>
                      <a:endParaRPr lang="en-US" sz="1400" dirty="0"/>
                    </a:p>
                  </a:txBody>
                  <a:tcPr/>
                </a:tc>
                <a:tc>
                  <a:txBody>
                    <a:bodyPr/>
                    <a:lstStyle/>
                    <a:p>
                      <a:r>
                        <a:rPr lang="en-US" sz="1400" dirty="0" smtClean="0"/>
                        <a:t>Invoice issued &amp;</a:t>
                      </a:r>
                      <a:r>
                        <a:rPr lang="en-US" sz="1400" baseline="0" dirty="0" smtClean="0"/>
                        <a:t> payment received prior to service became taxable</a:t>
                      </a:r>
                      <a:endParaRPr lang="en-US" sz="1400" dirty="0"/>
                    </a:p>
                  </a:txBody>
                  <a:tcPr/>
                </a:tc>
                <a:tc>
                  <a:txBody>
                    <a:bodyPr/>
                    <a:lstStyle/>
                    <a:p>
                      <a:pPr algn="ctr"/>
                      <a:r>
                        <a:rPr lang="en-US" sz="1400" dirty="0" smtClean="0"/>
                        <a:t>No Tax</a:t>
                      </a:r>
                      <a:endParaRPr lang="en-US" sz="1400" dirty="0"/>
                    </a:p>
                  </a:txBody>
                  <a:tcPr/>
                </a:tc>
              </a:tr>
              <a:tr h="370840">
                <a:tc>
                  <a:txBody>
                    <a:bodyPr/>
                    <a:lstStyle/>
                    <a:p>
                      <a:pPr algn="ctr"/>
                      <a:r>
                        <a:rPr lang="en-US" sz="1400" dirty="0" smtClean="0"/>
                        <a:t>B</a:t>
                      </a:r>
                      <a:endParaRPr lang="en-US" sz="1400" dirty="0"/>
                    </a:p>
                  </a:txBody>
                  <a:tcPr/>
                </a:tc>
                <a:tc>
                  <a:txBody>
                    <a:bodyPr/>
                    <a:lstStyle/>
                    <a:p>
                      <a:pPr algn="just"/>
                      <a:r>
                        <a:rPr lang="en-US" sz="1400" dirty="0" smtClean="0"/>
                        <a:t>Payment</a:t>
                      </a:r>
                      <a:r>
                        <a:rPr lang="en-US" sz="1400" baseline="0" dirty="0" smtClean="0"/>
                        <a:t> received prior to service became taxable and invoice issued within 14 days of the date when service is taxed for the first time</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No Tax</a:t>
                      </a:r>
                    </a:p>
                    <a:p>
                      <a:pPr algn="ctr"/>
                      <a:endParaRPr lang="en-US" sz="1400" dirty="0"/>
                    </a:p>
                  </a:txBody>
                  <a:tcPr/>
                </a:tc>
              </a:tr>
              <a:tr h="370840">
                <a:tc>
                  <a:txBody>
                    <a:bodyPr/>
                    <a:lstStyle/>
                    <a:p>
                      <a:pPr algn="ctr"/>
                      <a:r>
                        <a:rPr lang="en-US" sz="1400" dirty="0" smtClean="0"/>
                        <a:t>C</a:t>
                      </a:r>
                      <a:endParaRPr lang="en-US" sz="1400" dirty="0"/>
                    </a:p>
                  </a:txBody>
                  <a:tcPr/>
                </a:tc>
                <a:tc>
                  <a:txBody>
                    <a:bodyPr/>
                    <a:lstStyle/>
                    <a:p>
                      <a:r>
                        <a:rPr lang="en-US" sz="1400" dirty="0" smtClean="0"/>
                        <a:t>Others</a:t>
                      </a:r>
                      <a:endParaRPr lang="en-US" sz="1400" dirty="0"/>
                    </a:p>
                  </a:txBody>
                  <a:tcPr/>
                </a:tc>
                <a:tc>
                  <a:txBody>
                    <a:bodyPr/>
                    <a:lstStyle/>
                    <a:p>
                      <a:pPr algn="ctr"/>
                      <a:r>
                        <a:rPr lang="en-US" sz="1400" dirty="0" smtClean="0"/>
                        <a:t>Tax</a:t>
                      </a:r>
                      <a:endParaRPr lang="en-US" sz="1400" dirty="0"/>
                    </a:p>
                  </a:txBody>
                  <a:tcPr/>
                </a:tc>
              </a:tr>
            </a:tbl>
          </a:graphicData>
        </a:graphic>
      </p:graphicFrame>
    </p:spTree>
    <p:extLst>
      <p:ext uri="{BB962C8B-B14F-4D97-AF65-F5344CB8AC3E}">
        <p14:creationId xmlns:p14="http://schemas.microsoft.com/office/powerpoint/2010/main" val="8644377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24000" cy="630000"/>
          </a:xfrm>
        </p:spPr>
        <p:txBody>
          <a:bodyPr/>
          <a:lstStyle/>
          <a:p>
            <a:r>
              <a:rPr lang="en-US" dirty="0" smtClean="0"/>
              <a:t>Point of Taxation ………..</a:t>
            </a:r>
            <a:endParaRPr lang="en-US" dirty="0"/>
          </a:p>
        </p:txBody>
      </p:sp>
      <p:sp>
        <p:nvSpPr>
          <p:cNvPr id="3" name="Footer Placeholder 2"/>
          <p:cNvSpPr>
            <a:spLocks noGrp="1"/>
          </p:cNvSpPr>
          <p:nvPr>
            <p:ph type="ftr" sz="quarter" idx="11"/>
          </p:nvPr>
        </p:nvSpPr>
        <p:spPr/>
        <p:txBody>
          <a:bodyPr/>
          <a:lstStyle/>
          <a:p>
            <a:r>
              <a:rPr lang="en-US" smtClean="0"/>
              <a:t>Finance Act 2012 - Service Tax</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17394106"/>
              </p:ext>
            </p:extLst>
          </p:nvPr>
        </p:nvGraphicFramePr>
        <p:xfrm>
          <a:off x="381000" y="871344"/>
          <a:ext cx="8001000" cy="4949952"/>
        </p:xfrm>
        <a:graphic>
          <a:graphicData uri="http://schemas.openxmlformats.org/drawingml/2006/table">
            <a:tbl>
              <a:tblPr firstRow="1" firstCol="1" bandRow="1">
                <a:tableStyleId>{5C22544A-7EE6-4342-B048-85BDC9FD1C3A}</a:tableStyleId>
              </a:tblPr>
              <a:tblGrid>
                <a:gridCol w="1600200"/>
                <a:gridCol w="1447800"/>
                <a:gridCol w="838200"/>
                <a:gridCol w="1143000"/>
                <a:gridCol w="990600"/>
                <a:gridCol w="1981200"/>
              </a:tblGrid>
              <a:tr h="424056">
                <a:tc>
                  <a:txBody>
                    <a:bodyPr/>
                    <a:lstStyle/>
                    <a:p>
                      <a:pPr marL="0" marR="0" algn="ctr">
                        <a:lnSpc>
                          <a:spcPct val="115000"/>
                        </a:lnSpc>
                        <a:spcBef>
                          <a:spcPts val="0"/>
                        </a:spcBef>
                        <a:spcAft>
                          <a:spcPts val="0"/>
                        </a:spcAft>
                      </a:pPr>
                      <a:r>
                        <a:rPr lang="en-US" sz="1400" dirty="0">
                          <a:effectLst/>
                        </a:rPr>
                        <a:t>Service</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Payment</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Invoice</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smtClean="0">
                          <a:effectLst/>
                        </a:rPr>
                        <a:t>Service Completion</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smtClean="0">
                          <a:effectLst/>
                        </a:rPr>
                        <a:t>Point</a:t>
                      </a:r>
                      <a:r>
                        <a:rPr lang="en-US" sz="1400" baseline="0" dirty="0" smtClean="0">
                          <a:effectLst/>
                        </a:rPr>
                        <a:t> of Taxation</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Remarks</a:t>
                      </a:r>
                      <a:endParaRPr lang="en-US" sz="1400" dirty="0">
                        <a:effectLst/>
                        <a:latin typeface="Calibri"/>
                        <a:ea typeface="Calibri"/>
                        <a:cs typeface="Times New Roman"/>
                      </a:endParaRPr>
                    </a:p>
                  </a:txBody>
                  <a:tcPr marL="68580" marR="68580" marT="0" marB="0"/>
                </a:tc>
              </a:tr>
              <a:tr h="533400">
                <a:tc>
                  <a:txBody>
                    <a:bodyPr/>
                    <a:lstStyle/>
                    <a:p>
                      <a:pPr marL="0" marR="0">
                        <a:lnSpc>
                          <a:spcPct val="115000"/>
                        </a:lnSpc>
                        <a:spcBef>
                          <a:spcPts val="0"/>
                        </a:spcBef>
                        <a:spcAft>
                          <a:spcPts val="0"/>
                        </a:spcAft>
                      </a:pPr>
                      <a:r>
                        <a:rPr lang="en-US" sz="1400" dirty="0" smtClean="0">
                          <a:effectLst/>
                          <a:latin typeface="Calibri"/>
                          <a:ea typeface="Calibri"/>
                          <a:cs typeface="Times New Roman"/>
                        </a:rPr>
                        <a:t>Taxable services </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20.3.2012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1.4.2012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10.4.2012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20.3.2012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20</a:t>
                      </a:r>
                      <a:r>
                        <a:rPr lang="en-US" sz="1400" baseline="30000" dirty="0" smtClean="0">
                          <a:effectLst/>
                          <a:latin typeface="Calibri"/>
                          <a:ea typeface="Calibri"/>
                          <a:cs typeface="Times New Roman"/>
                        </a:rPr>
                        <a:t>th</a:t>
                      </a:r>
                      <a:r>
                        <a:rPr lang="en-US" sz="1400" dirty="0" smtClean="0">
                          <a:effectLst/>
                          <a:latin typeface="Calibri"/>
                          <a:ea typeface="Calibri"/>
                          <a:cs typeface="Times New Roman"/>
                        </a:rPr>
                        <a:t> March being earlier of three events  - Rule 3</a:t>
                      </a:r>
                      <a:endParaRPr lang="en-US" sz="1400" dirty="0">
                        <a:effectLst/>
                        <a:latin typeface="Calibri"/>
                        <a:ea typeface="Calibri"/>
                        <a:cs typeface="Times New Roman"/>
                      </a:endParaRPr>
                    </a:p>
                  </a:txBody>
                  <a:tcPr marL="68580" marR="68580" marT="0" marB="0"/>
                </a:tc>
              </a:tr>
              <a:tr h="0">
                <a:tc>
                  <a:txBody>
                    <a:bodyPr/>
                    <a:lstStyle/>
                    <a:p>
                      <a:pPr marL="0" marR="0" algn="just">
                        <a:lnSpc>
                          <a:spcPct val="115000"/>
                        </a:lnSpc>
                        <a:spcBef>
                          <a:spcPts val="0"/>
                        </a:spcBef>
                        <a:spcAft>
                          <a:spcPts val="0"/>
                        </a:spcAft>
                      </a:pPr>
                      <a:r>
                        <a:rPr lang="en-US" sz="1400" dirty="0">
                          <a:effectLst/>
                        </a:rPr>
                        <a:t>Taxable </a:t>
                      </a:r>
                      <a:r>
                        <a:rPr lang="en-US" sz="1400" dirty="0" smtClean="0">
                          <a:effectLst/>
                        </a:rPr>
                        <a:t>Work</a:t>
                      </a:r>
                      <a:r>
                        <a:rPr lang="en-US" sz="1400" baseline="0" dirty="0" smtClean="0">
                          <a:effectLst/>
                        </a:rPr>
                        <a:t> contract </a:t>
                      </a:r>
                      <a:r>
                        <a:rPr lang="en-US" sz="1400" dirty="0" smtClean="0">
                          <a:effectLst/>
                        </a:rPr>
                        <a:t> </a:t>
                      </a:r>
                      <a:r>
                        <a:rPr lang="en-US" sz="1400" dirty="0">
                          <a:effectLst/>
                        </a:rPr>
                        <a:t>with no effective rate </a:t>
                      </a:r>
                      <a:r>
                        <a:rPr lang="en-US" sz="1400" dirty="0" smtClean="0">
                          <a:effectLst/>
                        </a:rPr>
                        <a:t>change</a:t>
                      </a:r>
                    </a:p>
                    <a:p>
                      <a:pPr marL="0" marR="0">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20.6.2012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1.7.2012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10.7.2012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20.6.2012</a:t>
                      </a:r>
                      <a:endParaRPr lang="en-US" sz="140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effectLst/>
                          <a:latin typeface="Calibri"/>
                          <a:ea typeface="Calibri"/>
                          <a:cs typeface="Times New Roman"/>
                        </a:rPr>
                        <a:t>20</a:t>
                      </a:r>
                      <a:r>
                        <a:rPr lang="en-US" sz="1400" baseline="30000" dirty="0" smtClean="0">
                          <a:effectLst/>
                          <a:latin typeface="Calibri"/>
                          <a:ea typeface="Calibri"/>
                          <a:cs typeface="Times New Roman"/>
                        </a:rPr>
                        <a:t>th</a:t>
                      </a:r>
                      <a:r>
                        <a:rPr lang="en-US" sz="1400" dirty="0" smtClean="0">
                          <a:effectLst/>
                          <a:latin typeface="Calibri"/>
                          <a:ea typeface="Calibri"/>
                          <a:cs typeface="Times New Roman"/>
                        </a:rPr>
                        <a:t> June being earlier of three events  - Rule 3</a:t>
                      </a:r>
                    </a:p>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r>
              <a:tr h="0">
                <a:tc>
                  <a:txBody>
                    <a:bodyPr/>
                    <a:lstStyle/>
                    <a:p>
                      <a:pPr marL="0" marR="0" algn="just">
                        <a:lnSpc>
                          <a:spcPct val="115000"/>
                        </a:lnSpc>
                        <a:spcBef>
                          <a:spcPts val="0"/>
                        </a:spcBef>
                        <a:spcAft>
                          <a:spcPts val="0"/>
                        </a:spcAft>
                      </a:pPr>
                      <a:r>
                        <a:rPr lang="en-US" sz="1400" dirty="0">
                          <a:effectLst/>
                        </a:rPr>
                        <a:t>Taxable </a:t>
                      </a:r>
                      <a:r>
                        <a:rPr lang="en-US" sz="1400" dirty="0" smtClean="0">
                          <a:effectLst/>
                        </a:rPr>
                        <a:t>Works</a:t>
                      </a:r>
                      <a:r>
                        <a:rPr lang="en-US" sz="1400" baseline="0" dirty="0" smtClean="0">
                          <a:effectLst/>
                        </a:rPr>
                        <a:t>  contract </a:t>
                      </a:r>
                      <a:r>
                        <a:rPr lang="en-US" sz="1400" dirty="0" smtClean="0">
                          <a:effectLst/>
                        </a:rPr>
                        <a:t>with </a:t>
                      </a:r>
                      <a:r>
                        <a:rPr lang="en-US" sz="1400" dirty="0">
                          <a:effectLst/>
                        </a:rPr>
                        <a:t>effective rate </a:t>
                      </a:r>
                      <a:r>
                        <a:rPr lang="en-US" sz="1400" dirty="0" smtClean="0">
                          <a:effectLst/>
                        </a:rPr>
                        <a:t>change</a:t>
                      </a:r>
                    </a:p>
                    <a:p>
                      <a:pPr marL="0" marR="0" algn="just">
                        <a:lnSpc>
                          <a:spcPct val="115000"/>
                        </a:lnSpc>
                        <a:spcBef>
                          <a:spcPts val="0"/>
                        </a:spcBef>
                        <a:spcAft>
                          <a:spcPts val="0"/>
                        </a:spcAft>
                      </a:pP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20.6.2012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1.7.2012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10.7.2012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1.7.2012</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Calibri"/>
                          <a:ea typeface="Calibri"/>
                          <a:cs typeface="Times New Roman"/>
                        </a:rPr>
                        <a:t>Here service provided after change</a:t>
                      </a:r>
                      <a:r>
                        <a:rPr lang="en-US" sz="1400" baseline="0" dirty="0" smtClean="0">
                          <a:effectLst/>
                          <a:latin typeface="Calibri"/>
                          <a:ea typeface="Calibri"/>
                          <a:cs typeface="Times New Roman"/>
                        </a:rPr>
                        <a:t> in rate of tax  and invoice also issued after change in rate of tax , so POT is 1</a:t>
                      </a:r>
                      <a:r>
                        <a:rPr lang="en-US" sz="1400" baseline="30000" dirty="0" smtClean="0">
                          <a:effectLst/>
                          <a:latin typeface="Calibri"/>
                          <a:ea typeface="Calibri"/>
                          <a:cs typeface="Times New Roman"/>
                        </a:rPr>
                        <a:t>st</a:t>
                      </a:r>
                      <a:r>
                        <a:rPr lang="en-US" sz="1400" baseline="0" dirty="0" smtClean="0">
                          <a:effectLst/>
                          <a:latin typeface="Calibri"/>
                          <a:ea typeface="Calibri"/>
                          <a:cs typeface="Times New Roman"/>
                        </a:rPr>
                        <a:t> July, 2012 </a:t>
                      </a:r>
                      <a:r>
                        <a:rPr lang="en-US" sz="1400" dirty="0" smtClean="0">
                          <a:effectLst/>
                          <a:latin typeface="Calibri"/>
                          <a:ea typeface="Calibri"/>
                          <a:cs typeface="Times New Roman"/>
                        </a:rPr>
                        <a:t> - Rule 4(b) (iii)</a:t>
                      </a:r>
                      <a:endParaRPr lang="en-US" sz="14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1400" dirty="0">
                          <a:effectLst/>
                        </a:rPr>
                        <a:t>Newly </a:t>
                      </a:r>
                      <a:r>
                        <a:rPr lang="en-US" sz="1400" dirty="0" smtClean="0">
                          <a:effectLst/>
                        </a:rPr>
                        <a:t>Taxed Service </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20.6.2012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1.7.2012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10.7.2012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No Tax</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Payment</a:t>
                      </a:r>
                      <a:r>
                        <a:rPr lang="en-US" sz="1400" baseline="0" dirty="0" smtClean="0">
                          <a:effectLst/>
                          <a:latin typeface="Calibri"/>
                          <a:ea typeface="Calibri"/>
                          <a:cs typeface="Times New Roman"/>
                        </a:rPr>
                        <a:t> received before service became taxable and invoice also issued within 14 days so no tax  [Rule 5(B)] </a:t>
                      </a:r>
                      <a:endParaRPr lang="en-US"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057119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Taxation</a:t>
            </a:r>
            <a:endParaRPr lang="en-US"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54</a:t>
            </a:fld>
            <a:endParaRPr lang="en-GB" dirty="0"/>
          </a:p>
        </p:txBody>
      </p:sp>
      <p:sp>
        <p:nvSpPr>
          <p:cNvPr id="3" name="Content Placeholder 2"/>
          <p:cNvSpPr>
            <a:spLocks noGrp="1"/>
          </p:cNvSpPr>
          <p:nvPr>
            <p:ph idx="4294967295"/>
          </p:nvPr>
        </p:nvSpPr>
        <p:spPr>
          <a:xfrm>
            <a:off x="347031" y="807359"/>
            <a:ext cx="8216180" cy="5758647"/>
          </a:xfrm>
        </p:spPr>
        <p:txBody>
          <a:bodyPr/>
          <a:lstStyle/>
          <a:p>
            <a:endParaRPr lang="en-US" sz="1500" b="1" dirty="0" smtClean="0"/>
          </a:p>
          <a:p>
            <a:pPr algn="just"/>
            <a:r>
              <a:rPr lang="en-US" sz="1500" b="1" dirty="0" smtClean="0"/>
              <a:t>RULE </a:t>
            </a:r>
            <a:r>
              <a:rPr lang="en-US" sz="1500" b="1" dirty="0"/>
              <a:t>8. Determination of point of taxation in case of copyrights, etc. </a:t>
            </a:r>
            <a:r>
              <a:rPr lang="en-US" sz="1500" b="1" dirty="0" smtClean="0"/>
              <a:t>— </a:t>
            </a:r>
            <a:r>
              <a:rPr lang="en-US" sz="1600" dirty="0"/>
              <a:t>In respect of royalties and payments pertaining to copyrights, trademarks, designs or patents, where the whole </a:t>
            </a:r>
            <a:r>
              <a:rPr lang="en-US" sz="1600" b="1" dirty="0"/>
              <a:t>amount of the consideration for the provision of service is not ascertainable </a:t>
            </a:r>
            <a:r>
              <a:rPr lang="en-US" sz="1600" dirty="0"/>
              <a:t>at the time when service was performed, and subsequently the use or the benefit of these services by a person other than the provider </a:t>
            </a:r>
            <a:r>
              <a:rPr lang="en-US" sz="1600" b="1" dirty="0"/>
              <a:t>gives rise to any payment of consideration</a:t>
            </a:r>
            <a:r>
              <a:rPr lang="en-US" sz="1600" dirty="0"/>
              <a:t>, the service shall be treated as having been provided each time when a payment in respect of such use or the benefit is received by the provider in respect thereof, or an invoice is issued by the provider, whichever is earlier</a:t>
            </a:r>
            <a:r>
              <a:rPr lang="en-US" sz="1500" dirty="0" smtClean="0"/>
              <a:t>.</a:t>
            </a:r>
          </a:p>
          <a:p>
            <a:endParaRPr lang="en-US" sz="1500" dirty="0" smtClean="0"/>
          </a:p>
          <a:p>
            <a:endParaRPr lang="en-US" sz="1500" dirty="0"/>
          </a:p>
          <a:p>
            <a:pPr algn="just"/>
            <a:r>
              <a:rPr lang="en-US" sz="1500" b="1" dirty="0"/>
              <a:t>RULE </a:t>
            </a:r>
            <a:r>
              <a:rPr lang="en-US" sz="1500" b="1" dirty="0" smtClean="0"/>
              <a:t>8A</a:t>
            </a:r>
            <a:r>
              <a:rPr lang="en-US" sz="1500" b="1" dirty="0"/>
              <a:t>. Determination of point of taxation in other cases</a:t>
            </a:r>
            <a:r>
              <a:rPr lang="en-US" sz="1500" dirty="0"/>
              <a:t>. — </a:t>
            </a:r>
            <a:r>
              <a:rPr lang="en-US" sz="1500" dirty="0" smtClean="0"/>
              <a:t>Residual rule empowers the </a:t>
            </a:r>
            <a:r>
              <a:rPr lang="en-US" sz="1500" dirty="0"/>
              <a:t>Central Excise </a:t>
            </a:r>
            <a:r>
              <a:rPr lang="en-US" sz="1500" dirty="0" smtClean="0"/>
              <a:t>officer to </a:t>
            </a:r>
            <a:r>
              <a:rPr lang="en-US" sz="1500" dirty="0"/>
              <a:t>determine the point of taxation to the </a:t>
            </a:r>
            <a:r>
              <a:rPr lang="en-US" sz="1500" b="1" dirty="0"/>
              <a:t>best of his </a:t>
            </a:r>
            <a:r>
              <a:rPr lang="en-US" sz="1500" b="1" dirty="0" smtClean="0"/>
              <a:t>judgment </a:t>
            </a:r>
            <a:r>
              <a:rPr lang="en-US" sz="1500" dirty="0" smtClean="0"/>
              <a:t>if date of invoice or date of payment or both are not available  </a:t>
            </a:r>
          </a:p>
        </p:txBody>
      </p:sp>
    </p:spTree>
    <p:extLst>
      <p:ext uri="{BB962C8B-B14F-4D97-AF65-F5344CB8AC3E}">
        <p14:creationId xmlns:p14="http://schemas.microsoft.com/office/powerpoint/2010/main" val="3567196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293" y="1076245"/>
            <a:ext cx="8424000" cy="630000"/>
          </a:xfrm>
        </p:spPr>
        <p:txBody>
          <a:bodyPr/>
          <a:lstStyle/>
          <a:p>
            <a:r>
              <a:rPr lang="en-US" dirty="0" smtClean="0"/>
              <a:t/>
            </a:r>
            <a:br>
              <a:rPr lang="en-US" dirty="0" smtClean="0"/>
            </a:br>
            <a:r>
              <a:rPr lang="en-US" dirty="0" smtClean="0">
                <a:solidFill>
                  <a:schemeClr val="accent2"/>
                </a:solidFill>
              </a:rPr>
              <a:t>Issues in CENVAT Credit Rules</a:t>
            </a:r>
            <a:br>
              <a:rPr lang="en-US" dirty="0" smtClean="0">
                <a:solidFill>
                  <a:schemeClr val="accent2"/>
                </a:solidFill>
              </a:rPr>
            </a:br>
            <a:endParaRPr lang="en-US" dirty="0">
              <a:solidFill>
                <a:schemeClr val="accent2"/>
              </a:solidFill>
            </a:endParaRPr>
          </a:p>
        </p:txBody>
      </p:sp>
      <p:sp>
        <p:nvSpPr>
          <p:cNvPr id="5" name="Slide Number Placeholder 4"/>
          <p:cNvSpPr>
            <a:spLocks noGrp="1"/>
          </p:cNvSpPr>
          <p:nvPr>
            <p:ph type="sldNum" sz="quarter" idx="12"/>
          </p:nvPr>
        </p:nvSpPr>
        <p:spPr/>
        <p:txBody>
          <a:bodyPr/>
          <a:lstStyle/>
          <a:p>
            <a:fld id="{313880FF-B11A-4FA9-B5CC-7226C1B8517C}" type="slidenum">
              <a:rPr lang="en-GB" smtClean="0"/>
              <a:pPr/>
              <a:t>55</a:t>
            </a:fld>
            <a:endParaRPr lang="en-GB" dirty="0"/>
          </a:p>
        </p:txBody>
      </p:sp>
      <p:pic>
        <p:nvPicPr>
          <p:cNvPr id="3075" name="Picture 3" descr="C:\Users\tthakur\Desktop\Budget 2012\Images\1319425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121" y="2084569"/>
            <a:ext cx="4903879" cy="4325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1738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Broad overview of the changes</a:t>
            </a:r>
            <a:br>
              <a:rPr lang="en-US" dirty="0" smtClean="0"/>
            </a:br>
            <a:endParaRPr lang="en-US" dirty="0"/>
          </a:p>
        </p:txBody>
      </p:sp>
      <p:sp>
        <p:nvSpPr>
          <p:cNvPr id="6" name="Content Placeholder 5"/>
          <p:cNvSpPr>
            <a:spLocks noGrp="1"/>
          </p:cNvSpPr>
          <p:nvPr>
            <p:ph idx="1"/>
          </p:nvPr>
        </p:nvSpPr>
        <p:spPr>
          <a:xfrm>
            <a:off x="360000" y="799800"/>
            <a:ext cx="8424000" cy="5220000"/>
          </a:xfrm>
        </p:spPr>
        <p:txBody>
          <a:bodyPr/>
          <a:lstStyle/>
          <a:p>
            <a:pPr>
              <a:spcBef>
                <a:spcPts val="538"/>
              </a:spcBef>
            </a:pPr>
            <a:r>
              <a:rPr lang="en-US" sz="1600" dirty="0" smtClean="0">
                <a:cs typeface="Arial" charset="0"/>
              </a:rPr>
              <a:t>CENVAT </a:t>
            </a:r>
            <a:r>
              <a:rPr lang="en-US" sz="1600" dirty="0">
                <a:cs typeface="Arial" charset="0"/>
              </a:rPr>
              <a:t>Credit </a:t>
            </a:r>
            <a:r>
              <a:rPr lang="en-US" sz="1600" dirty="0" smtClean="0">
                <a:cs typeface="Arial" charset="0"/>
              </a:rPr>
              <a:t>Rules</a:t>
            </a:r>
          </a:p>
          <a:p>
            <a:pPr marL="225425" indent="-225425" algn="just">
              <a:spcBef>
                <a:spcPts val="538"/>
              </a:spcBef>
              <a:buFont typeface="Arial" pitchFamily="34" charset="0"/>
              <a:buChar char="•"/>
            </a:pPr>
            <a:r>
              <a:rPr lang="en-US" sz="1400" dirty="0" smtClean="0">
                <a:cs typeface="Arial" charset="0"/>
              </a:rPr>
              <a:t>Dumpers and tippers included in definition of capital goods </a:t>
            </a:r>
            <a:r>
              <a:rPr lang="en-US" sz="1400" dirty="0" err="1" smtClean="0">
                <a:cs typeface="Arial" charset="0"/>
              </a:rPr>
              <a:t>w.e.f</a:t>
            </a:r>
            <a:r>
              <a:rPr lang="en-US" sz="1400" dirty="0" smtClean="0">
                <a:cs typeface="Arial" charset="0"/>
              </a:rPr>
              <a:t>. 1-7-2012</a:t>
            </a:r>
          </a:p>
          <a:p>
            <a:pPr algn="just">
              <a:spcBef>
                <a:spcPts val="538"/>
              </a:spcBef>
            </a:pPr>
            <a:endParaRPr lang="en-US" sz="1400" dirty="0">
              <a:cs typeface="Arial" charset="0"/>
            </a:endParaRPr>
          </a:p>
          <a:p>
            <a:pPr marL="225425" indent="-225425" algn="just">
              <a:buFont typeface="Arial" pitchFamily="34" charset="0"/>
              <a:buChar char="•"/>
            </a:pPr>
            <a:r>
              <a:rPr lang="en-US" sz="1400" dirty="0" smtClean="0">
                <a:cs typeface="Arial" charset="0"/>
              </a:rPr>
              <a:t>Duty </a:t>
            </a:r>
            <a:r>
              <a:rPr lang="en-US" sz="1400" dirty="0">
                <a:cs typeface="Arial" charset="0"/>
              </a:rPr>
              <a:t>on removal of capital goods after use or cleared as waste &amp; scrap  to be paid at higher of CENVAT credit as reduced by specified percentage or duty on transaction value </a:t>
            </a:r>
            <a:r>
              <a:rPr lang="en-US" sz="1400" dirty="0" err="1" smtClean="0">
                <a:cs typeface="Arial" charset="0"/>
              </a:rPr>
              <a:t>w.e.f</a:t>
            </a:r>
            <a:r>
              <a:rPr lang="en-US" sz="1400" dirty="0" smtClean="0">
                <a:cs typeface="Arial" charset="0"/>
              </a:rPr>
              <a:t>. 17-3-2012</a:t>
            </a:r>
          </a:p>
          <a:p>
            <a:pPr marL="256375" indent="-256375" algn="just">
              <a:buFont typeface="Arial" pitchFamily="34" charset="0"/>
              <a:buChar char="•"/>
            </a:pPr>
            <a:endParaRPr lang="en-US" sz="1400" dirty="0" smtClean="0">
              <a:cs typeface="Arial" charset="0"/>
            </a:endParaRPr>
          </a:p>
          <a:p>
            <a:pPr marL="256375" indent="-256375" algn="just">
              <a:buFont typeface="Arial" pitchFamily="34" charset="0"/>
              <a:buChar char="•"/>
            </a:pPr>
            <a:r>
              <a:rPr lang="en-US" sz="1400" dirty="0" smtClean="0">
                <a:cs typeface="Arial" charset="0"/>
              </a:rPr>
              <a:t>Credit </a:t>
            </a:r>
            <a:r>
              <a:rPr lang="en-US" sz="1400" dirty="0">
                <a:cs typeface="Arial" charset="0"/>
              </a:rPr>
              <a:t>of inputs and capital goods without bringing them into premises allowed to service provider subject to maintenance of documentary evidence (Rule 4)</a:t>
            </a:r>
          </a:p>
          <a:p>
            <a:pPr marL="256375" indent="-256375" algn="just">
              <a:buFont typeface="Arial" pitchFamily="34" charset="0"/>
              <a:buChar char="•"/>
            </a:pPr>
            <a:endParaRPr lang="en-US" sz="1400" dirty="0" smtClean="0">
              <a:cs typeface="Arial" charset="0"/>
            </a:endParaRPr>
          </a:p>
          <a:p>
            <a:pPr marL="256375" indent="-256375" algn="just">
              <a:buFont typeface="Arial" pitchFamily="34" charset="0"/>
              <a:buChar char="•"/>
            </a:pPr>
            <a:r>
              <a:rPr lang="en-US" sz="1400" dirty="0" smtClean="0">
                <a:cs typeface="Arial" charset="0"/>
              </a:rPr>
              <a:t>Amendment </a:t>
            </a:r>
            <a:r>
              <a:rPr lang="en-US" sz="1400" dirty="0">
                <a:cs typeface="Arial" charset="0"/>
              </a:rPr>
              <a:t>to Rule 6(3) wherein the rate of payment increased to 6% for the manufacturer/service provider who does not maintain separate </a:t>
            </a:r>
            <a:r>
              <a:rPr lang="en-US" sz="1400" dirty="0" smtClean="0">
                <a:cs typeface="Arial" charset="0"/>
              </a:rPr>
              <a:t>accounts </a:t>
            </a:r>
            <a:r>
              <a:rPr lang="en-US" sz="1400" dirty="0" err="1" smtClean="0">
                <a:cs typeface="Arial" charset="0"/>
              </a:rPr>
              <a:t>w.e.f</a:t>
            </a:r>
            <a:r>
              <a:rPr lang="en-US" sz="1400" dirty="0" smtClean="0">
                <a:cs typeface="Arial" charset="0"/>
              </a:rPr>
              <a:t>. 1-4-2012</a:t>
            </a:r>
            <a:endParaRPr lang="en-US" sz="1400" dirty="0">
              <a:cs typeface="Arial" charset="0"/>
            </a:endParaRPr>
          </a:p>
          <a:p>
            <a:pPr marL="256375" indent="-256375" algn="just">
              <a:buFont typeface="Arial" pitchFamily="34" charset="0"/>
              <a:buChar char="•"/>
            </a:pPr>
            <a:endParaRPr lang="en-US" sz="1400" dirty="0" smtClean="0">
              <a:cs typeface="Arial" charset="0"/>
            </a:endParaRPr>
          </a:p>
          <a:p>
            <a:pPr marL="256375" indent="-256375" algn="just">
              <a:buFont typeface="Arial" pitchFamily="34" charset="0"/>
              <a:buChar char="•"/>
            </a:pPr>
            <a:r>
              <a:rPr lang="en-US" sz="1400" dirty="0" smtClean="0">
                <a:cs typeface="Arial" charset="0"/>
              </a:rPr>
              <a:t>Credit </a:t>
            </a:r>
            <a:r>
              <a:rPr lang="en-US" sz="1400" dirty="0">
                <a:cs typeface="Arial" charset="0"/>
              </a:rPr>
              <a:t>allowed on the basis of tax payment challan for Service Tax paid under reverse charge  </a:t>
            </a:r>
          </a:p>
          <a:p>
            <a:pPr marL="205100" indent="-205100" algn="just">
              <a:spcBef>
                <a:spcPts val="538"/>
              </a:spcBef>
              <a:buFont typeface="Arial" pitchFamily="34" charset="0"/>
              <a:buChar char="•"/>
            </a:pPr>
            <a:endParaRPr lang="en-US" sz="1400" dirty="0" smtClean="0">
              <a:cs typeface="Arial" charset="0"/>
            </a:endParaRPr>
          </a:p>
          <a:p>
            <a:pPr marL="205100" indent="-205100" algn="just">
              <a:spcBef>
                <a:spcPts val="538"/>
              </a:spcBef>
              <a:buFont typeface="Arial" pitchFamily="34" charset="0"/>
              <a:buChar char="•"/>
            </a:pPr>
            <a:r>
              <a:rPr lang="en-US" sz="1400" dirty="0" smtClean="0">
                <a:cs typeface="Arial" charset="0"/>
              </a:rPr>
              <a:t>Rules </a:t>
            </a:r>
            <a:r>
              <a:rPr lang="en-US" sz="1400" dirty="0">
                <a:cs typeface="Arial" charset="0"/>
              </a:rPr>
              <a:t>relating to distribution of credit of input services by ISD amended (Rule 7)</a:t>
            </a:r>
          </a:p>
          <a:p>
            <a:pPr marL="205100" indent="-205100" algn="just">
              <a:spcBef>
                <a:spcPts val="538"/>
              </a:spcBef>
              <a:buFont typeface="Arial" pitchFamily="34" charset="0"/>
              <a:buChar char="•"/>
            </a:pPr>
            <a:endParaRPr lang="en-US" sz="1400" dirty="0" smtClean="0">
              <a:cs typeface="Arial" charset="0"/>
            </a:endParaRPr>
          </a:p>
          <a:p>
            <a:pPr marL="205100" indent="-205100" algn="just">
              <a:spcBef>
                <a:spcPts val="538"/>
              </a:spcBef>
              <a:buFont typeface="Arial" pitchFamily="34" charset="0"/>
              <a:buChar char="•"/>
            </a:pPr>
            <a:r>
              <a:rPr lang="en-US" sz="1400" dirty="0" smtClean="0">
                <a:cs typeface="Arial" charset="0"/>
              </a:rPr>
              <a:t>Interest </a:t>
            </a:r>
            <a:r>
              <a:rPr lang="en-US" sz="1400" dirty="0">
                <a:cs typeface="Arial" charset="0"/>
              </a:rPr>
              <a:t>not applicable where credit has been wrongly availed but reversed prior to utilisation (Rule 14)</a:t>
            </a:r>
          </a:p>
          <a:p>
            <a:pPr marL="205100" indent="-205100" algn="just">
              <a:spcBef>
                <a:spcPts val="538"/>
              </a:spcBef>
              <a:buFont typeface="Arial" pitchFamily="34" charset="0"/>
              <a:buChar char="•"/>
            </a:pPr>
            <a:endParaRPr lang="en-US" sz="1400" dirty="0" smtClean="0">
              <a:cs typeface="Arial" charset="0"/>
            </a:endParaRPr>
          </a:p>
          <a:p>
            <a:pPr marL="205100" indent="-205100" algn="just">
              <a:spcBef>
                <a:spcPts val="538"/>
              </a:spcBef>
              <a:buFont typeface="Arial" pitchFamily="34" charset="0"/>
              <a:buChar char="•"/>
            </a:pPr>
            <a:r>
              <a:rPr lang="en-US" sz="1400" dirty="0" smtClean="0">
                <a:cs typeface="Arial" charset="0"/>
              </a:rPr>
              <a:t>Unutilized </a:t>
            </a:r>
            <a:r>
              <a:rPr lang="en-US" sz="1400" dirty="0">
                <a:cs typeface="Arial" charset="0"/>
              </a:rPr>
              <a:t>credit of SAD at the end of each quarter can be transferred to another factory of the manufacturer (Rule 10A)</a:t>
            </a:r>
          </a:p>
          <a:p>
            <a:endParaRPr lang="en-US" sz="1600" dirty="0"/>
          </a:p>
        </p:txBody>
      </p:sp>
      <p:sp>
        <p:nvSpPr>
          <p:cNvPr id="3" name="Slide Number Placeholder 2"/>
          <p:cNvSpPr>
            <a:spLocks noGrp="1"/>
          </p:cNvSpPr>
          <p:nvPr>
            <p:ph type="sldNum" sz="quarter" idx="12"/>
          </p:nvPr>
        </p:nvSpPr>
        <p:spPr/>
        <p:txBody>
          <a:bodyPr/>
          <a:lstStyle/>
          <a:p>
            <a:fld id="{886168B5-F3C7-4564-90C1-D6926DD1A228}" type="slidenum">
              <a:rPr lang="en-US" smtClean="0"/>
              <a:pPr/>
              <a:t>56</a:t>
            </a:fld>
            <a:endParaRPr lang="en-US" dirty="0"/>
          </a:p>
        </p:txBody>
      </p:sp>
    </p:spTree>
    <p:extLst>
      <p:ext uri="{BB962C8B-B14F-4D97-AF65-F5344CB8AC3E}">
        <p14:creationId xmlns:p14="http://schemas.microsoft.com/office/powerpoint/2010/main" val="13293479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2494200"/>
            <a:ext cx="8424000" cy="630000"/>
          </a:xfrm>
        </p:spPr>
        <p:txBody>
          <a:bodyPr/>
          <a:lstStyle/>
          <a:p>
            <a:pPr algn="ctr"/>
            <a:r>
              <a:rPr lang="en-US" sz="8000" dirty="0" smtClean="0"/>
              <a:t>THANK YOU</a:t>
            </a:r>
            <a:br>
              <a:rPr lang="en-US" sz="8000" dirty="0" smtClean="0"/>
            </a:br>
            <a:r>
              <a:rPr lang="en-US" sz="8000" dirty="0" smtClean="0"/>
              <a:t/>
            </a:r>
            <a:br>
              <a:rPr lang="en-US" sz="8000" dirty="0" smtClean="0"/>
            </a:br>
            <a:endParaRPr lang="en-US" sz="8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dirty="0"/>
          </a:p>
        </p:txBody>
      </p:sp>
      <p:sp>
        <p:nvSpPr>
          <p:cNvPr id="3" name="Rectangle 2"/>
          <p:cNvSpPr/>
          <p:nvPr/>
        </p:nvSpPr>
        <p:spPr>
          <a:xfrm>
            <a:off x="152400" y="5867400"/>
            <a:ext cx="7848600" cy="307777"/>
          </a:xfrm>
          <a:prstGeom prst="rect">
            <a:avLst/>
          </a:prstGeom>
        </p:spPr>
        <p:txBody>
          <a:bodyPr wrap="square">
            <a:spAutoFit/>
          </a:bodyPr>
          <a:lstStyle/>
          <a:p>
            <a:pPr algn="just"/>
            <a:r>
              <a:rPr lang="en-US" sz="1400" i="1" dirty="0" smtClean="0">
                <a:latin typeface="Times New Roman"/>
                <a:ea typeface="Calibri"/>
                <a:cs typeface="Times New Roman"/>
              </a:rPr>
              <a:t>Views expressed </a:t>
            </a:r>
            <a:r>
              <a:rPr lang="en-US" sz="1400" i="1" dirty="0">
                <a:latin typeface="Times New Roman"/>
                <a:ea typeface="Calibri"/>
                <a:cs typeface="Times New Roman"/>
              </a:rPr>
              <a:t>herein </a:t>
            </a:r>
            <a:r>
              <a:rPr lang="en-US" sz="1400" i="1" dirty="0" smtClean="0">
                <a:latin typeface="Times New Roman"/>
                <a:ea typeface="Calibri"/>
                <a:cs typeface="Times New Roman"/>
              </a:rPr>
              <a:t>are personal in nature </a:t>
            </a:r>
            <a:r>
              <a:rPr lang="en-US" sz="1400" i="1" dirty="0">
                <a:latin typeface="Times New Roman"/>
                <a:ea typeface="Calibri"/>
                <a:cs typeface="Times New Roman"/>
              </a:rPr>
              <a:t>and any reliance on it is at the recipient’s own risk</a:t>
            </a:r>
          </a:p>
        </p:txBody>
      </p:sp>
    </p:spTree>
    <p:extLst>
      <p:ext uri="{BB962C8B-B14F-4D97-AF65-F5344CB8AC3E}">
        <p14:creationId xmlns:p14="http://schemas.microsoft.com/office/powerpoint/2010/main" val="580481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‘service’</a:t>
            </a:r>
            <a:endParaRPr lang="en-US" dirty="0"/>
          </a:p>
        </p:txBody>
      </p:sp>
      <p:graphicFrame>
        <p:nvGraphicFramePr>
          <p:cNvPr id="5" name="Diagram 4"/>
          <p:cNvGraphicFramePr/>
          <p:nvPr>
            <p:extLst>
              <p:ext uri="{D42A27DB-BD31-4B8C-83A1-F6EECF244321}">
                <p14:modId xmlns:p14="http://schemas.microsoft.com/office/powerpoint/2010/main" val="834785441"/>
              </p:ext>
            </p:extLst>
          </p:nvPr>
        </p:nvGraphicFramePr>
        <p:xfrm>
          <a:off x="381000" y="762000"/>
          <a:ext cx="8686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645865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shalsharma\Downloads\MC9004421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371600"/>
            <a:ext cx="3429000"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Are you providing a service?</a:t>
            </a:r>
            <a:endParaRPr lang="en-US" dirty="0"/>
          </a:p>
        </p:txBody>
      </p:sp>
      <p:sp>
        <p:nvSpPr>
          <p:cNvPr id="3" name="Content Placeholder 2"/>
          <p:cNvSpPr>
            <a:spLocks noGrp="1"/>
          </p:cNvSpPr>
          <p:nvPr>
            <p:ph idx="1"/>
          </p:nvPr>
        </p:nvSpPr>
        <p:spPr>
          <a:xfrm>
            <a:off x="360000" y="952200"/>
            <a:ext cx="5126400" cy="5220000"/>
          </a:xfrm>
        </p:spPr>
        <p:txBody>
          <a:bodyPr/>
          <a:lstStyle/>
          <a:p>
            <a:pPr marL="285750" indent="-285750">
              <a:buFont typeface="Arial" pitchFamily="34" charset="0"/>
              <a:buChar char="•"/>
            </a:pPr>
            <a:r>
              <a:rPr lang="en-US" sz="1400" dirty="0" smtClean="0"/>
              <a:t>Doing an activity for another person.				</a:t>
            </a:r>
            <a:endParaRPr lang="en-US" sz="1400" b="1" dirty="0" smtClean="0">
              <a:solidFill>
                <a:schemeClr val="accent5"/>
              </a:solidFill>
            </a:endParaRPr>
          </a:p>
          <a:p>
            <a:pPr marL="285750" indent="-285750">
              <a:buFont typeface="Arial" pitchFamily="34" charset="0"/>
              <a:buChar char="•"/>
            </a:pPr>
            <a:r>
              <a:rPr lang="en-US" sz="1400" dirty="0" smtClean="0"/>
              <a:t>Doing such activity for consideration (Tourist information no consideration)	</a:t>
            </a:r>
          </a:p>
          <a:p>
            <a:pPr marL="285750" indent="-285750">
              <a:buFont typeface="Arial" pitchFamily="34" charset="0"/>
              <a:buChar char="•"/>
            </a:pPr>
            <a:endParaRPr lang="en-US" sz="1400" dirty="0"/>
          </a:p>
          <a:p>
            <a:pPr marL="285750" indent="-285750">
              <a:buFont typeface="Arial" pitchFamily="34" charset="0"/>
              <a:buChar char="•"/>
            </a:pPr>
            <a:r>
              <a:rPr lang="en-US" sz="1400" dirty="0" smtClean="0"/>
              <a:t>Contractual Obligation </a:t>
            </a:r>
          </a:p>
          <a:p>
            <a:r>
              <a:rPr lang="en-US" sz="1400" dirty="0" smtClean="0"/>
              <a:t> 			 </a:t>
            </a:r>
          </a:p>
          <a:p>
            <a:r>
              <a:rPr lang="en-US" sz="1400" b="1" dirty="0" smtClean="0">
                <a:solidFill>
                  <a:srgbClr val="FF0000"/>
                </a:solidFill>
              </a:rPr>
              <a:t>Excludes </a:t>
            </a:r>
            <a:r>
              <a:rPr lang="en-US" sz="1400" dirty="0" smtClean="0">
                <a:solidFill>
                  <a:srgbClr val="FF0000"/>
                </a:solidFill>
              </a:rPr>
              <a:t>:</a:t>
            </a:r>
            <a:r>
              <a:rPr lang="en-US" sz="1400" dirty="0" smtClean="0"/>
              <a:t> </a:t>
            </a:r>
            <a:r>
              <a:rPr lang="en-US" sz="1400" b="1" dirty="0" smtClean="0">
                <a:solidFill>
                  <a:srgbClr val="FF0000"/>
                </a:solidFill>
              </a:rPr>
              <a:t>I M A G E</a:t>
            </a:r>
          </a:p>
          <a:p>
            <a:pPr marL="285750" indent="-285750">
              <a:buFont typeface="Arial" pitchFamily="34" charset="0"/>
              <a:buChar char="•"/>
            </a:pPr>
            <a:endParaRPr lang="en-US" sz="1400" dirty="0"/>
          </a:p>
          <a:p>
            <a:pPr marL="285750" indent="-285750">
              <a:buFont typeface="Arial" pitchFamily="34" charset="0"/>
              <a:buChar char="•"/>
            </a:pPr>
            <a:r>
              <a:rPr lang="en-US" sz="1400" dirty="0" smtClean="0"/>
              <a:t>Activity does not consist only of transfer of title in goods or immovable property by way of sale, gift or in any other manner.</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Activity does not consist of a transaction in money or actionable claim.</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Consideration for activity is not in the nature of court fees for a court or tribunal.</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Activity is not in the nature of service provided by an employee of such person in the course of employment.</a:t>
            </a:r>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Deemed sales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034597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determine whether you are providing a service?</a:t>
            </a:r>
          </a:p>
        </p:txBody>
      </p:sp>
      <p:sp>
        <p:nvSpPr>
          <p:cNvPr id="4" name="Footer Placeholder 3"/>
          <p:cNvSpPr>
            <a:spLocks noGrp="1"/>
          </p:cNvSpPr>
          <p:nvPr>
            <p:ph type="ftr" sz="quarter" idx="11"/>
          </p:nvPr>
        </p:nvSpPr>
        <p:spPr/>
        <p:txBody>
          <a:bodyPr/>
          <a:lstStyle/>
          <a:p>
            <a:r>
              <a:rPr lang="en-US" smtClean="0"/>
              <a:t>Finance Act 2012 - Service Tax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82886200"/>
              </p:ext>
            </p:extLst>
          </p:nvPr>
        </p:nvGraphicFramePr>
        <p:xfrm>
          <a:off x="457200" y="1066800"/>
          <a:ext cx="8153400" cy="4626864"/>
        </p:xfrm>
        <a:graphic>
          <a:graphicData uri="http://schemas.openxmlformats.org/drawingml/2006/table">
            <a:tbl>
              <a:tblPr firstRow="1" firstCol="1" bandRow="1">
                <a:tableStyleId>{5C22544A-7EE6-4342-B048-85BDC9FD1C3A}</a:tableStyleId>
              </a:tblPr>
              <a:tblGrid>
                <a:gridCol w="285750"/>
                <a:gridCol w="7334250"/>
                <a:gridCol w="533400"/>
              </a:tblGrid>
              <a:tr h="0">
                <a:tc>
                  <a:txBody>
                    <a:bodyPr/>
                    <a:lstStyle/>
                    <a:p>
                      <a:pPr marL="0" marR="0" algn="ctr">
                        <a:lnSpc>
                          <a:spcPct val="115000"/>
                        </a:lnSpc>
                        <a:spcBef>
                          <a:spcPts val="0"/>
                        </a:spcBef>
                        <a:spcAft>
                          <a:spcPts val="0"/>
                        </a:spcAft>
                      </a:pPr>
                      <a:r>
                        <a:rPr lang="en-US" sz="1200" dirty="0">
                          <a:effectLst/>
                        </a:rPr>
                        <a:t>S.</a:t>
                      </a:r>
                    </a:p>
                    <a:p>
                      <a:pPr marL="0" marR="0" algn="ctr">
                        <a:lnSpc>
                          <a:spcPct val="115000"/>
                        </a:lnSpc>
                        <a:spcBef>
                          <a:spcPts val="0"/>
                        </a:spcBef>
                        <a:spcAft>
                          <a:spcPts val="0"/>
                        </a:spcAft>
                      </a:pPr>
                      <a:r>
                        <a:rPr lang="en-US" sz="1200" dirty="0">
                          <a:effectLst/>
                        </a:rPr>
                        <a:t>No.</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Question</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Answer</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1</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Am I doing an activity (including declared service) for another person</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Yes</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2</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Am I doing such activity for a consideration</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Yes</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3</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Does this activity consist only of transfer of title in goods or immovable property by way of sale, gift or in any other manner</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4</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Does this activity constitute only a transfer, delivery or supply of goods which is deemed to be a sale of goods within the meaning of clause (29A) of article 366 of the Constitution</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5</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Does this activity consist only of a transaction in money or actionable claim</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6</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Is the consideration for the activity in the nature of court fees for a court or a tribunal</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7</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Is such an activity in the nature of a service provided by an employee of such person in the course of employment</a:t>
                      </a:r>
                      <a:r>
                        <a:rPr lang="en-US" sz="1200" dirty="0" smtClean="0">
                          <a:effectLst/>
                        </a:rPr>
                        <a:t>?</a:t>
                      </a: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No</a:t>
                      </a:r>
                      <a:endParaRPr lang="en-US" sz="12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8</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Is services in the capacity of M.P., Member of State legislature and Member of  other local authorities etc. </a:t>
                      </a:r>
                      <a:endParaRPr lang="en-US" sz="1200" dirty="0" smtClean="0">
                        <a:effectLst/>
                      </a:endParaRPr>
                    </a:p>
                    <a:p>
                      <a:pPr marL="0" marR="0" algn="just">
                        <a:lnSpc>
                          <a:spcPct val="115000"/>
                        </a:lnSpc>
                        <a:spcBef>
                          <a:spcPts val="0"/>
                        </a:spcBef>
                        <a:spcAft>
                          <a:spcPts val="0"/>
                        </a:spcAft>
                      </a:pP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No</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48054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determine whether service provided by you is taxable and tax is payable ?</a:t>
            </a:r>
            <a:br>
              <a:rPr lang="en-US" dirty="0"/>
            </a:br>
            <a:endParaRPr lang="en-US" dirty="0"/>
          </a:p>
        </p:txBody>
      </p:sp>
      <p:sp>
        <p:nvSpPr>
          <p:cNvPr id="4" name="Footer Placeholder 3"/>
          <p:cNvSpPr>
            <a:spLocks noGrp="1"/>
          </p:cNvSpPr>
          <p:nvPr>
            <p:ph type="ftr" sz="quarter" idx="11"/>
          </p:nvPr>
        </p:nvSpPr>
        <p:spPr/>
        <p:txBody>
          <a:bodyPr/>
          <a:lstStyle/>
          <a:p>
            <a:r>
              <a:rPr lang="en-US" smtClean="0"/>
              <a:t>Finance Act 2012 - Service Tax</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
        <p:nvSpPr>
          <p:cNvPr id="9" name="Rectangle 8"/>
          <p:cNvSpPr/>
          <p:nvPr/>
        </p:nvSpPr>
        <p:spPr>
          <a:xfrm>
            <a:off x="381000" y="1295400"/>
            <a:ext cx="8001000" cy="646331"/>
          </a:xfrm>
          <a:prstGeom prst="rect">
            <a:avLst/>
          </a:prstGeom>
        </p:spPr>
        <p:txBody>
          <a:bodyPr wrap="square">
            <a:spAutoFit/>
          </a:bodyPr>
          <a:lstStyle/>
          <a:p>
            <a:r>
              <a:rPr lang="en-US" dirty="0"/>
              <a:t>If you are providing a ‘service’ (Step 1) and then pose the following questions to yourself-</a:t>
            </a:r>
          </a:p>
        </p:txBody>
      </p:sp>
      <p:graphicFrame>
        <p:nvGraphicFramePr>
          <p:cNvPr id="10" name="Table 9"/>
          <p:cNvGraphicFramePr>
            <a:graphicFrameLocks noGrp="1"/>
          </p:cNvGraphicFramePr>
          <p:nvPr>
            <p:extLst>
              <p:ext uri="{D42A27DB-BD31-4B8C-83A1-F6EECF244321}">
                <p14:modId xmlns:p14="http://schemas.microsoft.com/office/powerpoint/2010/main" val="2161866222"/>
              </p:ext>
            </p:extLst>
          </p:nvPr>
        </p:nvGraphicFramePr>
        <p:xfrm>
          <a:off x="533400" y="2514600"/>
          <a:ext cx="8001000" cy="2590800"/>
        </p:xfrm>
        <a:graphic>
          <a:graphicData uri="http://schemas.openxmlformats.org/drawingml/2006/table">
            <a:tbl>
              <a:tblPr firstRow="1" firstCol="1" bandRow="1">
                <a:tableStyleId>{5C22544A-7EE6-4342-B048-85BDC9FD1C3A}</a:tableStyleId>
              </a:tblPr>
              <a:tblGrid>
                <a:gridCol w="396089"/>
                <a:gridCol w="6812733"/>
                <a:gridCol w="792178"/>
              </a:tblGrid>
              <a:tr h="863600">
                <a:tc>
                  <a:txBody>
                    <a:bodyPr/>
                    <a:lstStyle/>
                    <a:p>
                      <a:pPr marL="0" marR="0" algn="ctr">
                        <a:lnSpc>
                          <a:spcPct val="115000"/>
                        </a:lnSpc>
                        <a:spcBef>
                          <a:spcPts val="0"/>
                        </a:spcBef>
                        <a:spcAft>
                          <a:spcPts val="0"/>
                        </a:spcAft>
                      </a:pPr>
                      <a:r>
                        <a:rPr lang="en-US" sz="1100" dirty="0">
                          <a:effectLst/>
                        </a:rPr>
                        <a:t>S.</a:t>
                      </a:r>
                    </a:p>
                    <a:p>
                      <a:pPr marL="0" marR="0" algn="ctr">
                        <a:lnSpc>
                          <a:spcPct val="115000"/>
                        </a:lnSpc>
                        <a:spcBef>
                          <a:spcPts val="0"/>
                        </a:spcBef>
                        <a:spcAft>
                          <a:spcPts val="0"/>
                        </a:spcAft>
                      </a:pPr>
                      <a:r>
                        <a:rPr lang="en-US" sz="1100" dirty="0">
                          <a:effectLst/>
                        </a:rPr>
                        <a:t>No.</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Question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Answer</a:t>
                      </a:r>
                      <a:endParaRPr lang="en-US" sz="1100">
                        <a:effectLst/>
                        <a:latin typeface="Calibri"/>
                        <a:ea typeface="Calibri"/>
                        <a:cs typeface="Times New Roman"/>
                      </a:endParaRPr>
                    </a:p>
                  </a:txBody>
                  <a:tcPr marL="68580" marR="68580" marT="0" marB="0"/>
                </a:tc>
              </a:tr>
              <a:tr h="431800">
                <a:tc>
                  <a:txBody>
                    <a:bodyPr/>
                    <a:lstStyle/>
                    <a:p>
                      <a:pPr marL="0" marR="0" algn="ctr">
                        <a:lnSpc>
                          <a:spcPct val="115000"/>
                        </a:lnSpc>
                        <a:spcBef>
                          <a:spcPts val="0"/>
                        </a:spcBef>
                        <a:spcAft>
                          <a:spcPts val="0"/>
                        </a:spcAft>
                      </a:pPr>
                      <a:r>
                        <a:rPr lang="en-US" sz="1200" dirty="0">
                          <a:effectLst/>
                        </a:rPr>
                        <a:t>1</a:t>
                      </a:r>
                      <a:endParaRPr lang="en-US" sz="12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Have I provided or agreed to provide the service?</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Yes</a:t>
                      </a:r>
                      <a:endParaRPr lang="en-US" sz="1200">
                        <a:effectLst/>
                        <a:latin typeface="Calibri"/>
                        <a:ea typeface="Calibri"/>
                        <a:cs typeface="Times New Roman"/>
                      </a:endParaRPr>
                    </a:p>
                  </a:txBody>
                  <a:tcPr marL="68580" marR="68580" marT="0" marB="0"/>
                </a:tc>
              </a:tr>
              <a:tr h="431800">
                <a:tc>
                  <a:txBody>
                    <a:bodyPr/>
                    <a:lstStyle/>
                    <a:p>
                      <a:pPr marL="0" marR="0" algn="ctr">
                        <a:lnSpc>
                          <a:spcPct val="115000"/>
                        </a:lnSpc>
                        <a:spcBef>
                          <a:spcPts val="0"/>
                        </a:spcBef>
                        <a:spcAft>
                          <a:spcPts val="0"/>
                        </a:spcAft>
                      </a:pPr>
                      <a:r>
                        <a:rPr lang="en-US" sz="1200">
                          <a:effectLst/>
                        </a:rPr>
                        <a:t>2</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Have I provided or agreed to provide the service in the taxable territory?</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Yes</a:t>
                      </a:r>
                      <a:endParaRPr lang="en-US" sz="1200">
                        <a:effectLst/>
                        <a:latin typeface="Calibri"/>
                        <a:ea typeface="Calibri"/>
                        <a:cs typeface="Times New Roman"/>
                      </a:endParaRPr>
                    </a:p>
                  </a:txBody>
                  <a:tcPr marL="68580" marR="68580" marT="0" marB="0"/>
                </a:tc>
              </a:tr>
              <a:tr h="863600">
                <a:tc>
                  <a:txBody>
                    <a:bodyPr/>
                    <a:lstStyle/>
                    <a:p>
                      <a:pPr marL="0" marR="0" algn="ctr">
                        <a:lnSpc>
                          <a:spcPct val="115000"/>
                        </a:lnSpc>
                        <a:spcBef>
                          <a:spcPts val="0"/>
                        </a:spcBef>
                        <a:spcAft>
                          <a:spcPts val="0"/>
                        </a:spcAft>
                      </a:pPr>
                      <a:r>
                        <a:rPr lang="en-US" sz="1200">
                          <a:effectLst/>
                        </a:rPr>
                        <a:t>3</a:t>
                      </a:r>
                      <a:endParaRPr lang="en-US" sz="12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Is this activity entirely covered in any of the services described in the negative list of services specified in section 66D of the Act or otherwise exempted by MEGA Notification </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No</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411721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0.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11.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2.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13.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4.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5.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16.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17.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8.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19.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2.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20.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3.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4.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5.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6.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7.xml><?xml version="1.0" encoding="utf-8"?>
<p:tagLst xmlns:a="http://schemas.openxmlformats.org/drawingml/2006/main" xmlns:r="http://schemas.openxmlformats.org/officeDocument/2006/relationships" xmlns:p="http://schemas.openxmlformats.org/presentationml/2006/main">
  <p:tag name="LEFT" val=" 143.875"/>
  <p:tag name="TOP" val=" 207"/>
</p:tagLst>
</file>

<file path=ppt/tags/tag8.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9.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heme/theme1.xml><?xml version="1.0" encoding="utf-8"?>
<a:theme xmlns:a="http://schemas.openxmlformats.org/drawingml/2006/main" name="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DTTIPL Presentation Templa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Deloit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themeOverride>
</file>

<file path=ppt/theme/themeOverride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themeOverride>
</file>

<file path=docProps/app.xml><?xml version="1.0" encoding="utf-8"?>
<Properties xmlns="http://schemas.openxmlformats.org/officeDocument/2006/extended-properties" xmlns:vt="http://schemas.openxmlformats.org/officeDocument/2006/docPropsVTypes">
  <Template>Deloitte</Template>
  <TotalTime>2663</TotalTime>
  <Words>6025</Words>
  <Application>Microsoft Office PowerPoint</Application>
  <PresentationFormat>On-screen Show (4:3)</PresentationFormat>
  <Paragraphs>998</Paragraphs>
  <Slides>57</Slides>
  <Notes>9</Notes>
  <HiddenSlides>0</HiddenSlides>
  <MMClips>0</MMClips>
  <ScaleCrop>false</ScaleCrop>
  <HeadingPairs>
    <vt:vector size="4" baseType="variant">
      <vt:variant>
        <vt:lpstr>Theme</vt:lpstr>
      </vt:variant>
      <vt:variant>
        <vt:i4>7</vt:i4>
      </vt:variant>
      <vt:variant>
        <vt:lpstr>Slide Titles</vt:lpstr>
      </vt:variant>
      <vt:variant>
        <vt:i4>57</vt:i4>
      </vt:variant>
    </vt:vector>
  </HeadingPairs>
  <TitlesOfParts>
    <vt:vector size="64" baseType="lpstr">
      <vt:lpstr>Deloitte</vt:lpstr>
      <vt:lpstr>1_Deloitte</vt:lpstr>
      <vt:lpstr>2_Deloitte</vt:lpstr>
      <vt:lpstr>3_Deloitte</vt:lpstr>
      <vt:lpstr>4_Deloitte</vt:lpstr>
      <vt:lpstr>DTTIPL Presentation Template</vt:lpstr>
      <vt:lpstr>6_Deloitte</vt:lpstr>
      <vt:lpstr>PowerPoint Presentation</vt:lpstr>
      <vt:lpstr>Contents</vt:lpstr>
      <vt:lpstr>Understanding Service</vt:lpstr>
      <vt:lpstr>Taxation of services based on negative list A case for negative list? </vt:lpstr>
      <vt:lpstr>Basic Understanding of the Law </vt:lpstr>
      <vt:lpstr>What is ‘service’</vt:lpstr>
      <vt:lpstr>Are you providing a service?</vt:lpstr>
      <vt:lpstr>To determine whether you are providing a service?</vt:lpstr>
      <vt:lpstr>To determine whether service provided by you is taxable and tax is payable ? </vt:lpstr>
      <vt:lpstr>Consideration </vt:lpstr>
      <vt:lpstr>Employer – Employee - Taxability</vt:lpstr>
      <vt:lpstr>Negative List of Services</vt:lpstr>
      <vt:lpstr>Service Tax – Negative List</vt:lpstr>
      <vt:lpstr>Negative List of Services</vt:lpstr>
      <vt:lpstr>Negative List of Services</vt:lpstr>
      <vt:lpstr>Negative List of Services</vt:lpstr>
      <vt:lpstr>Declared Services</vt:lpstr>
      <vt:lpstr>Declared Services</vt:lpstr>
      <vt:lpstr>Declared Services</vt:lpstr>
      <vt:lpstr>Exempt Services</vt:lpstr>
      <vt:lpstr>Wholly Exempt Services</vt:lpstr>
      <vt:lpstr>Exemption  </vt:lpstr>
      <vt:lpstr>Exemption</vt:lpstr>
      <vt:lpstr>Exemption</vt:lpstr>
      <vt:lpstr>Exemption</vt:lpstr>
      <vt:lpstr>Exemption</vt:lpstr>
      <vt:lpstr>Exemption</vt:lpstr>
      <vt:lpstr>Partially Exempt Services (NN 26/2012-ST, dated June 20, 2012 effective from July 1, 2012)  Hospitality Services</vt:lpstr>
      <vt:lpstr>Partially Exempt Services (NN 26/2012-ST, dated June 20, 2012 effective from July 1, 2012)  Tour Operator Services</vt:lpstr>
      <vt:lpstr>Partially Exempt Services (NN 26/2012-ST, dated June 20, 2012 effective from July 1, 2012)  </vt:lpstr>
      <vt:lpstr>Bundled Services</vt:lpstr>
      <vt:lpstr>Bundled Services</vt:lpstr>
      <vt:lpstr>Liability of Service Recipient</vt:lpstr>
      <vt:lpstr>Service Recipient – Liability</vt:lpstr>
      <vt:lpstr>Service Recipient – Liability</vt:lpstr>
      <vt:lpstr>Issues under reverse charge mechanism</vt:lpstr>
      <vt:lpstr>Valuation</vt:lpstr>
      <vt:lpstr>Valuation </vt:lpstr>
      <vt:lpstr>Valuation </vt:lpstr>
      <vt:lpstr>Valuation of Service Portion in a  Works Contract</vt:lpstr>
      <vt:lpstr>Valuation of Service Portion – Works contract</vt:lpstr>
      <vt:lpstr>Valuation of Service Portion – Works contract</vt:lpstr>
      <vt:lpstr>Valuation of Service Portion in a  Restaurant or as an outdoor catering</vt:lpstr>
      <vt:lpstr>Valuation of Service Portion in a  Works Contract</vt:lpstr>
      <vt:lpstr>Place of Provision of Service</vt:lpstr>
      <vt:lpstr>Determination of place of provision of service  </vt:lpstr>
      <vt:lpstr>Determination of place of provision of service  </vt:lpstr>
      <vt:lpstr>Determination of place of provision of service  </vt:lpstr>
      <vt:lpstr>Point of Taxation</vt:lpstr>
      <vt:lpstr>Point of Taxation</vt:lpstr>
      <vt:lpstr>Point of Taxation</vt:lpstr>
      <vt:lpstr>Point of Taxation</vt:lpstr>
      <vt:lpstr>Point of Taxation ………..</vt:lpstr>
      <vt:lpstr>Point of Taxation</vt:lpstr>
      <vt:lpstr> Issues in CENVAT Credit Rules </vt:lpstr>
      <vt:lpstr>Broad overview of the changes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Act, 2012</dc:title>
  <dc:creator>Sharma, Shalini (IN - Delhi)</dc:creator>
  <cp:lastModifiedBy>itt</cp:lastModifiedBy>
  <cp:revision>340</cp:revision>
  <dcterms:created xsi:type="dcterms:W3CDTF">2006-08-16T00:00:00Z</dcterms:created>
  <dcterms:modified xsi:type="dcterms:W3CDTF">2013-02-10T03:39:56Z</dcterms:modified>
</cp:coreProperties>
</file>