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0"/>
  </p:notesMasterIdLst>
  <p:sldIdLst>
    <p:sldId id="284" r:id="rId2"/>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316" r:id="rId34"/>
    <p:sldId id="317" r:id="rId35"/>
    <p:sldId id="318" r:id="rId36"/>
    <p:sldId id="319" r:id="rId37"/>
    <p:sldId id="320" r:id="rId38"/>
    <p:sldId id="321" r:id="rId39"/>
    <p:sldId id="322" r:id="rId40"/>
    <p:sldId id="323" r:id="rId41"/>
    <p:sldId id="324" r:id="rId42"/>
    <p:sldId id="325" r:id="rId43"/>
    <p:sldId id="326" r:id="rId44"/>
    <p:sldId id="327" r:id="rId45"/>
    <p:sldId id="328" r:id="rId46"/>
    <p:sldId id="329" r:id="rId47"/>
    <p:sldId id="330" r:id="rId48"/>
    <p:sldId id="331" r:id="rId49"/>
    <p:sldId id="332" r:id="rId50"/>
    <p:sldId id="333" r:id="rId51"/>
    <p:sldId id="334" r:id="rId52"/>
    <p:sldId id="335" r:id="rId53"/>
    <p:sldId id="336" r:id="rId54"/>
    <p:sldId id="337" r:id="rId55"/>
    <p:sldId id="338" r:id="rId56"/>
    <p:sldId id="339" r:id="rId57"/>
    <p:sldId id="340" r:id="rId58"/>
    <p:sldId id="341" r:id="rId59"/>
    <p:sldId id="342" r:id="rId60"/>
    <p:sldId id="343" r:id="rId61"/>
    <p:sldId id="345" r:id="rId62"/>
    <p:sldId id="344" r:id="rId63"/>
    <p:sldId id="347" r:id="rId64"/>
    <p:sldId id="346" r:id="rId65"/>
    <p:sldId id="256" r:id="rId66"/>
    <p:sldId id="258" r:id="rId67"/>
    <p:sldId id="260" r:id="rId68"/>
    <p:sldId id="261" r:id="rId69"/>
    <p:sldId id="262" r:id="rId70"/>
    <p:sldId id="263" r:id="rId71"/>
    <p:sldId id="264" r:id="rId72"/>
    <p:sldId id="265" r:id="rId73"/>
    <p:sldId id="266" r:id="rId74"/>
    <p:sldId id="267" r:id="rId75"/>
    <p:sldId id="268" r:id="rId76"/>
    <p:sldId id="269" r:id="rId77"/>
    <p:sldId id="270" r:id="rId78"/>
    <p:sldId id="271" r:id="rId79"/>
    <p:sldId id="272" r:id="rId80"/>
    <p:sldId id="276" r:id="rId81"/>
    <p:sldId id="273" r:id="rId82"/>
    <p:sldId id="274" r:id="rId83"/>
    <p:sldId id="275" r:id="rId84"/>
    <p:sldId id="278" r:id="rId85"/>
    <p:sldId id="279" r:id="rId86"/>
    <p:sldId id="280" r:id="rId87"/>
    <p:sldId id="281" r:id="rId88"/>
    <p:sldId id="283" r:id="rId89"/>
  </p:sldIdLst>
  <p:sldSz cx="9144000" cy="6858000" type="screen4x3"/>
  <p:notesSz cx="6858000" cy="9144000"/>
  <p:custDataLst>
    <p:tags r:id="rId9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94660"/>
  </p:normalViewPr>
  <p:slideViewPr>
    <p:cSldViewPr>
      <p:cViewPr varScale="1">
        <p:scale>
          <a:sx n="69" d="100"/>
          <a:sy n="69" d="100"/>
        </p:scale>
        <p:origin x="-5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epak\Documents\DKJ\Accolet\Budget\Budget%202012\Indici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320583345885264E-2"/>
          <c:y val="6.085688563316128E-2"/>
          <c:w val="0.88954287261440268"/>
          <c:h val="0.58931893905000743"/>
        </c:manualLayout>
      </c:layout>
      <c:barChart>
        <c:barDir val="col"/>
        <c:grouping val="stacked"/>
        <c:varyColors val="0"/>
        <c:ser>
          <c:idx val="0"/>
          <c:order val="0"/>
          <c:tx>
            <c:strRef>
              <c:f>Sheet3!$B$25</c:f>
              <c:strCache>
                <c:ptCount val="1"/>
                <c:pt idx="0">
                  <c:v>2012-13</c:v>
                </c:pt>
              </c:strCache>
            </c:strRef>
          </c:tx>
          <c:spPr>
            <a:solidFill>
              <a:srgbClr val="0A6464"/>
            </a:solidFill>
          </c:spPr>
          <c:invertIfNegative val="0"/>
          <c:cat>
            <c:strRef>
              <c:f>Sheet3!$A$26:$A$32</c:f>
              <c:strCache>
                <c:ptCount val="7"/>
                <c:pt idx="0">
                  <c:v>Corporation tax</c:v>
                </c:pt>
                <c:pt idx="1">
                  <c:v>Income tax</c:v>
                </c:pt>
                <c:pt idx="2">
                  <c:v>Wealth tax</c:v>
                </c:pt>
                <c:pt idx="3">
                  <c:v>Taxes of Union Territories</c:v>
                </c:pt>
                <c:pt idx="4">
                  <c:v>Customs </c:v>
                </c:pt>
                <c:pt idx="5">
                  <c:v>Union Excise Duties </c:v>
                </c:pt>
                <c:pt idx="6">
                  <c:v>Service Tax </c:v>
                </c:pt>
              </c:strCache>
            </c:strRef>
          </c:cat>
          <c:val>
            <c:numRef>
              <c:f>Sheet3!$B$26:$B$32</c:f>
              <c:numCache>
                <c:formatCode>#,##0</c:formatCode>
                <c:ptCount val="7"/>
                <c:pt idx="0">
                  <c:v>373227</c:v>
                </c:pt>
                <c:pt idx="1">
                  <c:v>195786</c:v>
                </c:pt>
                <c:pt idx="2">
                  <c:v>1244</c:v>
                </c:pt>
                <c:pt idx="3">
                  <c:v>2311</c:v>
                </c:pt>
                <c:pt idx="4">
                  <c:v>186694</c:v>
                </c:pt>
                <c:pt idx="5">
                  <c:v>194350</c:v>
                </c:pt>
                <c:pt idx="6">
                  <c:v>124000</c:v>
                </c:pt>
              </c:numCache>
            </c:numRef>
          </c:val>
        </c:ser>
        <c:dLbls>
          <c:showLegendKey val="0"/>
          <c:showVal val="0"/>
          <c:showCatName val="0"/>
          <c:showSerName val="0"/>
          <c:showPercent val="0"/>
          <c:showBubbleSize val="0"/>
        </c:dLbls>
        <c:gapWidth val="150"/>
        <c:overlap val="100"/>
        <c:axId val="172266624"/>
        <c:axId val="172268160"/>
      </c:barChart>
      <c:catAx>
        <c:axId val="172266624"/>
        <c:scaling>
          <c:orientation val="minMax"/>
        </c:scaling>
        <c:delete val="0"/>
        <c:axPos val="b"/>
        <c:majorTickMark val="out"/>
        <c:minorTickMark val="none"/>
        <c:tickLblPos val="nextTo"/>
        <c:crossAx val="172268160"/>
        <c:crosses val="autoZero"/>
        <c:auto val="1"/>
        <c:lblAlgn val="ctr"/>
        <c:lblOffset val="100"/>
        <c:noMultiLvlLbl val="0"/>
      </c:catAx>
      <c:valAx>
        <c:axId val="172268160"/>
        <c:scaling>
          <c:orientation val="minMax"/>
        </c:scaling>
        <c:delete val="0"/>
        <c:axPos val="l"/>
        <c:majorGridlines/>
        <c:numFmt formatCode="#,##0" sourceLinked="1"/>
        <c:majorTickMark val="out"/>
        <c:minorTickMark val="none"/>
        <c:tickLblPos val="nextTo"/>
        <c:crossAx val="172266624"/>
        <c:crosses val="autoZero"/>
        <c:crossBetween val="between"/>
      </c:valAx>
      <c:dTable>
        <c:showHorzBorder val="1"/>
        <c:showVertBorder val="1"/>
        <c:showOutline val="1"/>
        <c:showKeys val="0"/>
      </c:dTable>
    </c:plotArea>
    <c:plotVisOnly val="1"/>
    <c:dispBlanksAs val="gap"/>
    <c:showDLblsOverMax val="0"/>
  </c:chart>
  <c:txPr>
    <a:bodyPr/>
    <a:lstStyle/>
    <a:p>
      <a:pPr>
        <a:defRPr sz="1200">
          <a:latin typeface="Book Antiqua" pitchFamily="18"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CC30D5-E5A5-4BCB-B4B1-9A2F516F0304}" type="datetimeFigureOut">
              <a:rPr lang="en-US" smtClean="0"/>
              <a:pPr/>
              <a:t>1/20/2013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F5BF9-C7D7-4DBE-8E4D-4D2697703D5B}" type="slidenum">
              <a:rPr lang="en-US" smtClean="0"/>
              <a:pPr/>
              <a:t>‹#›</a:t>
            </a:fld>
            <a:endParaRPr lang="en-US"/>
          </a:p>
        </p:txBody>
      </p:sp>
    </p:spTree>
    <p:extLst>
      <p:ext uri="{BB962C8B-B14F-4D97-AF65-F5344CB8AC3E}">
        <p14:creationId xmlns:p14="http://schemas.microsoft.com/office/powerpoint/2010/main" val="1156025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1</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11</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12</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13</a:t>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IN" smtClean="0">
              <a:latin typeface="Times New Roman" pitchFamily="18" charset="0"/>
            </a:endParaRPr>
          </a:p>
        </p:txBody>
      </p:sp>
      <p:sp>
        <p:nvSpPr>
          <p:cNvPr id="84996" name="Slide Number Placeholder 3"/>
          <p:cNvSpPr>
            <a:spLocks noGrp="1"/>
          </p:cNvSpPr>
          <p:nvPr>
            <p:ph type="sldNum" sz="quarter" idx="5"/>
          </p:nvPr>
        </p:nvSpPr>
        <p:spPr>
          <a:noFill/>
        </p:spPr>
        <p:txBody>
          <a:bodyPr/>
          <a:lstStyle/>
          <a:p>
            <a:fld id="{5AD03364-69A2-4D27-90FC-A3DCAC4E7CFA}" type="slidenum">
              <a:rPr lang="en-US" smtClean="0">
                <a:latin typeface="Times New Roman" pitchFamily="18" charset="0"/>
              </a:rPr>
              <a:pPr/>
              <a:t>15</a:t>
            </a:fld>
            <a:endParaRPr 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IN" smtClean="0">
              <a:latin typeface="Times New Roman" pitchFamily="18" charset="0"/>
            </a:endParaRPr>
          </a:p>
        </p:txBody>
      </p:sp>
      <p:sp>
        <p:nvSpPr>
          <p:cNvPr id="83972" name="Slide Number Placeholder 3"/>
          <p:cNvSpPr>
            <a:spLocks noGrp="1"/>
          </p:cNvSpPr>
          <p:nvPr>
            <p:ph type="sldNum" sz="quarter" idx="5"/>
          </p:nvPr>
        </p:nvSpPr>
        <p:spPr>
          <a:noFill/>
        </p:spPr>
        <p:txBody>
          <a:bodyPr/>
          <a:lstStyle/>
          <a:p>
            <a:fld id="{9F28ACC6-8320-4FDB-B810-2982A6F5476B}" type="slidenum">
              <a:rPr lang="en-US" smtClean="0">
                <a:latin typeface="Times New Roman" pitchFamily="18" charset="0"/>
              </a:rPr>
              <a:pPr/>
              <a:t>16</a:t>
            </a:fld>
            <a:endParaRPr 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IN" smtClean="0">
              <a:latin typeface="Times New Roman" pitchFamily="18" charset="0"/>
            </a:endParaRPr>
          </a:p>
        </p:txBody>
      </p:sp>
      <p:sp>
        <p:nvSpPr>
          <p:cNvPr id="82948" name="Slide Number Placeholder 3"/>
          <p:cNvSpPr>
            <a:spLocks noGrp="1"/>
          </p:cNvSpPr>
          <p:nvPr>
            <p:ph type="sldNum" sz="quarter" idx="5"/>
          </p:nvPr>
        </p:nvSpPr>
        <p:spPr>
          <a:noFill/>
        </p:spPr>
        <p:txBody>
          <a:bodyPr/>
          <a:lstStyle/>
          <a:p>
            <a:fld id="{37ADDB00-18C2-4EE9-BA11-4E99D514974E}" type="slidenum">
              <a:rPr lang="en-US" smtClean="0">
                <a:latin typeface="Times New Roman" pitchFamily="18" charset="0"/>
              </a:rPr>
              <a:pPr/>
              <a:t>17</a:t>
            </a:fld>
            <a:endParaRPr 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18</a:t>
            </a:fld>
            <a:endParaRPr lang="en-I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2</a:t>
            </a:fld>
            <a:endParaRPr lang="en-I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20</a:t>
            </a:fld>
            <a:endParaRPr lang="en-I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21</a:t>
            </a:fld>
            <a:endParaRPr lang="en-I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22</a:t>
            </a:fld>
            <a:endParaRPr lang="en-I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26</a:t>
            </a:fld>
            <a:endParaRPr lang="en-I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27</a:t>
            </a:fld>
            <a:endParaRPr lang="en-I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28</a:t>
            </a:fld>
            <a:endParaRPr lang="en-I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29</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3</a:t>
            </a:fld>
            <a:endParaRPr lang="en-I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30</a:t>
            </a:fld>
            <a:endParaRPr lang="en-I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31</a:t>
            </a:fld>
            <a:endParaRPr lang="en-I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32</a:t>
            </a:fld>
            <a:endParaRPr lang="en-I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33</a:t>
            </a:fld>
            <a:endParaRPr lang="en-IN"/>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34</a:t>
            </a:fld>
            <a:endParaRPr lang="en-IN"/>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35</a:t>
            </a:fld>
            <a:endParaRPr lang="en-IN"/>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36</a:t>
            </a:fld>
            <a:endParaRPr lang="en-IN"/>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37</a:t>
            </a:fld>
            <a:endParaRPr lang="en-IN"/>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38</a:t>
            </a:fld>
            <a:endParaRPr lang="en-IN"/>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39</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4</a:t>
            </a:fld>
            <a:endParaRPr lang="en-IN"/>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40</a:t>
            </a:fld>
            <a:endParaRPr lang="en-IN"/>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41</a:t>
            </a:fld>
            <a:endParaRPr lang="en-IN"/>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42</a:t>
            </a:fld>
            <a:endParaRPr lang="en-IN"/>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43</a:t>
            </a:fld>
            <a:endParaRPr lang="en-IN"/>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5</a:t>
            </a:fld>
            <a:endParaRPr lang="en-IN"/>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724C852-17FD-4BF6-847D-B48B07817DDA}"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1FDD9701-BB9C-4349-90BA-D2614DD7A4D6}" type="slidenum">
              <a:rPr lang="en-IN" smtClean="0"/>
              <a:pPr/>
              <a:t>55</a:t>
            </a:fld>
            <a:endParaRPr lang="en-IN"/>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IN" smtClean="0">
              <a:latin typeface="Times New Roman" pitchFamily="18" charset="0"/>
            </a:endParaRPr>
          </a:p>
        </p:txBody>
      </p:sp>
      <p:sp>
        <p:nvSpPr>
          <p:cNvPr id="77828" name="Slide Number Placeholder 3"/>
          <p:cNvSpPr>
            <a:spLocks noGrp="1"/>
          </p:cNvSpPr>
          <p:nvPr>
            <p:ph type="sldNum" sz="quarter" idx="5"/>
          </p:nvPr>
        </p:nvSpPr>
        <p:spPr>
          <a:noFill/>
        </p:spPr>
        <p:txBody>
          <a:bodyPr/>
          <a:lstStyle/>
          <a:p>
            <a:fld id="{27CCB894-2A5E-4599-BA90-64F798F51C59}" type="slidenum">
              <a:rPr lang="en-US" smtClean="0">
                <a:latin typeface="Times New Roman" pitchFamily="18" charset="0"/>
              </a:rPr>
              <a:pPr/>
              <a:t>56</a:t>
            </a:fld>
            <a:endParaRPr lang="en-US" smtClean="0">
              <a:latin typeface="Times New Roman" pitchFamily="18"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IN" smtClean="0">
              <a:latin typeface="Times New Roman" pitchFamily="18" charset="0"/>
            </a:endParaRPr>
          </a:p>
        </p:txBody>
      </p:sp>
      <p:sp>
        <p:nvSpPr>
          <p:cNvPr id="78852" name="Slide Number Placeholder 3"/>
          <p:cNvSpPr>
            <a:spLocks noGrp="1"/>
          </p:cNvSpPr>
          <p:nvPr>
            <p:ph type="sldNum" sz="quarter" idx="5"/>
          </p:nvPr>
        </p:nvSpPr>
        <p:spPr>
          <a:noFill/>
        </p:spPr>
        <p:txBody>
          <a:bodyPr/>
          <a:lstStyle/>
          <a:p>
            <a:fld id="{80AD3429-AC46-4E90-A7D2-F4C7B154FFC5}" type="slidenum">
              <a:rPr lang="en-US" smtClean="0">
                <a:latin typeface="Times New Roman" pitchFamily="18" charset="0"/>
              </a:rPr>
              <a:pPr/>
              <a:t>57</a:t>
            </a:fld>
            <a:endParaRPr lang="en-US" smtClean="0">
              <a:latin typeface="Times New Roman" pitchFamily="18"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IN" smtClean="0">
              <a:latin typeface="Times New Roman" pitchFamily="18" charset="0"/>
            </a:endParaRPr>
          </a:p>
        </p:txBody>
      </p:sp>
      <p:sp>
        <p:nvSpPr>
          <p:cNvPr id="79876" name="Slide Number Placeholder 3"/>
          <p:cNvSpPr>
            <a:spLocks noGrp="1"/>
          </p:cNvSpPr>
          <p:nvPr>
            <p:ph type="sldNum" sz="quarter" idx="5"/>
          </p:nvPr>
        </p:nvSpPr>
        <p:spPr>
          <a:noFill/>
        </p:spPr>
        <p:txBody>
          <a:bodyPr/>
          <a:lstStyle/>
          <a:p>
            <a:fld id="{AB7C547A-94C3-4616-98B0-A3AA24925ECA}" type="slidenum">
              <a:rPr lang="en-US" smtClean="0">
                <a:latin typeface="Times New Roman" pitchFamily="18" charset="0"/>
              </a:rPr>
              <a:pPr/>
              <a:t>58</a:t>
            </a:fld>
            <a:endParaRPr lang="en-US" smtClean="0">
              <a:latin typeface="Times New Roman" pitchFamily="18"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IN" smtClean="0">
              <a:latin typeface="Times New Roman" pitchFamily="18" charset="0"/>
            </a:endParaRPr>
          </a:p>
        </p:txBody>
      </p:sp>
      <p:sp>
        <p:nvSpPr>
          <p:cNvPr id="80900" name="Slide Number Placeholder 3"/>
          <p:cNvSpPr>
            <a:spLocks noGrp="1"/>
          </p:cNvSpPr>
          <p:nvPr>
            <p:ph type="sldNum" sz="quarter" idx="5"/>
          </p:nvPr>
        </p:nvSpPr>
        <p:spPr>
          <a:noFill/>
        </p:spPr>
        <p:txBody>
          <a:bodyPr/>
          <a:lstStyle/>
          <a:p>
            <a:fld id="{BE841A34-13BF-4B75-9980-23CCA02F9AF0}" type="slidenum">
              <a:rPr lang="en-US" smtClean="0">
                <a:latin typeface="Times New Roman" pitchFamily="18" charset="0"/>
              </a:rPr>
              <a:pPr/>
              <a:t>59</a:t>
            </a:fld>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IN" smtClean="0"/>
          </a:p>
        </p:txBody>
      </p:sp>
      <p:sp>
        <p:nvSpPr>
          <p:cNvPr id="34820" name="Slide Number Placeholder 3"/>
          <p:cNvSpPr>
            <a:spLocks noGrp="1"/>
          </p:cNvSpPr>
          <p:nvPr>
            <p:ph type="sldNum" sz="quarter"/>
          </p:nvPr>
        </p:nvSpPr>
        <p:spPr>
          <a:noFill/>
        </p:spPr>
        <p:txBody>
          <a:bodyPr/>
          <a:lstStyle/>
          <a:p>
            <a:fld id="{07F6C532-4C1B-49AB-B836-ADE75FB2085F}" type="slidenum">
              <a:rPr lang="en-IN" smtClean="0"/>
              <a:pPr/>
              <a:t>6</a:t>
            </a:fld>
            <a:endParaRPr lang="en-IN"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IN" smtClean="0">
              <a:latin typeface="Times New Roman" pitchFamily="18" charset="0"/>
            </a:endParaRPr>
          </a:p>
        </p:txBody>
      </p:sp>
      <p:sp>
        <p:nvSpPr>
          <p:cNvPr id="81924" name="Slide Number Placeholder 3"/>
          <p:cNvSpPr>
            <a:spLocks noGrp="1"/>
          </p:cNvSpPr>
          <p:nvPr>
            <p:ph type="sldNum" sz="quarter" idx="5"/>
          </p:nvPr>
        </p:nvSpPr>
        <p:spPr>
          <a:noFill/>
        </p:spPr>
        <p:txBody>
          <a:bodyPr/>
          <a:lstStyle/>
          <a:p>
            <a:fld id="{37E97149-16B1-440C-B939-6A98D069F8BC}" type="slidenum">
              <a:rPr lang="en-US" smtClean="0">
                <a:latin typeface="Times New Roman" pitchFamily="18" charset="0"/>
              </a:rPr>
              <a:pPr/>
              <a:t>60</a:t>
            </a:fld>
            <a:endParaRPr lang="en-US" smtClean="0">
              <a:latin typeface="Times New Roman" pitchFamily="18"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CE8F5BF9-C7D7-4DBE-8E4D-4D2697703D5B}"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CE8F5BF9-C7D7-4DBE-8E4D-4D2697703D5B}"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CE8F5BF9-C7D7-4DBE-8E4D-4D2697703D5B}"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IN" smtClean="0"/>
          </a:p>
        </p:txBody>
      </p:sp>
      <p:sp>
        <p:nvSpPr>
          <p:cNvPr id="35844" name="Slide Number Placeholder 3"/>
          <p:cNvSpPr>
            <a:spLocks noGrp="1"/>
          </p:cNvSpPr>
          <p:nvPr>
            <p:ph type="sldNum" sz="quarter"/>
          </p:nvPr>
        </p:nvSpPr>
        <p:spPr>
          <a:noFill/>
        </p:spPr>
        <p:txBody>
          <a:bodyPr/>
          <a:lstStyle/>
          <a:p>
            <a:fld id="{AE4FEE1F-F5D2-41DA-9148-186CA4D17186}" type="slidenum">
              <a:rPr lang="en-GB" smtClean="0"/>
              <a:pPr/>
              <a:t>7</a:t>
            </a:fld>
            <a:endParaRPr lang="en-GB"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IN" smtClean="0"/>
          </a:p>
        </p:txBody>
      </p:sp>
      <p:sp>
        <p:nvSpPr>
          <p:cNvPr id="36868" name="Slide Number Placeholder 3"/>
          <p:cNvSpPr>
            <a:spLocks noGrp="1"/>
          </p:cNvSpPr>
          <p:nvPr>
            <p:ph type="sldNum" sz="quarter"/>
          </p:nvPr>
        </p:nvSpPr>
        <p:spPr>
          <a:noFill/>
        </p:spPr>
        <p:txBody>
          <a:bodyPr/>
          <a:lstStyle/>
          <a:p>
            <a:fld id="{0CF406D3-D08E-4847-93AB-6341F2DA76FC}" type="slidenum">
              <a:rPr lang="en-GB" smtClean="0"/>
              <a:pPr/>
              <a:t>8</a:t>
            </a:fld>
            <a:endParaRPr lang="en-GB"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87</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8F5BF9-C7D7-4DBE-8E4D-4D2697703D5B}" type="slidenum">
              <a:rPr lang="en-US" smtClean="0"/>
              <a:pPr/>
              <a:t>88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IN" smtClean="0"/>
          </a:p>
        </p:txBody>
      </p:sp>
      <p:sp>
        <p:nvSpPr>
          <p:cNvPr id="37892" name="Slide Number Placeholder 3"/>
          <p:cNvSpPr>
            <a:spLocks noGrp="1"/>
          </p:cNvSpPr>
          <p:nvPr>
            <p:ph type="sldNum" sz="quarter"/>
          </p:nvPr>
        </p:nvSpPr>
        <p:spPr>
          <a:noFill/>
        </p:spPr>
        <p:txBody>
          <a:bodyPr/>
          <a:lstStyle/>
          <a:p>
            <a:fld id="{39147656-AAF6-4AAF-8098-840ED77B8853}" type="slidenum">
              <a:rPr lang="en-IN" smtClean="0"/>
              <a:pPr/>
              <a:t>9</a:t>
            </a:fld>
            <a:endParaRPr lang="en-I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7BE5BF6-BECE-4E5C-A1C2-EF35059C84DD}" type="datetime1">
              <a:rPr lang="en-US" smtClean="0"/>
              <a:t>1/20/2013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EBCDB29-2446-424E-BA09-FCE02D4241A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5C0970-B06F-446C-8BA2-F295E9AA756B}" type="datetime1">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CDB29-2446-424E-BA09-FCE02D4241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CC8CE6-6299-461D-98AB-3F2E906ED2B8}" type="datetime1">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CDB29-2446-424E-BA09-FCE02D4241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F01BD4D-868F-4688-945B-119499252BE4}" type="datetime1">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CDB29-2446-424E-BA09-FCE02D4241A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107164-4DB0-471D-BB0B-CD691247543C}" type="datetime1">
              <a:rPr lang="en-US" smtClean="0"/>
              <a:t>1/20/2013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EBCDB29-2446-424E-BA09-FCE02D4241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850383-87F3-4CB6-B889-875D3918BAEB}" type="datetime1">
              <a:rPr lang="en-US" smtClean="0"/>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CDB29-2446-424E-BA09-FCE02D4241A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98D2193-94FB-411B-993A-E66844ADF023}" type="datetime1">
              <a:rPr lang="en-US" smtClean="0"/>
              <a:t>1/20/2013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BCDB29-2446-424E-BA09-FCE02D4241A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C00C22-0141-4517-86A9-D40C06439CE0}" type="datetime1">
              <a:rPr lang="en-US" smtClean="0"/>
              <a:t>1/20/2013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BCDB29-2446-424E-BA09-FCE02D4241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93D871-D157-4B90-A0CB-C7927D5B7B8E}" type="datetime1">
              <a:rPr lang="en-US" smtClean="0"/>
              <a:t>1/20/2013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BCDB29-2446-424E-BA09-FCE02D4241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AD1134-535B-411C-84DB-42F3385150A3}" type="datetime1">
              <a:rPr lang="en-US" smtClean="0"/>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CDB29-2446-424E-BA09-FCE02D4241A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13047A-E24F-46D7-BC5A-04058B439C12}" type="datetime1">
              <a:rPr lang="en-US" smtClean="0"/>
              <a:t>1/20/2013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EBCDB29-2446-424E-BA09-FCE02D4241A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3A7614B-FC37-4640-AF8E-727713B061A4}" type="datetime1">
              <a:rPr lang="en-US" smtClean="0"/>
              <a:t>1/20/2013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EBCDB29-2446-424E-BA09-FCE02D4241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mailto:rajesh@hiregange.com" TargetMode="External"/><Relationship Id="rId2" Type="http://schemas.openxmlformats.org/officeDocument/2006/relationships/notesSlide" Target="../notesSlides/notesSlide88.xml"/><Relationship Id="rId1" Type="http://schemas.openxmlformats.org/officeDocument/2006/relationships/slideLayout" Target="../slideLayouts/slideLayout1.xml"/><Relationship Id="rId4" Type="http://schemas.openxmlformats.org/officeDocument/2006/relationships/hyperlink" Target="mailto:rajeshkumartr@hotmail.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Indirect Tax Certification Course - Central Excise</a:t>
            </a:r>
            <a:endParaRPr lang="en-IN" dirty="0"/>
          </a:p>
        </p:txBody>
      </p:sp>
      <p:sp>
        <p:nvSpPr>
          <p:cNvPr id="3" name="Subtitle 2"/>
          <p:cNvSpPr>
            <a:spLocks noGrp="1"/>
          </p:cNvSpPr>
          <p:nvPr>
            <p:ph type="subTitle" idx="1"/>
          </p:nvPr>
        </p:nvSpPr>
        <p:spPr/>
        <p:txBody>
          <a:bodyPr/>
          <a:lstStyle/>
          <a:p>
            <a:r>
              <a:rPr lang="en-US" sz="3600" b="1" dirty="0" smtClean="0"/>
              <a:t>Rajesh Kumar T.R.</a:t>
            </a:r>
          </a:p>
          <a:p>
            <a:r>
              <a:rPr lang="en-US" sz="2000" b="1" dirty="0" err="1" smtClean="0"/>
              <a:t>B’com</a:t>
            </a:r>
            <a:r>
              <a:rPr lang="en-US" sz="2000" b="1" dirty="0" smtClean="0"/>
              <a:t>, LLB, FCA, DISA</a:t>
            </a:r>
            <a:endParaRPr lang="en-IN" sz="2000" b="1"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457200" y="1600200"/>
            <a:ext cx="8229600" cy="4800600"/>
          </a:xfrm>
        </p:spPr>
        <p:txBody>
          <a:bodyPr>
            <a:normAutofit/>
          </a:bodyPr>
          <a:lstStyle/>
          <a:p>
            <a:pPr>
              <a:lnSpc>
                <a:spcPct val="150000"/>
              </a:lnSpc>
            </a:pPr>
            <a:r>
              <a:rPr lang="en-US" sz="2400" dirty="0" smtClean="0"/>
              <a:t>Duties </a:t>
            </a:r>
            <a:r>
              <a:rPr lang="en-US" sz="2400" dirty="0"/>
              <a:t>of excise on tobacco and other goods manufactured or produced in India except:</a:t>
            </a:r>
          </a:p>
          <a:p>
            <a:pPr lvl="1">
              <a:lnSpc>
                <a:spcPct val="150000"/>
              </a:lnSpc>
            </a:pPr>
            <a:r>
              <a:rPr lang="en-US" sz="2000" dirty="0" smtClean="0"/>
              <a:t>alcoholic </a:t>
            </a:r>
            <a:r>
              <a:rPr lang="en-US" sz="2000" dirty="0"/>
              <a:t>liquors for human consumption;</a:t>
            </a:r>
          </a:p>
          <a:p>
            <a:pPr lvl="1">
              <a:lnSpc>
                <a:spcPct val="150000"/>
              </a:lnSpc>
            </a:pPr>
            <a:r>
              <a:rPr lang="en-US" sz="2000" dirty="0" smtClean="0"/>
              <a:t>opium</a:t>
            </a:r>
            <a:r>
              <a:rPr lang="en-US" sz="2000" dirty="0"/>
              <a:t>, Indian hemp and other drugs and narcotics,</a:t>
            </a:r>
          </a:p>
          <a:p>
            <a:pPr>
              <a:lnSpc>
                <a:spcPct val="150000"/>
              </a:lnSpc>
            </a:pPr>
            <a:r>
              <a:rPr lang="en-US" sz="2400" dirty="0" smtClean="0"/>
              <a:t>but </a:t>
            </a:r>
            <a:r>
              <a:rPr lang="en-US" sz="2400" dirty="0"/>
              <a:t>including medicinal and toilet preparations containing alcohol or any substance including in sub-paragraph (b) of this entry (</a:t>
            </a:r>
            <a:r>
              <a:rPr lang="en-US" sz="2400" dirty="0" err="1"/>
              <a:t>eg</a:t>
            </a:r>
            <a:r>
              <a:rPr lang="en-US" sz="2400" dirty="0"/>
              <a:t>. Medical syrups for cold/cough)</a:t>
            </a:r>
          </a:p>
          <a:p>
            <a:pPr>
              <a:lnSpc>
                <a:spcPct val="80000"/>
              </a:lnSpc>
            </a:pPr>
            <a:endParaRPr lang="en-US" sz="2400" dirty="0"/>
          </a:p>
        </p:txBody>
      </p:sp>
      <p:sp>
        <p:nvSpPr>
          <p:cNvPr id="66562" name="Rectangle 2"/>
          <p:cNvSpPr>
            <a:spLocks noGrp="1" noChangeArrowheads="1"/>
          </p:cNvSpPr>
          <p:nvPr>
            <p:ph type="title"/>
          </p:nvPr>
        </p:nvSpPr>
        <p:spPr/>
        <p:txBody>
          <a:bodyPr>
            <a:normAutofit/>
          </a:bodyPr>
          <a:lstStyle/>
          <a:p>
            <a:r>
              <a:rPr lang="en-US" dirty="0" smtClean="0"/>
              <a:t>Entry 84 of Union List</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51 of state list</a:t>
            </a:r>
            <a:endParaRPr lang="en-IN" dirty="0"/>
          </a:p>
        </p:txBody>
      </p:sp>
      <p:sp>
        <p:nvSpPr>
          <p:cNvPr id="3" name="Content Placeholder 2"/>
          <p:cNvSpPr>
            <a:spLocks noGrp="1"/>
          </p:cNvSpPr>
          <p:nvPr>
            <p:ph idx="1"/>
          </p:nvPr>
        </p:nvSpPr>
        <p:spPr/>
        <p:txBody>
          <a:bodyPr>
            <a:normAutofit/>
          </a:bodyPr>
          <a:lstStyle/>
          <a:p>
            <a:pPr algn="just"/>
            <a:r>
              <a:rPr lang="en-IN" dirty="0"/>
              <a:t>Duties of excise on the following goods manufactured or produced in the State and countervailing duties at the same or lower rates on similar goods manufactured or produced elsewhere in </a:t>
            </a:r>
            <a:r>
              <a:rPr lang="en-IN" dirty="0" smtClean="0"/>
              <a:t>India:-</a:t>
            </a:r>
          </a:p>
          <a:p>
            <a:pPr lvl="1" algn="just"/>
            <a:r>
              <a:rPr lang="en-IN" dirty="0"/>
              <a:t>alcoholic liquors for human </a:t>
            </a:r>
            <a:r>
              <a:rPr lang="en-IN" dirty="0" smtClean="0"/>
              <a:t>consumption</a:t>
            </a:r>
          </a:p>
          <a:p>
            <a:pPr lvl="1" algn="just"/>
            <a:r>
              <a:rPr lang="en-IN" dirty="0"/>
              <a:t>opium, Indian hemp and other narcotic drugs and narcotics</a:t>
            </a:r>
            <a:endParaRPr lang="en-IN" dirty="0" smtClean="0"/>
          </a:p>
          <a:p>
            <a:pPr algn="just"/>
            <a:r>
              <a:rPr lang="en-IN" dirty="0"/>
              <a:t>but not including medicinal and toilet preparations containing alcohol or any substance included in sub-paragraph (b) of this entry</a:t>
            </a:r>
          </a:p>
        </p:txBody>
      </p:sp>
      <p:sp>
        <p:nvSpPr>
          <p:cNvPr id="4" name="Slide Number Placeholder 3"/>
          <p:cNvSpPr>
            <a:spLocks noGrp="1"/>
          </p:cNvSpPr>
          <p:nvPr>
            <p:ph type="sldNum" sz="quarter" idx="12"/>
          </p:nvPr>
        </p:nvSpPr>
        <p:spPr/>
        <p:txBody>
          <a:bodyPr/>
          <a:lstStyle/>
          <a:p>
            <a:fld id="{0EBCDB29-2446-424E-BA09-FCE02D4241A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97 of Union List</a:t>
            </a:r>
            <a:endParaRPr lang="en-IN" dirty="0"/>
          </a:p>
        </p:txBody>
      </p:sp>
      <p:sp>
        <p:nvSpPr>
          <p:cNvPr id="3" name="Content Placeholder 2"/>
          <p:cNvSpPr>
            <a:spLocks noGrp="1"/>
          </p:cNvSpPr>
          <p:nvPr>
            <p:ph idx="1"/>
          </p:nvPr>
        </p:nvSpPr>
        <p:spPr/>
        <p:txBody>
          <a:bodyPr/>
          <a:lstStyle/>
          <a:p>
            <a:r>
              <a:rPr lang="en-US" dirty="0" smtClean="0"/>
              <a:t>any other matter not included in List II, III and any tax not mentioned in list II or III</a:t>
            </a:r>
          </a:p>
          <a:p>
            <a:r>
              <a:rPr lang="en-US" dirty="0" smtClean="0"/>
              <a:t>This is residuary powers within the hands of Union.</a:t>
            </a:r>
          </a:p>
          <a:p>
            <a:r>
              <a:rPr lang="en-US" dirty="0" smtClean="0"/>
              <a:t>Challenge of levy of any new Central tax, has to pass the test of proving that it is beyond this residuary powers irrespective of what the tax is named/</a:t>
            </a:r>
            <a:r>
              <a:rPr lang="en-US" dirty="0" err="1" smtClean="0"/>
              <a:t>characterised</a:t>
            </a:r>
            <a:r>
              <a:rPr lang="en-US" dirty="0" smtClean="0"/>
              <a:t> as.</a:t>
            </a:r>
            <a:endParaRPr lang="en-IN"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Elements of Taxation</a:t>
            </a:r>
            <a:endParaRPr lang="en-IN" dirty="0"/>
          </a:p>
        </p:txBody>
      </p:sp>
      <p:sp>
        <p:nvSpPr>
          <p:cNvPr id="3" name="Content Placeholder 2"/>
          <p:cNvSpPr>
            <a:spLocks noGrp="1"/>
          </p:cNvSpPr>
          <p:nvPr>
            <p:ph idx="1"/>
          </p:nvPr>
        </p:nvSpPr>
        <p:spPr/>
        <p:txBody>
          <a:bodyPr/>
          <a:lstStyle/>
          <a:p>
            <a:r>
              <a:rPr lang="en-US" dirty="0" smtClean="0"/>
              <a:t>Levy – Will define the event upon which the duty/tax gets attracted</a:t>
            </a:r>
          </a:p>
          <a:p>
            <a:r>
              <a:rPr lang="en-US" dirty="0" smtClean="0"/>
              <a:t>Assessment – Quantification of the levy attracted</a:t>
            </a:r>
          </a:p>
          <a:p>
            <a:r>
              <a:rPr lang="en-US" dirty="0" smtClean="0"/>
              <a:t>Collection – The mechanism by which the Governments would collect the assessed tax</a:t>
            </a:r>
            <a:endParaRPr lang="en-IN"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idx="1"/>
          </p:nvPr>
        </p:nvSpPr>
        <p:spPr>
          <a:xfrm>
            <a:off x="457200" y="1481328"/>
            <a:ext cx="8229600" cy="4767072"/>
          </a:xfrm>
        </p:spPr>
        <p:txBody>
          <a:bodyPr>
            <a:normAutofit/>
          </a:bodyPr>
          <a:lstStyle/>
          <a:p>
            <a:pPr algn="just">
              <a:lnSpc>
                <a:spcPct val="150000"/>
              </a:lnSpc>
            </a:pPr>
            <a:r>
              <a:rPr lang="en-US" sz="2800" dirty="0"/>
              <a:t>Levy – collection – meaning</a:t>
            </a:r>
          </a:p>
          <a:p>
            <a:pPr algn="just">
              <a:lnSpc>
                <a:spcPct val="150000"/>
              </a:lnSpc>
            </a:pPr>
            <a:r>
              <a:rPr lang="en-US" sz="2800" dirty="0" err="1"/>
              <a:t>Somaiya</a:t>
            </a:r>
            <a:r>
              <a:rPr lang="en-US" sz="2800" dirty="0"/>
              <a:t> Organics Ltd Vs State of UP, 2001 (130) ELT 3 (SC) – the word collection in Art.265 would mean physical </a:t>
            </a:r>
            <a:r>
              <a:rPr lang="en-US" sz="2800" dirty="0" smtClean="0"/>
              <a:t>realization </a:t>
            </a:r>
            <a:r>
              <a:rPr lang="en-US" sz="2800" dirty="0"/>
              <a:t>of tax, which is levied or imposed. Levy and collect are not synonymous terms. Levy means assessment or charging or imposition of tax, collect means physical </a:t>
            </a:r>
            <a:r>
              <a:rPr lang="en-US" sz="2800" dirty="0" smtClean="0"/>
              <a:t>realization.</a:t>
            </a:r>
            <a:endParaRPr lang="en-US" sz="2800" dirty="0"/>
          </a:p>
        </p:txBody>
      </p:sp>
      <p:sp>
        <p:nvSpPr>
          <p:cNvPr id="83970" name="Rectangle 2"/>
          <p:cNvSpPr>
            <a:spLocks noGrp="1" noChangeArrowheads="1"/>
          </p:cNvSpPr>
          <p:nvPr>
            <p:ph type="title"/>
          </p:nvPr>
        </p:nvSpPr>
        <p:spPr/>
        <p:txBody>
          <a:bodyPr/>
          <a:lstStyle/>
          <a:p>
            <a:r>
              <a:rPr lang="en-US" dirty="0"/>
              <a:t>Levy and collection</a:t>
            </a:r>
          </a:p>
        </p:txBody>
      </p:sp>
      <p:sp>
        <p:nvSpPr>
          <p:cNvPr id="2" name="Slide Number Placeholder 1"/>
          <p:cNvSpPr>
            <a:spLocks noGrp="1"/>
          </p:cNvSpPr>
          <p:nvPr>
            <p:ph type="sldNum" sz="quarter" idx="12"/>
          </p:nvPr>
        </p:nvSpPr>
        <p:spPr/>
        <p:txBody>
          <a:bodyPr/>
          <a:lstStyle/>
          <a:p>
            <a:fld id="{0EBCDB29-2446-424E-BA09-FCE02D4241A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p:txBody>
          <a:bodyPr/>
          <a:lstStyle/>
          <a:p>
            <a:pPr algn="just">
              <a:lnSpc>
                <a:spcPct val="150000"/>
              </a:lnSpc>
            </a:pPr>
            <a:r>
              <a:rPr lang="en-US" smtClean="0"/>
              <a:t>Art.366(28) of Const. of India – Taxation includes the imposition of any tax or impost, whether general or local or special, and ‘tax’ shall be construed accordingly.</a:t>
            </a:r>
          </a:p>
        </p:txBody>
      </p:sp>
      <p:sp>
        <p:nvSpPr>
          <p:cNvPr id="73730" name="Rectangle 2"/>
          <p:cNvSpPr>
            <a:spLocks noGrp="1" noChangeArrowheads="1"/>
          </p:cNvSpPr>
          <p:nvPr>
            <p:ph type="title"/>
          </p:nvPr>
        </p:nvSpPr>
        <p:spPr/>
        <p:txBody>
          <a:bodyPr/>
          <a:lstStyle/>
          <a:p>
            <a:pPr fontAlgn="auto">
              <a:spcAft>
                <a:spcPts val="0"/>
              </a:spcAft>
              <a:defRPr/>
            </a:pPr>
            <a:r>
              <a:rPr lang="en-US" dirty="0"/>
              <a:t>Tax </a:t>
            </a:r>
          </a:p>
        </p:txBody>
      </p:sp>
      <p:sp>
        <p:nvSpPr>
          <p:cNvPr id="2" name="Slide Number Placeholder 1"/>
          <p:cNvSpPr>
            <a:spLocks noGrp="1"/>
          </p:cNvSpPr>
          <p:nvPr>
            <p:ph type="sldNum" sz="quarter" idx="12"/>
          </p:nvPr>
        </p:nvSpPr>
        <p:spPr/>
        <p:txBody>
          <a:bodyPr/>
          <a:lstStyle/>
          <a:p>
            <a:fld id="{0EBCDB29-2446-424E-BA09-FCE02D4241AF}"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p:txBody>
          <a:bodyPr>
            <a:normAutofit/>
          </a:bodyPr>
          <a:lstStyle/>
          <a:p>
            <a:pPr marL="365760" indent="-256032" algn="just" fontAlgn="auto">
              <a:lnSpc>
                <a:spcPct val="150000"/>
              </a:lnSpc>
              <a:spcAft>
                <a:spcPts val="0"/>
              </a:spcAft>
              <a:buFont typeface="Wingdings 3"/>
              <a:buChar char=""/>
              <a:defRPr/>
            </a:pPr>
            <a:r>
              <a:rPr lang="en-US" sz="2400" dirty="0"/>
              <a:t>The Central Board of Revenue Act, 1963 defines ‘direct tax’ to mean any duty leviable or tax chargeable under Estate Duty Act, 1953, Wealth-tax Act, 1957, Expenditure Tax Act, 1957, Gift Tax Act, 1958, Income-tax Act, 1961, Super Profits Tax Act, 1963, Interest Tax Act, 1974, Hotel Receipts Tax Act, 1980, and any other duty or tax which, having regard to its nature or incidence, may be declared by the Central Government, by notification in the official gazette to be a direct tax.</a:t>
            </a:r>
          </a:p>
        </p:txBody>
      </p:sp>
      <p:sp>
        <p:nvSpPr>
          <p:cNvPr id="72706" name="Rectangle 2"/>
          <p:cNvSpPr>
            <a:spLocks noGrp="1" noChangeArrowheads="1"/>
          </p:cNvSpPr>
          <p:nvPr>
            <p:ph type="title"/>
          </p:nvPr>
        </p:nvSpPr>
        <p:spPr/>
        <p:txBody>
          <a:bodyPr>
            <a:normAutofit/>
          </a:bodyPr>
          <a:lstStyle/>
          <a:p>
            <a:pPr fontAlgn="auto">
              <a:spcAft>
                <a:spcPts val="0"/>
              </a:spcAft>
              <a:defRPr/>
            </a:pPr>
            <a:r>
              <a:rPr lang="en-US" dirty="0" smtClean="0"/>
              <a:t>What is Direct Tax</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p:txBody>
          <a:bodyPr>
            <a:normAutofit/>
          </a:bodyPr>
          <a:lstStyle/>
          <a:p>
            <a:pPr marL="365760" indent="-256032" algn="just" fontAlgn="auto">
              <a:lnSpc>
                <a:spcPct val="150000"/>
              </a:lnSpc>
              <a:spcAft>
                <a:spcPts val="0"/>
              </a:spcAft>
              <a:buFont typeface="Wingdings 3"/>
              <a:buChar char=""/>
              <a:defRPr/>
            </a:pPr>
            <a:r>
              <a:rPr lang="en-US" sz="2800" dirty="0" err="1"/>
              <a:t>Eri</a:t>
            </a:r>
            <a:r>
              <a:rPr lang="en-US" sz="2800" dirty="0"/>
              <a:t> Beach Company Ltd Vs Attorney General of Ontario, AIR 1930 PC 10 </a:t>
            </a:r>
            <a:endParaRPr lang="en-US" sz="2800" dirty="0" smtClean="0"/>
          </a:p>
          <a:p>
            <a:pPr marL="765810" lvl="1" indent="-256032" algn="just">
              <a:lnSpc>
                <a:spcPct val="150000"/>
              </a:lnSpc>
              <a:buFont typeface="Wingdings 3"/>
              <a:buChar char=""/>
              <a:defRPr/>
            </a:pPr>
            <a:r>
              <a:rPr lang="en-US" sz="2400" dirty="0" smtClean="0"/>
              <a:t>direct </a:t>
            </a:r>
            <a:r>
              <a:rPr lang="en-US" sz="2400" dirty="0"/>
              <a:t>tax is one which is demanded from the very person who it is intended or desired should pay it. Indirect taxes are those which are demanded from one person in the expectation and intention that he shall indemnify himself at the expense of another.</a:t>
            </a:r>
          </a:p>
        </p:txBody>
      </p:sp>
      <p:sp>
        <p:nvSpPr>
          <p:cNvPr id="74754" name="Rectangle 2"/>
          <p:cNvSpPr>
            <a:spLocks noGrp="1" noChangeArrowheads="1"/>
          </p:cNvSpPr>
          <p:nvPr>
            <p:ph type="title"/>
          </p:nvPr>
        </p:nvSpPr>
        <p:spPr/>
        <p:txBody>
          <a:bodyPr/>
          <a:lstStyle/>
          <a:p>
            <a:pPr fontAlgn="auto">
              <a:spcAft>
                <a:spcPts val="0"/>
              </a:spcAft>
              <a:defRPr/>
            </a:pPr>
            <a:r>
              <a:rPr lang="en-US" dirty="0"/>
              <a:t>Court’s </a:t>
            </a:r>
            <a:r>
              <a:rPr lang="en-US" dirty="0" smtClean="0"/>
              <a:t>views</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Central Excise Law</a:t>
            </a:r>
            <a:endParaRPr lang="en-IN" dirty="0"/>
          </a:p>
        </p:txBody>
      </p:sp>
      <p:sp>
        <p:nvSpPr>
          <p:cNvPr id="3" name="Subtitle 2"/>
          <p:cNvSpPr>
            <a:spLocks noGrp="1"/>
          </p:cNvSpPr>
          <p:nvPr>
            <p:ph type="subTitle" idx="1"/>
          </p:nvPr>
        </p:nvSpPr>
        <p:spPr/>
        <p:txBody>
          <a:bodyPr/>
          <a:lstStyle/>
          <a:p>
            <a:endParaRPr lang="en-IN"/>
          </a:p>
        </p:txBody>
      </p:sp>
      <p:sp>
        <p:nvSpPr>
          <p:cNvPr id="4" name="Slide Number Placeholder 3"/>
          <p:cNvSpPr>
            <a:spLocks noGrp="1"/>
          </p:cNvSpPr>
          <p:nvPr>
            <p:ph type="sldNum" sz="quarter" idx="12"/>
          </p:nvPr>
        </p:nvSpPr>
        <p:spPr/>
        <p:txBody>
          <a:bodyPr/>
          <a:lstStyle/>
          <a:p>
            <a:fld id="{0EBCDB29-2446-424E-BA09-FCE02D4241AF}"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457200" y="1481328"/>
            <a:ext cx="8229600" cy="4843272"/>
          </a:xfrm>
        </p:spPr>
        <p:txBody>
          <a:bodyPr>
            <a:normAutofit fontScale="92500" lnSpcReduction="20000"/>
          </a:bodyPr>
          <a:lstStyle/>
          <a:p>
            <a:pPr>
              <a:lnSpc>
                <a:spcPct val="150000"/>
              </a:lnSpc>
            </a:pPr>
            <a:r>
              <a:rPr lang="en-US" sz="2800" dirty="0"/>
              <a:t>Central Excise Act, 1944</a:t>
            </a:r>
          </a:p>
          <a:p>
            <a:pPr>
              <a:lnSpc>
                <a:spcPct val="150000"/>
              </a:lnSpc>
            </a:pPr>
            <a:r>
              <a:rPr lang="en-US" sz="2800" dirty="0"/>
              <a:t>Rules </a:t>
            </a:r>
            <a:endParaRPr lang="en-US" sz="2800" dirty="0" smtClean="0"/>
          </a:p>
          <a:p>
            <a:pPr lvl="1">
              <a:lnSpc>
                <a:spcPct val="150000"/>
              </a:lnSpc>
            </a:pPr>
            <a:r>
              <a:rPr lang="en-US" sz="2400" dirty="0" smtClean="0"/>
              <a:t>CE </a:t>
            </a:r>
            <a:r>
              <a:rPr lang="en-US" sz="2400" dirty="0"/>
              <a:t>Rules, 2002</a:t>
            </a:r>
            <a:r>
              <a:rPr lang="en-US" sz="2400" dirty="0" smtClean="0"/>
              <a:t>,</a:t>
            </a:r>
          </a:p>
          <a:p>
            <a:pPr lvl="1">
              <a:lnSpc>
                <a:spcPct val="150000"/>
              </a:lnSpc>
            </a:pPr>
            <a:r>
              <a:rPr lang="en-US" sz="2400" dirty="0" smtClean="0"/>
              <a:t>Cenvat </a:t>
            </a:r>
            <a:r>
              <a:rPr lang="en-US" sz="2400" dirty="0"/>
              <a:t>Credit Rules, </a:t>
            </a:r>
            <a:r>
              <a:rPr lang="en-US" sz="2400" dirty="0" smtClean="0"/>
              <a:t>2004,</a:t>
            </a:r>
          </a:p>
          <a:p>
            <a:pPr lvl="1">
              <a:lnSpc>
                <a:spcPct val="150000"/>
              </a:lnSpc>
            </a:pPr>
            <a:r>
              <a:rPr lang="en-US" sz="2400" dirty="0" smtClean="0"/>
              <a:t>CE </a:t>
            </a:r>
            <a:r>
              <a:rPr lang="en-US" sz="2400" dirty="0"/>
              <a:t>(Appeal) Rules, </a:t>
            </a:r>
            <a:r>
              <a:rPr lang="en-US" sz="2400" dirty="0" smtClean="0"/>
              <a:t>2001,</a:t>
            </a:r>
          </a:p>
          <a:p>
            <a:pPr lvl="1">
              <a:lnSpc>
                <a:spcPct val="150000"/>
              </a:lnSpc>
            </a:pPr>
            <a:r>
              <a:rPr lang="en-US" sz="2400" dirty="0" smtClean="0"/>
              <a:t>CE </a:t>
            </a:r>
            <a:r>
              <a:rPr lang="en-US" sz="2400" dirty="0"/>
              <a:t>(Advance Rulings) Rules, </a:t>
            </a:r>
            <a:r>
              <a:rPr lang="en-US" sz="2400" dirty="0" smtClean="0"/>
              <a:t>2002,</a:t>
            </a:r>
          </a:p>
          <a:p>
            <a:pPr lvl="1">
              <a:lnSpc>
                <a:spcPct val="150000"/>
              </a:lnSpc>
            </a:pPr>
            <a:r>
              <a:rPr lang="en-US" sz="2400" dirty="0" smtClean="0"/>
              <a:t>CE </a:t>
            </a:r>
            <a:r>
              <a:rPr lang="en-US" sz="2400" dirty="0"/>
              <a:t>(Settlement of cases) Rules, </a:t>
            </a:r>
            <a:r>
              <a:rPr lang="en-US" sz="2400" dirty="0" smtClean="0"/>
              <a:t>2007,</a:t>
            </a:r>
          </a:p>
          <a:p>
            <a:pPr lvl="1">
              <a:lnSpc>
                <a:spcPct val="150000"/>
              </a:lnSpc>
            </a:pPr>
            <a:r>
              <a:rPr lang="en-US" sz="2400" dirty="0" smtClean="0"/>
              <a:t>CE </a:t>
            </a:r>
            <a:r>
              <a:rPr lang="en-US" sz="2400" dirty="0"/>
              <a:t>(Removal of Goods at Concessional Rate of duty for manufacture of excisable goods) Rules, 2001, </a:t>
            </a:r>
          </a:p>
        </p:txBody>
      </p:sp>
      <p:sp>
        <p:nvSpPr>
          <p:cNvPr id="80898" name="Rectangle 2"/>
          <p:cNvSpPr>
            <a:spLocks noGrp="1" noChangeArrowheads="1"/>
          </p:cNvSpPr>
          <p:nvPr>
            <p:ph type="title"/>
          </p:nvPr>
        </p:nvSpPr>
        <p:spPr/>
        <p:txBody>
          <a:bodyPr/>
          <a:lstStyle/>
          <a:p>
            <a:r>
              <a:rPr lang="en-US" dirty="0"/>
              <a:t>Sources of CE law</a:t>
            </a:r>
          </a:p>
        </p:txBody>
      </p:sp>
      <p:sp>
        <p:nvSpPr>
          <p:cNvPr id="2" name="Slide Number Placeholder 1"/>
          <p:cNvSpPr>
            <a:spLocks noGrp="1"/>
          </p:cNvSpPr>
          <p:nvPr>
            <p:ph type="sldNum" sz="quarter" idx="12"/>
          </p:nvPr>
        </p:nvSpPr>
        <p:spPr/>
        <p:txBody>
          <a:bodyPr/>
          <a:lstStyle/>
          <a:p>
            <a:fld id="{0EBCDB29-2446-424E-BA09-FCE02D4241AF}"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22313" y="2928934"/>
            <a:ext cx="7772400" cy="1362075"/>
          </a:xfrm>
        </p:spPr>
        <p:txBody>
          <a:bodyPr/>
          <a:lstStyle/>
          <a:p>
            <a:pPr algn="ctr"/>
            <a:r>
              <a:rPr lang="en-US" dirty="0" smtClean="0"/>
              <a:t>Revenue from different streams of taxes</a:t>
            </a:r>
            <a:endParaRPr lang="en-IN" dirty="0"/>
          </a:p>
        </p:txBody>
      </p:sp>
      <p:sp>
        <p:nvSpPr>
          <p:cNvPr id="7" name="Text Placeholder 6"/>
          <p:cNvSpPr>
            <a:spLocks noGrp="1"/>
          </p:cNvSpPr>
          <p:nvPr>
            <p:ph type="body" idx="1"/>
          </p:nvPr>
        </p:nvSpPr>
        <p:spPr/>
        <p:txBody>
          <a:bodyPr/>
          <a:lstStyle/>
          <a:p>
            <a:endParaRPr lang="en-IN"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p:txBody>
          <a:bodyPr>
            <a:normAutofit fontScale="92500" lnSpcReduction="10000"/>
          </a:bodyPr>
          <a:lstStyle/>
          <a:p>
            <a:pPr lvl="1">
              <a:lnSpc>
                <a:spcPct val="150000"/>
              </a:lnSpc>
            </a:pPr>
            <a:r>
              <a:rPr lang="en-US" sz="2400" dirty="0"/>
              <a:t>CE Valuation (Determination of Price of Excisable Goods) Rules, </a:t>
            </a:r>
            <a:r>
              <a:rPr lang="en-US" sz="2400" dirty="0" smtClean="0"/>
              <a:t>2000,</a:t>
            </a:r>
          </a:p>
          <a:p>
            <a:pPr lvl="1">
              <a:lnSpc>
                <a:spcPct val="150000"/>
              </a:lnSpc>
            </a:pPr>
            <a:r>
              <a:rPr lang="en-US" sz="2400" dirty="0" smtClean="0"/>
              <a:t>CE </a:t>
            </a:r>
            <a:r>
              <a:rPr lang="en-US" sz="2400" dirty="0"/>
              <a:t>(Compounding of Offences) Rules, </a:t>
            </a:r>
            <a:r>
              <a:rPr lang="en-US" sz="2400" dirty="0" smtClean="0"/>
              <a:t>2005,</a:t>
            </a:r>
          </a:p>
          <a:p>
            <a:pPr lvl="1">
              <a:lnSpc>
                <a:spcPct val="150000"/>
              </a:lnSpc>
            </a:pPr>
            <a:r>
              <a:rPr lang="en-US" sz="2400" dirty="0" smtClean="0"/>
              <a:t>CE </a:t>
            </a:r>
            <a:r>
              <a:rPr lang="en-US" sz="2400" dirty="0"/>
              <a:t>(Determination of Retails Sale Price of Excisable Goods) Rules 2008</a:t>
            </a:r>
          </a:p>
          <a:p>
            <a:pPr>
              <a:lnSpc>
                <a:spcPct val="150000"/>
              </a:lnSpc>
            </a:pPr>
            <a:r>
              <a:rPr lang="en-US" sz="2800" dirty="0"/>
              <a:t>Central Excise Tariff Act, 1985</a:t>
            </a:r>
          </a:p>
          <a:p>
            <a:pPr>
              <a:lnSpc>
                <a:spcPct val="150000"/>
              </a:lnSpc>
            </a:pPr>
            <a:r>
              <a:rPr lang="en-US" sz="2800" dirty="0" smtClean="0"/>
              <a:t>Notifications </a:t>
            </a:r>
            <a:endParaRPr lang="en-US" sz="2800" dirty="0"/>
          </a:p>
          <a:p>
            <a:pPr>
              <a:lnSpc>
                <a:spcPct val="150000"/>
              </a:lnSpc>
            </a:pPr>
            <a:r>
              <a:rPr lang="en-US" sz="2800" dirty="0" smtClean="0"/>
              <a:t>Case laws and Circulars</a:t>
            </a:r>
            <a:endParaRPr lang="en-US" sz="2800" dirty="0"/>
          </a:p>
          <a:p>
            <a:pPr>
              <a:lnSpc>
                <a:spcPct val="90000"/>
              </a:lnSpc>
            </a:pPr>
            <a:endParaRPr lang="en-US" sz="2800" dirty="0"/>
          </a:p>
        </p:txBody>
      </p:sp>
      <p:sp>
        <p:nvSpPr>
          <p:cNvPr id="82946" name="Rectangle 2"/>
          <p:cNvSpPr>
            <a:spLocks noGrp="1" noChangeArrowheads="1"/>
          </p:cNvSpPr>
          <p:nvPr>
            <p:ph type="title"/>
          </p:nvPr>
        </p:nvSpPr>
        <p:spPr/>
        <p:txBody>
          <a:bodyPr/>
          <a:lstStyle/>
          <a:p>
            <a:r>
              <a:rPr lang="en-US" dirty="0" smtClean="0"/>
              <a:t>Sources of CE law</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Charging/Levy Section - 3</a:t>
            </a:r>
            <a:endParaRPr lang="en-IN" dirty="0"/>
          </a:p>
        </p:txBody>
      </p:sp>
      <p:sp>
        <p:nvSpPr>
          <p:cNvPr id="3" name="Content Placeholder 2"/>
          <p:cNvSpPr>
            <a:spLocks noGrp="1"/>
          </p:cNvSpPr>
          <p:nvPr>
            <p:ph idx="1"/>
          </p:nvPr>
        </p:nvSpPr>
        <p:spPr/>
        <p:txBody>
          <a:bodyPr>
            <a:normAutofit/>
          </a:bodyPr>
          <a:lstStyle/>
          <a:p>
            <a:r>
              <a:rPr lang="en-IN" b="0" dirty="0" smtClean="0"/>
              <a:t>There shall be levied and collected in such manner as may be prescribed</a:t>
            </a:r>
          </a:p>
          <a:p>
            <a:r>
              <a:rPr lang="en-IN" dirty="0" smtClean="0"/>
              <a:t>a duty of excise to be called the Central Value Added Tax (CENVAT) </a:t>
            </a:r>
          </a:p>
          <a:p>
            <a:r>
              <a:rPr lang="en-IN" dirty="0" smtClean="0"/>
              <a:t>on all excisable goods </a:t>
            </a:r>
          </a:p>
          <a:p>
            <a:r>
              <a:rPr lang="en-IN" dirty="0" smtClean="0"/>
              <a:t>(excluding goods produced or manufactured in special economic zones)] </a:t>
            </a:r>
          </a:p>
          <a:p>
            <a:r>
              <a:rPr lang="en-IN" dirty="0" smtClean="0"/>
              <a:t>which are produced or manufactured in India as, and at the rates, set forth in the First Schedule and Second Schedule to the Central Excise Tariff Act, 1985 </a:t>
            </a:r>
            <a:endParaRPr lang="en-IN" b="0" dirty="0" smtClean="0"/>
          </a:p>
          <a:p>
            <a:endParaRPr lang="en-IN"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Levy</a:t>
            </a:r>
            <a:endParaRPr lang="en-IN" dirty="0"/>
          </a:p>
        </p:txBody>
      </p:sp>
      <p:sp>
        <p:nvSpPr>
          <p:cNvPr id="3" name="Content Placeholder 2"/>
          <p:cNvSpPr>
            <a:spLocks noGrp="1"/>
          </p:cNvSpPr>
          <p:nvPr>
            <p:ph idx="1"/>
          </p:nvPr>
        </p:nvSpPr>
        <p:spPr/>
        <p:txBody>
          <a:bodyPr/>
          <a:lstStyle/>
          <a:p>
            <a:r>
              <a:rPr lang="en-US" dirty="0" smtClean="0"/>
              <a:t>Production/Manufacture</a:t>
            </a:r>
          </a:p>
          <a:p>
            <a:r>
              <a:rPr lang="en-US" dirty="0" smtClean="0"/>
              <a:t>In India</a:t>
            </a:r>
          </a:p>
          <a:p>
            <a:r>
              <a:rPr lang="en-US" dirty="0" smtClean="0"/>
              <a:t>Of Goods</a:t>
            </a:r>
          </a:p>
          <a:p>
            <a:r>
              <a:rPr lang="en-US" dirty="0" smtClean="0"/>
              <a:t>Excisable (Set out in 1</a:t>
            </a:r>
            <a:r>
              <a:rPr lang="en-US" baseline="30000" dirty="0" smtClean="0"/>
              <a:t>st</a:t>
            </a:r>
            <a:r>
              <a:rPr lang="en-US" dirty="0" smtClean="0"/>
              <a:t> &amp; 2</a:t>
            </a:r>
            <a:r>
              <a:rPr lang="en-US" baseline="30000" dirty="0" smtClean="0"/>
              <a:t>nd</a:t>
            </a:r>
            <a:r>
              <a:rPr lang="en-US" dirty="0" smtClean="0"/>
              <a:t> Sch. To CETA subjected to duty)</a:t>
            </a:r>
          </a:p>
          <a:p>
            <a:pPr>
              <a:buNone/>
            </a:pPr>
            <a:endParaRPr lang="en-IN"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idx="1"/>
          </p:nvPr>
        </p:nvSpPr>
        <p:spPr>
          <a:xfrm>
            <a:off x="457200" y="1481328"/>
            <a:ext cx="8229600" cy="4919472"/>
          </a:xfrm>
        </p:spPr>
        <p:txBody>
          <a:bodyPr>
            <a:normAutofit fontScale="92500" lnSpcReduction="20000"/>
          </a:bodyPr>
          <a:lstStyle/>
          <a:p>
            <a:r>
              <a:rPr lang="en-US" sz="3500" dirty="0"/>
              <a:t>Goods Manufactured in EOU and brought to other place in India</a:t>
            </a:r>
          </a:p>
          <a:p>
            <a:pPr marL="742950" lvl="2" indent="-342900"/>
            <a:r>
              <a:rPr lang="en-US" sz="3100" dirty="0"/>
              <a:t>Duties of Excise to be paid</a:t>
            </a:r>
          </a:p>
          <a:p>
            <a:pPr marL="742950" lvl="2" indent="-342900"/>
            <a:r>
              <a:rPr lang="en-US" sz="3100" dirty="0"/>
              <a:t>Amount equal to</a:t>
            </a:r>
          </a:p>
          <a:p>
            <a:pPr marL="742950" lvl="2" indent="-342900"/>
            <a:r>
              <a:rPr lang="en-IN" sz="3100" dirty="0"/>
              <a:t>the aggregate of the duties of customs which would be leviable </a:t>
            </a:r>
            <a:r>
              <a:rPr lang="en-IN" sz="3100" dirty="0" smtClean="0"/>
              <a:t>on </a:t>
            </a:r>
            <a:r>
              <a:rPr lang="en-IN" sz="3100" dirty="0"/>
              <a:t>like goods produced or manufactured outside India if imported into </a:t>
            </a:r>
            <a:r>
              <a:rPr lang="en-IN" sz="3100" dirty="0" smtClean="0"/>
              <a:t>India.</a:t>
            </a:r>
          </a:p>
          <a:p>
            <a:pPr marL="742950" lvl="2" indent="-342900"/>
            <a:r>
              <a:rPr lang="en-IN" sz="3100" dirty="0" smtClean="0"/>
              <a:t>Valuation would be based on Customs</a:t>
            </a:r>
            <a:endParaRPr lang="en-US" sz="3100" dirty="0"/>
          </a:p>
          <a:p>
            <a:r>
              <a:rPr lang="en-US" sz="3500" dirty="0" smtClean="0"/>
              <a:t>Goods Manufactured by or on behalf of Government would be same like any other Mfr.</a:t>
            </a:r>
          </a:p>
          <a:p>
            <a:r>
              <a:rPr lang="en-US" sz="3500" dirty="0" smtClean="0"/>
              <a:t>Power to fix Tariff values to C.G. </a:t>
            </a:r>
            <a:endParaRPr lang="en-US" sz="3500" dirty="0"/>
          </a:p>
          <a:p>
            <a:endParaRPr lang="en-US" sz="3500" dirty="0"/>
          </a:p>
          <a:p>
            <a:pPr>
              <a:lnSpc>
                <a:spcPct val="80000"/>
              </a:lnSpc>
            </a:pPr>
            <a:endParaRPr lang="en-US" sz="2800" dirty="0"/>
          </a:p>
          <a:p>
            <a:pPr>
              <a:lnSpc>
                <a:spcPct val="80000"/>
              </a:lnSpc>
            </a:pPr>
            <a:endParaRPr lang="en-US" sz="2800" dirty="0"/>
          </a:p>
        </p:txBody>
      </p:sp>
      <p:sp>
        <p:nvSpPr>
          <p:cNvPr id="6" name="Title 5"/>
          <p:cNvSpPr>
            <a:spLocks noGrp="1"/>
          </p:cNvSpPr>
          <p:nvPr>
            <p:ph type="title"/>
          </p:nvPr>
        </p:nvSpPr>
        <p:spPr/>
        <p:txBody>
          <a:bodyPr>
            <a:normAutofit/>
          </a:bodyPr>
          <a:lstStyle/>
          <a:p>
            <a:r>
              <a:rPr lang="en-US" dirty="0" smtClean="0"/>
              <a:t>Sec. 3 – Other Aspects</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47500" lnSpcReduction="20000"/>
          </a:bodyPr>
          <a:lstStyle/>
          <a:p>
            <a:pPr algn="just">
              <a:lnSpc>
                <a:spcPct val="170000"/>
              </a:lnSpc>
              <a:spcBef>
                <a:spcPts val="0"/>
              </a:spcBef>
              <a:buNone/>
            </a:pPr>
            <a:r>
              <a:rPr lang="en-US" sz="3800" dirty="0" smtClean="0"/>
              <a:t>“</a:t>
            </a:r>
            <a:r>
              <a:rPr lang="en-US" sz="7400" dirty="0" smtClean="0"/>
              <a:t>Manufacture” </a:t>
            </a:r>
            <a:r>
              <a:rPr lang="en-US" sz="7400" b="1" i="1" dirty="0" smtClean="0"/>
              <a:t>includes</a:t>
            </a:r>
            <a:r>
              <a:rPr lang="en-US" sz="7400" dirty="0" smtClean="0"/>
              <a:t>  any </a:t>
            </a:r>
            <a:r>
              <a:rPr lang="en-US" sz="7400" b="1" i="1" dirty="0" smtClean="0"/>
              <a:t>process</a:t>
            </a:r>
            <a:r>
              <a:rPr lang="en-US" sz="7400" dirty="0" smtClean="0"/>
              <a:t>, -</a:t>
            </a:r>
          </a:p>
          <a:p>
            <a:pPr lvl="1" algn="just">
              <a:lnSpc>
                <a:spcPct val="170000"/>
              </a:lnSpc>
              <a:spcBef>
                <a:spcPts val="0"/>
              </a:spcBef>
            </a:pPr>
            <a:r>
              <a:rPr lang="en-US" sz="4900" dirty="0" err="1" smtClean="0"/>
              <a:t>i</a:t>
            </a:r>
            <a:r>
              <a:rPr lang="en-US" sz="4900" dirty="0" smtClean="0"/>
              <a:t>) </a:t>
            </a:r>
            <a:r>
              <a:rPr lang="en-US" sz="6200" b="1" i="1" dirty="0" smtClean="0"/>
              <a:t>incidental or ancillary</a:t>
            </a:r>
            <a:r>
              <a:rPr lang="en-US" sz="6200" dirty="0" smtClean="0"/>
              <a:t> to the </a:t>
            </a:r>
            <a:r>
              <a:rPr lang="en-US" sz="6200" b="1" i="1" dirty="0" smtClean="0"/>
              <a:t>completion</a:t>
            </a:r>
            <a:r>
              <a:rPr lang="en-US" sz="6200" dirty="0" smtClean="0"/>
              <a:t> of a manufactured product; </a:t>
            </a:r>
            <a:r>
              <a:rPr lang="en-US" sz="6200" b="1" u="sng" dirty="0" smtClean="0"/>
              <a:t>AND</a:t>
            </a:r>
            <a:r>
              <a:rPr lang="en-US" sz="6200" dirty="0" smtClean="0"/>
              <a:t> </a:t>
            </a:r>
          </a:p>
          <a:p>
            <a:pPr lvl="1" algn="just">
              <a:lnSpc>
                <a:spcPct val="170000"/>
              </a:lnSpc>
              <a:spcBef>
                <a:spcPts val="0"/>
              </a:spcBef>
            </a:pPr>
            <a:r>
              <a:rPr lang="en-US" sz="4900" dirty="0" smtClean="0"/>
              <a:t>ii) </a:t>
            </a:r>
            <a:r>
              <a:rPr lang="en-US" sz="6200" dirty="0" smtClean="0"/>
              <a:t>which is </a:t>
            </a:r>
            <a:r>
              <a:rPr lang="en-US" sz="6200" b="1" i="1" dirty="0" smtClean="0"/>
              <a:t>specified in relation to any goods</a:t>
            </a:r>
            <a:r>
              <a:rPr lang="en-US" sz="6200" dirty="0" smtClean="0"/>
              <a:t> in the Section or Chapter notes of the </a:t>
            </a:r>
            <a:r>
              <a:rPr lang="en-US" sz="6200" b="1" i="1" dirty="0" smtClean="0"/>
              <a:t>First Schedule</a:t>
            </a:r>
            <a:r>
              <a:rPr lang="en-US" sz="6200" dirty="0" smtClean="0"/>
              <a:t> to the Central Excise Tariff Act, 1985 (5 of 1986) as amounting to manufacture; </a:t>
            </a:r>
            <a:r>
              <a:rPr lang="en-US" sz="6200" b="1" u="sng" dirty="0" smtClean="0"/>
              <a:t>OR</a:t>
            </a:r>
            <a:endParaRPr lang="en-US" sz="4900" b="1" u="sng" dirty="0" smtClean="0"/>
          </a:p>
        </p:txBody>
      </p:sp>
      <p:sp>
        <p:nvSpPr>
          <p:cNvPr id="3" name="Title 2"/>
          <p:cNvSpPr>
            <a:spLocks noGrp="1"/>
          </p:cNvSpPr>
          <p:nvPr>
            <p:ph type="title"/>
          </p:nvPr>
        </p:nvSpPr>
        <p:spPr/>
        <p:txBody>
          <a:bodyPr/>
          <a:lstStyle/>
          <a:p>
            <a:r>
              <a:rPr lang="en-US" dirty="0" smtClean="0"/>
              <a:t>Manufacture – Definition – 2(f)</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24272"/>
          </a:xfrm>
        </p:spPr>
        <p:txBody>
          <a:bodyPr>
            <a:noAutofit/>
          </a:bodyPr>
          <a:lstStyle/>
          <a:p>
            <a:pPr lvl="1" algn="just">
              <a:lnSpc>
                <a:spcPct val="150000"/>
              </a:lnSpc>
              <a:spcBef>
                <a:spcPts val="0"/>
              </a:spcBef>
              <a:buSzPct val="68000"/>
            </a:pPr>
            <a:r>
              <a:rPr lang="en-US" sz="2150" dirty="0" smtClean="0"/>
              <a:t>iii) which, in relation to the goods </a:t>
            </a:r>
            <a:r>
              <a:rPr lang="en-US" sz="2150" b="1" i="1" dirty="0" smtClean="0"/>
              <a:t>specified in the Third Schedule</a:t>
            </a:r>
            <a:r>
              <a:rPr lang="en-US" sz="2150" dirty="0" smtClean="0"/>
              <a:t>, involves </a:t>
            </a:r>
            <a:r>
              <a:rPr lang="en-US" sz="2150" b="1" i="1" dirty="0" smtClean="0"/>
              <a:t>packing or repacking</a:t>
            </a:r>
            <a:r>
              <a:rPr lang="en-US" sz="2150" dirty="0" smtClean="0"/>
              <a:t> of such goods in a unit container or </a:t>
            </a:r>
            <a:r>
              <a:rPr lang="en-US" sz="2150" b="1" i="1" dirty="0" err="1" smtClean="0"/>
              <a:t>labelling</a:t>
            </a:r>
            <a:r>
              <a:rPr lang="en-US" sz="2150" b="1" i="1" dirty="0" smtClean="0"/>
              <a:t> or re-</a:t>
            </a:r>
            <a:r>
              <a:rPr lang="en-US" sz="2150" b="1" i="1" dirty="0" err="1" smtClean="0"/>
              <a:t>labelling</a:t>
            </a:r>
            <a:r>
              <a:rPr lang="en-US" sz="2150" dirty="0" smtClean="0"/>
              <a:t> of containers including the </a:t>
            </a:r>
            <a:r>
              <a:rPr lang="en-US" sz="2150" b="1" i="1" dirty="0" smtClean="0"/>
              <a:t>declaration or alteration</a:t>
            </a:r>
            <a:r>
              <a:rPr lang="en-US" sz="2150" dirty="0" smtClean="0"/>
              <a:t> of retail sale price on it or adoption of </a:t>
            </a:r>
            <a:r>
              <a:rPr lang="en-US" sz="2150" b="1" i="1" dirty="0" smtClean="0"/>
              <a:t>any other treatment</a:t>
            </a:r>
            <a:r>
              <a:rPr lang="en-US" sz="2150" dirty="0" smtClean="0"/>
              <a:t> on the goods to render the product marketable to the consumer</a:t>
            </a:r>
          </a:p>
          <a:p>
            <a:pPr marL="365760" lvl="1" indent="-256032" algn="just">
              <a:lnSpc>
                <a:spcPct val="150000"/>
              </a:lnSpc>
              <a:spcBef>
                <a:spcPts val="0"/>
              </a:spcBef>
              <a:buSzPct val="68000"/>
              <a:buNone/>
            </a:pPr>
            <a:r>
              <a:rPr lang="en-US" sz="2150" dirty="0" smtClean="0"/>
              <a:t>	and the word “manufacturer” shall be construed accordingly and shall include not only a person who employs hired labour in the production or manufacture of excisable goods, but also any person who engages in their production or manufacture on his own account;</a:t>
            </a:r>
            <a:endParaRPr lang="en-US" sz="2150" dirty="0"/>
          </a:p>
        </p:txBody>
      </p:sp>
      <p:sp>
        <p:nvSpPr>
          <p:cNvPr id="3" name="Title 2"/>
          <p:cNvSpPr>
            <a:spLocks noGrp="1"/>
          </p:cNvSpPr>
          <p:nvPr>
            <p:ph type="title"/>
          </p:nvPr>
        </p:nvSpPr>
        <p:spPr/>
        <p:txBody>
          <a:bodyPr/>
          <a:lstStyle/>
          <a:p>
            <a:r>
              <a:rPr lang="en-US" dirty="0" smtClean="0"/>
              <a:t>Manufacture – Definition – 2(f)</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dirty="0" smtClean="0"/>
              <a:t>Definition starts with the word “includes”</a:t>
            </a:r>
          </a:p>
          <a:p>
            <a:pPr>
              <a:lnSpc>
                <a:spcPct val="150000"/>
              </a:lnSpc>
            </a:pPr>
            <a:r>
              <a:rPr lang="en-US" dirty="0" smtClean="0"/>
              <a:t>3 limbs in the definition</a:t>
            </a:r>
          </a:p>
          <a:p>
            <a:pPr>
              <a:lnSpc>
                <a:spcPct val="150000"/>
              </a:lnSpc>
            </a:pPr>
            <a:r>
              <a:rPr lang="en-US" dirty="0" smtClean="0"/>
              <a:t>2</a:t>
            </a:r>
            <a:r>
              <a:rPr lang="en-US" baseline="30000" dirty="0" smtClean="0"/>
              <a:t>nd</a:t>
            </a:r>
            <a:r>
              <a:rPr lang="en-US" dirty="0" smtClean="0"/>
              <a:t> and 3</a:t>
            </a:r>
            <a:r>
              <a:rPr lang="en-US" baseline="30000" dirty="0" smtClean="0"/>
              <a:t>rd</a:t>
            </a:r>
            <a:r>
              <a:rPr lang="en-US" dirty="0" smtClean="0"/>
              <a:t> limb – “Deemed manufacture”</a:t>
            </a:r>
          </a:p>
          <a:p>
            <a:pPr>
              <a:lnSpc>
                <a:spcPct val="150000"/>
              </a:lnSpc>
            </a:pPr>
            <a:endParaRPr lang="en-US" dirty="0"/>
          </a:p>
        </p:txBody>
      </p:sp>
      <p:sp>
        <p:nvSpPr>
          <p:cNvPr id="3" name="Title 2"/>
          <p:cNvSpPr>
            <a:spLocks noGrp="1"/>
          </p:cNvSpPr>
          <p:nvPr>
            <p:ph type="title"/>
          </p:nvPr>
        </p:nvSpPr>
        <p:spPr/>
        <p:txBody>
          <a:bodyPr/>
          <a:lstStyle/>
          <a:p>
            <a:r>
              <a:rPr lang="en-US" dirty="0" smtClean="0"/>
              <a:t>Manufacture - analysis</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a:xfrm>
            <a:off x="457200" y="1219200"/>
            <a:ext cx="8229600" cy="5105400"/>
          </a:xfrm>
        </p:spPr>
        <p:txBody>
          <a:bodyPr>
            <a:normAutofit/>
          </a:bodyPr>
          <a:lstStyle/>
          <a:p>
            <a:pPr algn="just">
              <a:lnSpc>
                <a:spcPct val="150000"/>
              </a:lnSpc>
            </a:pPr>
            <a:r>
              <a:rPr lang="en-US" sz="2400" dirty="0" smtClean="0"/>
              <a:t>UOI </a:t>
            </a:r>
            <a:r>
              <a:rPr lang="en-US" sz="2400" dirty="0"/>
              <a:t>Vs Delhi Cloth &amp; General Mills Co.ltd, 1977 (1) ELT J.199 (SC) – manufacture </a:t>
            </a:r>
            <a:r>
              <a:rPr lang="en-US" sz="2400" b="1" i="1" dirty="0"/>
              <a:t>implies a change</a:t>
            </a:r>
            <a:r>
              <a:rPr lang="en-US" sz="2400" dirty="0"/>
              <a:t>, but every change is not manufacture and yet change of an article is the result of treatment, labour and manipulation. But something is necessary and there must be transformation; a </a:t>
            </a:r>
            <a:r>
              <a:rPr lang="en-US" sz="2400" b="1" i="1" dirty="0"/>
              <a:t>new and different article </a:t>
            </a:r>
            <a:r>
              <a:rPr lang="en-US" sz="2400" dirty="0"/>
              <a:t>must emerge having a </a:t>
            </a:r>
            <a:r>
              <a:rPr lang="en-US" sz="2400" b="1" i="1" dirty="0"/>
              <a:t>distinctive name and character or use</a:t>
            </a:r>
            <a:r>
              <a:rPr lang="en-US" sz="2400" dirty="0"/>
              <a:t>. Also see South Bihar Sugar Mills ltd Vs UOI, 1978 (2) ELT J.336 (SC).</a:t>
            </a:r>
          </a:p>
        </p:txBody>
      </p:sp>
      <p:sp>
        <p:nvSpPr>
          <p:cNvPr id="87042" name="Rectangle 2"/>
          <p:cNvSpPr>
            <a:spLocks noGrp="1" noChangeArrowheads="1"/>
          </p:cNvSpPr>
          <p:nvPr>
            <p:ph type="title"/>
          </p:nvPr>
        </p:nvSpPr>
        <p:spPr/>
        <p:txBody>
          <a:bodyPr/>
          <a:lstStyle/>
          <a:p>
            <a:r>
              <a:rPr lang="en-US" dirty="0" smtClean="0"/>
              <a:t>Manufacture</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a:xfrm>
            <a:off x="457200" y="1481328"/>
            <a:ext cx="8229600" cy="4995672"/>
          </a:xfrm>
        </p:spPr>
        <p:txBody>
          <a:bodyPr>
            <a:normAutofit/>
          </a:bodyPr>
          <a:lstStyle/>
          <a:p>
            <a:pPr algn="just">
              <a:lnSpc>
                <a:spcPct val="150000"/>
              </a:lnSpc>
            </a:pPr>
            <a:r>
              <a:rPr lang="en-US" sz="2400" dirty="0"/>
              <a:t>Empire Industries ltd Vs UOI, 1985 (20) ELT 1 (SC) – to constitute manufacture it is not necessary that one should absolutely make out a new thing because it is well settled that one cannot absolutely make a thing by hand in the sense that nobody can create matter by hand (scientifically). It is </a:t>
            </a:r>
            <a:r>
              <a:rPr lang="en-US" sz="2400" b="1" i="1" dirty="0"/>
              <a:t>transformation of matter into something else that would amount to manufacture.</a:t>
            </a:r>
            <a:r>
              <a:rPr lang="en-US" sz="2400" dirty="0"/>
              <a:t> That something is a question of degree. </a:t>
            </a:r>
          </a:p>
        </p:txBody>
      </p:sp>
      <p:sp>
        <p:nvSpPr>
          <p:cNvPr id="107522" name="Rectangle 2"/>
          <p:cNvSpPr>
            <a:spLocks noGrp="1" noChangeArrowheads="1"/>
          </p:cNvSpPr>
          <p:nvPr>
            <p:ph type="title"/>
          </p:nvPr>
        </p:nvSpPr>
        <p:spPr/>
        <p:txBody>
          <a:bodyPr/>
          <a:lstStyle/>
          <a:p>
            <a:r>
              <a:rPr lang="en-US" dirty="0" smtClean="0"/>
              <a:t>Manufacture</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p:txBody>
          <a:bodyPr/>
          <a:lstStyle/>
          <a:p>
            <a:pPr algn="just">
              <a:lnSpc>
                <a:spcPct val="150000"/>
              </a:lnSpc>
            </a:pPr>
            <a:r>
              <a:rPr lang="en-US" dirty="0" smtClean="0"/>
              <a:t>What comes out after processing is </a:t>
            </a:r>
            <a:r>
              <a:rPr lang="en-US" dirty="0"/>
              <a:t>a different commercial commodity having its distinct character, use and name and is commercially known as such, is an important consideration in determining whether there is a manufacture.</a:t>
            </a:r>
          </a:p>
          <a:p>
            <a:pPr algn="just"/>
            <a:endParaRPr lang="en-US" dirty="0"/>
          </a:p>
        </p:txBody>
      </p:sp>
      <p:sp>
        <p:nvSpPr>
          <p:cNvPr id="108546" name="Rectangle 2"/>
          <p:cNvSpPr>
            <a:spLocks noGrp="1" noChangeArrowheads="1"/>
          </p:cNvSpPr>
          <p:nvPr>
            <p:ph type="title"/>
          </p:nvPr>
        </p:nvSpPr>
        <p:spPr/>
        <p:txBody>
          <a:bodyPr/>
          <a:lstStyle/>
          <a:p>
            <a:r>
              <a:rPr lang="en-US" dirty="0" smtClean="0"/>
              <a:t>Manufacture</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16370" y="836640"/>
          <a:ext cx="7727531" cy="4664066"/>
        </p:xfrm>
        <a:graphic>
          <a:graphicData uri="http://schemas.openxmlformats.org/drawingml/2006/table">
            <a:tbl>
              <a:tblPr/>
              <a:tblGrid>
                <a:gridCol w="4084192"/>
                <a:gridCol w="1143008"/>
                <a:gridCol w="1500198"/>
                <a:gridCol w="1000133"/>
              </a:tblGrid>
              <a:tr h="735938">
                <a:tc>
                  <a:txBody>
                    <a:bodyPr/>
                    <a:lstStyle/>
                    <a:p>
                      <a:pPr algn="l" rtl="0" fontAlgn="b"/>
                      <a:r>
                        <a:rPr lang="en-IN" sz="1600" b="1" i="0" u="none" strike="noStrike" dirty="0">
                          <a:solidFill>
                            <a:schemeClr val="bg1"/>
                          </a:solidFill>
                          <a:latin typeface="Book Antiqua" pitchFamily="18" charset="0"/>
                        </a:rPr>
                        <a:t>Nature of tax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6464"/>
                    </a:solidFill>
                  </a:tcPr>
                </a:tc>
                <a:tc>
                  <a:txBody>
                    <a:bodyPr/>
                    <a:lstStyle/>
                    <a:p>
                      <a:pPr algn="ctr" rtl="0" fontAlgn="b"/>
                      <a:r>
                        <a:rPr lang="en-IN" sz="1600" b="1" i="0" u="none" strike="noStrike" dirty="0" smtClean="0">
                          <a:solidFill>
                            <a:schemeClr val="bg1"/>
                          </a:solidFill>
                          <a:latin typeface="Book Antiqua" pitchFamily="18" charset="0"/>
                        </a:rPr>
                        <a:t>Budget Estimates</a:t>
                      </a:r>
                    </a:p>
                    <a:p>
                      <a:pPr algn="ctr" rtl="0" fontAlgn="b"/>
                      <a:r>
                        <a:rPr lang="en-IN" sz="1600" b="1" i="0" u="none" strike="noStrike" dirty="0" smtClean="0">
                          <a:solidFill>
                            <a:schemeClr val="bg1"/>
                          </a:solidFill>
                          <a:latin typeface="Book Antiqua" pitchFamily="18" charset="0"/>
                        </a:rPr>
                        <a:t>2011-12</a:t>
                      </a:r>
                      <a:endParaRPr lang="en-IN" sz="1600" b="1" i="0" u="none" strike="noStrike" dirty="0">
                        <a:solidFill>
                          <a:schemeClr val="bg1"/>
                        </a:solidFill>
                        <a:latin typeface="Book Antiqua"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6464"/>
                    </a:solidFill>
                  </a:tcPr>
                </a:tc>
                <a:tc>
                  <a:txBody>
                    <a:bodyPr/>
                    <a:lstStyle/>
                    <a:p>
                      <a:pPr algn="ctr" rtl="0" fontAlgn="b"/>
                      <a:r>
                        <a:rPr lang="en-IN" sz="1600" b="1" i="0" u="none" strike="noStrike" dirty="0" smtClean="0">
                          <a:solidFill>
                            <a:schemeClr val="bg1"/>
                          </a:solidFill>
                          <a:latin typeface="Book Antiqua" pitchFamily="18" charset="0"/>
                        </a:rPr>
                        <a:t>Revised</a:t>
                      </a:r>
                      <a:r>
                        <a:rPr lang="en-IN" sz="1600" b="1" i="0" u="none" strike="noStrike" baseline="0" dirty="0" smtClean="0">
                          <a:solidFill>
                            <a:schemeClr val="bg1"/>
                          </a:solidFill>
                          <a:latin typeface="Book Antiqua" pitchFamily="18" charset="0"/>
                        </a:rPr>
                        <a:t> </a:t>
                      </a:r>
                      <a:r>
                        <a:rPr lang="en-IN" sz="1600" b="1" i="0" u="none" strike="noStrike" dirty="0" smtClean="0">
                          <a:solidFill>
                            <a:schemeClr val="bg1"/>
                          </a:solidFill>
                          <a:latin typeface="Book Antiqua" pitchFamily="18" charset="0"/>
                        </a:rPr>
                        <a:t>Estimates</a:t>
                      </a:r>
                    </a:p>
                    <a:p>
                      <a:pPr algn="ctr" rtl="0" fontAlgn="b"/>
                      <a:r>
                        <a:rPr lang="en-IN" sz="1600" b="1" i="0" u="none" strike="noStrike" dirty="0" smtClean="0">
                          <a:solidFill>
                            <a:schemeClr val="bg1"/>
                          </a:solidFill>
                          <a:latin typeface="Book Antiqua" pitchFamily="18" charset="0"/>
                        </a:rPr>
                        <a:t>2011-12</a:t>
                      </a:r>
                      <a:endParaRPr lang="en-IN" sz="1600" b="1" i="0" u="none" strike="noStrike" dirty="0">
                        <a:solidFill>
                          <a:schemeClr val="bg1"/>
                        </a:solidFill>
                        <a:latin typeface="Book Antiqua"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6464"/>
                    </a:solidFill>
                  </a:tcPr>
                </a:tc>
                <a:tc>
                  <a:txBody>
                    <a:bodyPr/>
                    <a:lstStyle/>
                    <a:p>
                      <a:pPr algn="ctr" rtl="0" fontAlgn="b"/>
                      <a:r>
                        <a:rPr lang="en-IN" sz="1600" b="1" i="0" u="none" strike="noStrike" dirty="0" smtClean="0">
                          <a:solidFill>
                            <a:schemeClr val="bg1"/>
                          </a:solidFill>
                          <a:latin typeface="Book Antiqua" pitchFamily="18" charset="0"/>
                        </a:rPr>
                        <a:t>Shortfall/Excess</a:t>
                      </a:r>
                      <a:endParaRPr lang="en-IN" sz="1600" b="1" i="0" u="none" strike="noStrike" dirty="0">
                        <a:solidFill>
                          <a:schemeClr val="bg1"/>
                        </a:solidFill>
                        <a:latin typeface="Book Antiqua"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6464"/>
                    </a:solidFill>
                  </a:tcPr>
                </a:tc>
              </a:tr>
              <a:tr h="491016">
                <a:tc>
                  <a:txBody>
                    <a:bodyPr/>
                    <a:lstStyle/>
                    <a:p>
                      <a:pPr algn="l" rtl="0" fontAlgn="b"/>
                      <a:r>
                        <a:rPr lang="en-IN" sz="1600" b="0" i="0" u="none" strike="noStrike" dirty="0" smtClean="0">
                          <a:solidFill>
                            <a:schemeClr val="tx1"/>
                          </a:solidFill>
                          <a:latin typeface="Book Antiqua" pitchFamily="18" charset="0"/>
                        </a:rPr>
                        <a:t>Corporate </a:t>
                      </a:r>
                      <a:r>
                        <a:rPr lang="en-IN" sz="1600" b="0" i="0" u="none" strike="noStrike" dirty="0">
                          <a:solidFill>
                            <a:schemeClr val="tx1"/>
                          </a:solidFill>
                          <a:latin typeface="Book Antiqua" pitchFamily="18" charset="0"/>
                        </a:rPr>
                        <a:t>tax</a:t>
                      </a:r>
                    </a:p>
                  </a:txBody>
                  <a:tcPr marL="72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3,59,990</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3,27,680</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-32,310</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016">
                <a:tc>
                  <a:txBody>
                    <a:bodyPr/>
                    <a:lstStyle/>
                    <a:p>
                      <a:pPr algn="l" rtl="0" fontAlgn="b"/>
                      <a:r>
                        <a:rPr lang="en-IN" sz="1600" b="0" i="0" u="none" strike="noStrike" dirty="0">
                          <a:solidFill>
                            <a:schemeClr val="tx1"/>
                          </a:solidFill>
                          <a:latin typeface="Book Antiqua" pitchFamily="18" charset="0"/>
                        </a:rPr>
                        <a:t>Income tax</a:t>
                      </a:r>
                    </a:p>
                  </a:txBody>
                  <a:tcPr marL="72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1,72,026</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1,71,879</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a:solidFill>
                            <a:schemeClr val="tx1"/>
                          </a:solidFill>
                          <a:latin typeface="Book Antiqua" pitchFamily="18" charset="0"/>
                        </a:rPr>
                        <a:t>-147</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016">
                <a:tc>
                  <a:txBody>
                    <a:bodyPr/>
                    <a:lstStyle/>
                    <a:p>
                      <a:pPr algn="l" rtl="0" fontAlgn="b"/>
                      <a:r>
                        <a:rPr lang="en-IN" sz="1600" b="0" i="0" u="none" strike="noStrike" dirty="0">
                          <a:solidFill>
                            <a:schemeClr val="tx1"/>
                          </a:solidFill>
                          <a:latin typeface="Book Antiqua" pitchFamily="18" charset="0"/>
                        </a:rPr>
                        <a:t>Wealth tax</a:t>
                      </a:r>
                    </a:p>
                  </a:txBody>
                  <a:tcPr marL="72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635</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1,092</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a:solidFill>
                            <a:schemeClr val="tx1"/>
                          </a:solidFill>
                          <a:latin typeface="Book Antiqua" pitchFamily="18" charset="0"/>
                        </a:rPr>
                        <a:t>457</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016">
                <a:tc>
                  <a:txBody>
                    <a:bodyPr/>
                    <a:lstStyle/>
                    <a:p>
                      <a:pPr algn="l" rtl="0" fontAlgn="b"/>
                      <a:r>
                        <a:rPr lang="en-IN" sz="1600" b="0" i="0" u="none" strike="noStrike" dirty="0">
                          <a:solidFill>
                            <a:schemeClr val="tx1"/>
                          </a:solidFill>
                          <a:latin typeface="Book Antiqua" pitchFamily="18" charset="0"/>
                        </a:rPr>
                        <a:t>Taxes of Union Territories</a:t>
                      </a:r>
                    </a:p>
                  </a:txBody>
                  <a:tcPr marL="72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1,973</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2,317</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a:solidFill>
                            <a:schemeClr val="tx1"/>
                          </a:solidFill>
                          <a:latin typeface="Book Antiqua" pitchFamily="18" charset="0"/>
                        </a:rPr>
                        <a:t>344</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016">
                <a:tc>
                  <a:txBody>
                    <a:bodyPr/>
                    <a:lstStyle/>
                    <a:p>
                      <a:pPr algn="l" rtl="0" fontAlgn="b"/>
                      <a:r>
                        <a:rPr lang="en-IN" sz="1600" b="0" i="0" u="none" strike="noStrike" dirty="0">
                          <a:solidFill>
                            <a:schemeClr val="tx1"/>
                          </a:solidFill>
                          <a:latin typeface="Book Antiqua" pitchFamily="18" charset="0"/>
                        </a:rPr>
                        <a:t>Customs </a:t>
                      </a:r>
                    </a:p>
                  </a:txBody>
                  <a:tcPr marL="72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1,51,700</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1,53,000</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1,300</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016">
                <a:tc>
                  <a:txBody>
                    <a:bodyPr/>
                    <a:lstStyle/>
                    <a:p>
                      <a:pPr algn="l" rtl="0" fontAlgn="b"/>
                      <a:r>
                        <a:rPr lang="en-IN" sz="1600" b="0" i="0" u="none" strike="noStrike" dirty="0">
                          <a:solidFill>
                            <a:schemeClr val="tx1"/>
                          </a:solidFill>
                          <a:latin typeface="Book Antiqua" pitchFamily="18" charset="0"/>
                        </a:rPr>
                        <a:t>Union Excise Duties </a:t>
                      </a:r>
                    </a:p>
                  </a:txBody>
                  <a:tcPr marL="72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a:solidFill>
                            <a:schemeClr val="tx1"/>
                          </a:solidFill>
                          <a:latin typeface="Book Antiqua" pitchFamily="18" charset="0"/>
                        </a:rPr>
                        <a:t>1,64,116</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1,50,696</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-13,420</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016">
                <a:tc>
                  <a:txBody>
                    <a:bodyPr/>
                    <a:lstStyle/>
                    <a:p>
                      <a:pPr algn="l" rtl="0" fontAlgn="b"/>
                      <a:r>
                        <a:rPr lang="en-IN" sz="1600" b="0" i="0" u="none" strike="noStrike" dirty="0">
                          <a:solidFill>
                            <a:schemeClr val="tx1"/>
                          </a:solidFill>
                          <a:latin typeface="Book Antiqua" pitchFamily="18" charset="0"/>
                        </a:rPr>
                        <a:t>Service Tax </a:t>
                      </a:r>
                    </a:p>
                  </a:txBody>
                  <a:tcPr marL="72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82,000</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95,000</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IN" sz="1600" b="0" i="0" u="none" strike="noStrike" dirty="0">
                          <a:solidFill>
                            <a:schemeClr val="tx1"/>
                          </a:solidFill>
                          <a:latin typeface="Book Antiqua" pitchFamily="18" charset="0"/>
                        </a:rPr>
                        <a:t>13,000</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016">
                <a:tc>
                  <a:txBody>
                    <a:bodyPr/>
                    <a:lstStyle/>
                    <a:p>
                      <a:pPr algn="l" rtl="0" fontAlgn="b"/>
                      <a:r>
                        <a:rPr lang="en-IN" sz="1600" b="1" i="0" u="none" strike="noStrike" dirty="0">
                          <a:solidFill>
                            <a:schemeClr val="bg1"/>
                          </a:solidFill>
                          <a:latin typeface="Book Antiqua" pitchFamily="18" charset="0"/>
                        </a:rPr>
                        <a:t>Total</a:t>
                      </a:r>
                    </a:p>
                  </a:txBody>
                  <a:tcPr marL="72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6464"/>
                    </a:solidFill>
                  </a:tcPr>
                </a:tc>
                <a:tc>
                  <a:txBody>
                    <a:bodyPr/>
                    <a:lstStyle/>
                    <a:p>
                      <a:pPr algn="r" rtl="0" fontAlgn="b"/>
                      <a:r>
                        <a:rPr lang="en-IN" sz="1600" b="1" i="0" u="none" strike="noStrike" dirty="0">
                          <a:solidFill>
                            <a:schemeClr val="bg1"/>
                          </a:solidFill>
                          <a:latin typeface="Book Antiqua" pitchFamily="18" charset="0"/>
                        </a:rPr>
                        <a:t>9,32,440</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6464"/>
                    </a:solidFill>
                  </a:tcPr>
                </a:tc>
                <a:tc>
                  <a:txBody>
                    <a:bodyPr/>
                    <a:lstStyle/>
                    <a:p>
                      <a:pPr algn="r" rtl="0" fontAlgn="b"/>
                      <a:r>
                        <a:rPr lang="en-IN" sz="1600" b="1" i="0" u="none" strike="noStrike" dirty="0">
                          <a:solidFill>
                            <a:schemeClr val="bg1"/>
                          </a:solidFill>
                          <a:latin typeface="Book Antiqua" pitchFamily="18" charset="0"/>
                        </a:rPr>
                        <a:t>9,01,664</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6464"/>
                    </a:solidFill>
                  </a:tcPr>
                </a:tc>
                <a:tc>
                  <a:txBody>
                    <a:bodyPr/>
                    <a:lstStyle/>
                    <a:p>
                      <a:pPr algn="r" rtl="0" fontAlgn="b"/>
                      <a:r>
                        <a:rPr lang="en-IN" sz="1600" b="1" i="0" u="none" strike="noStrike" dirty="0">
                          <a:solidFill>
                            <a:schemeClr val="bg1"/>
                          </a:solidFill>
                          <a:latin typeface="Book Antiqua" pitchFamily="18" charset="0"/>
                        </a:rPr>
                        <a:t>-30,776</a:t>
                      </a:r>
                    </a:p>
                  </a:txBody>
                  <a:tcPr marL="0" marR="108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A6464"/>
                    </a:solidFill>
                  </a:tcPr>
                </a:tc>
              </a:tr>
            </a:tbl>
          </a:graphicData>
        </a:graphic>
      </p:graphicFrame>
      <p:sp>
        <p:nvSpPr>
          <p:cNvPr id="2" name="Slide Number Placeholder 1"/>
          <p:cNvSpPr>
            <a:spLocks noGrp="1"/>
          </p:cNvSpPr>
          <p:nvPr>
            <p:ph type="sldNum" sz="quarter" idx="12"/>
          </p:nvPr>
        </p:nvSpPr>
        <p:spPr/>
        <p:txBody>
          <a:bodyPr/>
          <a:lstStyle/>
          <a:p>
            <a:fld id="{0EBCDB29-2446-424E-BA09-FCE02D4241A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idx="1"/>
          </p:nvPr>
        </p:nvSpPr>
        <p:spPr>
          <a:xfrm>
            <a:off x="457200" y="1481328"/>
            <a:ext cx="8229600" cy="4995672"/>
          </a:xfrm>
        </p:spPr>
        <p:txBody>
          <a:bodyPr/>
          <a:lstStyle/>
          <a:p>
            <a:pPr algn="just">
              <a:lnSpc>
                <a:spcPct val="150000"/>
              </a:lnSpc>
            </a:pPr>
            <a:r>
              <a:rPr lang="en-US" sz="2800" dirty="0"/>
              <a:t>UOI Vs Parle Products, 1994 (74) ELT 492 (SC) - Whether or not something results in manufacture would depend on the facts of the case but any number of processes undertaken which do not result in a commercially different commodity cannot result in manufacture. </a:t>
            </a:r>
          </a:p>
        </p:txBody>
      </p:sp>
      <p:sp>
        <p:nvSpPr>
          <p:cNvPr id="109570" name="Rectangle 2"/>
          <p:cNvSpPr>
            <a:spLocks noGrp="1" noChangeArrowheads="1"/>
          </p:cNvSpPr>
          <p:nvPr>
            <p:ph type="title"/>
          </p:nvPr>
        </p:nvSpPr>
        <p:spPr/>
        <p:txBody>
          <a:bodyPr/>
          <a:lstStyle/>
          <a:p>
            <a:r>
              <a:rPr lang="en-US" dirty="0" smtClean="0"/>
              <a:t>Manufacture</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457200" y="1481328"/>
            <a:ext cx="8229600" cy="4919472"/>
          </a:xfrm>
        </p:spPr>
        <p:txBody>
          <a:bodyPr>
            <a:normAutofit/>
          </a:bodyPr>
          <a:lstStyle/>
          <a:p>
            <a:pPr algn="just">
              <a:lnSpc>
                <a:spcPct val="150000"/>
              </a:lnSpc>
            </a:pPr>
            <a:r>
              <a:rPr lang="en-US" sz="2400" dirty="0" err="1"/>
              <a:t>Ujagar</a:t>
            </a:r>
            <a:r>
              <a:rPr lang="en-US" sz="2400" dirty="0"/>
              <a:t> Prints Vs UOI, 1988 (38) ELT 535 (SC) – Prevalent and generally accepted test to ascertain whether there was manufacture was whether the change or the series of changes brought by application of processes take the commodity to the point where, commodity can no longer be regarded as the original commodity but is, instead, </a:t>
            </a:r>
            <a:r>
              <a:rPr lang="en-US" sz="2400" dirty="0" err="1"/>
              <a:t>recognised</a:t>
            </a:r>
            <a:r>
              <a:rPr lang="en-US" sz="2400" dirty="0"/>
              <a:t> as a distinct and new article that has emerged because of the result of the processes. </a:t>
            </a:r>
          </a:p>
        </p:txBody>
      </p:sp>
      <p:sp>
        <p:nvSpPr>
          <p:cNvPr id="110594" name="Rectangle 2"/>
          <p:cNvSpPr>
            <a:spLocks noGrp="1" noChangeArrowheads="1"/>
          </p:cNvSpPr>
          <p:nvPr>
            <p:ph type="title"/>
          </p:nvPr>
        </p:nvSpPr>
        <p:spPr/>
        <p:txBody>
          <a:bodyPr/>
          <a:lstStyle/>
          <a:p>
            <a:r>
              <a:rPr lang="en-US" dirty="0" smtClean="0"/>
              <a:t>Manufacture</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idx="1"/>
          </p:nvPr>
        </p:nvSpPr>
        <p:spPr/>
        <p:txBody>
          <a:bodyPr>
            <a:normAutofit/>
          </a:bodyPr>
          <a:lstStyle/>
          <a:p>
            <a:pPr algn="just">
              <a:lnSpc>
                <a:spcPct val="150000"/>
              </a:lnSpc>
            </a:pPr>
            <a:r>
              <a:rPr lang="en-US" dirty="0"/>
              <a:t>There might be borderline cases where either conclusion can be reached with equal justification. Insistence on any sharp or intrinsic distinction between processing and manufacture results in an over simplification of both and tends to blur their interdependence in cases.</a:t>
            </a:r>
          </a:p>
        </p:txBody>
      </p:sp>
      <p:sp>
        <p:nvSpPr>
          <p:cNvPr id="111618" name="Rectangle 2"/>
          <p:cNvSpPr>
            <a:spLocks noGrp="1" noChangeArrowheads="1"/>
          </p:cNvSpPr>
          <p:nvPr>
            <p:ph type="title"/>
          </p:nvPr>
        </p:nvSpPr>
        <p:spPr/>
        <p:txBody>
          <a:bodyPr/>
          <a:lstStyle/>
          <a:p>
            <a:r>
              <a:rPr lang="en-US" dirty="0" smtClean="0"/>
              <a:t>Manufacture</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idx="1"/>
          </p:nvPr>
        </p:nvSpPr>
        <p:spPr/>
        <p:txBody>
          <a:bodyPr/>
          <a:lstStyle/>
          <a:p>
            <a:pPr algn="just">
              <a:lnSpc>
                <a:spcPct val="150000"/>
              </a:lnSpc>
            </a:pPr>
            <a:r>
              <a:rPr lang="en-US" dirty="0" smtClean="0"/>
              <a:t>Manufacture </a:t>
            </a:r>
            <a:r>
              <a:rPr lang="en-US" dirty="0"/>
              <a:t>involves a series of processes.</a:t>
            </a:r>
          </a:p>
          <a:p>
            <a:pPr algn="just">
              <a:lnSpc>
                <a:spcPct val="150000"/>
              </a:lnSpc>
            </a:pPr>
            <a:r>
              <a:rPr lang="en-US" dirty="0"/>
              <a:t>A process is one of the activities undertaken for manufacture of a product from input materials.</a:t>
            </a:r>
          </a:p>
        </p:txBody>
      </p:sp>
      <p:sp>
        <p:nvSpPr>
          <p:cNvPr id="112642" name="Rectangle 2"/>
          <p:cNvSpPr>
            <a:spLocks noGrp="1" noChangeArrowheads="1"/>
          </p:cNvSpPr>
          <p:nvPr>
            <p:ph type="title"/>
          </p:nvPr>
        </p:nvSpPr>
        <p:spPr/>
        <p:txBody>
          <a:bodyPr/>
          <a:lstStyle/>
          <a:p>
            <a:r>
              <a:rPr lang="en-US" dirty="0" smtClean="0"/>
              <a:t>Manufacture </a:t>
            </a:r>
            <a:r>
              <a:rPr lang="en-US" dirty="0"/>
              <a:t>- processes</a:t>
            </a:r>
          </a:p>
        </p:txBody>
      </p:sp>
      <p:sp>
        <p:nvSpPr>
          <p:cNvPr id="2" name="Slide Number Placeholder 1"/>
          <p:cNvSpPr>
            <a:spLocks noGrp="1"/>
          </p:cNvSpPr>
          <p:nvPr>
            <p:ph type="sldNum" sz="quarter" idx="12"/>
          </p:nvPr>
        </p:nvSpPr>
        <p:spPr/>
        <p:txBody>
          <a:bodyPr/>
          <a:lstStyle/>
          <a:p>
            <a:fld id="{0EBCDB29-2446-424E-BA09-FCE02D4241AF}"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50000"/>
              </a:lnSpc>
            </a:pPr>
            <a:r>
              <a:rPr lang="en-US" dirty="0" smtClean="0"/>
              <a:t>Conversion of jumbo rolls of photographic films into small flats and rolls in the desired sizes – Indian Cine Agencies Vs CIT</a:t>
            </a:r>
          </a:p>
          <a:p>
            <a:pPr algn="just">
              <a:lnSpc>
                <a:spcPct val="150000"/>
              </a:lnSpc>
            </a:pPr>
            <a:r>
              <a:rPr lang="en-US" dirty="0" smtClean="0"/>
              <a:t>Purification and filtration done to product hydrochloric acid and sulphuric acid marketable in the international market – </a:t>
            </a:r>
            <a:r>
              <a:rPr lang="en-US" dirty="0" err="1" smtClean="0"/>
              <a:t>CCEx</a:t>
            </a:r>
            <a:r>
              <a:rPr lang="en-US" dirty="0" smtClean="0"/>
              <a:t> Vs </a:t>
            </a:r>
            <a:r>
              <a:rPr lang="en-US" dirty="0" err="1" smtClean="0"/>
              <a:t>Alok</a:t>
            </a:r>
            <a:r>
              <a:rPr lang="en-US" dirty="0" smtClean="0"/>
              <a:t> Enterprises</a:t>
            </a:r>
            <a:endParaRPr lang="en-US" dirty="0"/>
          </a:p>
        </p:txBody>
      </p:sp>
      <p:sp>
        <p:nvSpPr>
          <p:cNvPr id="3" name="Title 2"/>
          <p:cNvSpPr>
            <a:spLocks noGrp="1"/>
          </p:cNvSpPr>
          <p:nvPr>
            <p:ph type="title"/>
          </p:nvPr>
        </p:nvSpPr>
        <p:spPr/>
        <p:txBody>
          <a:bodyPr>
            <a:normAutofit/>
          </a:bodyPr>
          <a:lstStyle/>
          <a:p>
            <a:r>
              <a:rPr lang="en-US" dirty="0" smtClean="0"/>
              <a:t>Process amounting to Manufacture</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92500"/>
          </a:bodyPr>
          <a:lstStyle/>
          <a:p>
            <a:pPr algn="just">
              <a:lnSpc>
                <a:spcPct val="150000"/>
              </a:lnSpc>
            </a:pPr>
            <a:r>
              <a:rPr lang="en-US" dirty="0" smtClean="0"/>
              <a:t>Process of slitting and cutting of steel sheets and polyester films, which are used for lamination, as the resultant product was not having different character, name and use.</a:t>
            </a:r>
          </a:p>
          <a:p>
            <a:pPr algn="just">
              <a:lnSpc>
                <a:spcPct val="150000"/>
              </a:lnSpc>
            </a:pPr>
            <a:r>
              <a:rPr lang="en-US" dirty="0" smtClean="0"/>
              <a:t>Pickling and oiling of metals as preparatory steps does not amount to manufacture – Circular 927/17/2010 – deemed in 2012</a:t>
            </a:r>
          </a:p>
          <a:p>
            <a:pPr algn="just">
              <a:lnSpc>
                <a:spcPct val="150000"/>
              </a:lnSpc>
            </a:pPr>
            <a:r>
              <a:rPr lang="en-US" dirty="0" smtClean="0"/>
              <a:t>Process of cleaning “used </a:t>
            </a:r>
            <a:r>
              <a:rPr lang="en-US" dirty="0" err="1" smtClean="0"/>
              <a:t>mobil</a:t>
            </a:r>
            <a:r>
              <a:rPr lang="en-US" dirty="0" smtClean="0"/>
              <a:t> oil doesn’t amount to manufacture as no new commercial commodity comes into </a:t>
            </a:r>
            <a:r>
              <a:rPr lang="en-US" dirty="0" err="1" smtClean="0"/>
              <a:t>existance</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Processes not amounting to Manufacture</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a:xfrm>
            <a:off x="457200" y="1481328"/>
            <a:ext cx="8229600" cy="4919472"/>
          </a:xfrm>
        </p:spPr>
        <p:txBody>
          <a:bodyPr>
            <a:normAutofit/>
          </a:bodyPr>
          <a:lstStyle/>
          <a:p>
            <a:pPr>
              <a:lnSpc>
                <a:spcPct val="150000"/>
              </a:lnSpc>
            </a:pPr>
            <a:r>
              <a:rPr lang="en-US" sz="2400" dirty="0"/>
              <a:t>Dictionary meaning of ‘produce’ – to bring forward, to bring forth or out, to bring (to a specified condition), to bring into existence or being, to work up from raw material, manufacture (material) objects.</a:t>
            </a:r>
          </a:p>
          <a:p>
            <a:pPr>
              <a:lnSpc>
                <a:spcPct val="150000"/>
              </a:lnSpc>
            </a:pPr>
            <a:r>
              <a:rPr lang="en-US" sz="2400" dirty="0" smtClean="0"/>
              <a:t>Hyderabad </a:t>
            </a:r>
            <a:r>
              <a:rPr lang="en-US" sz="2400" dirty="0"/>
              <a:t>Asbestos Ltd Vs UOI, 1980 ELT 735 – </a:t>
            </a:r>
            <a:r>
              <a:rPr lang="en-US" sz="2400" dirty="0" smtClean="0"/>
              <a:t>manufactured </a:t>
            </a:r>
            <a:r>
              <a:rPr lang="en-US" sz="2400" dirty="0"/>
              <a:t>and produced were synonymous – same test should be applied.</a:t>
            </a:r>
          </a:p>
          <a:p>
            <a:pPr>
              <a:lnSpc>
                <a:spcPct val="150000"/>
              </a:lnSpc>
            </a:pPr>
            <a:r>
              <a:rPr lang="en-US" sz="2400" dirty="0" smtClean="0"/>
              <a:t>Produced </a:t>
            </a:r>
            <a:r>
              <a:rPr lang="en-US" sz="2400" dirty="0"/>
              <a:t>used in respect of natural items.</a:t>
            </a:r>
          </a:p>
        </p:txBody>
      </p:sp>
      <p:sp>
        <p:nvSpPr>
          <p:cNvPr id="88066" name="Rectangle 2"/>
          <p:cNvSpPr>
            <a:spLocks noGrp="1" noChangeArrowheads="1"/>
          </p:cNvSpPr>
          <p:nvPr>
            <p:ph type="title"/>
          </p:nvPr>
        </p:nvSpPr>
        <p:spPr/>
        <p:txBody>
          <a:bodyPr/>
          <a:lstStyle/>
          <a:p>
            <a:r>
              <a:rPr lang="en-US"/>
              <a:t>Manufacture vs production</a:t>
            </a:r>
          </a:p>
        </p:txBody>
      </p:sp>
      <p:sp>
        <p:nvSpPr>
          <p:cNvPr id="2" name="Slide Number Placeholder 1"/>
          <p:cNvSpPr>
            <a:spLocks noGrp="1"/>
          </p:cNvSpPr>
          <p:nvPr>
            <p:ph type="sldNum" sz="quarter" idx="12"/>
          </p:nvPr>
        </p:nvSpPr>
        <p:spPr/>
        <p:txBody>
          <a:bodyPr/>
          <a:lstStyle/>
          <a:p>
            <a:fld id="{0EBCDB29-2446-424E-BA09-FCE02D4241AF}"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idx="1"/>
          </p:nvPr>
        </p:nvSpPr>
        <p:spPr>
          <a:xfrm>
            <a:off x="457200" y="1371600"/>
            <a:ext cx="8229600" cy="5148072"/>
          </a:xfrm>
        </p:spPr>
        <p:txBody>
          <a:bodyPr>
            <a:normAutofit/>
          </a:bodyPr>
          <a:lstStyle/>
          <a:p>
            <a:pPr algn="just">
              <a:lnSpc>
                <a:spcPct val="150000"/>
              </a:lnSpc>
            </a:pPr>
            <a:r>
              <a:rPr lang="en-US" dirty="0" smtClean="0"/>
              <a:t>Processes which may not amount to manufacture in their natural meaning</a:t>
            </a:r>
          </a:p>
          <a:p>
            <a:pPr algn="just">
              <a:lnSpc>
                <a:spcPct val="150000"/>
              </a:lnSpc>
            </a:pPr>
            <a:r>
              <a:rPr lang="en-US" dirty="0" smtClean="0"/>
              <a:t>Brought under tax ambit by the artificial definition</a:t>
            </a:r>
          </a:p>
          <a:p>
            <a:pPr algn="just">
              <a:lnSpc>
                <a:spcPct val="150000"/>
              </a:lnSpc>
            </a:pPr>
            <a:r>
              <a:rPr lang="en-US" dirty="0" smtClean="0"/>
              <a:t>Processes </a:t>
            </a:r>
            <a:r>
              <a:rPr lang="en-US" dirty="0"/>
              <a:t>mentioned in CETA as manufacture</a:t>
            </a:r>
          </a:p>
          <a:p>
            <a:pPr algn="just">
              <a:lnSpc>
                <a:spcPct val="150000"/>
              </a:lnSpc>
            </a:pPr>
            <a:r>
              <a:rPr lang="en-US" dirty="0"/>
              <a:t>Third schedule in </a:t>
            </a:r>
            <a:r>
              <a:rPr lang="en-US" dirty="0" smtClean="0"/>
              <a:t>CETA </a:t>
            </a:r>
            <a:r>
              <a:rPr lang="en-US" dirty="0"/>
              <a:t>– repacking, re-</a:t>
            </a:r>
            <a:r>
              <a:rPr lang="en-US" dirty="0" err="1"/>
              <a:t>labelling</a:t>
            </a:r>
            <a:r>
              <a:rPr lang="en-US" dirty="0"/>
              <a:t>, putting  or altering retail sale price etc. – mostly consumer goods.</a:t>
            </a:r>
          </a:p>
          <a:p>
            <a:pPr>
              <a:lnSpc>
                <a:spcPct val="150000"/>
              </a:lnSpc>
            </a:pPr>
            <a:endParaRPr lang="en-US" dirty="0"/>
          </a:p>
        </p:txBody>
      </p:sp>
      <p:sp>
        <p:nvSpPr>
          <p:cNvPr id="113666" name="Rectangle 2"/>
          <p:cNvSpPr>
            <a:spLocks noGrp="1" noChangeArrowheads="1"/>
          </p:cNvSpPr>
          <p:nvPr>
            <p:ph type="title"/>
          </p:nvPr>
        </p:nvSpPr>
        <p:spPr/>
        <p:txBody>
          <a:bodyPr/>
          <a:lstStyle/>
          <a:p>
            <a:r>
              <a:rPr lang="en-US" dirty="0"/>
              <a:t>Deemed manufacture</a:t>
            </a:r>
          </a:p>
        </p:txBody>
      </p:sp>
      <p:sp>
        <p:nvSpPr>
          <p:cNvPr id="2" name="Slide Number Placeholder 1"/>
          <p:cNvSpPr>
            <a:spLocks noGrp="1"/>
          </p:cNvSpPr>
          <p:nvPr>
            <p:ph type="sldNum" sz="quarter" idx="12"/>
          </p:nvPr>
        </p:nvSpPr>
        <p:spPr/>
        <p:txBody>
          <a:bodyPr/>
          <a:lstStyle/>
          <a:p>
            <a:fld id="{0EBCDB29-2446-424E-BA09-FCE02D4241AF}"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a:bodyPr>
          <a:lstStyle/>
          <a:p>
            <a:pPr algn="just">
              <a:lnSpc>
                <a:spcPct val="170000"/>
              </a:lnSpc>
            </a:pPr>
            <a:r>
              <a:rPr lang="en-US" dirty="0" smtClean="0"/>
              <a:t>Processes which are specified in relation to any goods in the Section Notes or Chapter Notes to the First Schedule to CETA;</a:t>
            </a:r>
          </a:p>
          <a:p>
            <a:pPr algn="just">
              <a:lnSpc>
                <a:spcPct val="170000"/>
              </a:lnSpc>
            </a:pPr>
            <a:r>
              <a:rPr lang="en-US" dirty="0" smtClean="0"/>
              <a:t>Mere specification of a process in the </a:t>
            </a:r>
            <a:r>
              <a:rPr lang="en-US" dirty="0" err="1" smtClean="0"/>
              <a:t>Tairff</a:t>
            </a:r>
            <a:r>
              <a:rPr lang="en-US" dirty="0" smtClean="0"/>
              <a:t> entry not sufficient;</a:t>
            </a:r>
          </a:p>
          <a:p>
            <a:pPr algn="just">
              <a:lnSpc>
                <a:spcPct val="170000"/>
              </a:lnSpc>
            </a:pPr>
            <a:r>
              <a:rPr lang="en-US" dirty="0" smtClean="0"/>
              <a:t>Should be specifically stated that the process amounts to manufacture.</a:t>
            </a:r>
            <a:endParaRPr lang="en-US" dirty="0"/>
          </a:p>
        </p:txBody>
      </p:sp>
      <p:sp>
        <p:nvSpPr>
          <p:cNvPr id="3" name="Title 2"/>
          <p:cNvSpPr>
            <a:spLocks noGrp="1"/>
          </p:cNvSpPr>
          <p:nvPr>
            <p:ph type="title"/>
          </p:nvPr>
        </p:nvSpPr>
        <p:spPr/>
        <p:txBody>
          <a:bodyPr>
            <a:normAutofit/>
          </a:bodyPr>
          <a:lstStyle/>
          <a:p>
            <a:r>
              <a:rPr lang="en-US" dirty="0" smtClean="0"/>
              <a:t>Deemed Manufacture 2(f)(ii)</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95400"/>
          <a:ext cx="8229600" cy="5397818"/>
        </p:xfrm>
        <a:graphic>
          <a:graphicData uri="http://schemas.openxmlformats.org/drawingml/2006/table">
            <a:tbl>
              <a:tblPr firstRow="1" bandRow="1">
                <a:tableStyleId>{5C22544A-7EE6-4342-B048-85BDC9FD1C3A}</a:tableStyleId>
              </a:tblPr>
              <a:tblGrid>
                <a:gridCol w="2209800"/>
                <a:gridCol w="6019800"/>
              </a:tblGrid>
              <a:tr h="662890">
                <a:tc>
                  <a:txBody>
                    <a:bodyPr/>
                    <a:lstStyle/>
                    <a:p>
                      <a:r>
                        <a:rPr lang="en-US" dirty="0" smtClean="0"/>
                        <a:t>Chapter / Section Notes for</a:t>
                      </a:r>
                      <a:endParaRPr lang="en-US" dirty="0"/>
                    </a:p>
                  </a:txBody>
                  <a:tcPr/>
                </a:tc>
                <a:tc>
                  <a:txBody>
                    <a:bodyPr/>
                    <a:lstStyle/>
                    <a:p>
                      <a:r>
                        <a:rPr lang="en-US" dirty="0" smtClean="0"/>
                        <a:t>Processes amounting</a:t>
                      </a:r>
                      <a:r>
                        <a:rPr lang="en-US" baseline="0" dirty="0" smtClean="0"/>
                        <a:t> to Deemed Manufacture</a:t>
                      </a:r>
                      <a:endParaRPr lang="en-US" dirty="0"/>
                    </a:p>
                  </a:txBody>
                  <a:tcPr/>
                </a:tc>
              </a:tr>
              <a:tr h="662890">
                <a:tc>
                  <a:txBody>
                    <a:bodyPr/>
                    <a:lstStyle/>
                    <a:p>
                      <a:r>
                        <a:rPr lang="en-US" dirty="0" smtClean="0"/>
                        <a:t>Ores, Slag and Ash</a:t>
                      </a:r>
                      <a:endParaRPr lang="en-US" dirty="0"/>
                    </a:p>
                  </a:txBody>
                  <a:tcPr/>
                </a:tc>
                <a:tc>
                  <a:txBody>
                    <a:bodyPr/>
                    <a:lstStyle/>
                    <a:p>
                      <a:r>
                        <a:rPr lang="en-US" dirty="0" smtClean="0"/>
                        <a:t>Process of converting</a:t>
                      </a:r>
                      <a:r>
                        <a:rPr lang="en-US" baseline="0" dirty="0" smtClean="0"/>
                        <a:t> ores into concentrate</a:t>
                      </a:r>
                      <a:endParaRPr lang="en-US" dirty="0"/>
                    </a:p>
                  </a:txBody>
                  <a:tcPr/>
                </a:tc>
              </a:tr>
              <a:tr h="946986">
                <a:tc>
                  <a:txBody>
                    <a:bodyPr/>
                    <a:lstStyle/>
                    <a:p>
                      <a:r>
                        <a:rPr lang="en-US" dirty="0" smtClean="0"/>
                        <a:t>Marble,</a:t>
                      </a:r>
                      <a:r>
                        <a:rPr lang="en-US" baseline="0" dirty="0" smtClean="0"/>
                        <a:t> Granite, sandstone, etc</a:t>
                      </a:r>
                      <a:endParaRPr lang="en-US" dirty="0"/>
                    </a:p>
                  </a:txBody>
                  <a:tcPr/>
                </a:tc>
                <a:tc>
                  <a:txBody>
                    <a:bodyPr/>
                    <a:lstStyle/>
                    <a:p>
                      <a:r>
                        <a:rPr lang="en-US" dirty="0" smtClean="0"/>
                        <a:t>Process of cutting or sawing or sizing or polishing of blocks or any other process of converting stone blocks into slabs or tiles</a:t>
                      </a:r>
                      <a:endParaRPr lang="en-US" dirty="0"/>
                    </a:p>
                  </a:txBody>
                  <a:tcPr/>
                </a:tc>
              </a:tr>
              <a:tr h="662890">
                <a:tc>
                  <a:txBody>
                    <a:bodyPr/>
                    <a:lstStyle/>
                    <a:p>
                      <a:r>
                        <a:rPr lang="en-US" dirty="0" smtClean="0"/>
                        <a:t>Aluminium Tubes &amp; Pipe</a:t>
                      </a:r>
                      <a:endParaRPr lang="en-US" dirty="0"/>
                    </a:p>
                  </a:txBody>
                  <a:tcPr/>
                </a:tc>
                <a:tc>
                  <a:txBody>
                    <a:bodyPr/>
                    <a:lstStyle/>
                    <a:p>
                      <a:r>
                        <a:rPr lang="en-US" dirty="0" smtClean="0"/>
                        <a:t>The process</a:t>
                      </a:r>
                      <a:r>
                        <a:rPr lang="en-US" baseline="0" dirty="0" smtClean="0"/>
                        <a:t> of drawing or redrawing</a:t>
                      </a:r>
                      <a:endParaRPr lang="en-US" dirty="0"/>
                    </a:p>
                  </a:txBody>
                  <a:tcPr/>
                </a:tc>
              </a:tr>
              <a:tr h="1231081">
                <a:tc>
                  <a:txBody>
                    <a:bodyPr/>
                    <a:lstStyle/>
                    <a:p>
                      <a:r>
                        <a:rPr lang="en-US" dirty="0" smtClean="0"/>
                        <a:t>Iron and Steel</a:t>
                      </a:r>
                      <a:endParaRPr lang="en-US" dirty="0"/>
                    </a:p>
                  </a:txBody>
                  <a:tcPr/>
                </a:tc>
                <a:tc>
                  <a:txBody>
                    <a:bodyPr/>
                    <a:lstStyle/>
                    <a:p>
                      <a:r>
                        <a:rPr lang="en-US" dirty="0" smtClean="0"/>
                        <a:t>Process of drawing</a:t>
                      </a:r>
                      <a:r>
                        <a:rPr lang="en-US" baseline="0" dirty="0" smtClean="0"/>
                        <a:t> or redrawing a bar, rod, wire rod, round bar or any other similar article into bright bar.</a:t>
                      </a:r>
                    </a:p>
                    <a:p>
                      <a:r>
                        <a:rPr lang="en-US" baseline="0" dirty="0" smtClean="0"/>
                        <a:t>Process of galvanization</a:t>
                      </a:r>
                      <a:endParaRPr lang="en-US" dirty="0"/>
                    </a:p>
                  </a:txBody>
                  <a:tcPr/>
                </a:tc>
              </a:tr>
              <a:tr h="1231081">
                <a:tc>
                  <a:txBody>
                    <a:bodyPr/>
                    <a:lstStyle/>
                    <a:p>
                      <a:r>
                        <a:rPr lang="en-US" dirty="0" smtClean="0"/>
                        <a:t>Beverage, Spirit</a:t>
                      </a:r>
                      <a:r>
                        <a:rPr lang="en-US" baseline="0" dirty="0" smtClean="0"/>
                        <a:t> and Vinegar</a:t>
                      </a:r>
                      <a:endParaRPr lang="en-US" dirty="0"/>
                    </a:p>
                  </a:txBody>
                  <a:tcPr/>
                </a:tc>
                <a:tc>
                  <a:txBody>
                    <a:bodyPr/>
                    <a:lstStyle/>
                    <a:p>
                      <a:r>
                        <a:rPr lang="en-US" dirty="0" err="1" smtClean="0"/>
                        <a:t>Labelling</a:t>
                      </a:r>
                      <a:r>
                        <a:rPr lang="en-US" dirty="0" smtClean="0"/>
                        <a:t> or </a:t>
                      </a:r>
                      <a:r>
                        <a:rPr lang="en-US" dirty="0" err="1" smtClean="0"/>
                        <a:t>relabelling</a:t>
                      </a:r>
                      <a:r>
                        <a:rPr lang="en-US" dirty="0" smtClean="0"/>
                        <a:t> of containers, or, packing or repacking from bulk packs to retail packs, or, adoption</a:t>
                      </a:r>
                      <a:r>
                        <a:rPr lang="en-US" baseline="0" dirty="0" smtClean="0"/>
                        <a:t> of any other treatment to render the product marketable to the consumer</a:t>
                      </a:r>
                      <a:endParaRPr lang="en-US" dirty="0"/>
                    </a:p>
                  </a:txBody>
                  <a:tcPr/>
                </a:tc>
              </a:tr>
            </a:tbl>
          </a:graphicData>
        </a:graphic>
      </p:graphicFrame>
      <p:sp>
        <p:nvSpPr>
          <p:cNvPr id="3" name="Title 2"/>
          <p:cNvSpPr>
            <a:spLocks noGrp="1"/>
          </p:cNvSpPr>
          <p:nvPr>
            <p:ph type="title"/>
          </p:nvPr>
        </p:nvSpPr>
        <p:spPr/>
        <p:txBody>
          <a:bodyPr>
            <a:normAutofit fontScale="90000"/>
          </a:bodyPr>
          <a:lstStyle/>
          <a:p>
            <a:r>
              <a:rPr lang="en-US" dirty="0" smtClean="0"/>
              <a:t>Deemed Manufacture 2(f)(ii) – Example</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72350" y="642918"/>
          <a:ext cx="8657368" cy="30003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Group 71"/>
          <p:cNvGraphicFramePr>
            <a:graphicFrameLocks noGrp="1"/>
          </p:cNvGraphicFramePr>
          <p:nvPr/>
        </p:nvGraphicFramePr>
        <p:xfrm>
          <a:off x="331921" y="3861060"/>
          <a:ext cx="3811451" cy="2091600"/>
        </p:xfrm>
        <a:graphic>
          <a:graphicData uri="http://schemas.openxmlformats.org/drawingml/2006/table">
            <a:tbl>
              <a:tblPr/>
              <a:tblGrid>
                <a:gridCol w="2791096"/>
                <a:gridCol w="1020355"/>
              </a:tblGrid>
              <a:tr h="296863">
                <a:tc>
                  <a:txBody>
                    <a:bodyPr/>
                    <a:lstStyle/>
                    <a:p>
                      <a:pPr marL="0" marR="0" lvl="0" indent="0" algn="l" defTabSz="914400" rtl="0" eaLnBrk="1" fontAlgn="b" latinLnBrk="0" hangingPunct="1">
                        <a:lnSpc>
                          <a:spcPct val="100000"/>
                        </a:lnSpc>
                        <a:spcBef>
                          <a:spcPct val="0"/>
                        </a:spcBef>
                        <a:spcAft>
                          <a:spcPct val="0"/>
                        </a:spcAft>
                        <a:buClrTx/>
                        <a:buSzPct val="105000"/>
                        <a:buFontTx/>
                        <a:buNone/>
                        <a:tabLst/>
                      </a:pPr>
                      <a:r>
                        <a:rPr kumimoji="0" lang="en-GB" sz="1500" b="1" i="0" u="none" strike="noStrike" cap="none" normalizeH="0" baseline="0" dirty="0" smtClean="0">
                          <a:ln>
                            <a:noFill/>
                          </a:ln>
                          <a:solidFill>
                            <a:schemeClr val="bg1"/>
                          </a:solidFill>
                          <a:effectLst/>
                          <a:latin typeface="Times New Roman" pitchFamily="18" charset="0"/>
                          <a:cs typeface="Arial" charset="0"/>
                        </a:rPr>
                        <a:t>Indirect Tax Revenues</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A6464"/>
                    </a:solidFill>
                  </a:tcPr>
                </a:tc>
                <a:tc>
                  <a:txBody>
                    <a:bodyPr/>
                    <a:lstStyle/>
                    <a:p>
                      <a:pPr marL="0" marR="0" lvl="0" indent="0" algn="r" defTabSz="914400" rtl="0" eaLnBrk="1" fontAlgn="b" latinLnBrk="0" hangingPunct="1">
                        <a:lnSpc>
                          <a:spcPct val="100000"/>
                        </a:lnSpc>
                        <a:spcBef>
                          <a:spcPct val="0"/>
                        </a:spcBef>
                        <a:spcAft>
                          <a:spcPct val="0"/>
                        </a:spcAft>
                        <a:buClrTx/>
                        <a:buSzPct val="105000"/>
                        <a:buFontTx/>
                        <a:buNone/>
                        <a:tabLst/>
                      </a:pPr>
                      <a:r>
                        <a:rPr kumimoji="0" lang="en-GB" sz="1500" b="1" i="0" u="none" strike="noStrike" cap="none" normalizeH="0" baseline="0" dirty="0" smtClean="0">
                          <a:ln>
                            <a:noFill/>
                          </a:ln>
                          <a:solidFill>
                            <a:schemeClr val="bg1"/>
                          </a:solidFill>
                          <a:effectLst/>
                          <a:latin typeface="Times New Roman" pitchFamily="18" charset="0"/>
                          <a:cs typeface="Arial" charset="0"/>
                        </a:rPr>
                        <a:t>INR </a:t>
                      </a:r>
                      <a:r>
                        <a:rPr kumimoji="0" lang="en-GB" sz="1500" b="1" i="0" u="none" strike="noStrike" cap="none" normalizeH="0" baseline="0" dirty="0" err="1" smtClean="0">
                          <a:ln>
                            <a:noFill/>
                          </a:ln>
                          <a:solidFill>
                            <a:schemeClr val="bg1"/>
                          </a:solidFill>
                          <a:effectLst/>
                          <a:latin typeface="Times New Roman" pitchFamily="18" charset="0"/>
                          <a:cs typeface="Arial" charset="0"/>
                        </a:rPr>
                        <a:t>Crore</a:t>
                      </a:r>
                      <a:endParaRPr kumimoji="0" lang="en-GB" sz="1500" b="1" i="0" u="none" strike="noStrike" cap="none" normalizeH="0" baseline="0" dirty="0" smtClean="0">
                        <a:ln>
                          <a:noFill/>
                        </a:ln>
                        <a:solidFill>
                          <a:schemeClr val="bg1"/>
                        </a:solidFill>
                        <a:effectLst/>
                        <a:latin typeface="Times New Roman" pitchFamily="18" charset="0"/>
                        <a:cs typeface="Arial" charset="0"/>
                      </a:endParaRP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A6464"/>
                    </a:solidFill>
                  </a:tcPr>
                </a:tc>
              </a:tr>
              <a:tr h="239713">
                <a:tc>
                  <a:txBody>
                    <a:bodyPr/>
                    <a:lstStyle/>
                    <a:p>
                      <a:pPr marL="0" marR="0" lvl="0" indent="0" algn="l" defTabSz="914400" rtl="0" eaLnBrk="1" fontAlgn="b" latinLnBrk="0" hangingPunct="1">
                        <a:lnSpc>
                          <a:spcPct val="100000"/>
                        </a:lnSpc>
                        <a:spcBef>
                          <a:spcPct val="0"/>
                        </a:spcBef>
                        <a:spcAft>
                          <a:spcPct val="0"/>
                        </a:spcAft>
                        <a:buClrTx/>
                        <a:buSzPct val="105000"/>
                        <a:buFontTx/>
                        <a:buNone/>
                        <a:tabLst/>
                      </a:pPr>
                      <a:r>
                        <a:rPr kumimoji="0" lang="en-GB" sz="1500" b="0" i="0" u="none" strike="noStrike" cap="none" normalizeH="0" baseline="0" dirty="0" smtClean="0">
                          <a:ln>
                            <a:noFill/>
                          </a:ln>
                          <a:solidFill>
                            <a:schemeClr val="tx1"/>
                          </a:solidFill>
                          <a:effectLst/>
                          <a:latin typeface="Times New Roman" pitchFamily="18" charset="0"/>
                          <a:cs typeface="Arial" charset="0"/>
                        </a:rPr>
                        <a:t> Customs </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105000"/>
                        <a:buFontTx/>
                        <a:buNone/>
                        <a:tabLst/>
                      </a:pPr>
                      <a:r>
                        <a:rPr kumimoji="0" lang="en-GB" sz="1500" b="0" i="0" u="none" strike="noStrike" cap="none" normalizeH="0" baseline="0" dirty="0" smtClean="0">
                          <a:ln>
                            <a:noFill/>
                          </a:ln>
                          <a:solidFill>
                            <a:schemeClr val="tx1"/>
                          </a:solidFill>
                          <a:effectLst/>
                          <a:latin typeface="Times New Roman" pitchFamily="18" charset="0"/>
                          <a:cs typeface="Arial" charset="0"/>
                        </a:rPr>
                        <a:t>  186,694</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 latinLnBrk="0" hangingPunct="1">
                        <a:lnSpc>
                          <a:spcPct val="100000"/>
                        </a:lnSpc>
                        <a:spcBef>
                          <a:spcPct val="0"/>
                        </a:spcBef>
                        <a:spcAft>
                          <a:spcPct val="0"/>
                        </a:spcAft>
                        <a:buClrTx/>
                        <a:buSzPct val="105000"/>
                        <a:buFontTx/>
                        <a:buNone/>
                        <a:tabLst/>
                      </a:pPr>
                      <a:r>
                        <a:rPr kumimoji="0" lang="en-GB" sz="1500" b="0" i="0" u="none" strike="noStrike" cap="none" normalizeH="0" baseline="0" dirty="0" smtClean="0">
                          <a:ln>
                            <a:noFill/>
                          </a:ln>
                          <a:solidFill>
                            <a:schemeClr val="tx1"/>
                          </a:solidFill>
                          <a:effectLst/>
                          <a:latin typeface="Times New Roman" pitchFamily="18" charset="0"/>
                          <a:cs typeface="Arial" charset="0"/>
                        </a:rPr>
                        <a:t> Union Excise Duties </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105000"/>
                        <a:buFontTx/>
                        <a:buNone/>
                        <a:tabLst/>
                      </a:pPr>
                      <a:r>
                        <a:rPr kumimoji="0" lang="en-GB" sz="1500" b="0" i="0" u="none" strike="noStrike" cap="none" normalizeH="0" baseline="0" dirty="0" smtClean="0">
                          <a:ln>
                            <a:noFill/>
                          </a:ln>
                          <a:solidFill>
                            <a:schemeClr val="tx1"/>
                          </a:solidFill>
                          <a:effectLst/>
                          <a:latin typeface="Times New Roman" pitchFamily="18" charset="0"/>
                          <a:cs typeface="Arial" charset="0"/>
                        </a:rPr>
                        <a:t>194,350</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1" fontAlgn="b" latinLnBrk="0" hangingPunct="1">
                        <a:lnSpc>
                          <a:spcPct val="100000"/>
                        </a:lnSpc>
                        <a:spcBef>
                          <a:spcPct val="0"/>
                        </a:spcBef>
                        <a:spcAft>
                          <a:spcPct val="0"/>
                        </a:spcAft>
                        <a:buClrTx/>
                        <a:buSzPct val="105000"/>
                        <a:buFontTx/>
                        <a:buNone/>
                        <a:tabLst/>
                      </a:pPr>
                      <a:r>
                        <a:rPr kumimoji="0" lang="en-GB" sz="1500" b="0" i="0" u="none" strike="noStrike" cap="none" normalizeH="0" baseline="0" dirty="0" smtClean="0">
                          <a:ln>
                            <a:noFill/>
                          </a:ln>
                          <a:solidFill>
                            <a:schemeClr val="tx1"/>
                          </a:solidFill>
                          <a:effectLst/>
                          <a:latin typeface="Times New Roman" pitchFamily="18" charset="0"/>
                          <a:cs typeface="Arial" charset="0"/>
                        </a:rPr>
                        <a:t> Service Tax </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105000"/>
                        <a:buFontTx/>
                        <a:buNone/>
                        <a:tabLst/>
                      </a:pPr>
                      <a:r>
                        <a:rPr kumimoji="0" lang="en-GB" sz="1500" b="0" i="0" u="none" strike="noStrike" cap="none" normalizeH="0" baseline="0" dirty="0" smtClean="0">
                          <a:ln>
                            <a:noFill/>
                          </a:ln>
                          <a:solidFill>
                            <a:schemeClr val="tx1"/>
                          </a:solidFill>
                          <a:effectLst/>
                          <a:latin typeface="Times New Roman" pitchFamily="18" charset="0"/>
                          <a:cs typeface="Arial" charset="0"/>
                        </a:rPr>
                        <a:t>124,000</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 latinLnBrk="0" hangingPunct="1">
                        <a:lnSpc>
                          <a:spcPct val="100000"/>
                        </a:lnSpc>
                        <a:spcBef>
                          <a:spcPct val="0"/>
                        </a:spcBef>
                        <a:spcAft>
                          <a:spcPct val="0"/>
                        </a:spcAft>
                        <a:buClrTx/>
                        <a:buSzPct val="105000"/>
                        <a:buFontTx/>
                        <a:buNone/>
                        <a:tabLst/>
                      </a:pPr>
                      <a:r>
                        <a:rPr kumimoji="0" lang="en-GB" sz="1500" b="1" i="0" u="none" strike="noStrike" cap="none" normalizeH="0" baseline="0" dirty="0" smtClean="0">
                          <a:ln>
                            <a:noFill/>
                          </a:ln>
                          <a:solidFill>
                            <a:schemeClr val="bg1"/>
                          </a:solidFill>
                          <a:effectLst/>
                          <a:latin typeface="Times New Roman" pitchFamily="18" charset="0"/>
                          <a:cs typeface="Arial" charset="0"/>
                        </a:rPr>
                        <a:t>Total indirect tax revenue</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A6464"/>
                    </a:solidFill>
                  </a:tcPr>
                </a:tc>
                <a:tc>
                  <a:txBody>
                    <a:bodyPr/>
                    <a:lstStyle/>
                    <a:p>
                      <a:pPr marL="0" marR="0" lvl="0" indent="0" algn="r" defTabSz="914400" rtl="0" eaLnBrk="1" fontAlgn="b" latinLnBrk="0" hangingPunct="1">
                        <a:lnSpc>
                          <a:spcPct val="100000"/>
                        </a:lnSpc>
                        <a:spcBef>
                          <a:spcPct val="0"/>
                        </a:spcBef>
                        <a:spcAft>
                          <a:spcPct val="0"/>
                        </a:spcAft>
                        <a:buClrTx/>
                        <a:buSzPct val="105000"/>
                        <a:buFontTx/>
                        <a:buNone/>
                        <a:tabLst/>
                      </a:pPr>
                      <a:r>
                        <a:rPr kumimoji="0" lang="en-GB" sz="1500" b="1" i="0" u="none" strike="noStrike" cap="none" normalizeH="0" baseline="0" dirty="0" smtClean="0">
                          <a:ln>
                            <a:noFill/>
                          </a:ln>
                          <a:solidFill>
                            <a:schemeClr val="bg1"/>
                          </a:solidFill>
                          <a:effectLst/>
                          <a:latin typeface="Times New Roman" pitchFamily="18" charset="0"/>
                          <a:cs typeface="Arial" charset="0"/>
                        </a:rPr>
                        <a:t>505,044</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A6464"/>
                    </a:solidFill>
                  </a:tcPr>
                </a:tc>
              </a:tr>
            </a:tbl>
          </a:graphicData>
        </a:graphic>
      </p:graphicFrame>
      <p:graphicFrame>
        <p:nvGraphicFramePr>
          <p:cNvPr id="5" name="Group 27"/>
          <p:cNvGraphicFramePr>
            <a:graphicFrameLocks noGrp="1"/>
          </p:cNvGraphicFramePr>
          <p:nvPr/>
        </p:nvGraphicFramePr>
        <p:xfrm>
          <a:off x="4500562" y="3861060"/>
          <a:ext cx="4143404" cy="2068270"/>
        </p:xfrm>
        <a:graphic>
          <a:graphicData uri="http://schemas.openxmlformats.org/drawingml/2006/table">
            <a:tbl>
              <a:tblPr/>
              <a:tblGrid>
                <a:gridCol w="2961381"/>
                <a:gridCol w="1182023"/>
              </a:tblGrid>
              <a:tr h="413654">
                <a:tc>
                  <a:txBody>
                    <a:bodyPr/>
                    <a:lstStyle/>
                    <a:p>
                      <a:pPr marL="0" marR="0" lvl="0" indent="0" algn="l" defTabSz="914400" rtl="0" eaLnBrk="1" fontAlgn="b" latinLnBrk="0" hangingPunct="1">
                        <a:lnSpc>
                          <a:spcPct val="100000"/>
                        </a:lnSpc>
                        <a:spcBef>
                          <a:spcPct val="0"/>
                        </a:spcBef>
                        <a:spcAft>
                          <a:spcPct val="0"/>
                        </a:spcAft>
                        <a:buClrTx/>
                        <a:buSzPct val="105000"/>
                        <a:buFontTx/>
                        <a:buNone/>
                        <a:tabLst/>
                      </a:pPr>
                      <a:r>
                        <a:rPr kumimoji="0" lang="en-GB" sz="1500" b="1" i="0" u="none" strike="noStrike" cap="none" normalizeH="0" baseline="0" dirty="0" smtClean="0">
                          <a:ln>
                            <a:noFill/>
                          </a:ln>
                          <a:solidFill>
                            <a:schemeClr val="bg1"/>
                          </a:solidFill>
                          <a:effectLst/>
                          <a:latin typeface="Times New Roman" pitchFamily="18" charset="0"/>
                          <a:cs typeface="Arial" charset="0"/>
                        </a:rPr>
                        <a:t>Other Tax Revenues</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A6464"/>
                    </a:solidFill>
                  </a:tcPr>
                </a:tc>
                <a:tc>
                  <a:txBody>
                    <a:bodyPr/>
                    <a:lstStyle/>
                    <a:p>
                      <a:pPr marL="0" marR="0" lvl="0" indent="0" algn="r" defTabSz="914400" rtl="0" eaLnBrk="1" fontAlgn="b" latinLnBrk="0" hangingPunct="1">
                        <a:lnSpc>
                          <a:spcPct val="100000"/>
                        </a:lnSpc>
                        <a:spcBef>
                          <a:spcPct val="0"/>
                        </a:spcBef>
                        <a:spcAft>
                          <a:spcPct val="0"/>
                        </a:spcAft>
                        <a:buClrTx/>
                        <a:buSzPct val="105000"/>
                        <a:buFontTx/>
                        <a:buNone/>
                        <a:tabLst/>
                      </a:pPr>
                      <a:r>
                        <a:rPr kumimoji="0" lang="en-GB" sz="1500" b="1" i="0" u="none" strike="noStrike" cap="none" normalizeH="0" baseline="0" dirty="0" smtClean="0">
                          <a:ln>
                            <a:noFill/>
                          </a:ln>
                          <a:solidFill>
                            <a:schemeClr val="bg1"/>
                          </a:solidFill>
                          <a:effectLst/>
                          <a:latin typeface="Times New Roman" pitchFamily="18" charset="0"/>
                          <a:cs typeface="Arial" charset="0"/>
                        </a:rPr>
                        <a:t>INR </a:t>
                      </a:r>
                      <a:r>
                        <a:rPr kumimoji="0" lang="en-GB" sz="1500" b="1" i="0" u="none" strike="noStrike" cap="none" normalizeH="0" baseline="0" dirty="0" err="1" smtClean="0">
                          <a:ln>
                            <a:noFill/>
                          </a:ln>
                          <a:solidFill>
                            <a:schemeClr val="bg1"/>
                          </a:solidFill>
                          <a:effectLst/>
                          <a:latin typeface="Times New Roman" pitchFamily="18" charset="0"/>
                          <a:cs typeface="Arial" charset="0"/>
                        </a:rPr>
                        <a:t>Crore</a:t>
                      </a:r>
                      <a:endParaRPr kumimoji="0" lang="en-GB" sz="1500" b="1" i="0" u="none" strike="noStrike" cap="none" normalizeH="0" baseline="0" dirty="0" smtClean="0">
                        <a:ln>
                          <a:noFill/>
                        </a:ln>
                        <a:solidFill>
                          <a:schemeClr val="bg1"/>
                        </a:solidFill>
                        <a:effectLst/>
                        <a:latin typeface="Times New Roman" pitchFamily="18" charset="0"/>
                        <a:cs typeface="Arial" charset="0"/>
                      </a:endParaRP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A6464"/>
                    </a:solidFill>
                  </a:tcPr>
                </a:tc>
              </a:tr>
              <a:tr h="413654">
                <a:tc>
                  <a:txBody>
                    <a:bodyPr/>
                    <a:lstStyle/>
                    <a:p>
                      <a:pPr marL="0" marR="0" lvl="0" indent="0" algn="l" defTabSz="914400" rtl="0" eaLnBrk="1" fontAlgn="b" latinLnBrk="0" hangingPunct="1">
                        <a:lnSpc>
                          <a:spcPct val="100000"/>
                        </a:lnSpc>
                        <a:spcBef>
                          <a:spcPct val="0"/>
                        </a:spcBef>
                        <a:spcAft>
                          <a:spcPct val="0"/>
                        </a:spcAft>
                        <a:buClrTx/>
                        <a:buSzPct val="105000"/>
                        <a:buFontTx/>
                        <a:buNone/>
                        <a:tabLst/>
                      </a:pPr>
                      <a:r>
                        <a:rPr kumimoji="0" lang="en-GB" sz="1500" b="0" i="0" u="none" strike="noStrike" cap="none" normalizeH="0" baseline="0" dirty="0" smtClean="0">
                          <a:ln>
                            <a:noFill/>
                          </a:ln>
                          <a:solidFill>
                            <a:schemeClr val="tx1"/>
                          </a:solidFill>
                          <a:effectLst/>
                          <a:latin typeface="Times New Roman" pitchFamily="18" charset="0"/>
                          <a:cs typeface="Arial" charset="0"/>
                        </a:rPr>
                        <a:t>Taxes of Union Territories/ Others</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105000"/>
                        <a:buFontTx/>
                        <a:buNone/>
                        <a:tabLst/>
                      </a:pPr>
                      <a:r>
                        <a:rPr kumimoji="0" lang="en-GB" sz="1500" b="0" i="0" u="none" strike="noStrike" cap="none" normalizeH="0" baseline="0" dirty="0" smtClean="0">
                          <a:ln>
                            <a:noFill/>
                          </a:ln>
                          <a:solidFill>
                            <a:schemeClr val="tx1"/>
                          </a:solidFill>
                          <a:effectLst/>
                          <a:latin typeface="Times New Roman" pitchFamily="18" charset="0"/>
                          <a:cs typeface="Arial" charset="0"/>
                        </a:rPr>
                        <a:t>3,555</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3654">
                <a:tc>
                  <a:txBody>
                    <a:bodyPr/>
                    <a:lstStyle/>
                    <a:p>
                      <a:pPr marL="0" marR="0" lvl="0" indent="0" algn="l" defTabSz="914400" rtl="0" eaLnBrk="1" fontAlgn="b" latinLnBrk="0" hangingPunct="1">
                        <a:lnSpc>
                          <a:spcPct val="100000"/>
                        </a:lnSpc>
                        <a:spcBef>
                          <a:spcPct val="0"/>
                        </a:spcBef>
                        <a:spcAft>
                          <a:spcPct val="0"/>
                        </a:spcAft>
                        <a:buClrTx/>
                        <a:buSzPct val="105000"/>
                        <a:buFontTx/>
                        <a:buNone/>
                        <a:tabLst/>
                      </a:pPr>
                      <a:r>
                        <a:rPr kumimoji="0" lang="en-GB" sz="1500" b="0" i="0" u="none" strike="noStrike" cap="none" normalizeH="0" baseline="0" dirty="0" smtClean="0">
                          <a:ln>
                            <a:noFill/>
                          </a:ln>
                          <a:solidFill>
                            <a:schemeClr val="tx1"/>
                          </a:solidFill>
                          <a:effectLst/>
                          <a:latin typeface="Times New Roman" pitchFamily="18" charset="0"/>
                          <a:cs typeface="Arial" charset="0"/>
                        </a:rPr>
                        <a:t>Income tax</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105000"/>
                        <a:buFontTx/>
                        <a:buNone/>
                        <a:tabLst/>
                      </a:pPr>
                      <a:r>
                        <a:rPr kumimoji="0" lang="en-GB" sz="1500" b="0" i="0" u="none" strike="noStrike" cap="none" normalizeH="0" baseline="0" dirty="0" smtClean="0">
                          <a:ln>
                            <a:noFill/>
                          </a:ln>
                          <a:solidFill>
                            <a:schemeClr val="tx1"/>
                          </a:solidFill>
                          <a:effectLst/>
                          <a:latin typeface="Times New Roman" pitchFamily="18" charset="0"/>
                          <a:cs typeface="Arial" charset="0"/>
                        </a:rPr>
                        <a:t>195,786</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3654">
                <a:tc>
                  <a:txBody>
                    <a:bodyPr/>
                    <a:lstStyle/>
                    <a:p>
                      <a:pPr marL="0" marR="0" lvl="0" indent="0" algn="l" defTabSz="914400" rtl="0" eaLnBrk="1" fontAlgn="b" latinLnBrk="0" hangingPunct="1">
                        <a:lnSpc>
                          <a:spcPct val="100000"/>
                        </a:lnSpc>
                        <a:spcBef>
                          <a:spcPct val="0"/>
                        </a:spcBef>
                        <a:spcAft>
                          <a:spcPct val="0"/>
                        </a:spcAft>
                        <a:buClrTx/>
                        <a:buSzPct val="105000"/>
                        <a:buFontTx/>
                        <a:buNone/>
                        <a:tabLst/>
                      </a:pPr>
                      <a:r>
                        <a:rPr kumimoji="0" lang="en-GB" sz="1500" b="0" i="0" u="none" strike="noStrike" cap="none" normalizeH="0" baseline="0" dirty="0" smtClean="0">
                          <a:ln>
                            <a:noFill/>
                          </a:ln>
                          <a:solidFill>
                            <a:schemeClr val="tx1"/>
                          </a:solidFill>
                          <a:effectLst/>
                          <a:latin typeface="Times New Roman" pitchFamily="18" charset="0"/>
                          <a:cs typeface="Arial" charset="0"/>
                        </a:rPr>
                        <a:t>Corporate tax</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Pct val="105000"/>
                        <a:buFontTx/>
                        <a:buNone/>
                        <a:tabLst/>
                      </a:pPr>
                      <a:r>
                        <a:rPr kumimoji="0" lang="en-GB" sz="1500" b="0" i="0" u="none" strike="noStrike" cap="none" normalizeH="0" baseline="0" dirty="0" smtClean="0">
                          <a:ln>
                            <a:noFill/>
                          </a:ln>
                          <a:solidFill>
                            <a:schemeClr val="tx1"/>
                          </a:solidFill>
                          <a:effectLst/>
                          <a:latin typeface="Times New Roman" pitchFamily="18" charset="0"/>
                          <a:cs typeface="Arial" charset="0"/>
                        </a:rPr>
                        <a:t>373,227</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3654">
                <a:tc>
                  <a:txBody>
                    <a:bodyPr/>
                    <a:lstStyle/>
                    <a:p>
                      <a:pPr marL="0" marR="0" lvl="0" indent="0" algn="l" defTabSz="914400" rtl="0" eaLnBrk="1" fontAlgn="b" latinLnBrk="0" hangingPunct="1">
                        <a:lnSpc>
                          <a:spcPct val="100000"/>
                        </a:lnSpc>
                        <a:spcBef>
                          <a:spcPct val="0"/>
                        </a:spcBef>
                        <a:spcAft>
                          <a:spcPct val="0"/>
                        </a:spcAft>
                        <a:buClrTx/>
                        <a:buSzPct val="105000"/>
                        <a:buFontTx/>
                        <a:buNone/>
                        <a:tabLst/>
                      </a:pPr>
                      <a:r>
                        <a:rPr kumimoji="0" lang="en-GB" sz="1500" b="1" i="0" u="none" strike="noStrike" cap="none" normalizeH="0" baseline="0" dirty="0" smtClean="0">
                          <a:ln>
                            <a:noFill/>
                          </a:ln>
                          <a:solidFill>
                            <a:schemeClr val="bg1"/>
                          </a:solidFill>
                          <a:effectLst/>
                          <a:latin typeface="Times New Roman" pitchFamily="18" charset="0"/>
                          <a:cs typeface="Arial" charset="0"/>
                        </a:rPr>
                        <a:t>Total direct &amp; other duties</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A6464"/>
                    </a:solidFill>
                  </a:tcPr>
                </a:tc>
                <a:tc>
                  <a:txBody>
                    <a:bodyPr/>
                    <a:lstStyle/>
                    <a:p>
                      <a:pPr marL="0" marR="0" lvl="0" indent="0" algn="r" defTabSz="914400" rtl="0" eaLnBrk="1" fontAlgn="b" latinLnBrk="0" hangingPunct="1">
                        <a:lnSpc>
                          <a:spcPct val="100000"/>
                        </a:lnSpc>
                        <a:spcBef>
                          <a:spcPct val="0"/>
                        </a:spcBef>
                        <a:spcAft>
                          <a:spcPct val="0"/>
                        </a:spcAft>
                        <a:buClrTx/>
                        <a:buSzPct val="105000"/>
                        <a:buFontTx/>
                        <a:buNone/>
                        <a:tabLst/>
                      </a:pPr>
                      <a:r>
                        <a:rPr kumimoji="0" lang="en-GB" sz="1500" b="1" i="0" u="none" strike="noStrike" cap="none" normalizeH="0" baseline="0" dirty="0" smtClean="0">
                          <a:ln>
                            <a:noFill/>
                          </a:ln>
                          <a:solidFill>
                            <a:schemeClr val="bg1"/>
                          </a:solidFill>
                          <a:effectLst/>
                          <a:latin typeface="Times New Roman" pitchFamily="18" charset="0"/>
                          <a:cs typeface="Arial" charset="0"/>
                        </a:rPr>
                        <a:t>572,568</a:t>
                      </a:r>
                    </a:p>
                  </a:txBody>
                  <a:tcPr marL="78000" marR="78000" marT="72000" marB="720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A6464"/>
                    </a:solidFill>
                  </a:tcPr>
                </a:tc>
              </a:tr>
            </a:tbl>
          </a:graphicData>
        </a:graphic>
      </p:graphicFrame>
      <p:sp>
        <p:nvSpPr>
          <p:cNvPr id="3" name="Slide Number Placeholder 2"/>
          <p:cNvSpPr>
            <a:spLocks noGrp="1"/>
          </p:cNvSpPr>
          <p:nvPr>
            <p:ph type="sldNum" sz="quarter" idx="12"/>
          </p:nvPr>
        </p:nvSpPr>
        <p:spPr/>
        <p:txBody>
          <a:bodyPr/>
          <a:lstStyle/>
          <a:p>
            <a:fld id="{0EBCDB29-2446-424E-BA09-FCE02D4241AF}"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Deemed Manufacture 2(f)(ii) – Example</a:t>
            </a:r>
            <a:endParaRPr lang="en-US" dirty="0"/>
          </a:p>
        </p:txBody>
      </p:sp>
      <p:graphicFrame>
        <p:nvGraphicFramePr>
          <p:cNvPr id="4" name="Content Placeholder 3"/>
          <p:cNvGraphicFramePr>
            <a:graphicFrameLocks noGrp="1"/>
          </p:cNvGraphicFramePr>
          <p:nvPr>
            <p:ph idx="1"/>
          </p:nvPr>
        </p:nvGraphicFramePr>
        <p:xfrm>
          <a:off x="457200" y="1295400"/>
          <a:ext cx="8229600" cy="4375886"/>
        </p:xfrm>
        <a:graphic>
          <a:graphicData uri="http://schemas.openxmlformats.org/drawingml/2006/table">
            <a:tbl>
              <a:tblPr firstRow="1" bandRow="1">
                <a:tableStyleId>{5C22544A-7EE6-4342-B048-85BDC9FD1C3A}</a:tableStyleId>
              </a:tblPr>
              <a:tblGrid>
                <a:gridCol w="2438400"/>
                <a:gridCol w="5791200"/>
              </a:tblGrid>
              <a:tr h="662890">
                <a:tc>
                  <a:txBody>
                    <a:bodyPr/>
                    <a:lstStyle/>
                    <a:p>
                      <a:r>
                        <a:rPr lang="en-US" dirty="0" smtClean="0"/>
                        <a:t>Chapter / Section Notes for</a:t>
                      </a:r>
                      <a:endParaRPr lang="en-US" dirty="0"/>
                    </a:p>
                  </a:txBody>
                  <a:tcPr/>
                </a:tc>
                <a:tc>
                  <a:txBody>
                    <a:bodyPr/>
                    <a:lstStyle/>
                    <a:p>
                      <a:r>
                        <a:rPr lang="en-US" dirty="0" smtClean="0"/>
                        <a:t>Processes amounting</a:t>
                      </a:r>
                      <a:r>
                        <a:rPr lang="en-US" baseline="0" dirty="0" smtClean="0"/>
                        <a:t> to Deemed Manufacture</a:t>
                      </a:r>
                      <a:endParaRPr lang="en-US" dirty="0"/>
                    </a:p>
                  </a:txBody>
                  <a:tcPr/>
                </a:tc>
              </a:tr>
              <a:tr h="662890">
                <a:tc>
                  <a:txBody>
                    <a:bodyPr/>
                    <a:lstStyle/>
                    <a:p>
                      <a:r>
                        <a:rPr lang="en-US" dirty="0" smtClean="0"/>
                        <a:t>Misc edible preparations</a:t>
                      </a:r>
                      <a:endParaRPr lang="en-US" dirty="0"/>
                    </a:p>
                  </a:txBody>
                  <a:tcPr/>
                </a:tc>
                <a:tc>
                  <a:txBody>
                    <a:bodyPr/>
                    <a:lstStyle/>
                    <a:p>
                      <a:r>
                        <a:rPr lang="en-US" dirty="0" err="1" smtClean="0"/>
                        <a:t>Labelling</a:t>
                      </a:r>
                      <a:r>
                        <a:rPr lang="en-US" dirty="0" smtClean="0"/>
                        <a:t> or re-</a:t>
                      </a:r>
                      <a:r>
                        <a:rPr lang="en-US" dirty="0" err="1" smtClean="0"/>
                        <a:t>labelling</a:t>
                      </a:r>
                      <a:r>
                        <a:rPr lang="en-US" dirty="0" smtClean="0"/>
                        <a:t> of containers or re-packing from bulk packs to retail packs of pan </a:t>
                      </a:r>
                      <a:r>
                        <a:rPr lang="en-US" dirty="0" err="1" smtClean="0"/>
                        <a:t>masala</a:t>
                      </a:r>
                      <a:r>
                        <a:rPr lang="en-US" dirty="0" smtClean="0"/>
                        <a:t>, yeast, sauces, extracts from tea/coffee shall amount to manufacture</a:t>
                      </a:r>
                      <a:endParaRPr lang="en-US" dirty="0"/>
                    </a:p>
                  </a:txBody>
                  <a:tcPr/>
                </a:tc>
              </a:tr>
              <a:tr h="946986">
                <a:tc>
                  <a:txBody>
                    <a:bodyPr/>
                    <a:lstStyle/>
                    <a:p>
                      <a:r>
                        <a:rPr lang="en-US" dirty="0" smtClean="0"/>
                        <a:t>Made up textile articles; sets;</a:t>
                      </a:r>
                      <a:r>
                        <a:rPr lang="en-US" baseline="0" dirty="0" smtClean="0"/>
                        <a:t> worn clothing &amp; worn textile articles; rags</a:t>
                      </a:r>
                      <a:endParaRPr lang="en-US" dirty="0"/>
                    </a:p>
                  </a:txBody>
                  <a:tcPr/>
                </a:tc>
                <a:tc>
                  <a:txBody>
                    <a:bodyPr/>
                    <a:lstStyle/>
                    <a:p>
                      <a:r>
                        <a:rPr lang="en-US" sz="1800" dirty="0" smtClean="0"/>
                        <a:t>Affixing brand name, </a:t>
                      </a:r>
                      <a:r>
                        <a:rPr lang="en-US" sz="1800" dirty="0" err="1" smtClean="0"/>
                        <a:t>labelling</a:t>
                      </a:r>
                      <a:r>
                        <a:rPr lang="en-US" sz="1800" dirty="0" smtClean="0"/>
                        <a:t> or re-</a:t>
                      </a:r>
                      <a:r>
                        <a:rPr lang="en-US" sz="1800" dirty="0" err="1" smtClean="0"/>
                        <a:t>labelling</a:t>
                      </a:r>
                      <a:r>
                        <a:rPr lang="en-US" sz="1800" dirty="0" smtClean="0"/>
                        <a:t> or repacking from bulk pack to small pack of readymade garments (Articles of Apparel) is manufacture </a:t>
                      </a:r>
                      <a:endParaRPr lang="en-US" dirty="0"/>
                    </a:p>
                  </a:txBody>
                  <a:tcPr/>
                </a:tc>
              </a:tr>
              <a:tr h="662890">
                <a:tc>
                  <a:txBody>
                    <a:bodyPr/>
                    <a:lstStyle/>
                    <a:p>
                      <a:r>
                        <a:rPr lang="en-US" dirty="0" smtClean="0"/>
                        <a:t>Natural or coloured pearl;</a:t>
                      </a:r>
                      <a:r>
                        <a:rPr lang="en-US" baseline="0" dirty="0" smtClean="0"/>
                        <a:t> precious or semi precious stones; precious metals; Imitation jewellery; Coin</a:t>
                      </a:r>
                      <a:endParaRPr lang="en-US" dirty="0"/>
                    </a:p>
                  </a:txBody>
                  <a:tcPr/>
                </a:tc>
                <a:tc>
                  <a:txBody>
                    <a:bodyPr/>
                    <a:lstStyle/>
                    <a:p>
                      <a:r>
                        <a:rPr lang="en-US" dirty="0" smtClean="0"/>
                        <a:t>Process of refining </a:t>
                      </a:r>
                      <a:r>
                        <a:rPr lang="en-US" dirty="0" err="1" smtClean="0"/>
                        <a:t>dore</a:t>
                      </a:r>
                      <a:r>
                        <a:rPr lang="en-US" dirty="0" smtClean="0"/>
                        <a:t> bar</a:t>
                      </a:r>
                      <a:endParaRPr lang="en-US" dirty="0"/>
                    </a:p>
                  </a:txBody>
                  <a:tcPr/>
                </a:tc>
              </a:tr>
              <a:tr h="662890">
                <a:tc>
                  <a:txBody>
                    <a:bodyPr/>
                    <a:lstStyle/>
                    <a:p>
                      <a:r>
                        <a:rPr lang="en-US" dirty="0" smtClean="0"/>
                        <a:t>Sound recorders and reproducers</a:t>
                      </a:r>
                      <a:endParaRPr lang="en-US" dirty="0"/>
                    </a:p>
                  </a:txBody>
                  <a:tcPr/>
                </a:tc>
                <a:tc>
                  <a:txBody>
                    <a:bodyPr/>
                    <a:lstStyle/>
                    <a:p>
                      <a:r>
                        <a:rPr lang="en-US" dirty="0" smtClean="0"/>
                        <a:t>Recording of sound or other phenomena on audio or video tapes shall amount to manufacture </a:t>
                      </a:r>
                      <a:endParaRPr lang="en-US" dirty="0"/>
                    </a:p>
                  </a:txBody>
                  <a:tcPr/>
                </a:tc>
              </a:tr>
            </a:tbl>
          </a:graphicData>
        </a:graphic>
      </p:graphicFrame>
      <p:sp>
        <p:nvSpPr>
          <p:cNvPr id="2" name="Slide Number Placeholder 1"/>
          <p:cNvSpPr>
            <a:spLocks noGrp="1"/>
          </p:cNvSpPr>
          <p:nvPr>
            <p:ph type="sldNum" sz="quarter" idx="12"/>
          </p:nvPr>
        </p:nvSpPr>
        <p:spPr/>
        <p:txBody>
          <a:bodyPr/>
          <a:lstStyle/>
          <a:p>
            <a:fld id="{0EBCDB29-2446-424E-BA09-FCE02D4241AF}"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a:xfrm>
            <a:off x="457200" y="1481328"/>
            <a:ext cx="8229600" cy="4843272"/>
          </a:xfrm>
        </p:spPr>
        <p:txBody>
          <a:bodyPr>
            <a:normAutofit/>
          </a:bodyPr>
          <a:lstStyle/>
          <a:p>
            <a:pPr algn="just">
              <a:lnSpc>
                <a:spcPct val="150000"/>
              </a:lnSpc>
            </a:pPr>
            <a:r>
              <a:rPr lang="en-US" sz="2800" dirty="0" smtClean="0"/>
              <a:t>Goods specified in Third Schedule to CETA</a:t>
            </a:r>
          </a:p>
          <a:p>
            <a:pPr algn="just">
              <a:lnSpc>
                <a:spcPct val="150000"/>
              </a:lnSpc>
            </a:pPr>
            <a:r>
              <a:rPr lang="en-US" sz="2800" dirty="0" smtClean="0"/>
              <a:t>Packing </a:t>
            </a:r>
            <a:r>
              <a:rPr lang="en-US" sz="2800" dirty="0"/>
              <a:t>or repacking in a unit container</a:t>
            </a:r>
          </a:p>
          <a:p>
            <a:pPr algn="just">
              <a:lnSpc>
                <a:spcPct val="150000"/>
              </a:lnSpc>
            </a:pPr>
            <a:r>
              <a:rPr lang="en-US" sz="2800" dirty="0" err="1"/>
              <a:t>Labelling</a:t>
            </a:r>
            <a:r>
              <a:rPr lang="en-US" sz="2800" dirty="0"/>
              <a:t> or re-</a:t>
            </a:r>
            <a:r>
              <a:rPr lang="en-US" sz="2800" dirty="0" err="1"/>
              <a:t>labelling</a:t>
            </a:r>
            <a:r>
              <a:rPr lang="en-US" sz="2800" dirty="0"/>
              <a:t> of containers including the declaration or alteration of retail sale price on the container or </a:t>
            </a:r>
          </a:p>
          <a:p>
            <a:pPr algn="just">
              <a:lnSpc>
                <a:spcPct val="150000"/>
              </a:lnSpc>
            </a:pPr>
            <a:r>
              <a:rPr lang="en-US" sz="2800" dirty="0"/>
              <a:t>Adoption of any other treatment on the goods to render the product marketable to consumer.</a:t>
            </a:r>
          </a:p>
        </p:txBody>
      </p:sp>
      <p:sp>
        <p:nvSpPr>
          <p:cNvPr id="118786" name="Rectangle 2"/>
          <p:cNvSpPr>
            <a:spLocks noGrp="1" noChangeArrowheads="1"/>
          </p:cNvSpPr>
          <p:nvPr>
            <p:ph type="title"/>
          </p:nvPr>
        </p:nvSpPr>
        <p:spPr/>
        <p:txBody>
          <a:bodyPr>
            <a:normAutofit/>
          </a:bodyPr>
          <a:lstStyle/>
          <a:p>
            <a:r>
              <a:rPr lang="en-US" dirty="0"/>
              <a:t>Deemed </a:t>
            </a:r>
            <a:r>
              <a:rPr lang="en-US" dirty="0" smtClean="0"/>
              <a:t>manufacture 2(f)(iii)</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150000"/>
              </a:lnSpc>
            </a:pPr>
            <a:r>
              <a:rPr lang="en-US" dirty="0" smtClean="0"/>
              <a:t>Air </a:t>
            </a:r>
            <a:r>
              <a:rPr lang="en-US" dirty="0" err="1" smtClean="0"/>
              <a:t>Liquide</a:t>
            </a:r>
            <a:r>
              <a:rPr lang="en-US" dirty="0" smtClean="0"/>
              <a:t> North India Pvt. Ltd. Vs </a:t>
            </a:r>
            <a:r>
              <a:rPr lang="en-US" dirty="0" err="1" smtClean="0"/>
              <a:t>CCEx</a:t>
            </a:r>
            <a:r>
              <a:rPr lang="en-US" dirty="0" smtClean="0"/>
              <a:t>. [2011] 271 ELT 321 (SC)</a:t>
            </a:r>
          </a:p>
          <a:p>
            <a:pPr lvl="1" algn="just">
              <a:lnSpc>
                <a:spcPct val="150000"/>
              </a:lnSpc>
            </a:pPr>
            <a:r>
              <a:rPr lang="en-US" sz="2400" dirty="0" smtClean="0"/>
              <a:t>Relabeling and repacking of gas in small cylinders</a:t>
            </a:r>
          </a:p>
          <a:p>
            <a:pPr lvl="1" algn="just">
              <a:lnSpc>
                <a:spcPct val="150000"/>
              </a:lnSpc>
            </a:pPr>
            <a:r>
              <a:rPr lang="en-US" sz="2400" dirty="0" smtClean="0"/>
              <a:t>Helium gas rendered marketable to ultimate consumers thereof</a:t>
            </a:r>
          </a:p>
          <a:p>
            <a:pPr lvl="1" algn="just">
              <a:lnSpc>
                <a:spcPct val="150000"/>
              </a:lnSpc>
            </a:pPr>
            <a:r>
              <a:rPr lang="en-US" sz="2400" dirty="0" smtClean="0"/>
              <a:t>Amounts to manufacture</a:t>
            </a:r>
            <a:endParaRPr lang="en-US" sz="2400" dirty="0"/>
          </a:p>
        </p:txBody>
      </p:sp>
      <p:sp>
        <p:nvSpPr>
          <p:cNvPr id="3" name="Title 2"/>
          <p:cNvSpPr>
            <a:spLocks noGrp="1"/>
          </p:cNvSpPr>
          <p:nvPr>
            <p:ph type="title"/>
          </p:nvPr>
        </p:nvSpPr>
        <p:spPr/>
        <p:txBody>
          <a:bodyPr/>
          <a:lstStyle/>
          <a:p>
            <a:r>
              <a:rPr lang="en-US" dirty="0" smtClean="0"/>
              <a:t>Deemed manufacture 2(f)(iii)</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p:txBody>
          <a:bodyPr>
            <a:normAutofit/>
          </a:bodyPr>
          <a:lstStyle/>
          <a:p>
            <a:pPr>
              <a:lnSpc>
                <a:spcPct val="150000"/>
              </a:lnSpc>
            </a:pPr>
            <a:r>
              <a:rPr lang="en-US" dirty="0"/>
              <a:t>Person who carries on the activity of </a:t>
            </a:r>
            <a:r>
              <a:rPr lang="en-US" dirty="0" smtClean="0"/>
              <a:t>manufacture.</a:t>
            </a:r>
            <a:endParaRPr lang="en-US" dirty="0"/>
          </a:p>
          <a:p>
            <a:pPr>
              <a:lnSpc>
                <a:spcPct val="150000"/>
              </a:lnSpc>
            </a:pPr>
            <a:r>
              <a:rPr lang="en-US" dirty="0"/>
              <a:t>Job worker</a:t>
            </a:r>
          </a:p>
          <a:p>
            <a:pPr>
              <a:lnSpc>
                <a:spcPct val="150000"/>
              </a:lnSpc>
            </a:pPr>
            <a:r>
              <a:rPr lang="en-US" dirty="0"/>
              <a:t>Brand owner not </a:t>
            </a:r>
            <a:r>
              <a:rPr lang="en-US" dirty="0" smtClean="0"/>
              <a:t>manufacturer </a:t>
            </a:r>
            <a:r>
              <a:rPr lang="en-US" dirty="0"/>
              <a:t>– </a:t>
            </a:r>
            <a:r>
              <a:rPr lang="en-US" dirty="0" err="1"/>
              <a:t>Cibatul</a:t>
            </a:r>
            <a:r>
              <a:rPr lang="en-US" dirty="0"/>
              <a:t> Ltd Vs UOI, 1978 (22) ELT 302 (SC) – principal to principal basis.</a:t>
            </a:r>
          </a:p>
          <a:p>
            <a:pPr>
              <a:lnSpc>
                <a:spcPct val="150000"/>
              </a:lnSpc>
            </a:pPr>
            <a:r>
              <a:rPr lang="en-US" dirty="0"/>
              <a:t>Should not be dummy.</a:t>
            </a:r>
          </a:p>
        </p:txBody>
      </p:sp>
      <p:sp>
        <p:nvSpPr>
          <p:cNvPr id="119810" name="Rectangle 2"/>
          <p:cNvSpPr>
            <a:spLocks noGrp="1" noChangeArrowheads="1"/>
          </p:cNvSpPr>
          <p:nvPr>
            <p:ph type="title"/>
          </p:nvPr>
        </p:nvSpPr>
        <p:spPr/>
        <p:txBody>
          <a:bodyPr/>
          <a:lstStyle/>
          <a:p>
            <a:r>
              <a:rPr lang="en-US"/>
              <a:t>Manufacturer</a:t>
            </a:r>
          </a:p>
        </p:txBody>
      </p:sp>
      <p:sp>
        <p:nvSpPr>
          <p:cNvPr id="2" name="Slide Number Placeholder 1"/>
          <p:cNvSpPr>
            <a:spLocks noGrp="1"/>
          </p:cNvSpPr>
          <p:nvPr>
            <p:ph type="sldNum" sz="quarter" idx="12"/>
          </p:nvPr>
        </p:nvSpPr>
        <p:spPr/>
        <p:txBody>
          <a:bodyPr/>
          <a:lstStyle/>
          <a:p>
            <a:fld id="{0EBCDB29-2446-424E-BA09-FCE02D4241AF}"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457200" y="1481328"/>
            <a:ext cx="8153400" cy="4767072"/>
          </a:xfrm>
        </p:spPr>
        <p:txBody>
          <a:bodyPr>
            <a:normAutofit fontScale="92500"/>
          </a:bodyPr>
          <a:lstStyle/>
          <a:p>
            <a:pPr>
              <a:lnSpc>
                <a:spcPct val="150000"/>
              </a:lnSpc>
            </a:pPr>
            <a:r>
              <a:rPr lang="en-US" sz="2800" dirty="0"/>
              <a:t>Art.366(12) – Goods include all materials, commodities and articles.</a:t>
            </a:r>
          </a:p>
          <a:p>
            <a:pPr algn="just">
              <a:lnSpc>
                <a:spcPct val="150000"/>
              </a:lnSpc>
            </a:pPr>
            <a:r>
              <a:rPr lang="en-US" sz="2800" dirty="0"/>
              <a:t>Sale of Goods Act, 1930 – section 2(7) – Goods – every kind of moveable property other than actionable claims and money; and includes stocks and shares, growing crops, grass and things attached to and forming part of the land which are agreed to be severed before sale or under the contract of sale.</a:t>
            </a:r>
          </a:p>
        </p:txBody>
      </p:sp>
      <p:sp>
        <p:nvSpPr>
          <p:cNvPr id="84994" name="Rectangle 2"/>
          <p:cNvSpPr>
            <a:spLocks noGrp="1" noChangeArrowheads="1"/>
          </p:cNvSpPr>
          <p:nvPr>
            <p:ph type="title"/>
          </p:nvPr>
        </p:nvSpPr>
        <p:spPr/>
        <p:txBody>
          <a:bodyPr/>
          <a:lstStyle/>
          <a:p>
            <a:r>
              <a:rPr lang="en-US"/>
              <a:t>Goods </a:t>
            </a:r>
          </a:p>
        </p:txBody>
      </p:sp>
      <p:sp>
        <p:nvSpPr>
          <p:cNvPr id="2" name="Slide Number Placeholder 1"/>
          <p:cNvSpPr>
            <a:spLocks noGrp="1"/>
          </p:cNvSpPr>
          <p:nvPr>
            <p:ph type="sldNum" sz="quarter" idx="12"/>
          </p:nvPr>
        </p:nvSpPr>
        <p:spPr/>
        <p:txBody>
          <a:bodyPr/>
          <a:lstStyle/>
          <a:p>
            <a:fld id="{0EBCDB29-2446-424E-BA09-FCE02D4241AF}"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p:txBody>
          <a:bodyPr/>
          <a:lstStyle/>
          <a:p>
            <a:pPr>
              <a:lnSpc>
                <a:spcPct val="150000"/>
              </a:lnSpc>
            </a:pPr>
            <a:r>
              <a:rPr lang="en-US" dirty="0"/>
              <a:t>UOI Vs Delhi Cloth Mills, 1997 (1) ELT J.199 (SC), - in order to be goods, the articles must be capable of coming to the market to be bought and sold. Therefore the items must be </a:t>
            </a:r>
            <a:r>
              <a:rPr lang="en-US" b="1" i="1" u="sng" dirty="0"/>
              <a:t>moveable and marketable</a:t>
            </a:r>
            <a:r>
              <a:rPr lang="en-US" dirty="0"/>
              <a:t>.</a:t>
            </a:r>
          </a:p>
        </p:txBody>
      </p:sp>
      <p:sp>
        <p:nvSpPr>
          <p:cNvPr id="98306" name="Rectangle 2"/>
          <p:cNvSpPr>
            <a:spLocks noGrp="1" noChangeArrowheads="1"/>
          </p:cNvSpPr>
          <p:nvPr>
            <p:ph type="title"/>
          </p:nvPr>
        </p:nvSpPr>
        <p:spPr/>
        <p:txBody>
          <a:bodyPr/>
          <a:lstStyle/>
          <a:p>
            <a:r>
              <a:rPr lang="en-US" dirty="0" smtClean="0"/>
              <a:t>Goods</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p:txBody>
          <a:bodyPr>
            <a:normAutofit lnSpcReduction="10000"/>
          </a:bodyPr>
          <a:lstStyle/>
          <a:p>
            <a:pPr>
              <a:lnSpc>
                <a:spcPct val="150000"/>
              </a:lnSpc>
            </a:pPr>
            <a:r>
              <a:rPr lang="en-US" sz="2800" dirty="0" err="1"/>
              <a:t>Moveability</a:t>
            </a:r>
            <a:r>
              <a:rPr lang="en-US" sz="2800" dirty="0"/>
              <a:t>:</a:t>
            </a:r>
          </a:p>
          <a:p>
            <a:pPr>
              <a:lnSpc>
                <a:spcPct val="150000"/>
              </a:lnSpc>
            </a:pPr>
            <a:r>
              <a:rPr lang="en-US" sz="2800" dirty="0"/>
              <a:t>DCM case</a:t>
            </a:r>
          </a:p>
          <a:p>
            <a:pPr>
              <a:lnSpc>
                <a:spcPct val="150000"/>
              </a:lnSpc>
            </a:pPr>
            <a:r>
              <a:rPr lang="en-US" sz="2800" dirty="0"/>
              <a:t>South Bihar Sugar Mills Vs UOI, 1978 ELT J.336 (SC)</a:t>
            </a:r>
          </a:p>
          <a:p>
            <a:pPr algn="just">
              <a:lnSpc>
                <a:spcPct val="150000"/>
              </a:lnSpc>
              <a:buNone/>
            </a:pPr>
            <a:r>
              <a:rPr lang="en-US" sz="2800" dirty="0" smtClean="0"/>
              <a:t>	The </a:t>
            </a:r>
            <a:r>
              <a:rPr lang="en-US" sz="2800" dirty="0"/>
              <a:t>articles must be something, which can </a:t>
            </a:r>
            <a:r>
              <a:rPr lang="en-US" sz="2800" b="1" i="1" dirty="0"/>
              <a:t>ordinarily come or can be bought to the market to be bought and sold</a:t>
            </a:r>
            <a:r>
              <a:rPr lang="en-US" sz="2800" dirty="0"/>
              <a:t>. As opposed to moveable goods, immoveable property cannot be brought to the market to be sold.</a:t>
            </a:r>
          </a:p>
        </p:txBody>
      </p:sp>
      <p:sp>
        <p:nvSpPr>
          <p:cNvPr id="99330" name="Rectangle 2"/>
          <p:cNvSpPr>
            <a:spLocks noGrp="1" noChangeArrowheads="1"/>
          </p:cNvSpPr>
          <p:nvPr>
            <p:ph type="title"/>
          </p:nvPr>
        </p:nvSpPr>
        <p:spPr/>
        <p:txBody>
          <a:bodyPr/>
          <a:lstStyle/>
          <a:p>
            <a:r>
              <a:rPr lang="en-US" dirty="0" smtClean="0"/>
              <a:t>Goods</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p:txBody>
          <a:bodyPr>
            <a:normAutofit lnSpcReduction="10000"/>
          </a:bodyPr>
          <a:lstStyle/>
          <a:p>
            <a:pPr algn="just">
              <a:lnSpc>
                <a:spcPct val="150000"/>
              </a:lnSpc>
            </a:pPr>
            <a:r>
              <a:rPr lang="en-US" sz="2800" dirty="0"/>
              <a:t>Section 3(36) GC Act, 1897 – moveable goods mean property of every description except immovable property</a:t>
            </a:r>
          </a:p>
          <a:p>
            <a:pPr algn="just">
              <a:lnSpc>
                <a:spcPct val="150000"/>
              </a:lnSpc>
            </a:pPr>
            <a:r>
              <a:rPr lang="en-US" sz="2800" dirty="0"/>
              <a:t>Section 3(26) GC Act, 1897 – immoveable property shall include land, benefits to arise out of land, and things attached to the earth or permanently fastened to anything attached to the earth.</a:t>
            </a:r>
          </a:p>
        </p:txBody>
      </p:sp>
      <p:sp>
        <p:nvSpPr>
          <p:cNvPr id="100354" name="Rectangle 2"/>
          <p:cNvSpPr>
            <a:spLocks noGrp="1" noChangeArrowheads="1"/>
          </p:cNvSpPr>
          <p:nvPr>
            <p:ph type="title"/>
          </p:nvPr>
        </p:nvSpPr>
        <p:spPr/>
        <p:txBody>
          <a:bodyPr/>
          <a:lstStyle/>
          <a:p>
            <a:r>
              <a:rPr lang="en-US" dirty="0" smtClean="0"/>
              <a:t>Goods</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a:xfrm>
            <a:off x="457200" y="1295400"/>
            <a:ext cx="8305800" cy="4995672"/>
          </a:xfrm>
        </p:spPr>
        <p:txBody>
          <a:bodyPr>
            <a:normAutofit/>
          </a:bodyPr>
          <a:lstStyle/>
          <a:p>
            <a:pPr>
              <a:lnSpc>
                <a:spcPct val="150000"/>
              </a:lnSpc>
            </a:pPr>
            <a:r>
              <a:rPr lang="en-US" sz="2400" dirty="0"/>
              <a:t>Marketability:</a:t>
            </a:r>
          </a:p>
          <a:p>
            <a:pPr>
              <a:lnSpc>
                <a:spcPct val="150000"/>
              </a:lnSpc>
            </a:pPr>
            <a:r>
              <a:rPr lang="en-US" sz="2400" dirty="0"/>
              <a:t>Capability of a product of being put into the market for sale.</a:t>
            </a:r>
          </a:p>
          <a:p>
            <a:pPr algn="just">
              <a:lnSpc>
                <a:spcPct val="150000"/>
              </a:lnSpc>
            </a:pPr>
            <a:r>
              <a:rPr lang="en-US" sz="2400" dirty="0"/>
              <a:t>Union Carbide India ltd Vs UOI, 1986 (24) ELT 169 (SC) – An article must be something which can ordinarily come to the market to be bought and sold. Articles </a:t>
            </a:r>
            <a:r>
              <a:rPr lang="en-US" sz="2400" b="1" i="1" dirty="0"/>
              <a:t>in crude or elementary form are not dutiable</a:t>
            </a:r>
            <a:r>
              <a:rPr lang="en-US" sz="2400" dirty="0"/>
              <a:t> as they are merely intermediary products and not goods. </a:t>
            </a:r>
            <a:r>
              <a:rPr lang="en-US" sz="2400" dirty="0" smtClean="0"/>
              <a:t>Aluminum </a:t>
            </a:r>
            <a:r>
              <a:rPr lang="en-US" sz="2400" dirty="0"/>
              <a:t>cans or torch bodies produced by extrusion process – neither sold nor marketable – not goods.</a:t>
            </a:r>
          </a:p>
        </p:txBody>
      </p:sp>
      <p:sp>
        <p:nvSpPr>
          <p:cNvPr id="101378" name="Rectangle 2"/>
          <p:cNvSpPr>
            <a:spLocks noGrp="1" noChangeArrowheads="1"/>
          </p:cNvSpPr>
          <p:nvPr>
            <p:ph type="title"/>
          </p:nvPr>
        </p:nvSpPr>
        <p:spPr/>
        <p:txBody>
          <a:bodyPr/>
          <a:lstStyle/>
          <a:p>
            <a:r>
              <a:rPr lang="en-US" dirty="0" smtClean="0"/>
              <a:t>Goods</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p:txBody>
          <a:bodyPr>
            <a:normAutofit/>
          </a:bodyPr>
          <a:lstStyle/>
          <a:p>
            <a:pPr>
              <a:lnSpc>
                <a:spcPct val="150000"/>
              </a:lnSpc>
            </a:pPr>
            <a:r>
              <a:rPr lang="en-US" sz="2400" dirty="0"/>
              <a:t>CCE Vs Ambalal Sarabhai Enterprises, 1989 (43) ELT 214 (SC) – Duty of excise is on the manufacture of goods and for an article to be goods, it </a:t>
            </a:r>
            <a:r>
              <a:rPr lang="en-US" sz="2400" b="1" i="1" dirty="0"/>
              <a:t>must be known in the market as such</a:t>
            </a:r>
            <a:r>
              <a:rPr lang="en-US" sz="2400" dirty="0"/>
              <a:t> or must be </a:t>
            </a:r>
            <a:r>
              <a:rPr lang="en-US" sz="2400" b="1" i="1" dirty="0"/>
              <a:t>capable of being sold in the market as goods</a:t>
            </a:r>
            <a:r>
              <a:rPr lang="en-US" sz="2400" dirty="0"/>
              <a:t>. Actual sale is not necessary. Usage in captive consumption is not determinative of whether the article is capable of being sold in the market or is known in the market as goods. </a:t>
            </a:r>
          </a:p>
        </p:txBody>
      </p:sp>
      <p:sp>
        <p:nvSpPr>
          <p:cNvPr id="102402" name="Rectangle 2"/>
          <p:cNvSpPr>
            <a:spLocks noGrp="1" noChangeArrowheads="1"/>
          </p:cNvSpPr>
          <p:nvPr>
            <p:ph type="title"/>
          </p:nvPr>
        </p:nvSpPr>
        <p:spPr/>
        <p:txBody>
          <a:bodyPr/>
          <a:lstStyle/>
          <a:p>
            <a:r>
              <a:rPr lang="en-US" dirty="0" smtClean="0"/>
              <a:t>Goods</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Constitutional Aspects of Taxation</a:t>
            </a:r>
            <a:endParaRPr lang="en-IN" dirty="0"/>
          </a:p>
        </p:txBody>
      </p:sp>
      <p:sp>
        <p:nvSpPr>
          <p:cNvPr id="3" name="Subtitle 2"/>
          <p:cNvSpPr>
            <a:spLocks noGrp="1"/>
          </p:cNvSpPr>
          <p:nvPr>
            <p:ph type="subTitle" idx="1"/>
          </p:nvPr>
        </p:nvSpPr>
        <p:spPr/>
        <p:txBody>
          <a:bodyPr/>
          <a:lstStyle/>
          <a:p>
            <a:endParaRPr lang="en-IN"/>
          </a:p>
        </p:txBody>
      </p:sp>
      <p:sp>
        <p:nvSpPr>
          <p:cNvPr id="4" name="Slide Number Placeholder 3"/>
          <p:cNvSpPr>
            <a:spLocks noGrp="1"/>
          </p:cNvSpPr>
          <p:nvPr>
            <p:ph type="sldNum" sz="quarter" idx="12"/>
          </p:nvPr>
        </p:nvSpPr>
        <p:spPr/>
        <p:txBody>
          <a:bodyPr/>
          <a:lstStyle/>
          <a:p>
            <a:fld id="{0EBCDB29-2446-424E-BA09-FCE02D4241AF}"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p:txBody>
          <a:bodyPr>
            <a:normAutofit/>
          </a:bodyPr>
          <a:lstStyle/>
          <a:p>
            <a:pPr algn="just">
              <a:lnSpc>
                <a:spcPct val="150000"/>
              </a:lnSpc>
            </a:pPr>
            <a:r>
              <a:rPr lang="en-US" sz="2800" dirty="0"/>
              <a:t>Even transient items/articles can be goods, provided they are known in the market as distinct and separate articles, having separate uses. Thus, goods with unstable character can be theoretically marketable if there was a market for such transient types of articles, but one has to be take a practical view on the basis of available evidence.</a:t>
            </a:r>
          </a:p>
          <a:p>
            <a:pPr>
              <a:lnSpc>
                <a:spcPct val="150000"/>
              </a:lnSpc>
            </a:pPr>
            <a:endParaRPr lang="en-US" sz="2800" dirty="0"/>
          </a:p>
        </p:txBody>
      </p:sp>
      <p:sp>
        <p:nvSpPr>
          <p:cNvPr id="103426" name="Rectangle 2"/>
          <p:cNvSpPr>
            <a:spLocks noGrp="1" noChangeArrowheads="1"/>
          </p:cNvSpPr>
          <p:nvPr>
            <p:ph type="title"/>
          </p:nvPr>
        </p:nvSpPr>
        <p:spPr/>
        <p:txBody>
          <a:bodyPr/>
          <a:lstStyle/>
          <a:p>
            <a:r>
              <a:rPr lang="en-US" dirty="0" smtClean="0"/>
              <a:t>Goods</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p:txBody>
          <a:bodyPr>
            <a:normAutofit/>
          </a:bodyPr>
          <a:lstStyle/>
          <a:p>
            <a:pPr algn="just">
              <a:lnSpc>
                <a:spcPct val="150000"/>
              </a:lnSpc>
            </a:pPr>
            <a:r>
              <a:rPr lang="en-US" sz="2800" dirty="0" err="1"/>
              <a:t>Bhor</a:t>
            </a:r>
            <a:r>
              <a:rPr lang="en-US" sz="2800" dirty="0"/>
              <a:t> Industries Ltd Vs CCE, 1989 (40) ELT 280 (SC) – Merely because an article is specified under the Tariff, it would not be correct to state that it is chargeable to duty, </a:t>
            </a:r>
            <a:r>
              <a:rPr lang="en-US" sz="2800" b="1" i="1" dirty="0"/>
              <a:t>unless it is proved that the goods are marketable</a:t>
            </a:r>
            <a:r>
              <a:rPr lang="en-US" sz="2800" dirty="0"/>
              <a:t>. See also Ion Exchange India Ltd Vs CCE, 1999 (112) ELT 746 (SC)</a:t>
            </a:r>
          </a:p>
        </p:txBody>
      </p:sp>
      <p:sp>
        <p:nvSpPr>
          <p:cNvPr id="104450" name="Rectangle 2"/>
          <p:cNvSpPr>
            <a:spLocks noGrp="1" noChangeArrowheads="1"/>
          </p:cNvSpPr>
          <p:nvPr>
            <p:ph type="title"/>
          </p:nvPr>
        </p:nvSpPr>
        <p:spPr/>
        <p:txBody>
          <a:bodyPr/>
          <a:lstStyle/>
          <a:p>
            <a:r>
              <a:rPr lang="en-US" dirty="0" smtClean="0"/>
              <a:t>Goods</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p:txBody>
          <a:bodyPr>
            <a:normAutofit/>
          </a:bodyPr>
          <a:lstStyle/>
          <a:p>
            <a:pPr>
              <a:lnSpc>
                <a:spcPct val="150000"/>
              </a:lnSpc>
            </a:pPr>
            <a:r>
              <a:rPr lang="en-US" sz="2800" dirty="0"/>
              <a:t>Number of purchasers not relevant.</a:t>
            </a:r>
          </a:p>
          <a:p>
            <a:pPr>
              <a:lnSpc>
                <a:spcPct val="150000"/>
              </a:lnSpc>
            </a:pPr>
            <a:r>
              <a:rPr lang="en-US" sz="2800" dirty="0"/>
              <a:t>Does not confine to territorial limits of India.</a:t>
            </a:r>
          </a:p>
          <a:p>
            <a:pPr>
              <a:lnSpc>
                <a:spcPct val="150000"/>
              </a:lnSpc>
            </a:pPr>
            <a:r>
              <a:rPr lang="en-US" sz="2800" dirty="0"/>
              <a:t>The fact that goods are not actually marketed is of no relevance nor is it necessary that the goods in question should be generally available in the market.</a:t>
            </a:r>
          </a:p>
          <a:p>
            <a:pPr>
              <a:lnSpc>
                <a:spcPct val="150000"/>
              </a:lnSpc>
            </a:pPr>
            <a:r>
              <a:rPr lang="en-US" sz="2800" dirty="0"/>
              <a:t>APSEB case.</a:t>
            </a:r>
          </a:p>
        </p:txBody>
      </p:sp>
      <p:sp>
        <p:nvSpPr>
          <p:cNvPr id="105474" name="Rectangle 2"/>
          <p:cNvSpPr>
            <a:spLocks noGrp="1" noChangeArrowheads="1"/>
          </p:cNvSpPr>
          <p:nvPr>
            <p:ph type="title"/>
          </p:nvPr>
        </p:nvSpPr>
        <p:spPr/>
        <p:txBody>
          <a:bodyPr/>
          <a:lstStyle/>
          <a:p>
            <a:r>
              <a:rPr lang="en-US" dirty="0" smtClean="0"/>
              <a:t>Goods</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p:txBody>
          <a:bodyPr>
            <a:normAutofit lnSpcReduction="10000"/>
          </a:bodyPr>
          <a:lstStyle/>
          <a:p>
            <a:pPr algn="just">
              <a:lnSpc>
                <a:spcPct val="150000"/>
              </a:lnSpc>
            </a:pPr>
            <a:r>
              <a:rPr lang="en-US" sz="2800" dirty="0"/>
              <a:t>Section 2 (d) of CE Act – it means goods specified in the First and Second Schedules to the CE Tariff Act, 1985 as being subject to a duty of </a:t>
            </a:r>
            <a:r>
              <a:rPr lang="en-US" sz="2800" dirty="0" smtClean="0"/>
              <a:t>excise </a:t>
            </a:r>
            <a:r>
              <a:rPr lang="en-US" sz="2800" dirty="0"/>
              <a:t>and includes salt.</a:t>
            </a:r>
          </a:p>
          <a:p>
            <a:pPr algn="just">
              <a:lnSpc>
                <a:spcPct val="150000"/>
              </a:lnSpc>
            </a:pPr>
            <a:r>
              <a:rPr lang="en-US" sz="2800" dirty="0"/>
              <a:t>Explanation – Goods include any article, material or substance which is capable of being bought and sold for a consideration and such goods shall be deemed to be marketable. (2008 amendment)</a:t>
            </a:r>
          </a:p>
        </p:txBody>
      </p:sp>
      <p:sp>
        <p:nvSpPr>
          <p:cNvPr id="86018" name="Rectangle 2"/>
          <p:cNvSpPr>
            <a:spLocks noGrp="1" noChangeArrowheads="1"/>
          </p:cNvSpPr>
          <p:nvPr>
            <p:ph type="title"/>
          </p:nvPr>
        </p:nvSpPr>
        <p:spPr/>
        <p:txBody>
          <a:bodyPr/>
          <a:lstStyle/>
          <a:p>
            <a:r>
              <a:rPr lang="en-US" dirty="0"/>
              <a:t>Excisable goods</a:t>
            </a:r>
          </a:p>
        </p:txBody>
      </p:sp>
      <p:sp>
        <p:nvSpPr>
          <p:cNvPr id="2" name="Slide Number Placeholder 1"/>
          <p:cNvSpPr>
            <a:spLocks noGrp="1"/>
          </p:cNvSpPr>
          <p:nvPr>
            <p:ph type="sldNum" sz="quarter" idx="12"/>
          </p:nvPr>
        </p:nvSpPr>
        <p:spPr/>
        <p:txBody>
          <a:bodyPr/>
          <a:lstStyle/>
          <a:p>
            <a:fld id="{0EBCDB29-2446-424E-BA09-FCE02D4241AF}"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idx="1"/>
          </p:nvPr>
        </p:nvSpPr>
        <p:spPr>
          <a:xfrm>
            <a:off x="457200" y="1481328"/>
            <a:ext cx="8229600" cy="4690872"/>
          </a:xfrm>
        </p:spPr>
        <p:txBody>
          <a:bodyPr>
            <a:normAutofit/>
          </a:bodyPr>
          <a:lstStyle/>
          <a:p>
            <a:pPr>
              <a:lnSpc>
                <a:spcPct val="150000"/>
              </a:lnSpc>
            </a:pPr>
            <a:r>
              <a:rPr lang="en-US" sz="2800" dirty="0" smtClean="0"/>
              <a:t>CETA </a:t>
            </a:r>
            <a:r>
              <a:rPr lang="en-US" sz="2800" dirty="0"/>
              <a:t>– 1</a:t>
            </a:r>
            <a:r>
              <a:rPr lang="en-US" sz="2800" baseline="30000" dirty="0"/>
              <a:t>st</a:t>
            </a:r>
            <a:r>
              <a:rPr lang="en-US" sz="2800" dirty="0"/>
              <a:t> and 2</a:t>
            </a:r>
            <a:r>
              <a:rPr lang="en-US" sz="2800" baseline="30000" dirty="0"/>
              <a:t>nd</a:t>
            </a:r>
            <a:r>
              <a:rPr lang="en-US" sz="2800" dirty="0"/>
              <a:t> </a:t>
            </a:r>
            <a:r>
              <a:rPr lang="en-US" sz="2800" dirty="0" smtClean="0"/>
              <a:t>schedule</a:t>
            </a:r>
            <a:endParaRPr lang="en-US" sz="2800" dirty="0"/>
          </a:p>
          <a:p>
            <a:pPr algn="just">
              <a:lnSpc>
                <a:spcPct val="150000"/>
              </a:lnSpc>
            </a:pPr>
            <a:r>
              <a:rPr lang="en-US" sz="2800" dirty="0"/>
              <a:t>Section wise – each section has chapters – each chapter – heading/sub-heading</a:t>
            </a:r>
            <a:r>
              <a:rPr lang="en-US" sz="2800" dirty="0" smtClean="0"/>
              <a:t>.</a:t>
            </a:r>
          </a:p>
          <a:p>
            <a:pPr algn="just">
              <a:lnSpc>
                <a:spcPct val="150000"/>
              </a:lnSpc>
            </a:pPr>
            <a:r>
              <a:rPr lang="en-US" sz="2800" dirty="0" smtClean="0"/>
              <a:t>Tough mentioned in the said schedules, but with Blank at the rate column, not excisable goods </a:t>
            </a:r>
            <a:endParaRPr lang="en-US" sz="2800" dirty="0"/>
          </a:p>
        </p:txBody>
      </p:sp>
      <p:sp>
        <p:nvSpPr>
          <p:cNvPr id="106498" name="Rectangle 2"/>
          <p:cNvSpPr>
            <a:spLocks noGrp="1" noChangeArrowheads="1"/>
          </p:cNvSpPr>
          <p:nvPr>
            <p:ph type="title"/>
          </p:nvPr>
        </p:nvSpPr>
        <p:spPr/>
        <p:txBody>
          <a:bodyPr/>
          <a:lstStyle/>
          <a:p>
            <a:r>
              <a:rPr lang="en-US" dirty="0"/>
              <a:t>Excisable </a:t>
            </a:r>
            <a:r>
              <a:rPr lang="en-US" dirty="0" smtClean="0"/>
              <a:t>goods</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levy &amp; Collection</a:t>
            </a:r>
            <a:endParaRPr lang="en-IN" dirty="0"/>
          </a:p>
        </p:txBody>
      </p:sp>
      <p:sp>
        <p:nvSpPr>
          <p:cNvPr id="3" name="Content Placeholder 2"/>
          <p:cNvSpPr>
            <a:spLocks noGrp="1"/>
          </p:cNvSpPr>
          <p:nvPr>
            <p:ph idx="1"/>
          </p:nvPr>
        </p:nvSpPr>
        <p:spPr/>
        <p:txBody>
          <a:bodyPr>
            <a:normAutofit/>
          </a:bodyPr>
          <a:lstStyle/>
          <a:p>
            <a:r>
              <a:rPr lang="en-US" dirty="0" smtClean="0"/>
              <a:t>Levy is on Manufacture,</a:t>
            </a:r>
          </a:p>
          <a:p>
            <a:r>
              <a:rPr lang="en-US" dirty="0" smtClean="0"/>
              <a:t>Collection is postponed as set out in Rules</a:t>
            </a:r>
          </a:p>
          <a:p>
            <a:r>
              <a:rPr lang="en-US" dirty="0" smtClean="0"/>
              <a:t>If levy attracted on the activity, the assessment would be based on removal</a:t>
            </a:r>
          </a:p>
          <a:p>
            <a:r>
              <a:rPr lang="en-US" dirty="0" smtClean="0"/>
              <a:t>CCE Vs. </a:t>
            </a:r>
            <a:r>
              <a:rPr lang="en-US" dirty="0" err="1" smtClean="0"/>
              <a:t>Vazir</a:t>
            </a:r>
            <a:r>
              <a:rPr lang="en-US" dirty="0" smtClean="0"/>
              <a:t> Sultan Tobacco Co. Ltd. 1996 (83) ELT (SC)</a:t>
            </a:r>
          </a:p>
          <a:p>
            <a:r>
              <a:rPr lang="en-US" dirty="0" smtClean="0"/>
              <a:t>Wallace Flour Mills Ltd Vs CCE, 1989 (44) ELT 598 (SC) &amp; UOI Vs Nandi Printers </a:t>
            </a:r>
            <a:r>
              <a:rPr lang="en-US" dirty="0" err="1" smtClean="0"/>
              <a:t>P.Ltd</a:t>
            </a:r>
            <a:r>
              <a:rPr lang="en-US" dirty="0" smtClean="0"/>
              <a:t>, 2001 (127) ELT 645 (SC).</a:t>
            </a:r>
          </a:p>
          <a:p>
            <a:endParaRPr lang="en-IN"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457200" y="1524000"/>
            <a:ext cx="8229600" cy="4876800"/>
          </a:xfrm>
        </p:spPr>
        <p:txBody>
          <a:bodyPr>
            <a:normAutofit fontScale="85000" lnSpcReduction="20000"/>
          </a:bodyPr>
          <a:lstStyle/>
          <a:p>
            <a:pPr marL="365760" indent="-256032" fontAlgn="auto">
              <a:lnSpc>
                <a:spcPct val="150000"/>
              </a:lnSpc>
              <a:spcAft>
                <a:spcPts val="0"/>
              </a:spcAft>
              <a:buFont typeface="Wingdings 3"/>
              <a:buChar char=""/>
              <a:defRPr/>
            </a:pPr>
            <a:r>
              <a:rPr lang="en-US" sz="2800" dirty="0"/>
              <a:t>Court’s views:</a:t>
            </a:r>
          </a:p>
          <a:p>
            <a:pPr marL="365760" indent="-256032" fontAlgn="auto">
              <a:lnSpc>
                <a:spcPct val="150000"/>
              </a:lnSpc>
              <a:spcAft>
                <a:spcPts val="0"/>
              </a:spcAft>
              <a:buFont typeface="Wingdings 3"/>
              <a:buChar char=""/>
              <a:defRPr/>
            </a:pPr>
            <a:r>
              <a:rPr lang="en-US" sz="2800" dirty="0"/>
              <a:t>The Province of Madras Vs </a:t>
            </a:r>
            <a:r>
              <a:rPr lang="en-US" sz="2800" dirty="0" err="1"/>
              <a:t>Boddu</a:t>
            </a:r>
            <a:r>
              <a:rPr lang="en-US" sz="2800" dirty="0"/>
              <a:t> </a:t>
            </a:r>
            <a:r>
              <a:rPr lang="en-US" sz="2800" dirty="0" err="1"/>
              <a:t>Paidanna</a:t>
            </a:r>
            <a:r>
              <a:rPr lang="en-US" sz="2800" dirty="0"/>
              <a:t> &amp; Sons, 1978 (2) ELT J.272 (FC): </a:t>
            </a:r>
          </a:p>
          <a:p>
            <a:pPr marL="365760" indent="-256032" algn="just" fontAlgn="auto">
              <a:lnSpc>
                <a:spcPct val="150000"/>
              </a:lnSpc>
              <a:spcAft>
                <a:spcPts val="0"/>
              </a:spcAft>
              <a:buFont typeface="Wingdings 3"/>
              <a:buNone/>
              <a:defRPr/>
            </a:pPr>
            <a:r>
              <a:rPr lang="en-US" sz="2800" dirty="0" smtClean="0"/>
              <a:t>	</a:t>
            </a:r>
            <a:r>
              <a:rPr lang="en-US" sz="3100" dirty="0" smtClean="0"/>
              <a:t>“ </a:t>
            </a:r>
            <a:r>
              <a:rPr lang="en-US" sz="3100" dirty="0"/>
              <a:t>Duties of excise </a:t>
            </a:r>
            <a:r>
              <a:rPr lang="en-US" sz="3100" b="1" i="1" dirty="0"/>
              <a:t>were on manufacture or production</a:t>
            </a:r>
            <a:r>
              <a:rPr lang="en-US" sz="3100" dirty="0"/>
              <a:t> of an article and although the expression “duty of excise” was wide enough to include sales tax, in view of the power expressly given to another authority to levy a sales tax, the said expression must be given a more restricted meaning than it might otherwise bear.</a:t>
            </a:r>
          </a:p>
        </p:txBody>
      </p:sp>
      <p:sp>
        <p:nvSpPr>
          <p:cNvPr id="68610" name="Rectangle 2"/>
          <p:cNvSpPr>
            <a:spLocks noGrp="1" noChangeArrowheads="1"/>
          </p:cNvSpPr>
          <p:nvPr>
            <p:ph type="title"/>
          </p:nvPr>
        </p:nvSpPr>
        <p:spPr/>
        <p:txBody>
          <a:bodyPr/>
          <a:lstStyle/>
          <a:p>
            <a:pPr fontAlgn="auto">
              <a:spcAft>
                <a:spcPts val="0"/>
              </a:spcAft>
              <a:defRPr/>
            </a:pPr>
            <a:r>
              <a:rPr lang="en-US" dirty="0"/>
              <a:t>Nature of Excise duty</a:t>
            </a:r>
          </a:p>
        </p:txBody>
      </p:sp>
      <p:sp>
        <p:nvSpPr>
          <p:cNvPr id="2" name="Slide Number Placeholder 1"/>
          <p:cNvSpPr>
            <a:spLocks noGrp="1"/>
          </p:cNvSpPr>
          <p:nvPr>
            <p:ph type="sldNum" sz="quarter" idx="12"/>
          </p:nvPr>
        </p:nvSpPr>
        <p:spPr/>
        <p:txBody>
          <a:bodyPr/>
          <a:lstStyle/>
          <a:p>
            <a:fld id="{0EBCDB29-2446-424E-BA09-FCE02D4241AF}"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p:txBody>
          <a:bodyPr>
            <a:normAutofit/>
          </a:bodyPr>
          <a:lstStyle/>
          <a:p>
            <a:pPr marL="365760" indent="-256032" algn="just" fontAlgn="auto">
              <a:lnSpc>
                <a:spcPct val="150000"/>
              </a:lnSpc>
              <a:spcAft>
                <a:spcPts val="0"/>
              </a:spcAft>
              <a:buFont typeface="Wingdings 3"/>
              <a:buChar char=""/>
              <a:defRPr/>
            </a:pPr>
            <a:r>
              <a:rPr lang="en-US" sz="2800" dirty="0"/>
              <a:t>In appeal before the Privy Council in Governor General in Council Vs Province of Madras, 1978 (2) ELT J.280 (PC) – Excise was primarily a duty levied upon a manufacturer producer on the commodity manufactured or produced.</a:t>
            </a:r>
          </a:p>
          <a:p>
            <a:pPr marL="365760" indent="-256032" algn="just" fontAlgn="auto">
              <a:lnSpc>
                <a:spcPct val="150000"/>
              </a:lnSpc>
              <a:spcAft>
                <a:spcPts val="0"/>
              </a:spcAft>
              <a:buFont typeface="Wingdings 3"/>
              <a:buChar char=""/>
              <a:defRPr/>
            </a:pPr>
            <a:r>
              <a:rPr lang="en-US" sz="2800" dirty="0"/>
              <a:t>Tax on goods and not on sales or sale proceeds. </a:t>
            </a:r>
          </a:p>
        </p:txBody>
      </p:sp>
      <p:sp>
        <p:nvSpPr>
          <p:cNvPr id="69634" name="Rectangle 2"/>
          <p:cNvSpPr>
            <a:spLocks noGrp="1" noChangeArrowheads="1"/>
          </p:cNvSpPr>
          <p:nvPr>
            <p:ph type="title"/>
          </p:nvPr>
        </p:nvSpPr>
        <p:spPr/>
        <p:txBody>
          <a:bodyPr/>
          <a:lstStyle/>
          <a:p>
            <a:pPr fontAlgn="auto">
              <a:spcAft>
                <a:spcPts val="0"/>
              </a:spcAft>
              <a:defRPr/>
            </a:pPr>
            <a:r>
              <a:rPr lang="en-US"/>
              <a:t>Court’s views</a:t>
            </a:r>
          </a:p>
        </p:txBody>
      </p:sp>
      <p:sp>
        <p:nvSpPr>
          <p:cNvPr id="2" name="Slide Number Placeholder 1"/>
          <p:cNvSpPr>
            <a:spLocks noGrp="1"/>
          </p:cNvSpPr>
          <p:nvPr>
            <p:ph type="sldNum" sz="quarter" idx="12"/>
          </p:nvPr>
        </p:nvSpPr>
        <p:spPr/>
        <p:txBody>
          <a:bodyPr/>
          <a:lstStyle/>
          <a:p>
            <a:fld id="{0EBCDB29-2446-424E-BA09-FCE02D4241AF}"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295400"/>
            <a:ext cx="8382000" cy="5105400"/>
          </a:xfrm>
        </p:spPr>
        <p:txBody>
          <a:bodyPr/>
          <a:lstStyle/>
          <a:p>
            <a:pPr>
              <a:lnSpc>
                <a:spcPct val="150000"/>
              </a:lnSpc>
            </a:pPr>
            <a:r>
              <a:rPr lang="en-US" sz="2400" smtClean="0"/>
              <a:t>There was no overlapping of excise duty and sales tax. </a:t>
            </a:r>
          </a:p>
          <a:p>
            <a:pPr>
              <a:lnSpc>
                <a:spcPct val="150000"/>
              </a:lnSpc>
            </a:pPr>
            <a:r>
              <a:rPr lang="en-US" sz="2400" smtClean="0"/>
              <a:t>R.C.Jall Parsi and Ors Vs UOI, AIR 1962 SC 1281 – Excise duty is primarily a duty on production or manufacture of goods within the country.</a:t>
            </a:r>
          </a:p>
          <a:p>
            <a:pPr>
              <a:lnSpc>
                <a:spcPct val="150000"/>
              </a:lnSpc>
            </a:pPr>
            <a:r>
              <a:rPr lang="en-US" sz="2400" smtClean="0"/>
              <a:t>It is an indirect duty passed on to ultimate customer.</a:t>
            </a:r>
          </a:p>
          <a:p>
            <a:pPr>
              <a:lnSpc>
                <a:spcPct val="150000"/>
              </a:lnSpc>
            </a:pPr>
            <a:r>
              <a:rPr lang="en-US" sz="2400" smtClean="0"/>
              <a:t>Ultimate incidence will always be on the customer. Can be levied at any convenient stage.</a:t>
            </a:r>
          </a:p>
        </p:txBody>
      </p:sp>
      <p:sp>
        <p:nvSpPr>
          <p:cNvPr id="70658" name="Rectangle 2"/>
          <p:cNvSpPr>
            <a:spLocks noGrp="1" noChangeArrowheads="1"/>
          </p:cNvSpPr>
          <p:nvPr>
            <p:ph type="title"/>
          </p:nvPr>
        </p:nvSpPr>
        <p:spPr/>
        <p:txBody>
          <a:bodyPr/>
          <a:lstStyle/>
          <a:p>
            <a:pPr fontAlgn="auto">
              <a:spcAft>
                <a:spcPts val="0"/>
              </a:spcAft>
              <a:defRPr/>
            </a:pPr>
            <a:r>
              <a:rPr lang="en-US" dirty="0"/>
              <a:t>Court’s views</a:t>
            </a:r>
          </a:p>
        </p:txBody>
      </p:sp>
      <p:sp>
        <p:nvSpPr>
          <p:cNvPr id="2" name="Slide Number Placeholder 1"/>
          <p:cNvSpPr>
            <a:spLocks noGrp="1"/>
          </p:cNvSpPr>
          <p:nvPr>
            <p:ph type="sldNum" sz="quarter" idx="12"/>
          </p:nvPr>
        </p:nvSpPr>
        <p:spPr/>
        <p:txBody>
          <a:bodyPr/>
          <a:lstStyle/>
          <a:p>
            <a:fld id="{0EBCDB29-2446-424E-BA09-FCE02D4241AF}"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57200" y="1447800"/>
            <a:ext cx="8382000" cy="5105400"/>
          </a:xfrm>
        </p:spPr>
        <p:txBody>
          <a:bodyPr/>
          <a:lstStyle/>
          <a:p>
            <a:pPr algn="just">
              <a:lnSpc>
                <a:spcPct val="150000"/>
              </a:lnSpc>
            </a:pPr>
            <a:r>
              <a:rPr lang="en-US" sz="2400" smtClean="0"/>
              <a:t>CCE Vs Acer India Ltd, 2004 (172) ELT 289 (SC) – Duty of excise is a tax upon goods and not sale or proceeds thereof. </a:t>
            </a:r>
            <a:r>
              <a:rPr lang="en-US" sz="2400" b="1" i="1" smtClean="0"/>
              <a:t>Taxable event is manufacture or production.</a:t>
            </a:r>
          </a:p>
        </p:txBody>
      </p:sp>
      <p:sp>
        <p:nvSpPr>
          <p:cNvPr id="71682" name="Rectangle 2"/>
          <p:cNvSpPr>
            <a:spLocks noGrp="1" noChangeArrowheads="1"/>
          </p:cNvSpPr>
          <p:nvPr>
            <p:ph type="title"/>
          </p:nvPr>
        </p:nvSpPr>
        <p:spPr/>
        <p:txBody>
          <a:bodyPr/>
          <a:lstStyle/>
          <a:p>
            <a:pPr fontAlgn="auto">
              <a:spcAft>
                <a:spcPts val="0"/>
              </a:spcAft>
              <a:defRPr/>
            </a:pPr>
            <a:r>
              <a:rPr lang="en-US" dirty="0"/>
              <a:t>Court’s </a:t>
            </a:r>
            <a:r>
              <a:rPr lang="en-US" dirty="0" smtClean="0"/>
              <a:t>views</a:t>
            </a:r>
            <a:endParaRPr lang="en-US"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57200" y="1371600"/>
            <a:ext cx="8458200" cy="1676400"/>
          </a:xfrm>
        </p:spPr>
        <p:txBody>
          <a:bodyPr/>
          <a:lstStyle/>
          <a:p>
            <a:pPr eaLnBrk="1" hangingPunct="1">
              <a:defRPr/>
            </a:pPr>
            <a:r>
              <a:rPr lang="en-US" dirty="0" smtClean="0"/>
              <a:t>Part XII – Finance, Property, Contracts and Suits</a:t>
            </a:r>
          </a:p>
        </p:txBody>
      </p:sp>
      <p:sp>
        <p:nvSpPr>
          <p:cNvPr id="5123" name="Rectangle 3"/>
          <p:cNvSpPr>
            <a:spLocks noGrp="1" noChangeArrowheads="1"/>
          </p:cNvSpPr>
          <p:nvPr>
            <p:ph type="subTitle" idx="1"/>
          </p:nvPr>
        </p:nvSpPr>
        <p:spPr>
          <a:xfrm>
            <a:off x="838200" y="3200400"/>
            <a:ext cx="7620000" cy="4419600"/>
          </a:xfrm>
        </p:spPr>
        <p:txBody>
          <a:bodyPr/>
          <a:lstStyle/>
          <a:p>
            <a:pPr algn="just" eaLnBrk="1" hangingPunct="1">
              <a:lnSpc>
                <a:spcPct val="120000"/>
              </a:lnSpc>
              <a:defRPr/>
            </a:pPr>
            <a:r>
              <a:rPr lang="en-US" sz="4000" dirty="0" smtClean="0"/>
              <a:t>Article 265 of the Constitution of India - </a:t>
            </a:r>
            <a:r>
              <a:rPr lang="en-US" sz="4000" b="1" i="1" dirty="0" smtClean="0"/>
              <a:t>No tax shall be levied or collected without the authority of law</a:t>
            </a:r>
          </a:p>
        </p:txBody>
      </p:sp>
      <p:sp>
        <p:nvSpPr>
          <p:cNvPr id="2" name="Slide Number Placeholder 1"/>
          <p:cNvSpPr>
            <a:spLocks noGrp="1"/>
          </p:cNvSpPr>
          <p:nvPr>
            <p:ph type="sldNum" sz="quarter" idx="12"/>
          </p:nvPr>
        </p:nvSpPr>
        <p:spPr/>
        <p:txBody>
          <a:bodyPr/>
          <a:lstStyle/>
          <a:p>
            <a:fld id="{0EBCDB29-2446-424E-BA09-FCE02D4241AF}"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algn="just" fontAlgn="auto">
              <a:lnSpc>
                <a:spcPct val="150000"/>
              </a:lnSpc>
              <a:spcAft>
                <a:spcPts val="0"/>
              </a:spcAft>
              <a:buFont typeface="Wingdings 3"/>
              <a:buChar char=""/>
              <a:defRPr/>
            </a:pPr>
            <a:r>
              <a:rPr lang="en-US" sz="2800" dirty="0" smtClean="0"/>
              <a:t>UOI Vs Bombay </a:t>
            </a:r>
            <a:r>
              <a:rPr lang="en-US" sz="2800" dirty="0" err="1" smtClean="0"/>
              <a:t>Tyres</a:t>
            </a:r>
            <a:r>
              <a:rPr lang="en-US" sz="2800" dirty="0" smtClean="0"/>
              <a:t> International, 1983 (14) ELT 1896 (SC): </a:t>
            </a:r>
          </a:p>
          <a:p>
            <a:pPr marL="365760" indent="-256032" algn="just" fontAlgn="auto">
              <a:lnSpc>
                <a:spcPct val="150000"/>
              </a:lnSpc>
              <a:spcAft>
                <a:spcPts val="0"/>
              </a:spcAft>
              <a:buFont typeface="Wingdings 3"/>
              <a:buNone/>
              <a:defRPr/>
            </a:pPr>
            <a:r>
              <a:rPr lang="en-US" sz="2800" dirty="0" smtClean="0"/>
              <a:t>	Ultimate incidence of an excise duty, a typical indirect tax, must always be on the consumer, who pays as he consumes or expends and it continues to be an excise duty on homemade goods, no matter at what stage it is collected.</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Court’s views</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endParaRPr lang="en-US" dirty="0"/>
          </a:p>
        </p:txBody>
      </p:sp>
      <p:sp>
        <p:nvSpPr>
          <p:cNvPr id="2" name="Title 1"/>
          <p:cNvSpPr>
            <a:spLocks noGrp="1"/>
          </p:cNvSpPr>
          <p:nvPr>
            <p:ph type="ctrTitle"/>
          </p:nvPr>
        </p:nvSpPr>
        <p:spPr/>
        <p:txBody>
          <a:bodyPr/>
          <a:lstStyle/>
          <a:p>
            <a:r>
              <a:rPr lang="en-US" dirty="0" smtClean="0"/>
              <a:t>Removal of Goods</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4 - Removal</a:t>
            </a:r>
            <a:endParaRPr lang="en-IN" dirty="0"/>
          </a:p>
        </p:txBody>
      </p:sp>
      <p:sp>
        <p:nvSpPr>
          <p:cNvPr id="3" name="Content Placeholder 2"/>
          <p:cNvSpPr>
            <a:spLocks noGrp="1"/>
          </p:cNvSpPr>
          <p:nvPr>
            <p:ph sz="quarter" idx="1"/>
          </p:nvPr>
        </p:nvSpPr>
        <p:spPr/>
        <p:txBody>
          <a:bodyPr>
            <a:normAutofit fontScale="77500" lnSpcReduction="20000"/>
          </a:bodyPr>
          <a:lstStyle/>
          <a:p>
            <a:r>
              <a:rPr lang="en-IN" b="1" dirty="0" smtClean="0"/>
              <a:t>RULE 4. Duty payable on removal. — </a:t>
            </a:r>
            <a:r>
              <a:rPr lang="en-IN" dirty="0" smtClean="0"/>
              <a:t>(1) Every person who produces or manufactures any excisable goods, or who stores such goods in a warehouse, shall pay the duty leviable on such goods in the manner provided in rule 8 or under any other law, and no excisable goods, on which any duty is payable, shall be removed without payment of duty from any place, where they are produced or manufactured, or from a warehouse, unless otherwise provided :</a:t>
            </a:r>
          </a:p>
          <a:p>
            <a:r>
              <a:rPr lang="en-IN" dirty="0" smtClean="0"/>
              <a:t>[(1A) Notwithstanding anything contained in sub-rule (1), every person who gets the goods, falling under Chapter 61 or 62 or 63 of the First Schedule to the Tariff Act, produced or manufactured on his account on job work, shall pay the duty leviable on such goods, at such time and in such manner as is provided under these rules, as if such goods have been manufactured by such person :</a:t>
            </a:r>
          </a:p>
          <a:p>
            <a:r>
              <a:rPr lang="en-IN" b="1" dirty="0" smtClean="0"/>
              <a:t>Provided</a:t>
            </a:r>
            <a:r>
              <a:rPr lang="en-IN" dirty="0" smtClean="0"/>
              <a:t> that where any person had, instead of paying duty, authorized job worker to pay the duty leviable on goods manufactured in his behalf under the provisions of sub-rule (1A) as it stood prior to the publication of this notification, he shall be allowed to obtain registration and comply with the provisions of these rules within a period of thirty days from the date of publication of this notification in the Official Gazette.].</a:t>
            </a:r>
          </a:p>
        </p:txBody>
      </p:sp>
      <p:sp>
        <p:nvSpPr>
          <p:cNvPr id="4" name="Slide Number Placeholder 3"/>
          <p:cNvSpPr>
            <a:spLocks noGrp="1"/>
          </p:cNvSpPr>
          <p:nvPr>
            <p:ph type="sldNum" sz="quarter" idx="12"/>
          </p:nvPr>
        </p:nvSpPr>
        <p:spPr/>
        <p:txBody>
          <a:bodyPr/>
          <a:lstStyle/>
          <a:p>
            <a:fld id="{0EBCDB29-2446-424E-BA09-FCE02D4241AF}"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Rule 4 - Removal</a:t>
            </a:r>
            <a:endParaRPr lang="en-IN"/>
          </a:p>
        </p:txBody>
      </p:sp>
      <p:sp>
        <p:nvSpPr>
          <p:cNvPr id="3" name="Content Placeholder 2"/>
          <p:cNvSpPr>
            <a:spLocks noGrp="1"/>
          </p:cNvSpPr>
          <p:nvPr>
            <p:ph sz="quarter" idx="1"/>
          </p:nvPr>
        </p:nvSpPr>
        <p:spPr/>
        <p:txBody>
          <a:bodyPr>
            <a:normAutofit fontScale="85000" lnSpcReduction="10000"/>
          </a:bodyPr>
          <a:lstStyle/>
          <a:p>
            <a:r>
              <a:rPr lang="en-IN" dirty="0" smtClean="0"/>
              <a:t>(2) Notwithstanding anything contained in sub-rule (1), where molasses are produced in a </a:t>
            </a:r>
            <a:r>
              <a:rPr lang="en-IN" dirty="0" err="1" smtClean="0"/>
              <a:t>khandsari</a:t>
            </a:r>
            <a:r>
              <a:rPr lang="en-IN" dirty="0" smtClean="0"/>
              <a:t> sugar factory, the person who procures such molasses, whether directly from such factory or otherwise, for use in the manufacture of any commodity, whether or not excisable, shall pay the duty leviable on such molasses, in the same manner as if such molasses have been produced by the procurer.</a:t>
            </a:r>
          </a:p>
          <a:p>
            <a:r>
              <a:rPr lang="en-IN" dirty="0" smtClean="0"/>
              <a:t>[(3)  *            *            * ]</a:t>
            </a:r>
          </a:p>
          <a:p>
            <a:r>
              <a:rPr lang="en-IN" dirty="0" smtClean="0"/>
              <a:t>(4) Notwithstanding anything contained in sub-rule (1), Commissioner may, in exceptional circumstances having regard to the nature of the goods and shortage of storage space at the premises of the manufacturer where the goods are made, permit a manufacturer to store his goods in any other place outside such premises, without payment of duty subject to such conditions as he may specify.</a:t>
            </a:r>
          </a:p>
          <a:p>
            <a:endParaRPr lang="en-IN"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Rule 5 Date for determination</a:t>
            </a:r>
            <a:endParaRPr lang="en-IN" dirty="0"/>
          </a:p>
        </p:txBody>
      </p:sp>
      <p:sp>
        <p:nvSpPr>
          <p:cNvPr id="3" name="Content Placeholder 2"/>
          <p:cNvSpPr>
            <a:spLocks noGrp="1"/>
          </p:cNvSpPr>
          <p:nvPr>
            <p:ph sz="quarter" idx="1"/>
          </p:nvPr>
        </p:nvSpPr>
        <p:spPr/>
        <p:txBody>
          <a:bodyPr>
            <a:normAutofit lnSpcReduction="10000"/>
          </a:bodyPr>
          <a:lstStyle/>
          <a:p>
            <a:r>
              <a:rPr lang="en-IN" b="1" dirty="0" smtClean="0"/>
              <a:t>RULE 5. Date for determination of duty and tariff valuation. — </a:t>
            </a:r>
            <a:r>
              <a:rPr lang="en-IN" dirty="0" smtClean="0"/>
              <a:t>(1) The rate of duty or tariff value applicable to any excisable goods, other than </a:t>
            </a:r>
            <a:r>
              <a:rPr lang="en-IN" dirty="0" err="1" smtClean="0"/>
              <a:t>khandsari</a:t>
            </a:r>
            <a:r>
              <a:rPr lang="en-IN" dirty="0" smtClean="0"/>
              <a:t> molasses, shall be the rate or value in force on the date when such goods are removed from a factory or a warehouse, as the case may be.</a:t>
            </a:r>
          </a:p>
          <a:p>
            <a:r>
              <a:rPr lang="en-IN" dirty="0" smtClean="0"/>
              <a:t>(2)  The rate of duty in the case of </a:t>
            </a:r>
            <a:r>
              <a:rPr lang="en-IN" dirty="0" err="1" smtClean="0"/>
              <a:t>khandsari</a:t>
            </a:r>
            <a:r>
              <a:rPr lang="en-IN" dirty="0" smtClean="0"/>
              <a:t> molasses, shall be the rate in force on the date of receipt of such molasses in the factory of the procurer of such molasses.</a:t>
            </a:r>
          </a:p>
          <a:p>
            <a:r>
              <a:rPr lang="en-IN" b="1" i="1" dirty="0" smtClean="0"/>
              <a:t>Explanation.</a:t>
            </a:r>
            <a:r>
              <a:rPr lang="en-IN" i="1" dirty="0" smtClean="0"/>
              <a:t> -</a:t>
            </a:r>
            <a:r>
              <a:rPr lang="en-IN" dirty="0" smtClean="0"/>
              <a:t> If any excisable goods are used within the factory, ‘the date of removal of such goods’ shall mean the date on which the goods are issued for such use.</a:t>
            </a:r>
          </a:p>
          <a:p>
            <a:endParaRPr lang="en-IN"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endParaRPr lang="en-US" dirty="0"/>
          </a:p>
        </p:txBody>
      </p:sp>
      <p:sp>
        <p:nvSpPr>
          <p:cNvPr id="2" name="Title 1"/>
          <p:cNvSpPr>
            <a:spLocks noGrp="1"/>
          </p:cNvSpPr>
          <p:nvPr>
            <p:ph type="ctrTitle"/>
          </p:nvPr>
        </p:nvSpPr>
        <p:spPr/>
        <p:txBody>
          <a:bodyPr/>
          <a:lstStyle/>
          <a:p>
            <a:r>
              <a:rPr lang="en-US" dirty="0" smtClean="0"/>
              <a:t>Job Work under Central Excise</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Dictionary Meaning</a:t>
            </a:r>
            <a:endParaRPr lang="en-US" dirty="0"/>
          </a:p>
        </p:txBody>
      </p:sp>
      <p:sp>
        <p:nvSpPr>
          <p:cNvPr id="3" name="Content Placeholder 2"/>
          <p:cNvSpPr>
            <a:spLocks noGrp="1"/>
          </p:cNvSpPr>
          <p:nvPr>
            <p:ph sz="quarter" idx="1"/>
          </p:nvPr>
        </p:nvSpPr>
        <p:spPr/>
        <p:txBody>
          <a:bodyPr/>
          <a:lstStyle/>
          <a:p>
            <a:pPr>
              <a:buNone/>
            </a:pPr>
            <a:r>
              <a:rPr lang="en-US" dirty="0" smtClean="0"/>
              <a:t>Unabridged Dictionary:</a:t>
            </a:r>
          </a:p>
          <a:p>
            <a:r>
              <a:rPr lang="en-US" dirty="0" smtClean="0"/>
              <a:t>Work done by Job </a:t>
            </a:r>
          </a:p>
          <a:p>
            <a:pPr>
              <a:buNone/>
            </a:pPr>
            <a:endParaRPr lang="en-US" dirty="0"/>
          </a:p>
          <a:p>
            <a:pPr>
              <a:buNone/>
            </a:pPr>
            <a:r>
              <a:rPr lang="en-US" dirty="0" smtClean="0"/>
              <a:t>Chambers Dictionary:</a:t>
            </a:r>
          </a:p>
          <a:p>
            <a:r>
              <a:rPr lang="en-US" dirty="0" smtClean="0"/>
              <a:t>A task, bit of work – Chambers Dictionary</a:t>
            </a:r>
          </a:p>
          <a:p>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notification 214/86 - CE</a:t>
            </a:r>
            <a:endParaRPr lang="en-US" dirty="0"/>
          </a:p>
        </p:txBody>
      </p:sp>
      <p:sp>
        <p:nvSpPr>
          <p:cNvPr id="3" name="Content Placeholder 2"/>
          <p:cNvSpPr>
            <a:spLocks noGrp="1"/>
          </p:cNvSpPr>
          <p:nvPr>
            <p:ph sz="quarter" idx="1"/>
          </p:nvPr>
        </p:nvSpPr>
        <p:spPr/>
        <p:txBody>
          <a:bodyPr/>
          <a:lstStyle/>
          <a:p>
            <a:pPr>
              <a:buNone/>
            </a:pPr>
            <a:r>
              <a:rPr lang="en-US" dirty="0" smtClean="0"/>
              <a:t>Job work means</a:t>
            </a:r>
          </a:p>
          <a:p>
            <a:pPr marL="571500" indent="-571500">
              <a:buFont typeface="+mj-lt"/>
              <a:buAutoNum type="romanLcPeriod"/>
            </a:pPr>
            <a:r>
              <a:rPr lang="en-US" dirty="0" smtClean="0"/>
              <a:t>Processing or working upon raw materials or semi-finished goods</a:t>
            </a:r>
          </a:p>
          <a:p>
            <a:pPr marL="571500" indent="-571500">
              <a:buFont typeface="+mj-lt"/>
              <a:buAutoNum type="romanLcPeriod"/>
            </a:pPr>
            <a:r>
              <a:rPr lang="en-US" dirty="0" smtClean="0"/>
              <a:t>Supplied to the Job worker</a:t>
            </a:r>
          </a:p>
          <a:p>
            <a:pPr marL="571500" indent="-571500">
              <a:buFont typeface="+mj-lt"/>
              <a:buAutoNum type="romanLcPeriod"/>
            </a:pPr>
            <a:r>
              <a:rPr lang="en-US" dirty="0" smtClean="0"/>
              <a:t>To complete a part of whole the process</a:t>
            </a:r>
          </a:p>
          <a:p>
            <a:pPr marL="571500" indent="-571500">
              <a:buFont typeface="+mj-lt"/>
              <a:buAutoNum type="romanLcPeriod"/>
            </a:pPr>
            <a:r>
              <a:rPr lang="en-US" dirty="0" smtClean="0"/>
              <a:t>Resulting in manufacture or finishing of an article or any operation</a:t>
            </a:r>
          </a:p>
          <a:p>
            <a:pPr marL="571500" indent="-571500">
              <a:buFont typeface="+mj-lt"/>
              <a:buAutoNum type="romanLcPeriod"/>
            </a:pPr>
            <a:r>
              <a:rPr lang="en-US" dirty="0" smtClean="0"/>
              <a:t>Essential for the process</a:t>
            </a:r>
          </a:p>
          <a:p>
            <a:pPr marL="571500" indent="-571500">
              <a:buFont typeface="+mj-lt"/>
              <a:buAutoNum type="romanLcPeriod"/>
            </a:pP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Job Work under Cenvat Credit Rules</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a:p>
          <a:p>
            <a:pPr>
              <a:buNone/>
            </a:pPr>
            <a:r>
              <a:rPr lang="en-US" dirty="0" smtClean="0"/>
              <a:t>Similar definition as discussed under notification 214/86 – CE dated 25.03.1986</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Work under Valuation Rules</a:t>
            </a:r>
            <a:endParaRPr lang="en-US" dirty="0"/>
          </a:p>
        </p:txBody>
      </p:sp>
      <p:sp>
        <p:nvSpPr>
          <p:cNvPr id="3" name="Content Placeholder 2"/>
          <p:cNvSpPr>
            <a:spLocks noGrp="1"/>
          </p:cNvSpPr>
          <p:nvPr>
            <p:ph sz="quarter" idx="1"/>
          </p:nvPr>
        </p:nvSpPr>
        <p:spPr/>
        <p:txBody>
          <a:bodyPr/>
          <a:lstStyle/>
          <a:p>
            <a:pPr>
              <a:buNone/>
            </a:pPr>
            <a:r>
              <a:rPr lang="en-US" dirty="0" smtClean="0"/>
              <a:t>Job Worker means a person</a:t>
            </a:r>
          </a:p>
          <a:p>
            <a:pPr marL="571500" indent="-571500">
              <a:buFont typeface="+mj-lt"/>
              <a:buAutoNum type="romanLcPeriod"/>
            </a:pPr>
            <a:r>
              <a:rPr lang="en-US" dirty="0" smtClean="0"/>
              <a:t> Engaged in the manufacture or production</a:t>
            </a:r>
          </a:p>
          <a:p>
            <a:pPr marL="571500" indent="-571500">
              <a:buFont typeface="+mj-lt"/>
              <a:buAutoNum type="romanLcPeriod"/>
            </a:pPr>
            <a:r>
              <a:rPr lang="en-US" dirty="0" smtClean="0"/>
              <a:t>On behalf of the Principal manufacturer</a:t>
            </a:r>
          </a:p>
          <a:p>
            <a:pPr marL="571500" indent="-571500">
              <a:buFont typeface="+mj-lt"/>
              <a:buAutoNum type="romanLcPeriod"/>
            </a:pPr>
            <a:r>
              <a:rPr lang="en-US" dirty="0" smtClean="0"/>
              <a:t>From inputs and capital goods supplied by</a:t>
            </a:r>
          </a:p>
          <a:p>
            <a:pPr marL="971550" lvl="1" indent="-571500">
              <a:buFont typeface="+mj-lt"/>
              <a:buAutoNum type="romanLcPeriod"/>
            </a:pPr>
            <a:r>
              <a:rPr lang="en-US" dirty="0" smtClean="0"/>
              <a:t>Principal manufacturer</a:t>
            </a:r>
          </a:p>
          <a:p>
            <a:pPr marL="971550" lvl="1" indent="-571500">
              <a:buFont typeface="+mj-lt"/>
              <a:buAutoNum type="romanLcPeriod"/>
            </a:pPr>
            <a:r>
              <a:rPr lang="en-US" dirty="0" smtClean="0"/>
              <a:t>Any person authorized by him</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normAutofit fontScale="90000"/>
          </a:bodyPr>
          <a:lstStyle/>
          <a:p>
            <a:pPr>
              <a:defRPr/>
            </a:pPr>
            <a:r>
              <a:rPr lang="en-US" dirty="0" smtClean="0"/>
              <a:t>Part XI – Relation </a:t>
            </a:r>
            <a:r>
              <a:rPr lang="en-US" dirty="0" err="1" smtClean="0"/>
              <a:t>Btwn</a:t>
            </a:r>
            <a:r>
              <a:rPr lang="en-US" dirty="0" smtClean="0"/>
              <a:t> Union – States - 245</a:t>
            </a:r>
            <a:endParaRPr lang="en-IN" dirty="0"/>
          </a:p>
        </p:txBody>
      </p:sp>
      <p:sp>
        <p:nvSpPr>
          <p:cNvPr id="3" name="Content Placeholder 2"/>
          <p:cNvSpPr>
            <a:spLocks noGrp="1"/>
          </p:cNvSpPr>
          <p:nvPr>
            <p:ph idx="1"/>
          </p:nvPr>
        </p:nvSpPr>
        <p:spPr>
          <a:xfrm>
            <a:off x="1066800" y="1981200"/>
            <a:ext cx="7848600" cy="4114800"/>
          </a:xfrm>
        </p:spPr>
        <p:txBody>
          <a:bodyPr/>
          <a:lstStyle/>
          <a:p>
            <a:pPr>
              <a:defRPr/>
            </a:pPr>
            <a:r>
              <a:rPr lang="en-US" sz="3600" dirty="0" smtClean="0"/>
              <a:t>Parliament Make Laws – Whole or any part of the Territory of India</a:t>
            </a:r>
          </a:p>
          <a:p>
            <a:pPr>
              <a:defRPr/>
            </a:pPr>
            <a:r>
              <a:rPr lang="en-US" sz="3600" dirty="0" smtClean="0"/>
              <a:t>State Legislature – Whole or any part of the State</a:t>
            </a:r>
          </a:p>
          <a:p>
            <a:pPr>
              <a:defRPr/>
            </a:pPr>
            <a:r>
              <a:rPr lang="en-US" sz="3600" dirty="0" smtClean="0"/>
              <a:t>No law made by Parliament shall be deemed to be invalid on the ground that it would have extra-territorial operation</a:t>
            </a:r>
          </a:p>
          <a:p>
            <a:pPr>
              <a:defRPr/>
            </a:pPr>
            <a:endParaRPr lang="en-US" dirty="0" smtClean="0"/>
          </a:p>
          <a:p>
            <a:pPr>
              <a:defRPr/>
            </a:pPr>
            <a:endParaRPr lang="en-IN"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Supreme Court on Job Work – Prestige Engineering </a:t>
            </a:r>
            <a:endParaRPr lang="en-US" dirty="0"/>
          </a:p>
        </p:txBody>
      </p:sp>
      <p:sp>
        <p:nvSpPr>
          <p:cNvPr id="3" name="Content Placeholder 2"/>
          <p:cNvSpPr>
            <a:spLocks noGrp="1"/>
          </p:cNvSpPr>
          <p:nvPr>
            <p:ph sz="quarter" idx="1"/>
          </p:nvPr>
        </p:nvSpPr>
        <p:spPr/>
        <p:txBody>
          <a:bodyPr>
            <a:normAutofit/>
          </a:bodyPr>
          <a:lstStyle/>
          <a:p>
            <a:pPr algn="just"/>
            <a:r>
              <a:rPr lang="en-US" dirty="0" smtClean="0"/>
              <a:t>No new article should be manufactured i.e. Job worker is a person contributing only labour and skill on the supplied materials.</a:t>
            </a:r>
          </a:p>
          <a:p>
            <a:pPr algn="just"/>
            <a:r>
              <a:rPr lang="en-US" dirty="0" smtClean="0"/>
              <a:t>Job Worker should return the same article after processing to the customer</a:t>
            </a:r>
          </a:p>
          <a:p>
            <a:pPr algn="just"/>
            <a:r>
              <a:rPr lang="en-US" dirty="0" smtClean="0"/>
              <a:t>An activity would not be job work when job worker contributes own material with material supplied to manufacture different goods. no new article should be manufactured at the hand of the job worker and he should return the same article after processing to the customer</a:t>
            </a:r>
          </a:p>
          <a:p>
            <a:pPr algn="just"/>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work V/s Manufacture</a:t>
            </a:r>
            <a:endParaRPr lang="en-US" dirty="0"/>
          </a:p>
        </p:txBody>
      </p:sp>
      <p:sp>
        <p:nvSpPr>
          <p:cNvPr id="3" name="Content Placeholder 2"/>
          <p:cNvSpPr>
            <a:spLocks noGrp="1"/>
          </p:cNvSpPr>
          <p:nvPr>
            <p:ph sz="quarter" idx="1"/>
          </p:nvPr>
        </p:nvSpPr>
        <p:spPr/>
        <p:txBody>
          <a:bodyPr/>
          <a:lstStyle/>
          <a:p>
            <a:pPr algn="just"/>
            <a:r>
              <a:rPr lang="en-US" dirty="0" smtClean="0"/>
              <a:t>A job worker can be construed as a manufacturer depending on the process</a:t>
            </a:r>
          </a:p>
          <a:p>
            <a:pPr algn="just"/>
            <a:r>
              <a:rPr lang="en-US" dirty="0" smtClean="0"/>
              <a:t>Process undertaken by Job Worker can either amount to manufacture or not</a:t>
            </a:r>
          </a:p>
          <a:p>
            <a:pPr algn="just"/>
            <a:r>
              <a:rPr lang="en-US" dirty="0" smtClean="0"/>
              <a:t>Job worker would be construed as manufacturer even though the materials are not owned by the job worker</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Hired Labour</a:t>
            </a:r>
            <a:endParaRPr lang="en-US" dirty="0"/>
          </a:p>
        </p:txBody>
      </p:sp>
      <p:sp>
        <p:nvSpPr>
          <p:cNvPr id="3" name="Content Placeholder 2"/>
          <p:cNvSpPr>
            <a:spLocks noGrp="1"/>
          </p:cNvSpPr>
          <p:nvPr>
            <p:ph sz="quarter" idx="1"/>
          </p:nvPr>
        </p:nvSpPr>
        <p:spPr/>
        <p:txBody>
          <a:bodyPr/>
          <a:lstStyle/>
          <a:p>
            <a:pPr algn="just"/>
            <a:r>
              <a:rPr lang="en-US" dirty="0" smtClean="0"/>
              <a:t>A person who hires himself out to work for and under control of another for wages.</a:t>
            </a:r>
          </a:p>
          <a:p>
            <a:pPr algn="just"/>
            <a:r>
              <a:rPr lang="en-US" dirty="0" smtClean="0"/>
              <a:t>Controlled and supervised by manufacturer who hires them.</a:t>
            </a:r>
          </a:p>
          <a:p>
            <a:pPr algn="just"/>
            <a:r>
              <a:rPr lang="en-US" dirty="0" smtClean="0"/>
              <a:t>A person who has no independent entity with separate establishment unit.</a:t>
            </a:r>
          </a:p>
          <a:p>
            <a:pPr algn="just"/>
            <a:r>
              <a:rPr lang="en-US" dirty="0" smtClean="0"/>
              <a:t>However, if manufactures on own account, he cannot be said to have hired himself out.</a:t>
            </a:r>
          </a:p>
          <a:p>
            <a:pPr algn="just"/>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Hired Labour V/s Job Work	</a:t>
            </a:r>
            <a:endParaRPr lang="en-US" dirty="0"/>
          </a:p>
        </p:txBody>
      </p:sp>
      <p:sp>
        <p:nvSpPr>
          <p:cNvPr id="3" name="Content Placeholder 2"/>
          <p:cNvSpPr>
            <a:spLocks noGrp="1"/>
          </p:cNvSpPr>
          <p:nvPr>
            <p:ph sz="quarter" idx="1"/>
          </p:nvPr>
        </p:nvSpPr>
        <p:spPr/>
        <p:txBody>
          <a:bodyPr/>
          <a:lstStyle/>
          <a:p>
            <a:pPr algn="just"/>
            <a:r>
              <a:rPr lang="en-US" dirty="0" smtClean="0"/>
              <a:t>If master – servant relationship or principal – agent relation exists between raw material supplier and job worker. </a:t>
            </a:r>
          </a:p>
          <a:p>
            <a:pPr algn="just"/>
            <a:r>
              <a:rPr lang="en-US" dirty="0" smtClean="0"/>
              <a:t>Raw material supplier would be the manufacturer</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under Job work</a:t>
            </a:r>
            <a:endParaRPr lang="en-US" dirty="0"/>
          </a:p>
        </p:txBody>
      </p:sp>
      <p:sp>
        <p:nvSpPr>
          <p:cNvPr id="3" name="Content Placeholder 2"/>
          <p:cNvSpPr>
            <a:spLocks noGrp="1"/>
          </p:cNvSpPr>
          <p:nvPr>
            <p:ph sz="quarter" idx="1"/>
          </p:nvPr>
        </p:nvSpPr>
        <p:spPr/>
        <p:txBody>
          <a:bodyPr/>
          <a:lstStyle/>
          <a:p>
            <a:pPr algn="just"/>
            <a:r>
              <a:rPr lang="en-US" dirty="0" smtClean="0"/>
              <a:t>Excise duty in hands of job worker is not payable if materials / semi-finished goods are sent under:</a:t>
            </a:r>
          </a:p>
          <a:p>
            <a:pPr lvl="1" algn="just"/>
            <a:r>
              <a:rPr lang="en-US" dirty="0" smtClean="0"/>
              <a:t>Notification 214/86 – CE</a:t>
            </a:r>
          </a:p>
          <a:p>
            <a:pPr lvl="1" algn="just"/>
            <a:r>
              <a:rPr lang="en-US" dirty="0" smtClean="0"/>
              <a:t>Cenvat Credit Provisions</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10A of Valuation Rules</a:t>
            </a:r>
            <a:endParaRPr lang="en-US" dirty="0"/>
          </a:p>
        </p:txBody>
      </p:sp>
      <p:sp>
        <p:nvSpPr>
          <p:cNvPr id="3" name="Content Placeholder 2"/>
          <p:cNvSpPr>
            <a:spLocks noGrp="1"/>
          </p:cNvSpPr>
          <p:nvPr>
            <p:ph sz="quarter" idx="1"/>
          </p:nvPr>
        </p:nvSpPr>
        <p:spPr/>
        <p:txBody>
          <a:bodyPr>
            <a:normAutofit/>
          </a:bodyPr>
          <a:lstStyle/>
          <a:p>
            <a:r>
              <a:rPr lang="en-US" dirty="0" smtClean="0"/>
              <a:t>This provision provides that</a:t>
            </a:r>
          </a:p>
          <a:p>
            <a:pPr lvl="1"/>
            <a:r>
              <a:rPr lang="en-US" dirty="0" smtClean="0"/>
              <a:t>Where goods are manufactured by job worker</a:t>
            </a:r>
          </a:p>
          <a:p>
            <a:pPr lvl="1"/>
            <a:r>
              <a:rPr lang="en-US" dirty="0" smtClean="0"/>
              <a:t>On behalf of principal manufacturer</a:t>
            </a:r>
          </a:p>
          <a:p>
            <a:pPr lvl="1" algn="just"/>
            <a:r>
              <a:rPr lang="en-US" dirty="0" smtClean="0"/>
              <a:t>Duty would be payable on the sale value at which principal manufacturer sells the goods</a:t>
            </a:r>
          </a:p>
          <a:p>
            <a:pPr lvl="2" algn="just"/>
            <a:r>
              <a:rPr lang="en-US" dirty="0" smtClean="0"/>
              <a:t>Sold from factory: transaction value</a:t>
            </a:r>
          </a:p>
          <a:p>
            <a:pPr lvl="2" algn="just"/>
            <a:r>
              <a:rPr lang="en-US" dirty="0" smtClean="0"/>
              <a:t>Sold from depot: Normal transaction value</a:t>
            </a:r>
          </a:p>
          <a:p>
            <a:pPr lvl="2" algn="just"/>
            <a:r>
              <a:rPr lang="en-US" dirty="0" smtClean="0"/>
              <a:t>Price is not sole consideration: Rule 6 of valuation rules</a:t>
            </a:r>
          </a:p>
          <a:p>
            <a:pPr lvl="2" algn="just"/>
            <a:r>
              <a:rPr lang="en-US" dirty="0" smtClean="0"/>
              <a:t>For consumption by sister units: Rule 8 of valuation rules</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Valuation upto March 2007</a:t>
            </a:r>
            <a:endParaRPr lang="en-US" dirty="0"/>
          </a:p>
        </p:txBody>
      </p:sp>
      <p:sp>
        <p:nvSpPr>
          <p:cNvPr id="3" name="Content Placeholder 2"/>
          <p:cNvSpPr>
            <a:spLocks noGrp="1"/>
          </p:cNvSpPr>
          <p:nvPr>
            <p:ph sz="quarter" idx="1"/>
          </p:nvPr>
        </p:nvSpPr>
        <p:spPr/>
        <p:txBody>
          <a:bodyPr/>
          <a:lstStyle/>
          <a:p>
            <a:r>
              <a:rPr lang="en-US" dirty="0" smtClean="0"/>
              <a:t>No specific provision in valuation rules</a:t>
            </a:r>
          </a:p>
          <a:p>
            <a:r>
              <a:rPr lang="en-US" dirty="0" smtClean="0"/>
              <a:t>Valuation was based on material cost + job charges</a:t>
            </a:r>
          </a:p>
          <a:p>
            <a:r>
              <a:rPr lang="en-US" dirty="0" smtClean="0"/>
              <a:t>The above mechanism was confirmed by Supreme Court in</a:t>
            </a:r>
          </a:p>
          <a:p>
            <a:pPr lvl="1"/>
            <a:r>
              <a:rPr lang="en-US" dirty="0" err="1" smtClean="0"/>
              <a:t>Ujagar</a:t>
            </a:r>
            <a:r>
              <a:rPr lang="en-US" dirty="0" smtClean="0"/>
              <a:t> Prints V/s CCE</a:t>
            </a:r>
          </a:p>
          <a:p>
            <a:pPr lvl="1"/>
            <a:r>
              <a:rPr lang="en-US" dirty="0" err="1" smtClean="0"/>
              <a:t>Pharmasia</a:t>
            </a:r>
            <a:r>
              <a:rPr lang="en-US" dirty="0" smtClean="0"/>
              <a:t> ltd</a:t>
            </a:r>
          </a:p>
          <a:p>
            <a:pPr lvl="1">
              <a:buNone/>
            </a:pPr>
            <a:r>
              <a:rPr lang="en-US" sz="3200" dirty="0" smtClean="0"/>
              <a:t>If goods are under MRP- MRP less abatement</a:t>
            </a:r>
            <a:endParaRPr lang="en-US" sz="3200" dirty="0"/>
          </a:p>
          <a:p>
            <a:pPr lvl="1"/>
            <a:endParaRPr lang="en-US" dirty="0"/>
          </a:p>
          <a:p>
            <a:pPr lvl="1"/>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work under service tax</a:t>
            </a:r>
            <a:endParaRPr lang="en-US" dirty="0"/>
          </a:p>
        </p:txBody>
      </p:sp>
      <p:sp>
        <p:nvSpPr>
          <p:cNvPr id="3" name="Content Placeholder 2"/>
          <p:cNvSpPr>
            <a:spLocks noGrp="1"/>
          </p:cNvSpPr>
          <p:nvPr>
            <p:ph sz="quarter" idx="1"/>
          </p:nvPr>
        </p:nvSpPr>
        <p:spPr/>
        <p:txBody>
          <a:bodyPr/>
          <a:lstStyle/>
          <a:p>
            <a:pPr algn="just"/>
            <a:r>
              <a:rPr lang="en-US" dirty="0" smtClean="0"/>
              <a:t>Job work under sec 65(19)(v) – </a:t>
            </a:r>
            <a:r>
              <a:rPr lang="en-US" i="1" dirty="0" smtClean="0"/>
              <a:t>Production or processing of goods for, or on behalf of, the client. (prior to 01.07.2012)</a:t>
            </a:r>
          </a:p>
          <a:p>
            <a:pPr algn="just"/>
            <a:r>
              <a:rPr lang="en-US" dirty="0" smtClean="0"/>
              <a:t>After 01.07.2012 – gets covered under service definition and is liable when process is not amounting to manufacture</a:t>
            </a:r>
          </a:p>
          <a:p>
            <a:pPr algn="just"/>
            <a:r>
              <a:rPr lang="en-US" dirty="0" smtClean="0"/>
              <a:t>Exempted by Notification No. 25/2012-ST if :</a:t>
            </a:r>
          </a:p>
          <a:p>
            <a:pPr lvl="1" algn="just"/>
            <a:r>
              <a:rPr lang="en-US" dirty="0" smtClean="0"/>
              <a:t>It is intermediate process as job work; and</a:t>
            </a:r>
          </a:p>
          <a:p>
            <a:pPr lvl="1" algn="just"/>
            <a:r>
              <a:rPr lang="en-US" dirty="0" smtClean="0"/>
              <a:t>Person sending the goods would pay appropriate duty on final products.</a:t>
            </a:r>
          </a:p>
        </p:txBody>
      </p:sp>
      <p:sp>
        <p:nvSpPr>
          <p:cNvPr id="4" name="Slide Number Placeholder 3"/>
          <p:cNvSpPr>
            <a:spLocks noGrp="1"/>
          </p:cNvSpPr>
          <p:nvPr>
            <p:ph type="sldNum" sz="quarter" idx="12"/>
          </p:nvPr>
        </p:nvSpPr>
        <p:spPr/>
        <p:txBody>
          <a:bodyPr/>
          <a:lstStyle/>
          <a:p>
            <a:fld id="{0EBCDB29-2446-424E-BA09-FCE02D4241AF}" type="slidenum">
              <a:rPr lang="en-US" smtClean="0"/>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Exemptions </a:t>
            </a:r>
            <a:endParaRPr lang="en-US" dirty="0"/>
          </a:p>
        </p:txBody>
      </p:sp>
      <p:sp>
        <p:nvSpPr>
          <p:cNvPr id="3" name="Content Placeholder 2"/>
          <p:cNvSpPr>
            <a:spLocks noGrp="1"/>
          </p:cNvSpPr>
          <p:nvPr>
            <p:ph sz="quarter" idx="1"/>
          </p:nvPr>
        </p:nvSpPr>
        <p:spPr/>
        <p:txBody>
          <a:bodyPr/>
          <a:lstStyle/>
          <a:p>
            <a:r>
              <a:rPr lang="en-US" dirty="0" smtClean="0"/>
              <a:t>Exemptions from payment of duty when:</a:t>
            </a:r>
          </a:p>
          <a:p>
            <a:pPr lvl="1"/>
            <a:r>
              <a:rPr lang="en-US" dirty="0" smtClean="0"/>
              <a:t>Job work is under Cenvat provisions</a:t>
            </a:r>
          </a:p>
          <a:p>
            <a:pPr lvl="1"/>
            <a:r>
              <a:rPr lang="en-US" dirty="0" smtClean="0"/>
              <a:t>Job work under notification 214/86</a:t>
            </a:r>
          </a:p>
          <a:p>
            <a:pPr lvl="1"/>
            <a:r>
              <a:rPr lang="en-US" dirty="0" smtClean="0"/>
              <a:t>Job work for SSI units</a:t>
            </a:r>
          </a:p>
          <a:p>
            <a:pPr lvl="1"/>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Work under Cenvat</a:t>
            </a:r>
            <a:endParaRPr lang="en-US" dirty="0"/>
          </a:p>
        </p:txBody>
      </p:sp>
      <p:sp>
        <p:nvSpPr>
          <p:cNvPr id="3" name="Content Placeholder 2"/>
          <p:cNvSpPr>
            <a:spLocks noGrp="1"/>
          </p:cNvSpPr>
          <p:nvPr>
            <p:ph sz="quarter" idx="1"/>
          </p:nvPr>
        </p:nvSpPr>
        <p:spPr/>
        <p:txBody>
          <a:bodyPr>
            <a:normAutofit/>
          </a:bodyPr>
          <a:lstStyle/>
          <a:p>
            <a:pPr algn="just"/>
            <a:r>
              <a:rPr lang="en-US" dirty="0" smtClean="0"/>
              <a:t>Rule 4(5)(a) allows manufacturer to send materials for job work.</a:t>
            </a:r>
          </a:p>
          <a:p>
            <a:pPr algn="just"/>
            <a:r>
              <a:rPr lang="en-US" dirty="0" smtClean="0"/>
              <a:t>The goods after processing can be brought back for further processing</a:t>
            </a:r>
          </a:p>
          <a:p>
            <a:pPr algn="just"/>
            <a:r>
              <a:rPr lang="en-US" dirty="0" smtClean="0"/>
              <a:t>Goods can also be dispatched directly from place of job work subject to permission from commissioner</a:t>
            </a:r>
          </a:p>
          <a:p>
            <a:pPr algn="just"/>
            <a:r>
              <a:rPr lang="en-US" dirty="0" smtClean="0"/>
              <a:t>These are independent of exemption provided under notification 214/86</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Article 246</a:t>
            </a:r>
            <a:endParaRPr lang="en-IN" dirty="0"/>
          </a:p>
        </p:txBody>
      </p:sp>
      <p:sp>
        <p:nvSpPr>
          <p:cNvPr id="3" name="Content Placeholder 2"/>
          <p:cNvSpPr>
            <a:spLocks noGrp="1"/>
          </p:cNvSpPr>
          <p:nvPr>
            <p:ph idx="1"/>
          </p:nvPr>
        </p:nvSpPr>
        <p:spPr/>
        <p:txBody>
          <a:bodyPr/>
          <a:lstStyle/>
          <a:p>
            <a:pPr>
              <a:defRPr/>
            </a:pPr>
            <a:r>
              <a:rPr lang="en-US" sz="3600" dirty="0" smtClean="0"/>
              <a:t>Parliament has exclusive power to make laws of matters covered in List I (union List) of VII Schedule</a:t>
            </a:r>
          </a:p>
          <a:p>
            <a:pPr>
              <a:defRPr/>
            </a:pPr>
            <a:r>
              <a:rPr lang="en-US" sz="3600" dirty="0" smtClean="0"/>
              <a:t>State Legislature has exclusive power to make laws of matters covered in List II (State List)</a:t>
            </a:r>
          </a:p>
          <a:p>
            <a:pPr>
              <a:defRPr/>
            </a:pPr>
            <a:r>
              <a:rPr lang="en-US" sz="3600" dirty="0" smtClean="0"/>
              <a:t>Concurrent List – Both have powers</a:t>
            </a:r>
          </a:p>
          <a:p>
            <a:pPr>
              <a:defRPr/>
            </a:pPr>
            <a:endParaRPr lang="en-IN"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Work under Cenvat – Contd.</a:t>
            </a:r>
            <a:endParaRPr lang="en-US" dirty="0"/>
          </a:p>
        </p:txBody>
      </p:sp>
      <p:sp>
        <p:nvSpPr>
          <p:cNvPr id="3" name="Content Placeholder 2"/>
          <p:cNvSpPr>
            <a:spLocks noGrp="1"/>
          </p:cNvSpPr>
          <p:nvPr>
            <p:ph sz="quarter" idx="1"/>
          </p:nvPr>
        </p:nvSpPr>
        <p:spPr/>
        <p:txBody>
          <a:bodyPr/>
          <a:lstStyle/>
          <a:p>
            <a:pPr algn="just"/>
            <a:r>
              <a:rPr lang="en-US" dirty="0" smtClean="0"/>
              <a:t>Goods should be returned within 180 days after job work</a:t>
            </a:r>
          </a:p>
          <a:p>
            <a:pPr algn="just"/>
            <a:r>
              <a:rPr lang="en-US" dirty="0" smtClean="0"/>
              <a:t>Provision applies whether or not job work undertaken amounts to manufacture</a:t>
            </a:r>
          </a:p>
          <a:p>
            <a:pPr algn="just"/>
            <a:r>
              <a:rPr lang="en-US" dirty="0" smtClean="0"/>
              <a:t>Any input can be sent under the said provision</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80</a:t>
            </a:fld>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work under notification 214/86</a:t>
            </a:r>
            <a:endParaRPr lang="en-US" dirty="0"/>
          </a:p>
        </p:txBody>
      </p:sp>
      <p:sp>
        <p:nvSpPr>
          <p:cNvPr id="3" name="Content Placeholder 2"/>
          <p:cNvSpPr>
            <a:spLocks noGrp="1"/>
          </p:cNvSpPr>
          <p:nvPr>
            <p:ph sz="quarter" idx="1"/>
          </p:nvPr>
        </p:nvSpPr>
        <p:spPr/>
        <p:txBody>
          <a:bodyPr>
            <a:normAutofit/>
          </a:bodyPr>
          <a:lstStyle/>
          <a:p>
            <a:pPr algn="just"/>
            <a:r>
              <a:rPr lang="en-US" dirty="0" smtClean="0"/>
              <a:t>This notification was issued to grant exemption from job work amounting to manufacture</a:t>
            </a:r>
          </a:p>
          <a:p>
            <a:pPr algn="just"/>
            <a:r>
              <a:rPr lang="en-US" dirty="0" smtClean="0"/>
              <a:t>Both raw material and semi-finished goods can be sent</a:t>
            </a:r>
          </a:p>
          <a:p>
            <a:pPr algn="just"/>
            <a:r>
              <a:rPr lang="en-US" dirty="0" smtClean="0"/>
              <a:t>Exemption is available even if the activity results in intermediate product</a:t>
            </a:r>
          </a:p>
          <a:p>
            <a:pPr algn="just"/>
            <a:r>
              <a:rPr lang="en-US" dirty="0" smtClean="0"/>
              <a:t>Exemption is available subject to the declaration to be filed with the jurisdictional officer of job worker</a:t>
            </a: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81</a:t>
            </a:fld>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work under notification 214/86</a:t>
            </a:r>
            <a:endParaRPr lang="en-US" dirty="0"/>
          </a:p>
        </p:txBody>
      </p:sp>
      <p:sp>
        <p:nvSpPr>
          <p:cNvPr id="3" name="Content Placeholder 2"/>
          <p:cNvSpPr>
            <a:spLocks noGrp="1"/>
          </p:cNvSpPr>
          <p:nvPr>
            <p:ph sz="quarter" idx="1"/>
          </p:nvPr>
        </p:nvSpPr>
        <p:spPr/>
        <p:txBody>
          <a:bodyPr/>
          <a:lstStyle/>
          <a:p>
            <a:pPr algn="just"/>
            <a:r>
              <a:rPr lang="en-US" dirty="0" smtClean="0"/>
              <a:t>Job worker would be exempt from all duties and cess subject to undertaking from principal manufacturer</a:t>
            </a:r>
          </a:p>
          <a:p>
            <a:pPr algn="just"/>
            <a:r>
              <a:rPr lang="en-US" dirty="0" smtClean="0"/>
              <a:t>No time limit has been prescribed for return of goods</a:t>
            </a:r>
          </a:p>
          <a:p>
            <a:pPr algn="just"/>
            <a:r>
              <a:rPr lang="en-US" dirty="0" smtClean="0"/>
              <a:t>Some inputs are excluded from provisions of the notification</a:t>
            </a:r>
          </a:p>
          <a:p>
            <a:pPr algn="just">
              <a:buNone/>
            </a:pP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82</a:t>
            </a:fld>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work for SSI units</a:t>
            </a:r>
            <a:endParaRPr lang="en-US" dirty="0"/>
          </a:p>
        </p:txBody>
      </p:sp>
      <p:sp>
        <p:nvSpPr>
          <p:cNvPr id="3" name="Content Placeholder 2"/>
          <p:cNvSpPr>
            <a:spLocks noGrp="1"/>
          </p:cNvSpPr>
          <p:nvPr>
            <p:ph sz="quarter" idx="1"/>
          </p:nvPr>
        </p:nvSpPr>
        <p:spPr/>
        <p:txBody>
          <a:bodyPr/>
          <a:lstStyle/>
          <a:p>
            <a:r>
              <a:rPr lang="en-US" dirty="0" smtClean="0"/>
              <a:t>As they don’t pay duty, goods cannot be sent under cenvat provision</a:t>
            </a:r>
          </a:p>
          <a:p>
            <a:pPr algn="just"/>
            <a:r>
              <a:rPr lang="en-US" dirty="0" smtClean="0"/>
              <a:t>SSI unit has to file a declaration to AC that goods after job work will be used in factory for manufacture of products exempt from duty</a:t>
            </a:r>
          </a:p>
          <a:p>
            <a:pPr algn="just"/>
            <a:r>
              <a:rPr lang="en-US" dirty="0" smtClean="0"/>
              <a:t>SSI unit is also required to file another declaration to AC of job worker that goods will be used after job work</a:t>
            </a:r>
          </a:p>
          <a:p>
            <a:pPr algn="just"/>
            <a:r>
              <a:rPr lang="en-US" dirty="0" smtClean="0"/>
              <a:t>Exemption is available only for goods covered by SSI exemption</a:t>
            </a:r>
          </a:p>
        </p:txBody>
      </p:sp>
      <p:sp>
        <p:nvSpPr>
          <p:cNvPr id="4" name="Slide Number Placeholder 3"/>
          <p:cNvSpPr>
            <a:spLocks noGrp="1"/>
          </p:cNvSpPr>
          <p:nvPr>
            <p:ph type="sldNum" sz="quarter" idx="12"/>
          </p:nvPr>
        </p:nvSpPr>
        <p:spPr/>
        <p:txBody>
          <a:bodyPr/>
          <a:lstStyle/>
          <a:p>
            <a:fld id="{0EBCDB29-2446-424E-BA09-FCE02D4241AF}" type="slidenum">
              <a:rPr lang="en-US" smtClean="0"/>
              <a:pPr/>
              <a:t>83</a:t>
            </a:fld>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removals</a:t>
            </a:r>
            <a:endParaRPr lang="en-US" dirty="0"/>
          </a:p>
        </p:txBody>
      </p:sp>
      <p:sp>
        <p:nvSpPr>
          <p:cNvPr id="3" name="Content Placeholder 2"/>
          <p:cNvSpPr>
            <a:spLocks noGrp="1"/>
          </p:cNvSpPr>
          <p:nvPr>
            <p:ph sz="quarter" idx="1"/>
          </p:nvPr>
        </p:nvSpPr>
        <p:spPr/>
        <p:txBody>
          <a:bodyPr/>
          <a:lstStyle/>
          <a:p>
            <a:r>
              <a:rPr lang="en-US" dirty="0" smtClean="0"/>
              <a:t>Rule 16A allows for removal of:</a:t>
            </a:r>
          </a:p>
          <a:p>
            <a:pPr lvl="1"/>
            <a:r>
              <a:rPr lang="en-US" dirty="0" smtClean="0"/>
              <a:t>Inputs received in factory</a:t>
            </a:r>
          </a:p>
          <a:p>
            <a:pPr lvl="1"/>
            <a:r>
              <a:rPr lang="en-US" dirty="0" smtClean="0"/>
              <a:t>As such or after partially processed</a:t>
            </a:r>
          </a:p>
          <a:p>
            <a:pPr lvl="1" algn="just"/>
            <a:r>
              <a:rPr lang="en-US" dirty="0" smtClean="0"/>
              <a:t>For further processing, testing, repair, re-conditioning</a:t>
            </a:r>
          </a:p>
          <a:p>
            <a:pPr lvl="1" algn="just"/>
            <a:r>
              <a:rPr lang="en-US" dirty="0" smtClean="0"/>
              <a:t>Fulfillment of conditions specified by Commissioner of Central Excise</a:t>
            </a:r>
          </a:p>
          <a:p>
            <a:pPr lvl="1"/>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84</a:t>
            </a:fld>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Removal of semi-finished goods – Rule 16B</a:t>
            </a:r>
            <a:endParaRPr lang="en-US" dirty="0"/>
          </a:p>
        </p:txBody>
      </p:sp>
      <p:sp>
        <p:nvSpPr>
          <p:cNvPr id="3" name="Content Placeholder 2"/>
          <p:cNvSpPr>
            <a:spLocks noGrp="1"/>
          </p:cNvSpPr>
          <p:nvPr>
            <p:ph sz="quarter" idx="1"/>
          </p:nvPr>
        </p:nvSpPr>
        <p:spPr/>
        <p:txBody>
          <a:bodyPr/>
          <a:lstStyle/>
          <a:p>
            <a:pPr algn="just"/>
            <a:r>
              <a:rPr lang="en-US" dirty="0" smtClean="0"/>
              <a:t>The manufacturer subject to conditions of Commissioner can remove semi-finished goods</a:t>
            </a:r>
          </a:p>
          <a:p>
            <a:pPr algn="just"/>
            <a:r>
              <a:rPr lang="en-US" dirty="0" smtClean="0"/>
              <a:t>The removal should be for carrying out manufacturing process</a:t>
            </a:r>
          </a:p>
          <a:p>
            <a:pPr algn="just">
              <a:buNone/>
            </a:pPr>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85</a:t>
            </a:fld>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 Procedure for excisable goods – Rule 16C</a:t>
            </a:r>
            <a:endParaRPr lang="en-US" dirty="0"/>
          </a:p>
        </p:txBody>
      </p:sp>
      <p:sp>
        <p:nvSpPr>
          <p:cNvPr id="3" name="Content Placeholder 2"/>
          <p:cNvSpPr>
            <a:spLocks noGrp="1"/>
          </p:cNvSpPr>
          <p:nvPr>
            <p:ph sz="quarter" idx="1"/>
          </p:nvPr>
        </p:nvSpPr>
        <p:spPr/>
        <p:txBody>
          <a:bodyPr/>
          <a:lstStyle/>
          <a:p>
            <a:pPr algn="just"/>
            <a:r>
              <a:rPr lang="en-US" dirty="0" smtClean="0"/>
              <a:t>A manufacturer with specific permission can remove excisable goods</a:t>
            </a:r>
          </a:p>
          <a:p>
            <a:pPr algn="just"/>
            <a:r>
              <a:rPr lang="en-US" dirty="0" smtClean="0"/>
              <a:t>For carrying out test or any process not amounting to manufacture</a:t>
            </a:r>
          </a:p>
          <a:p>
            <a:pPr algn="just"/>
            <a:r>
              <a:rPr lang="en-US" dirty="0" smtClean="0"/>
              <a:t>The provision doesn’t apply to proto type sent out for trial and development</a:t>
            </a:r>
          </a:p>
          <a:p>
            <a:pPr algn="just"/>
            <a:r>
              <a:rPr lang="en-US" dirty="0" smtClean="0"/>
              <a:t>Conditions as specified in permission will have to be followed</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0EBCDB29-2446-424E-BA09-FCE02D4241AF}" type="slidenum">
              <a:rPr lang="en-US" smtClean="0"/>
              <a:pPr/>
              <a:t>86</a:t>
            </a:fld>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Work V/s Works Contract - VAT</a:t>
            </a:r>
            <a:endParaRPr lang="en-US" dirty="0"/>
          </a:p>
        </p:txBody>
      </p:sp>
      <p:sp>
        <p:nvSpPr>
          <p:cNvPr id="3" name="Content Placeholder 2"/>
          <p:cNvSpPr>
            <a:spLocks noGrp="1"/>
          </p:cNvSpPr>
          <p:nvPr>
            <p:ph sz="quarter" idx="1"/>
          </p:nvPr>
        </p:nvSpPr>
        <p:spPr/>
        <p:txBody>
          <a:bodyPr/>
          <a:lstStyle/>
          <a:p>
            <a:pPr algn="just"/>
            <a:r>
              <a:rPr lang="en-US" dirty="0" smtClean="0"/>
              <a:t>A pure job work not liable to VAT i.e. there is no transfer of property </a:t>
            </a:r>
          </a:p>
          <a:p>
            <a:pPr algn="just"/>
            <a:r>
              <a:rPr lang="en-US" dirty="0" smtClean="0"/>
              <a:t>Where there is transfer of property – VAT would be applicable</a:t>
            </a:r>
          </a:p>
          <a:p>
            <a:pPr algn="just"/>
            <a:r>
              <a:rPr lang="en-US" dirty="0" smtClean="0"/>
              <a:t>Works contract is a contract for work i.e. it involves use of both material and labour</a:t>
            </a:r>
          </a:p>
          <a:p>
            <a:pPr algn="just"/>
            <a:r>
              <a:rPr lang="en-US" dirty="0" smtClean="0"/>
              <a:t>The tax can be levied only on the goods involved in the contract and not on contract</a:t>
            </a:r>
          </a:p>
          <a:p>
            <a:pPr algn="just"/>
            <a:r>
              <a:rPr lang="en-US" dirty="0" smtClean="0"/>
              <a:t>If the job work transaction involves use or transfer of material, job worker would be liable for VAT</a:t>
            </a:r>
          </a:p>
        </p:txBody>
      </p:sp>
      <p:sp>
        <p:nvSpPr>
          <p:cNvPr id="4" name="Slide Number Placeholder 3"/>
          <p:cNvSpPr>
            <a:spLocks noGrp="1"/>
          </p:cNvSpPr>
          <p:nvPr>
            <p:ph type="sldNum" sz="quarter" idx="12"/>
          </p:nvPr>
        </p:nvSpPr>
        <p:spPr/>
        <p:txBody>
          <a:bodyPr/>
          <a:lstStyle/>
          <a:p>
            <a:fld id="{0EBCDB29-2446-424E-BA09-FCE02D4241AF}" type="slidenum">
              <a:rPr lang="en-US" smtClean="0"/>
              <a:pPr/>
              <a:t>87</a:t>
            </a:fld>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normAutofit fontScale="25000" lnSpcReduction="20000"/>
          </a:bodyPr>
          <a:lstStyle/>
          <a:p>
            <a:pPr>
              <a:buNone/>
            </a:pPr>
            <a:endParaRPr lang="en-US" sz="11200" dirty="0" smtClean="0">
              <a:hlinkClick r:id="rId3"/>
            </a:endParaRPr>
          </a:p>
          <a:p>
            <a:pPr>
              <a:buNone/>
            </a:pPr>
            <a:r>
              <a:rPr lang="en-US" sz="11200" dirty="0" smtClean="0">
                <a:hlinkClick r:id="rId3"/>
              </a:rPr>
              <a:t>rajesh@hiregange.com</a:t>
            </a:r>
            <a:endParaRPr lang="en-US" sz="11200" dirty="0" smtClean="0"/>
          </a:p>
          <a:p>
            <a:pPr>
              <a:buNone/>
            </a:pPr>
            <a:r>
              <a:rPr lang="en-US" sz="11200" dirty="0" smtClean="0">
                <a:hlinkClick r:id="rId4"/>
              </a:rPr>
              <a:t>rajeshkumartr@hotmail.com</a:t>
            </a:r>
            <a:r>
              <a:rPr lang="en-US" sz="4800" dirty="0" smtClean="0"/>
              <a:t> </a:t>
            </a:r>
          </a:p>
          <a:p>
            <a:pPr>
              <a:buNone/>
            </a:pPr>
            <a:endParaRPr lang="en-US" sz="4800" dirty="0" smtClean="0"/>
          </a:p>
          <a:p>
            <a:pPr>
              <a:buNone/>
            </a:pPr>
            <a:endParaRPr lang="en-US" sz="4800" dirty="0" smtClean="0"/>
          </a:p>
          <a:p>
            <a:pPr>
              <a:buNone/>
            </a:pPr>
            <a:r>
              <a:rPr lang="en-US" sz="4800" dirty="0" smtClean="0"/>
              <a:t>					</a:t>
            </a:r>
            <a:endParaRPr lang="en-US" dirty="0"/>
          </a:p>
        </p:txBody>
      </p:sp>
      <p:sp>
        <p:nvSpPr>
          <p:cNvPr id="4" name="Title 3"/>
          <p:cNvSpPr>
            <a:spLocks noGrp="1"/>
          </p:cNvSpPr>
          <p:nvPr>
            <p:ph type="ctrTitle"/>
          </p:nvPr>
        </p:nvSpPr>
        <p:spPr/>
        <p:txBody>
          <a:bodyPr/>
          <a:lstStyle/>
          <a:p>
            <a:r>
              <a:rPr lang="en-US" dirty="0" smtClean="0"/>
              <a:t>Questions????</a:t>
            </a:r>
            <a:endParaRPr lang="en-IN" dirty="0"/>
          </a:p>
        </p:txBody>
      </p:sp>
      <p:sp>
        <p:nvSpPr>
          <p:cNvPr id="2" name="Slide Number Placeholder 1"/>
          <p:cNvSpPr>
            <a:spLocks noGrp="1"/>
          </p:cNvSpPr>
          <p:nvPr>
            <p:ph type="sldNum" sz="quarter" idx="12"/>
          </p:nvPr>
        </p:nvSpPr>
        <p:spPr/>
        <p:txBody>
          <a:bodyPr/>
          <a:lstStyle/>
          <a:p>
            <a:fld id="{0EBCDB29-2446-424E-BA09-FCE02D4241AF}" type="slidenum">
              <a:rPr lang="en-US" smtClean="0"/>
              <a:pPr/>
              <a:t>88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t>Seventh Schedule</a:t>
            </a:r>
          </a:p>
        </p:txBody>
      </p:sp>
      <p:sp>
        <p:nvSpPr>
          <p:cNvPr id="7171" name="Rectangle 3"/>
          <p:cNvSpPr>
            <a:spLocks noGrp="1" noChangeArrowheads="1"/>
          </p:cNvSpPr>
          <p:nvPr>
            <p:ph type="body" sz="half" idx="1"/>
          </p:nvPr>
        </p:nvSpPr>
        <p:spPr>
          <a:xfrm>
            <a:off x="228600" y="1447800"/>
            <a:ext cx="4419600" cy="4613275"/>
          </a:xfrm>
        </p:spPr>
        <p:txBody>
          <a:bodyPr>
            <a:normAutofit fontScale="70000" lnSpcReduction="20000"/>
          </a:bodyPr>
          <a:lstStyle/>
          <a:p>
            <a:pPr eaLnBrk="1" hangingPunct="1">
              <a:lnSpc>
                <a:spcPct val="90000"/>
              </a:lnSpc>
              <a:buNone/>
              <a:defRPr/>
            </a:pPr>
            <a:r>
              <a:rPr lang="en-US" b="1" dirty="0" smtClean="0"/>
              <a:t>Union List- List -I </a:t>
            </a:r>
          </a:p>
          <a:p>
            <a:pPr algn="just"/>
            <a:r>
              <a:rPr lang="en-IN" dirty="0" smtClean="0"/>
              <a:t>Entry 83. Duties of customs including export duties.</a:t>
            </a:r>
          </a:p>
          <a:p>
            <a:pPr algn="just"/>
            <a:r>
              <a:rPr lang="en-IN" dirty="0" smtClean="0"/>
              <a:t>Entry 84. Duties of excise on tobacco and other goods manufactured or produced in India except-</a:t>
            </a:r>
          </a:p>
          <a:p>
            <a:pPr lvl="1"/>
            <a:r>
              <a:rPr lang="en-IN" dirty="0" smtClean="0"/>
              <a:t>(</a:t>
            </a:r>
            <a:r>
              <a:rPr lang="en-IN" i="1" dirty="0" smtClean="0"/>
              <a:t>a</a:t>
            </a:r>
            <a:r>
              <a:rPr lang="en-IN" dirty="0" smtClean="0"/>
              <a:t>) alcoholic liquors for human consumption;</a:t>
            </a:r>
          </a:p>
          <a:p>
            <a:pPr lvl="1"/>
            <a:r>
              <a:rPr lang="en-IN" dirty="0" smtClean="0"/>
              <a:t>(</a:t>
            </a:r>
            <a:r>
              <a:rPr lang="en-IN" i="1" dirty="0" smtClean="0"/>
              <a:t>b</a:t>
            </a:r>
            <a:r>
              <a:rPr lang="en-IN" dirty="0" smtClean="0"/>
              <a:t>) opium, Indian hemp and other narcotic drugs and narcotics,</a:t>
            </a:r>
          </a:p>
          <a:p>
            <a:pPr algn="just">
              <a:buNone/>
            </a:pPr>
            <a:r>
              <a:rPr lang="en-IN" dirty="0" smtClean="0"/>
              <a:t>	but including medicinal and toilet preparations containing alcohol or any substance included in sub-paragraph (</a:t>
            </a:r>
            <a:r>
              <a:rPr lang="en-IN" i="1" dirty="0" smtClean="0"/>
              <a:t>b</a:t>
            </a:r>
            <a:r>
              <a:rPr lang="en-IN" dirty="0" smtClean="0"/>
              <a:t>) of this entry.</a:t>
            </a:r>
          </a:p>
          <a:p>
            <a:r>
              <a:rPr lang="en-US" dirty="0" smtClean="0"/>
              <a:t>Entry 92C – Taxes on Services</a:t>
            </a:r>
          </a:p>
          <a:p>
            <a:pPr algn="just"/>
            <a:r>
              <a:rPr lang="en-US" dirty="0" smtClean="0"/>
              <a:t>Entry 97 - Any other matter not enumerated in List II or List III including any tax not mentioned in either of those lists.</a:t>
            </a:r>
          </a:p>
        </p:txBody>
      </p:sp>
      <p:sp>
        <p:nvSpPr>
          <p:cNvPr id="7172" name="Rectangle 4"/>
          <p:cNvSpPr>
            <a:spLocks noGrp="1" noChangeArrowheads="1"/>
          </p:cNvSpPr>
          <p:nvPr>
            <p:ph type="body" sz="half" idx="2"/>
          </p:nvPr>
        </p:nvSpPr>
        <p:spPr>
          <a:xfrm>
            <a:off x="4724400" y="1447800"/>
            <a:ext cx="4267200" cy="4114800"/>
          </a:xfrm>
        </p:spPr>
        <p:txBody>
          <a:bodyPr>
            <a:normAutofit fontScale="62500" lnSpcReduction="20000"/>
          </a:bodyPr>
          <a:lstStyle/>
          <a:p>
            <a:pPr eaLnBrk="1" hangingPunct="1">
              <a:buNone/>
              <a:defRPr/>
            </a:pPr>
            <a:r>
              <a:rPr lang="en-US" sz="3200" b="1" dirty="0" smtClean="0"/>
              <a:t>State List- List - II</a:t>
            </a:r>
          </a:p>
          <a:p>
            <a:pPr algn="just"/>
            <a:r>
              <a:rPr lang="en-IN" sz="2900" dirty="0" smtClean="0"/>
              <a:t>Entry 51. Duties of excise on the following goods manufactured or produced in the State and countervailing duties at the same or lower rates on similar goods manufactured or produced elsewhere in India:-</a:t>
            </a:r>
          </a:p>
          <a:p>
            <a:pPr lvl="1"/>
            <a:r>
              <a:rPr lang="en-IN" sz="2500" dirty="0" smtClean="0"/>
              <a:t>(a) alcoholic liquors for human consumption;</a:t>
            </a:r>
          </a:p>
          <a:p>
            <a:pPr lvl="1"/>
            <a:r>
              <a:rPr lang="en-IN" sz="2500" dirty="0" smtClean="0"/>
              <a:t>(b) opium, Indian hemp and other narcotic drugs and narcotics,</a:t>
            </a:r>
          </a:p>
          <a:p>
            <a:pPr algn="just">
              <a:buNone/>
            </a:pPr>
            <a:r>
              <a:rPr lang="en-IN" sz="2900" dirty="0" smtClean="0"/>
              <a:t>	but not including medicinal and toilet preparations containing alcohol or any substance included in sub-paragraph (b) of this entry.</a:t>
            </a:r>
          </a:p>
          <a:p>
            <a:pPr algn="just">
              <a:defRPr/>
            </a:pPr>
            <a:r>
              <a:rPr lang="en-IN" sz="2900" dirty="0" smtClean="0"/>
              <a:t>Entry 54. Taxes on the sale or purchase of goods other than newspapers, subject to the provisions of entry 92A of List I.</a:t>
            </a:r>
          </a:p>
        </p:txBody>
      </p:sp>
      <p:sp>
        <p:nvSpPr>
          <p:cNvPr id="2" name="Slide Number Placeholder 1"/>
          <p:cNvSpPr>
            <a:spLocks noGrp="1"/>
          </p:cNvSpPr>
          <p:nvPr>
            <p:ph type="sldNum" sz="quarter" idx="12"/>
          </p:nvPr>
        </p:nvSpPr>
        <p:spPr/>
        <p:txBody>
          <a:bodyPr/>
          <a:lstStyle/>
          <a:p>
            <a:fld id="{0EBCDB29-2446-424E-BA09-FCE02D4241AF}" type="slidenum">
              <a:rPr lang="en-US" smtClean="0"/>
              <a:pPr/>
              <a:t>9</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238</TotalTime>
  <Words>4788</Words>
  <Application>Microsoft Office PowerPoint</Application>
  <PresentationFormat>On-screen Show (4:3)</PresentationFormat>
  <Paragraphs>631</Paragraphs>
  <Slides>88</Slides>
  <Notes>88</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Equity</vt:lpstr>
      <vt:lpstr>Indirect Tax Certification Course - Central Excise</vt:lpstr>
      <vt:lpstr>Revenue from different streams of taxes</vt:lpstr>
      <vt:lpstr>PowerPoint Presentation</vt:lpstr>
      <vt:lpstr>PowerPoint Presentation</vt:lpstr>
      <vt:lpstr>Constitutional Aspects of Taxation</vt:lpstr>
      <vt:lpstr>Part XII – Finance, Property, Contracts and Suits</vt:lpstr>
      <vt:lpstr>Part XI – Relation Btwn Union – States - 245</vt:lpstr>
      <vt:lpstr>Article 246</vt:lpstr>
      <vt:lpstr>Seventh Schedule</vt:lpstr>
      <vt:lpstr>Entry 84 of Union List</vt:lpstr>
      <vt:lpstr>Entry 51 of state list</vt:lpstr>
      <vt:lpstr>Entry 97 of Union List</vt:lpstr>
      <vt:lpstr>Basic Elements of Taxation</vt:lpstr>
      <vt:lpstr>Levy and collection</vt:lpstr>
      <vt:lpstr>Tax </vt:lpstr>
      <vt:lpstr>What is Direct Tax</vt:lpstr>
      <vt:lpstr>Court’s views</vt:lpstr>
      <vt:lpstr>Introduction to Central Excise Law</vt:lpstr>
      <vt:lpstr>Sources of CE law</vt:lpstr>
      <vt:lpstr>Sources of CE law</vt:lpstr>
      <vt:lpstr>Charging/Levy Section - 3</vt:lpstr>
      <vt:lpstr>Elements of Levy</vt:lpstr>
      <vt:lpstr>Sec. 3 – Other Aspects</vt:lpstr>
      <vt:lpstr>Manufacture – Definition – 2(f)</vt:lpstr>
      <vt:lpstr>Manufacture – Definition – 2(f)</vt:lpstr>
      <vt:lpstr>Manufacture - analysis</vt:lpstr>
      <vt:lpstr>Manufacture</vt:lpstr>
      <vt:lpstr>Manufacture</vt:lpstr>
      <vt:lpstr>Manufacture</vt:lpstr>
      <vt:lpstr>Manufacture</vt:lpstr>
      <vt:lpstr>Manufacture</vt:lpstr>
      <vt:lpstr>Manufacture</vt:lpstr>
      <vt:lpstr>Manufacture - processes</vt:lpstr>
      <vt:lpstr>Process amounting to Manufacture</vt:lpstr>
      <vt:lpstr>Processes not amounting to Manufacture</vt:lpstr>
      <vt:lpstr>Manufacture vs production</vt:lpstr>
      <vt:lpstr>Deemed manufacture</vt:lpstr>
      <vt:lpstr>Deemed Manufacture 2(f)(ii)</vt:lpstr>
      <vt:lpstr>Deemed Manufacture 2(f)(ii) – Example</vt:lpstr>
      <vt:lpstr>Deemed Manufacture 2(f)(ii) – Example</vt:lpstr>
      <vt:lpstr>Deemed manufacture 2(f)(iii)</vt:lpstr>
      <vt:lpstr>Deemed manufacture 2(f)(iii)</vt:lpstr>
      <vt:lpstr>Manufacturer</vt:lpstr>
      <vt:lpstr>Goods </vt:lpstr>
      <vt:lpstr>Goods</vt:lpstr>
      <vt:lpstr>Goods</vt:lpstr>
      <vt:lpstr>Goods</vt:lpstr>
      <vt:lpstr>Goods</vt:lpstr>
      <vt:lpstr>Goods</vt:lpstr>
      <vt:lpstr>Goods</vt:lpstr>
      <vt:lpstr>Goods</vt:lpstr>
      <vt:lpstr>Goods</vt:lpstr>
      <vt:lpstr>Excisable goods</vt:lpstr>
      <vt:lpstr>Excisable goods</vt:lpstr>
      <vt:lpstr>Point of levy &amp; Collection</vt:lpstr>
      <vt:lpstr>Nature of Excise duty</vt:lpstr>
      <vt:lpstr>Court’s views</vt:lpstr>
      <vt:lpstr>Court’s views</vt:lpstr>
      <vt:lpstr>Court’s views</vt:lpstr>
      <vt:lpstr>Court’s views</vt:lpstr>
      <vt:lpstr>Removal of Goods</vt:lpstr>
      <vt:lpstr>Rule 4 - Removal</vt:lpstr>
      <vt:lpstr>Rule 4 - Removal</vt:lpstr>
      <vt:lpstr>Rule 5 Date for determination</vt:lpstr>
      <vt:lpstr>Job Work under Central Excise</vt:lpstr>
      <vt:lpstr>Dictionary Meaning</vt:lpstr>
      <vt:lpstr>Under notification 214/86 - CE</vt:lpstr>
      <vt:lpstr>Job Work under Cenvat Credit Rules</vt:lpstr>
      <vt:lpstr>Job Work under Valuation Rules</vt:lpstr>
      <vt:lpstr>Supreme Court on Job Work – Prestige Engineering </vt:lpstr>
      <vt:lpstr>Job work V/s Manufacture</vt:lpstr>
      <vt:lpstr>Hired Labour</vt:lpstr>
      <vt:lpstr>Hired Labour V/s Job Work </vt:lpstr>
      <vt:lpstr>Valuation under Job work</vt:lpstr>
      <vt:lpstr>Rule 10A of Valuation Rules</vt:lpstr>
      <vt:lpstr> Valuation upto March 2007</vt:lpstr>
      <vt:lpstr>Job work under service tax</vt:lpstr>
      <vt:lpstr>Exemptions </vt:lpstr>
      <vt:lpstr>Job Work under Cenvat</vt:lpstr>
      <vt:lpstr>Job Work under Cenvat – Contd.</vt:lpstr>
      <vt:lpstr>Job work under notification 214/86</vt:lpstr>
      <vt:lpstr>Job work under notification 214/86</vt:lpstr>
      <vt:lpstr>Job work for SSI units</vt:lpstr>
      <vt:lpstr>Other removals</vt:lpstr>
      <vt:lpstr>Removal of semi-finished goods – Rule 16B</vt:lpstr>
      <vt:lpstr>Sp. Procedure for excisable goods – Rule 16C</vt:lpstr>
      <vt:lpstr>Job Work V/s Works Contract - VAT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Work under Central Excise</dc:title>
  <dc:creator>Vinay</dc:creator>
  <cp:lastModifiedBy>ITT</cp:lastModifiedBy>
  <cp:revision>33</cp:revision>
  <dcterms:created xsi:type="dcterms:W3CDTF">2011-07-10T03:50:00Z</dcterms:created>
  <dcterms:modified xsi:type="dcterms:W3CDTF">2013-01-20T04:46:19Z</dcterms:modified>
</cp:coreProperties>
</file>