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86"/>
  </p:notesMasterIdLst>
  <p:sldIdLst>
    <p:sldId id="256" r:id="rId4"/>
    <p:sldId id="257" r:id="rId5"/>
    <p:sldId id="286" r:id="rId6"/>
    <p:sldId id="288" r:id="rId7"/>
    <p:sldId id="261" r:id="rId8"/>
    <p:sldId id="262" r:id="rId9"/>
    <p:sldId id="263" r:id="rId10"/>
    <p:sldId id="320" r:id="rId11"/>
    <p:sldId id="289" r:id="rId12"/>
    <p:sldId id="333" r:id="rId13"/>
    <p:sldId id="290" r:id="rId14"/>
    <p:sldId id="332" r:id="rId15"/>
    <p:sldId id="345" r:id="rId16"/>
    <p:sldId id="292" r:id="rId17"/>
    <p:sldId id="293" r:id="rId18"/>
    <p:sldId id="335" r:id="rId19"/>
    <p:sldId id="294" r:id="rId20"/>
    <p:sldId id="295" r:id="rId21"/>
    <p:sldId id="346" r:id="rId22"/>
    <p:sldId id="264" r:id="rId23"/>
    <p:sldId id="266" r:id="rId24"/>
    <p:sldId id="267" r:id="rId25"/>
    <p:sldId id="265" r:id="rId26"/>
    <p:sldId id="321" r:id="rId27"/>
    <p:sldId id="270" r:id="rId28"/>
    <p:sldId id="354" r:id="rId29"/>
    <p:sldId id="323" r:id="rId30"/>
    <p:sldId id="325" r:id="rId31"/>
    <p:sldId id="347" r:id="rId32"/>
    <p:sldId id="271" r:id="rId33"/>
    <p:sldId id="322" r:id="rId34"/>
    <p:sldId id="274" r:id="rId35"/>
    <p:sldId id="275" r:id="rId36"/>
    <p:sldId id="276" r:id="rId37"/>
    <p:sldId id="277" r:id="rId38"/>
    <p:sldId id="278" r:id="rId39"/>
    <p:sldId id="326" r:id="rId40"/>
    <p:sldId id="279" r:id="rId41"/>
    <p:sldId id="348" r:id="rId42"/>
    <p:sldId id="273" r:id="rId43"/>
    <p:sldId id="297" r:id="rId44"/>
    <p:sldId id="324" r:id="rId45"/>
    <p:sldId id="336" r:id="rId46"/>
    <p:sldId id="337" r:id="rId47"/>
    <p:sldId id="349" r:id="rId48"/>
    <p:sldId id="281" r:id="rId49"/>
    <p:sldId id="283" r:id="rId50"/>
    <p:sldId id="355" r:id="rId51"/>
    <p:sldId id="284" r:id="rId52"/>
    <p:sldId id="285" r:id="rId53"/>
    <p:sldId id="327" r:id="rId54"/>
    <p:sldId id="350" r:id="rId55"/>
    <p:sldId id="338" r:id="rId56"/>
    <p:sldId id="280" r:id="rId57"/>
    <p:sldId id="340" r:id="rId58"/>
    <p:sldId id="299" r:id="rId59"/>
    <p:sldId id="339" r:id="rId60"/>
    <p:sldId id="351" r:id="rId61"/>
    <p:sldId id="300" r:id="rId62"/>
    <p:sldId id="301" r:id="rId63"/>
    <p:sldId id="303" r:id="rId64"/>
    <p:sldId id="304" r:id="rId65"/>
    <p:sldId id="329" r:id="rId66"/>
    <p:sldId id="305" r:id="rId67"/>
    <p:sldId id="328" r:id="rId68"/>
    <p:sldId id="352" r:id="rId69"/>
    <p:sldId id="307" r:id="rId70"/>
    <p:sldId id="341" r:id="rId71"/>
    <p:sldId id="342" r:id="rId72"/>
    <p:sldId id="344" r:id="rId73"/>
    <p:sldId id="343" r:id="rId74"/>
    <p:sldId id="356" r:id="rId75"/>
    <p:sldId id="358" r:id="rId76"/>
    <p:sldId id="353" r:id="rId77"/>
    <p:sldId id="312" r:id="rId78"/>
    <p:sldId id="313" r:id="rId79"/>
    <p:sldId id="315" r:id="rId80"/>
    <p:sldId id="316" r:id="rId81"/>
    <p:sldId id="317" r:id="rId82"/>
    <p:sldId id="331" r:id="rId83"/>
    <p:sldId id="330" r:id="rId84"/>
    <p:sldId id="319"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BBB0BC-3CB1-9958-51CA-564A03658F33}" name="Deloitte" initials="AV" userId="Deloit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769C3"/>
    <a:srgbClr val="203864"/>
    <a:srgbClr val="29529A"/>
    <a:srgbClr val="00B0F0"/>
    <a:srgbClr val="BDD7EE"/>
    <a:srgbClr val="0070C0"/>
    <a:srgbClr val="E4EEF8"/>
    <a:srgbClr val="1F4E79"/>
    <a:srgbClr val="FFFFFF"/>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664" autoAdjust="0"/>
  </p:normalViewPr>
  <p:slideViewPr>
    <p:cSldViewPr snapToGrid="0">
      <p:cViewPr varScale="1">
        <p:scale>
          <a:sx n="56" d="100"/>
          <a:sy n="56" d="100"/>
        </p:scale>
        <p:origin x="1000" y="44"/>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theme" Target="theme/theme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tableStyles" Target="tableStyles.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viewProps" Target="viewProps.xml"/><Relationship Id="rId9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00DC9-DECA-47C6-8772-BA78BC5E3FAE}" type="datetimeFigureOut">
              <a:rPr lang="en-US" smtClean="0"/>
              <a:t>7/3/2024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049A7-5E33-4059-8EE3-75B6B57914AC}" type="slidenum">
              <a:rPr lang="en-US" smtClean="0"/>
              <a:t>‹#›</a:t>
            </a:fld>
            <a:endParaRPr lang="en-US"/>
          </a:p>
        </p:txBody>
      </p:sp>
    </p:spTree>
    <p:extLst>
      <p:ext uri="{BB962C8B-B14F-4D97-AF65-F5344CB8AC3E}">
        <p14:creationId xmlns:p14="http://schemas.microsoft.com/office/powerpoint/2010/main" val="273484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Earlier sec 145 use to allow three methods of accounting i.e. cash, mercantile or hybrid. Sec 145 was substituted by Finance Act 1995 w.e.f from AY 1997-98 wherein hybrid method of accounting was removed. In addition, it was mentioned that tax accounting standards will be notified shortly. Two tax accounting standards are notified. Disclosure of accounting policies, prior period expenses and income in Jan 1996. Committee was set-up in 2002 for recommendations. However, nothing was materialized. </a:t>
            </a:r>
          </a:p>
          <a:p>
            <a:endParaRPr lang="en-US" dirty="0"/>
          </a:p>
          <a:p>
            <a:r>
              <a:rPr lang="en-US" dirty="0"/>
              <a:t>Subsequently, due to introduction of </a:t>
            </a:r>
            <a:r>
              <a:rPr lang="en-US" dirty="0" err="1"/>
              <a:t>IndAS</a:t>
            </a:r>
            <a:r>
              <a:rPr lang="en-US" dirty="0"/>
              <a:t> (IFRS convergence standards), one more committee was formed in 2010 to provide recommendations. The committed provided recommendations, such as TAS should be formulated for computation of income,  should eliminate alternatives, provide certainty, clarity, should be in harmony with the Act, reconciliation b/w TAS and AS should be presented.  </a:t>
            </a:r>
          </a:p>
        </p:txBody>
      </p:sp>
      <p:sp>
        <p:nvSpPr>
          <p:cNvPr id="4" name="Slide Number Placeholder 3"/>
          <p:cNvSpPr>
            <a:spLocks noGrp="1"/>
          </p:cNvSpPr>
          <p:nvPr>
            <p:ph type="sldNum" sz="quarter" idx="5"/>
          </p:nvPr>
        </p:nvSpPr>
        <p:spPr/>
        <p:txBody>
          <a:bodyPr/>
          <a:lstStyle/>
          <a:p>
            <a:fld id="{194049A7-5E33-4059-8EE3-75B6B57914AC}" type="slidenum">
              <a:rPr lang="en-US" smtClean="0"/>
              <a:t>2</a:t>
            </a:fld>
            <a:endParaRPr lang="en-US"/>
          </a:p>
        </p:txBody>
      </p:sp>
    </p:spTree>
    <p:extLst>
      <p:ext uri="{BB962C8B-B14F-4D97-AF65-F5344CB8AC3E}">
        <p14:creationId xmlns:p14="http://schemas.microsoft.com/office/powerpoint/2010/main" val="3994884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4049A7-5E33-4059-8EE3-75B6B57914AC}" type="slidenum">
              <a:rPr lang="en-US" smtClean="0"/>
              <a:t>16</a:t>
            </a:fld>
            <a:endParaRPr lang="en-US"/>
          </a:p>
        </p:txBody>
      </p:sp>
    </p:spTree>
    <p:extLst>
      <p:ext uri="{BB962C8B-B14F-4D97-AF65-F5344CB8AC3E}">
        <p14:creationId xmlns:p14="http://schemas.microsoft.com/office/powerpoint/2010/main" val="2162568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Opening stock – Cost of inventory on the day of commencement of business when business was commenced during the year. </a:t>
            </a:r>
          </a:p>
        </p:txBody>
      </p:sp>
      <p:sp>
        <p:nvSpPr>
          <p:cNvPr id="4" name="Slide Number Placeholder 3"/>
          <p:cNvSpPr>
            <a:spLocks noGrp="1"/>
          </p:cNvSpPr>
          <p:nvPr>
            <p:ph type="sldNum" sz="quarter" idx="5"/>
          </p:nvPr>
        </p:nvSpPr>
        <p:spPr/>
        <p:txBody>
          <a:bodyPr/>
          <a:lstStyle/>
          <a:p>
            <a:fld id="{194049A7-5E33-4059-8EE3-75B6B57914AC}" type="slidenum">
              <a:rPr lang="en-US" smtClean="0"/>
              <a:t>17</a:t>
            </a:fld>
            <a:endParaRPr lang="en-US"/>
          </a:p>
        </p:txBody>
      </p:sp>
    </p:spTree>
    <p:extLst>
      <p:ext uri="{BB962C8B-B14F-4D97-AF65-F5344CB8AC3E}">
        <p14:creationId xmlns:p14="http://schemas.microsoft.com/office/powerpoint/2010/main" val="1611910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Delhi HC in </a:t>
            </a:r>
            <a:r>
              <a:rPr lang="en-US" dirty="0" err="1"/>
              <a:t>Tirath</a:t>
            </a:r>
            <a:r>
              <a:rPr lang="en-US" dirty="0"/>
              <a:t> Ram Ahuja (P.) Ltd v CIT 103 ITR 15 has held that in case of contract, profits can be estimated based on receipts. Revised AS 7 states recognition should be based on POCM basis. However, for tax, the litigation is on-going for choosing method. </a:t>
            </a:r>
          </a:p>
        </p:txBody>
      </p:sp>
      <p:sp>
        <p:nvSpPr>
          <p:cNvPr id="4" name="Slide Number Placeholder 3"/>
          <p:cNvSpPr>
            <a:spLocks noGrp="1"/>
          </p:cNvSpPr>
          <p:nvPr>
            <p:ph type="sldNum" sz="quarter" idx="5"/>
          </p:nvPr>
        </p:nvSpPr>
        <p:spPr/>
        <p:txBody>
          <a:bodyPr/>
          <a:lstStyle/>
          <a:p>
            <a:fld id="{194049A7-5E33-4059-8EE3-75B6B57914AC}" type="slidenum">
              <a:rPr lang="en-US" smtClean="0"/>
              <a:t>19</a:t>
            </a:fld>
            <a:endParaRPr lang="en-US"/>
          </a:p>
        </p:txBody>
      </p:sp>
    </p:spTree>
    <p:extLst>
      <p:ext uri="{BB962C8B-B14F-4D97-AF65-F5344CB8AC3E}">
        <p14:creationId xmlns:p14="http://schemas.microsoft.com/office/powerpoint/2010/main" val="310153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ICDS III should be applied in determination of income for a construction contract of a contractor </a:t>
            </a:r>
          </a:p>
          <a:p>
            <a:pPr algn="l"/>
            <a:endParaRPr lang="en-US" dirty="0"/>
          </a:p>
          <a:p>
            <a:pPr algn="l"/>
            <a:r>
              <a:rPr lang="en-US" dirty="0"/>
              <a:t>ICDS III is not applicable to real estate developers </a:t>
            </a:r>
          </a:p>
          <a:p>
            <a:pPr algn="l"/>
            <a:endParaRPr lang="en-US" dirty="0"/>
          </a:p>
          <a:p>
            <a:pPr algn="l"/>
            <a:r>
              <a:rPr lang="en-US" dirty="0"/>
              <a:t>Construction contracts are formulated in various ways. The same are classified as fixed price contract and cost plus contracts. Some contracts contains both the methods with an agreed maximum price. </a:t>
            </a:r>
          </a:p>
          <a:p>
            <a:pPr algn="l"/>
            <a:endParaRPr lang="en-US" dirty="0"/>
          </a:p>
          <a:p>
            <a:pPr algn="l"/>
            <a:r>
              <a:rPr lang="en-US" dirty="0"/>
              <a:t>Fixed price contract – Say 5 Crore </a:t>
            </a:r>
          </a:p>
          <a:p>
            <a:pPr algn="l"/>
            <a:r>
              <a:rPr lang="en-US" dirty="0"/>
              <a:t>Cost plus contract – costs for each unit of measure plus mark-up or fees. Road contracts – it will be measured based on kilometers. </a:t>
            </a:r>
          </a:p>
        </p:txBody>
      </p:sp>
      <p:sp>
        <p:nvSpPr>
          <p:cNvPr id="4" name="Slide Number Placeholder 3"/>
          <p:cNvSpPr>
            <a:spLocks noGrp="1"/>
          </p:cNvSpPr>
          <p:nvPr>
            <p:ph type="sldNum" sz="quarter" idx="5"/>
          </p:nvPr>
        </p:nvSpPr>
        <p:spPr/>
        <p:txBody>
          <a:bodyPr/>
          <a:lstStyle/>
          <a:p>
            <a:fld id="{194049A7-5E33-4059-8EE3-75B6B57914AC}" type="slidenum">
              <a:rPr lang="en-US" smtClean="0"/>
              <a:t>20</a:t>
            </a:fld>
            <a:endParaRPr lang="en-US"/>
          </a:p>
        </p:txBody>
      </p:sp>
    </p:spTree>
    <p:extLst>
      <p:ext uri="{BB962C8B-B14F-4D97-AF65-F5344CB8AC3E}">
        <p14:creationId xmlns:p14="http://schemas.microsoft.com/office/powerpoint/2010/main" val="795367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Recognition of revenue – Contract should recognize the revenue only if there is no doubt about the collection of such revenues. However, contract revenue shall be recognized only after satisfaction of all tests of accrual. </a:t>
            </a:r>
          </a:p>
          <a:p>
            <a:pPr algn="l"/>
            <a:endParaRPr lang="en-US" dirty="0"/>
          </a:p>
          <a:p>
            <a:pPr algn="l"/>
            <a:r>
              <a:rPr lang="en-US" dirty="0"/>
              <a:t>When contract revenue already recognized as income is subsequently written off in the books as uncollectible, the same shall be recognized as expense and not as adjustment of contract revenue. Where the debt was written off in respect of revenue not recognized in the books of accounts (but offered to tax), can be claimed as deduction as per second proviso to section 36(1)(vii).  </a:t>
            </a:r>
          </a:p>
          <a:p>
            <a:pPr algn="l"/>
            <a:endParaRPr lang="en-US" dirty="0"/>
          </a:p>
          <a:p>
            <a:pPr algn="l"/>
            <a:r>
              <a:rPr lang="en-US" dirty="0"/>
              <a:t>Contract covers number of assets – Construction of each asset should be treated as a separate contract when </a:t>
            </a:r>
            <a:r>
              <a:rPr lang="en-US" dirty="0" err="1"/>
              <a:t>i</a:t>
            </a:r>
            <a:r>
              <a:rPr lang="en-US" dirty="0"/>
              <a:t>) separate proposals are submitted for each asset ii) each asset is subject to separate negotiation and the contractor or customer have been able to accept or reject that part of contract iii) costs and revenues of each asset are identifiable. </a:t>
            </a:r>
            <a:r>
              <a:rPr lang="en-US" b="1" dirty="0"/>
              <a:t>Eg: single contract is submitted for constructing two refineries with separate price. Proposal and negotiations are different . </a:t>
            </a:r>
          </a:p>
          <a:p>
            <a:pPr algn="l"/>
            <a:endParaRPr lang="en-US" dirty="0"/>
          </a:p>
          <a:p>
            <a:pPr algn="l"/>
            <a:r>
              <a:rPr lang="en-US" dirty="0"/>
              <a:t>Group of contracts with a single customer – </a:t>
            </a:r>
            <a:r>
              <a:rPr lang="en-US" dirty="0" err="1"/>
              <a:t>i</a:t>
            </a:r>
            <a:r>
              <a:rPr lang="en-US" dirty="0"/>
              <a:t>) negotiation as single package ii) contracts are closely interrelated with overall profit margin and iii) contracts are performed concurrently or in continuation sequence. </a:t>
            </a:r>
            <a:r>
              <a:rPr lang="en-US" b="1" dirty="0"/>
              <a:t>Eg: contract for design of a power plant and another contract for building plot. </a:t>
            </a:r>
          </a:p>
          <a:p>
            <a:pPr algn="l"/>
            <a:endParaRPr lang="en-US" dirty="0"/>
          </a:p>
          <a:p>
            <a:pPr algn="l"/>
            <a:r>
              <a:rPr lang="en-US" dirty="0"/>
              <a:t>Additional asset – it would be treated as separate contract if the asset differs in tech, design or function and price of asset is negotiated without having regard to the original contract price. </a:t>
            </a:r>
            <a:r>
              <a:rPr lang="en-US" b="1" dirty="0"/>
              <a:t>Eg: building residential quarters and guest house. Separate price and scope are agreed. </a:t>
            </a:r>
          </a:p>
          <a:p>
            <a:pPr algn="l"/>
            <a:endParaRPr lang="en-US" dirty="0"/>
          </a:p>
        </p:txBody>
      </p:sp>
      <p:sp>
        <p:nvSpPr>
          <p:cNvPr id="4" name="Slide Number Placeholder 3"/>
          <p:cNvSpPr>
            <a:spLocks noGrp="1"/>
          </p:cNvSpPr>
          <p:nvPr>
            <p:ph type="sldNum" sz="quarter" idx="5"/>
          </p:nvPr>
        </p:nvSpPr>
        <p:spPr/>
        <p:txBody>
          <a:bodyPr/>
          <a:lstStyle/>
          <a:p>
            <a:fld id="{194049A7-5E33-4059-8EE3-75B6B57914AC}" type="slidenum">
              <a:rPr lang="en-US" smtClean="0"/>
              <a:t>21</a:t>
            </a:fld>
            <a:endParaRPr lang="en-US"/>
          </a:p>
        </p:txBody>
      </p:sp>
    </p:spTree>
    <p:extLst>
      <p:ext uri="{BB962C8B-B14F-4D97-AF65-F5344CB8AC3E}">
        <p14:creationId xmlns:p14="http://schemas.microsoft.com/office/powerpoint/2010/main" val="2690115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Cost that relate directly – site </a:t>
            </a:r>
            <a:r>
              <a:rPr lang="en-US" dirty="0" err="1"/>
              <a:t>labour</a:t>
            </a:r>
            <a:r>
              <a:rPr lang="en-US" dirty="0"/>
              <a:t> costs, material costs, depreciation on plant, costs of moving plant equipment, costs of hiring plant, costs of design and technical assistance, claims from third parties. </a:t>
            </a:r>
          </a:p>
          <a:p>
            <a:pPr algn="l"/>
            <a:endParaRPr lang="en-US" dirty="0"/>
          </a:p>
          <a:p>
            <a:pPr algn="l"/>
            <a:r>
              <a:rPr lang="en-US" dirty="0"/>
              <a:t>Costs that are attributable to contract activity in general – insurance, preparation and processing of personnel payroll</a:t>
            </a:r>
          </a:p>
          <a:p>
            <a:pPr algn="l"/>
            <a:endParaRPr lang="en-US" dirty="0"/>
          </a:p>
          <a:p>
            <a:pPr algn="l"/>
            <a:r>
              <a:rPr lang="en-US" dirty="0"/>
              <a:t>Other costs that are specifically chargeable – Administration and research costs </a:t>
            </a:r>
          </a:p>
          <a:p>
            <a:pPr algn="l"/>
            <a:endParaRPr lang="en-US" dirty="0"/>
          </a:p>
          <a:p>
            <a:pPr algn="l"/>
            <a:r>
              <a:rPr lang="en-US" dirty="0"/>
              <a:t>Borrowing cost attributable to a construction contract not covered under proviso to sec 36(1)(iii) and ICDS IX – interest paid on capital borrowed by contractor would be allowed as deduction.  </a:t>
            </a:r>
          </a:p>
          <a:p>
            <a:pPr algn="l"/>
            <a:endParaRPr lang="en-US" dirty="0"/>
          </a:p>
          <a:p>
            <a:pPr algn="l"/>
            <a:r>
              <a:rPr lang="en-US" dirty="0"/>
              <a:t>Costs incurred in securing contract should be included in the contract if </a:t>
            </a:r>
            <a:r>
              <a:rPr lang="en-US" dirty="0" err="1"/>
              <a:t>i</a:t>
            </a:r>
            <a:r>
              <a:rPr lang="en-US" dirty="0"/>
              <a:t>) such costs should be capable of being separately identified and ii) such costs should have been incurred with a probability of obtaining the contract. Eg: costs of tender forms, site visit charges etc., </a:t>
            </a:r>
          </a:p>
          <a:p>
            <a:pPr algn="l"/>
            <a:endParaRPr lang="en-US" dirty="0"/>
          </a:p>
          <a:p>
            <a:pPr algn="l"/>
            <a:r>
              <a:rPr lang="en-US" dirty="0"/>
              <a:t> </a:t>
            </a:r>
          </a:p>
        </p:txBody>
      </p:sp>
      <p:sp>
        <p:nvSpPr>
          <p:cNvPr id="4" name="Slide Number Placeholder 3"/>
          <p:cNvSpPr>
            <a:spLocks noGrp="1"/>
          </p:cNvSpPr>
          <p:nvPr>
            <p:ph type="sldNum" sz="quarter" idx="5"/>
          </p:nvPr>
        </p:nvSpPr>
        <p:spPr/>
        <p:txBody>
          <a:bodyPr/>
          <a:lstStyle/>
          <a:p>
            <a:fld id="{194049A7-5E33-4059-8EE3-75B6B57914AC}" type="slidenum">
              <a:rPr lang="en-US" smtClean="0"/>
              <a:t>22</a:t>
            </a:fld>
            <a:endParaRPr lang="en-US"/>
          </a:p>
        </p:txBody>
      </p:sp>
    </p:spTree>
    <p:extLst>
      <p:ext uri="{BB962C8B-B14F-4D97-AF65-F5344CB8AC3E}">
        <p14:creationId xmlns:p14="http://schemas.microsoft.com/office/powerpoint/2010/main" val="920974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Own account project - </a:t>
            </a:r>
            <a:r>
              <a:rPr lang="en-US" sz="1800" dirty="0" err="1">
                <a:effectLst/>
                <a:latin typeface="Segoe UI" panose="020B0502040204020203" pitchFamily="34" charset="0"/>
              </a:rPr>
              <a:t>Shivshahi</a:t>
            </a:r>
            <a:r>
              <a:rPr lang="en-US" sz="1800" dirty="0">
                <a:effectLst/>
                <a:latin typeface="Segoe UI" panose="020B0502040204020203" pitchFamily="34" charset="0"/>
              </a:rPr>
              <a:t> </a:t>
            </a:r>
            <a:r>
              <a:rPr lang="en-US" sz="1800" dirty="0" err="1">
                <a:effectLst/>
                <a:latin typeface="Segoe UI" panose="020B0502040204020203" pitchFamily="34" charset="0"/>
              </a:rPr>
              <a:t>Punarvasan</a:t>
            </a:r>
            <a:r>
              <a:rPr lang="en-US" sz="1800" dirty="0">
                <a:effectLst/>
                <a:latin typeface="Segoe UI" panose="020B0502040204020203" pitchFamily="34" charset="0"/>
              </a:rPr>
              <a:t> </a:t>
            </a:r>
            <a:r>
              <a:rPr lang="en-US" sz="1800" dirty="0" err="1">
                <a:effectLst/>
                <a:latin typeface="Segoe UI" panose="020B0502040204020203" pitchFamily="34" charset="0"/>
              </a:rPr>
              <a:t>Prakalp</a:t>
            </a:r>
            <a:r>
              <a:rPr lang="en-US" sz="1800" dirty="0">
                <a:effectLst/>
                <a:latin typeface="Segoe UI" panose="020B0502040204020203" pitchFamily="34" charset="0"/>
              </a:rPr>
              <a:t> Ltd. v. ITO [2011] 15 taxmann.com 352/[2012] 135 ITD 51 (Mum. – Trib.) assessee was executing Slum Rehabilitation project sanctioned by Slum Rehabilitation Authority whereunder he was obligated to construct and provide free of cost tenement to all slum dwellers and in consideration was to receive TDR which could be sold in the open market, assessee was executing construction project on his own account and not as a contractor.</a:t>
            </a:r>
            <a:endParaRPr lang="en-US" dirty="0"/>
          </a:p>
        </p:txBody>
      </p:sp>
      <p:sp>
        <p:nvSpPr>
          <p:cNvPr id="4" name="Slide Number Placeholder 3"/>
          <p:cNvSpPr>
            <a:spLocks noGrp="1"/>
          </p:cNvSpPr>
          <p:nvPr>
            <p:ph type="sldNum" sz="quarter" idx="5"/>
          </p:nvPr>
        </p:nvSpPr>
        <p:spPr/>
        <p:txBody>
          <a:bodyPr/>
          <a:lstStyle/>
          <a:p>
            <a:fld id="{194049A7-5E33-4059-8EE3-75B6B57914AC}" type="slidenum">
              <a:rPr lang="en-US" smtClean="0"/>
              <a:t>23</a:t>
            </a:fld>
            <a:endParaRPr lang="en-US"/>
          </a:p>
        </p:txBody>
      </p:sp>
    </p:spTree>
    <p:extLst>
      <p:ext uri="{BB962C8B-B14F-4D97-AF65-F5344CB8AC3E}">
        <p14:creationId xmlns:p14="http://schemas.microsoft.com/office/powerpoint/2010/main" val="2931252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ICDS requires recognition of revenue in the year in which work is performed on percentage of completion method even if the contractor is unable to make a reliable estimate of outcome of contract. In a subsequent year, when the contractor is able to reliably estimate the outcome of a contract, the contract revenue would be ‘accounted’ as income in the books of account [as per Para 21 of AS 7]. Having paid tax in the first year on the basis of ICDS, the tax payer may be exposed to a MAT liability in the subsequent year due to the recognition of income in the books of account. </a:t>
            </a:r>
          </a:p>
          <a:p>
            <a:pPr algn="l"/>
            <a:endParaRPr lang="en-US" dirty="0"/>
          </a:p>
          <a:p>
            <a:pPr algn="l"/>
            <a:r>
              <a:rPr lang="en-US" dirty="0"/>
              <a:t>Allowance of losses - The actual loss made by the tax payers would be eligible for the deduction in compliance with the provision of section 28 or 37 of the Income-tax Act. One will also have to make a distinction between incurred loss and expected loss. ICDS only prohibits allowability of expected loss and not an incurred loss. </a:t>
            </a:r>
          </a:p>
          <a:p>
            <a:pPr algn="l"/>
            <a:endParaRPr lang="en-US" dirty="0"/>
          </a:p>
          <a:p>
            <a:pPr algn="l"/>
            <a:r>
              <a:rPr lang="en-US" dirty="0"/>
              <a:t>Change in estimates – In case if there is a change in estimates contract revenue or cost, such impact shall be given in the period where change takes place and subsequent periods. </a:t>
            </a:r>
          </a:p>
        </p:txBody>
      </p:sp>
      <p:sp>
        <p:nvSpPr>
          <p:cNvPr id="4" name="Slide Number Placeholder 3"/>
          <p:cNvSpPr>
            <a:spLocks noGrp="1"/>
          </p:cNvSpPr>
          <p:nvPr>
            <p:ph type="sldNum" sz="quarter" idx="5"/>
          </p:nvPr>
        </p:nvSpPr>
        <p:spPr/>
        <p:txBody>
          <a:bodyPr/>
          <a:lstStyle/>
          <a:p>
            <a:fld id="{194049A7-5E33-4059-8EE3-75B6B57914AC}" type="slidenum">
              <a:rPr lang="en-US" smtClean="0"/>
              <a:t>24</a:t>
            </a:fld>
            <a:endParaRPr lang="en-US"/>
          </a:p>
        </p:txBody>
      </p:sp>
    </p:spTree>
    <p:extLst>
      <p:ext uri="{BB962C8B-B14F-4D97-AF65-F5344CB8AC3E}">
        <p14:creationId xmlns:p14="http://schemas.microsoft.com/office/powerpoint/2010/main" val="2758821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194049A7-5E33-4059-8EE3-75B6B57914AC}" type="slidenum">
              <a:rPr lang="en-US" smtClean="0"/>
              <a:t>25</a:t>
            </a:fld>
            <a:endParaRPr lang="en-US"/>
          </a:p>
        </p:txBody>
      </p:sp>
    </p:spTree>
    <p:extLst>
      <p:ext uri="{BB962C8B-B14F-4D97-AF65-F5344CB8AC3E}">
        <p14:creationId xmlns:p14="http://schemas.microsoft.com/office/powerpoint/2010/main" val="2575788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
        <p:nvSpPr>
          <p:cNvPr id="4" name="Slide Number Placeholder 3"/>
          <p:cNvSpPr>
            <a:spLocks noGrp="1"/>
          </p:cNvSpPr>
          <p:nvPr>
            <p:ph type="sldNum" sz="quarter" idx="5"/>
          </p:nvPr>
        </p:nvSpPr>
        <p:spPr/>
        <p:txBody>
          <a:bodyPr/>
          <a:lstStyle/>
          <a:p>
            <a:fld id="{194049A7-5E33-4059-8EE3-75B6B57914AC}" type="slidenum">
              <a:rPr lang="en-US" smtClean="0"/>
              <a:t>26</a:t>
            </a:fld>
            <a:endParaRPr lang="en-US"/>
          </a:p>
        </p:txBody>
      </p:sp>
    </p:spTree>
    <p:extLst>
      <p:ext uri="{BB962C8B-B14F-4D97-AF65-F5344CB8AC3E}">
        <p14:creationId xmlns:p14="http://schemas.microsoft.com/office/powerpoint/2010/main" val="1561022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i="1" dirty="0"/>
              <a:t>ICDS on Leases and Intangible assets were released for public comments, however, not notified.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 ICDS on real estate developers is also not notified. </a:t>
            </a:r>
          </a:p>
          <a:p>
            <a:endParaRPr lang="en-US" dirty="0"/>
          </a:p>
        </p:txBody>
      </p:sp>
      <p:sp>
        <p:nvSpPr>
          <p:cNvPr id="4" name="Slide Number Placeholder 3"/>
          <p:cNvSpPr>
            <a:spLocks noGrp="1"/>
          </p:cNvSpPr>
          <p:nvPr>
            <p:ph type="sldNum" sz="quarter" idx="5"/>
          </p:nvPr>
        </p:nvSpPr>
        <p:spPr/>
        <p:txBody>
          <a:bodyPr/>
          <a:lstStyle/>
          <a:p>
            <a:fld id="{194049A7-5E33-4059-8EE3-75B6B57914AC}" type="slidenum">
              <a:rPr lang="en-US" smtClean="0"/>
              <a:t>3</a:t>
            </a:fld>
            <a:endParaRPr lang="en-US"/>
          </a:p>
        </p:txBody>
      </p:sp>
    </p:spTree>
    <p:extLst>
      <p:ext uri="{BB962C8B-B14F-4D97-AF65-F5344CB8AC3E}">
        <p14:creationId xmlns:p14="http://schemas.microsoft.com/office/powerpoint/2010/main" val="248446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Primarily, the ICDS deals with point of time when revenue should be recognized and also indicates method of measurement of revenue to be recognized. </a:t>
            </a:r>
          </a:p>
          <a:p>
            <a:endParaRPr lang="en-US" dirty="0"/>
          </a:p>
        </p:txBody>
      </p:sp>
      <p:sp>
        <p:nvSpPr>
          <p:cNvPr id="4" name="Slide Number Placeholder 3"/>
          <p:cNvSpPr>
            <a:spLocks noGrp="1"/>
          </p:cNvSpPr>
          <p:nvPr>
            <p:ph type="sldNum" sz="quarter" idx="5"/>
          </p:nvPr>
        </p:nvSpPr>
        <p:spPr/>
        <p:txBody>
          <a:bodyPr/>
          <a:lstStyle/>
          <a:p>
            <a:fld id="{194049A7-5E33-4059-8EE3-75B6B57914AC}" type="slidenum">
              <a:rPr lang="en-US" smtClean="0"/>
              <a:t>29</a:t>
            </a:fld>
            <a:endParaRPr lang="en-US"/>
          </a:p>
        </p:txBody>
      </p:sp>
    </p:spTree>
    <p:extLst>
      <p:ext uri="{BB962C8B-B14F-4D97-AF65-F5344CB8AC3E}">
        <p14:creationId xmlns:p14="http://schemas.microsoft.com/office/powerpoint/2010/main" val="4040827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Revenue is gross inflow of cash, receivables or other considerations received in ordinary course of business from sale of goods, services etc., </a:t>
            </a:r>
          </a:p>
        </p:txBody>
      </p:sp>
      <p:sp>
        <p:nvSpPr>
          <p:cNvPr id="4" name="Slide Number Placeholder 3"/>
          <p:cNvSpPr>
            <a:spLocks noGrp="1"/>
          </p:cNvSpPr>
          <p:nvPr>
            <p:ph type="sldNum" sz="quarter" idx="5"/>
          </p:nvPr>
        </p:nvSpPr>
        <p:spPr/>
        <p:txBody>
          <a:bodyPr/>
          <a:lstStyle/>
          <a:p>
            <a:fld id="{194049A7-5E33-4059-8EE3-75B6B57914AC}" type="slidenum">
              <a:rPr lang="en-US" smtClean="0"/>
              <a:t>30</a:t>
            </a:fld>
            <a:endParaRPr lang="en-US"/>
          </a:p>
        </p:txBody>
      </p:sp>
    </p:spTree>
    <p:extLst>
      <p:ext uri="{BB962C8B-B14F-4D97-AF65-F5344CB8AC3E}">
        <p14:creationId xmlns:p14="http://schemas.microsoft.com/office/powerpoint/2010/main" val="3634862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Transfer of property in goods and transfer of significant risks and rewards. Seller retains no effective control over the goods transferred. </a:t>
            </a:r>
          </a:p>
        </p:txBody>
      </p:sp>
      <p:sp>
        <p:nvSpPr>
          <p:cNvPr id="4" name="Slide Number Placeholder 3"/>
          <p:cNvSpPr>
            <a:spLocks noGrp="1"/>
          </p:cNvSpPr>
          <p:nvPr>
            <p:ph type="sldNum" sz="quarter" idx="5"/>
          </p:nvPr>
        </p:nvSpPr>
        <p:spPr/>
        <p:txBody>
          <a:bodyPr/>
          <a:lstStyle/>
          <a:p>
            <a:fld id="{194049A7-5E33-4059-8EE3-75B6B57914AC}" type="slidenum">
              <a:rPr lang="en-US" smtClean="0"/>
              <a:t>31</a:t>
            </a:fld>
            <a:endParaRPr lang="en-US"/>
          </a:p>
        </p:txBody>
      </p:sp>
    </p:spTree>
    <p:extLst>
      <p:ext uri="{BB962C8B-B14F-4D97-AF65-F5344CB8AC3E}">
        <p14:creationId xmlns:p14="http://schemas.microsoft.com/office/powerpoint/2010/main" val="2440154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Real estate developers – should follow method of accounting that they consistently adopt and the Act, ICDS for recognition of revenue.  </a:t>
            </a:r>
          </a:p>
        </p:txBody>
      </p:sp>
      <p:sp>
        <p:nvSpPr>
          <p:cNvPr id="4" name="Slide Number Placeholder 3"/>
          <p:cNvSpPr>
            <a:spLocks noGrp="1"/>
          </p:cNvSpPr>
          <p:nvPr>
            <p:ph type="sldNum" sz="quarter" idx="5"/>
          </p:nvPr>
        </p:nvSpPr>
        <p:spPr/>
        <p:txBody>
          <a:bodyPr/>
          <a:lstStyle/>
          <a:p>
            <a:fld id="{194049A7-5E33-4059-8EE3-75B6B57914AC}" type="slidenum">
              <a:rPr lang="en-US" smtClean="0"/>
              <a:t>32</a:t>
            </a:fld>
            <a:endParaRPr lang="en-US"/>
          </a:p>
        </p:txBody>
      </p:sp>
    </p:spTree>
    <p:extLst>
      <p:ext uri="{BB962C8B-B14F-4D97-AF65-F5344CB8AC3E}">
        <p14:creationId xmlns:p14="http://schemas.microsoft.com/office/powerpoint/2010/main" val="1338770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Interest on refund shall be deemed to be income of year in which such interest is received. </a:t>
            </a:r>
          </a:p>
          <a:p>
            <a:pPr algn="l"/>
            <a:endParaRPr lang="en-US" dirty="0"/>
          </a:p>
          <a:p>
            <a:pPr algn="l"/>
            <a:r>
              <a:rPr lang="en-US" dirty="0"/>
              <a:t>Discount or premium on debt securities held will be treated as though it were accruing over the period to maturity. </a:t>
            </a:r>
          </a:p>
          <a:p>
            <a:pPr algn="l"/>
            <a:endParaRPr lang="en-US" dirty="0"/>
          </a:p>
          <a:p>
            <a:pPr algn="l"/>
            <a:r>
              <a:rPr lang="en-US" dirty="0"/>
              <a:t>ICDS IV is not applicable on interest received on enhanced compensation </a:t>
            </a:r>
          </a:p>
        </p:txBody>
      </p:sp>
      <p:sp>
        <p:nvSpPr>
          <p:cNvPr id="4" name="Slide Number Placeholder 3"/>
          <p:cNvSpPr>
            <a:spLocks noGrp="1"/>
          </p:cNvSpPr>
          <p:nvPr>
            <p:ph type="sldNum" sz="quarter" idx="5"/>
          </p:nvPr>
        </p:nvSpPr>
        <p:spPr/>
        <p:txBody>
          <a:bodyPr/>
          <a:lstStyle/>
          <a:p>
            <a:fld id="{194049A7-5E33-4059-8EE3-75B6B57914AC}" type="slidenum">
              <a:rPr lang="en-US" smtClean="0"/>
              <a:t>33</a:t>
            </a:fld>
            <a:endParaRPr lang="en-US"/>
          </a:p>
        </p:txBody>
      </p:sp>
    </p:spTree>
    <p:extLst>
      <p:ext uri="{BB962C8B-B14F-4D97-AF65-F5344CB8AC3E}">
        <p14:creationId xmlns:p14="http://schemas.microsoft.com/office/powerpoint/2010/main" val="3820597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194049A7-5E33-4059-8EE3-75B6B57914AC}" type="slidenum">
              <a:rPr lang="en-US" smtClean="0"/>
              <a:t>34</a:t>
            </a:fld>
            <a:endParaRPr lang="en-US"/>
          </a:p>
        </p:txBody>
      </p:sp>
    </p:spTree>
    <p:extLst>
      <p:ext uri="{BB962C8B-B14F-4D97-AF65-F5344CB8AC3E}">
        <p14:creationId xmlns:p14="http://schemas.microsoft.com/office/powerpoint/2010/main" val="1434888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194049A7-5E33-4059-8EE3-75B6B57914AC}" type="slidenum">
              <a:rPr lang="en-US" smtClean="0"/>
              <a:t>35</a:t>
            </a:fld>
            <a:endParaRPr lang="en-US"/>
          </a:p>
        </p:txBody>
      </p:sp>
    </p:spTree>
    <p:extLst>
      <p:ext uri="{BB962C8B-B14F-4D97-AF65-F5344CB8AC3E}">
        <p14:creationId xmlns:p14="http://schemas.microsoft.com/office/powerpoint/2010/main" val="880049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194049A7-5E33-4059-8EE3-75B6B57914AC}" type="slidenum">
              <a:rPr lang="en-US" smtClean="0"/>
              <a:t>36</a:t>
            </a:fld>
            <a:endParaRPr lang="en-US"/>
          </a:p>
        </p:txBody>
      </p:sp>
    </p:spTree>
    <p:extLst>
      <p:ext uri="{BB962C8B-B14F-4D97-AF65-F5344CB8AC3E}">
        <p14:creationId xmlns:p14="http://schemas.microsoft.com/office/powerpoint/2010/main" val="781720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194049A7-5E33-4059-8EE3-75B6B57914AC}" type="slidenum">
              <a:rPr lang="en-US" smtClean="0"/>
              <a:t>37</a:t>
            </a:fld>
            <a:endParaRPr lang="en-US"/>
          </a:p>
        </p:txBody>
      </p:sp>
    </p:spTree>
    <p:extLst>
      <p:ext uri="{BB962C8B-B14F-4D97-AF65-F5344CB8AC3E}">
        <p14:creationId xmlns:p14="http://schemas.microsoft.com/office/powerpoint/2010/main" val="1404402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194049A7-5E33-4059-8EE3-75B6B57914AC}" type="slidenum">
              <a:rPr lang="en-US" smtClean="0"/>
              <a:t>38</a:t>
            </a:fld>
            <a:endParaRPr lang="en-US"/>
          </a:p>
        </p:txBody>
      </p:sp>
    </p:spTree>
    <p:extLst>
      <p:ext uri="{BB962C8B-B14F-4D97-AF65-F5344CB8AC3E}">
        <p14:creationId xmlns:p14="http://schemas.microsoft.com/office/powerpoint/2010/main" val="3643565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Presumptive taxation – ICDS is applicable for determination of gross receipts or turnover as the case may be. </a:t>
            </a:r>
          </a:p>
          <a:p>
            <a:endParaRPr lang="en-US" dirty="0"/>
          </a:p>
          <a:p>
            <a:r>
              <a:rPr lang="en-US" dirty="0"/>
              <a:t>Insurance companies or Banks, NBFCs, power sector – the general provisions of ICDS shall apply to all persons unless there are sector specific provisions contained in the ICDS or the Act. Eg: ICDS VIII contains specific provisions for banks and certain Financial institutions and Schedule I of the Act contains specific provisions for insurance business.  </a:t>
            </a:r>
          </a:p>
          <a:p>
            <a:endParaRPr lang="en-US" dirty="0"/>
          </a:p>
          <a:p>
            <a:r>
              <a:rPr lang="en-US" dirty="0"/>
              <a:t>Judicial precedents – ICDS have been notified after due deliberation and after examining judicial views for bringing certainty on issues by it. Certain precedents were pronounced in the absence of guidance. Since certainty is provided by ICDS, the provisions of ICDS shall be applicable to the transactional issues dealt therein for AY 2017-18 and subsequent years. </a:t>
            </a:r>
          </a:p>
          <a:p>
            <a:endParaRPr lang="en-US" dirty="0"/>
          </a:p>
          <a:p>
            <a:r>
              <a:rPr lang="en-US" dirty="0"/>
              <a:t>Income-tax Rules – The provisions of Rules would prevail over ICDS since ICDS provides general provisions. </a:t>
            </a:r>
          </a:p>
          <a:p>
            <a:endParaRPr lang="en-US" dirty="0"/>
          </a:p>
          <a:p>
            <a:r>
              <a:rPr lang="en-US" dirty="0"/>
              <a:t>Circulars and press release – Prior to ICDS, if the circulars and press releases contains contrary provisions, ICDS will be applicable. </a:t>
            </a:r>
          </a:p>
          <a:p>
            <a:endParaRPr lang="en-US" dirty="0"/>
          </a:p>
          <a:p>
            <a:r>
              <a:rPr lang="en-US" dirty="0"/>
              <a:t>MAT and AMT – As MAT is computed based on book profit, ICDS shall not apply for computation of MAT. Whereas for AMT, ICDS provisions would apply since the starting point is adjusted total income determined based on normal provisions. </a:t>
            </a:r>
          </a:p>
        </p:txBody>
      </p:sp>
      <p:sp>
        <p:nvSpPr>
          <p:cNvPr id="4" name="Slide Number Placeholder 3"/>
          <p:cNvSpPr>
            <a:spLocks noGrp="1"/>
          </p:cNvSpPr>
          <p:nvPr>
            <p:ph type="sldNum" sz="quarter" idx="5"/>
          </p:nvPr>
        </p:nvSpPr>
        <p:spPr/>
        <p:txBody>
          <a:bodyPr/>
          <a:lstStyle/>
          <a:p>
            <a:fld id="{194049A7-5E33-4059-8EE3-75B6B57914AC}" type="slidenum">
              <a:rPr lang="en-US" smtClean="0"/>
              <a:t>4</a:t>
            </a:fld>
            <a:endParaRPr lang="en-US"/>
          </a:p>
        </p:txBody>
      </p:sp>
    </p:spTree>
    <p:extLst>
      <p:ext uri="{BB962C8B-B14F-4D97-AF65-F5344CB8AC3E}">
        <p14:creationId xmlns:p14="http://schemas.microsoft.com/office/powerpoint/2010/main" val="17125386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 grants if any related to asset, shall be reduced from the actual cost of the asset. </a:t>
            </a:r>
          </a:p>
          <a:p>
            <a:endParaRPr lang="en-US" dirty="0"/>
          </a:p>
          <a:p>
            <a:r>
              <a:rPr lang="en-US" dirty="0"/>
              <a:t>The expenditure incurred on start-up and commissioning of the project, including the expenditure incurred on test runs and experimental production, shall be </a:t>
            </a:r>
            <a:r>
              <a:rPr lang="en-US" dirty="0" err="1"/>
              <a:t>capitalised</a:t>
            </a:r>
            <a:r>
              <a:rPr lang="en-US" dirty="0"/>
              <a:t>. </a:t>
            </a:r>
          </a:p>
          <a:p>
            <a:endParaRPr lang="en-US" dirty="0"/>
          </a:p>
          <a:p>
            <a:r>
              <a:rPr lang="en-US" dirty="0"/>
              <a:t>The above treatment is clarified through FAQ. </a:t>
            </a:r>
          </a:p>
          <a:p>
            <a:endParaRPr lang="en-US" dirty="0"/>
          </a:p>
          <a:p>
            <a:r>
              <a:rPr lang="en-US" dirty="0"/>
              <a:t>However, treatment of expenditure incurred during the interval between the date when the asset is ready to commence commercial production and the date of actual commencement of production is not addressed by this ICDS. Such cost is not incurred for making the asset ready for its intended use and hence should not be included as part of its cost. AS 10 provides that costs incurred while an item capable of operating in the manner intended by management has yet to be brought into use, is not included in the carrying amount of an item of property, plant and equipment. </a:t>
            </a:r>
          </a:p>
          <a:p>
            <a:endParaRPr lang="en-US" dirty="0"/>
          </a:p>
          <a:p>
            <a:r>
              <a:rPr lang="en-US" dirty="0"/>
              <a:t>The expenditure incurred after the plant has begun commercial production, that is, production intended for sale or captive consumption, shall be treated as revenue expenditure.” </a:t>
            </a:r>
          </a:p>
        </p:txBody>
      </p:sp>
      <p:sp>
        <p:nvSpPr>
          <p:cNvPr id="4" name="Slide Number Placeholder 3"/>
          <p:cNvSpPr>
            <a:spLocks noGrp="1"/>
          </p:cNvSpPr>
          <p:nvPr>
            <p:ph type="sldNum" sz="quarter" idx="5"/>
          </p:nvPr>
        </p:nvSpPr>
        <p:spPr/>
        <p:txBody>
          <a:bodyPr/>
          <a:lstStyle/>
          <a:p>
            <a:fld id="{194049A7-5E33-4059-8EE3-75B6B57914AC}" type="slidenum">
              <a:rPr lang="en-US" smtClean="0"/>
              <a:t>40</a:t>
            </a:fld>
            <a:endParaRPr lang="en-US"/>
          </a:p>
        </p:txBody>
      </p:sp>
    </p:spTree>
    <p:extLst>
      <p:ext uri="{BB962C8B-B14F-4D97-AF65-F5344CB8AC3E}">
        <p14:creationId xmlns:p14="http://schemas.microsoft.com/office/powerpoint/2010/main" val="3161922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the transfer is within the blocks, the amount of addition and reduction would be same. No reduction is required.</a:t>
            </a:r>
          </a:p>
          <a:p>
            <a:endParaRPr lang="en-US" dirty="0"/>
          </a:p>
          <a:p>
            <a:r>
              <a:rPr lang="en-US" dirty="0"/>
              <a:t>Income arising from transfer of fixed assets shall be dealt as per provisions of the Act.  </a:t>
            </a:r>
          </a:p>
        </p:txBody>
      </p:sp>
      <p:sp>
        <p:nvSpPr>
          <p:cNvPr id="4" name="Slide Number Placeholder 3"/>
          <p:cNvSpPr>
            <a:spLocks noGrp="1"/>
          </p:cNvSpPr>
          <p:nvPr>
            <p:ph type="sldNum" sz="quarter" idx="5"/>
          </p:nvPr>
        </p:nvSpPr>
        <p:spPr/>
        <p:txBody>
          <a:bodyPr/>
          <a:lstStyle/>
          <a:p>
            <a:fld id="{194049A7-5E33-4059-8EE3-75B6B57914AC}" type="slidenum">
              <a:rPr lang="en-US" smtClean="0"/>
              <a:t>41</a:t>
            </a:fld>
            <a:endParaRPr lang="en-US"/>
          </a:p>
        </p:txBody>
      </p:sp>
    </p:spTree>
    <p:extLst>
      <p:ext uri="{BB962C8B-B14F-4D97-AF65-F5344CB8AC3E}">
        <p14:creationId xmlns:p14="http://schemas.microsoft.com/office/powerpoint/2010/main" val="1930698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a:p>
            <a:pPr algn="l"/>
            <a:r>
              <a:rPr lang="en-US" dirty="0"/>
              <a:t>Foreign currencies – General transactions in foreign currency. Buy or sell or borrowing in foreign currency </a:t>
            </a:r>
          </a:p>
          <a:p>
            <a:pPr algn="l"/>
            <a:endParaRPr lang="en-US" dirty="0"/>
          </a:p>
          <a:p>
            <a:pPr algn="l"/>
            <a:r>
              <a:rPr lang="en-US" dirty="0"/>
              <a:t>Foreign operations – branch outside India </a:t>
            </a:r>
          </a:p>
          <a:p>
            <a:pPr algn="l"/>
            <a:endParaRPr lang="en-US" dirty="0"/>
          </a:p>
          <a:p>
            <a:pPr algn="l"/>
            <a:r>
              <a:rPr lang="en-US" dirty="0"/>
              <a:t>“Forward exchange contract” means an agreement to exchange different currencies at a forward rate, and includes a foreign currency option contract or another financial instrument of a similar nature; </a:t>
            </a:r>
          </a:p>
          <a:p>
            <a:pPr algn="l"/>
            <a:endParaRPr lang="en-US" dirty="0"/>
          </a:p>
        </p:txBody>
      </p:sp>
      <p:sp>
        <p:nvSpPr>
          <p:cNvPr id="4" name="Slide Number Placeholder 3"/>
          <p:cNvSpPr>
            <a:spLocks noGrp="1"/>
          </p:cNvSpPr>
          <p:nvPr>
            <p:ph type="sldNum" sz="quarter" idx="5"/>
          </p:nvPr>
        </p:nvSpPr>
        <p:spPr/>
        <p:txBody>
          <a:bodyPr/>
          <a:lstStyle/>
          <a:p>
            <a:fld id="{194049A7-5E33-4059-8EE3-75B6B57914AC}" type="slidenum">
              <a:rPr lang="en-US" smtClean="0"/>
              <a:t>46</a:t>
            </a:fld>
            <a:endParaRPr lang="en-US"/>
          </a:p>
        </p:txBody>
      </p:sp>
    </p:spTree>
    <p:extLst>
      <p:ext uri="{BB962C8B-B14F-4D97-AF65-F5344CB8AC3E}">
        <p14:creationId xmlns:p14="http://schemas.microsoft.com/office/powerpoint/2010/main" val="2685957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non-monetary item being inventory which is carried at net </a:t>
            </a:r>
            <a:r>
              <a:rPr lang="en-US" dirty="0" err="1"/>
              <a:t>realisable</a:t>
            </a:r>
            <a:r>
              <a:rPr lang="en-US" dirty="0"/>
              <a:t> value denominated in a foreign currency shall be reported using the exchange rate that existed when such value was determined</a:t>
            </a:r>
          </a:p>
        </p:txBody>
      </p:sp>
      <p:sp>
        <p:nvSpPr>
          <p:cNvPr id="4" name="Slide Number Placeholder 3"/>
          <p:cNvSpPr>
            <a:spLocks noGrp="1"/>
          </p:cNvSpPr>
          <p:nvPr>
            <p:ph type="sldNum" sz="quarter" idx="5"/>
          </p:nvPr>
        </p:nvSpPr>
        <p:spPr/>
        <p:txBody>
          <a:bodyPr/>
          <a:lstStyle/>
          <a:p>
            <a:fld id="{194049A7-5E33-4059-8EE3-75B6B57914AC}" type="slidenum">
              <a:rPr lang="en-US" smtClean="0"/>
              <a:t>47</a:t>
            </a:fld>
            <a:endParaRPr lang="en-US"/>
          </a:p>
        </p:txBody>
      </p:sp>
    </p:spTree>
    <p:extLst>
      <p:ext uri="{BB962C8B-B14F-4D97-AF65-F5344CB8AC3E}">
        <p14:creationId xmlns:p14="http://schemas.microsoft.com/office/powerpoint/2010/main" val="4151747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Notwithstanding anything contained in paragraph 3, 4 and 5; initial recognition, conversion and recognition of exchange difference shall be subject to provisions of section 43A of the Act or Rule 115 of Income-tax Rules, 1962, as the case may be.</a:t>
            </a:r>
          </a:p>
        </p:txBody>
      </p:sp>
      <p:sp>
        <p:nvSpPr>
          <p:cNvPr id="4" name="Slide Number Placeholder 3"/>
          <p:cNvSpPr>
            <a:spLocks noGrp="1"/>
          </p:cNvSpPr>
          <p:nvPr>
            <p:ph type="sldNum" sz="quarter" idx="5"/>
          </p:nvPr>
        </p:nvSpPr>
        <p:spPr/>
        <p:txBody>
          <a:bodyPr/>
          <a:lstStyle/>
          <a:p>
            <a:fld id="{194049A7-5E33-4059-8EE3-75B6B57914AC}" type="slidenum">
              <a:rPr lang="en-US" smtClean="0"/>
              <a:t>49</a:t>
            </a:fld>
            <a:endParaRPr lang="en-US"/>
          </a:p>
        </p:txBody>
      </p:sp>
    </p:spTree>
    <p:extLst>
      <p:ext uri="{BB962C8B-B14F-4D97-AF65-F5344CB8AC3E}">
        <p14:creationId xmlns:p14="http://schemas.microsoft.com/office/powerpoint/2010/main" val="2715194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194049A7-5E33-4059-8EE3-75B6B57914AC}" type="slidenum">
              <a:rPr lang="en-US" smtClean="0"/>
              <a:t>50</a:t>
            </a:fld>
            <a:endParaRPr lang="en-US"/>
          </a:p>
        </p:txBody>
      </p:sp>
    </p:spTree>
    <p:extLst>
      <p:ext uri="{BB962C8B-B14F-4D97-AF65-F5344CB8AC3E}">
        <p14:creationId xmlns:p14="http://schemas.microsoft.com/office/powerpoint/2010/main" val="8205338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194049A7-5E33-4059-8EE3-75B6B57914AC}" type="slidenum">
              <a:rPr lang="en-US" smtClean="0"/>
              <a:t>51</a:t>
            </a:fld>
            <a:endParaRPr lang="en-US"/>
          </a:p>
        </p:txBody>
      </p:sp>
    </p:spTree>
    <p:extLst>
      <p:ext uri="{BB962C8B-B14F-4D97-AF65-F5344CB8AC3E}">
        <p14:creationId xmlns:p14="http://schemas.microsoft.com/office/powerpoint/2010/main" val="10499463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Finance Act 2015 amended section 2(24) of the Income-tax Act [defining income], by inserting sub-clause (xviii) which reads as under: “2(24)(xviii) assistance in the form of a subsidy or grant or cash incentive or duty drawback or waiver or concession or reimbursement (by whatever name called) by the Central Government or a State Government or any other authority or body or agency in cash or kind to the assessee other than the subsidy or grant or reimbursement which is taken into account for determination of the actual cost of the asset in accordance with the provisions of Explanation 10 to clause (1) of section 43.” </a:t>
            </a:r>
          </a:p>
          <a:p>
            <a:endParaRPr lang="en-US" dirty="0"/>
          </a:p>
          <a:p>
            <a:r>
              <a:rPr lang="en-US" dirty="0"/>
              <a:t>Although the Finance Act, 2015 expanded the definition of ‘income’ to include all kinds of government grants save asset specific grants, there are many aspects such as the year of taxation or capitalization, refund mechanism, point of recognizing grants, treatment of grants in relation to group of assets etc., the guidance for which is available in this ICDS. </a:t>
            </a:r>
          </a:p>
        </p:txBody>
      </p:sp>
      <p:sp>
        <p:nvSpPr>
          <p:cNvPr id="4" name="Slide Number Placeholder 3"/>
          <p:cNvSpPr>
            <a:spLocks noGrp="1"/>
          </p:cNvSpPr>
          <p:nvPr>
            <p:ph type="sldNum" sz="quarter" idx="5"/>
          </p:nvPr>
        </p:nvSpPr>
        <p:spPr/>
        <p:txBody>
          <a:bodyPr/>
          <a:lstStyle/>
          <a:p>
            <a:fld id="{194049A7-5E33-4059-8EE3-75B6B57914AC}" type="slidenum">
              <a:rPr lang="en-US" smtClean="0"/>
              <a:t>52</a:t>
            </a:fld>
            <a:endParaRPr lang="en-US"/>
          </a:p>
        </p:txBody>
      </p:sp>
    </p:spTree>
    <p:extLst>
      <p:ext uri="{BB962C8B-B14F-4D97-AF65-F5344CB8AC3E}">
        <p14:creationId xmlns:p14="http://schemas.microsoft.com/office/powerpoint/2010/main" val="6538239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 assistance – Imposition of trading constraints on competitors, provision of infrastructure in development areas etc., </a:t>
            </a:r>
          </a:p>
          <a:p>
            <a:endParaRPr lang="en-US" dirty="0"/>
          </a:p>
          <a:p>
            <a:r>
              <a:rPr lang="en-US" dirty="0"/>
              <a:t>The ICDS excludes assistance whose value cannot be ascertained. In other words, although the grant is a valuable one, such grants cannot be translated into precise numbers. It is difficult (if not impossible) to ascribe their impact arithmetically. Examples of assistance that cannot reasonably have a value placed upon them are free technical or marketing advice or provision of guarantees by the government. Interest free debt or concessional loaning is a form of government assistance, benefit of which cannot be quantified by the imputation of notional interest. </a:t>
            </a:r>
          </a:p>
          <a:p>
            <a:endParaRPr lang="en-US" dirty="0"/>
          </a:p>
          <a:p>
            <a:r>
              <a:rPr lang="en-US" dirty="0"/>
              <a:t>Government grant without any associated or attached conditions. </a:t>
            </a:r>
          </a:p>
          <a:p>
            <a:endParaRPr lang="en-US" dirty="0"/>
          </a:p>
          <a:p>
            <a:r>
              <a:rPr lang="en-US" dirty="0"/>
              <a:t>Grant should be </a:t>
            </a:r>
            <a:r>
              <a:rPr lang="en-US" dirty="0" err="1"/>
              <a:t>recognised</a:t>
            </a:r>
            <a:r>
              <a:rPr lang="en-US" dirty="0"/>
              <a:t> (as income or as adjustment to assets) latest on ‘receipt’ basis. In other words, from an income-tax standpoint, government grant has to be </a:t>
            </a:r>
            <a:r>
              <a:rPr lang="en-US" dirty="0" err="1"/>
              <a:t>recognised</a:t>
            </a:r>
            <a:r>
              <a:rPr lang="en-US" dirty="0"/>
              <a:t> on ‘reasonable assurance’ of conditions compliance and receipt [para 4(1)] or ‘actual receipt’ [para 4(2)] whichever is earlier. ICDS VII thus deviates from AS 12 on the aspect of ‘receipt’ basis of taxation. </a:t>
            </a:r>
          </a:p>
          <a:p>
            <a:endParaRPr lang="en-US" dirty="0"/>
          </a:p>
          <a:p>
            <a:r>
              <a:rPr lang="en-US" dirty="0"/>
              <a:t>it is mandatory not to postpone the recognition beyond ‘receipt’ of grant. Para 5 requires such grant to be reduced from the actual cost of the asset. If the two events of ‘receipt of grant’ and ‘purchase of asset’ occur in the same year, the grant received would be reduced from the asset acquired. However, in case these events occur in two different years, there would be challenges around recognition of grant. For instance, grant is received in Year 1 but the asset is purchased in Year 2. The question is whether the grant has to be </a:t>
            </a:r>
            <a:r>
              <a:rPr lang="en-US" dirty="0" err="1"/>
              <a:t>recognised</a:t>
            </a:r>
            <a:r>
              <a:rPr lang="en-US" dirty="0"/>
              <a:t> in Year 1 or 2? The grant recognition cannot be postponed beyond Year 1 (being the year of receipt). However, the recognition mechanism fails since the assessee is not aware of the cost of asset which is acquired in Year 2. A recognition in Year 2 would be a contravention of para 4(2) of the ICDS. It may be prudent to deem Year 2 as the year of receipt and </a:t>
            </a:r>
            <a:r>
              <a:rPr lang="en-US" dirty="0" err="1"/>
              <a:t>recognise</a:t>
            </a:r>
            <a:r>
              <a:rPr lang="en-US" dirty="0"/>
              <a:t> the grant as a deduction from the actual cost. </a:t>
            </a:r>
          </a:p>
          <a:p>
            <a:endParaRPr lang="en-US" dirty="0"/>
          </a:p>
          <a:p>
            <a:r>
              <a:rPr lang="en-US" dirty="0"/>
              <a:t>It is only when the grant is </a:t>
            </a:r>
            <a:r>
              <a:rPr lang="en-US" dirty="0" err="1"/>
              <a:t>recognised</a:t>
            </a:r>
            <a:r>
              <a:rPr lang="en-US" dirty="0"/>
              <a:t> because there is reasonable certainty of receipt, that the same may be </a:t>
            </a:r>
            <a:r>
              <a:rPr lang="en-US" dirty="0" err="1"/>
              <a:t>recognised</a:t>
            </a:r>
            <a:r>
              <a:rPr lang="en-US" dirty="0"/>
              <a:t> as income over the period of incurring costs in meeting the obligations in relation to non-depreciable assets.</a:t>
            </a:r>
          </a:p>
          <a:p>
            <a:endParaRPr lang="en-US" dirty="0"/>
          </a:p>
          <a:p>
            <a:r>
              <a:rPr lang="en-US" dirty="0"/>
              <a:t>Amount to be reduced from actual cost/ written down value = A x B C Where A = Value of the asset acquired; B = Total government grant received or receivable; and C = Sum of all assets in respect of or with reference to which Government grant is received. </a:t>
            </a:r>
          </a:p>
        </p:txBody>
      </p:sp>
      <p:sp>
        <p:nvSpPr>
          <p:cNvPr id="4" name="Slide Number Placeholder 3"/>
          <p:cNvSpPr>
            <a:spLocks noGrp="1"/>
          </p:cNvSpPr>
          <p:nvPr>
            <p:ph type="sldNum" sz="quarter" idx="5"/>
          </p:nvPr>
        </p:nvSpPr>
        <p:spPr/>
        <p:txBody>
          <a:bodyPr/>
          <a:lstStyle/>
          <a:p>
            <a:fld id="{194049A7-5E33-4059-8EE3-75B6B57914AC}" type="slidenum">
              <a:rPr lang="en-US" smtClean="0"/>
              <a:t>53</a:t>
            </a:fld>
            <a:endParaRPr lang="en-US"/>
          </a:p>
        </p:txBody>
      </p:sp>
    </p:spTree>
    <p:extLst>
      <p:ext uri="{BB962C8B-B14F-4D97-AF65-F5344CB8AC3E}">
        <p14:creationId xmlns:p14="http://schemas.microsoft.com/office/powerpoint/2010/main" val="3368996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 in relation to expense or loss to be </a:t>
            </a:r>
            <a:r>
              <a:rPr lang="en-US" dirty="0" err="1"/>
              <a:t>recognised</a:t>
            </a:r>
            <a:r>
              <a:rPr lang="en-US" dirty="0"/>
              <a:t> in the year in which it is ‘receivable’. This timing of recognition deviates from the provisions of section 41(1) which deals with profits chargeable to tax. Clause (a) to sub-section (1) herein provides that where an allowance or a deduction has been made in the assessment for any year in respect of loss, expenditure or trading liability; and subsequently during any previous year the assessee has obtained any amount in respect of such loss or expenditure, the amount so received shall be chargeable to tax. Section 41(1) states that amount ‘obtained’ towards loss or expense should be subject to tax. </a:t>
            </a:r>
          </a:p>
          <a:p>
            <a:endParaRPr lang="en-US" dirty="0"/>
          </a:p>
          <a:p>
            <a:r>
              <a:rPr lang="en-US" dirty="0"/>
              <a:t>The expression ‘obtained’ has been interpreted to mean actual receipt [CIT v Rashmi Trading (1976) 103 ITR 312 (Guj); B. V. </a:t>
            </a:r>
            <a:r>
              <a:rPr lang="en-US" dirty="0" err="1"/>
              <a:t>Aswathiah</a:t>
            </a:r>
            <a:r>
              <a:rPr lang="en-US" dirty="0"/>
              <a:t> &amp; Brothers v CIT (1992) 198 ITR 108 (Kar)].</a:t>
            </a:r>
          </a:p>
          <a:p>
            <a:endParaRPr lang="en-US" dirty="0"/>
          </a:p>
          <a:p>
            <a:r>
              <a:rPr lang="en-US" dirty="0"/>
              <a:t>Para 8 of this ICDS advocates a preponement of taxing the compensation of loss/ expenditure. Due to the contradiction between para 8 and section 41(1) of the Act, the contents of para 8, to this extent, have to yield to the mandate of section 41(1).Therefore, grants received as compensation for expenses or loss would be chargeable to tax only on actual receipt basis.</a:t>
            </a:r>
          </a:p>
          <a:p>
            <a:endParaRPr lang="en-US" dirty="0"/>
          </a:p>
          <a:p>
            <a:endParaRPr lang="en-US" dirty="0"/>
          </a:p>
          <a:p>
            <a:r>
              <a:rPr lang="en-US" dirty="0"/>
              <a:t>Non-monetary assets (such as land or other resources)</a:t>
            </a:r>
          </a:p>
        </p:txBody>
      </p:sp>
      <p:sp>
        <p:nvSpPr>
          <p:cNvPr id="4" name="Slide Number Placeholder 3"/>
          <p:cNvSpPr>
            <a:spLocks noGrp="1"/>
          </p:cNvSpPr>
          <p:nvPr>
            <p:ph type="sldNum" sz="quarter" idx="5"/>
          </p:nvPr>
        </p:nvSpPr>
        <p:spPr/>
        <p:txBody>
          <a:bodyPr/>
          <a:lstStyle/>
          <a:p>
            <a:fld id="{194049A7-5E33-4059-8EE3-75B6B57914AC}" type="slidenum">
              <a:rPr lang="en-US" smtClean="0"/>
              <a:t>54</a:t>
            </a:fld>
            <a:endParaRPr lang="en-US"/>
          </a:p>
        </p:txBody>
      </p:sp>
    </p:spTree>
    <p:extLst>
      <p:ext uri="{BB962C8B-B14F-4D97-AF65-F5344CB8AC3E}">
        <p14:creationId xmlns:p14="http://schemas.microsoft.com/office/powerpoint/2010/main" val="1058431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ICDS states that it is applicable for the computation of income. The name of the standard is accounting policies. Accounting policies are for maintenance of books of accounts. However, the ICDS is for computation of income. Thereby, the accounting policies referred in the standard should be read as computation policies. There is a clarification in this regard with respect to interplay between ICDS – I and maintenance of books of accounts. ICDS is being fundamental in nature shall be applicable for computation of income under PGBP or IFOS. </a:t>
            </a:r>
          </a:p>
        </p:txBody>
      </p:sp>
      <p:sp>
        <p:nvSpPr>
          <p:cNvPr id="4" name="Slide Number Placeholder 3"/>
          <p:cNvSpPr>
            <a:spLocks noGrp="1"/>
          </p:cNvSpPr>
          <p:nvPr>
            <p:ph type="sldNum" sz="quarter" idx="5"/>
          </p:nvPr>
        </p:nvSpPr>
        <p:spPr/>
        <p:txBody>
          <a:bodyPr/>
          <a:lstStyle/>
          <a:p>
            <a:fld id="{194049A7-5E33-4059-8EE3-75B6B57914AC}" type="slidenum">
              <a:rPr lang="en-US" smtClean="0"/>
              <a:t>8</a:t>
            </a:fld>
            <a:endParaRPr lang="en-US"/>
          </a:p>
        </p:txBody>
      </p:sp>
    </p:spTree>
    <p:extLst>
      <p:ext uri="{BB962C8B-B14F-4D97-AF65-F5344CB8AC3E}">
        <p14:creationId xmlns:p14="http://schemas.microsoft.com/office/powerpoint/2010/main" val="5907743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4049A7-5E33-4059-8EE3-75B6B57914AC}" type="slidenum">
              <a:rPr lang="en-US" smtClean="0"/>
              <a:t>56</a:t>
            </a:fld>
            <a:endParaRPr lang="en-US"/>
          </a:p>
        </p:txBody>
      </p:sp>
    </p:spTree>
    <p:extLst>
      <p:ext uri="{BB962C8B-B14F-4D97-AF65-F5344CB8AC3E}">
        <p14:creationId xmlns:p14="http://schemas.microsoft.com/office/powerpoint/2010/main" val="674279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ICDS does not deal with recognition of interest and dividends on securities which is covered by ICDS IV – Revenue Recognition. </a:t>
            </a:r>
          </a:p>
          <a:p>
            <a:endParaRPr lang="en-US" dirty="0"/>
          </a:p>
          <a:p>
            <a:r>
              <a:rPr lang="en-US" dirty="0"/>
              <a:t>Part A of ICDS applies to securities held as stock-in-trade by any assessee, such as stock broker or a regular trader in securities, whose income is taxable under the head Business Income.</a:t>
            </a:r>
          </a:p>
          <a:p>
            <a:endParaRPr lang="en-US" dirty="0"/>
          </a:p>
          <a:p>
            <a:endParaRPr lang="en-US" dirty="0"/>
          </a:p>
        </p:txBody>
      </p:sp>
      <p:sp>
        <p:nvSpPr>
          <p:cNvPr id="4" name="Slide Number Placeholder 3"/>
          <p:cNvSpPr>
            <a:spLocks noGrp="1"/>
          </p:cNvSpPr>
          <p:nvPr>
            <p:ph type="sldNum" sz="quarter" idx="5"/>
          </p:nvPr>
        </p:nvSpPr>
        <p:spPr/>
        <p:txBody>
          <a:bodyPr/>
          <a:lstStyle/>
          <a:p>
            <a:fld id="{194049A7-5E33-4059-8EE3-75B6B57914AC}" type="slidenum">
              <a:rPr lang="en-US" smtClean="0"/>
              <a:t>59</a:t>
            </a:fld>
            <a:endParaRPr lang="en-US"/>
          </a:p>
        </p:txBody>
      </p:sp>
    </p:spTree>
    <p:extLst>
      <p:ext uri="{BB962C8B-B14F-4D97-AF65-F5344CB8AC3E}">
        <p14:creationId xmlns:p14="http://schemas.microsoft.com/office/powerpoint/2010/main" val="11773422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10: Which ICDS would govern derivative instruments? </a:t>
            </a:r>
          </a:p>
          <a:p>
            <a:r>
              <a:rPr lang="en-US" dirty="0"/>
              <a:t>Answer: ICDS —VI (subject to para 3 of ICDS-VIII) provides guidance on accounting for derivative contracts such as forward contracts and other similar contracts. For derivatives, not within the scope of ICDSVI, provisions of ICDS-I would apply. </a:t>
            </a:r>
          </a:p>
          <a:p>
            <a:endParaRPr lang="en-US" dirty="0"/>
          </a:p>
        </p:txBody>
      </p:sp>
      <p:sp>
        <p:nvSpPr>
          <p:cNvPr id="4" name="Slide Number Placeholder 3"/>
          <p:cNvSpPr>
            <a:spLocks noGrp="1"/>
          </p:cNvSpPr>
          <p:nvPr>
            <p:ph type="sldNum" sz="quarter" idx="5"/>
          </p:nvPr>
        </p:nvSpPr>
        <p:spPr/>
        <p:txBody>
          <a:bodyPr/>
          <a:lstStyle/>
          <a:p>
            <a:fld id="{194049A7-5E33-4059-8EE3-75B6B57914AC}" type="slidenum">
              <a:rPr lang="en-US" smtClean="0"/>
              <a:t>60</a:t>
            </a:fld>
            <a:endParaRPr lang="en-US"/>
          </a:p>
        </p:txBody>
      </p:sp>
    </p:spTree>
    <p:extLst>
      <p:ext uri="{BB962C8B-B14F-4D97-AF65-F5344CB8AC3E}">
        <p14:creationId xmlns:p14="http://schemas.microsoft.com/office/powerpoint/2010/main" val="20137817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4049A7-5E33-4059-8EE3-75B6B57914AC}" type="slidenum">
              <a:rPr lang="en-US" smtClean="0"/>
              <a:t>62</a:t>
            </a:fld>
            <a:endParaRPr lang="en-US"/>
          </a:p>
        </p:txBody>
      </p:sp>
    </p:spTree>
    <p:extLst>
      <p:ext uri="{BB962C8B-B14F-4D97-AF65-F5344CB8AC3E}">
        <p14:creationId xmlns:p14="http://schemas.microsoft.com/office/powerpoint/2010/main" val="16568733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No Disclosures specified in this standard</a:t>
            </a:r>
          </a:p>
        </p:txBody>
      </p:sp>
      <p:sp>
        <p:nvSpPr>
          <p:cNvPr id="4" name="Slide Number Placeholder 3"/>
          <p:cNvSpPr>
            <a:spLocks noGrp="1"/>
          </p:cNvSpPr>
          <p:nvPr>
            <p:ph type="sldNum" sz="quarter" idx="5"/>
          </p:nvPr>
        </p:nvSpPr>
        <p:spPr/>
        <p:txBody>
          <a:bodyPr/>
          <a:lstStyle/>
          <a:p>
            <a:fld id="{194049A7-5E33-4059-8EE3-75B6B57914AC}" type="slidenum">
              <a:rPr lang="en-US" smtClean="0"/>
              <a:t>63</a:t>
            </a:fld>
            <a:endParaRPr lang="en-US"/>
          </a:p>
        </p:txBody>
      </p:sp>
    </p:spTree>
    <p:extLst>
      <p:ext uri="{BB962C8B-B14F-4D97-AF65-F5344CB8AC3E}">
        <p14:creationId xmlns:p14="http://schemas.microsoft.com/office/powerpoint/2010/main" val="11691229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B of ICDS is also silent on provision regarding recognition of income on securities (interest/dividend </a:t>
            </a:r>
            <a:r>
              <a:rPr lang="en-US" dirty="0" err="1"/>
              <a:t>etc</a:t>
            </a:r>
            <a:r>
              <a:rPr lang="en-US" dirty="0"/>
              <a:t>) and therefore, computation of income from such source would be governed by normal provisions of the Act read with ICDS IV - Revenue Recognition. </a:t>
            </a:r>
          </a:p>
        </p:txBody>
      </p:sp>
      <p:sp>
        <p:nvSpPr>
          <p:cNvPr id="4" name="Slide Number Placeholder 3"/>
          <p:cNvSpPr>
            <a:spLocks noGrp="1"/>
          </p:cNvSpPr>
          <p:nvPr>
            <p:ph type="sldNum" sz="quarter" idx="5"/>
          </p:nvPr>
        </p:nvSpPr>
        <p:spPr/>
        <p:txBody>
          <a:bodyPr/>
          <a:lstStyle/>
          <a:p>
            <a:fld id="{194049A7-5E33-4059-8EE3-75B6B57914AC}" type="slidenum">
              <a:rPr lang="en-US" smtClean="0"/>
              <a:t>64</a:t>
            </a:fld>
            <a:endParaRPr lang="en-US"/>
          </a:p>
        </p:txBody>
      </p:sp>
    </p:spTree>
    <p:extLst>
      <p:ext uri="{BB962C8B-B14F-4D97-AF65-F5344CB8AC3E}">
        <p14:creationId xmlns:p14="http://schemas.microsoft.com/office/powerpoint/2010/main" val="18956179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No Disclosures specified in this standard</a:t>
            </a:r>
          </a:p>
        </p:txBody>
      </p:sp>
      <p:sp>
        <p:nvSpPr>
          <p:cNvPr id="4" name="Slide Number Placeholder 3"/>
          <p:cNvSpPr>
            <a:spLocks noGrp="1"/>
          </p:cNvSpPr>
          <p:nvPr>
            <p:ph type="sldNum" sz="quarter" idx="5"/>
          </p:nvPr>
        </p:nvSpPr>
        <p:spPr/>
        <p:txBody>
          <a:bodyPr/>
          <a:lstStyle/>
          <a:p>
            <a:fld id="{194049A7-5E33-4059-8EE3-75B6B57914AC}" type="slidenum">
              <a:rPr lang="en-US" smtClean="0"/>
              <a:t>65</a:t>
            </a:fld>
            <a:endParaRPr lang="en-US"/>
          </a:p>
        </p:txBody>
      </p:sp>
    </p:spTree>
    <p:extLst>
      <p:ext uri="{BB962C8B-B14F-4D97-AF65-F5344CB8AC3E}">
        <p14:creationId xmlns:p14="http://schemas.microsoft.com/office/powerpoint/2010/main" val="40433494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ICDS primarily deals with the timing and the circumstances under which borrowing costs are to be </a:t>
            </a:r>
            <a:r>
              <a:rPr lang="en-US" dirty="0" err="1"/>
              <a:t>capitalised</a:t>
            </a:r>
            <a:r>
              <a:rPr lang="en-US" dirty="0"/>
              <a:t>. It does not specifically deal with the allowability of borrowing costs as a deduction, which continues to be governed by section 36(1)(iii) of the Act. Finance Act, 2015 amended the Proviso to Section 36(1)(iii) to delete the words “for extension of existing business or profession”. </a:t>
            </a:r>
          </a:p>
        </p:txBody>
      </p:sp>
      <p:sp>
        <p:nvSpPr>
          <p:cNvPr id="4" name="Slide Number Placeholder 3"/>
          <p:cNvSpPr>
            <a:spLocks noGrp="1"/>
          </p:cNvSpPr>
          <p:nvPr>
            <p:ph type="sldNum" sz="quarter" idx="5"/>
          </p:nvPr>
        </p:nvSpPr>
        <p:spPr/>
        <p:txBody>
          <a:bodyPr/>
          <a:lstStyle/>
          <a:p>
            <a:fld id="{194049A7-5E33-4059-8EE3-75B6B57914AC}" type="slidenum">
              <a:rPr lang="en-US" smtClean="0"/>
              <a:t>66</a:t>
            </a:fld>
            <a:endParaRPr lang="en-US"/>
          </a:p>
        </p:txBody>
      </p:sp>
    </p:spTree>
    <p:extLst>
      <p:ext uri="{BB962C8B-B14F-4D97-AF65-F5344CB8AC3E}">
        <p14:creationId xmlns:p14="http://schemas.microsoft.com/office/powerpoint/2010/main" val="11698565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borrowing costs under this ICDS do not include exchange differences arising from foreign currency borrowings to the extent they are regarded as an adjustment to interest costs. ICDS VI deals with effects of changes in foreign exchange rates, and would therefore apply even to fluctuations in foreign exchange rates in respect of such interest</a:t>
            </a:r>
          </a:p>
          <a:p>
            <a:endParaRPr lang="en-US" dirty="0"/>
          </a:p>
          <a:p>
            <a:r>
              <a:rPr lang="en-US" dirty="0"/>
              <a:t>Qualifying asset - Inventory, for example, in the case of real estate developers would also be qualifying asset under this ICDS.</a:t>
            </a:r>
          </a:p>
          <a:p>
            <a:endParaRPr lang="en-US" dirty="0"/>
          </a:p>
        </p:txBody>
      </p:sp>
      <p:sp>
        <p:nvSpPr>
          <p:cNvPr id="4" name="Slide Number Placeholder 3"/>
          <p:cNvSpPr>
            <a:spLocks noGrp="1"/>
          </p:cNvSpPr>
          <p:nvPr>
            <p:ph type="sldNum" sz="quarter" idx="5"/>
          </p:nvPr>
        </p:nvSpPr>
        <p:spPr/>
        <p:txBody>
          <a:bodyPr/>
          <a:lstStyle/>
          <a:p>
            <a:fld id="{194049A7-5E33-4059-8EE3-75B6B57914AC}" type="slidenum">
              <a:rPr lang="en-US" smtClean="0"/>
              <a:t>67</a:t>
            </a:fld>
            <a:endParaRPr lang="en-US"/>
          </a:p>
        </p:txBody>
      </p:sp>
    </p:spTree>
    <p:extLst>
      <p:ext uri="{BB962C8B-B14F-4D97-AF65-F5344CB8AC3E}">
        <p14:creationId xmlns:p14="http://schemas.microsoft.com/office/powerpoint/2010/main" val="37169764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22: How to allocate borrowing costs relating to general borrowing as computed in accordance with formula provided under Para 6 of ICDS-IX to different qualifying assets? Answer: The capitalization of general borrowing cost under ICDS-IX shall be done on asset-by-asset basis. </a:t>
            </a:r>
          </a:p>
          <a:p>
            <a:endParaRPr lang="en-US" dirty="0"/>
          </a:p>
          <a:p>
            <a:r>
              <a:rPr lang="en-US" dirty="0"/>
              <a:t>In case of general borrowings, the interest to be </a:t>
            </a:r>
            <a:r>
              <a:rPr lang="en-US" dirty="0" err="1"/>
              <a:t>capitalised</a:t>
            </a:r>
            <a:r>
              <a:rPr lang="en-US" dirty="0"/>
              <a:t> is to be considered from the date of </a:t>
            </a:r>
            <a:r>
              <a:rPr lang="en-US" dirty="0" err="1"/>
              <a:t>utilisation</a:t>
            </a:r>
            <a:r>
              <a:rPr lang="en-US" dirty="0"/>
              <a:t> of the funds borrowed. There could therefore be a period between the date of borrowing and the date of </a:t>
            </a:r>
            <a:r>
              <a:rPr lang="en-US" dirty="0" err="1"/>
              <a:t>utilisation</a:t>
            </a:r>
            <a:r>
              <a:rPr lang="en-US" dirty="0"/>
              <a:t>, in respect of which period the borrowing costs are not to be </a:t>
            </a:r>
            <a:r>
              <a:rPr lang="en-US" dirty="0" err="1"/>
              <a:t>capitalised</a:t>
            </a:r>
            <a:r>
              <a:rPr lang="en-US" dirty="0"/>
              <a:t> as per the ICDS. </a:t>
            </a:r>
          </a:p>
        </p:txBody>
      </p:sp>
      <p:sp>
        <p:nvSpPr>
          <p:cNvPr id="4" name="Slide Number Placeholder 3"/>
          <p:cNvSpPr>
            <a:spLocks noGrp="1"/>
          </p:cNvSpPr>
          <p:nvPr>
            <p:ph type="sldNum" sz="quarter" idx="5"/>
          </p:nvPr>
        </p:nvSpPr>
        <p:spPr/>
        <p:txBody>
          <a:bodyPr/>
          <a:lstStyle/>
          <a:p>
            <a:fld id="{194049A7-5E33-4059-8EE3-75B6B57914AC}" type="slidenum">
              <a:rPr lang="en-US" smtClean="0"/>
              <a:t>68</a:t>
            </a:fld>
            <a:endParaRPr lang="en-US"/>
          </a:p>
        </p:txBody>
      </p:sp>
    </p:spTree>
    <p:extLst>
      <p:ext uri="{BB962C8B-B14F-4D97-AF65-F5344CB8AC3E}">
        <p14:creationId xmlns:p14="http://schemas.microsoft.com/office/powerpoint/2010/main" val="3452721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concern – Adverse key financial ratios, default in debt repayments, Loss of a major market share, key customers, franchise, license etc., </a:t>
            </a:r>
          </a:p>
          <a:p>
            <a:endParaRPr lang="en-US" dirty="0"/>
          </a:p>
          <a:p>
            <a:r>
              <a:rPr lang="en-US" dirty="0"/>
              <a:t>Consistency – Accounting policies cannot be changed without a reasonable cause. What is reasonable cause? It is not defined in the ICDS and Act. If the change is bonafide and imperative and driven by commercial, contractual or statutory compulsions, it can be considered as reasonable cause.   </a:t>
            </a:r>
          </a:p>
          <a:p>
            <a:endParaRPr lang="en-US" dirty="0"/>
          </a:p>
          <a:p>
            <a:r>
              <a:rPr lang="en-US" dirty="0"/>
              <a:t>Change in the estimate like provision for warranty or bad debts do not vitiate the consistency principle.</a:t>
            </a:r>
          </a:p>
          <a:p>
            <a:endParaRPr lang="en-US" dirty="0"/>
          </a:p>
          <a:p>
            <a:r>
              <a:rPr lang="en-US" dirty="0"/>
              <a:t>Accrual – Concept of accrual has its genesis in section 5. Accrual has been defined to mean enforceable of right to receive with a corresponding obligation to pay. SC in Excel industries Limited 358 ITR 295. </a:t>
            </a:r>
          </a:p>
          <a:p>
            <a:endParaRPr lang="en-US" dirty="0"/>
          </a:p>
          <a:p>
            <a:r>
              <a:rPr lang="en-US" dirty="0"/>
              <a:t>Marked to Market loss or expected loss shall not be recognized unless the recognition is in accordance with provisions of any other ICDS. The same logic applies to gains as well. </a:t>
            </a:r>
          </a:p>
          <a:p>
            <a:r>
              <a:rPr lang="en-US" dirty="0"/>
              <a:t>Materiality – Omission of materiality is unlikely to impact the computation of income. This is because income computation exercise is not driven by quantum considerations.   </a:t>
            </a:r>
          </a:p>
          <a:p>
            <a:endParaRPr lang="en-US" dirty="0"/>
          </a:p>
        </p:txBody>
      </p:sp>
      <p:sp>
        <p:nvSpPr>
          <p:cNvPr id="4" name="Slide Number Placeholder 3"/>
          <p:cNvSpPr>
            <a:spLocks noGrp="1"/>
          </p:cNvSpPr>
          <p:nvPr>
            <p:ph type="sldNum" sz="quarter" idx="5"/>
          </p:nvPr>
        </p:nvSpPr>
        <p:spPr/>
        <p:txBody>
          <a:bodyPr/>
          <a:lstStyle/>
          <a:p>
            <a:fld id="{194049A7-5E33-4059-8EE3-75B6B57914AC}" type="slidenum">
              <a:rPr lang="en-US" smtClean="0"/>
              <a:t>9</a:t>
            </a:fld>
            <a:endParaRPr lang="en-US"/>
          </a:p>
        </p:txBody>
      </p:sp>
    </p:spTree>
    <p:extLst>
      <p:ext uri="{BB962C8B-B14F-4D97-AF65-F5344CB8AC3E}">
        <p14:creationId xmlns:p14="http://schemas.microsoft.com/office/powerpoint/2010/main" val="381955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ICDS requirement of disclosure of the amount of borrowing costs </a:t>
            </a:r>
            <a:r>
              <a:rPr lang="en-US" dirty="0" err="1"/>
              <a:t>capitalised</a:t>
            </a:r>
            <a:r>
              <a:rPr lang="en-US" dirty="0"/>
              <a:t> during the previous year does not state whether such details are required to be given block -wise or whether such disclosure has to be given in aggregate. A disclosure of the aggregate amount should suffice. </a:t>
            </a:r>
          </a:p>
          <a:p>
            <a:endParaRPr lang="en-US" dirty="0"/>
          </a:p>
          <a:p>
            <a:r>
              <a:rPr lang="en-US" dirty="0"/>
              <a:t>It is, however, necessary to keep the details of block -wise, </a:t>
            </a:r>
            <a:r>
              <a:rPr lang="en-US" dirty="0" err="1"/>
              <a:t>capitalisation</a:t>
            </a:r>
            <a:r>
              <a:rPr lang="en-US" dirty="0"/>
              <a:t> of borrowing costs to tally the total figure with the additions to the respective blocks of assets. </a:t>
            </a:r>
          </a:p>
        </p:txBody>
      </p:sp>
      <p:sp>
        <p:nvSpPr>
          <p:cNvPr id="4" name="Slide Number Placeholder 3"/>
          <p:cNvSpPr>
            <a:spLocks noGrp="1"/>
          </p:cNvSpPr>
          <p:nvPr>
            <p:ph type="sldNum" sz="quarter" idx="5"/>
          </p:nvPr>
        </p:nvSpPr>
        <p:spPr/>
        <p:txBody>
          <a:bodyPr/>
          <a:lstStyle/>
          <a:p>
            <a:fld id="{194049A7-5E33-4059-8EE3-75B6B57914AC}" type="slidenum">
              <a:rPr lang="en-US" smtClean="0"/>
              <a:t>71</a:t>
            </a:fld>
            <a:endParaRPr lang="en-US"/>
          </a:p>
        </p:txBody>
      </p:sp>
    </p:spTree>
    <p:extLst>
      <p:ext uri="{BB962C8B-B14F-4D97-AF65-F5344CB8AC3E}">
        <p14:creationId xmlns:p14="http://schemas.microsoft.com/office/powerpoint/2010/main" val="8402183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Income Computation and Disclosure Standard deals with provisions, contingent liabilities and contingent assets, except those: (a) resulting from financial instruments; (b) resulting from executory contracts; (c) arising in insurance business from contracts with policyholders; and (d) covered by another Income Computation and Disclosure Standard. </a:t>
            </a:r>
          </a:p>
          <a:p>
            <a:endParaRPr lang="en-US" dirty="0"/>
          </a:p>
          <a:p>
            <a:r>
              <a:rPr lang="en-US" dirty="0"/>
              <a:t>The term 'provision' is also used in the context of items such as depreciation, impairment of assets and doubtful debts which are adjustments to the carrying amounts of assets and are not addressed in this Income Computation and Disclosure Standard.” </a:t>
            </a:r>
          </a:p>
        </p:txBody>
      </p:sp>
      <p:sp>
        <p:nvSpPr>
          <p:cNvPr id="4" name="Slide Number Placeholder 3"/>
          <p:cNvSpPr>
            <a:spLocks noGrp="1"/>
          </p:cNvSpPr>
          <p:nvPr>
            <p:ph type="sldNum" sz="quarter" idx="5"/>
          </p:nvPr>
        </p:nvSpPr>
        <p:spPr/>
        <p:txBody>
          <a:bodyPr/>
          <a:lstStyle/>
          <a:p>
            <a:fld id="{194049A7-5E33-4059-8EE3-75B6B57914AC}" type="slidenum">
              <a:rPr lang="en-US" smtClean="0"/>
              <a:t>75</a:t>
            </a:fld>
            <a:endParaRPr lang="en-US"/>
          </a:p>
        </p:txBody>
      </p:sp>
    </p:spTree>
    <p:extLst>
      <p:ext uri="{BB962C8B-B14F-4D97-AF65-F5344CB8AC3E}">
        <p14:creationId xmlns:p14="http://schemas.microsoft.com/office/powerpoint/2010/main" val="16294415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545570">
              <a:lnSpc>
                <a:spcPct val="90000"/>
              </a:lnSpc>
              <a:spcBef>
                <a:spcPct val="0"/>
              </a:spcBef>
              <a:spcAft>
                <a:spcPct val="35000"/>
              </a:spcAft>
            </a:pPr>
            <a:r>
              <a:rPr lang="en-US" sz="1200" dirty="0">
                <a:solidFill>
                  <a:schemeClr val="tx1"/>
                </a:solidFill>
              </a:rPr>
              <a:t>Supreme Court in the case of </a:t>
            </a:r>
            <a:r>
              <a:rPr lang="en-US" sz="1200" dirty="0" err="1">
                <a:solidFill>
                  <a:schemeClr val="tx1"/>
                </a:solidFill>
              </a:rPr>
              <a:t>Rotorok</a:t>
            </a:r>
            <a:r>
              <a:rPr lang="en-US" sz="1200" dirty="0">
                <a:solidFill>
                  <a:schemeClr val="tx1"/>
                </a:solidFill>
              </a:rPr>
              <a:t> Controls while dealing with provision for warranties held that “The principle which emerges from these decisions is that if the historical trend indicates that large number of sophisticated goods were being manufactured in the past and in the past if the facts established show that defects existed in some of the items manufactured and sold then the provision made for warranty in respect of the army of such sophisticated goods would be entitled to deduction from the gross receipts under Section 37 of the 1961 Act. It would all depend on the data systematically maintained by the assessee. “</a:t>
            </a:r>
          </a:p>
          <a:p>
            <a:pPr algn="just" defTabSz="545570">
              <a:lnSpc>
                <a:spcPct val="90000"/>
              </a:lnSpc>
              <a:spcBef>
                <a:spcPct val="0"/>
              </a:spcBef>
              <a:spcAft>
                <a:spcPct val="35000"/>
              </a:spcAft>
            </a:pPr>
            <a:r>
              <a:rPr lang="en-US" sz="1200" dirty="0">
                <a:solidFill>
                  <a:schemeClr val="tx1"/>
                </a:solidFill>
              </a:rPr>
              <a:t>Supreme Court had taken the view that there was an expectation of outflow of resources to meet the obligation. The circumstances of that case would indicate that where a provision for warranties is based on past trends and experience in respect of a large number of goods sold, there would be a reasonable certainty that the expenditure would be incurred on such warranties. Therefore, even under the provisions of ICDS X, provision for warranties would meet the requirement of recognition as a liability if it is in relation to a large number of goods and</a:t>
            </a:r>
            <a:r>
              <a:rPr lang="en-US" sz="1200" dirty="0"/>
              <a:t> </a:t>
            </a:r>
            <a:r>
              <a:rPr lang="en-US" sz="1200" dirty="0">
                <a:solidFill>
                  <a:schemeClr val="tx1"/>
                </a:solidFill>
              </a:rPr>
              <a:t>based on past trends and experience.</a:t>
            </a:r>
          </a:p>
          <a:p>
            <a:endParaRPr lang="en-US" dirty="0"/>
          </a:p>
        </p:txBody>
      </p:sp>
      <p:sp>
        <p:nvSpPr>
          <p:cNvPr id="4" name="Slide Number Placeholder 3"/>
          <p:cNvSpPr>
            <a:spLocks noGrp="1"/>
          </p:cNvSpPr>
          <p:nvPr>
            <p:ph type="sldNum" sz="quarter" idx="5"/>
          </p:nvPr>
        </p:nvSpPr>
        <p:spPr/>
        <p:txBody>
          <a:bodyPr/>
          <a:lstStyle/>
          <a:p>
            <a:fld id="{194049A7-5E33-4059-8EE3-75B6B57914AC}" type="slidenum">
              <a:rPr lang="en-US" smtClean="0"/>
              <a:t>76</a:t>
            </a:fld>
            <a:endParaRPr lang="en-US"/>
          </a:p>
        </p:txBody>
      </p:sp>
    </p:spTree>
    <p:extLst>
      <p:ext uri="{BB962C8B-B14F-4D97-AF65-F5344CB8AC3E}">
        <p14:creationId xmlns:p14="http://schemas.microsoft.com/office/powerpoint/2010/main" val="2745432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194049A7-5E33-4059-8EE3-75B6B57914AC}" type="slidenum">
              <a:rPr lang="en-US" smtClean="0"/>
              <a:t>81</a:t>
            </a:fld>
            <a:endParaRPr lang="en-US"/>
          </a:p>
        </p:txBody>
      </p:sp>
    </p:spTree>
    <p:extLst>
      <p:ext uri="{BB962C8B-B14F-4D97-AF65-F5344CB8AC3E}">
        <p14:creationId xmlns:p14="http://schemas.microsoft.com/office/powerpoint/2010/main" val="1646363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Prudence – It is embedded in the provisions of the Act i.e. section 37. Provision created may be claimed as deduction if the same is in line with ICDS X. </a:t>
            </a:r>
          </a:p>
          <a:p>
            <a:endParaRPr lang="en-US" dirty="0"/>
          </a:p>
        </p:txBody>
      </p:sp>
      <p:sp>
        <p:nvSpPr>
          <p:cNvPr id="4" name="Slide Number Placeholder 3"/>
          <p:cNvSpPr>
            <a:spLocks noGrp="1"/>
          </p:cNvSpPr>
          <p:nvPr>
            <p:ph type="sldNum" sz="quarter" idx="5"/>
          </p:nvPr>
        </p:nvSpPr>
        <p:spPr/>
        <p:txBody>
          <a:bodyPr/>
          <a:lstStyle/>
          <a:p>
            <a:fld id="{194049A7-5E33-4059-8EE3-75B6B57914AC}" type="slidenum">
              <a:rPr lang="en-US" smtClean="0"/>
              <a:t>10</a:t>
            </a:fld>
            <a:endParaRPr lang="en-US"/>
          </a:p>
        </p:txBody>
      </p:sp>
    </p:spTree>
    <p:extLst>
      <p:ext uri="{BB962C8B-B14F-4D97-AF65-F5344CB8AC3E}">
        <p14:creationId xmlns:p14="http://schemas.microsoft.com/office/powerpoint/2010/main" val="3671879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4049A7-5E33-4059-8EE3-75B6B57914AC}" type="slidenum">
              <a:rPr lang="en-US" smtClean="0"/>
              <a:t>11</a:t>
            </a:fld>
            <a:endParaRPr lang="en-US"/>
          </a:p>
        </p:txBody>
      </p:sp>
    </p:spTree>
    <p:extLst>
      <p:ext uri="{BB962C8B-B14F-4D97-AF65-F5344CB8AC3E}">
        <p14:creationId xmlns:p14="http://schemas.microsoft.com/office/powerpoint/2010/main" val="3639309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ICDS VIII does not deal with mutual funds, venture capital funds, banks, public financial institutions formed under Central Act. The same will be governed by ICDS II</a:t>
            </a:r>
          </a:p>
          <a:p>
            <a:endParaRPr lang="en-US" dirty="0"/>
          </a:p>
          <a:p>
            <a:r>
              <a:rPr lang="en-US" dirty="0"/>
              <a:t>Livestock – only producer is excluded. Trader is covered in the producer’s inventories. </a:t>
            </a:r>
          </a:p>
          <a:p>
            <a:endParaRPr lang="en-US" dirty="0"/>
          </a:p>
          <a:p>
            <a:r>
              <a:rPr lang="en-US" dirty="0"/>
              <a:t>ICDS prescribed inclusive method of accounting (in line with section 145A) whereas AS prescribes exclusive method of accounting. The tax impact on account of difference would generally be Nil. </a:t>
            </a:r>
          </a:p>
          <a:p>
            <a:endParaRPr lang="en-US" dirty="0"/>
          </a:p>
          <a:p>
            <a:r>
              <a:rPr lang="en-US" dirty="0"/>
              <a:t>Cost of services – if services are directly related to construction of an asset, the same will be dealt by ICDS III</a:t>
            </a:r>
          </a:p>
          <a:p>
            <a:endParaRPr lang="en-US" dirty="0"/>
          </a:p>
          <a:p>
            <a:r>
              <a:rPr lang="en-US" dirty="0"/>
              <a:t>Fixed production overheads - The allocation of fixed production overheads for the purpose of their inclusion in the costs of conversion shall be based on the normal capacity of the production facilities. Normal capacity shall be the production expected to be achieved on an average over a number of periods or seasons under normal circumstances, taking into account the loss of capacity resulting from planned maintenance. The actual level of production shall be used when it approximates to normal capacity. </a:t>
            </a:r>
          </a:p>
          <a:p>
            <a:endParaRPr lang="en-US" dirty="0"/>
          </a:p>
          <a:p>
            <a:r>
              <a:rPr lang="en-US" dirty="0"/>
              <a:t>By products - Where a production process results in more than one product being produced simultaneously and the costs of conversion of each product are not separately identifiable, the costs shall be allocated between the products on a rational and consistent basis. Where by‐products, scrap or waste material are immaterial, they shall be measured at net </a:t>
            </a:r>
            <a:r>
              <a:rPr lang="en-US" dirty="0" err="1"/>
              <a:t>realisable</a:t>
            </a:r>
            <a:r>
              <a:rPr lang="en-US" dirty="0"/>
              <a:t> value and this value shall be deducted from the cost of the main product.” </a:t>
            </a:r>
          </a:p>
          <a:p>
            <a:endParaRPr lang="en-US" dirty="0"/>
          </a:p>
          <a:p>
            <a:r>
              <a:rPr lang="en-US" dirty="0"/>
              <a:t>Revised AS 2 also refers to exclusion of distribution costs from cost of inventories. Although, ICDS II does not specifically refer to distribution costs, costs such as expenses incurred at distribution depots are excluded from the costs of inventory since these are not costs incurred in bringing the inventories to their present location and condition as contemplated by this ICDS. </a:t>
            </a:r>
          </a:p>
          <a:p>
            <a:endParaRPr lang="en-US" dirty="0"/>
          </a:p>
          <a:p>
            <a:r>
              <a:rPr lang="en-US" dirty="0"/>
              <a:t>NRV for inventories shall be written down on an item-by-item basis. When the products of same use or purpose and are produced and marketed in same geography, such inventories shall be grouped together and written down to NRV on aggregate basis. </a:t>
            </a:r>
          </a:p>
        </p:txBody>
      </p:sp>
      <p:sp>
        <p:nvSpPr>
          <p:cNvPr id="4" name="Slide Number Placeholder 3"/>
          <p:cNvSpPr>
            <a:spLocks noGrp="1"/>
          </p:cNvSpPr>
          <p:nvPr>
            <p:ph type="sldNum" sz="quarter" idx="5"/>
          </p:nvPr>
        </p:nvSpPr>
        <p:spPr/>
        <p:txBody>
          <a:bodyPr/>
          <a:lstStyle/>
          <a:p>
            <a:fld id="{194049A7-5E33-4059-8EE3-75B6B57914AC}" type="slidenum">
              <a:rPr lang="en-US" smtClean="0"/>
              <a:t>14</a:t>
            </a:fld>
            <a:endParaRPr lang="en-US"/>
          </a:p>
        </p:txBody>
      </p:sp>
    </p:spTree>
    <p:extLst>
      <p:ext uri="{BB962C8B-B14F-4D97-AF65-F5344CB8AC3E}">
        <p14:creationId xmlns:p14="http://schemas.microsoft.com/office/powerpoint/2010/main" val="1848259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 identification method – Specific costs are attributed to specific or items of inventory. It has limited applicability. Eg: Paintings in an art gallery. </a:t>
            </a:r>
          </a:p>
          <a:p>
            <a:endParaRPr lang="en-US" dirty="0"/>
          </a:p>
          <a:p>
            <a:r>
              <a:rPr lang="en-US" dirty="0"/>
              <a:t>If products are interchangeable, FIFO or Weighted Average Cost Method should be used. In the case of WAC, average is calculated periodically or as each additional shipment is received as the case may be. </a:t>
            </a:r>
          </a:p>
          <a:p>
            <a:endParaRPr lang="en-US" dirty="0"/>
          </a:p>
          <a:p>
            <a:r>
              <a:rPr lang="en-US" dirty="0"/>
              <a:t>Standard cost can be used when the results approximate the actual cost. Many large companies using ERP packages record consumption of materials using standard cost. </a:t>
            </a:r>
          </a:p>
          <a:p>
            <a:endParaRPr lang="en-US" dirty="0"/>
          </a:p>
          <a:p>
            <a:r>
              <a:rPr lang="en-US" dirty="0"/>
              <a:t>Retail method would be used when it is impracticable to use either FIFO or WAC method in retail trade for measuring inventories of large number of rapidly changing items having similar margins.  </a:t>
            </a:r>
          </a:p>
        </p:txBody>
      </p:sp>
      <p:sp>
        <p:nvSpPr>
          <p:cNvPr id="4" name="Slide Number Placeholder 3"/>
          <p:cNvSpPr>
            <a:spLocks noGrp="1"/>
          </p:cNvSpPr>
          <p:nvPr>
            <p:ph type="sldNum" sz="quarter" idx="5"/>
          </p:nvPr>
        </p:nvSpPr>
        <p:spPr/>
        <p:txBody>
          <a:bodyPr/>
          <a:lstStyle/>
          <a:p>
            <a:fld id="{194049A7-5E33-4059-8EE3-75B6B57914AC}" type="slidenum">
              <a:rPr lang="en-US" smtClean="0"/>
              <a:t>15</a:t>
            </a:fld>
            <a:endParaRPr lang="en-US"/>
          </a:p>
        </p:txBody>
      </p:sp>
    </p:spTree>
    <p:extLst>
      <p:ext uri="{BB962C8B-B14F-4D97-AF65-F5344CB8AC3E}">
        <p14:creationId xmlns:p14="http://schemas.microsoft.com/office/powerpoint/2010/main" val="4241711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8952B-43FF-2688-ACCA-242042B108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0033FB-0697-C720-E370-7E8F944B90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A3558AB-7483-6E46-29A9-7911458C3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359122-62F8-5F58-15A5-6E40A9524F3B}"/>
              </a:ext>
            </a:extLst>
          </p:cNvPr>
          <p:cNvSpPr>
            <a:spLocks noGrp="1"/>
          </p:cNvSpPr>
          <p:nvPr>
            <p:ph type="sldNum" sz="quarter" idx="12"/>
          </p:nvPr>
        </p:nvSpPr>
        <p:spPr/>
        <p:txBody>
          <a:bodyPr/>
          <a:lstStyle>
            <a:lvl1pPr>
              <a:defRPr/>
            </a:lvl1pPr>
          </a:lstStyle>
          <a:p>
            <a:r>
              <a:rPr lang="en-US" dirty="0"/>
              <a:t>ABC</a:t>
            </a:r>
          </a:p>
        </p:txBody>
      </p:sp>
      <p:sp>
        <p:nvSpPr>
          <p:cNvPr id="8" name="Text Placeholder 7">
            <a:extLst>
              <a:ext uri="{FF2B5EF4-FFF2-40B4-BE49-F238E27FC236}">
                <a16:creationId xmlns:a16="http://schemas.microsoft.com/office/drawing/2014/main" id="{A5DA6613-AE01-FE2F-8870-975E23D5E372}"/>
              </a:ext>
            </a:extLst>
          </p:cNvPr>
          <p:cNvSpPr>
            <a:spLocks noGrp="1"/>
          </p:cNvSpPr>
          <p:nvPr>
            <p:ph type="body" sz="quarter" idx="13" hasCustomPrompt="1"/>
          </p:nvPr>
        </p:nvSpPr>
        <p:spPr>
          <a:xfrm>
            <a:off x="0" y="6607175"/>
            <a:ext cx="2966484" cy="501650"/>
          </a:xfrm>
        </p:spPr>
        <p:txBody>
          <a:bodyPr/>
          <a:lstStyle>
            <a:lvl1pPr marL="0" indent="0">
              <a:buNone/>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ICDS – Practical Insights &amp; Disclosures</a:t>
            </a:r>
          </a:p>
          <a:p>
            <a:pPr lvl="0"/>
            <a:endParaRPr lang="en-US" dirty="0"/>
          </a:p>
        </p:txBody>
      </p:sp>
    </p:spTree>
    <p:extLst>
      <p:ext uri="{BB962C8B-B14F-4D97-AF65-F5344CB8AC3E}">
        <p14:creationId xmlns:p14="http://schemas.microsoft.com/office/powerpoint/2010/main" val="2614410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00504-D2CA-6E65-84D1-0CAB00CE13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74A4DF-963C-7642-C32E-9F3551385B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FC16B-B839-5DC2-50C4-0F2EE7CDA456}"/>
              </a:ext>
            </a:extLst>
          </p:cNvPr>
          <p:cNvSpPr>
            <a:spLocks noGrp="1"/>
          </p:cNvSpPr>
          <p:nvPr>
            <p:ph type="dt" sz="half" idx="10"/>
          </p:nvPr>
        </p:nvSpPr>
        <p:spPr/>
        <p:txBody>
          <a:bodyPr/>
          <a:lstStyle/>
          <a:p>
            <a:fld id="{870C2776-C72A-40D8-B24E-CC543EB66F30}" type="datetimeFigureOut">
              <a:rPr lang="en-US" smtClean="0"/>
              <a:t>7/3/2024</a:t>
            </a:fld>
            <a:endParaRPr lang="en-US"/>
          </a:p>
        </p:txBody>
      </p:sp>
      <p:sp>
        <p:nvSpPr>
          <p:cNvPr id="5" name="Footer Placeholder 4">
            <a:extLst>
              <a:ext uri="{FF2B5EF4-FFF2-40B4-BE49-F238E27FC236}">
                <a16:creationId xmlns:a16="http://schemas.microsoft.com/office/drawing/2014/main" id="{9732F5A5-8E3A-E1AF-495D-18B20DE444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AB7F8-B306-94A3-A90D-44F938D552DD}"/>
              </a:ext>
            </a:extLst>
          </p:cNvPr>
          <p:cNvSpPr>
            <a:spLocks noGrp="1"/>
          </p:cNvSpPr>
          <p:nvPr>
            <p:ph type="sldNum" sz="quarter" idx="12"/>
          </p:nvPr>
        </p:nvSpPr>
        <p:spPr/>
        <p:txBody>
          <a:bodyPr/>
          <a:lstStyle/>
          <a:p>
            <a:fld id="{BCA65463-2FA2-48C6-B681-C3E70D8F205F}" type="slidenum">
              <a:rPr lang="en-US" smtClean="0"/>
              <a:t>‹#›</a:t>
            </a:fld>
            <a:endParaRPr lang="en-US"/>
          </a:p>
        </p:txBody>
      </p:sp>
    </p:spTree>
    <p:extLst>
      <p:ext uri="{BB962C8B-B14F-4D97-AF65-F5344CB8AC3E}">
        <p14:creationId xmlns:p14="http://schemas.microsoft.com/office/powerpoint/2010/main" val="2646886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548F83-B126-60DD-6D97-AB433EB5E0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7FD3A9-2D99-9EF3-FC8E-5D80B1EB1B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EC176-3162-FA0C-0C04-7B7A87073D5C}"/>
              </a:ext>
            </a:extLst>
          </p:cNvPr>
          <p:cNvSpPr>
            <a:spLocks noGrp="1"/>
          </p:cNvSpPr>
          <p:nvPr>
            <p:ph type="dt" sz="half" idx="10"/>
          </p:nvPr>
        </p:nvSpPr>
        <p:spPr/>
        <p:txBody>
          <a:bodyPr/>
          <a:lstStyle/>
          <a:p>
            <a:fld id="{870C2776-C72A-40D8-B24E-CC543EB66F30}" type="datetimeFigureOut">
              <a:rPr lang="en-US" smtClean="0"/>
              <a:t>7/3/2024</a:t>
            </a:fld>
            <a:endParaRPr lang="en-US"/>
          </a:p>
        </p:txBody>
      </p:sp>
      <p:sp>
        <p:nvSpPr>
          <p:cNvPr id="5" name="Footer Placeholder 4">
            <a:extLst>
              <a:ext uri="{FF2B5EF4-FFF2-40B4-BE49-F238E27FC236}">
                <a16:creationId xmlns:a16="http://schemas.microsoft.com/office/drawing/2014/main" id="{01433F09-F6BA-B730-5414-F94EE66AD3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A8DC13-EC56-02F1-725A-811FFC7D081A}"/>
              </a:ext>
            </a:extLst>
          </p:cNvPr>
          <p:cNvSpPr>
            <a:spLocks noGrp="1"/>
          </p:cNvSpPr>
          <p:nvPr>
            <p:ph type="sldNum" sz="quarter" idx="12"/>
          </p:nvPr>
        </p:nvSpPr>
        <p:spPr/>
        <p:txBody>
          <a:bodyPr/>
          <a:lstStyle/>
          <a:p>
            <a:fld id="{BCA65463-2FA2-48C6-B681-C3E70D8F205F}" type="slidenum">
              <a:rPr lang="en-US" smtClean="0"/>
              <a:t>‹#›</a:t>
            </a:fld>
            <a:endParaRPr lang="en-US"/>
          </a:p>
        </p:txBody>
      </p:sp>
    </p:spTree>
    <p:extLst>
      <p:ext uri="{BB962C8B-B14F-4D97-AF65-F5344CB8AC3E}">
        <p14:creationId xmlns:p14="http://schemas.microsoft.com/office/powerpoint/2010/main" val="1639843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495E2-8617-33D0-547C-D32FE3D546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BD37AB-6659-12AC-9FA9-698F92A12A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89351A-7D76-AE7B-407E-E196CD257864}"/>
              </a:ext>
            </a:extLst>
          </p:cNvPr>
          <p:cNvSpPr>
            <a:spLocks noGrp="1"/>
          </p:cNvSpPr>
          <p:nvPr>
            <p:ph type="dt" sz="half" idx="10"/>
          </p:nvPr>
        </p:nvSpPr>
        <p:spPr/>
        <p:txBody>
          <a:bodyPr/>
          <a:lstStyle/>
          <a:p>
            <a:fld id="{C785BD4C-0317-4D23-8B2B-E57423343D4A}" type="datetimeFigureOut">
              <a:rPr lang="en-US" smtClean="0"/>
              <a:t>7/3/2024</a:t>
            </a:fld>
            <a:endParaRPr lang="en-US"/>
          </a:p>
        </p:txBody>
      </p:sp>
      <p:sp>
        <p:nvSpPr>
          <p:cNvPr id="5" name="Footer Placeholder 4">
            <a:extLst>
              <a:ext uri="{FF2B5EF4-FFF2-40B4-BE49-F238E27FC236}">
                <a16:creationId xmlns:a16="http://schemas.microsoft.com/office/drawing/2014/main" id="{B10B5765-421C-02F6-5545-9E78D72A7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312FE-3FA5-2421-8311-DEA567B77770}"/>
              </a:ext>
            </a:extLst>
          </p:cNvPr>
          <p:cNvSpPr>
            <a:spLocks noGrp="1"/>
          </p:cNvSpPr>
          <p:nvPr>
            <p:ph type="sldNum" sz="quarter" idx="12"/>
          </p:nvPr>
        </p:nvSpPr>
        <p:spPr/>
        <p:txBody>
          <a:bodyPr/>
          <a:lstStyle/>
          <a:p>
            <a:fld id="{EB263181-FCA3-489C-9309-77931C5FA022}" type="slidenum">
              <a:rPr lang="en-US" smtClean="0"/>
              <a:t>‹#›</a:t>
            </a:fld>
            <a:endParaRPr lang="en-US"/>
          </a:p>
        </p:txBody>
      </p:sp>
    </p:spTree>
    <p:extLst>
      <p:ext uri="{BB962C8B-B14F-4D97-AF65-F5344CB8AC3E}">
        <p14:creationId xmlns:p14="http://schemas.microsoft.com/office/powerpoint/2010/main" val="638166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18AFA-55AA-847B-9BE8-D116D429B4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2D20E0-D0D3-537D-E37C-2203CEB513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DDB95A-C577-C992-DF5C-48559C7514E5}"/>
              </a:ext>
            </a:extLst>
          </p:cNvPr>
          <p:cNvSpPr>
            <a:spLocks noGrp="1"/>
          </p:cNvSpPr>
          <p:nvPr>
            <p:ph type="dt" sz="half" idx="10"/>
          </p:nvPr>
        </p:nvSpPr>
        <p:spPr/>
        <p:txBody>
          <a:bodyPr/>
          <a:lstStyle/>
          <a:p>
            <a:fld id="{C785BD4C-0317-4D23-8B2B-E57423343D4A}" type="datetimeFigureOut">
              <a:rPr lang="en-US" smtClean="0"/>
              <a:t>7/3/2024</a:t>
            </a:fld>
            <a:endParaRPr lang="en-US"/>
          </a:p>
        </p:txBody>
      </p:sp>
      <p:sp>
        <p:nvSpPr>
          <p:cNvPr id="5" name="Footer Placeholder 4">
            <a:extLst>
              <a:ext uri="{FF2B5EF4-FFF2-40B4-BE49-F238E27FC236}">
                <a16:creationId xmlns:a16="http://schemas.microsoft.com/office/drawing/2014/main" id="{6D0B64EE-0C9E-75BD-F9EE-82AA90ED7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1D22F-B92D-BAE9-2049-D693F8EABDBE}"/>
              </a:ext>
            </a:extLst>
          </p:cNvPr>
          <p:cNvSpPr>
            <a:spLocks noGrp="1"/>
          </p:cNvSpPr>
          <p:nvPr>
            <p:ph type="sldNum" sz="quarter" idx="12"/>
          </p:nvPr>
        </p:nvSpPr>
        <p:spPr/>
        <p:txBody>
          <a:bodyPr/>
          <a:lstStyle/>
          <a:p>
            <a:fld id="{EB263181-FCA3-489C-9309-77931C5FA022}" type="slidenum">
              <a:rPr lang="en-US" smtClean="0"/>
              <a:t>‹#›</a:t>
            </a:fld>
            <a:endParaRPr lang="en-US"/>
          </a:p>
        </p:txBody>
      </p:sp>
    </p:spTree>
    <p:extLst>
      <p:ext uri="{BB962C8B-B14F-4D97-AF65-F5344CB8AC3E}">
        <p14:creationId xmlns:p14="http://schemas.microsoft.com/office/powerpoint/2010/main" val="1220786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46C44-C8E1-9001-234D-45B1E764C7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8AA288-BFE0-1350-C8AB-CF142A4FB2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7E232F-BE10-E4F7-F970-0B87CB8BFF9C}"/>
              </a:ext>
            </a:extLst>
          </p:cNvPr>
          <p:cNvSpPr>
            <a:spLocks noGrp="1"/>
          </p:cNvSpPr>
          <p:nvPr>
            <p:ph type="dt" sz="half" idx="10"/>
          </p:nvPr>
        </p:nvSpPr>
        <p:spPr/>
        <p:txBody>
          <a:bodyPr/>
          <a:lstStyle/>
          <a:p>
            <a:fld id="{C785BD4C-0317-4D23-8B2B-E57423343D4A}" type="datetimeFigureOut">
              <a:rPr lang="en-US" smtClean="0"/>
              <a:t>7/3/2024</a:t>
            </a:fld>
            <a:endParaRPr lang="en-US"/>
          </a:p>
        </p:txBody>
      </p:sp>
      <p:sp>
        <p:nvSpPr>
          <p:cNvPr id="5" name="Footer Placeholder 4">
            <a:extLst>
              <a:ext uri="{FF2B5EF4-FFF2-40B4-BE49-F238E27FC236}">
                <a16:creationId xmlns:a16="http://schemas.microsoft.com/office/drawing/2014/main" id="{9952DB64-7673-785A-3C15-D1B63B1ED3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97FCF-657C-A5D0-1F23-D1DA2F1BBB15}"/>
              </a:ext>
            </a:extLst>
          </p:cNvPr>
          <p:cNvSpPr>
            <a:spLocks noGrp="1"/>
          </p:cNvSpPr>
          <p:nvPr>
            <p:ph type="sldNum" sz="quarter" idx="12"/>
          </p:nvPr>
        </p:nvSpPr>
        <p:spPr/>
        <p:txBody>
          <a:bodyPr/>
          <a:lstStyle/>
          <a:p>
            <a:fld id="{EB263181-FCA3-489C-9309-77931C5FA022}" type="slidenum">
              <a:rPr lang="en-US" smtClean="0"/>
              <a:t>‹#›</a:t>
            </a:fld>
            <a:endParaRPr lang="en-US"/>
          </a:p>
        </p:txBody>
      </p:sp>
    </p:spTree>
    <p:extLst>
      <p:ext uri="{BB962C8B-B14F-4D97-AF65-F5344CB8AC3E}">
        <p14:creationId xmlns:p14="http://schemas.microsoft.com/office/powerpoint/2010/main" val="271275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3357A-2DC3-A4BA-CE0E-A61FAD1CA8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349F1C-1AB4-5F03-2622-3B3A0E2D5B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25E118-6853-0870-854D-7BABEB6B94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06E74D-F8B1-1B39-DBE8-F8302AD0FDAB}"/>
              </a:ext>
            </a:extLst>
          </p:cNvPr>
          <p:cNvSpPr>
            <a:spLocks noGrp="1"/>
          </p:cNvSpPr>
          <p:nvPr>
            <p:ph type="dt" sz="half" idx="10"/>
          </p:nvPr>
        </p:nvSpPr>
        <p:spPr/>
        <p:txBody>
          <a:bodyPr/>
          <a:lstStyle/>
          <a:p>
            <a:fld id="{C785BD4C-0317-4D23-8B2B-E57423343D4A}" type="datetimeFigureOut">
              <a:rPr lang="en-US" smtClean="0"/>
              <a:t>7/3/2024</a:t>
            </a:fld>
            <a:endParaRPr lang="en-US"/>
          </a:p>
        </p:txBody>
      </p:sp>
      <p:sp>
        <p:nvSpPr>
          <p:cNvPr id="6" name="Footer Placeholder 5">
            <a:extLst>
              <a:ext uri="{FF2B5EF4-FFF2-40B4-BE49-F238E27FC236}">
                <a16:creationId xmlns:a16="http://schemas.microsoft.com/office/drawing/2014/main" id="{6B9C3FEE-0CBA-C0FF-CA8C-CDEE2CCF0A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6232D9-7DE5-C331-C835-6EE97CE92611}"/>
              </a:ext>
            </a:extLst>
          </p:cNvPr>
          <p:cNvSpPr>
            <a:spLocks noGrp="1"/>
          </p:cNvSpPr>
          <p:nvPr>
            <p:ph type="sldNum" sz="quarter" idx="12"/>
          </p:nvPr>
        </p:nvSpPr>
        <p:spPr/>
        <p:txBody>
          <a:bodyPr/>
          <a:lstStyle/>
          <a:p>
            <a:fld id="{EB263181-FCA3-489C-9309-77931C5FA022}" type="slidenum">
              <a:rPr lang="en-US" smtClean="0"/>
              <a:t>‹#›</a:t>
            </a:fld>
            <a:endParaRPr lang="en-US"/>
          </a:p>
        </p:txBody>
      </p:sp>
    </p:spTree>
    <p:extLst>
      <p:ext uri="{BB962C8B-B14F-4D97-AF65-F5344CB8AC3E}">
        <p14:creationId xmlns:p14="http://schemas.microsoft.com/office/powerpoint/2010/main" val="613579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BC204-FC6F-6F5B-4106-FED42027EF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9FDE54-B692-6DDB-3D04-2C74AA7C3D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0DFBE6-9070-E67E-FECF-EC8F6D8C00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CDB1F5-D504-B77F-7226-C9E07D2E31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3C42A3-9E77-D33A-6585-18F4F21B7D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01D8E1-73C3-B215-F1DC-00357C68B54B}"/>
              </a:ext>
            </a:extLst>
          </p:cNvPr>
          <p:cNvSpPr>
            <a:spLocks noGrp="1"/>
          </p:cNvSpPr>
          <p:nvPr>
            <p:ph type="dt" sz="half" idx="10"/>
          </p:nvPr>
        </p:nvSpPr>
        <p:spPr/>
        <p:txBody>
          <a:bodyPr/>
          <a:lstStyle/>
          <a:p>
            <a:fld id="{C785BD4C-0317-4D23-8B2B-E57423343D4A}" type="datetimeFigureOut">
              <a:rPr lang="en-US" smtClean="0"/>
              <a:t>7/3/2024</a:t>
            </a:fld>
            <a:endParaRPr lang="en-US"/>
          </a:p>
        </p:txBody>
      </p:sp>
      <p:sp>
        <p:nvSpPr>
          <p:cNvPr id="8" name="Footer Placeholder 7">
            <a:extLst>
              <a:ext uri="{FF2B5EF4-FFF2-40B4-BE49-F238E27FC236}">
                <a16:creationId xmlns:a16="http://schemas.microsoft.com/office/drawing/2014/main" id="{330BAC33-E64C-82DF-0EE1-0172F2B1C5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1343D2-9434-8110-9852-A44C26108E69}"/>
              </a:ext>
            </a:extLst>
          </p:cNvPr>
          <p:cNvSpPr>
            <a:spLocks noGrp="1"/>
          </p:cNvSpPr>
          <p:nvPr>
            <p:ph type="sldNum" sz="quarter" idx="12"/>
          </p:nvPr>
        </p:nvSpPr>
        <p:spPr/>
        <p:txBody>
          <a:bodyPr/>
          <a:lstStyle/>
          <a:p>
            <a:fld id="{EB263181-FCA3-489C-9309-77931C5FA022}" type="slidenum">
              <a:rPr lang="en-US" smtClean="0"/>
              <a:t>‹#›</a:t>
            </a:fld>
            <a:endParaRPr lang="en-US"/>
          </a:p>
        </p:txBody>
      </p:sp>
    </p:spTree>
    <p:extLst>
      <p:ext uri="{BB962C8B-B14F-4D97-AF65-F5344CB8AC3E}">
        <p14:creationId xmlns:p14="http://schemas.microsoft.com/office/powerpoint/2010/main" val="972242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3C7D9-8A0E-8C2F-F74C-EE90774702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33B44C-7908-1FFA-6BD6-6AC3F2366ADF}"/>
              </a:ext>
            </a:extLst>
          </p:cNvPr>
          <p:cNvSpPr>
            <a:spLocks noGrp="1"/>
          </p:cNvSpPr>
          <p:nvPr>
            <p:ph type="dt" sz="half" idx="10"/>
          </p:nvPr>
        </p:nvSpPr>
        <p:spPr/>
        <p:txBody>
          <a:bodyPr/>
          <a:lstStyle/>
          <a:p>
            <a:fld id="{C785BD4C-0317-4D23-8B2B-E57423343D4A}" type="datetimeFigureOut">
              <a:rPr lang="en-US" smtClean="0"/>
              <a:t>7/3/2024</a:t>
            </a:fld>
            <a:endParaRPr lang="en-US"/>
          </a:p>
        </p:txBody>
      </p:sp>
      <p:sp>
        <p:nvSpPr>
          <p:cNvPr id="4" name="Footer Placeholder 3">
            <a:extLst>
              <a:ext uri="{FF2B5EF4-FFF2-40B4-BE49-F238E27FC236}">
                <a16:creationId xmlns:a16="http://schemas.microsoft.com/office/drawing/2014/main" id="{61EEFB6A-9441-FABF-CAD6-4C0B40DBB4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BE6EBB-5158-70C4-60BC-98F421921CA5}"/>
              </a:ext>
            </a:extLst>
          </p:cNvPr>
          <p:cNvSpPr>
            <a:spLocks noGrp="1"/>
          </p:cNvSpPr>
          <p:nvPr>
            <p:ph type="sldNum" sz="quarter" idx="12"/>
          </p:nvPr>
        </p:nvSpPr>
        <p:spPr/>
        <p:txBody>
          <a:bodyPr/>
          <a:lstStyle/>
          <a:p>
            <a:fld id="{EB263181-FCA3-489C-9309-77931C5FA022}" type="slidenum">
              <a:rPr lang="en-US" smtClean="0"/>
              <a:t>‹#›</a:t>
            </a:fld>
            <a:endParaRPr lang="en-US"/>
          </a:p>
        </p:txBody>
      </p:sp>
    </p:spTree>
    <p:extLst>
      <p:ext uri="{BB962C8B-B14F-4D97-AF65-F5344CB8AC3E}">
        <p14:creationId xmlns:p14="http://schemas.microsoft.com/office/powerpoint/2010/main" val="160487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6422CE-6C6A-6644-7BC3-BBEA507FB923}"/>
              </a:ext>
            </a:extLst>
          </p:cNvPr>
          <p:cNvSpPr>
            <a:spLocks noGrp="1"/>
          </p:cNvSpPr>
          <p:nvPr>
            <p:ph type="dt" sz="half" idx="10"/>
          </p:nvPr>
        </p:nvSpPr>
        <p:spPr/>
        <p:txBody>
          <a:bodyPr/>
          <a:lstStyle/>
          <a:p>
            <a:fld id="{C785BD4C-0317-4D23-8B2B-E57423343D4A}" type="datetimeFigureOut">
              <a:rPr lang="en-US" smtClean="0"/>
              <a:t>7/3/2024</a:t>
            </a:fld>
            <a:endParaRPr lang="en-US"/>
          </a:p>
        </p:txBody>
      </p:sp>
      <p:sp>
        <p:nvSpPr>
          <p:cNvPr id="3" name="Footer Placeholder 2">
            <a:extLst>
              <a:ext uri="{FF2B5EF4-FFF2-40B4-BE49-F238E27FC236}">
                <a16:creationId xmlns:a16="http://schemas.microsoft.com/office/drawing/2014/main" id="{8F27F558-34C7-5A41-7AA2-2FEDCCEBDE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A435E3-6A90-7C94-9844-77BE71F324F2}"/>
              </a:ext>
            </a:extLst>
          </p:cNvPr>
          <p:cNvSpPr>
            <a:spLocks noGrp="1"/>
          </p:cNvSpPr>
          <p:nvPr>
            <p:ph type="sldNum" sz="quarter" idx="12"/>
          </p:nvPr>
        </p:nvSpPr>
        <p:spPr/>
        <p:txBody>
          <a:bodyPr/>
          <a:lstStyle/>
          <a:p>
            <a:fld id="{EB263181-FCA3-489C-9309-77931C5FA022}" type="slidenum">
              <a:rPr lang="en-US" smtClean="0"/>
              <a:t>‹#›</a:t>
            </a:fld>
            <a:endParaRPr lang="en-US"/>
          </a:p>
        </p:txBody>
      </p:sp>
    </p:spTree>
    <p:extLst>
      <p:ext uri="{BB962C8B-B14F-4D97-AF65-F5344CB8AC3E}">
        <p14:creationId xmlns:p14="http://schemas.microsoft.com/office/powerpoint/2010/main" val="65042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106ED-A5E7-9B92-CD04-30FE0F9278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BAB0E8-6D93-A133-8CBE-5592FFAF04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BC302E-6C42-64AA-E070-DBDD26C7D6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19CAB2-CF7E-6A48-F09C-466754442E54}"/>
              </a:ext>
            </a:extLst>
          </p:cNvPr>
          <p:cNvSpPr>
            <a:spLocks noGrp="1"/>
          </p:cNvSpPr>
          <p:nvPr>
            <p:ph type="dt" sz="half" idx="10"/>
          </p:nvPr>
        </p:nvSpPr>
        <p:spPr/>
        <p:txBody>
          <a:bodyPr/>
          <a:lstStyle/>
          <a:p>
            <a:fld id="{C785BD4C-0317-4D23-8B2B-E57423343D4A}" type="datetimeFigureOut">
              <a:rPr lang="en-US" smtClean="0"/>
              <a:t>7/3/2024</a:t>
            </a:fld>
            <a:endParaRPr lang="en-US"/>
          </a:p>
        </p:txBody>
      </p:sp>
      <p:sp>
        <p:nvSpPr>
          <p:cNvPr id="6" name="Footer Placeholder 5">
            <a:extLst>
              <a:ext uri="{FF2B5EF4-FFF2-40B4-BE49-F238E27FC236}">
                <a16:creationId xmlns:a16="http://schemas.microsoft.com/office/drawing/2014/main" id="{6C623CC9-3C3B-8A9C-7A29-C0C4602175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9A2F12-A696-2647-3A99-818860AD3895}"/>
              </a:ext>
            </a:extLst>
          </p:cNvPr>
          <p:cNvSpPr>
            <a:spLocks noGrp="1"/>
          </p:cNvSpPr>
          <p:nvPr>
            <p:ph type="sldNum" sz="quarter" idx="12"/>
          </p:nvPr>
        </p:nvSpPr>
        <p:spPr/>
        <p:txBody>
          <a:bodyPr/>
          <a:lstStyle/>
          <a:p>
            <a:fld id="{EB263181-FCA3-489C-9309-77931C5FA022}" type="slidenum">
              <a:rPr lang="en-US" smtClean="0"/>
              <a:t>‹#›</a:t>
            </a:fld>
            <a:endParaRPr lang="en-US"/>
          </a:p>
        </p:txBody>
      </p:sp>
    </p:spTree>
    <p:extLst>
      <p:ext uri="{BB962C8B-B14F-4D97-AF65-F5344CB8AC3E}">
        <p14:creationId xmlns:p14="http://schemas.microsoft.com/office/powerpoint/2010/main" val="56850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40502-DEFF-38E0-2433-969E4AD40F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D7B531-49A3-8FA7-0F3B-56D5C57869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8D04D52-DED1-8B5A-D3DF-624B8B50B4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1FF3FC-3B3D-C5F1-36DF-477A0937D729}"/>
              </a:ext>
            </a:extLst>
          </p:cNvPr>
          <p:cNvSpPr>
            <a:spLocks noGrp="1"/>
          </p:cNvSpPr>
          <p:nvPr>
            <p:ph type="sldNum" sz="quarter" idx="12"/>
          </p:nvPr>
        </p:nvSpPr>
        <p:spPr/>
        <p:txBody>
          <a:bodyPr/>
          <a:lstStyle/>
          <a:p>
            <a:fld id="{BCA65463-2FA2-48C6-B681-C3E70D8F205F}" type="slidenum">
              <a:rPr lang="en-US" smtClean="0"/>
              <a:t>‹#›</a:t>
            </a:fld>
            <a:endParaRPr lang="en-US"/>
          </a:p>
        </p:txBody>
      </p:sp>
    </p:spTree>
    <p:extLst>
      <p:ext uri="{BB962C8B-B14F-4D97-AF65-F5344CB8AC3E}">
        <p14:creationId xmlns:p14="http://schemas.microsoft.com/office/powerpoint/2010/main" val="3660198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FA632-5882-1712-1A1E-4AB28C8123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CE27E7-C37B-51C9-2BC5-813D369652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F801CB-1B03-F77D-65F5-B038955AC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9C0150-102F-D3B2-7086-22D24B568B75}"/>
              </a:ext>
            </a:extLst>
          </p:cNvPr>
          <p:cNvSpPr>
            <a:spLocks noGrp="1"/>
          </p:cNvSpPr>
          <p:nvPr>
            <p:ph type="dt" sz="half" idx="10"/>
          </p:nvPr>
        </p:nvSpPr>
        <p:spPr/>
        <p:txBody>
          <a:bodyPr/>
          <a:lstStyle/>
          <a:p>
            <a:fld id="{C785BD4C-0317-4D23-8B2B-E57423343D4A}" type="datetimeFigureOut">
              <a:rPr lang="en-US" smtClean="0"/>
              <a:t>7/3/2024</a:t>
            </a:fld>
            <a:endParaRPr lang="en-US"/>
          </a:p>
        </p:txBody>
      </p:sp>
      <p:sp>
        <p:nvSpPr>
          <p:cNvPr id="6" name="Footer Placeholder 5">
            <a:extLst>
              <a:ext uri="{FF2B5EF4-FFF2-40B4-BE49-F238E27FC236}">
                <a16:creationId xmlns:a16="http://schemas.microsoft.com/office/drawing/2014/main" id="{99A6BFEF-D93F-538E-73B7-8051868547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0B0DDE-B374-7B00-15D4-93588D9D200E}"/>
              </a:ext>
            </a:extLst>
          </p:cNvPr>
          <p:cNvSpPr>
            <a:spLocks noGrp="1"/>
          </p:cNvSpPr>
          <p:nvPr>
            <p:ph type="sldNum" sz="quarter" idx="12"/>
          </p:nvPr>
        </p:nvSpPr>
        <p:spPr/>
        <p:txBody>
          <a:bodyPr/>
          <a:lstStyle/>
          <a:p>
            <a:fld id="{EB263181-FCA3-489C-9309-77931C5FA022}" type="slidenum">
              <a:rPr lang="en-US" smtClean="0"/>
              <a:t>‹#›</a:t>
            </a:fld>
            <a:endParaRPr lang="en-US"/>
          </a:p>
        </p:txBody>
      </p:sp>
    </p:spTree>
    <p:extLst>
      <p:ext uri="{BB962C8B-B14F-4D97-AF65-F5344CB8AC3E}">
        <p14:creationId xmlns:p14="http://schemas.microsoft.com/office/powerpoint/2010/main" val="2553957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40D43-5B35-665D-D826-A5AA412BBA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B50B98-0725-DE01-ABBE-E123D83F79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129A4-2B30-3D6E-BABB-A86468461571}"/>
              </a:ext>
            </a:extLst>
          </p:cNvPr>
          <p:cNvSpPr>
            <a:spLocks noGrp="1"/>
          </p:cNvSpPr>
          <p:nvPr>
            <p:ph type="dt" sz="half" idx="10"/>
          </p:nvPr>
        </p:nvSpPr>
        <p:spPr/>
        <p:txBody>
          <a:bodyPr/>
          <a:lstStyle/>
          <a:p>
            <a:fld id="{C785BD4C-0317-4D23-8B2B-E57423343D4A}" type="datetimeFigureOut">
              <a:rPr lang="en-US" smtClean="0"/>
              <a:t>7/3/2024</a:t>
            </a:fld>
            <a:endParaRPr lang="en-US"/>
          </a:p>
        </p:txBody>
      </p:sp>
      <p:sp>
        <p:nvSpPr>
          <p:cNvPr id="5" name="Footer Placeholder 4">
            <a:extLst>
              <a:ext uri="{FF2B5EF4-FFF2-40B4-BE49-F238E27FC236}">
                <a16:creationId xmlns:a16="http://schemas.microsoft.com/office/drawing/2014/main" id="{C382B87B-D0DC-4AC3-0419-52F835B4EA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9F47B-F884-2236-AC08-A86460945228}"/>
              </a:ext>
            </a:extLst>
          </p:cNvPr>
          <p:cNvSpPr>
            <a:spLocks noGrp="1"/>
          </p:cNvSpPr>
          <p:nvPr>
            <p:ph type="sldNum" sz="quarter" idx="12"/>
          </p:nvPr>
        </p:nvSpPr>
        <p:spPr/>
        <p:txBody>
          <a:bodyPr/>
          <a:lstStyle/>
          <a:p>
            <a:fld id="{EB263181-FCA3-489C-9309-77931C5FA022}" type="slidenum">
              <a:rPr lang="en-US" smtClean="0"/>
              <a:t>‹#›</a:t>
            </a:fld>
            <a:endParaRPr lang="en-US"/>
          </a:p>
        </p:txBody>
      </p:sp>
    </p:spTree>
    <p:extLst>
      <p:ext uri="{BB962C8B-B14F-4D97-AF65-F5344CB8AC3E}">
        <p14:creationId xmlns:p14="http://schemas.microsoft.com/office/powerpoint/2010/main" val="441990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F8B93C-DE9C-55EB-FA14-5A2282BA3B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6BFA15-0933-11A5-175A-EC06D615B7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74CB56-F866-04A6-EF92-B68C36DD20D8}"/>
              </a:ext>
            </a:extLst>
          </p:cNvPr>
          <p:cNvSpPr>
            <a:spLocks noGrp="1"/>
          </p:cNvSpPr>
          <p:nvPr>
            <p:ph type="dt" sz="half" idx="10"/>
          </p:nvPr>
        </p:nvSpPr>
        <p:spPr/>
        <p:txBody>
          <a:bodyPr/>
          <a:lstStyle/>
          <a:p>
            <a:fld id="{C785BD4C-0317-4D23-8B2B-E57423343D4A}" type="datetimeFigureOut">
              <a:rPr lang="en-US" smtClean="0"/>
              <a:t>7/3/2024</a:t>
            </a:fld>
            <a:endParaRPr lang="en-US"/>
          </a:p>
        </p:txBody>
      </p:sp>
      <p:sp>
        <p:nvSpPr>
          <p:cNvPr id="5" name="Footer Placeholder 4">
            <a:extLst>
              <a:ext uri="{FF2B5EF4-FFF2-40B4-BE49-F238E27FC236}">
                <a16:creationId xmlns:a16="http://schemas.microsoft.com/office/drawing/2014/main" id="{183CF2BD-458A-B5FB-9702-113F76720A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95C0A2-465B-38B8-A24A-1D82BDEF992A}"/>
              </a:ext>
            </a:extLst>
          </p:cNvPr>
          <p:cNvSpPr>
            <a:spLocks noGrp="1"/>
          </p:cNvSpPr>
          <p:nvPr>
            <p:ph type="sldNum" sz="quarter" idx="12"/>
          </p:nvPr>
        </p:nvSpPr>
        <p:spPr/>
        <p:txBody>
          <a:bodyPr/>
          <a:lstStyle/>
          <a:p>
            <a:fld id="{EB263181-FCA3-489C-9309-77931C5FA022}" type="slidenum">
              <a:rPr lang="en-US" smtClean="0"/>
              <a:t>‹#›</a:t>
            </a:fld>
            <a:endParaRPr lang="en-US"/>
          </a:p>
        </p:txBody>
      </p:sp>
    </p:spTree>
    <p:extLst>
      <p:ext uri="{BB962C8B-B14F-4D97-AF65-F5344CB8AC3E}">
        <p14:creationId xmlns:p14="http://schemas.microsoft.com/office/powerpoint/2010/main" val="3075869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7AF7B-B423-ABDD-E088-B49CEF60D2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D624C9-F426-5201-74B8-1EE5670064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2D11EF-AD22-B2E1-6823-BE03A05FE784}"/>
              </a:ext>
            </a:extLst>
          </p:cNvPr>
          <p:cNvSpPr>
            <a:spLocks noGrp="1"/>
          </p:cNvSpPr>
          <p:nvPr>
            <p:ph type="dt" sz="half" idx="10"/>
          </p:nvPr>
        </p:nvSpPr>
        <p:spPr/>
        <p:txBody>
          <a:bodyPr/>
          <a:lstStyle/>
          <a:p>
            <a:fld id="{E57BF8B2-D71F-4598-B6C3-45391539E203}" type="datetimeFigureOut">
              <a:rPr lang="en-US" smtClean="0"/>
              <a:t>7/3/2024</a:t>
            </a:fld>
            <a:endParaRPr lang="en-US"/>
          </a:p>
        </p:txBody>
      </p:sp>
      <p:sp>
        <p:nvSpPr>
          <p:cNvPr id="5" name="Footer Placeholder 4">
            <a:extLst>
              <a:ext uri="{FF2B5EF4-FFF2-40B4-BE49-F238E27FC236}">
                <a16:creationId xmlns:a16="http://schemas.microsoft.com/office/drawing/2014/main" id="{FCA56ACD-2BDA-85CA-7B47-F3CC58656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1576B-DF57-E70B-C687-C4032C2892B8}"/>
              </a:ext>
            </a:extLst>
          </p:cNvPr>
          <p:cNvSpPr>
            <a:spLocks noGrp="1"/>
          </p:cNvSpPr>
          <p:nvPr>
            <p:ph type="sldNum" sz="quarter" idx="12"/>
          </p:nvPr>
        </p:nvSpPr>
        <p:spPr/>
        <p:txBody>
          <a:bodyPr/>
          <a:lstStyle/>
          <a:p>
            <a:fld id="{8522815B-9EB3-4557-BA74-CDBC399C0F62}" type="slidenum">
              <a:rPr lang="en-US" smtClean="0"/>
              <a:t>‹#›</a:t>
            </a:fld>
            <a:endParaRPr lang="en-US"/>
          </a:p>
        </p:txBody>
      </p:sp>
    </p:spTree>
    <p:extLst>
      <p:ext uri="{BB962C8B-B14F-4D97-AF65-F5344CB8AC3E}">
        <p14:creationId xmlns:p14="http://schemas.microsoft.com/office/powerpoint/2010/main" val="2209832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B0D95-A246-8152-6B1E-0BC8B92657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FF3193-C30D-2E38-0804-582AC6AD79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17ECC-9E1F-5245-2707-4011190AD412}"/>
              </a:ext>
            </a:extLst>
          </p:cNvPr>
          <p:cNvSpPr>
            <a:spLocks noGrp="1"/>
          </p:cNvSpPr>
          <p:nvPr>
            <p:ph type="dt" sz="half" idx="10"/>
          </p:nvPr>
        </p:nvSpPr>
        <p:spPr/>
        <p:txBody>
          <a:bodyPr/>
          <a:lstStyle/>
          <a:p>
            <a:fld id="{E57BF8B2-D71F-4598-B6C3-45391539E203}" type="datetimeFigureOut">
              <a:rPr lang="en-US" smtClean="0"/>
              <a:t>7/3/2024</a:t>
            </a:fld>
            <a:endParaRPr lang="en-US"/>
          </a:p>
        </p:txBody>
      </p:sp>
      <p:sp>
        <p:nvSpPr>
          <p:cNvPr id="5" name="Footer Placeholder 4">
            <a:extLst>
              <a:ext uri="{FF2B5EF4-FFF2-40B4-BE49-F238E27FC236}">
                <a16:creationId xmlns:a16="http://schemas.microsoft.com/office/drawing/2014/main" id="{4CE4FC6C-BD9B-736D-4422-8F14384AC9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CDDC2F-09EB-9C56-92B1-EFFFF34793B7}"/>
              </a:ext>
            </a:extLst>
          </p:cNvPr>
          <p:cNvSpPr>
            <a:spLocks noGrp="1"/>
          </p:cNvSpPr>
          <p:nvPr>
            <p:ph type="sldNum" sz="quarter" idx="12"/>
          </p:nvPr>
        </p:nvSpPr>
        <p:spPr/>
        <p:txBody>
          <a:bodyPr/>
          <a:lstStyle/>
          <a:p>
            <a:fld id="{8522815B-9EB3-4557-BA74-CDBC399C0F62}" type="slidenum">
              <a:rPr lang="en-US" smtClean="0"/>
              <a:t>‹#›</a:t>
            </a:fld>
            <a:endParaRPr lang="en-US"/>
          </a:p>
        </p:txBody>
      </p:sp>
    </p:spTree>
    <p:extLst>
      <p:ext uri="{BB962C8B-B14F-4D97-AF65-F5344CB8AC3E}">
        <p14:creationId xmlns:p14="http://schemas.microsoft.com/office/powerpoint/2010/main" val="3546906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660C-0D0A-B805-359D-6A3A1C481E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B54B7B-816C-BB20-F390-5116B73908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57B28B-369B-4127-6C2C-C85C7FCD6E97}"/>
              </a:ext>
            </a:extLst>
          </p:cNvPr>
          <p:cNvSpPr>
            <a:spLocks noGrp="1"/>
          </p:cNvSpPr>
          <p:nvPr>
            <p:ph type="dt" sz="half" idx="10"/>
          </p:nvPr>
        </p:nvSpPr>
        <p:spPr/>
        <p:txBody>
          <a:bodyPr/>
          <a:lstStyle/>
          <a:p>
            <a:fld id="{E57BF8B2-D71F-4598-B6C3-45391539E203}" type="datetimeFigureOut">
              <a:rPr lang="en-US" smtClean="0"/>
              <a:t>7/3/2024</a:t>
            </a:fld>
            <a:endParaRPr lang="en-US"/>
          </a:p>
        </p:txBody>
      </p:sp>
      <p:sp>
        <p:nvSpPr>
          <p:cNvPr id="5" name="Footer Placeholder 4">
            <a:extLst>
              <a:ext uri="{FF2B5EF4-FFF2-40B4-BE49-F238E27FC236}">
                <a16:creationId xmlns:a16="http://schemas.microsoft.com/office/drawing/2014/main" id="{907D456D-DB33-101A-DB16-161132FE7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127285-3D39-52CF-263C-BBEFBCBA4501}"/>
              </a:ext>
            </a:extLst>
          </p:cNvPr>
          <p:cNvSpPr>
            <a:spLocks noGrp="1"/>
          </p:cNvSpPr>
          <p:nvPr>
            <p:ph type="sldNum" sz="quarter" idx="12"/>
          </p:nvPr>
        </p:nvSpPr>
        <p:spPr/>
        <p:txBody>
          <a:bodyPr/>
          <a:lstStyle/>
          <a:p>
            <a:fld id="{8522815B-9EB3-4557-BA74-CDBC399C0F62}" type="slidenum">
              <a:rPr lang="en-US" smtClean="0"/>
              <a:t>‹#›</a:t>
            </a:fld>
            <a:endParaRPr lang="en-US"/>
          </a:p>
        </p:txBody>
      </p:sp>
    </p:spTree>
    <p:extLst>
      <p:ext uri="{BB962C8B-B14F-4D97-AF65-F5344CB8AC3E}">
        <p14:creationId xmlns:p14="http://schemas.microsoft.com/office/powerpoint/2010/main" val="2515006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E3E91-3D5D-EF9A-830C-0942DEB4DC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7F13B-6E84-6FC3-1415-AAA956B1F7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3EC237-CE40-A1F8-44A9-58FC7790EA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FECE21-0F40-08B6-123B-CEE20C201F06}"/>
              </a:ext>
            </a:extLst>
          </p:cNvPr>
          <p:cNvSpPr>
            <a:spLocks noGrp="1"/>
          </p:cNvSpPr>
          <p:nvPr>
            <p:ph type="dt" sz="half" idx="10"/>
          </p:nvPr>
        </p:nvSpPr>
        <p:spPr/>
        <p:txBody>
          <a:bodyPr/>
          <a:lstStyle/>
          <a:p>
            <a:fld id="{E57BF8B2-D71F-4598-B6C3-45391539E203}" type="datetimeFigureOut">
              <a:rPr lang="en-US" smtClean="0"/>
              <a:t>7/3/2024</a:t>
            </a:fld>
            <a:endParaRPr lang="en-US"/>
          </a:p>
        </p:txBody>
      </p:sp>
      <p:sp>
        <p:nvSpPr>
          <p:cNvPr id="6" name="Footer Placeholder 5">
            <a:extLst>
              <a:ext uri="{FF2B5EF4-FFF2-40B4-BE49-F238E27FC236}">
                <a16:creationId xmlns:a16="http://schemas.microsoft.com/office/drawing/2014/main" id="{CA4FE0A0-8642-0709-F80D-4A3828BDA6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FE4392-F376-2BE1-70D2-4ACF47828D7A}"/>
              </a:ext>
            </a:extLst>
          </p:cNvPr>
          <p:cNvSpPr>
            <a:spLocks noGrp="1"/>
          </p:cNvSpPr>
          <p:nvPr>
            <p:ph type="sldNum" sz="quarter" idx="12"/>
          </p:nvPr>
        </p:nvSpPr>
        <p:spPr/>
        <p:txBody>
          <a:bodyPr/>
          <a:lstStyle/>
          <a:p>
            <a:fld id="{8522815B-9EB3-4557-BA74-CDBC399C0F62}" type="slidenum">
              <a:rPr lang="en-US" smtClean="0"/>
              <a:t>‹#›</a:t>
            </a:fld>
            <a:endParaRPr lang="en-US"/>
          </a:p>
        </p:txBody>
      </p:sp>
    </p:spTree>
    <p:extLst>
      <p:ext uri="{BB962C8B-B14F-4D97-AF65-F5344CB8AC3E}">
        <p14:creationId xmlns:p14="http://schemas.microsoft.com/office/powerpoint/2010/main" val="1910135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EB114-1941-CA7E-6313-35B01EDB04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5616A3-9638-3ACE-CE8D-4C35299BCF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447260-78A5-2E61-58BF-4126DA87E0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C97DE4-5082-AFF0-3C25-622794CC12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0A8095-E7E9-59AD-F61D-A5BFF336F9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740ED8-08A7-D812-1D63-C0A1F8AFD2DE}"/>
              </a:ext>
            </a:extLst>
          </p:cNvPr>
          <p:cNvSpPr>
            <a:spLocks noGrp="1"/>
          </p:cNvSpPr>
          <p:nvPr>
            <p:ph type="dt" sz="half" idx="10"/>
          </p:nvPr>
        </p:nvSpPr>
        <p:spPr/>
        <p:txBody>
          <a:bodyPr/>
          <a:lstStyle/>
          <a:p>
            <a:fld id="{E57BF8B2-D71F-4598-B6C3-45391539E203}" type="datetimeFigureOut">
              <a:rPr lang="en-US" smtClean="0"/>
              <a:t>7/3/2024</a:t>
            </a:fld>
            <a:endParaRPr lang="en-US"/>
          </a:p>
        </p:txBody>
      </p:sp>
      <p:sp>
        <p:nvSpPr>
          <p:cNvPr id="8" name="Footer Placeholder 7">
            <a:extLst>
              <a:ext uri="{FF2B5EF4-FFF2-40B4-BE49-F238E27FC236}">
                <a16:creationId xmlns:a16="http://schemas.microsoft.com/office/drawing/2014/main" id="{19831B07-7D67-5699-4EDE-EAD5F0C52A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E25102-91CE-B3BC-8B70-856107B8DD4A}"/>
              </a:ext>
            </a:extLst>
          </p:cNvPr>
          <p:cNvSpPr>
            <a:spLocks noGrp="1"/>
          </p:cNvSpPr>
          <p:nvPr>
            <p:ph type="sldNum" sz="quarter" idx="12"/>
          </p:nvPr>
        </p:nvSpPr>
        <p:spPr/>
        <p:txBody>
          <a:bodyPr/>
          <a:lstStyle/>
          <a:p>
            <a:fld id="{8522815B-9EB3-4557-BA74-CDBC399C0F62}" type="slidenum">
              <a:rPr lang="en-US" smtClean="0"/>
              <a:t>‹#›</a:t>
            </a:fld>
            <a:endParaRPr lang="en-US"/>
          </a:p>
        </p:txBody>
      </p:sp>
    </p:spTree>
    <p:extLst>
      <p:ext uri="{BB962C8B-B14F-4D97-AF65-F5344CB8AC3E}">
        <p14:creationId xmlns:p14="http://schemas.microsoft.com/office/powerpoint/2010/main" val="2757725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D9F9-6967-2210-682C-B8A2632685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7DFA5F-2B0F-0718-F4DB-CE1949D4F201}"/>
              </a:ext>
            </a:extLst>
          </p:cNvPr>
          <p:cNvSpPr>
            <a:spLocks noGrp="1"/>
          </p:cNvSpPr>
          <p:nvPr>
            <p:ph type="dt" sz="half" idx="10"/>
          </p:nvPr>
        </p:nvSpPr>
        <p:spPr/>
        <p:txBody>
          <a:bodyPr/>
          <a:lstStyle/>
          <a:p>
            <a:fld id="{E57BF8B2-D71F-4598-B6C3-45391539E203}" type="datetimeFigureOut">
              <a:rPr lang="en-US" smtClean="0"/>
              <a:t>7/3/2024</a:t>
            </a:fld>
            <a:endParaRPr lang="en-US"/>
          </a:p>
        </p:txBody>
      </p:sp>
      <p:sp>
        <p:nvSpPr>
          <p:cNvPr id="4" name="Footer Placeholder 3">
            <a:extLst>
              <a:ext uri="{FF2B5EF4-FFF2-40B4-BE49-F238E27FC236}">
                <a16:creationId xmlns:a16="http://schemas.microsoft.com/office/drawing/2014/main" id="{446E3B5D-0EFB-F90C-6CCB-69EAD2EC4A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417197-0E99-5048-D1EB-4D92A30D8128}"/>
              </a:ext>
            </a:extLst>
          </p:cNvPr>
          <p:cNvSpPr>
            <a:spLocks noGrp="1"/>
          </p:cNvSpPr>
          <p:nvPr>
            <p:ph type="sldNum" sz="quarter" idx="12"/>
          </p:nvPr>
        </p:nvSpPr>
        <p:spPr/>
        <p:txBody>
          <a:bodyPr/>
          <a:lstStyle/>
          <a:p>
            <a:fld id="{8522815B-9EB3-4557-BA74-CDBC399C0F62}" type="slidenum">
              <a:rPr lang="en-US" smtClean="0"/>
              <a:t>‹#›</a:t>
            </a:fld>
            <a:endParaRPr lang="en-US"/>
          </a:p>
        </p:txBody>
      </p:sp>
    </p:spTree>
    <p:extLst>
      <p:ext uri="{BB962C8B-B14F-4D97-AF65-F5344CB8AC3E}">
        <p14:creationId xmlns:p14="http://schemas.microsoft.com/office/powerpoint/2010/main" val="2717959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4B28FF-8533-E7F8-D973-6D375AB62FE1}"/>
              </a:ext>
            </a:extLst>
          </p:cNvPr>
          <p:cNvSpPr>
            <a:spLocks noGrp="1"/>
          </p:cNvSpPr>
          <p:nvPr>
            <p:ph type="dt" sz="half" idx="10"/>
          </p:nvPr>
        </p:nvSpPr>
        <p:spPr/>
        <p:txBody>
          <a:bodyPr/>
          <a:lstStyle/>
          <a:p>
            <a:fld id="{E57BF8B2-D71F-4598-B6C3-45391539E203}" type="datetimeFigureOut">
              <a:rPr lang="en-US" smtClean="0"/>
              <a:t>7/3/2024</a:t>
            </a:fld>
            <a:endParaRPr lang="en-US"/>
          </a:p>
        </p:txBody>
      </p:sp>
      <p:sp>
        <p:nvSpPr>
          <p:cNvPr id="3" name="Footer Placeholder 2">
            <a:extLst>
              <a:ext uri="{FF2B5EF4-FFF2-40B4-BE49-F238E27FC236}">
                <a16:creationId xmlns:a16="http://schemas.microsoft.com/office/drawing/2014/main" id="{FC4298B3-9469-A45A-1254-820C020515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7B711A-FCC2-9AE6-E004-36607C7B6042}"/>
              </a:ext>
            </a:extLst>
          </p:cNvPr>
          <p:cNvSpPr>
            <a:spLocks noGrp="1"/>
          </p:cNvSpPr>
          <p:nvPr>
            <p:ph type="sldNum" sz="quarter" idx="12"/>
          </p:nvPr>
        </p:nvSpPr>
        <p:spPr/>
        <p:txBody>
          <a:bodyPr/>
          <a:lstStyle/>
          <a:p>
            <a:fld id="{8522815B-9EB3-4557-BA74-CDBC399C0F62}" type="slidenum">
              <a:rPr lang="en-US" smtClean="0"/>
              <a:t>‹#›</a:t>
            </a:fld>
            <a:endParaRPr lang="en-US"/>
          </a:p>
        </p:txBody>
      </p:sp>
    </p:spTree>
    <p:extLst>
      <p:ext uri="{BB962C8B-B14F-4D97-AF65-F5344CB8AC3E}">
        <p14:creationId xmlns:p14="http://schemas.microsoft.com/office/powerpoint/2010/main" val="638738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5926F-702C-D8D1-77EF-6B91115853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5C8817-57CE-D72E-FC3C-ABDEDC1D0F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8F3689-2086-E4ED-E713-0E6BB995372A}"/>
              </a:ext>
            </a:extLst>
          </p:cNvPr>
          <p:cNvSpPr>
            <a:spLocks noGrp="1"/>
          </p:cNvSpPr>
          <p:nvPr>
            <p:ph type="dt" sz="half" idx="10"/>
          </p:nvPr>
        </p:nvSpPr>
        <p:spPr/>
        <p:txBody>
          <a:bodyPr/>
          <a:lstStyle/>
          <a:p>
            <a:fld id="{870C2776-C72A-40D8-B24E-CC543EB66F30}" type="datetimeFigureOut">
              <a:rPr lang="en-US" smtClean="0"/>
              <a:t>7/3/2024</a:t>
            </a:fld>
            <a:endParaRPr lang="en-US"/>
          </a:p>
        </p:txBody>
      </p:sp>
      <p:sp>
        <p:nvSpPr>
          <p:cNvPr id="5" name="Footer Placeholder 4">
            <a:extLst>
              <a:ext uri="{FF2B5EF4-FFF2-40B4-BE49-F238E27FC236}">
                <a16:creationId xmlns:a16="http://schemas.microsoft.com/office/drawing/2014/main" id="{159AD34B-75AA-1EB5-CCC0-0ED26FB5B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F309B-5C10-8304-0A60-EDBD17424D4F}"/>
              </a:ext>
            </a:extLst>
          </p:cNvPr>
          <p:cNvSpPr>
            <a:spLocks noGrp="1"/>
          </p:cNvSpPr>
          <p:nvPr>
            <p:ph type="sldNum" sz="quarter" idx="12"/>
          </p:nvPr>
        </p:nvSpPr>
        <p:spPr/>
        <p:txBody>
          <a:bodyPr/>
          <a:lstStyle/>
          <a:p>
            <a:fld id="{BCA65463-2FA2-48C6-B681-C3E70D8F205F}" type="slidenum">
              <a:rPr lang="en-US" smtClean="0"/>
              <a:t>‹#›</a:t>
            </a:fld>
            <a:endParaRPr lang="en-US"/>
          </a:p>
        </p:txBody>
      </p:sp>
    </p:spTree>
    <p:extLst>
      <p:ext uri="{BB962C8B-B14F-4D97-AF65-F5344CB8AC3E}">
        <p14:creationId xmlns:p14="http://schemas.microsoft.com/office/powerpoint/2010/main" val="4235854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79A5E-9948-9C70-51AE-5313911C7F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174EB7-B486-E6B9-12CE-242AE1D170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BED120-D590-00C4-7598-27E3DDEB51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909A8C-5E30-34F7-4380-3BA0D1A0681D}"/>
              </a:ext>
            </a:extLst>
          </p:cNvPr>
          <p:cNvSpPr>
            <a:spLocks noGrp="1"/>
          </p:cNvSpPr>
          <p:nvPr>
            <p:ph type="dt" sz="half" idx="10"/>
          </p:nvPr>
        </p:nvSpPr>
        <p:spPr/>
        <p:txBody>
          <a:bodyPr/>
          <a:lstStyle/>
          <a:p>
            <a:fld id="{E57BF8B2-D71F-4598-B6C3-45391539E203}" type="datetimeFigureOut">
              <a:rPr lang="en-US" smtClean="0"/>
              <a:t>7/3/2024</a:t>
            </a:fld>
            <a:endParaRPr lang="en-US"/>
          </a:p>
        </p:txBody>
      </p:sp>
      <p:sp>
        <p:nvSpPr>
          <p:cNvPr id="6" name="Footer Placeholder 5">
            <a:extLst>
              <a:ext uri="{FF2B5EF4-FFF2-40B4-BE49-F238E27FC236}">
                <a16:creationId xmlns:a16="http://schemas.microsoft.com/office/drawing/2014/main" id="{39F7EC51-D752-1EB0-D301-62B05A0126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293501-37B1-210A-B3D0-4F63CD559414}"/>
              </a:ext>
            </a:extLst>
          </p:cNvPr>
          <p:cNvSpPr>
            <a:spLocks noGrp="1"/>
          </p:cNvSpPr>
          <p:nvPr>
            <p:ph type="sldNum" sz="quarter" idx="12"/>
          </p:nvPr>
        </p:nvSpPr>
        <p:spPr/>
        <p:txBody>
          <a:bodyPr/>
          <a:lstStyle/>
          <a:p>
            <a:fld id="{8522815B-9EB3-4557-BA74-CDBC399C0F62}" type="slidenum">
              <a:rPr lang="en-US" smtClean="0"/>
              <a:t>‹#›</a:t>
            </a:fld>
            <a:endParaRPr lang="en-US"/>
          </a:p>
        </p:txBody>
      </p:sp>
    </p:spTree>
    <p:extLst>
      <p:ext uri="{BB962C8B-B14F-4D97-AF65-F5344CB8AC3E}">
        <p14:creationId xmlns:p14="http://schemas.microsoft.com/office/powerpoint/2010/main" val="14849099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1A48E-A65F-571D-2143-30070EDDDF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B12548-481A-8E5A-E4C6-A4AF952DAB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7A8D1C-48E0-3D74-9684-EAD7F41ACA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01D13B-7E08-C185-002D-29F1ACEA2AE0}"/>
              </a:ext>
            </a:extLst>
          </p:cNvPr>
          <p:cNvSpPr>
            <a:spLocks noGrp="1"/>
          </p:cNvSpPr>
          <p:nvPr>
            <p:ph type="dt" sz="half" idx="10"/>
          </p:nvPr>
        </p:nvSpPr>
        <p:spPr/>
        <p:txBody>
          <a:bodyPr/>
          <a:lstStyle/>
          <a:p>
            <a:fld id="{E57BF8B2-D71F-4598-B6C3-45391539E203}" type="datetimeFigureOut">
              <a:rPr lang="en-US" smtClean="0"/>
              <a:t>7/3/2024</a:t>
            </a:fld>
            <a:endParaRPr lang="en-US"/>
          </a:p>
        </p:txBody>
      </p:sp>
      <p:sp>
        <p:nvSpPr>
          <p:cNvPr id="6" name="Footer Placeholder 5">
            <a:extLst>
              <a:ext uri="{FF2B5EF4-FFF2-40B4-BE49-F238E27FC236}">
                <a16:creationId xmlns:a16="http://schemas.microsoft.com/office/drawing/2014/main" id="{F72CD377-AF9B-5F85-54F2-F9343FEC6E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3C31C7-F8B5-8DD0-B494-09F742EF6125}"/>
              </a:ext>
            </a:extLst>
          </p:cNvPr>
          <p:cNvSpPr>
            <a:spLocks noGrp="1"/>
          </p:cNvSpPr>
          <p:nvPr>
            <p:ph type="sldNum" sz="quarter" idx="12"/>
          </p:nvPr>
        </p:nvSpPr>
        <p:spPr/>
        <p:txBody>
          <a:bodyPr/>
          <a:lstStyle/>
          <a:p>
            <a:fld id="{8522815B-9EB3-4557-BA74-CDBC399C0F62}" type="slidenum">
              <a:rPr lang="en-US" smtClean="0"/>
              <a:t>‹#›</a:t>
            </a:fld>
            <a:endParaRPr lang="en-US"/>
          </a:p>
        </p:txBody>
      </p:sp>
    </p:spTree>
    <p:extLst>
      <p:ext uri="{BB962C8B-B14F-4D97-AF65-F5344CB8AC3E}">
        <p14:creationId xmlns:p14="http://schemas.microsoft.com/office/powerpoint/2010/main" val="1000520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69853-39ED-B0E0-A408-3260CA2F92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8A87BF-2F29-DEA6-6ACD-0F4886D8B7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D06827-6DFF-ACB0-5241-F58DFC1B4CF1}"/>
              </a:ext>
            </a:extLst>
          </p:cNvPr>
          <p:cNvSpPr>
            <a:spLocks noGrp="1"/>
          </p:cNvSpPr>
          <p:nvPr>
            <p:ph type="dt" sz="half" idx="10"/>
          </p:nvPr>
        </p:nvSpPr>
        <p:spPr/>
        <p:txBody>
          <a:bodyPr/>
          <a:lstStyle/>
          <a:p>
            <a:fld id="{E57BF8B2-D71F-4598-B6C3-45391539E203}" type="datetimeFigureOut">
              <a:rPr lang="en-US" smtClean="0"/>
              <a:t>7/3/2024</a:t>
            </a:fld>
            <a:endParaRPr lang="en-US"/>
          </a:p>
        </p:txBody>
      </p:sp>
      <p:sp>
        <p:nvSpPr>
          <p:cNvPr id="5" name="Footer Placeholder 4">
            <a:extLst>
              <a:ext uri="{FF2B5EF4-FFF2-40B4-BE49-F238E27FC236}">
                <a16:creationId xmlns:a16="http://schemas.microsoft.com/office/drawing/2014/main" id="{B6E04A9B-291B-5138-0DAB-60DAA6ED5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27788C-3692-462A-FF56-17329E132F2E}"/>
              </a:ext>
            </a:extLst>
          </p:cNvPr>
          <p:cNvSpPr>
            <a:spLocks noGrp="1"/>
          </p:cNvSpPr>
          <p:nvPr>
            <p:ph type="sldNum" sz="quarter" idx="12"/>
          </p:nvPr>
        </p:nvSpPr>
        <p:spPr/>
        <p:txBody>
          <a:bodyPr/>
          <a:lstStyle/>
          <a:p>
            <a:fld id="{8522815B-9EB3-4557-BA74-CDBC399C0F62}" type="slidenum">
              <a:rPr lang="en-US" smtClean="0"/>
              <a:t>‹#›</a:t>
            </a:fld>
            <a:endParaRPr lang="en-US"/>
          </a:p>
        </p:txBody>
      </p:sp>
    </p:spTree>
    <p:extLst>
      <p:ext uri="{BB962C8B-B14F-4D97-AF65-F5344CB8AC3E}">
        <p14:creationId xmlns:p14="http://schemas.microsoft.com/office/powerpoint/2010/main" val="25459286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FE276A-AF83-29E6-D32F-38EA6F0DA1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6D27B4-5A4E-02BF-40DD-6DE9E391C4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288A47-AE96-CD13-EE64-86052CDCB5C3}"/>
              </a:ext>
            </a:extLst>
          </p:cNvPr>
          <p:cNvSpPr>
            <a:spLocks noGrp="1"/>
          </p:cNvSpPr>
          <p:nvPr>
            <p:ph type="dt" sz="half" idx="10"/>
          </p:nvPr>
        </p:nvSpPr>
        <p:spPr/>
        <p:txBody>
          <a:bodyPr/>
          <a:lstStyle/>
          <a:p>
            <a:fld id="{E57BF8B2-D71F-4598-B6C3-45391539E203}" type="datetimeFigureOut">
              <a:rPr lang="en-US" smtClean="0"/>
              <a:t>7/3/2024</a:t>
            </a:fld>
            <a:endParaRPr lang="en-US"/>
          </a:p>
        </p:txBody>
      </p:sp>
      <p:sp>
        <p:nvSpPr>
          <p:cNvPr id="5" name="Footer Placeholder 4">
            <a:extLst>
              <a:ext uri="{FF2B5EF4-FFF2-40B4-BE49-F238E27FC236}">
                <a16:creationId xmlns:a16="http://schemas.microsoft.com/office/drawing/2014/main" id="{0572893F-76A8-E015-76CA-CC5D17154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308EAB-CA0B-A9D7-5D2C-9E5980882DA7}"/>
              </a:ext>
            </a:extLst>
          </p:cNvPr>
          <p:cNvSpPr>
            <a:spLocks noGrp="1"/>
          </p:cNvSpPr>
          <p:nvPr>
            <p:ph type="sldNum" sz="quarter" idx="12"/>
          </p:nvPr>
        </p:nvSpPr>
        <p:spPr/>
        <p:txBody>
          <a:bodyPr/>
          <a:lstStyle/>
          <a:p>
            <a:fld id="{8522815B-9EB3-4557-BA74-CDBC399C0F62}" type="slidenum">
              <a:rPr lang="en-US" smtClean="0"/>
              <a:t>‹#›</a:t>
            </a:fld>
            <a:endParaRPr lang="en-US"/>
          </a:p>
        </p:txBody>
      </p:sp>
    </p:spTree>
    <p:extLst>
      <p:ext uri="{BB962C8B-B14F-4D97-AF65-F5344CB8AC3E}">
        <p14:creationId xmlns:p14="http://schemas.microsoft.com/office/powerpoint/2010/main" val="1675313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D246C-1EB6-3E41-936D-9D7C27519A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B5978F-5A83-A2F5-1D78-15A98B6B1F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89DE69-D9E5-6BA3-A0B9-CE089F6BE1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A9F2D0-9AD9-43D0-67C2-43DE46ADA094}"/>
              </a:ext>
            </a:extLst>
          </p:cNvPr>
          <p:cNvSpPr>
            <a:spLocks noGrp="1"/>
          </p:cNvSpPr>
          <p:nvPr>
            <p:ph type="dt" sz="half" idx="10"/>
          </p:nvPr>
        </p:nvSpPr>
        <p:spPr/>
        <p:txBody>
          <a:bodyPr/>
          <a:lstStyle/>
          <a:p>
            <a:fld id="{870C2776-C72A-40D8-B24E-CC543EB66F30}" type="datetimeFigureOut">
              <a:rPr lang="en-US" smtClean="0"/>
              <a:t>7/3/2024</a:t>
            </a:fld>
            <a:endParaRPr lang="en-US"/>
          </a:p>
        </p:txBody>
      </p:sp>
      <p:sp>
        <p:nvSpPr>
          <p:cNvPr id="6" name="Footer Placeholder 5">
            <a:extLst>
              <a:ext uri="{FF2B5EF4-FFF2-40B4-BE49-F238E27FC236}">
                <a16:creationId xmlns:a16="http://schemas.microsoft.com/office/drawing/2014/main" id="{521DB463-E8AA-B234-036C-BDD9AAA436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317D43-8CFD-271C-465B-DA6AE91A3F0D}"/>
              </a:ext>
            </a:extLst>
          </p:cNvPr>
          <p:cNvSpPr>
            <a:spLocks noGrp="1"/>
          </p:cNvSpPr>
          <p:nvPr>
            <p:ph type="sldNum" sz="quarter" idx="12"/>
          </p:nvPr>
        </p:nvSpPr>
        <p:spPr/>
        <p:txBody>
          <a:bodyPr/>
          <a:lstStyle/>
          <a:p>
            <a:fld id="{BCA65463-2FA2-48C6-B681-C3E70D8F205F}" type="slidenum">
              <a:rPr lang="en-US" smtClean="0"/>
              <a:t>‹#›</a:t>
            </a:fld>
            <a:endParaRPr lang="en-US"/>
          </a:p>
        </p:txBody>
      </p:sp>
    </p:spTree>
    <p:extLst>
      <p:ext uri="{BB962C8B-B14F-4D97-AF65-F5344CB8AC3E}">
        <p14:creationId xmlns:p14="http://schemas.microsoft.com/office/powerpoint/2010/main" val="92284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BF1A-3FEA-5844-4BE6-95DF69EF64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89E076-3721-8A64-104C-08D7CF5E7A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A7C06C-68E8-0CE0-4C71-EBC9FE3F95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E7488B-6F58-CA00-5B36-0FEACFB49E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2C0CE3-5C59-DFB4-BAE9-D7FABB8C55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C4F00D-7F9A-EBB3-208B-447F4C204F3C}"/>
              </a:ext>
            </a:extLst>
          </p:cNvPr>
          <p:cNvSpPr>
            <a:spLocks noGrp="1"/>
          </p:cNvSpPr>
          <p:nvPr>
            <p:ph type="dt" sz="half" idx="10"/>
          </p:nvPr>
        </p:nvSpPr>
        <p:spPr/>
        <p:txBody>
          <a:bodyPr/>
          <a:lstStyle/>
          <a:p>
            <a:fld id="{870C2776-C72A-40D8-B24E-CC543EB66F30}" type="datetimeFigureOut">
              <a:rPr lang="en-US" smtClean="0"/>
              <a:t>7/3/2024</a:t>
            </a:fld>
            <a:endParaRPr lang="en-US"/>
          </a:p>
        </p:txBody>
      </p:sp>
      <p:sp>
        <p:nvSpPr>
          <p:cNvPr id="8" name="Footer Placeholder 7">
            <a:extLst>
              <a:ext uri="{FF2B5EF4-FFF2-40B4-BE49-F238E27FC236}">
                <a16:creationId xmlns:a16="http://schemas.microsoft.com/office/drawing/2014/main" id="{5844F2CC-2C08-26BE-A786-6D950181B6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209607-D6EF-551F-7077-0FD9E16EC514}"/>
              </a:ext>
            </a:extLst>
          </p:cNvPr>
          <p:cNvSpPr>
            <a:spLocks noGrp="1"/>
          </p:cNvSpPr>
          <p:nvPr>
            <p:ph type="sldNum" sz="quarter" idx="12"/>
          </p:nvPr>
        </p:nvSpPr>
        <p:spPr/>
        <p:txBody>
          <a:bodyPr/>
          <a:lstStyle/>
          <a:p>
            <a:fld id="{BCA65463-2FA2-48C6-B681-C3E70D8F205F}" type="slidenum">
              <a:rPr lang="en-US" smtClean="0"/>
              <a:t>‹#›</a:t>
            </a:fld>
            <a:endParaRPr lang="en-US"/>
          </a:p>
        </p:txBody>
      </p:sp>
    </p:spTree>
    <p:extLst>
      <p:ext uri="{BB962C8B-B14F-4D97-AF65-F5344CB8AC3E}">
        <p14:creationId xmlns:p14="http://schemas.microsoft.com/office/powerpoint/2010/main" val="552579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28821-4DFA-D119-6C28-A76D2B2560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70E4AB-89D8-0D50-AD6A-E3B39E69DC60}"/>
              </a:ext>
            </a:extLst>
          </p:cNvPr>
          <p:cNvSpPr>
            <a:spLocks noGrp="1"/>
          </p:cNvSpPr>
          <p:nvPr>
            <p:ph type="dt" sz="half" idx="10"/>
          </p:nvPr>
        </p:nvSpPr>
        <p:spPr/>
        <p:txBody>
          <a:bodyPr/>
          <a:lstStyle/>
          <a:p>
            <a:fld id="{870C2776-C72A-40D8-B24E-CC543EB66F30}" type="datetimeFigureOut">
              <a:rPr lang="en-US" smtClean="0"/>
              <a:t>7/3/2024</a:t>
            </a:fld>
            <a:endParaRPr lang="en-US"/>
          </a:p>
        </p:txBody>
      </p:sp>
      <p:sp>
        <p:nvSpPr>
          <p:cNvPr id="4" name="Footer Placeholder 3">
            <a:extLst>
              <a:ext uri="{FF2B5EF4-FFF2-40B4-BE49-F238E27FC236}">
                <a16:creationId xmlns:a16="http://schemas.microsoft.com/office/drawing/2014/main" id="{A1E72DF2-3AC0-E163-3573-C6363FAC59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23DEEC-AFEF-0063-C707-FAFC729F7A8E}"/>
              </a:ext>
            </a:extLst>
          </p:cNvPr>
          <p:cNvSpPr>
            <a:spLocks noGrp="1"/>
          </p:cNvSpPr>
          <p:nvPr>
            <p:ph type="sldNum" sz="quarter" idx="12"/>
          </p:nvPr>
        </p:nvSpPr>
        <p:spPr/>
        <p:txBody>
          <a:bodyPr/>
          <a:lstStyle/>
          <a:p>
            <a:fld id="{BCA65463-2FA2-48C6-B681-C3E70D8F205F}" type="slidenum">
              <a:rPr lang="en-US" smtClean="0"/>
              <a:t>‹#›</a:t>
            </a:fld>
            <a:endParaRPr lang="en-US"/>
          </a:p>
        </p:txBody>
      </p:sp>
    </p:spTree>
    <p:extLst>
      <p:ext uri="{BB962C8B-B14F-4D97-AF65-F5344CB8AC3E}">
        <p14:creationId xmlns:p14="http://schemas.microsoft.com/office/powerpoint/2010/main" val="270533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044FC0-5F68-EFEE-5F02-76C505E40D14}"/>
              </a:ext>
            </a:extLst>
          </p:cNvPr>
          <p:cNvSpPr>
            <a:spLocks noGrp="1"/>
          </p:cNvSpPr>
          <p:nvPr>
            <p:ph type="dt" sz="half" idx="10"/>
          </p:nvPr>
        </p:nvSpPr>
        <p:spPr/>
        <p:txBody>
          <a:bodyPr/>
          <a:lstStyle/>
          <a:p>
            <a:fld id="{870C2776-C72A-40D8-B24E-CC543EB66F30}" type="datetimeFigureOut">
              <a:rPr lang="en-US" smtClean="0"/>
              <a:t>7/3/2024</a:t>
            </a:fld>
            <a:endParaRPr lang="en-US"/>
          </a:p>
        </p:txBody>
      </p:sp>
      <p:sp>
        <p:nvSpPr>
          <p:cNvPr id="3" name="Footer Placeholder 2">
            <a:extLst>
              <a:ext uri="{FF2B5EF4-FFF2-40B4-BE49-F238E27FC236}">
                <a16:creationId xmlns:a16="http://schemas.microsoft.com/office/drawing/2014/main" id="{5707C44C-B6B9-B338-4768-521A4D0BE7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B61165-C2A1-239B-7787-2040B6C1D445}"/>
              </a:ext>
            </a:extLst>
          </p:cNvPr>
          <p:cNvSpPr>
            <a:spLocks noGrp="1"/>
          </p:cNvSpPr>
          <p:nvPr>
            <p:ph type="sldNum" sz="quarter" idx="12"/>
          </p:nvPr>
        </p:nvSpPr>
        <p:spPr/>
        <p:txBody>
          <a:bodyPr/>
          <a:lstStyle/>
          <a:p>
            <a:fld id="{BCA65463-2FA2-48C6-B681-C3E70D8F205F}" type="slidenum">
              <a:rPr lang="en-US" smtClean="0"/>
              <a:t>‹#›</a:t>
            </a:fld>
            <a:endParaRPr lang="en-US"/>
          </a:p>
        </p:txBody>
      </p:sp>
    </p:spTree>
    <p:extLst>
      <p:ext uri="{BB962C8B-B14F-4D97-AF65-F5344CB8AC3E}">
        <p14:creationId xmlns:p14="http://schemas.microsoft.com/office/powerpoint/2010/main" val="407354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4DC0C-2C2C-0443-2110-6F63C6F9BA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D20712-A96E-0096-D798-E76744C4B2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4E186D-F4DF-33CA-4321-792982F85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F67E8-CA19-3F0F-A41F-70416AF3D324}"/>
              </a:ext>
            </a:extLst>
          </p:cNvPr>
          <p:cNvSpPr>
            <a:spLocks noGrp="1"/>
          </p:cNvSpPr>
          <p:nvPr>
            <p:ph type="dt" sz="half" idx="10"/>
          </p:nvPr>
        </p:nvSpPr>
        <p:spPr/>
        <p:txBody>
          <a:bodyPr/>
          <a:lstStyle/>
          <a:p>
            <a:fld id="{870C2776-C72A-40D8-B24E-CC543EB66F30}" type="datetimeFigureOut">
              <a:rPr lang="en-US" smtClean="0"/>
              <a:t>7/3/2024</a:t>
            </a:fld>
            <a:endParaRPr lang="en-US"/>
          </a:p>
        </p:txBody>
      </p:sp>
      <p:sp>
        <p:nvSpPr>
          <p:cNvPr id="6" name="Footer Placeholder 5">
            <a:extLst>
              <a:ext uri="{FF2B5EF4-FFF2-40B4-BE49-F238E27FC236}">
                <a16:creationId xmlns:a16="http://schemas.microsoft.com/office/drawing/2014/main" id="{116367F8-4243-4A22-AF09-BD28989F1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7A786-6046-720E-A6A9-7EE26010F2BF}"/>
              </a:ext>
            </a:extLst>
          </p:cNvPr>
          <p:cNvSpPr>
            <a:spLocks noGrp="1"/>
          </p:cNvSpPr>
          <p:nvPr>
            <p:ph type="sldNum" sz="quarter" idx="12"/>
          </p:nvPr>
        </p:nvSpPr>
        <p:spPr/>
        <p:txBody>
          <a:bodyPr/>
          <a:lstStyle/>
          <a:p>
            <a:fld id="{BCA65463-2FA2-48C6-B681-C3E70D8F205F}" type="slidenum">
              <a:rPr lang="en-US" smtClean="0"/>
              <a:t>‹#›</a:t>
            </a:fld>
            <a:endParaRPr lang="en-US"/>
          </a:p>
        </p:txBody>
      </p:sp>
    </p:spTree>
    <p:extLst>
      <p:ext uri="{BB962C8B-B14F-4D97-AF65-F5344CB8AC3E}">
        <p14:creationId xmlns:p14="http://schemas.microsoft.com/office/powerpoint/2010/main" val="3963753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B08F-F779-B095-7F19-696785D13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F43DD4-C4DA-46B2-EF0C-014837234C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6B47EA-0E7D-A5FF-8E0F-B6DB715180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778954-3E90-A46F-CBA8-5750786FF8F0}"/>
              </a:ext>
            </a:extLst>
          </p:cNvPr>
          <p:cNvSpPr>
            <a:spLocks noGrp="1"/>
          </p:cNvSpPr>
          <p:nvPr>
            <p:ph type="dt" sz="half" idx="10"/>
          </p:nvPr>
        </p:nvSpPr>
        <p:spPr/>
        <p:txBody>
          <a:bodyPr/>
          <a:lstStyle/>
          <a:p>
            <a:fld id="{870C2776-C72A-40D8-B24E-CC543EB66F30}" type="datetimeFigureOut">
              <a:rPr lang="en-US" smtClean="0"/>
              <a:t>7/3/2024</a:t>
            </a:fld>
            <a:endParaRPr lang="en-US"/>
          </a:p>
        </p:txBody>
      </p:sp>
      <p:sp>
        <p:nvSpPr>
          <p:cNvPr id="6" name="Footer Placeholder 5">
            <a:extLst>
              <a:ext uri="{FF2B5EF4-FFF2-40B4-BE49-F238E27FC236}">
                <a16:creationId xmlns:a16="http://schemas.microsoft.com/office/drawing/2014/main" id="{507A6BEE-3599-872E-C254-B136822995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25C4C5-0A46-E6E2-EBC1-69F8A0B7AE87}"/>
              </a:ext>
            </a:extLst>
          </p:cNvPr>
          <p:cNvSpPr>
            <a:spLocks noGrp="1"/>
          </p:cNvSpPr>
          <p:nvPr>
            <p:ph type="sldNum" sz="quarter" idx="12"/>
          </p:nvPr>
        </p:nvSpPr>
        <p:spPr/>
        <p:txBody>
          <a:bodyPr/>
          <a:lstStyle/>
          <a:p>
            <a:fld id="{BCA65463-2FA2-48C6-B681-C3E70D8F205F}" type="slidenum">
              <a:rPr lang="en-US" smtClean="0"/>
              <a:t>‹#›</a:t>
            </a:fld>
            <a:endParaRPr lang="en-US"/>
          </a:p>
        </p:txBody>
      </p:sp>
    </p:spTree>
    <p:extLst>
      <p:ext uri="{BB962C8B-B14F-4D97-AF65-F5344CB8AC3E}">
        <p14:creationId xmlns:p14="http://schemas.microsoft.com/office/powerpoint/2010/main" val="317035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9110FE-D78E-5057-3E55-1774B87C58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A0285E-39FB-ABA9-9403-013381E136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7289EBE-B8B1-5948-09C5-7273A83C0ED7}"/>
              </a:ext>
            </a:extLst>
          </p:cNvPr>
          <p:cNvSpPr>
            <a:spLocks noGrp="1"/>
          </p:cNvSpPr>
          <p:nvPr>
            <p:ph type="dt" sz="half" idx="2"/>
          </p:nvPr>
        </p:nvSpPr>
        <p:spPr>
          <a:xfrm>
            <a:off x="0" y="651572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ICDS – Practical Insights &amp; Disclosures</a:t>
            </a:r>
          </a:p>
        </p:txBody>
      </p:sp>
      <p:sp>
        <p:nvSpPr>
          <p:cNvPr id="5" name="Footer Placeholder 4">
            <a:extLst>
              <a:ext uri="{FF2B5EF4-FFF2-40B4-BE49-F238E27FC236}">
                <a16:creationId xmlns:a16="http://schemas.microsoft.com/office/drawing/2014/main" id="{0404731E-D4E0-F7D1-7BD8-1B35C5D21E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4C3B5C-B84A-0A9B-A344-89BFFD2094F1}"/>
              </a:ext>
            </a:extLst>
          </p:cNvPr>
          <p:cNvSpPr>
            <a:spLocks noGrp="1"/>
          </p:cNvSpPr>
          <p:nvPr>
            <p:ph type="sldNum" sz="quarter" idx="4"/>
          </p:nvPr>
        </p:nvSpPr>
        <p:spPr>
          <a:xfrm>
            <a:off x="8610600" y="6292553"/>
            <a:ext cx="2743200" cy="365125"/>
          </a:xfrm>
          <a:prstGeom prst="rect">
            <a:avLst/>
          </a:prstGeom>
        </p:spPr>
        <p:txBody>
          <a:bodyPr vert="horz" lIns="91440" tIns="45720" rIns="91440" bIns="45720" rtlCol="0" anchor="ctr"/>
          <a:lstStyle>
            <a:lvl1pPr algn="r">
              <a:defRPr sz="1200">
                <a:solidFill>
                  <a:schemeClr val="tx1"/>
                </a:solidFill>
              </a:defRPr>
            </a:lvl1pPr>
          </a:lstStyle>
          <a:p>
            <a:r>
              <a:rPr lang="en-US" dirty="0"/>
              <a:t>ABC</a:t>
            </a:r>
          </a:p>
        </p:txBody>
      </p:sp>
    </p:spTree>
    <p:extLst>
      <p:ext uri="{BB962C8B-B14F-4D97-AF65-F5344CB8AC3E}">
        <p14:creationId xmlns:p14="http://schemas.microsoft.com/office/powerpoint/2010/main" val="2966405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53E312-7625-509F-E822-886CEA4CA6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E3C813-A3E8-D63E-14DB-E4E0409850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73696D9-A572-AF09-3732-B4EC21987B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5BD4C-0317-4D23-8B2B-E57423343D4A}" type="datetimeFigureOut">
              <a:rPr lang="en-US" smtClean="0"/>
              <a:t>7/3/2024</a:t>
            </a:fld>
            <a:endParaRPr lang="en-US"/>
          </a:p>
        </p:txBody>
      </p:sp>
      <p:sp>
        <p:nvSpPr>
          <p:cNvPr id="5" name="Footer Placeholder 4">
            <a:extLst>
              <a:ext uri="{FF2B5EF4-FFF2-40B4-BE49-F238E27FC236}">
                <a16:creationId xmlns:a16="http://schemas.microsoft.com/office/drawing/2014/main" id="{DC3CE131-6A70-446F-4E14-C20C31A55C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1E8EC-EB1D-9674-8A05-EE08F01F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r>
              <a:rPr lang="en-US" dirty="0"/>
              <a:t>ABC</a:t>
            </a:r>
          </a:p>
        </p:txBody>
      </p:sp>
    </p:spTree>
    <p:extLst>
      <p:ext uri="{BB962C8B-B14F-4D97-AF65-F5344CB8AC3E}">
        <p14:creationId xmlns:p14="http://schemas.microsoft.com/office/powerpoint/2010/main" val="143993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2BC7B1-E128-2667-7114-ECB4917567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C7EAFC-5006-2D8C-3698-5D6C262385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BE6BF5-CA44-6EDC-E853-AAF676347B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BF8B2-D71F-4598-B6C3-45391539E203}" type="datetimeFigureOut">
              <a:rPr lang="en-US" smtClean="0"/>
              <a:t>7/3/2024</a:t>
            </a:fld>
            <a:endParaRPr lang="en-US"/>
          </a:p>
        </p:txBody>
      </p:sp>
      <p:sp>
        <p:nvSpPr>
          <p:cNvPr id="5" name="Footer Placeholder 4">
            <a:extLst>
              <a:ext uri="{FF2B5EF4-FFF2-40B4-BE49-F238E27FC236}">
                <a16:creationId xmlns:a16="http://schemas.microsoft.com/office/drawing/2014/main" id="{F548B23E-43F4-F020-7C9B-A875439A69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A501B8-6A46-B04F-7DB4-0871936686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22815B-9EB3-4557-BA74-CDBC399C0F62}" type="slidenum">
              <a:rPr lang="en-US" smtClean="0"/>
              <a:t>‹#›</a:t>
            </a:fld>
            <a:endParaRPr lang="en-US"/>
          </a:p>
        </p:txBody>
      </p:sp>
    </p:spTree>
    <p:extLst>
      <p:ext uri="{BB962C8B-B14F-4D97-AF65-F5344CB8AC3E}">
        <p14:creationId xmlns:p14="http://schemas.microsoft.com/office/powerpoint/2010/main" val="32898436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freepngimg.com/png/85229-text-photography-question-interrogation-communication-stock"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close up of a network&#10;&#10;Description automatically generated">
            <a:extLst>
              <a:ext uri="{FF2B5EF4-FFF2-40B4-BE49-F238E27FC236}">
                <a16:creationId xmlns:a16="http://schemas.microsoft.com/office/drawing/2014/main" id="{B9C519C0-354E-8D53-2B00-4AF2941C8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524" y="3226"/>
            <a:ext cx="12192000" cy="6854774"/>
          </a:xfrm>
          <a:prstGeom prst="rect">
            <a:avLst/>
          </a:prstGeom>
        </p:spPr>
      </p:pic>
      <p:sp>
        <p:nvSpPr>
          <p:cNvPr id="7" name="Rectangle 6">
            <a:extLst>
              <a:ext uri="{FF2B5EF4-FFF2-40B4-BE49-F238E27FC236}">
                <a16:creationId xmlns:a16="http://schemas.microsoft.com/office/drawing/2014/main" id="{CA5ACC04-6C8F-C25D-1DF3-B5FA2DCCDB9E}"/>
              </a:ext>
            </a:extLst>
          </p:cNvPr>
          <p:cNvSpPr/>
          <p:nvPr/>
        </p:nvSpPr>
        <p:spPr>
          <a:xfrm>
            <a:off x="205612" y="4796644"/>
            <a:ext cx="10028707" cy="1200329"/>
          </a:xfrm>
          <a:prstGeom prst="rect">
            <a:avLst/>
          </a:prstGeom>
          <a:noFill/>
        </p:spPr>
        <p:txBody>
          <a:bodyPr wrap="none" lIns="91440" tIns="45720" rIns="91440" bIns="45720">
            <a:spAutoFit/>
          </a:bodyPr>
          <a:lstStyle/>
          <a:p>
            <a:r>
              <a:rPr lang="en-US" sz="4000" dirty="0">
                <a:ln w="0"/>
                <a:solidFill>
                  <a:srgbClr val="3485A2"/>
                </a:solidFill>
                <a:effectLst>
                  <a:outerShdw blurRad="38100" dist="25400" dir="5400000" algn="ctr" rotWithShape="0">
                    <a:srgbClr val="6E747A">
                      <a:alpha val="43000"/>
                    </a:srgbClr>
                  </a:outerShdw>
                </a:effectLst>
              </a:rPr>
              <a:t>Income Computation and Disclosure Standards </a:t>
            </a:r>
          </a:p>
          <a:p>
            <a:r>
              <a:rPr lang="en-US" sz="3200" dirty="0">
                <a:ln w="0"/>
                <a:solidFill>
                  <a:srgbClr val="3485A2"/>
                </a:solidFill>
                <a:effectLst>
                  <a:outerShdw blurRad="38100" dist="25400" dir="5400000" algn="ctr" rotWithShape="0">
                    <a:srgbClr val="6E747A">
                      <a:alpha val="43000"/>
                    </a:srgbClr>
                  </a:outerShdw>
                </a:effectLst>
              </a:rPr>
              <a:t>Practical Insights and Disclosures</a:t>
            </a:r>
          </a:p>
        </p:txBody>
      </p:sp>
      <p:sp>
        <p:nvSpPr>
          <p:cNvPr id="8" name="TextBox 7">
            <a:extLst>
              <a:ext uri="{FF2B5EF4-FFF2-40B4-BE49-F238E27FC236}">
                <a16:creationId xmlns:a16="http://schemas.microsoft.com/office/drawing/2014/main" id="{75C0D948-BD9E-6604-5CBF-97696B679A56}"/>
              </a:ext>
            </a:extLst>
          </p:cNvPr>
          <p:cNvSpPr txBox="1"/>
          <p:nvPr/>
        </p:nvSpPr>
        <p:spPr>
          <a:xfrm>
            <a:off x="205612" y="5998586"/>
            <a:ext cx="4056993" cy="400110"/>
          </a:xfrm>
          <a:prstGeom prst="rect">
            <a:avLst/>
          </a:prstGeom>
          <a:noFill/>
        </p:spPr>
        <p:txBody>
          <a:bodyPr wrap="square" rtlCol="0">
            <a:spAutoFit/>
          </a:bodyPr>
          <a:lstStyle/>
          <a:p>
            <a:r>
              <a:rPr lang="en-US" sz="2000" dirty="0">
                <a:solidFill>
                  <a:srgbClr val="3485A2"/>
                </a:solidFill>
              </a:rPr>
              <a:t>CA. Srinivasa Rao T.</a:t>
            </a:r>
          </a:p>
        </p:txBody>
      </p:sp>
    </p:spTree>
    <p:extLst>
      <p:ext uri="{BB962C8B-B14F-4D97-AF65-F5344CB8AC3E}">
        <p14:creationId xmlns:p14="http://schemas.microsoft.com/office/powerpoint/2010/main" val="90123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 Accounting Policies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grpSp>
        <p:nvGrpSpPr>
          <p:cNvPr id="52" name="Group 349">
            <a:extLst>
              <a:ext uri="{FF2B5EF4-FFF2-40B4-BE49-F238E27FC236}">
                <a16:creationId xmlns:a16="http://schemas.microsoft.com/office/drawing/2014/main" id="{22891F43-48EE-458E-22E1-C0405E6955D8}"/>
              </a:ext>
            </a:extLst>
          </p:cNvPr>
          <p:cNvGrpSpPr>
            <a:grpSpLocks noChangeAspect="1"/>
          </p:cNvGrpSpPr>
          <p:nvPr/>
        </p:nvGrpSpPr>
        <p:grpSpPr bwMode="auto">
          <a:xfrm>
            <a:off x="533742" y="1080875"/>
            <a:ext cx="322300" cy="322299"/>
            <a:chOff x="5018" y="1229"/>
            <a:chExt cx="340" cy="340"/>
          </a:xfrm>
          <a:solidFill>
            <a:schemeClr val="bg1"/>
          </a:solidFill>
        </p:grpSpPr>
        <p:sp>
          <p:nvSpPr>
            <p:cNvPr id="53" name="Freeform 350">
              <a:extLst>
                <a:ext uri="{FF2B5EF4-FFF2-40B4-BE49-F238E27FC236}">
                  <a16:creationId xmlns:a16="http://schemas.microsoft.com/office/drawing/2014/main" id="{1B46D5E4-5650-DA2D-3090-7A3B7111E44D}"/>
                </a:ext>
              </a:extLst>
            </p:cNvPr>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165" tIns="40082" rIns="80165" bIns="40082" numCol="1" anchor="t" anchorCtr="0" compatLnSpc="1">
              <a:prstTxWarp prst="textNoShape">
                <a:avLst/>
              </a:prstTxWarp>
            </a:bodyPr>
            <a:lstStyle/>
            <a:p>
              <a:endParaRPr lang="en-GB" sz="1800"/>
            </a:p>
          </p:txBody>
        </p:sp>
        <p:sp>
          <p:nvSpPr>
            <p:cNvPr id="54" name="Freeform 351">
              <a:extLst>
                <a:ext uri="{FF2B5EF4-FFF2-40B4-BE49-F238E27FC236}">
                  <a16:creationId xmlns:a16="http://schemas.microsoft.com/office/drawing/2014/main" id="{82D91FEC-3C40-3358-113A-F9029DE9B341}"/>
                </a:ext>
              </a:extLst>
            </p:cNvPr>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165" tIns="40082" rIns="80165" bIns="40082" numCol="1" anchor="t" anchorCtr="0" compatLnSpc="1">
              <a:prstTxWarp prst="textNoShape">
                <a:avLst/>
              </a:prstTxWarp>
            </a:bodyPr>
            <a:lstStyle/>
            <a:p>
              <a:endParaRPr lang="en-GB" sz="1800"/>
            </a:p>
          </p:txBody>
        </p:sp>
      </p:grpSp>
      <p:grpSp>
        <p:nvGrpSpPr>
          <p:cNvPr id="3" name="Group 2">
            <a:extLst>
              <a:ext uri="{FF2B5EF4-FFF2-40B4-BE49-F238E27FC236}">
                <a16:creationId xmlns:a16="http://schemas.microsoft.com/office/drawing/2014/main" id="{8B220877-C0C7-FD54-8C47-BBF1DB44180C}"/>
              </a:ext>
            </a:extLst>
          </p:cNvPr>
          <p:cNvGrpSpPr/>
          <p:nvPr/>
        </p:nvGrpSpPr>
        <p:grpSpPr>
          <a:xfrm>
            <a:off x="533727" y="957927"/>
            <a:ext cx="11022322" cy="5194630"/>
            <a:chOff x="1158902" y="1937641"/>
            <a:chExt cx="8656218" cy="4516445"/>
          </a:xfrm>
        </p:grpSpPr>
        <p:sp>
          <p:nvSpPr>
            <p:cNvPr id="4" name="Round Same Side Corner Rectangle 4">
              <a:extLst>
                <a:ext uri="{FF2B5EF4-FFF2-40B4-BE49-F238E27FC236}">
                  <a16:creationId xmlns:a16="http://schemas.microsoft.com/office/drawing/2014/main" id="{8107A77F-4A0D-C40E-F25F-5F52404F8855}"/>
                </a:ext>
              </a:extLst>
            </p:cNvPr>
            <p:cNvSpPr/>
            <p:nvPr/>
          </p:nvSpPr>
          <p:spPr>
            <a:xfrm>
              <a:off x="1158903" y="1937641"/>
              <a:ext cx="8389936" cy="365760"/>
            </a:xfrm>
            <a:prstGeom prst="round2SameRect">
              <a:avLst/>
            </a:prstGeom>
            <a:solidFill>
              <a:schemeClr val="tx1">
                <a:lumMod val="75000"/>
                <a:lumOff val="25000"/>
              </a:schemeClr>
            </a:solidFill>
            <a:ln>
              <a:noFill/>
              <a:headEnd/>
              <a:tailEnd/>
            </a:ln>
            <a:effectLst/>
          </p:spPr>
          <p:style>
            <a:lnRef idx="1">
              <a:schemeClr val="accent3"/>
            </a:lnRef>
            <a:fillRef idx="3">
              <a:schemeClr val="accent3"/>
            </a:fillRef>
            <a:effectRef idx="2">
              <a:schemeClr val="accent3"/>
            </a:effectRef>
            <a:fontRef idx="minor">
              <a:schemeClr val="lt1"/>
            </a:fontRef>
          </p:style>
          <p:txBody>
            <a:bodyPr lIns="101787" tIns="50892" rIns="101787" bIns="50892" anchor="ctr"/>
            <a:lstStyle/>
            <a:p>
              <a:pPr algn="ctr"/>
              <a:r>
                <a:rPr lang="en-US" sz="1400" b="1" dirty="0"/>
                <a:t>Issues for consideration</a:t>
              </a:r>
            </a:p>
          </p:txBody>
        </p:sp>
        <p:sp>
          <p:nvSpPr>
            <p:cNvPr id="5" name="Snip and Round Single Corner Rectangle 15">
              <a:extLst>
                <a:ext uri="{FF2B5EF4-FFF2-40B4-BE49-F238E27FC236}">
                  <a16:creationId xmlns:a16="http://schemas.microsoft.com/office/drawing/2014/main" id="{52780D1C-2CF2-CCB5-EECA-8D824ACD4E91}"/>
                </a:ext>
              </a:extLst>
            </p:cNvPr>
            <p:cNvSpPr/>
            <p:nvPr/>
          </p:nvSpPr>
          <p:spPr>
            <a:xfrm flipH="1">
              <a:off x="1158902" y="2785396"/>
              <a:ext cx="2707338" cy="3625147"/>
            </a:xfrm>
            <a:custGeom>
              <a:avLst/>
              <a:gdLst>
                <a:gd name="connsiteX0" fmla="*/ 690290 w 2707338"/>
                <a:gd name="connsiteY0" fmla="*/ 0 h 4572000"/>
                <a:gd name="connsiteX1" fmla="*/ 2707338 w 2707338"/>
                <a:gd name="connsiteY1" fmla="*/ 0 h 4572000"/>
                <a:gd name="connsiteX2" fmla="*/ 2707338 w 2707338"/>
                <a:gd name="connsiteY2" fmla="*/ 0 h 4572000"/>
                <a:gd name="connsiteX3" fmla="*/ 2707338 w 2707338"/>
                <a:gd name="connsiteY3" fmla="*/ 4572000 h 4572000"/>
                <a:gd name="connsiteX4" fmla="*/ 0 w 2707338"/>
                <a:gd name="connsiteY4" fmla="*/ 4572000 h 4572000"/>
                <a:gd name="connsiteX5" fmla="*/ 0 w 2707338"/>
                <a:gd name="connsiteY5" fmla="*/ 690290 h 4572000"/>
                <a:gd name="connsiteX6" fmla="*/ 690290 w 2707338"/>
                <a:gd name="connsiteY6" fmla="*/ 0 h 4572000"/>
                <a:gd name="connsiteX0" fmla="*/ 2707338 w 2798778"/>
                <a:gd name="connsiteY0" fmla="*/ 4572000 h 4663440"/>
                <a:gd name="connsiteX1" fmla="*/ 0 w 2798778"/>
                <a:gd name="connsiteY1" fmla="*/ 4572000 h 4663440"/>
                <a:gd name="connsiteX2" fmla="*/ 0 w 2798778"/>
                <a:gd name="connsiteY2" fmla="*/ 690290 h 4663440"/>
                <a:gd name="connsiteX3" fmla="*/ 690290 w 2798778"/>
                <a:gd name="connsiteY3" fmla="*/ 0 h 4663440"/>
                <a:gd name="connsiteX4" fmla="*/ 2707338 w 2798778"/>
                <a:gd name="connsiteY4" fmla="*/ 0 h 4663440"/>
                <a:gd name="connsiteX5" fmla="*/ 2707338 w 2798778"/>
                <a:gd name="connsiteY5" fmla="*/ 0 h 4663440"/>
                <a:gd name="connsiteX6" fmla="*/ 2798778 w 2798778"/>
                <a:gd name="connsiteY6" fmla="*/ 4663440 h 4663440"/>
                <a:gd name="connsiteX0" fmla="*/ 2707338 w 2707338"/>
                <a:gd name="connsiteY0" fmla="*/ 4572000 h 4572000"/>
                <a:gd name="connsiteX1" fmla="*/ 0 w 2707338"/>
                <a:gd name="connsiteY1" fmla="*/ 4572000 h 4572000"/>
                <a:gd name="connsiteX2" fmla="*/ 0 w 2707338"/>
                <a:gd name="connsiteY2" fmla="*/ 690290 h 4572000"/>
                <a:gd name="connsiteX3" fmla="*/ 690290 w 2707338"/>
                <a:gd name="connsiteY3" fmla="*/ 0 h 4572000"/>
                <a:gd name="connsiteX4" fmla="*/ 2707338 w 2707338"/>
                <a:gd name="connsiteY4" fmla="*/ 0 h 4572000"/>
                <a:gd name="connsiteX5" fmla="*/ 2707338 w 2707338"/>
                <a:gd name="connsiteY5" fmla="*/ 0 h 4572000"/>
                <a:gd name="connsiteX0" fmla="*/ 0 w 2707338"/>
                <a:gd name="connsiteY0" fmla="*/ 4572000 h 4572000"/>
                <a:gd name="connsiteX1" fmla="*/ 0 w 2707338"/>
                <a:gd name="connsiteY1" fmla="*/ 690290 h 4572000"/>
                <a:gd name="connsiteX2" fmla="*/ 690290 w 2707338"/>
                <a:gd name="connsiteY2" fmla="*/ 0 h 4572000"/>
                <a:gd name="connsiteX3" fmla="*/ 2707338 w 2707338"/>
                <a:gd name="connsiteY3" fmla="*/ 0 h 4572000"/>
                <a:gd name="connsiteX4" fmla="*/ 2707338 w 2707338"/>
                <a:gd name="connsiteY4" fmla="*/ 0 h 4572000"/>
                <a:gd name="connsiteX0" fmla="*/ 0 w 2707338"/>
                <a:gd name="connsiteY0" fmla="*/ 4081730 h 4081730"/>
                <a:gd name="connsiteX1" fmla="*/ 0 w 2707338"/>
                <a:gd name="connsiteY1" fmla="*/ 690290 h 4081730"/>
                <a:gd name="connsiteX2" fmla="*/ 690290 w 2707338"/>
                <a:gd name="connsiteY2" fmla="*/ 0 h 4081730"/>
                <a:gd name="connsiteX3" fmla="*/ 2707338 w 2707338"/>
                <a:gd name="connsiteY3" fmla="*/ 0 h 4081730"/>
                <a:gd name="connsiteX4" fmla="*/ 2707338 w 2707338"/>
                <a:gd name="connsiteY4" fmla="*/ 0 h 408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7338" h="4081730">
                  <a:moveTo>
                    <a:pt x="0" y="4081730"/>
                  </a:moveTo>
                  <a:lnTo>
                    <a:pt x="0" y="690290"/>
                  </a:lnTo>
                  <a:cubicBezTo>
                    <a:pt x="0" y="309053"/>
                    <a:pt x="309053" y="0"/>
                    <a:pt x="690290" y="0"/>
                  </a:cubicBezTo>
                  <a:lnTo>
                    <a:pt x="2707338" y="0"/>
                  </a:lnTo>
                  <a:lnTo>
                    <a:pt x="2707338" y="0"/>
                  </a:lnTo>
                </a:path>
              </a:pathLst>
            </a:cu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nip and Round Single Corner Rectangle 15">
              <a:extLst>
                <a:ext uri="{FF2B5EF4-FFF2-40B4-BE49-F238E27FC236}">
                  <a16:creationId xmlns:a16="http://schemas.microsoft.com/office/drawing/2014/main" id="{FCE4AA65-1839-7FA1-5FB7-E4822799B296}"/>
                </a:ext>
              </a:extLst>
            </p:cNvPr>
            <p:cNvSpPr/>
            <p:nvPr/>
          </p:nvSpPr>
          <p:spPr>
            <a:xfrm flipH="1">
              <a:off x="4006011" y="2785396"/>
              <a:ext cx="2707338" cy="3654175"/>
            </a:xfrm>
            <a:custGeom>
              <a:avLst/>
              <a:gdLst>
                <a:gd name="connsiteX0" fmla="*/ 690290 w 2707338"/>
                <a:gd name="connsiteY0" fmla="*/ 0 h 4572000"/>
                <a:gd name="connsiteX1" fmla="*/ 2707338 w 2707338"/>
                <a:gd name="connsiteY1" fmla="*/ 0 h 4572000"/>
                <a:gd name="connsiteX2" fmla="*/ 2707338 w 2707338"/>
                <a:gd name="connsiteY2" fmla="*/ 0 h 4572000"/>
                <a:gd name="connsiteX3" fmla="*/ 2707338 w 2707338"/>
                <a:gd name="connsiteY3" fmla="*/ 4572000 h 4572000"/>
                <a:gd name="connsiteX4" fmla="*/ 0 w 2707338"/>
                <a:gd name="connsiteY4" fmla="*/ 4572000 h 4572000"/>
                <a:gd name="connsiteX5" fmla="*/ 0 w 2707338"/>
                <a:gd name="connsiteY5" fmla="*/ 690290 h 4572000"/>
                <a:gd name="connsiteX6" fmla="*/ 690290 w 2707338"/>
                <a:gd name="connsiteY6" fmla="*/ 0 h 4572000"/>
                <a:gd name="connsiteX0" fmla="*/ 2707338 w 2798778"/>
                <a:gd name="connsiteY0" fmla="*/ 4572000 h 4663440"/>
                <a:gd name="connsiteX1" fmla="*/ 0 w 2798778"/>
                <a:gd name="connsiteY1" fmla="*/ 4572000 h 4663440"/>
                <a:gd name="connsiteX2" fmla="*/ 0 w 2798778"/>
                <a:gd name="connsiteY2" fmla="*/ 690290 h 4663440"/>
                <a:gd name="connsiteX3" fmla="*/ 690290 w 2798778"/>
                <a:gd name="connsiteY3" fmla="*/ 0 h 4663440"/>
                <a:gd name="connsiteX4" fmla="*/ 2707338 w 2798778"/>
                <a:gd name="connsiteY4" fmla="*/ 0 h 4663440"/>
                <a:gd name="connsiteX5" fmla="*/ 2707338 w 2798778"/>
                <a:gd name="connsiteY5" fmla="*/ 0 h 4663440"/>
                <a:gd name="connsiteX6" fmla="*/ 2798778 w 2798778"/>
                <a:gd name="connsiteY6" fmla="*/ 4663440 h 4663440"/>
                <a:gd name="connsiteX0" fmla="*/ 2707338 w 2707338"/>
                <a:gd name="connsiteY0" fmla="*/ 4572000 h 4572000"/>
                <a:gd name="connsiteX1" fmla="*/ 0 w 2707338"/>
                <a:gd name="connsiteY1" fmla="*/ 4572000 h 4572000"/>
                <a:gd name="connsiteX2" fmla="*/ 0 w 2707338"/>
                <a:gd name="connsiteY2" fmla="*/ 690290 h 4572000"/>
                <a:gd name="connsiteX3" fmla="*/ 690290 w 2707338"/>
                <a:gd name="connsiteY3" fmla="*/ 0 h 4572000"/>
                <a:gd name="connsiteX4" fmla="*/ 2707338 w 2707338"/>
                <a:gd name="connsiteY4" fmla="*/ 0 h 4572000"/>
                <a:gd name="connsiteX5" fmla="*/ 2707338 w 2707338"/>
                <a:gd name="connsiteY5" fmla="*/ 0 h 4572000"/>
                <a:gd name="connsiteX0" fmla="*/ 0 w 2707338"/>
                <a:gd name="connsiteY0" fmla="*/ 4572000 h 4572000"/>
                <a:gd name="connsiteX1" fmla="*/ 0 w 2707338"/>
                <a:gd name="connsiteY1" fmla="*/ 690290 h 4572000"/>
                <a:gd name="connsiteX2" fmla="*/ 690290 w 2707338"/>
                <a:gd name="connsiteY2" fmla="*/ 0 h 4572000"/>
                <a:gd name="connsiteX3" fmla="*/ 2707338 w 2707338"/>
                <a:gd name="connsiteY3" fmla="*/ 0 h 4572000"/>
                <a:gd name="connsiteX4" fmla="*/ 2707338 w 2707338"/>
                <a:gd name="connsiteY4" fmla="*/ 0 h 4572000"/>
                <a:gd name="connsiteX0" fmla="*/ 0 w 2707338"/>
                <a:gd name="connsiteY0" fmla="*/ 4114414 h 4114414"/>
                <a:gd name="connsiteX1" fmla="*/ 0 w 2707338"/>
                <a:gd name="connsiteY1" fmla="*/ 690290 h 4114414"/>
                <a:gd name="connsiteX2" fmla="*/ 690290 w 2707338"/>
                <a:gd name="connsiteY2" fmla="*/ 0 h 4114414"/>
                <a:gd name="connsiteX3" fmla="*/ 2707338 w 2707338"/>
                <a:gd name="connsiteY3" fmla="*/ 0 h 4114414"/>
                <a:gd name="connsiteX4" fmla="*/ 2707338 w 2707338"/>
                <a:gd name="connsiteY4" fmla="*/ 0 h 4114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7338" h="4114414">
                  <a:moveTo>
                    <a:pt x="0" y="4114414"/>
                  </a:moveTo>
                  <a:lnTo>
                    <a:pt x="0" y="690290"/>
                  </a:lnTo>
                  <a:cubicBezTo>
                    <a:pt x="0" y="309053"/>
                    <a:pt x="309053" y="0"/>
                    <a:pt x="690290" y="0"/>
                  </a:cubicBezTo>
                  <a:lnTo>
                    <a:pt x="2707338" y="0"/>
                  </a:lnTo>
                  <a:lnTo>
                    <a:pt x="2707338" y="0"/>
                  </a:lnTo>
                </a:path>
              </a:pathLst>
            </a:custGeo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nip and Round Single Corner Rectangle 15">
              <a:extLst>
                <a:ext uri="{FF2B5EF4-FFF2-40B4-BE49-F238E27FC236}">
                  <a16:creationId xmlns:a16="http://schemas.microsoft.com/office/drawing/2014/main" id="{73A693F7-0A5A-1C38-3A20-D4F030EF8C14}"/>
                </a:ext>
              </a:extLst>
            </p:cNvPr>
            <p:cNvSpPr/>
            <p:nvPr/>
          </p:nvSpPr>
          <p:spPr>
            <a:xfrm flipH="1">
              <a:off x="6853120" y="2785396"/>
              <a:ext cx="2707338" cy="3668690"/>
            </a:xfrm>
            <a:custGeom>
              <a:avLst/>
              <a:gdLst>
                <a:gd name="connsiteX0" fmla="*/ 690290 w 2707338"/>
                <a:gd name="connsiteY0" fmla="*/ 0 h 4572000"/>
                <a:gd name="connsiteX1" fmla="*/ 2707338 w 2707338"/>
                <a:gd name="connsiteY1" fmla="*/ 0 h 4572000"/>
                <a:gd name="connsiteX2" fmla="*/ 2707338 w 2707338"/>
                <a:gd name="connsiteY2" fmla="*/ 0 h 4572000"/>
                <a:gd name="connsiteX3" fmla="*/ 2707338 w 2707338"/>
                <a:gd name="connsiteY3" fmla="*/ 4572000 h 4572000"/>
                <a:gd name="connsiteX4" fmla="*/ 0 w 2707338"/>
                <a:gd name="connsiteY4" fmla="*/ 4572000 h 4572000"/>
                <a:gd name="connsiteX5" fmla="*/ 0 w 2707338"/>
                <a:gd name="connsiteY5" fmla="*/ 690290 h 4572000"/>
                <a:gd name="connsiteX6" fmla="*/ 690290 w 2707338"/>
                <a:gd name="connsiteY6" fmla="*/ 0 h 4572000"/>
                <a:gd name="connsiteX0" fmla="*/ 2707338 w 2798778"/>
                <a:gd name="connsiteY0" fmla="*/ 4572000 h 4663440"/>
                <a:gd name="connsiteX1" fmla="*/ 0 w 2798778"/>
                <a:gd name="connsiteY1" fmla="*/ 4572000 h 4663440"/>
                <a:gd name="connsiteX2" fmla="*/ 0 w 2798778"/>
                <a:gd name="connsiteY2" fmla="*/ 690290 h 4663440"/>
                <a:gd name="connsiteX3" fmla="*/ 690290 w 2798778"/>
                <a:gd name="connsiteY3" fmla="*/ 0 h 4663440"/>
                <a:gd name="connsiteX4" fmla="*/ 2707338 w 2798778"/>
                <a:gd name="connsiteY4" fmla="*/ 0 h 4663440"/>
                <a:gd name="connsiteX5" fmla="*/ 2707338 w 2798778"/>
                <a:gd name="connsiteY5" fmla="*/ 0 h 4663440"/>
                <a:gd name="connsiteX6" fmla="*/ 2798778 w 2798778"/>
                <a:gd name="connsiteY6" fmla="*/ 4663440 h 4663440"/>
                <a:gd name="connsiteX0" fmla="*/ 2707338 w 2707338"/>
                <a:gd name="connsiteY0" fmla="*/ 4572000 h 4572000"/>
                <a:gd name="connsiteX1" fmla="*/ 0 w 2707338"/>
                <a:gd name="connsiteY1" fmla="*/ 4572000 h 4572000"/>
                <a:gd name="connsiteX2" fmla="*/ 0 w 2707338"/>
                <a:gd name="connsiteY2" fmla="*/ 690290 h 4572000"/>
                <a:gd name="connsiteX3" fmla="*/ 690290 w 2707338"/>
                <a:gd name="connsiteY3" fmla="*/ 0 h 4572000"/>
                <a:gd name="connsiteX4" fmla="*/ 2707338 w 2707338"/>
                <a:gd name="connsiteY4" fmla="*/ 0 h 4572000"/>
                <a:gd name="connsiteX5" fmla="*/ 2707338 w 2707338"/>
                <a:gd name="connsiteY5" fmla="*/ 0 h 4572000"/>
                <a:gd name="connsiteX0" fmla="*/ 0 w 2707338"/>
                <a:gd name="connsiteY0" fmla="*/ 4572000 h 4572000"/>
                <a:gd name="connsiteX1" fmla="*/ 0 w 2707338"/>
                <a:gd name="connsiteY1" fmla="*/ 690290 h 4572000"/>
                <a:gd name="connsiteX2" fmla="*/ 690290 w 2707338"/>
                <a:gd name="connsiteY2" fmla="*/ 0 h 4572000"/>
                <a:gd name="connsiteX3" fmla="*/ 2707338 w 2707338"/>
                <a:gd name="connsiteY3" fmla="*/ 0 h 4572000"/>
                <a:gd name="connsiteX4" fmla="*/ 2707338 w 2707338"/>
                <a:gd name="connsiteY4" fmla="*/ 0 h 4572000"/>
                <a:gd name="connsiteX0" fmla="*/ 0 w 2707338"/>
                <a:gd name="connsiteY0" fmla="*/ 4130758 h 4130758"/>
                <a:gd name="connsiteX1" fmla="*/ 0 w 2707338"/>
                <a:gd name="connsiteY1" fmla="*/ 690290 h 4130758"/>
                <a:gd name="connsiteX2" fmla="*/ 690290 w 2707338"/>
                <a:gd name="connsiteY2" fmla="*/ 0 h 4130758"/>
                <a:gd name="connsiteX3" fmla="*/ 2707338 w 2707338"/>
                <a:gd name="connsiteY3" fmla="*/ 0 h 4130758"/>
                <a:gd name="connsiteX4" fmla="*/ 2707338 w 2707338"/>
                <a:gd name="connsiteY4" fmla="*/ 0 h 413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7338" h="4130758">
                  <a:moveTo>
                    <a:pt x="0" y="4130758"/>
                  </a:moveTo>
                  <a:lnTo>
                    <a:pt x="0" y="690290"/>
                  </a:lnTo>
                  <a:cubicBezTo>
                    <a:pt x="0" y="309053"/>
                    <a:pt x="309053" y="0"/>
                    <a:pt x="690290" y="0"/>
                  </a:cubicBezTo>
                  <a:lnTo>
                    <a:pt x="2707338" y="0"/>
                  </a:lnTo>
                  <a:lnTo>
                    <a:pt x="2707338" y="0"/>
                  </a:lnTo>
                </a:path>
              </a:pathLst>
            </a:custGeom>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dirty="0"/>
            </a:p>
          </p:txBody>
        </p:sp>
        <p:sp>
          <p:nvSpPr>
            <p:cNvPr id="8" name="TextBox 17">
              <a:extLst>
                <a:ext uri="{FF2B5EF4-FFF2-40B4-BE49-F238E27FC236}">
                  <a16:creationId xmlns:a16="http://schemas.microsoft.com/office/drawing/2014/main" id="{617AD310-5019-BAC0-C169-D8AC63753A64}"/>
                </a:ext>
              </a:extLst>
            </p:cNvPr>
            <p:cNvSpPr txBox="1"/>
            <p:nvPr/>
          </p:nvSpPr>
          <p:spPr>
            <a:xfrm>
              <a:off x="1158902" y="2921820"/>
              <a:ext cx="2706624" cy="3465352"/>
            </a:xfrm>
            <a:prstGeom prst="rect">
              <a:avLst/>
            </a:prstGeom>
            <a:noFill/>
          </p:spPr>
          <p:txBody>
            <a:bodyPr wrap="square" lIns="0" rtlCol="0">
              <a:spAutoFit/>
            </a:bodyPr>
            <a:lstStyle/>
            <a:p>
              <a:pPr marL="171450" indent="-171450" fontAlgn="base" hangingPunct="0">
                <a:spcAft>
                  <a:spcPts val="600"/>
                </a:spcAft>
                <a:buClr>
                  <a:schemeClr val="tx1"/>
                </a:buClr>
                <a:buSzPct val="100000"/>
                <a:buFont typeface="Arial" panose="020B0604020202020204" pitchFamily="34" charset="0"/>
                <a:buChar char="•"/>
              </a:pPr>
              <a:r>
                <a:rPr lang="en-US" altLang="en-US" sz="1400" dirty="0">
                  <a:cs typeface="Arial" pitchFamily="34" charset="0"/>
                  <a:sym typeface="Arial" pitchFamily="34" charset="0"/>
                </a:rPr>
                <a:t>The concept of 'prudence' has been completely done away which was present in the earlier AS -I. The ICDS now stipulates that prudence is not to be followed unless specified, and that this is contrary to the decisions </a:t>
              </a:r>
              <a:r>
                <a:rPr lang="en-US" altLang="en-US" sz="1400" b="1" dirty="0">
                  <a:cs typeface="Arial" pitchFamily="34" charset="0"/>
                  <a:sym typeface="Arial" pitchFamily="34" charset="0"/>
                </a:rPr>
                <a:t>in </a:t>
              </a:r>
            </a:p>
            <a:p>
              <a:pPr marL="446088" indent="-171450" fontAlgn="base" hangingPunct="0">
                <a:spcAft>
                  <a:spcPts val="600"/>
                </a:spcAft>
                <a:buClr>
                  <a:schemeClr val="tx1"/>
                </a:buClr>
                <a:buSzPct val="100000"/>
                <a:buFont typeface="Wingdings" panose="05000000000000000000" pitchFamily="2" charset="2"/>
                <a:buChar char="ü"/>
              </a:pPr>
              <a:r>
                <a:rPr lang="en-US" altLang="en-US" sz="1400" b="1" dirty="0">
                  <a:cs typeface="Arial" pitchFamily="34" charset="0"/>
                  <a:sym typeface="Arial" pitchFamily="34" charset="0"/>
                </a:rPr>
                <a:t>CIT v. Triveni Engineering &amp; Industries Ltd. [2011] 336 ITR 374/196 Taxman 94/[2010] 8 taxmann.com 146 (Del) </a:t>
              </a:r>
            </a:p>
            <a:p>
              <a:pPr marL="446088" indent="-171450" fontAlgn="base" hangingPunct="0">
                <a:spcAft>
                  <a:spcPts val="600"/>
                </a:spcAft>
                <a:buClr>
                  <a:schemeClr val="tx1"/>
                </a:buClr>
                <a:buSzPct val="100000"/>
                <a:buFont typeface="Wingdings" panose="05000000000000000000" pitchFamily="2" charset="2"/>
                <a:buChar char="ü"/>
              </a:pPr>
              <a:r>
                <a:rPr lang="en-US" altLang="en-US" sz="1400" b="1" dirty="0">
                  <a:cs typeface="Arial" pitchFamily="34" charset="0"/>
                  <a:sym typeface="Arial" pitchFamily="34" charset="0"/>
                </a:rPr>
                <a:t>CIT v. Advance Construction Co. (P.) Ltd. [2005] 275 ITR 30/143 Taxman 61 (Guj).</a:t>
              </a:r>
              <a:endParaRPr lang="en-US" altLang="en-US" sz="1400" dirty="0">
                <a:cs typeface="Arial" pitchFamily="34" charset="0"/>
                <a:sym typeface="Arial" pitchFamily="34" charset="0"/>
              </a:endParaRPr>
            </a:p>
            <a:p>
              <a:pPr marL="171450" indent="-171450" fontAlgn="base" hangingPunct="0">
                <a:spcAft>
                  <a:spcPts val="600"/>
                </a:spcAft>
                <a:buClr>
                  <a:schemeClr val="tx1"/>
                </a:buClr>
                <a:buSzPct val="100000"/>
                <a:buFont typeface="Arial" panose="020B0604020202020204" pitchFamily="34" charset="0"/>
                <a:buChar char="•"/>
              </a:pPr>
              <a:r>
                <a:rPr lang="en-US" altLang="en-US" sz="1400" dirty="0">
                  <a:cs typeface="Arial" pitchFamily="34" charset="0"/>
                  <a:sym typeface="Arial" pitchFamily="34" charset="0"/>
                </a:rPr>
                <a:t>As per ICDS I, marked to market loss or an expected loss shall not be recognized unless the recognition of such loss is in accordance with the provisions of any other Income Computation and Disclosure Standard.</a:t>
              </a:r>
            </a:p>
          </p:txBody>
        </p:sp>
        <p:sp>
          <p:nvSpPr>
            <p:cNvPr id="10" name="TextBox 54">
              <a:extLst>
                <a:ext uri="{FF2B5EF4-FFF2-40B4-BE49-F238E27FC236}">
                  <a16:creationId xmlns:a16="http://schemas.microsoft.com/office/drawing/2014/main" id="{E6BF5A93-6BB5-D1E7-BC83-142B0DFADBB8}"/>
                </a:ext>
              </a:extLst>
            </p:cNvPr>
            <p:cNvSpPr txBox="1"/>
            <p:nvPr/>
          </p:nvSpPr>
          <p:spPr>
            <a:xfrm>
              <a:off x="4006010" y="2921820"/>
              <a:ext cx="2512818" cy="2328075"/>
            </a:xfrm>
            <a:prstGeom prst="rect">
              <a:avLst/>
            </a:prstGeom>
            <a:noFill/>
          </p:spPr>
          <p:txBody>
            <a:bodyPr wrap="square" rtlCol="0">
              <a:spAutoFit/>
            </a:bodyPr>
            <a:lstStyle/>
            <a:p>
              <a:pPr marL="171450" indent="-171450" fontAlgn="base" hangingPunct="0">
                <a:spcAft>
                  <a:spcPts val="600"/>
                </a:spcAft>
                <a:buClr>
                  <a:schemeClr val="tx1"/>
                </a:buClr>
                <a:buSzPct val="100000"/>
                <a:buFont typeface="Arial" panose="020B0604020202020204" pitchFamily="34" charset="0"/>
                <a:buChar char="•"/>
              </a:pPr>
              <a:r>
                <a:rPr lang="en-US" altLang="en-US" sz="1400" dirty="0">
                  <a:cs typeface="Arial" pitchFamily="34" charset="0"/>
                  <a:sym typeface="Arial" pitchFamily="34" charset="0"/>
                </a:rPr>
                <a:t>In </a:t>
              </a:r>
              <a:r>
                <a:rPr lang="en-US" altLang="en-US" sz="1400" b="1" dirty="0">
                  <a:cs typeface="Arial" pitchFamily="34" charset="0"/>
                  <a:sym typeface="Arial" pitchFamily="34" charset="0"/>
                </a:rPr>
                <a:t>Chamber of Tax Consultants v. Union of India [2017] 87 taxmann.com 92/[2018] 252 Taxman 77</a:t>
              </a:r>
              <a:r>
                <a:rPr lang="en-US" altLang="en-US" sz="1400" dirty="0">
                  <a:cs typeface="Arial" pitchFamily="34" charset="0"/>
                  <a:sym typeface="Arial" pitchFamily="34" charset="0"/>
                </a:rPr>
                <a:t>, the </a:t>
              </a:r>
              <a:r>
                <a:rPr lang="en-US" altLang="en-US" sz="1400" b="1" dirty="0">
                  <a:cs typeface="Arial" pitchFamily="34" charset="0"/>
                  <a:sym typeface="Arial" pitchFamily="34" charset="0"/>
                </a:rPr>
                <a:t>Delhi High Court</a:t>
              </a:r>
              <a:r>
                <a:rPr lang="en-US" altLang="en-US" sz="1400" dirty="0">
                  <a:cs typeface="Arial" pitchFamily="34" charset="0"/>
                  <a:sym typeface="Arial" pitchFamily="34" charset="0"/>
                </a:rPr>
                <a:t> held that non-acceptance of the concept of prudence in ICDS-I is per se contrary to the provisions of the Act and hence ICDS-I is ultra vires the Act. The Court held that "ICDS-I which does away with the concept of 'prudence' is contrary to the Act and binding judicial precedents and is therefore unsustainable in law.</a:t>
              </a:r>
            </a:p>
          </p:txBody>
        </p:sp>
        <p:sp>
          <p:nvSpPr>
            <p:cNvPr id="11" name="TextBox 55">
              <a:extLst>
                <a:ext uri="{FF2B5EF4-FFF2-40B4-BE49-F238E27FC236}">
                  <a16:creationId xmlns:a16="http://schemas.microsoft.com/office/drawing/2014/main" id="{759D9947-1434-A8EE-2D95-BCCA99F8C0EB}"/>
                </a:ext>
              </a:extLst>
            </p:cNvPr>
            <p:cNvSpPr txBox="1"/>
            <p:nvPr/>
          </p:nvSpPr>
          <p:spPr>
            <a:xfrm>
              <a:off x="6846191" y="2921820"/>
              <a:ext cx="2707339" cy="3211138"/>
            </a:xfrm>
            <a:prstGeom prst="rect">
              <a:avLst/>
            </a:prstGeom>
            <a:noFill/>
          </p:spPr>
          <p:txBody>
            <a:bodyPr wrap="square" rtlCol="0">
              <a:spAutoFit/>
            </a:bodyPr>
            <a:lstStyle/>
            <a:p>
              <a:pPr fontAlgn="base" hangingPunct="0">
                <a:spcAft>
                  <a:spcPts val="600"/>
                </a:spcAft>
                <a:buClr>
                  <a:schemeClr val="tx1"/>
                </a:buClr>
                <a:buSzPct val="100000"/>
              </a:pPr>
              <a:r>
                <a:rPr lang="en-US" altLang="en-US" sz="1400" dirty="0">
                  <a:cs typeface="Arial" pitchFamily="34" charset="0"/>
                  <a:sym typeface="Arial" pitchFamily="34" charset="0"/>
                </a:rPr>
                <a:t>To overcome the Delhi High Court decision, the Finance Act, 2018 has made the following amendments to the Act with retrospective affect from AY 2017-18:</a:t>
              </a:r>
            </a:p>
            <a:p>
              <a:pPr marL="171450" indent="-171450" fontAlgn="base" hangingPunct="0">
                <a:spcAft>
                  <a:spcPts val="600"/>
                </a:spcAft>
                <a:buClr>
                  <a:schemeClr val="tx1"/>
                </a:buClr>
                <a:buSzPct val="100000"/>
                <a:buFont typeface="Arial" panose="020B0604020202020204" pitchFamily="34" charset="0"/>
                <a:buChar char="•"/>
              </a:pPr>
              <a:r>
                <a:rPr lang="en-US" altLang="en-US" sz="1400" b="1" dirty="0">
                  <a:cs typeface="Arial" pitchFamily="34" charset="0"/>
                  <a:sym typeface="Arial" pitchFamily="34" charset="0"/>
                </a:rPr>
                <a:t>Clause (xviii) inserted in section 36(1)</a:t>
              </a:r>
              <a:r>
                <a:rPr lang="en-US" altLang="en-US" sz="1400" dirty="0">
                  <a:cs typeface="Arial" pitchFamily="34" charset="0"/>
                  <a:sym typeface="Arial" pitchFamily="34" charset="0"/>
                </a:rPr>
                <a:t> of the Act to provide that marked to market loss or other expected loss as computed in the manner provided in ICDSs shall be allowed deduction.</a:t>
              </a:r>
            </a:p>
            <a:p>
              <a:pPr marL="171450" indent="-171450" fontAlgn="base" hangingPunct="0">
                <a:spcAft>
                  <a:spcPts val="600"/>
                </a:spcAft>
                <a:buClr>
                  <a:schemeClr val="tx1"/>
                </a:buClr>
                <a:buSzPct val="100000"/>
                <a:buFont typeface="Arial" panose="020B0604020202020204" pitchFamily="34" charset="0"/>
                <a:buChar char="•"/>
              </a:pPr>
              <a:r>
                <a:rPr lang="en-US" altLang="en-US" sz="1400" b="1" dirty="0">
                  <a:cs typeface="Arial" pitchFamily="34" charset="0"/>
                  <a:sym typeface="Arial" pitchFamily="34" charset="0"/>
                </a:rPr>
                <a:t>Clause (13) inserted in section 40A</a:t>
              </a:r>
              <a:r>
                <a:rPr lang="en-US" altLang="en-US" sz="1400" dirty="0">
                  <a:cs typeface="Arial" pitchFamily="34" charset="0"/>
                  <a:sym typeface="Arial" pitchFamily="34" charset="0"/>
                </a:rPr>
                <a:t> of the Act to provide that no deduction or allowance in respect of marked to market loss or other expected loss shall be allowed except as allowable under newly inserted clause (xviii) of sub-section (1) of section 36.</a:t>
              </a:r>
            </a:p>
          </p:txBody>
        </p:sp>
        <p:sp>
          <p:nvSpPr>
            <p:cNvPr id="12" name="Rectangle 11">
              <a:extLst>
                <a:ext uri="{FF2B5EF4-FFF2-40B4-BE49-F238E27FC236}">
                  <a16:creationId xmlns:a16="http://schemas.microsoft.com/office/drawing/2014/main" id="{CE75E865-2E6B-DF4A-1B8F-260AA5124CD7}"/>
                </a:ext>
              </a:extLst>
            </p:cNvPr>
            <p:cNvSpPr/>
            <p:nvPr/>
          </p:nvSpPr>
          <p:spPr>
            <a:xfrm>
              <a:off x="1200989" y="2445639"/>
              <a:ext cx="411155" cy="294354"/>
            </a:xfrm>
            <a:prstGeom prst="rect">
              <a:avLst/>
            </a:prstGeom>
          </p:spPr>
          <p:txBody>
            <a:bodyPr wrap="none" lIns="0">
              <a:spAutoFit/>
            </a:bodyPr>
            <a:lstStyle/>
            <a:p>
              <a:pPr defTabSz="1019175"/>
              <a:r>
                <a:rPr lang="en-US" sz="1600" b="1" dirty="0">
                  <a:solidFill>
                    <a:schemeClr val="accent1"/>
                  </a:solidFill>
                </a:rPr>
                <a:t>Issue</a:t>
              </a:r>
            </a:p>
          </p:txBody>
        </p:sp>
        <p:sp>
          <p:nvSpPr>
            <p:cNvPr id="13" name="Rectangle 12">
              <a:extLst>
                <a:ext uri="{FF2B5EF4-FFF2-40B4-BE49-F238E27FC236}">
                  <a16:creationId xmlns:a16="http://schemas.microsoft.com/office/drawing/2014/main" id="{74B6D68E-460B-12CE-316A-81BC591FD47E}"/>
                </a:ext>
              </a:extLst>
            </p:cNvPr>
            <p:cNvSpPr/>
            <p:nvPr/>
          </p:nvSpPr>
          <p:spPr>
            <a:xfrm>
              <a:off x="4008496" y="2445639"/>
              <a:ext cx="807002" cy="294354"/>
            </a:xfrm>
            <a:prstGeom prst="rect">
              <a:avLst/>
            </a:prstGeom>
          </p:spPr>
          <p:txBody>
            <a:bodyPr wrap="none" lIns="0">
              <a:spAutoFit/>
            </a:bodyPr>
            <a:lstStyle/>
            <a:p>
              <a:pPr defTabSz="1019175"/>
              <a:r>
                <a:rPr lang="en-US" sz="1600" b="1" dirty="0">
                  <a:solidFill>
                    <a:schemeClr val="accent1"/>
                  </a:solidFill>
                </a:rPr>
                <a:t>Judgement</a:t>
              </a:r>
            </a:p>
          </p:txBody>
        </p:sp>
        <p:sp>
          <p:nvSpPr>
            <p:cNvPr id="14" name="Rectangle 13">
              <a:extLst>
                <a:ext uri="{FF2B5EF4-FFF2-40B4-BE49-F238E27FC236}">
                  <a16:creationId xmlns:a16="http://schemas.microsoft.com/office/drawing/2014/main" id="{E42CF1CA-A9E1-1545-8358-D160C888EB03}"/>
                </a:ext>
              </a:extLst>
            </p:cNvPr>
            <p:cNvSpPr/>
            <p:nvPr/>
          </p:nvSpPr>
          <p:spPr>
            <a:xfrm>
              <a:off x="6853429" y="2445639"/>
              <a:ext cx="2395123" cy="294354"/>
            </a:xfrm>
            <a:prstGeom prst="rect">
              <a:avLst/>
            </a:prstGeom>
          </p:spPr>
          <p:txBody>
            <a:bodyPr wrap="none" lIns="0">
              <a:spAutoFit/>
            </a:bodyPr>
            <a:lstStyle/>
            <a:p>
              <a:pPr defTabSz="1019175"/>
              <a:r>
                <a:rPr lang="en-US" sz="1600" b="1" dirty="0">
                  <a:solidFill>
                    <a:schemeClr val="accent1"/>
                  </a:solidFill>
                </a:rPr>
                <a:t>Subsequent amendment in the Act</a:t>
              </a:r>
            </a:p>
          </p:txBody>
        </p:sp>
        <p:sp>
          <p:nvSpPr>
            <p:cNvPr id="15" name="Freeform 61">
              <a:extLst>
                <a:ext uri="{FF2B5EF4-FFF2-40B4-BE49-F238E27FC236}">
                  <a16:creationId xmlns:a16="http://schemas.microsoft.com/office/drawing/2014/main" id="{AD4912A7-7B81-9B63-D9AA-4B00D3067EA5}"/>
                </a:ext>
              </a:extLst>
            </p:cNvPr>
            <p:cNvSpPr>
              <a:spLocks/>
            </p:cNvSpPr>
            <p:nvPr/>
          </p:nvSpPr>
          <p:spPr bwMode="auto">
            <a:xfrm>
              <a:off x="1753792" y="2475293"/>
              <a:ext cx="292529" cy="272487"/>
            </a:xfrm>
            <a:custGeom>
              <a:avLst/>
              <a:gdLst>
                <a:gd name="T0" fmla="*/ 284 w 292"/>
                <a:gd name="T1" fmla="*/ 52 h 276"/>
                <a:gd name="T2" fmla="*/ 284 w 292"/>
                <a:gd name="T3" fmla="*/ 52 h 276"/>
                <a:gd name="T4" fmla="*/ 252 w 292"/>
                <a:gd name="T5" fmla="*/ 62 h 276"/>
                <a:gd name="T6" fmla="*/ 226 w 292"/>
                <a:gd name="T7" fmla="*/ 68 h 276"/>
                <a:gd name="T8" fmla="*/ 204 w 292"/>
                <a:gd name="T9" fmla="*/ 68 h 276"/>
                <a:gd name="T10" fmla="*/ 186 w 292"/>
                <a:gd name="T11" fmla="*/ 64 h 276"/>
                <a:gd name="T12" fmla="*/ 172 w 292"/>
                <a:gd name="T13" fmla="*/ 58 h 276"/>
                <a:gd name="T14" fmla="*/ 160 w 292"/>
                <a:gd name="T15" fmla="*/ 50 h 276"/>
                <a:gd name="T16" fmla="*/ 150 w 292"/>
                <a:gd name="T17" fmla="*/ 40 h 276"/>
                <a:gd name="T18" fmla="*/ 142 w 292"/>
                <a:gd name="T19" fmla="*/ 30 h 276"/>
                <a:gd name="T20" fmla="*/ 132 w 292"/>
                <a:gd name="T21" fmla="*/ 20 h 276"/>
                <a:gd name="T22" fmla="*/ 124 w 292"/>
                <a:gd name="T23" fmla="*/ 10 h 276"/>
                <a:gd name="T24" fmla="*/ 114 w 292"/>
                <a:gd name="T25" fmla="*/ 4 h 276"/>
                <a:gd name="T26" fmla="*/ 104 w 292"/>
                <a:gd name="T27" fmla="*/ 0 h 276"/>
                <a:gd name="T28" fmla="*/ 90 w 292"/>
                <a:gd name="T29" fmla="*/ 0 h 276"/>
                <a:gd name="T30" fmla="*/ 74 w 292"/>
                <a:gd name="T31" fmla="*/ 4 h 276"/>
                <a:gd name="T32" fmla="*/ 54 w 292"/>
                <a:gd name="T33" fmla="*/ 14 h 276"/>
                <a:gd name="T34" fmla="*/ 30 w 292"/>
                <a:gd name="T35" fmla="*/ 30 h 276"/>
                <a:gd name="T36" fmla="*/ 0 w 292"/>
                <a:gd name="T37" fmla="*/ 42 h 276"/>
                <a:gd name="T38" fmla="*/ 58 w 292"/>
                <a:gd name="T39" fmla="*/ 276 h 276"/>
                <a:gd name="T40" fmla="*/ 92 w 292"/>
                <a:gd name="T41" fmla="*/ 276 h 276"/>
                <a:gd name="T42" fmla="*/ 62 w 292"/>
                <a:gd name="T43" fmla="*/ 162 h 276"/>
                <a:gd name="T44" fmla="*/ 62 w 292"/>
                <a:gd name="T45" fmla="*/ 162 h 276"/>
                <a:gd name="T46" fmla="*/ 84 w 292"/>
                <a:gd name="T47" fmla="*/ 144 h 276"/>
                <a:gd name="T48" fmla="*/ 104 w 292"/>
                <a:gd name="T49" fmla="*/ 136 h 276"/>
                <a:gd name="T50" fmla="*/ 118 w 292"/>
                <a:gd name="T51" fmla="*/ 130 h 276"/>
                <a:gd name="T52" fmla="*/ 132 w 292"/>
                <a:gd name="T53" fmla="*/ 130 h 276"/>
                <a:gd name="T54" fmla="*/ 142 w 292"/>
                <a:gd name="T55" fmla="*/ 134 h 276"/>
                <a:gd name="T56" fmla="*/ 152 w 292"/>
                <a:gd name="T57" fmla="*/ 140 h 276"/>
                <a:gd name="T58" fmla="*/ 168 w 292"/>
                <a:gd name="T59" fmla="*/ 152 h 276"/>
                <a:gd name="T60" fmla="*/ 176 w 292"/>
                <a:gd name="T61" fmla="*/ 158 h 276"/>
                <a:gd name="T62" fmla="*/ 186 w 292"/>
                <a:gd name="T63" fmla="*/ 160 h 276"/>
                <a:gd name="T64" fmla="*/ 196 w 292"/>
                <a:gd name="T65" fmla="*/ 158 h 276"/>
                <a:gd name="T66" fmla="*/ 210 w 292"/>
                <a:gd name="T67" fmla="*/ 152 h 276"/>
                <a:gd name="T68" fmla="*/ 224 w 292"/>
                <a:gd name="T69" fmla="*/ 140 h 276"/>
                <a:gd name="T70" fmla="*/ 244 w 292"/>
                <a:gd name="T71" fmla="*/ 122 h 276"/>
                <a:gd name="T72" fmla="*/ 266 w 292"/>
                <a:gd name="T73" fmla="*/ 94 h 276"/>
                <a:gd name="T74" fmla="*/ 292 w 292"/>
                <a:gd name="T75" fmla="*/ 58 h 276"/>
                <a:gd name="T76" fmla="*/ 292 w 292"/>
                <a:gd name="T77" fmla="*/ 58 h 276"/>
                <a:gd name="T78" fmla="*/ 292 w 292"/>
                <a:gd name="T79" fmla="*/ 54 h 276"/>
                <a:gd name="T80" fmla="*/ 292 w 292"/>
                <a:gd name="T81" fmla="*/ 52 h 276"/>
                <a:gd name="T82" fmla="*/ 288 w 292"/>
                <a:gd name="T83" fmla="*/ 50 h 276"/>
                <a:gd name="T84" fmla="*/ 284 w 292"/>
                <a:gd name="T85" fmla="*/ 52 h 276"/>
                <a:gd name="T86" fmla="*/ 284 w 292"/>
                <a:gd name="T87" fmla="*/ 5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2" h="276">
                  <a:moveTo>
                    <a:pt x="284" y="52"/>
                  </a:moveTo>
                  <a:lnTo>
                    <a:pt x="284" y="52"/>
                  </a:lnTo>
                  <a:lnTo>
                    <a:pt x="252" y="62"/>
                  </a:lnTo>
                  <a:lnTo>
                    <a:pt x="226" y="68"/>
                  </a:lnTo>
                  <a:lnTo>
                    <a:pt x="204" y="68"/>
                  </a:lnTo>
                  <a:lnTo>
                    <a:pt x="186" y="64"/>
                  </a:lnTo>
                  <a:lnTo>
                    <a:pt x="172" y="58"/>
                  </a:lnTo>
                  <a:lnTo>
                    <a:pt x="160" y="50"/>
                  </a:lnTo>
                  <a:lnTo>
                    <a:pt x="150" y="40"/>
                  </a:lnTo>
                  <a:lnTo>
                    <a:pt x="142" y="30"/>
                  </a:lnTo>
                  <a:lnTo>
                    <a:pt x="132" y="20"/>
                  </a:lnTo>
                  <a:lnTo>
                    <a:pt x="124" y="10"/>
                  </a:lnTo>
                  <a:lnTo>
                    <a:pt x="114" y="4"/>
                  </a:lnTo>
                  <a:lnTo>
                    <a:pt x="104" y="0"/>
                  </a:lnTo>
                  <a:lnTo>
                    <a:pt x="90" y="0"/>
                  </a:lnTo>
                  <a:lnTo>
                    <a:pt x="74" y="4"/>
                  </a:lnTo>
                  <a:lnTo>
                    <a:pt x="54" y="14"/>
                  </a:lnTo>
                  <a:lnTo>
                    <a:pt x="30" y="30"/>
                  </a:lnTo>
                  <a:lnTo>
                    <a:pt x="0" y="42"/>
                  </a:lnTo>
                  <a:lnTo>
                    <a:pt x="58" y="276"/>
                  </a:lnTo>
                  <a:lnTo>
                    <a:pt x="92" y="276"/>
                  </a:lnTo>
                  <a:lnTo>
                    <a:pt x="62" y="162"/>
                  </a:lnTo>
                  <a:lnTo>
                    <a:pt x="62" y="162"/>
                  </a:lnTo>
                  <a:lnTo>
                    <a:pt x="84" y="144"/>
                  </a:lnTo>
                  <a:lnTo>
                    <a:pt x="104" y="136"/>
                  </a:lnTo>
                  <a:lnTo>
                    <a:pt x="118" y="130"/>
                  </a:lnTo>
                  <a:lnTo>
                    <a:pt x="132" y="130"/>
                  </a:lnTo>
                  <a:lnTo>
                    <a:pt x="142" y="134"/>
                  </a:lnTo>
                  <a:lnTo>
                    <a:pt x="152" y="140"/>
                  </a:lnTo>
                  <a:lnTo>
                    <a:pt x="168" y="152"/>
                  </a:lnTo>
                  <a:lnTo>
                    <a:pt x="176" y="158"/>
                  </a:lnTo>
                  <a:lnTo>
                    <a:pt x="186" y="160"/>
                  </a:lnTo>
                  <a:lnTo>
                    <a:pt x="196" y="158"/>
                  </a:lnTo>
                  <a:lnTo>
                    <a:pt x="210" y="152"/>
                  </a:lnTo>
                  <a:lnTo>
                    <a:pt x="224" y="140"/>
                  </a:lnTo>
                  <a:lnTo>
                    <a:pt x="244" y="122"/>
                  </a:lnTo>
                  <a:lnTo>
                    <a:pt x="266" y="94"/>
                  </a:lnTo>
                  <a:lnTo>
                    <a:pt x="292" y="58"/>
                  </a:lnTo>
                  <a:lnTo>
                    <a:pt x="292" y="58"/>
                  </a:lnTo>
                  <a:lnTo>
                    <a:pt x="292" y="54"/>
                  </a:lnTo>
                  <a:lnTo>
                    <a:pt x="292" y="52"/>
                  </a:lnTo>
                  <a:lnTo>
                    <a:pt x="288" y="50"/>
                  </a:lnTo>
                  <a:lnTo>
                    <a:pt x="284" y="52"/>
                  </a:lnTo>
                  <a:lnTo>
                    <a:pt x="284" y="52"/>
                  </a:lnTo>
                  <a:close/>
                </a:path>
              </a:pathLst>
            </a:custGeom>
            <a:solidFill>
              <a:srgbClr val="3769C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214">
              <a:extLst>
                <a:ext uri="{FF2B5EF4-FFF2-40B4-BE49-F238E27FC236}">
                  <a16:creationId xmlns:a16="http://schemas.microsoft.com/office/drawing/2014/main" id="{40E57E29-76D2-FE1C-E860-C270FDC8E8CE}"/>
                </a:ext>
              </a:extLst>
            </p:cNvPr>
            <p:cNvSpPr>
              <a:spLocks/>
            </p:cNvSpPr>
            <p:nvPr/>
          </p:nvSpPr>
          <p:spPr bwMode="auto">
            <a:xfrm>
              <a:off x="9248553" y="2480744"/>
              <a:ext cx="566567" cy="257879"/>
            </a:xfrm>
            <a:custGeom>
              <a:avLst/>
              <a:gdLst>
                <a:gd name="T0" fmla="*/ 466 w 472"/>
                <a:gd name="T1" fmla="*/ 78 h 218"/>
                <a:gd name="T2" fmla="*/ 246 w 472"/>
                <a:gd name="T3" fmla="*/ 2 h 218"/>
                <a:gd name="T4" fmla="*/ 246 w 472"/>
                <a:gd name="T5" fmla="*/ 2 h 218"/>
                <a:gd name="T6" fmla="*/ 236 w 472"/>
                <a:gd name="T7" fmla="*/ 0 h 218"/>
                <a:gd name="T8" fmla="*/ 226 w 472"/>
                <a:gd name="T9" fmla="*/ 2 h 218"/>
                <a:gd name="T10" fmla="*/ 4 w 472"/>
                <a:gd name="T11" fmla="*/ 80 h 218"/>
                <a:gd name="T12" fmla="*/ 4 w 472"/>
                <a:gd name="T13" fmla="*/ 80 h 218"/>
                <a:gd name="T14" fmla="*/ 2 w 472"/>
                <a:gd name="T15" fmla="*/ 82 h 218"/>
                <a:gd name="T16" fmla="*/ 0 w 472"/>
                <a:gd name="T17" fmla="*/ 84 h 218"/>
                <a:gd name="T18" fmla="*/ 2 w 472"/>
                <a:gd name="T19" fmla="*/ 84 h 218"/>
                <a:gd name="T20" fmla="*/ 4 w 472"/>
                <a:gd name="T21" fmla="*/ 86 h 218"/>
                <a:gd name="T22" fmla="*/ 96 w 472"/>
                <a:gd name="T23" fmla="*/ 118 h 218"/>
                <a:gd name="T24" fmla="*/ 96 w 472"/>
                <a:gd name="T25" fmla="*/ 184 h 218"/>
                <a:gd name="T26" fmla="*/ 96 w 472"/>
                <a:gd name="T27" fmla="*/ 184 h 218"/>
                <a:gd name="T28" fmla="*/ 108 w 472"/>
                <a:gd name="T29" fmla="*/ 178 h 218"/>
                <a:gd name="T30" fmla="*/ 126 w 472"/>
                <a:gd name="T31" fmla="*/ 178 h 218"/>
                <a:gd name="T32" fmla="*/ 146 w 472"/>
                <a:gd name="T33" fmla="*/ 178 h 218"/>
                <a:gd name="T34" fmla="*/ 168 w 472"/>
                <a:gd name="T35" fmla="*/ 184 h 218"/>
                <a:gd name="T36" fmla="*/ 168 w 472"/>
                <a:gd name="T37" fmla="*/ 184 h 218"/>
                <a:gd name="T38" fmla="*/ 188 w 472"/>
                <a:gd name="T39" fmla="*/ 190 h 218"/>
                <a:gd name="T40" fmla="*/ 206 w 472"/>
                <a:gd name="T41" fmla="*/ 198 h 218"/>
                <a:gd name="T42" fmla="*/ 220 w 472"/>
                <a:gd name="T43" fmla="*/ 208 h 218"/>
                <a:gd name="T44" fmla="*/ 230 w 472"/>
                <a:gd name="T45" fmla="*/ 218 h 218"/>
                <a:gd name="T46" fmla="*/ 230 w 472"/>
                <a:gd name="T47" fmla="*/ 218 h 218"/>
                <a:gd name="T48" fmla="*/ 238 w 472"/>
                <a:gd name="T49" fmla="*/ 218 h 218"/>
                <a:gd name="T50" fmla="*/ 238 w 472"/>
                <a:gd name="T51" fmla="*/ 218 h 218"/>
                <a:gd name="T52" fmla="*/ 248 w 472"/>
                <a:gd name="T53" fmla="*/ 208 h 218"/>
                <a:gd name="T54" fmla="*/ 262 w 472"/>
                <a:gd name="T55" fmla="*/ 198 h 218"/>
                <a:gd name="T56" fmla="*/ 278 w 472"/>
                <a:gd name="T57" fmla="*/ 190 h 218"/>
                <a:gd name="T58" fmla="*/ 300 w 472"/>
                <a:gd name="T59" fmla="*/ 184 h 218"/>
                <a:gd name="T60" fmla="*/ 300 w 472"/>
                <a:gd name="T61" fmla="*/ 184 h 218"/>
                <a:gd name="T62" fmla="*/ 318 w 472"/>
                <a:gd name="T63" fmla="*/ 180 h 218"/>
                <a:gd name="T64" fmla="*/ 336 w 472"/>
                <a:gd name="T65" fmla="*/ 178 h 218"/>
                <a:gd name="T66" fmla="*/ 352 w 472"/>
                <a:gd name="T67" fmla="*/ 178 h 218"/>
                <a:gd name="T68" fmla="*/ 366 w 472"/>
                <a:gd name="T69" fmla="*/ 180 h 218"/>
                <a:gd name="T70" fmla="*/ 366 w 472"/>
                <a:gd name="T71" fmla="*/ 120 h 218"/>
                <a:gd name="T72" fmla="*/ 406 w 472"/>
                <a:gd name="T73" fmla="*/ 106 h 218"/>
                <a:gd name="T74" fmla="*/ 406 w 472"/>
                <a:gd name="T75" fmla="*/ 122 h 218"/>
                <a:gd name="T76" fmla="*/ 406 w 472"/>
                <a:gd name="T77" fmla="*/ 122 h 218"/>
                <a:gd name="T78" fmla="*/ 400 w 472"/>
                <a:gd name="T79" fmla="*/ 126 h 218"/>
                <a:gd name="T80" fmla="*/ 398 w 472"/>
                <a:gd name="T81" fmla="*/ 130 h 218"/>
                <a:gd name="T82" fmla="*/ 398 w 472"/>
                <a:gd name="T83" fmla="*/ 134 h 218"/>
                <a:gd name="T84" fmla="*/ 398 w 472"/>
                <a:gd name="T85" fmla="*/ 134 h 218"/>
                <a:gd name="T86" fmla="*/ 398 w 472"/>
                <a:gd name="T87" fmla="*/ 138 h 218"/>
                <a:gd name="T88" fmla="*/ 402 w 472"/>
                <a:gd name="T89" fmla="*/ 142 h 218"/>
                <a:gd name="T90" fmla="*/ 392 w 472"/>
                <a:gd name="T91" fmla="*/ 208 h 218"/>
                <a:gd name="T92" fmla="*/ 430 w 472"/>
                <a:gd name="T93" fmla="*/ 208 h 218"/>
                <a:gd name="T94" fmla="*/ 418 w 472"/>
                <a:gd name="T95" fmla="*/ 144 h 218"/>
                <a:gd name="T96" fmla="*/ 418 w 472"/>
                <a:gd name="T97" fmla="*/ 144 h 218"/>
                <a:gd name="T98" fmla="*/ 422 w 472"/>
                <a:gd name="T99" fmla="*/ 140 h 218"/>
                <a:gd name="T100" fmla="*/ 424 w 472"/>
                <a:gd name="T101" fmla="*/ 134 h 218"/>
                <a:gd name="T102" fmla="*/ 424 w 472"/>
                <a:gd name="T103" fmla="*/ 134 h 218"/>
                <a:gd name="T104" fmla="*/ 422 w 472"/>
                <a:gd name="T105" fmla="*/ 130 h 218"/>
                <a:gd name="T106" fmla="*/ 420 w 472"/>
                <a:gd name="T107" fmla="*/ 126 h 218"/>
                <a:gd name="T108" fmla="*/ 416 w 472"/>
                <a:gd name="T109" fmla="*/ 122 h 218"/>
                <a:gd name="T110" fmla="*/ 416 w 472"/>
                <a:gd name="T111" fmla="*/ 102 h 218"/>
                <a:gd name="T112" fmla="*/ 466 w 472"/>
                <a:gd name="T113" fmla="*/ 84 h 218"/>
                <a:gd name="T114" fmla="*/ 466 w 472"/>
                <a:gd name="T115" fmla="*/ 84 h 218"/>
                <a:gd name="T116" fmla="*/ 470 w 472"/>
                <a:gd name="T117" fmla="*/ 82 h 218"/>
                <a:gd name="T118" fmla="*/ 472 w 472"/>
                <a:gd name="T119" fmla="*/ 82 h 218"/>
                <a:gd name="T120" fmla="*/ 470 w 472"/>
                <a:gd name="T121" fmla="*/ 80 h 218"/>
                <a:gd name="T122" fmla="*/ 466 w 472"/>
                <a:gd name="T123" fmla="*/ 78 h 218"/>
                <a:gd name="T124" fmla="*/ 466 w 472"/>
                <a:gd name="T125" fmla="*/ 7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218">
                  <a:moveTo>
                    <a:pt x="466" y="78"/>
                  </a:moveTo>
                  <a:lnTo>
                    <a:pt x="246" y="2"/>
                  </a:lnTo>
                  <a:lnTo>
                    <a:pt x="246" y="2"/>
                  </a:lnTo>
                  <a:lnTo>
                    <a:pt x="236" y="0"/>
                  </a:lnTo>
                  <a:lnTo>
                    <a:pt x="226" y="2"/>
                  </a:lnTo>
                  <a:lnTo>
                    <a:pt x="4" y="80"/>
                  </a:lnTo>
                  <a:lnTo>
                    <a:pt x="4" y="80"/>
                  </a:lnTo>
                  <a:lnTo>
                    <a:pt x="2" y="82"/>
                  </a:lnTo>
                  <a:lnTo>
                    <a:pt x="0" y="84"/>
                  </a:lnTo>
                  <a:lnTo>
                    <a:pt x="2" y="84"/>
                  </a:lnTo>
                  <a:lnTo>
                    <a:pt x="4" y="86"/>
                  </a:lnTo>
                  <a:lnTo>
                    <a:pt x="96" y="118"/>
                  </a:lnTo>
                  <a:lnTo>
                    <a:pt x="96" y="184"/>
                  </a:lnTo>
                  <a:lnTo>
                    <a:pt x="96" y="184"/>
                  </a:lnTo>
                  <a:lnTo>
                    <a:pt x="108" y="178"/>
                  </a:lnTo>
                  <a:lnTo>
                    <a:pt x="126" y="178"/>
                  </a:lnTo>
                  <a:lnTo>
                    <a:pt x="146" y="178"/>
                  </a:lnTo>
                  <a:lnTo>
                    <a:pt x="168" y="184"/>
                  </a:lnTo>
                  <a:lnTo>
                    <a:pt x="168" y="184"/>
                  </a:lnTo>
                  <a:lnTo>
                    <a:pt x="188" y="190"/>
                  </a:lnTo>
                  <a:lnTo>
                    <a:pt x="206" y="198"/>
                  </a:lnTo>
                  <a:lnTo>
                    <a:pt x="220" y="208"/>
                  </a:lnTo>
                  <a:lnTo>
                    <a:pt x="230" y="218"/>
                  </a:lnTo>
                  <a:lnTo>
                    <a:pt x="230" y="218"/>
                  </a:lnTo>
                  <a:lnTo>
                    <a:pt x="238" y="218"/>
                  </a:lnTo>
                  <a:lnTo>
                    <a:pt x="238" y="218"/>
                  </a:lnTo>
                  <a:lnTo>
                    <a:pt x="248" y="208"/>
                  </a:lnTo>
                  <a:lnTo>
                    <a:pt x="262" y="198"/>
                  </a:lnTo>
                  <a:lnTo>
                    <a:pt x="278" y="190"/>
                  </a:lnTo>
                  <a:lnTo>
                    <a:pt x="300" y="184"/>
                  </a:lnTo>
                  <a:lnTo>
                    <a:pt x="300" y="184"/>
                  </a:lnTo>
                  <a:lnTo>
                    <a:pt x="318" y="180"/>
                  </a:lnTo>
                  <a:lnTo>
                    <a:pt x="336" y="178"/>
                  </a:lnTo>
                  <a:lnTo>
                    <a:pt x="352" y="178"/>
                  </a:lnTo>
                  <a:lnTo>
                    <a:pt x="366" y="180"/>
                  </a:lnTo>
                  <a:lnTo>
                    <a:pt x="366" y="120"/>
                  </a:lnTo>
                  <a:lnTo>
                    <a:pt x="406" y="106"/>
                  </a:lnTo>
                  <a:lnTo>
                    <a:pt x="406" y="122"/>
                  </a:lnTo>
                  <a:lnTo>
                    <a:pt x="406" y="122"/>
                  </a:lnTo>
                  <a:lnTo>
                    <a:pt x="400" y="126"/>
                  </a:lnTo>
                  <a:lnTo>
                    <a:pt x="398" y="130"/>
                  </a:lnTo>
                  <a:lnTo>
                    <a:pt x="398" y="134"/>
                  </a:lnTo>
                  <a:lnTo>
                    <a:pt x="398" y="134"/>
                  </a:lnTo>
                  <a:lnTo>
                    <a:pt x="398" y="138"/>
                  </a:lnTo>
                  <a:lnTo>
                    <a:pt x="402" y="142"/>
                  </a:lnTo>
                  <a:lnTo>
                    <a:pt x="392" y="208"/>
                  </a:lnTo>
                  <a:lnTo>
                    <a:pt x="430" y="208"/>
                  </a:lnTo>
                  <a:lnTo>
                    <a:pt x="418" y="144"/>
                  </a:lnTo>
                  <a:lnTo>
                    <a:pt x="418" y="144"/>
                  </a:lnTo>
                  <a:lnTo>
                    <a:pt x="422" y="140"/>
                  </a:lnTo>
                  <a:lnTo>
                    <a:pt x="424" y="134"/>
                  </a:lnTo>
                  <a:lnTo>
                    <a:pt x="424" y="134"/>
                  </a:lnTo>
                  <a:lnTo>
                    <a:pt x="422" y="130"/>
                  </a:lnTo>
                  <a:lnTo>
                    <a:pt x="420" y="126"/>
                  </a:lnTo>
                  <a:lnTo>
                    <a:pt x="416" y="122"/>
                  </a:lnTo>
                  <a:lnTo>
                    <a:pt x="416" y="102"/>
                  </a:lnTo>
                  <a:lnTo>
                    <a:pt x="466" y="84"/>
                  </a:lnTo>
                  <a:lnTo>
                    <a:pt x="466" y="84"/>
                  </a:lnTo>
                  <a:lnTo>
                    <a:pt x="470" y="82"/>
                  </a:lnTo>
                  <a:lnTo>
                    <a:pt x="472" y="82"/>
                  </a:lnTo>
                  <a:lnTo>
                    <a:pt x="470" y="80"/>
                  </a:lnTo>
                  <a:lnTo>
                    <a:pt x="466" y="78"/>
                  </a:lnTo>
                  <a:lnTo>
                    <a:pt x="466" y="78"/>
                  </a:lnTo>
                  <a:close/>
                </a:path>
              </a:pathLst>
            </a:custGeom>
            <a:solidFill>
              <a:srgbClr val="1F4E79"/>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5" name="Freeform 940">
            <a:extLst>
              <a:ext uri="{FF2B5EF4-FFF2-40B4-BE49-F238E27FC236}">
                <a16:creationId xmlns:a16="http://schemas.microsoft.com/office/drawing/2014/main" id="{887F515A-7541-3F28-FD23-DB4024DE7C48}"/>
              </a:ext>
            </a:extLst>
          </p:cNvPr>
          <p:cNvSpPr>
            <a:spLocks noChangeAspect="1" noEditPoints="1"/>
          </p:cNvSpPr>
          <p:nvPr/>
        </p:nvSpPr>
        <p:spPr bwMode="auto">
          <a:xfrm>
            <a:off x="5370188" y="1498105"/>
            <a:ext cx="369021" cy="369021"/>
          </a:xfrm>
          <a:custGeom>
            <a:avLst/>
            <a:gdLst>
              <a:gd name="T0" fmla="*/ 361 w 512"/>
              <a:gd name="T1" fmla="*/ 188 h 512"/>
              <a:gd name="T2" fmla="*/ 391 w 512"/>
              <a:gd name="T3" fmla="*/ 309 h 512"/>
              <a:gd name="T4" fmla="*/ 324 w 512"/>
              <a:gd name="T5" fmla="*/ 309 h 512"/>
              <a:gd name="T6" fmla="*/ 361 w 512"/>
              <a:gd name="T7" fmla="*/ 188 h 512"/>
              <a:gd name="T8" fmla="*/ 121 w 512"/>
              <a:gd name="T9" fmla="*/ 309 h 512"/>
              <a:gd name="T10" fmla="*/ 189 w 512"/>
              <a:gd name="T11" fmla="*/ 309 h 512"/>
              <a:gd name="T12" fmla="*/ 159 w 512"/>
              <a:gd name="T13" fmla="*/ 188 h 512"/>
              <a:gd name="T14" fmla="*/ 121 w 512"/>
              <a:gd name="T15" fmla="*/ 309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415 w 512"/>
              <a:gd name="T27" fmla="*/ 317 h 512"/>
              <a:gd name="T28" fmla="*/ 373 w 512"/>
              <a:gd name="T29" fmla="*/ 146 h 512"/>
              <a:gd name="T30" fmla="*/ 372 w 512"/>
              <a:gd name="T31" fmla="*/ 146 h 512"/>
              <a:gd name="T32" fmla="*/ 372 w 512"/>
              <a:gd name="T33" fmla="*/ 144 h 512"/>
              <a:gd name="T34" fmla="*/ 370 w 512"/>
              <a:gd name="T35" fmla="*/ 142 h 512"/>
              <a:gd name="T36" fmla="*/ 369 w 512"/>
              <a:gd name="T37" fmla="*/ 141 h 512"/>
              <a:gd name="T38" fmla="*/ 367 w 512"/>
              <a:gd name="T39" fmla="*/ 140 h 512"/>
              <a:gd name="T40" fmla="*/ 366 w 512"/>
              <a:gd name="T41" fmla="*/ 139 h 512"/>
              <a:gd name="T42" fmla="*/ 363 w 512"/>
              <a:gd name="T43" fmla="*/ 138 h 512"/>
              <a:gd name="T44" fmla="*/ 362 w 512"/>
              <a:gd name="T45" fmla="*/ 138 h 512"/>
              <a:gd name="T46" fmla="*/ 362 w 512"/>
              <a:gd name="T47" fmla="*/ 138 h 512"/>
              <a:gd name="T48" fmla="*/ 266 w 512"/>
              <a:gd name="T49" fmla="*/ 138 h 512"/>
              <a:gd name="T50" fmla="*/ 266 w 512"/>
              <a:gd name="T51" fmla="*/ 106 h 512"/>
              <a:gd name="T52" fmla="*/ 256 w 512"/>
              <a:gd name="T53" fmla="*/ 96 h 512"/>
              <a:gd name="T54" fmla="*/ 245 w 512"/>
              <a:gd name="T55" fmla="*/ 106 h 512"/>
              <a:gd name="T56" fmla="*/ 245 w 512"/>
              <a:gd name="T57" fmla="*/ 138 h 512"/>
              <a:gd name="T58" fmla="*/ 160 w 512"/>
              <a:gd name="T59" fmla="*/ 138 h 512"/>
              <a:gd name="T60" fmla="*/ 159 w 512"/>
              <a:gd name="T61" fmla="*/ 138 h 512"/>
              <a:gd name="T62" fmla="*/ 156 w 512"/>
              <a:gd name="T63" fmla="*/ 139 h 512"/>
              <a:gd name="T64" fmla="*/ 155 w 512"/>
              <a:gd name="T65" fmla="*/ 140 h 512"/>
              <a:gd name="T66" fmla="*/ 153 w 512"/>
              <a:gd name="T67" fmla="*/ 141 h 512"/>
              <a:gd name="T68" fmla="*/ 152 w 512"/>
              <a:gd name="T69" fmla="*/ 142 h 512"/>
              <a:gd name="T70" fmla="*/ 150 w 512"/>
              <a:gd name="T71" fmla="*/ 144 h 512"/>
              <a:gd name="T72" fmla="*/ 150 w 512"/>
              <a:gd name="T73" fmla="*/ 145 h 512"/>
              <a:gd name="T74" fmla="*/ 149 w 512"/>
              <a:gd name="T75" fmla="*/ 146 h 512"/>
              <a:gd name="T76" fmla="*/ 96 w 512"/>
              <a:gd name="T77" fmla="*/ 316 h 512"/>
              <a:gd name="T78" fmla="*/ 98 w 512"/>
              <a:gd name="T79" fmla="*/ 326 h 512"/>
              <a:gd name="T80" fmla="*/ 106 w 512"/>
              <a:gd name="T81" fmla="*/ 330 h 512"/>
              <a:gd name="T82" fmla="*/ 202 w 512"/>
              <a:gd name="T83" fmla="*/ 330 h 512"/>
              <a:gd name="T84" fmla="*/ 211 w 512"/>
              <a:gd name="T85" fmla="*/ 326 h 512"/>
              <a:gd name="T86" fmla="*/ 213 w 512"/>
              <a:gd name="T87" fmla="*/ 317 h 512"/>
              <a:gd name="T88" fmla="*/ 173 w 512"/>
              <a:gd name="T89" fmla="*/ 160 h 512"/>
              <a:gd name="T90" fmla="*/ 245 w 512"/>
              <a:gd name="T91" fmla="*/ 160 h 512"/>
              <a:gd name="T92" fmla="*/ 245 w 512"/>
              <a:gd name="T93" fmla="*/ 394 h 512"/>
              <a:gd name="T94" fmla="*/ 192 w 512"/>
              <a:gd name="T95" fmla="*/ 394 h 512"/>
              <a:gd name="T96" fmla="*/ 181 w 512"/>
              <a:gd name="T97" fmla="*/ 405 h 512"/>
              <a:gd name="T98" fmla="*/ 192 w 512"/>
              <a:gd name="T99" fmla="*/ 416 h 512"/>
              <a:gd name="T100" fmla="*/ 320 w 512"/>
              <a:gd name="T101" fmla="*/ 416 h 512"/>
              <a:gd name="T102" fmla="*/ 330 w 512"/>
              <a:gd name="T103" fmla="*/ 405 h 512"/>
              <a:gd name="T104" fmla="*/ 320 w 512"/>
              <a:gd name="T105" fmla="*/ 394 h 512"/>
              <a:gd name="T106" fmla="*/ 266 w 512"/>
              <a:gd name="T107" fmla="*/ 394 h 512"/>
              <a:gd name="T108" fmla="*/ 266 w 512"/>
              <a:gd name="T109" fmla="*/ 160 h 512"/>
              <a:gd name="T110" fmla="*/ 348 w 512"/>
              <a:gd name="T111" fmla="*/ 160 h 512"/>
              <a:gd name="T112" fmla="*/ 299 w 512"/>
              <a:gd name="T113" fmla="*/ 316 h 512"/>
              <a:gd name="T114" fmla="*/ 300 w 512"/>
              <a:gd name="T115" fmla="*/ 326 h 512"/>
              <a:gd name="T116" fmla="*/ 309 w 512"/>
              <a:gd name="T117" fmla="*/ 330 h 512"/>
              <a:gd name="T118" fmla="*/ 405 w 512"/>
              <a:gd name="T119" fmla="*/ 330 h 512"/>
              <a:gd name="T120" fmla="*/ 413 w 512"/>
              <a:gd name="T121" fmla="*/ 326 h 512"/>
              <a:gd name="T122" fmla="*/ 415 w 512"/>
              <a:gd name="T123" fmla="*/ 3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512">
                <a:moveTo>
                  <a:pt x="361" y="188"/>
                </a:moveTo>
                <a:cubicBezTo>
                  <a:pt x="391" y="309"/>
                  <a:pt x="391" y="309"/>
                  <a:pt x="391" y="309"/>
                </a:cubicBezTo>
                <a:cubicBezTo>
                  <a:pt x="324" y="309"/>
                  <a:pt x="324" y="309"/>
                  <a:pt x="324" y="309"/>
                </a:cubicBezTo>
                <a:lnTo>
                  <a:pt x="361" y="188"/>
                </a:lnTo>
                <a:close/>
                <a:moveTo>
                  <a:pt x="121" y="309"/>
                </a:moveTo>
                <a:cubicBezTo>
                  <a:pt x="189" y="309"/>
                  <a:pt x="189" y="309"/>
                  <a:pt x="189" y="309"/>
                </a:cubicBezTo>
                <a:cubicBezTo>
                  <a:pt x="159" y="188"/>
                  <a:pt x="159" y="188"/>
                  <a:pt x="159" y="188"/>
                </a:cubicBezTo>
                <a:lnTo>
                  <a:pt x="121" y="30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5" y="317"/>
                </a:moveTo>
                <a:cubicBezTo>
                  <a:pt x="373" y="146"/>
                  <a:pt x="373" y="146"/>
                  <a:pt x="373" y="146"/>
                </a:cubicBezTo>
                <a:cubicBezTo>
                  <a:pt x="373" y="146"/>
                  <a:pt x="372" y="146"/>
                  <a:pt x="372" y="146"/>
                </a:cubicBezTo>
                <a:cubicBezTo>
                  <a:pt x="372" y="145"/>
                  <a:pt x="372" y="145"/>
                  <a:pt x="372" y="144"/>
                </a:cubicBezTo>
                <a:cubicBezTo>
                  <a:pt x="371" y="143"/>
                  <a:pt x="371" y="143"/>
                  <a:pt x="370" y="142"/>
                </a:cubicBezTo>
                <a:cubicBezTo>
                  <a:pt x="370" y="142"/>
                  <a:pt x="370" y="141"/>
                  <a:pt x="369" y="141"/>
                </a:cubicBezTo>
                <a:cubicBezTo>
                  <a:pt x="369" y="141"/>
                  <a:pt x="368" y="140"/>
                  <a:pt x="367" y="140"/>
                </a:cubicBezTo>
                <a:cubicBezTo>
                  <a:pt x="367" y="139"/>
                  <a:pt x="367" y="139"/>
                  <a:pt x="366" y="139"/>
                </a:cubicBezTo>
                <a:cubicBezTo>
                  <a:pt x="365" y="139"/>
                  <a:pt x="364" y="138"/>
                  <a:pt x="363" y="138"/>
                </a:cubicBezTo>
                <a:cubicBezTo>
                  <a:pt x="363" y="138"/>
                  <a:pt x="363" y="138"/>
                  <a:pt x="362" y="138"/>
                </a:cubicBezTo>
                <a:cubicBezTo>
                  <a:pt x="362" y="138"/>
                  <a:pt x="362" y="138"/>
                  <a:pt x="362" y="138"/>
                </a:cubicBezTo>
                <a:cubicBezTo>
                  <a:pt x="266" y="138"/>
                  <a:pt x="266" y="138"/>
                  <a:pt x="266" y="138"/>
                </a:cubicBezTo>
                <a:cubicBezTo>
                  <a:pt x="266" y="106"/>
                  <a:pt x="266" y="106"/>
                  <a:pt x="266" y="106"/>
                </a:cubicBezTo>
                <a:cubicBezTo>
                  <a:pt x="266" y="100"/>
                  <a:pt x="262" y="96"/>
                  <a:pt x="256" y="96"/>
                </a:cubicBezTo>
                <a:cubicBezTo>
                  <a:pt x="250" y="96"/>
                  <a:pt x="245" y="100"/>
                  <a:pt x="245" y="106"/>
                </a:cubicBezTo>
                <a:cubicBezTo>
                  <a:pt x="245" y="138"/>
                  <a:pt x="245" y="138"/>
                  <a:pt x="245" y="138"/>
                </a:cubicBezTo>
                <a:cubicBezTo>
                  <a:pt x="160" y="138"/>
                  <a:pt x="160" y="138"/>
                  <a:pt x="160" y="138"/>
                </a:cubicBezTo>
                <a:cubicBezTo>
                  <a:pt x="159" y="138"/>
                  <a:pt x="159" y="138"/>
                  <a:pt x="159" y="138"/>
                </a:cubicBezTo>
                <a:cubicBezTo>
                  <a:pt x="158" y="139"/>
                  <a:pt x="157" y="139"/>
                  <a:pt x="156" y="139"/>
                </a:cubicBezTo>
                <a:cubicBezTo>
                  <a:pt x="156" y="139"/>
                  <a:pt x="155" y="139"/>
                  <a:pt x="155" y="140"/>
                </a:cubicBezTo>
                <a:cubicBezTo>
                  <a:pt x="154" y="140"/>
                  <a:pt x="153" y="141"/>
                  <a:pt x="153" y="141"/>
                </a:cubicBezTo>
                <a:cubicBezTo>
                  <a:pt x="152" y="141"/>
                  <a:pt x="152" y="142"/>
                  <a:pt x="152" y="142"/>
                </a:cubicBezTo>
                <a:cubicBezTo>
                  <a:pt x="151" y="143"/>
                  <a:pt x="151" y="143"/>
                  <a:pt x="150" y="144"/>
                </a:cubicBezTo>
                <a:cubicBezTo>
                  <a:pt x="150" y="145"/>
                  <a:pt x="150" y="145"/>
                  <a:pt x="150" y="145"/>
                </a:cubicBezTo>
                <a:cubicBezTo>
                  <a:pt x="150" y="145"/>
                  <a:pt x="150" y="146"/>
                  <a:pt x="149" y="146"/>
                </a:cubicBezTo>
                <a:cubicBezTo>
                  <a:pt x="96" y="316"/>
                  <a:pt x="96" y="316"/>
                  <a:pt x="96" y="316"/>
                </a:cubicBezTo>
                <a:cubicBezTo>
                  <a:pt x="95" y="320"/>
                  <a:pt x="96" y="323"/>
                  <a:pt x="98" y="326"/>
                </a:cubicBezTo>
                <a:cubicBezTo>
                  <a:pt x="100" y="329"/>
                  <a:pt x="103" y="330"/>
                  <a:pt x="106" y="330"/>
                </a:cubicBezTo>
                <a:cubicBezTo>
                  <a:pt x="202" y="330"/>
                  <a:pt x="202" y="330"/>
                  <a:pt x="202" y="330"/>
                </a:cubicBezTo>
                <a:cubicBezTo>
                  <a:pt x="206" y="330"/>
                  <a:pt x="209" y="329"/>
                  <a:pt x="211" y="326"/>
                </a:cubicBezTo>
                <a:cubicBezTo>
                  <a:pt x="213" y="324"/>
                  <a:pt x="213" y="320"/>
                  <a:pt x="213" y="317"/>
                </a:cubicBezTo>
                <a:cubicBezTo>
                  <a:pt x="173" y="160"/>
                  <a:pt x="173" y="160"/>
                  <a:pt x="173" y="160"/>
                </a:cubicBezTo>
                <a:cubicBezTo>
                  <a:pt x="245" y="160"/>
                  <a:pt x="245" y="160"/>
                  <a:pt x="245" y="160"/>
                </a:cubicBezTo>
                <a:cubicBezTo>
                  <a:pt x="245" y="394"/>
                  <a:pt x="245" y="394"/>
                  <a:pt x="245" y="394"/>
                </a:cubicBezTo>
                <a:cubicBezTo>
                  <a:pt x="192" y="394"/>
                  <a:pt x="192" y="394"/>
                  <a:pt x="192" y="394"/>
                </a:cubicBezTo>
                <a:cubicBezTo>
                  <a:pt x="186" y="394"/>
                  <a:pt x="181" y="399"/>
                  <a:pt x="181" y="405"/>
                </a:cubicBezTo>
                <a:cubicBezTo>
                  <a:pt x="181" y="411"/>
                  <a:pt x="186" y="416"/>
                  <a:pt x="192" y="416"/>
                </a:cubicBezTo>
                <a:cubicBezTo>
                  <a:pt x="320" y="416"/>
                  <a:pt x="320" y="416"/>
                  <a:pt x="320" y="416"/>
                </a:cubicBezTo>
                <a:cubicBezTo>
                  <a:pt x="326" y="416"/>
                  <a:pt x="330" y="411"/>
                  <a:pt x="330" y="405"/>
                </a:cubicBezTo>
                <a:cubicBezTo>
                  <a:pt x="330" y="399"/>
                  <a:pt x="326" y="394"/>
                  <a:pt x="320" y="394"/>
                </a:cubicBezTo>
                <a:cubicBezTo>
                  <a:pt x="266" y="394"/>
                  <a:pt x="266" y="394"/>
                  <a:pt x="266" y="394"/>
                </a:cubicBezTo>
                <a:cubicBezTo>
                  <a:pt x="266" y="160"/>
                  <a:pt x="266" y="160"/>
                  <a:pt x="266" y="160"/>
                </a:cubicBezTo>
                <a:cubicBezTo>
                  <a:pt x="348" y="160"/>
                  <a:pt x="348" y="160"/>
                  <a:pt x="348" y="160"/>
                </a:cubicBezTo>
                <a:cubicBezTo>
                  <a:pt x="299" y="316"/>
                  <a:pt x="299" y="316"/>
                  <a:pt x="299" y="316"/>
                </a:cubicBezTo>
                <a:cubicBezTo>
                  <a:pt x="298" y="320"/>
                  <a:pt x="298" y="323"/>
                  <a:pt x="300" y="326"/>
                </a:cubicBezTo>
                <a:cubicBezTo>
                  <a:pt x="302" y="329"/>
                  <a:pt x="306" y="330"/>
                  <a:pt x="309" y="330"/>
                </a:cubicBezTo>
                <a:cubicBezTo>
                  <a:pt x="405" y="330"/>
                  <a:pt x="405" y="330"/>
                  <a:pt x="405" y="330"/>
                </a:cubicBezTo>
                <a:cubicBezTo>
                  <a:pt x="408" y="330"/>
                  <a:pt x="411" y="329"/>
                  <a:pt x="413" y="326"/>
                </a:cubicBezTo>
                <a:cubicBezTo>
                  <a:pt x="415" y="324"/>
                  <a:pt x="416" y="320"/>
                  <a:pt x="415" y="317"/>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4201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19789"/>
            <a:ext cx="4416972" cy="286516"/>
          </a:xfrm>
        </p:spPr>
        <p:txBody>
          <a:bodyPr>
            <a:normAutofit fontScale="90000"/>
          </a:bodyPr>
          <a:lstStyle/>
          <a:p>
            <a:r>
              <a:rPr lang="en-US" sz="2400" b="1" dirty="0">
                <a:solidFill>
                  <a:schemeClr val="accent1">
                    <a:lumMod val="75000"/>
                  </a:schemeClr>
                </a:solidFill>
              </a:rPr>
              <a:t>ICDS I: Accounting Policies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A16D743B-7671-8818-A2E9-AA300DF5836B}"/>
              </a:ext>
            </a:extLst>
          </p:cNvPr>
          <p:cNvSpPr/>
          <p:nvPr/>
        </p:nvSpPr>
        <p:spPr bwMode="gray">
          <a:xfrm>
            <a:off x="651352" y="1150112"/>
            <a:ext cx="10926346" cy="1506002"/>
          </a:xfrm>
          <a:prstGeom prst="rect">
            <a:avLst/>
          </a:prstGeom>
          <a:solidFill>
            <a:schemeClr val="bg1"/>
          </a:solidFill>
          <a:ln w="19050" algn="ctr">
            <a:solidFill>
              <a:schemeClr val="accent3">
                <a:lumMod val="20000"/>
                <a:lumOff val="80000"/>
              </a:schemeClr>
            </a:solidFill>
            <a:miter lim="800000"/>
            <a:headEnd/>
            <a:tailEnd/>
          </a:ln>
        </p:spPr>
        <p:txBody>
          <a:bodyPr wrap="square" lIns="77938" tIns="77938" rIns="77938" bIns="77938" rtlCol="0" anchor="ctr"/>
          <a:lstStyle/>
          <a:p>
            <a:pPr algn="ctr">
              <a:lnSpc>
                <a:spcPct val="106000"/>
              </a:lnSpc>
              <a:buFont typeface="Wingdings 2" pitchFamily="18" charset="2"/>
              <a:buNone/>
            </a:pPr>
            <a:endParaRPr lang="en-IN" sz="1403" b="1" dirty="0">
              <a:solidFill>
                <a:schemeClr val="bg1"/>
              </a:solidFill>
            </a:endParaRPr>
          </a:p>
        </p:txBody>
      </p:sp>
      <p:sp>
        <p:nvSpPr>
          <p:cNvPr id="49" name="Rectangle 48">
            <a:extLst>
              <a:ext uri="{FF2B5EF4-FFF2-40B4-BE49-F238E27FC236}">
                <a16:creationId xmlns:a16="http://schemas.microsoft.com/office/drawing/2014/main" id="{7E0AC4AC-FF39-94C6-C276-F7BD0E766E6A}"/>
              </a:ext>
            </a:extLst>
          </p:cNvPr>
          <p:cNvSpPr/>
          <p:nvPr/>
        </p:nvSpPr>
        <p:spPr>
          <a:xfrm>
            <a:off x="726800" y="1458567"/>
            <a:ext cx="10672719" cy="1082348"/>
          </a:xfrm>
          <a:prstGeom prst="rect">
            <a:avLst/>
          </a:prstGeom>
        </p:spPr>
        <p:txBody>
          <a:bodyPr wrap="square">
            <a:spAutoFit/>
          </a:bodyPr>
          <a:lstStyle/>
          <a:p>
            <a:pPr marL="150310" indent="-150310">
              <a:spcBef>
                <a:spcPts val="526"/>
              </a:spcBef>
              <a:buFont typeface="Arial" panose="020B0604020202020204" pitchFamily="34" charset="0"/>
              <a:buChar char="•"/>
            </a:pPr>
            <a:r>
              <a:rPr lang="en-US" sz="1400" dirty="0">
                <a:ea typeface="Verdana" panose="020B0604030504040204" pitchFamily="34" charset="0"/>
                <a:cs typeface="Verdana" panose="020B0604030504040204" pitchFamily="34" charset="0"/>
              </a:rPr>
              <a:t>All significant accounting policies adopted by the company shall be disclosed</a:t>
            </a:r>
          </a:p>
          <a:p>
            <a:pPr marL="150310" indent="-150310">
              <a:spcBef>
                <a:spcPts val="526"/>
              </a:spcBef>
              <a:buFont typeface="Arial" panose="020B0604020202020204" pitchFamily="34" charset="0"/>
              <a:buChar char="•"/>
            </a:pPr>
            <a:r>
              <a:rPr lang="en-US" sz="1400" dirty="0">
                <a:ea typeface="Verdana" panose="020B0604030504040204" pitchFamily="34" charset="0"/>
                <a:cs typeface="Verdana" panose="020B0604030504040204" pitchFamily="34" charset="0"/>
              </a:rPr>
              <a:t>If any capital expenditure or any other expenditure is charged to the Profit and Loss account on the basis of materiality or prudence, the said policy and amount needs to be disclosed</a:t>
            </a:r>
          </a:p>
          <a:p>
            <a:pPr marL="150310" indent="-150310">
              <a:spcBef>
                <a:spcPts val="526"/>
              </a:spcBef>
              <a:buFont typeface="Arial" panose="020B0604020202020204" pitchFamily="34" charset="0"/>
              <a:buChar char="•"/>
            </a:pPr>
            <a:r>
              <a:rPr lang="en-US" sz="1400" dirty="0">
                <a:ea typeface="Verdana" panose="020B0604030504040204" pitchFamily="34" charset="0"/>
                <a:cs typeface="Verdana" panose="020B0604030504040204" pitchFamily="34" charset="0"/>
              </a:rPr>
              <a:t>If there is a change in an accounting policy, then material effect of said change is required to be disclosed</a:t>
            </a:r>
          </a:p>
        </p:txBody>
      </p:sp>
      <p:grpSp>
        <p:nvGrpSpPr>
          <p:cNvPr id="50" name="Graphic 4">
            <a:extLst>
              <a:ext uri="{FF2B5EF4-FFF2-40B4-BE49-F238E27FC236}">
                <a16:creationId xmlns:a16="http://schemas.microsoft.com/office/drawing/2014/main" id="{970F8B28-D4EE-3656-5E6A-D595FFCEDCCC}"/>
              </a:ext>
            </a:extLst>
          </p:cNvPr>
          <p:cNvGrpSpPr/>
          <p:nvPr/>
        </p:nvGrpSpPr>
        <p:grpSpPr>
          <a:xfrm>
            <a:off x="389149" y="812947"/>
            <a:ext cx="3072016" cy="520174"/>
            <a:chOff x="469900" y="1885648"/>
            <a:chExt cx="4102727" cy="799679"/>
          </a:xfrm>
          <a:solidFill>
            <a:schemeClr val="accent1"/>
          </a:solidFill>
        </p:grpSpPr>
        <p:sp>
          <p:nvSpPr>
            <p:cNvPr id="55" name="Freeform: Shape 6">
              <a:extLst>
                <a:ext uri="{FF2B5EF4-FFF2-40B4-BE49-F238E27FC236}">
                  <a16:creationId xmlns:a16="http://schemas.microsoft.com/office/drawing/2014/main" id="{EFA39D5A-BB03-75FE-EAB1-8591DEEAC13B}"/>
                </a:ext>
              </a:extLst>
            </p:cNvPr>
            <p:cNvSpPr/>
            <p:nvPr/>
          </p:nvSpPr>
          <p:spPr>
            <a:xfrm>
              <a:off x="700978" y="1946219"/>
              <a:ext cx="3871649" cy="703927"/>
            </a:xfrm>
            <a:custGeom>
              <a:avLst/>
              <a:gdLst>
                <a:gd name="connsiteX0" fmla="*/ 2717548 w 2705297"/>
                <a:gd name="connsiteY0" fmla="*/ 341650 h 680577"/>
                <a:gd name="connsiteX1" fmla="*/ 2717548 w 2705297"/>
                <a:gd name="connsiteY1" fmla="*/ 683300 h 680577"/>
                <a:gd name="connsiteX2" fmla="*/ 423830 w 2705297"/>
                <a:gd name="connsiteY2" fmla="*/ 683300 h 680577"/>
                <a:gd name="connsiteX3" fmla="*/ 0 w 2705297"/>
                <a:gd name="connsiteY3" fmla="*/ 341480 h 680577"/>
                <a:gd name="connsiteX4" fmla="*/ 423830 w 2705297"/>
                <a:gd name="connsiteY4" fmla="*/ 0 h 680577"/>
                <a:gd name="connsiteX5" fmla="*/ 2375898 w 2705297"/>
                <a:gd name="connsiteY5" fmla="*/ 0 h 680577"/>
                <a:gd name="connsiteX6" fmla="*/ 2717548 w 2705297"/>
                <a:gd name="connsiteY6" fmla="*/ 341650 h 68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297" h="680577">
                  <a:moveTo>
                    <a:pt x="2717548" y="341650"/>
                  </a:moveTo>
                  <a:lnTo>
                    <a:pt x="2717548" y="683300"/>
                  </a:lnTo>
                  <a:lnTo>
                    <a:pt x="423830" y="683300"/>
                  </a:lnTo>
                  <a:lnTo>
                    <a:pt x="0" y="341480"/>
                  </a:lnTo>
                  <a:lnTo>
                    <a:pt x="423830" y="0"/>
                  </a:lnTo>
                  <a:lnTo>
                    <a:pt x="2375898" y="0"/>
                  </a:lnTo>
                  <a:cubicBezTo>
                    <a:pt x="2564588" y="0"/>
                    <a:pt x="2717548" y="152960"/>
                    <a:pt x="2717548" y="341650"/>
                  </a:cubicBezTo>
                  <a:close/>
                </a:path>
              </a:pathLst>
            </a:custGeom>
            <a:solidFill>
              <a:srgbClr val="0070C0"/>
            </a:solidFill>
            <a:ln w="16968" cap="flat">
              <a:noFill/>
              <a:prstDash val="solid"/>
              <a:miter/>
            </a:ln>
          </p:spPr>
          <p:txBody>
            <a:bodyPr rtlCol="0" anchor="ctr"/>
            <a:lstStyle/>
            <a:p>
              <a:endParaRPr lang="en-US" sz="1800" dirty="0"/>
            </a:p>
          </p:txBody>
        </p:sp>
        <p:sp>
          <p:nvSpPr>
            <p:cNvPr id="56" name="Freeform: Shape 7">
              <a:extLst>
                <a:ext uri="{FF2B5EF4-FFF2-40B4-BE49-F238E27FC236}">
                  <a16:creationId xmlns:a16="http://schemas.microsoft.com/office/drawing/2014/main" id="{27CE50FF-4481-6B53-7AF1-A8910CF3F34C}"/>
                </a:ext>
              </a:extLst>
            </p:cNvPr>
            <p:cNvSpPr/>
            <p:nvPr/>
          </p:nvSpPr>
          <p:spPr>
            <a:xfrm>
              <a:off x="872122" y="1946219"/>
              <a:ext cx="544462" cy="703927"/>
            </a:xfrm>
            <a:custGeom>
              <a:avLst/>
              <a:gdLst>
                <a:gd name="connsiteX0" fmla="*/ 547695 w 544462"/>
                <a:gd name="connsiteY0" fmla="*/ 341480 h 680577"/>
                <a:gd name="connsiteX1" fmla="*/ 427743 w 544462"/>
                <a:gd name="connsiteY1" fmla="*/ 683130 h 680577"/>
                <a:gd name="connsiteX2" fmla="*/ 424000 w 544462"/>
                <a:gd name="connsiteY2" fmla="*/ 683130 h 680577"/>
                <a:gd name="connsiteX3" fmla="*/ 0 w 544462"/>
                <a:gd name="connsiteY3" fmla="*/ 341480 h 680577"/>
                <a:gd name="connsiteX4" fmla="*/ 423830 w 544462"/>
                <a:gd name="connsiteY4" fmla="*/ 0 h 680577"/>
                <a:gd name="connsiteX5" fmla="*/ 427743 w 544462"/>
                <a:gd name="connsiteY5" fmla="*/ 0 h 680577"/>
                <a:gd name="connsiteX6" fmla="*/ 547695 w 544462"/>
                <a:gd name="connsiteY6" fmla="*/ 341480 h 68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62" h="680577">
                  <a:moveTo>
                    <a:pt x="547695" y="341480"/>
                  </a:moveTo>
                  <a:cubicBezTo>
                    <a:pt x="547695" y="470620"/>
                    <a:pt x="502777" y="589551"/>
                    <a:pt x="427743" y="683130"/>
                  </a:cubicBezTo>
                  <a:lnTo>
                    <a:pt x="424000" y="683130"/>
                  </a:lnTo>
                  <a:lnTo>
                    <a:pt x="0" y="341480"/>
                  </a:lnTo>
                  <a:lnTo>
                    <a:pt x="423830" y="0"/>
                  </a:lnTo>
                  <a:lnTo>
                    <a:pt x="427743" y="0"/>
                  </a:lnTo>
                  <a:cubicBezTo>
                    <a:pt x="502947" y="93750"/>
                    <a:pt x="547695" y="212510"/>
                    <a:pt x="547695" y="341480"/>
                  </a:cubicBezTo>
                  <a:close/>
                </a:path>
              </a:pathLst>
            </a:custGeom>
            <a:solidFill>
              <a:srgbClr val="002060"/>
            </a:solidFill>
            <a:ln w="16968" cap="flat">
              <a:noFill/>
              <a:prstDash val="solid"/>
              <a:miter/>
            </a:ln>
          </p:spPr>
          <p:txBody>
            <a:bodyPr rtlCol="0" anchor="ctr"/>
            <a:lstStyle/>
            <a:p>
              <a:endParaRPr lang="en-US" sz="1800"/>
            </a:p>
          </p:txBody>
        </p:sp>
        <p:sp>
          <p:nvSpPr>
            <p:cNvPr id="57" name="Freeform: Shape 8">
              <a:extLst>
                <a:ext uri="{FF2B5EF4-FFF2-40B4-BE49-F238E27FC236}">
                  <a16:creationId xmlns:a16="http://schemas.microsoft.com/office/drawing/2014/main" id="{B10EBE51-1611-53B1-80EB-B07DFF36C056}"/>
                </a:ext>
              </a:extLst>
            </p:cNvPr>
            <p:cNvSpPr/>
            <p:nvPr/>
          </p:nvSpPr>
          <p:spPr>
            <a:xfrm>
              <a:off x="469900" y="1885648"/>
              <a:ext cx="799679" cy="799679"/>
            </a:xfrm>
            <a:custGeom>
              <a:avLst/>
              <a:gdLst>
                <a:gd name="connsiteX0" fmla="*/ 402222 w 799679"/>
                <a:gd name="connsiteY0" fmla="*/ 804443 h 799679"/>
                <a:gd name="connsiteX1" fmla="*/ 0 w 799679"/>
                <a:gd name="connsiteY1" fmla="*/ 402222 h 799679"/>
                <a:gd name="connsiteX2" fmla="*/ 402222 w 799679"/>
                <a:gd name="connsiteY2" fmla="*/ 0 h 799679"/>
                <a:gd name="connsiteX3" fmla="*/ 804443 w 799679"/>
                <a:gd name="connsiteY3" fmla="*/ 402222 h 799679"/>
                <a:gd name="connsiteX4" fmla="*/ 402222 w 799679"/>
                <a:gd name="connsiteY4" fmla="*/ 804443 h 79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679" h="799679">
                  <a:moveTo>
                    <a:pt x="402222" y="804443"/>
                  </a:moveTo>
                  <a:cubicBezTo>
                    <a:pt x="180353" y="804443"/>
                    <a:pt x="0" y="623920"/>
                    <a:pt x="0" y="402222"/>
                  </a:cubicBezTo>
                  <a:cubicBezTo>
                    <a:pt x="0" y="180353"/>
                    <a:pt x="180353" y="0"/>
                    <a:pt x="402222" y="0"/>
                  </a:cubicBezTo>
                  <a:cubicBezTo>
                    <a:pt x="624090" y="0"/>
                    <a:pt x="804443" y="180353"/>
                    <a:pt x="804443" y="402222"/>
                  </a:cubicBezTo>
                  <a:cubicBezTo>
                    <a:pt x="804443" y="623920"/>
                    <a:pt x="623920" y="804443"/>
                    <a:pt x="402222" y="804443"/>
                  </a:cubicBezTo>
                  <a:close/>
                </a:path>
              </a:pathLst>
            </a:custGeom>
            <a:solidFill>
              <a:schemeClr val="accent3">
                <a:lumMod val="20000"/>
                <a:lumOff val="80000"/>
              </a:schemeClr>
            </a:solidFill>
            <a:ln w="16968" cap="flat">
              <a:noFill/>
              <a:prstDash val="solid"/>
              <a:miter/>
            </a:ln>
          </p:spPr>
          <p:txBody>
            <a:bodyPr rtlCol="0" anchor="ctr"/>
            <a:lstStyle/>
            <a:p>
              <a:endParaRPr lang="en-US" sz="1800" dirty="0"/>
            </a:p>
          </p:txBody>
        </p:sp>
        <p:sp>
          <p:nvSpPr>
            <p:cNvPr id="58" name="Freeform: Shape 9">
              <a:extLst>
                <a:ext uri="{FF2B5EF4-FFF2-40B4-BE49-F238E27FC236}">
                  <a16:creationId xmlns:a16="http://schemas.microsoft.com/office/drawing/2014/main" id="{758DD2CB-CF8B-741C-598E-CA3E7C060E76}"/>
                </a:ext>
              </a:extLst>
            </p:cNvPr>
            <p:cNvSpPr/>
            <p:nvPr/>
          </p:nvSpPr>
          <p:spPr>
            <a:xfrm>
              <a:off x="542552" y="1958470"/>
              <a:ext cx="646549" cy="646549"/>
            </a:xfrm>
            <a:custGeom>
              <a:avLst/>
              <a:gdLst>
                <a:gd name="connsiteX0" fmla="*/ 658970 w 646549"/>
                <a:gd name="connsiteY0" fmla="*/ 329400 h 646548"/>
                <a:gd name="connsiteX1" fmla="*/ 329570 w 646549"/>
                <a:gd name="connsiteY1" fmla="*/ 658800 h 646548"/>
                <a:gd name="connsiteX2" fmla="*/ 0 w 646549"/>
                <a:gd name="connsiteY2" fmla="*/ 329400 h 646548"/>
                <a:gd name="connsiteX3" fmla="*/ 329400 w 646549"/>
                <a:gd name="connsiteY3" fmla="*/ 0 h 646548"/>
                <a:gd name="connsiteX4" fmla="*/ 658970 w 646549"/>
                <a:gd name="connsiteY4" fmla="*/ 329400 h 646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549" h="646548">
                  <a:moveTo>
                    <a:pt x="658970" y="329400"/>
                  </a:moveTo>
                  <a:cubicBezTo>
                    <a:pt x="658970" y="511284"/>
                    <a:pt x="511454" y="658800"/>
                    <a:pt x="329570" y="658800"/>
                  </a:cubicBezTo>
                  <a:cubicBezTo>
                    <a:pt x="147515" y="658800"/>
                    <a:pt x="0" y="511284"/>
                    <a:pt x="0" y="329400"/>
                  </a:cubicBezTo>
                  <a:cubicBezTo>
                    <a:pt x="0" y="147345"/>
                    <a:pt x="147515" y="0"/>
                    <a:pt x="329400" y="0"/>
                  </a:cubicBezTo>
                  <a:cubicBezTo>
                    <a:pt x="511454" y="-170"/>
                    <a:pt x="658970" y="147345"/>
                    <a:pt x="658970" y="329400"/>
                  </a:cubicBezTo>
                  <a:close/>
                </a:path>
              </a:pathLst>
            </a:custGeom>
            <a:solidFill>
              <a:srgbClr val="0070C0"/>
            </a:solidFill>
            <a:ln w="16968" cap="flat">
              <a:noFill/>
              <a:prstDash val="solid"/>
              <a:miter/>
            </a:ln>
          </p:spPr>
          <p:txBody>
            <a:bodyPr rtlCol="0" anchor="ctr"/>
            <a:lstStyle/>
            <a:p>
              <a:endParaRPr lang="en-US" sz="1800"/>
            </a:p>
          </p:txBody>
        </p:sp>
      </p:grpSp>
      <p:sp>
        <p:nvSpPr>
          <p:cNvPr id="51" name="Rectangle 50">
            <a:extLst>
              <a:ext uri="{FF2B5EF4-FFF2-40B4-BE49-F238E27FC236}">
                <a16:creationId xmlns:a16="http://schemas.microsoft.com/office/drawing/2014/main" id="{1EC03EFF-D5BD-6FB9-22F8-FF333FDCCDA5}"/>
              </a:ext>
            </a:extLst>
          </p:cNvPr>
          <p:cNvSpPr/>
          <p:nvPr/>
        </p:nvSpPr>
        <p:spPr bwMode="gray">
          <a:xfrm>
            <a:off x="1031808" y="923548"/>
            <a:ext cx="2320393" cy="349601"/>
          </a:xfrm>
          <a:prstGeom prst="rect">
            <a:avLst/>
          </a:prstGeom>
          <a:noFill/>
          <a:ln w="19050" algn="ctr">
            <a:noFill/>
            <a:miter lim="800000"/>
            <a:headEnd/>
            <a:tailEnd/>
          </a:ln>
        </p:spPr>
        <p:txBody>
          <a:bodyPr wrap="square" lIns="77938" tIns="77938" rIns="77938" bIns="77938" rtlCol="0" anchor="ctr"/>
          <a:lstStyle/>
          <a:p>
            <a:pPr algn="ctr">
              <a:lnSpc>
                <a:spcPct val="106000"/>
              </a:lnSpc>
              <a:buFont typeface="Wingdings 2" pitchFamily="18" charset="2"/>
              <a:buNone/>
            </a:pPr>
            <a:r>
              <a:rPr lang="en-US" sz="1600" b="1" dirty="0">
                <a:solidFill>
                  <a:schemeClr val="bg1"/>
                </a:solidFill>
              </a:rPr>
              <a:t>Disclosure as per ICDS I</a:t>
            </a:r>
          </a:p>
        </p:txBody>
      </p:sp>
      <p:grpSp>
        <p:nvGrpSpPr>
          <p:cNvPr id="52" name="Group 349">
            <a:extLst>
              <a:ext uri="{FF2B5EF4-FFF2-40B4-BE49-F238E27FC236}">
                <a16:creationId xmlns:a16="http://schemas.microsoft.com/office/drawing/2014/main" id="{22891F43-48EE-458E-22E1-C0405E6955D8}"/>
              </a:ext>
            </a:extLst>
          </p:cNvPr>
          <p:cNvGrpSpPr>
            <a:grpSpLocks noChangeAspect="1"/>
          </p:cNvGrpSpPr>
          <p:nvPr/>
        </p:nvGrpSpPr>
        <p:grpSpPr bwMode="auto">
          <a:xfrm>
            <a:off x="533742" y="960453"/>
            <a:ext cx="322300" cy="284458"/>
            <a:chOff x="5018" y="1229"/>
            <a:chExt cx="340" cy="340"/>
          </a:xfrm>
          <a:solidFill>
            <a:schemeClr val="bg1"/>
          </a:solidFill>
        </p:grpSpPr>
        <p:sp>
          <p:nvSpPr>
            <p:cNvPr id="53" name="Freeform 350">
              <a:extLst>
                <a:ext uri="{FF2B5EF4-FFF2-40B4-BE49-F238E27FC236}">
                  <a16:creationId xmlns:a16="http://schemas.microsoft.com/office/drawing/2014/main" id="{1B46D5E4-5650-DA2D-3090-7A3B7111E44D}"/>
                </a:ext>
              </a:extLst>
            </p:cNvPr>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165" tIns="40082" rIns="80165" bIns="40082" numCol="1" anchor="t" anchorCtr="0" compatLnSpc="1">
              <a:prstTxWarp prst="textNoShape">
                <a:avLst/>
              </a:prstTxWarp>
            </a:bodyPr>
            <a:lstStyle/>
            <a:p>
              <a:endParaRPr lang="en-GB" sz="1800"/>
            </a:p>
          </p:txBody>
        </p:sp>
        <p:sp>
          <p:nvSpPr>
            <p:cNvPr id="54" name="Freeform 351">
              <a:extLst>
                <a:ext uri="{FF2B5EF4-FFF2-40B4-BE49-F238E27FC236}">
                  <a16:creationId xmlns:a16="http://schemas.microsoft.com/office/drawing/2014/main" id="{82D91FEC-3C40-3358-113A-F9029DE9B341}"/>
                </a:ext>
              </a:extLst>
            </p:cNvPr>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165" tIns="40082" rIns="80165" bIns="40082" numCol="1" anchor="t" anchorCtr="0" compatLnSpc="1">
              <a:prstTxWarp prst="textNoShape">
                <a:avLst/>
              </a:prstTxWarp>
            </a:bodyPr>
            <a:lstStyle/>
            <a:p>
              <a:endParaRPr lang="en-GB" sz="1800"/>
            </a:p>
          </p:txBody>
        </p:sp>
      </p:grpSp>
      <p:graphicFrame>
        <p:nvGraphicFramePr>
          <p:cNvPr id="4" name="Table 4">
            <a:extLst>
              <a:ext uri="{FF2B5EF4-FFF2-40B4-BE49-F238E27FC236}">
                <a16:creationId xmlns:a16="http://schemas.microsoft.com/office/drawing/2014/main" id="{4C7FCBC3-4E76-739A-5802-46EAE93B4850}"/>
              </a:ext>
            </a:extLst>
          </p:cNvPr>
          <p:cNvGraphicFramePr>
            <a:graphicFrameLocks noGrp="1"/>
          </p:cNvGraphicFramePr>
          <p:nvPr>
            <p:extLst>
              <p:ext uri="{D42A27DB-BD31-4B8C-83A1-F6EECF244321}">
                <p14:modId xmlns:p14="http://schemas.microsoft.com/office/powerpoint/2010/main" val="223746422"/>
              </p:ext>
            </p:extLst>
          </p:nvPr>
        </p:nvGraphicFramePr>
        <p:xfrm>
          <a:off x="632827" y="3224999"/>
          <a:ext cx="10926346" cy="2352040"/>
        </p:xfrm>
        <a:graphic>
          <a:graphicData uri="http://schemas.openxmlformats.org/drawingml/2006/table">
            <a:tbl>
              <a:tblPr firstRow="1" bandRow="1">
                <a:tableStyleId>{5FD0F851-EC5A-4D38-B0AD-8093EC10F338}</a:tableStyleId>
              </a:tblPr>
              <a:tblGrid>
                <a:gridCol w="5365202">
                  <a:extLst>
                    <a:ext uri="{9D8B030D-6E8A-4147-A177-3AD203B41FA5}">
                      <a16:colId xmlns:a16="http://schemas.microsoft.com/office/drawing/2014/main" val="3455919853"/>
                    </a:ext>
                  </a:extLst>
                </a:gridCol>
                <a:gridCol w="5561144">
                  <a:extLst>
                    <a:ext uri="{9D8B030D-6E8A-4147-A177-3AD203B41FA5}">
                      <a16:colId xmlns:a16="http://schemas.microsoft.com/office/drawing/2014/main" val="1624964232"/>
                    </a:ext>
                  </a:extLst>
                </a:gridCol>
              </a:tblGrid>
              <a:tr h="370840">
                <a:tc>
                  <a:txBody>
                    <a:bodyPr/>
                    <a:lstStyle/>
                    <a:p>
                      <a:r>
                        <a:rPr lang="en-US" sz="1400" dirty="0"/>
                        <a:t>Disclosure as per ICDS I</a:t>
                      </a:r>
                    </a:p>
                  </a:txBody>
                  <a:tcPr/>
                </a:tc>
                <a:tc>
                  <a:txBody>
                    <a:bodyPr/>
                    <a:lstStyle/>
                    <a:p>
                      <a:r>
                        <a:rPr lang="en-US" sz="1400" dirty="0"/>
                        <a:t>Indicative disclosures (example)</a:t>
                      </a:r>
                    </a:p>
                  </a:txBody>
                  <a:tcPr/>
                </a:tc>
                <a:extLst>
                  <a:ext uri="{0D108BD9-81ED-4DB2-BD59-A6C34878D82A}">
                    <a16:rowId xmlns:a16="http://schemas.microsoft.com/office/drawing/2014/main" val="729912607"/>
                  </a:ext>
                </a:extLst>
              </a:tr>
              <a:tr h="370840">
                <a:tc>
                  <a:txBody>
                    <a:bodyPr/>
                    <a:lstStyle/>
                    <a:p>
                      <a:pPr algn="just"/>
                      <a:r>
                        <a:rPr lang="en-US" sz="1400" dirty="0"/>
                        <a:t>All significant accounting policies adopted by the company shall be disclosed</a:t>
                      </a:r>
                    </a:p>
                  </a:txBody>
                  <a:tcPr/>
                </a:tc>
                <a:tc>
                  <a:txBody>
                    <a:bodyPr/>
                    <a:lstStyle/>
                    <a:p>
                      <a:r>
                        <a:rPr lang="en-US" sz="1400" dirty="0"/>
                        <a:t>Disclosure can be made in Form 3CD</a:t>
                      </a:r>
                    </a:p>
                  </a:txBody>
                  <a:tcPr/>
                </a:tc>
                <a:extLst>
                  <a:ext uri="{0D108BD9-81ED-4DB2-BD59-A6C34878D82A}">
                    <a16:rowId xmlns:a16="http://schemas.microsoft.com/office/drawing/2014/main" val="2486163795"/>
                  </a:ext>
                </a:extLst>
              </a:tr>
              <a:tr h="370840">
                <a:tc>
                  <a:txBody>
                    <a:bodyPr/>
                    <a:lstStyle/>
                    <a:p>
                      <a:pPr algn="just"/>
                      <a:r>
                        <a:rPr lang="en-US" sz="1400" dirty="0"/>
                        <a:t>If any capital expenditure or any other expenditure is charged to the Profit and Loss account on the basis of materiality or prudence, the said policy and amount needs to be disclosed</a:t>
                      </a:r>
                    </a:p>
                  </a:txBody>
                  <a:tcPr/>
                </a:tc>
                <a:tc>
                  <a:txBody>
                    <a:bodyPr/>
                    <a:lstStyle/>
                    <a:p>
                      <a:r>
                        <a:rPr lang="en-US" sz="1400" dirty="0"/>
                        <a:t>‘Individual assets costing up to INR 5,000 are charged off to Statement of Profit and Loss in the year of purchase’ and the same are disallowed in the computation of income. Corresponding depreciation is claimed as deduction</a:t>
                      </a:r>
                    </a:p>
                  </a:txBody>
                  <a:tcPr/>
                </a:tc>
                <a:extLst>
                  <a:ext uri="{0D108BD9-81ED-4DB2-BD59-A6C34878D82A}">
                    <a16:rowId xmlns:a16="http://schemas.microsoft.com/office/drawing/2014/main" val="4042759140"/>
                  </a:ext>
                </a:extLst>
              </a:tr>
              <a:tr h="370840">
                <a:tc>
                  <a:txBody>
                    <a:bodyPr/>
                    <a:lstStyle/>
                    <a:p>
                      <a:pPr algn="just"/>
                      <a:r>
                        <a:rPr lang="en-US" sz="1400" dirty="0"/>
                        <a:t>If there is a change in an accounting policy, then material effect of said change is required to be disclosed</a:t>
                      </a:r>
                    </a:p>
                  </a:txBody>
                  <a:tcPr/>
                </a:tc>
                <a:tc>
                  <a:txBody>
                    <a:bodyPr/>
                    <a:lstStyle/>
                    <a:p>
                      <a:r>
                        <a:rPr lang="en-US" sz="1400" dirty="0"/>
                        <a:t>Disclosure can be made in clause 13 (b) and (c) of Form 3CD</a:t>
                      </a:r>
                    </a:p>
                  </a:txBody>
                  <a:tcPr/>
                </a:tc>
                <a:extLst>
                  <a:ext uri="{0D108BD9-81ED-4DB2-BD59-A6C34878D82A}">
                    <a16:rowId xmlns:a16="http://schemas.microsoft.com/office/drawing/2014/main" val="3066347782"/>
                  </a:ext>
                </a:extLst>
              </a:tr>
            </a:tbl>
          </a:graphicData>
        </a:graphic>
      </p:graphicFrame>
      <p:sp>
        <p:nvSpPr>
          <p:cNvPr id="5" name="TextBox 4">
            <a:extLst>
              <a:ext uri="{FF2B5EF4-FFF2-40B4-BE49-F238E27FC236}">
                <a16:creationId xmlns:a16="http://schemas.microsoft.com/office/drawing/2014/main" id="{63D722DD-0C87-D638-AA73-D326FBF571B7}"/>
              </a:ext>
            </a:extLst>
          </p:cNvPr>
          <p:cNvSpPr txBox="1"/>
          <p:nvPr/>
        </p:nvSpPr>
        <p:spPr>
          <a:xfrm>
            <a:off x="614302" y="2792228"/>
            <a:ext cx="4802391" cy="338554"/>
          </a:xfrm>
          <a:prstGeom prst="rect">
            <a:avLst/>
          </a:prstGeom>
          <a:noFill/>
        </p:spPr>
        <p:txBody>
          <a:bodyPr wrap="square" rtlCol="0">
            <a:spAutoFit/>
          </a:bodyPr>
          <a:lstStyle/>
          <a:p>
            <a:r>
              <a:rPr lang="en-US" sz="1600" b="1" dirty="0"/>
              <a:t>Indicative disclosure as per ICDS I:</a:t>
            </a:r>
          </a:p>
        </p:txBody>
      </p:sp>
    </p:spTree>
    <p:extLst>
      <p:ext uri="{BB962C8B-B14F-4D97-AF65-F5344CB8AC3E}">
        <p14:creationId xmlns:p14="http://schemas.microsoft.com/office/powerpoint/2010/main" val="237321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 Accounting Policies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3D722DD-0C87-D638-AA73-D326FBF571B7}"/>
              </a:ext>
            </a:extLst>
          </p:cNvPr>
          <p:cNvSpPr txBox="1"/>
          <p:nvPr/>
        </p:nvSpPr>
        <p:spPr>
          <a:xfrm>
            <a:off x="389149" y="816002"/>
            <a:ext cx="4802391" cy="338554"/>
          </a:xfrm>
          <a:prstGeom prst="rect">
            <a:avLst/>
          </a:prstGeom>
          <a:noFill/>
        </p:spPr>
        <p:txBody>
          <a:bodyPr wrap="square" rtlCol="0">
            <a:spAutoFit/>
          </a:bodyPr>
          <a:lstStyle/>
          <a:p>
            <a:r>
              <a:rPr lang="en-US" sz="1600" b="1" dirty="0"/>
              <a:t>Disclosure in Form 3CD for compliance with ICDS:</a:t>
            </a:r>
          </a:p>
        </p:txBody>
      </p:sp>
      <p:pic>
        <p:nvPicPr>
          <p:cNvPr id="7" name="Picture 6">
            <a:extLst>
              <a:ext uri="{FF2B5EF4-FFF2-40B4-BE49-F238E27FC236}">
                <a16:creationId xmlns:a16="http://schemas.microsoft.com/office/drawing/2014/main" id="{5577F7D7-A789-B9CA-B47E-5207B78E96D1}"/>
              </a:ext>
            </a:extLst>
          </p:cNvPr>
          <p:cNvPicPr>
            <a:picLocks noChangeAspect="1"/>
          </p:cNvPicPr>
          <p:nvPr/>
        </p:nvPicPr>
        <p:blipFill>
          <a:blip r:embed="rId2"/>
          <a:stretch>
            <a:fillRect/>
          </a:stretch>
        </p:blipFill>
        <p:spPr>
          <a:xfrm>
            <a:off x="508892" y="1265118"/>
            <a:ext cx="10834022" cy="4308367"/>
          </a:xfrm>
          <a:prstGeom prst="rect">
            <a:avLst/>
          </a:prstGeom>
        </p:spPr>
      </p:pic>
      <p:pic>
        <p:nvPicPr>
          <p:cNvPr id="4" name="Picture 3">
            <a:extLst>
              <a:ext uri="{FF2B5EF4-FFF2-40B4-BE49-F238E27FC236}">
                <a16:creationId xmlns:a16="http://schemas.microsoft.com/office/drawing/2014/main" id="{F91ED90B-533B-F9D6-5C7B-79DCC33C5EAB}"/>
              </a:ext>
            </a:extLst>
          </p:cNvPr>
          <p:cNvPicPr>
            <a:picLocks noChangeAspect="1"/>
          </p:cNvPicPr>
          <p:nvPr/>
        </p:nvPicPr>
        <p:blipFill>
          <a:blip r:embed="rId3"/>
          <a:stretch>
            <a:fillRect/>
          </a:stretch>
        </p:blipFill>
        <p:spPr>
          <a:xfrm>
            <a:off x="1044892" y="5639090"/>
            <a:ext cx="10467975" cy="828675"/>
          </a:xfrm>
          <a:prstGeom prst="rect">
            <a:avLst/>
          </a:prstGeom>
        </p:spPr>
      </p:pic>
    </p:spTree>
    <p:extLst>
      <p:ext uri="{BB962C8B-B14F-4D97-AF65-F5344CB8AC3E}">
        <p14:creationId xmlns:p14="http://schemas.microsoft.com/office/powerpoint/2010/main" val="74569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B12326D-D714-A3D5-A35F-5DC5AF329545}"/>
              </a:ext>
            </a:extLst>
          </p:cNvPr>
          <p:cNvSpPr txBox="1"/>
          <p:nvPr/>
        </p:nvSpPr>
        <p:spPr>
          <a:xfrm>
            <a:off x="425221" y="2844225"/>
            <a:ext cx="9408160" cy="584775"/>
          </a:xfrm>
          <a:prstGeom prst="rect">
            <a:avLst/>
          </a:prstGeom>
          <a:noFill/>
        </p:spPr>
        <p:txBody>
          <a:bodyPr wrap="square" rtlCol="0">
            <a:spAutoFit/>
          </a:bodyPr>
          <a:lstStyle/>
          <a:p>
            <a:r>
              <a:rPr lang="en-US" sz="3200" b="1" dirty="0">
                <a:solidFill>
                  <a:srgbClr val="3485A2"/>
                </a:solidFill>
              </a:rPr>
              <a:t>ICDS II: Valuation of Inventories</a:t>
            </a:r>
          </a:p>
        </p:txBody>
      </p:sp>
    </p:spTree>
    <p:extLst>
      <p:ext uri="{BB962C8B-B14F-4D97-AF65-F5344CB8AC3E}">
        <p14:creationId xmlns:p14="http://schemas.microsoft.com/office/powerpoint/2010/main" val="161802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II: Valuation of Inventories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4E63991-D7F0-1411-F49B-93BEF57C3D46}"/>
              </a:ext>
            </a:extLst>
          </p:cNvPr>
          <p:cNvSpPr txBox="1"/>
          <p:nvPr/>
        </p:nvSpPr>
        <p:spPr>
          <a:xfrm>
            <a:off x="342074" y="752819"/>
            <a:ext cx="11203411" cy="338554"/>
          </a:xfrm>
          <a:prstGeom prst="rect">
            <a:avLst/>
          </a:prstGeom>
          <a:noFill/>
        </p:spPr>
        <p:txBody>
          <a:bodyPr wrap="square" rtlCol="0">
            <a:spAutoFit/>
          </a:bodyPr>
          <a:lstStyle/>
          <a:p>
            <a:r>
              <a:rPr lang="en-US" sz="1600" dirty="0"/>
              <a:t>ICDS II shall be applied for valuation of inventories except for the following:</a:t>
            </a:r>
          </a:p>
        </p:txBody>
      </p:sp>
      <p:grpSp>
        <p:nvGrpSpPr>
          <p:cNvPr id="26" name="Group 25">
            <a:extLst>
              <a:ext uri="{FF2B5EF4-FFF2-40B4-BE49-F238E27FC236}">
                <a16:creationId xmlns:a16="http://schemas.microsoft.com/office/drawing/2014/main" id="{5E26C5BC-DAB2-479D-D1DE-8E0522B46C2D}"/>
              </a:ext>
            </a:extLst>
          </p:cNvPr>
          <p:cNvGrpSpPr/>
          <p:nvPr/>
        </p:nvGrpSpPr>
        <p:grpSpPr>
          <a:xfrm>
            <a:off x="646515" y="1091373"/>
            <a:ext cx="10702205" cy="2684928"/>
            <a:chOff x="710478" y="1129475"/>
            <a:chExt cx="9334196" cy="3119217"/>
          </a:xfrm>
        </p:grpSpPr>
        <p:sp>
          <p:nvSpPr>
            <p:cNvPr id="15" name="Freeform 5">
              <a:extLst>
                <a:ext uri="{FF2B5EF4-FFF2-40B4-BE49-F238E27FC236}">
                  <a16:creationId xmlns:a16="http://schemas.microsoft.com/office/drawing/2014/main" id="{C71921B4-1348-73DB-4BD6-C2DF2F1BE471}"/>
                </a:ext>
              </a:extLst>
            </p:cNvPr>
            <p:cNvSpPr>
              <a:spLocks/>
            </p:cNvSpPr>
            <p:nvPr/>
          </p:nvSpPr>
          <p:spPr bwMode="auto">
            <a:xfrm>
              <a:off x="2655747" y="1935197"/>
              <a:ext cx="1734037" cy="853688"/>
            </a:xfrm>
            <a:custGeom>
              <a:avLst/>
              <a:gdLst>
                <a:gd name="T0" fmla="*/ 570 w 1252"/>
                <a:gd name="T1" fmla="*/ 683 h 683"/>
                <a:gd name="T2" fmla="*/ 514 w 1252"/>
                <a:gd name="T3" fmla="*/ 659 h 683"/>
                <a:gd name="T4" fmla="*/ 10 w 1252"/>
                <a:gd name="T5" fmla="*/ 155 h 683"/>
                <a:gd name="T6" fmla="*/ 10 w 1252"/>
                <a:gd name="T7" fmla="*/ 121 h 683"/>
                <a:gd name="T8" fmla="*/ 44 w 1252"/>
                <a:gd name="T9" fmla="*/ 121 h 683"/>
                <a:gd name="T10" fmla="*/ 547 w 1252"/>
                <a:gd name="T11" fmla="*/ 625 h 683"/>
                <a:gd name="T12" fmla="*/ 570 w 1252"/>
                <a:gd name="T13" fmla="*/ 635 h 683"/>
                <a:gd name="T14" fmla="*/ 593 w 1252"/>
                <a:gd name="T15" fmla="*/ 625 h 683"/>
                <a:gd name="T16" fmla="*/ 1209 w 1252"/>
                <a:gd name="T17" fmla="*/ 9 h 683"/>
                <a:gd name="T18" fmla="*/ 1243 w 1252"/>
                <a:gd name="T19" fmla="*/ 9 h 683"/>
                <a:gd name="T20" fmla="*/ 1243 w 1252"/>
                <a:gd name="T21" fmla="*/ 43 h 683"/>
                <a:gd name="T22" fmla="*/ 627 w 1252"/>
                <a:gd name="T23" fmla="*/ 659 h 683"/>
                <a:gd name="T24" fmla="*/ 570 w 1252"/>
                <a:gd name="T25" fmla="*/ 683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2" h="683">
                  <a:moveTo>
                    <a:pt x="570" y="683"/>
                  </a:moveTo>
                  <a:cubicBezTo>
                    <a:pt x="549" y="683"/>
                    <a:pt x="529" y="674"/>
                    <a:pt x="514" y="659"/>
                  </a:cubicBezTo>
                  <a:cubicBezTo>
                    <a:pt x="10" y="155"/>
                    <a:pt x="10" y="155"/>
                    <a:pt x="10" y="155"/>
                  </a:cubicBezTo>
                  <a:cubicBezTo>
                    <a:pt x="0" y="146"/>
                    <a:pt x="0" y="131"/>
                    <a:pt x="10" y="121"/>
                  </a:cubicBezTo>
                  <a:cubicBezTo>
                    <a:pt x="19" y="112"/>
                    <a:pt x="34" y="112"/>
                    <a:pt x="44" y="121"/>
                  </a:cubicBezTo>
                  <a:cubicBezTo>
                    <a:pt x="547" y="625"/>
                    <a:pt x="547" y="625"/>
                    <a:pt x="547" y="625"/>
                  </a:cubicBezTo>
                  <a:cubicBezTo>
                    <a:pt x="554" y="631"/>
                    <a:pt x="562" y="635"/>
                    <a:pt x="570" y="635"/>
                  </a:cubicBezTo>
                  <a:cubicBezTo>
                    <a:pt x="579" y="635"/>
                    <a:pt x="587" y="631"/>
                    <a:pt x="593" y="625"/>
                  </a:cubicBezTo>
                  <a:cubicBezTo>
                    <a:pt x="1209" y="9"/>
                    <a:pt x="1209" y="9"/>
                    <a:pt x="1209" y="9"/>
                  </a:cubicBezTo>
                  <a:cubicBezTo>
                    <a:pt x="1218" y="0"/>
                    <a:pt x="1234" y="0"/>
                    <a:pt x="1243" y="9"/>
                  </a:cubicBezTo>
                  <a:cubicBezTo>
                    <a:pt x="1252" y="18"/>
                    <a:pt x="1252" y="34"/>
                    <a:pt x="1243" y="43"/>
                  </a:cubicBezTo>
                  <a:cubicBezTo>
                    <a:pt x="627" y="659"/>
                    <a:pt x="627" y="659"/>
                    <a:pt x="627" y="659"/>
                  </a:cubicBezTo>
                  <a:cubicBezTo>
                    <a:pt x="612" y="674"/>
                    <a:pt x="592" y="683"/>
                    <a:pt x="570" y="68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6">
              <a:extLst>
                <a:ext uri="{FF2B5EF4-FFF2-40B4-BE49-F238E27FC236}">
                  <a16:creationId xmlns:a16="http://schemas.microsoft.com/office/drawing/2014/main" id="{FA40878E-A2E3-3AAC-B455-11FF7950C4A8}"/>
                </a:ext>
              </a:extLst>
            </p:cNvPr>
            <p:cNvSpPr>
              <a:spLocks/>
            </p:cNvSpPr>
            <p:nvPr/>
          </p:nvSpPr>
          <p:spPr bwMode="auto">
            <a:xfrm>
              <a:off x="710478" y="1138753"/>
              <a:ext cx="1863814" cy="1650131"/>
            </a:xfrm>
            <a:custGeom>
              <a:avLst/>
              <a:gdLst>
                <a:gd name="T0" fmla="*/ 665 w 1347"/>
                <a:gd name="T1" fmla="*/ 1321 h 1321"/>
                <a:gd name="T2" fmla="*/ 608 w 1347"/>
                <a:gd name="T3" fmla="*/ 1297 h 1321"/>
                <a:gd name="T4" fmla="*/ 31 w 1347"/>
                <a:gd name="T5" fmla="*/ 721 h 1321"/>
                <a:gd name="T6" fmla="*/ 31 w 1347"/>
                <a:gd name="T7" fmla="*/ 607 h 1321"/>
                <a:gd name="T8" fmla="*/ 608 w 1347"/>
                <a:gd name="T9" fmla="*/ 31 h 1321"/>
                <a:gd name="T10" fmla="*/ 721 w 1347"/>
                <a:gd name="T11" fmla="*/ 31 h 1321"/>
                <a:gd name="T12" fmla="*/ 1225 w 1347"/>
                <a:gd name="T13" fmla="*/ 535 h 1321"/>
                <a:gd name="T14" fmla="*/ 1225 w 1347"/>
                <a:gd name="T15" fmla="*/ 569 h 1321"/>
                <a:gd name="T16" fmla="*/ 1191 w 1347"/>
                <a:gd name="T17" fmla="*/ 569 h 1321"/>
                <a:gd name="T18" fmla="*/ 687 w 1347"/>
                <a:gd name="T19" fmla="*/ 65 h 1321"/>
                <a:gd name="T20" fmla="*/ 642 w 1347"/>
                <a:gd name="T21" fmla="*/ 65 h 1321"/>
                <a:gd name="T22" fmla="*/ 65 w 1347"/>
                <a:gd name="T23" fmla="*/ 641 h 1321"/>
                <a:gd name="T24" fmla="*/ 65 w 1347"/>
                <a:gd name="T25" fmla="*/ 687 h 1321"/>
                <a:gd name="T26" fmla="*/ 642 w 1347"/>
                <a:gd name="T27" fmla="*/ 1263 h 1321"/>
                <a:gd name="T28" fmla="*/ 687 w 1347"/>
                <a:gd name="T29" fmla="*/ 1263 h 1321"/>
                <a:gd name="T30" fmla="*/ 1303 w 1347"/>
                <a:gd name="T31" fmla="*/ 647 h 1321"/>
                <a:gd name="T32" fmla="*/ 1337 w 1347"/>
                <a:gd name="T33" fmla="*/ 647 h 1321"/>
                <a:gd name="T34" fmla="*/ 1337 w 1347"/>
                <a:gd name="T35" fmla="*/ 681 h 1321"/>
                <a:gd name="T36" fmla="*/ 721 w 1347"/>
                <a:gd name="T37" fmla="*/ 1297 h 1321"/>
                <a:gd name="T38" fmla="*/ 665 w 1347"/>
                <a:gd name="T3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7" h="1321">
                  <a:moveTo>
                    <a:pt x="665" y="1321"/>
                  </a:moveTo>
                  <a:cubicBezTo>
                    <a:pt x="644" y="1321"/>
                    <a:pt x="623" y="1313"/>
                    <a:pt x="608" y="1297"/>
                  </a:cubicBezTo>
                  <a:cubicBezTo>
                    <a:pt x="31" y="721"/>
                    <a:pt x="31" y="721"/>
                    <a:pt x="31" y="721"/>
                  </a:cubicBezTo>
                  <a:cubicBezTo>
                    <a:pt x="0" y="689"/>
                    <a:pt x="0" y="639"/>
                    <a:pt x="31" y="607"/>
                  </a:cubicBezTo>
                  <a:cubicBezTo>
                    <a:pt x="608" y="31"/>
                    <a:pt x="608" y="31"/>
                    <a:pt x="608" y="31"/>
                  </a:cubicBezTo>
                  <a:cubicBezTo>
                    <a:pt x="639" y="0"/>
                    <a:pt x="690" y="0"/>
                    <a:pt x="721" y="31"/>
                  </a:cubicBezTo>
                  <a:cubicBezTo>
                    <a:pt x="1225" y="535"/>
                    <a:pt x="1225" y="535"/>
                    <a:pt x="1225" y="535"/>
                  </a:cubicBezTo>
                  <a:cubicBezTo>
                    <a:pt x="1234" y="544"/>
                    <a:pt x="1234" y="559"/>
                    <a:pt x="1225" y="569"/>
                  </a:cubicBezTo>
                  <a:cubicBezTo>
                    <a:pt x="1216" y="578"/>
                    <a:pt x="1200" y="578"/>
                    <a:pt x="1191" y="569"/>
                  </a:cubicBezTo>
                  <a:cubicBezTo>
                    <a:pt x="687" y="65"/>
                    <a:pt x="687" y="65"/>
                    <a:pt x="687" y="65"/>
                  </a:cubicBezTo>
                  <a:cubicBezTo>
                    <a:pt x="675" y="52"/>
                    <a:pt x="654" y="52"/>
                    <a:pt x="642" y="65"/>
                  </a:cubicBezTo>
                  <a:cubicBezTo>
                    <a:pt x="65" y="641"/>
                    <a:pt x="65" y="641"/>
                    <a:pt x="65" y="641"/>
                  </a:cubicBezTo>
                  <a:cubicBezTo>
                    <a:pt x="53" y="654"/>
                    <a:pt x="53" y="674"/>
                    <a:pt x="65" y="687"/>
                  </a:cubicBezTo>
                  <a:cubicBezTo>
                    <a:pt x="642" y="1263"/>
                    <a:pt x="642" y="1263"/>
                    <a:pt x="642" y="1263"/>
                  </a:cubicBezTo>
                  <a:cubicBezTo>
                    <a:pt x="654" y="1276"/>
                    <a:pt x="675" y="1276"/>
                    <a:pt x="687" y="1263"/>
                  </a:cubicBezTo>
                  <a:cubicBezTo>
                    <a:pt x="1303" y="647"/>
                    <a:pt x="1303" y="647"/>
                    <a:pt x="1303" y="647"/>
                  </a:cubicBezTo>
                  <a:cubicBezTo>
                    <a:pt x="1313" y="638"/>
                    <a:pt x="1328" y="638"/>
                    <a:pt x="1337" y="647"/>
                  </a:cubicBezTo>
                  <a:cubicBezTo>
                    <a:pt x="1347" y="656"/>
                    <a:pt x="1347" y="672"/>
                    <a:pt x="1337" y="681"/>
                  </a:cubicBezTo>
                  <a:cubicBezTo>
                    <a:pt x="721" y="1297"/>
                    <a:pt x="721" y="1297"/>
                    <a:pt x="721" y="1297"/>
                  </a:cubicBezTo>
                  <a:cubicBezTo>
                    <a:pt x="706" y="1313"/>
                    <a:pt x="685" y="1321"/>
                    <a:pt x="665" y="132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7">
              <a:extLst>
                <a:ext uri="{FF2B5EF4-FFF2-40B4-BE49-F238E27FC236}">
                  <a16:creationId xmlns:a16="http://schemas.microsoft.com/office/drawing/2014/main" id="{C3D5B70F-DD7D-FB2D-4DF4-1CF480983175}"/>
                </a:ext>
              </a:extLst>
            </p:cNvPr>
            <p:cNvSpPr>
              <a:spLocks/>
            </p:cNvSpPr>
            <p:nvPr/>
          </p:nvSpPr>
          <p:spPr bwMode="auto">
            <a:xfrm>
              <a:off x="2501120" y="1147464"/>
              <a:ext cx="1732657" cy="851199"/>
            </a:xfrm>
            <a:custGeom>
              <a:avLst/>
              <a:gdLst>
                <a:gd name="T0" fmla="*/ 26 w 1252"/>
                <a:gd name="T1" fmla="*/ 681 h 681"/>
                <a:gd name="T2" fmla="*/ 9 w 1252"/>
                <a:gd name="T3" fmla="*/ 674 h 681"/>
                <a:gd name="T4" fmla="*/ 9 w 1252"/>
                <a:gd name="T5" fmla="*/ 640 h 681"/>
                <a:gd name="T6" fmla="*/ 626 w 1252"/>
                <a:gd name="T7" fmla="*/ 24 h 681"/>
                <a:gd name="T8" fmla="*/ 682 w 1252"/>
                <a:gd name="T9" fmla="*/ 0 h 681"/>
                <a:gd name="T10" fmla="*/ 739 w 1252"/>
                <a:gd name="T11" fmla="*/ 24 h 681"/>
                <a:gd name="T12" fmla="*/ 1243 w 1252"/>
                <a:gd name="T13" fmla="*/ 528 h 681"/>
                <a:gd name="T14" fmla="*/ 1243 w 1252"/>
                <a:gd name="T15" fmla="*/ 562 h 681"/>
                <a:gd name="T16" fmla="*/ 1209 w 1252"/>
                <a:gd name="T17" fmla="*/ 562 h 681"/>
                <a:gd name="T18" fmla="*/ 705 w 1252"/>
                <a:gd name="T19" fmla="*/ 58 h 681"/>
                <a:gd name="T20" fmla="*/ 682 w 1252"/>
                <a:gd name="T21" fmla="*/ 48 h 681"/>
                <a:gd name="T22" fmla="*/ 659 w 1252"/>
                <a:gd name="T23" fmla="*/ 58 h 681"/>
                <a:gd name="T24" fmla="*/ 43 w 1252"/>
                <a:gd name="T25" fmla="*/ 674 h 681"/>
                <a:gd name="T26" fmla="*/ 26 w 1252"/>
                <a:gd name="T27"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2" h="681">
                  <a:moveTo>
                    <a:pt x="26" y="681"/>
                  </a:moveTo>
                  <a:cubicBezTo>
                    <a:pt x="20" y="681"/>
                    <a:pt x="14" y="679"/>
                    <a:pt x="9" y="674"/>
                  </a:cubicBezTo>
                  <a:cubicBezTo>
                    <a:pt x="0" y="665"/>
                    <a:pt x="0" y="649"/>
                    <a:pt x="9" y="640"/>
                  </a:cubicBezTo>
                  <a:cubicBezTo>
                    <a:pt x="626" y="24"/>
                    <a:pt x="626" y="24"/>
                    <a:pt x="626" y="24"/>
                  </a:cubicBezTo>
                  <a:cubicBezTo>
                    <a:pt x="641" y="9"/>
                    <a:pt x="661" y="0"/>
                    <a:pt x="682" y="0"/>
                  </a:cubicBezTo>
                  <a:cubicBezTo>
                    <a:pt x="704" y="0"/>
                    <a:pt x="724" y="9"/>
                    <a:pt x="739" y="24"/>
                  </a:cubicBezTo>
                  <a:cubicBezTo>
                    <a:pt x="1243" y="528"/>
                    <a:pt x="1243" y="528"/>
                    <a:pt x="1243" y="528"/>
                  </a:cubicBezTo>
                  <a:cubicBezTo>
                    <a:pt x="1252" y="537"/>
                    <a:pt x="1252" y="552"/>
                    <a:pt x="1243" y="562"/>
                  </a:cubicBezTo>
                  <a:cubicBezTo>
                    <a:pt x="1233" y="571"/>
                    <a:pt x="1218" y="571"/>
                    <a:pt x="1209" y="562"/>
                  </a:cubicBezTo>
                  <a:cubicBezTo>
                    <a:pt x="705" y="58"/>
                    <a:pt x="705" y="58"/>
                    <a:pt x="705" y="58"/>
                  </a:cubicBezTo>
                  <a:cubicBezTo>
                    <a:pt x="699" y="52"/>
                    <a:pt x="691" y="48"/>
                    <a:pt x="682" y="48"/>
                  </a:cubicBezTo>
                  <a:cubicBezTo>
                    <a:pt x="674" y="48"/>
                    <a:pt x="666" y="52"/>
                    <a:pt x="659" y="58"/>
                  </a:cubicBezTo>
                  <a:cubicBezTo>
                    <a:pt x="43" y="674"/>
                    <a:pt x="43" y="674"/>
                    <a:pt x="43" y="674"/>
                  </a:cubicBezTo>
                  <a:cubicBezTo>
                    <a:pt x="39" y="679"/>
                    <a:pt x="33" y="681"/>
                    <a:pt x="26" y="68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Freeform 8">
              <a:extLst>
                <a:ext uri="{FF2B5EF4-FFF2-40B4-BE49-F238E27FC236}">
                  <a16:creationId xmlns:a16="http://schemas.microsoft.com/office/drawing/2014/main" id="{A670953F-0DC7-81CA-A7E6-2731D5017529}"/>
                </a:ext>
              </a:extLst>
            </p:cNvPr>
            <p:cNvSpPr>
              <a:spLocks/>
            </p:cNvSpPr>
            <p:nvPr/>
          </p:nvSpPr>
          <p:spPr bwMode="auto">
            <a:xfrm>
              <a:off x="4472621" y="1935819"/>
              <a:ext cx="1732657" cy="852443"/>
            </a:xfrm>
            <a:custGeom>
              <a:avLst/>
              <a:gdLst>
                <a:gd name="T0" fmla="*/ 570 w 1252"/>
                <a:gd name="T1" fmla="*/ 682 h 682"/>
                <a:gd name="T2" fmla="*/ 513 w 1252"/>
                <a:gd name="T3" fmla="*/ 659 h 682"/>
                <a:gd name="T4" fmla="*/ 9 w 1252"/>
                <a:gd name="T5" fmla="*/ 155 h 682"/>
                <a:gd name="T6" fmla="*/ 9 w 1252"/>
                <a:gd name="T7" fmla="*/ 121 h 682"/>
                <a:gd name="T8" fmla="*/ 43 w 1252"/>
                <a:gd name="T9" fmla="*/ 121 h 682"/>
                <a:gd name="T10" fmla="*/ 547 w 1252"/>
                <a:gd name="T11" fmla="*/ 625 h 682"/>
                <a:gd name="T12" fmla="*/ 570 w 1252"/>
                <a:gd name="T13" fmla="*/ 634 h 682"/>
                <a:gd name="T14" fmla="*/ 593 w 1252"/>
                <a:gd name="T15" fmla="*/ 625 h 682"/>
                <a:gd name="T16" fmla="*/ 1209 w 1252"/>
                <a:gd name="T17" fmla="*/ 9 h 682"/>
                <a:gd name="T18" fmla="*/ 1243 w 1252"/>
                <a:gd name="T19" fmla="*/ 9 h 682"/>
                <a:gd name="T20" fmla="*/ 1243 w 1252"/>
                <a:gd name="T21" fmla="*/ 43 h 682"/>
                <a:gd name="T22" fmla="*/ 626 w 1252"/>
                <a:gd name="T23" fmla="*/ 659 h 682"/>
                <a:gd name="T24" fmla="*/ 570 w 1252"/>
                <a:gd name="T25" fmla="*/ 68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2" h="682">
                  <a:moveTo>
                    <a:pt x="570" y="682"/>
                  </a:moveTo>
                  <a:cubicBezTo>
                    <a:pt x="548" y="682"/>
                    <a:pt x="528" y="674"/>
                    <a:pt x="513" y="659"/>
                  </a:cubicBezTo>
                  <a:cubicBezTo>
                    <a:pt x="9" y="155"/>
                    <a:pt x="9" y="155"/>
                    <a:pt x="9" y="155"/>
                  </a:cubicBezTo>
                  <a:cubicBezTo>
                    <a:pt x="0" y="146"/>
                    <a:pt x="0" y="131"/>
                    <a:pt x="9" y="121"/>
                  </a:cubicBezTo>
                  <a:cubicBezTo>
                    <a:pt x="19" y="112"/>
                    <a:pt x="34" y="112"/>
                    <a:pt x="43" y="121"/>
                  </a:cubicBezTo>
                  <a:cubicBezTo>
                    <a:pt x="547" y="625"/>
                    <a:pt x="547" y="625"/>
                    <a:pt x="547" y="625"/>
                  </a:cubicBezTo>
                  <a:cubicBezTo>
                    <a:pt x="553" y="631"/>
                    <a:pt x="561" y="634"/>
                    <a:pt x="570" y="634"/>
                  </a:cubicBezTo>
                  <a:cubicBezTo>
                    <a:pt x="578" y="634"/>
                    <a:pt x="586" y="631"/>
                    <a:pt x="593" y="625"/>
                  </a:cubicBezTo>
                  <a:cubicBezTo>
                    <a:pt x="1209" y="9"/>
                    <a:pt x="1209" y="9"/>
                    <a:pt x="1209" y="9"/>
                  </a:cubicBezTo>
                  <a:cubicBezTo>
                    <a:pt x="1218" y="0"/>
                    <a:pt x="1233" y="0"/>
                    <a:pt x="1243" y="9"/>
                  </a:cubicBezTo>
                  <a:cubicBezTo>
                    <a:pt x="1252" y="18"/>
                    <a:pt x="1252" y="33"/>
                    <a:pt x="1243" y="43"/>
                  </a:cubicBezTo>
                  <a:cubicBezTo>
                    <a:pt x="626" y="659"/>
                    <a:pt x="626" y="659"/>
                    <a:pt x="626" y="659"/>
                  </a:cubicBezTo>
                  <a:cubicBezTo>
                    <a:pt x="611" y="674"/>
                    <a:pt x="591" y="682"/>
                    <a:pt x="570" y="68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 name="Freeform 9">
              <a:extLst>
                <a:ext uri="{FF2B5EF4-FFF2-40B4-BE49-F238E27FC236}">
                  <a16:creationId xmlns:a16="http://schemas.microsoft.com/office/drawing/2014/main" id="{8B1B9BFD-4DD6-D967-95AC-CC5FD7881C77}"/>
                </a:ext>
              </a:extLst>
            </p:cNvPr>
            <p:cNvSpPr>
              <a:spLocks/>
            </p:cNvSpPr>
            <p:nvPr/>
          </p:nvSpPr>
          <p:spPr bwMode="auto">
            <a:xfrm>
              <a:off x="7938826" y="1179393"/>
              <a:ext cx="1863814" cy="1648887"/>
            </a:xfrm>
            <a:custGeom>
              <a:avLst/>
              <a:gdLst>
                <a:gd name="T0" fmla="*/ 682 w 1347"/>
                <a:gd name="T1" fmla="*/ 1320 h 1320"/>
                <a:gd name="T2" fmla="*/ 626 w 1347"/>
                <a:gd name="T3" fmla="*/ 1297 h 1320"/>
                <a:gd name="T4" fmla="*/ 122 w 1347"/>
                <a:gd name="T5" fmla="*/ 793 h 1320"/>
                <a:gd name="T6" fmla="*/ 122 w 1347"/>
                <a:gd name="T7" fmla="*/ 759 h 1320"/>
                <a:gd name="T8" fmla="*/ 156 w 1347"/>
                <a:gd name="T9" fmla="*/ 759 h 1320"/>
                <a:gd name="T10" fmla="*/ 660 w 1347"/>
                <a:gd name="T11" fmla="*/ 1263 h 1320"/>
                <a:gd name="T12" fmla="*/ 705 w 1347"/>
                <a:gd name="T13" fmla="*/ 1263 h 1320"/>
                <a:gd name="T14" fmla="*/ 1282 w 1347"/>
                <a:gd name="T15" fmla="*/ 687 h 1320"/>
                <a:gd name="T16" fmla="*/ 1282 w 1347"/>
                <a:gd name="T17" fmla="*/ 641 h 1320"/>
                <a:gd name="T18" fmla="*/ 705 w 1347"/>
                <a:gd name="T19" fmla="*/ 65 h 1320"/>
                <a:gd name="T20" fmla="*/ 660 w 1347"/>
                <a:gd name="T21" fmla="*/ 65 h 1320"/>
                <a:gd name="T22" fmla="*/ 44 w 1347"/>
                <a:gd name="T23" fmla="*/ 681 h 1320"/>
                <a:gd name="T24" fmla="*/ 10 w 1347"/>
                <a:gd name="T25" fmla="*/ 681 h 1320"/>
                <a:gd name="T26" fmla="*/ 10 w 1347"/>
                <a:gd name="T27" fmla="*/ 647 h 1320"/>
                <a:gd name="T28" fmla="*/ 626 w 1347"/>
                <a:gd name="T29" fmla="*/ 31 h 1320"/>
                <a:gd name="T30" fmla="*/ 739 w 1347"/>
                <a:gd name="T31" fmla="*/ 31 h 1320"/>
                <a:gd name="T32" fmla="*/ 1316 w 1347"/>
                <a:gd name="T33" fmla="*/ 607 h 1320"/>
                <a:gd name="T34" fmla="*/ 1316 w 1347"/>
                <a:gd name="T35" fmla="*/ 721 h 1320"/>
                <a:gd name="T36" fmla="*/ 739 w 1347"/>
                <a:gd name="T37" fmla="*/ 1297 h 1320"/>
                <a:gd name="T38" fmla="*/ 682 w 1347"/>
                <a:gd name="T39" fmla="*/ 1320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7" h="1320">
                  <a:moveTo>
                    <a:pt x="682" y="1320"/>
                  </a:moveTo>
                  <a:cubicBezTo>
                    <a:pt x="662" y="1320"/>
                    <a:pt x="641" y="1313"/>
                    <a:pt x="626" y="1297"/>
                  </a:cubicBezTo>
                  <a:cubicBezTo>
                    <a:pt x="122" y="793"/>
                    <a:pt x="122" y="793"/>
                    <a:pt x="122" y="793"/>
                  </a:cubicBezTo>
                  <a:cubicBezTo>
                    <a:pt x="113" y="784"/>
                    <a:pt x="113" y="769"/>
                    <a:pt x="122" y="759"/>
                  </a:cubicBezTo>
                  <a:cubicBezTo>
                    <a:pt x="131" y="750"/>
                    <a:pt x="147" y="750"/>
                    <a:pt x="156" y="759"/>
                  </a:cubicBezTo>
                  <a:cubicBezTo>
                    <a:pt x="660" y="1263"/>
                    <a:pt x="660" y="1263"/>
                    <a:pt x="660" y="1263"/>
                  </a:cubicBezTo>
                  <a:cubicBezTo>
                    <a:pt x="672" y="1276"/>
                    <a:pt x="693" y="1276"/>
                    <a:pt x="705" y="1263"/>
                  </a:cubicBezTo>
                  <a:cubicBezTo>
                    <a:pt x="1282" y="687"/>
                    <a:pt x="1282" y="687"/>
                    <a:pt x="1282" y="687"/>
                  </a:cubicBezTo>
                  <a:cubicBezTo>
                    <a:pt x="1294" y="674"/>
                    <a:pt x="1294" y="654"/>
                    <a:pt x="1282" y="641"/>
                  </a:cubicBezTo>
                  <a:cubicBezTo>
                    <a:pt x="705" y="65"/>
                    <a:pt x="705" y="65"/>
                    <a:pt x="705" y="65"/>
                  </a:cubicBezTo>
                  <a:cubicBezTo>
                    <a:pt x="693" y="52"/>
                    <a:pt x="672" y="52"/>
                    <a:pt x="660" y="65"/>
                  </a:cubicBezTo>
                  <a:cubicBezTo>
                    <a:pt x="44" y="681"/>
                    <a:pt x="44" y="681"/>
                    <a:pt x="44" y="681"/>
                  </a:cubicBezTo>
                  <a:cubicBezTo>
                    <a:pt x="34" y="690"/>
                    <a:pt x="19" y="690"/>
                    <a:pt x="10" y="681"/>
                  </a:cubicBezTo>
                  <a:cubicBezTo>
                    <a:pt x="0" y="671"/>
                    <a:pt x="0" y="656"/>
                    <a:pt x="10" y="647"/>
                  </a:cubicBezTo>
                  <a:cubicBezTo>
                    <a:pt x="626" y="31"/>
                    <a:pt x="626" y="31"/>
                    <a:pt x="626" y="31"/>
                  </a:cubicBezTo>
                  <a:cubicBezTo>
                    <a:pt x="657" y="0"/>
                    <a:pt x="708" y="0"/>
                    <a:pt x="739" y="31"/>
                  </a:cubicBezTo>
                  <a:cubicBezTo>
                    <a:pt x="1316" y="607"/>
                    <a:pt x="1316" y="607"/>
                    <a:pt x="1316" y="607"/>
                  </a:cubicBezTo>
                  <a:cubicBezTo>
                    <a:pt x="1347" y="638"/>
                    <a:pt x="1347" y="689"/>
                    <a:pt x="1316" y="721"/>
                  </a:cubicBezTo>
                  <a:cubicBezTo>
                    <a:pt x="739" y="1297"/>
                    <a:pt x="739" y="1297"/>
                    <a:pt x="739" y="1297"/>
                  </a:cubicBezTo>
                  <a:cubicBezTo>
                    <a:pt x="724" y="1313"/>
                    <a:pt x="703" y="1320"/>
                    <a:pt x="682" y="132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10">
              <a:extLst>
                <a:ext uri="{FF2B5EF4-FFF2-40B4-BE49-F238E27FC236}">
                  <a16:creationId xmlns:a16="http://schemas.microsoft.com/office/drawing/2014/main" id="{CB549AC3-2C18-AEC1-0577-8ECBA30F95A6}"/>
                </a:ext>
              </a:extLst>
            </p:cNvPr>
            <p:cNvSpPr>
              <a:spLocks/>
            </p:cNvSpPr>
            <p:nvPr/>
          </p:nvSpPr>
          <p:spPr bwMode="auto">
            <a:xfrm>
              <a:off x="4316613" y="1147464"/>
              <a:ext cx="1734037" cy="851199"/>
            </a:xfrm>
            <a:custGeom>
              <a:avLst/>
              <a:gdLst>
                <a:gd name="T0" fmla="*/ 26 w 1252"/>
                <a:gd name="T1" fmla="*/ 681 h 681"/>
                <a:gd name="T2" fmla="*/ 9 w 1252"/>
                <a:gd name="T3" fmla="*/ 674 h 681"/>
                <a:gd name="T4" fmla="*/ 9 w 1252"/>
                <a:gd name="T5" fmla="*/ 640 h 681"/>
                <a:gd name="T6" fmla="*/ 625 w 1252"/>
                <a:gd name="T7" fmla="*/ 24 h 681"/>
                <a:gd name="T8" fmla="*/ 682 w 1252"/>
                <a:gd name="T9" fmla="*/ 0 h 681"/>
                <a:gd name="T10" fmla="*/ 738 w 1252"/>
                <a:gd name="T11" fmla="*/ 24 h 681"/>
                <a:gd name="T12" fmla="*/ 1242 w 1252"/>
                <a:gd name="T13" fmla="*/ 528 h 681"/>
                <a:gd name="T14" fmla="*/ 1242 w 1252"/>
                <a:gd name="T15" fmla="*/ 561 h 681"/>
                <a:gd name="T16" fmla="*/ 1208 w 1252"/>
                <a:gd name="T17" fmla="*/ 561 h 681"/>
                <a:gd name="T18" fmla="*/ 705 w 1252"/>
                <a:gd name="T19" fmla="*/ 58 h 681"/>
                <a:gd name="T20" fmla="*/ 682 w 1252"/>
                <a:gd name="T21" fmla="*/ 48 h 681"/>
                <a:gd name="T22" fmla="*/ 659 w 1252"/>
                <a:gd name="T23" fmla="*/ 58 h 681"/>
                <a:gd name="T24" fmla="*/ 43 w 1252"/>
                <a:gd name="T25" fmla="*/ 674 h 681"/>
                <a:gd name="T26" fmla="*/ 26 w 1252"/>
                <a:gd name="T27"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2" h="681">
                  <a:moveTo>
                    <a:pt x="26" y="681"/>
                  </a:moveTo>
                  <a:cubicBezTo>
                    <a:pt x="20" y="681"/>
                    <a:pt x="14" y="679"/>
                    <a:pt x="9" y="674"/>
                  </a:cubicBezTo>
                  <a:cubicBezTo>
                    <a:pt x="0" y="664"/>
                    <a:pt x="0" y="649"/>
                    <a:pt x="9" y="640"/>
                  </a:cubicBezTo>
                  <a:cubicBezTo>
                    <a:pt x="625" y="24"/>
                    <a:pt x="625" y="24"/>
                    <a:pt x="625" y="24"/>
                  </a:cubicBezTo>
                  <a:cubicBezTo>
                    <a:pt x="640" y="9"/>
                    <a:pt x="660" y="0"/>
                    <a:pt x="682" y="0"/>
                  </a:cubicBezTo>
                  <a:cubicBezTo>
                    <a:pt x="703" y="0"/>
                    <a:pt x="723" y="9"/>
                    <a:pt x="738" y="24"/>
                  </a:cubicBezTo>
                  <a:cubicBezTo>
                    <a:pt x="1242" y="528"/>
                    <a:pt x="1242" y="528"/>
                    <a:pt x="1242" y="528"/>
                  </a:cubicBezTo>
                  <a:cubicBezTo>
                    <a:pt x="1252" y="537"/>
                    <a:pt x="1252" y="552"/>
                    <a:pt x="1242" y="561"/>
                  </a:cubicBezTo>
                  <a:cubicBezTo>
                    <a:pt x="1233" y="571"/>
                    <a:pt x="1218" y="571"/>
                    <a:pt x="1208" y="561"/>
                  </a:cubicBezTo>
                  <a:cubicBezTo>
                    <a:pt x="705" y="58"/>
                    <a:pt x="705" y="58"/>
                    <a:pt x="705" y="58"/>
                  </a:cubicBezTo>
                  <a:cubicBezTo>
                    <a:pt x="698" y="52"/>
                    <a:pt x="690" y="48"/>
                    <a:pt x="682" y="48"/>
                  </a:cubicBezTo>
                  <a:cubicBezTo>
                    <a:pt x="673" y="48"/>
                    <a:pt x="665" y="52"/>
                    <a:pt x="659" y="58"/>
                  </a:cubicBezTo>
                  <a:cubicBezTo>
                    <a:pt x="43" y="674"/>
                    <a:pt x="43" y="674"/>
                    <a:pt x="43" y="674"/>
                  </a:cubicBezTo>
                  <a:cubicBezTo>
                    <a:pt x="38" y="679"/>
                    <a:pt x="32" y="681"/>
                    <a:pt x="26" y="68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 name="object 3">
              <a:extLst>
                <a:ext uri="{FF2B5EF4-FFF2-40B4-BE49-F238E27FC236}">
                  <a16:creationId xmlns:a16="http://schemas.microsoft.com/office/drawing/2014/main" id="{72ADF41F-92A2-D9E5-F63A-B77E5610F5EF}"/>
                </a:ext>
              </a:extLst>
            </p:cNvPr>
            <p:cNvSpPr txBox="1"/>
            <p:nvPr/>
          </p:nvSpPr>
          <p:spPr>
            <a:xfrm>
              <a:off x="710478" y="2894475"/>
              <a:ext cx="1790642" cy="800219"/>
            </a:xfrm>
            <a:prstGeom prst="rect">
              <a:avLst/>
            </a:prstGeom>
          </p:spPr>
          <p:txBody>
            <a:bodyPr vert="horz" wrap="square" lIns="0" tIns="0" rIns="0" bIns="0" rtlCol="0">
              <a:spAutoFit/>
            </a:bodyPr>
            <a:lstStyle/>
            <a:p>
              <a:pPr marL="12701" algn="ctr">
                <a:tabLst>
                  <a:tab pos="2869707" algn="l"/>
                  <a:tab pos="5327282" algn="l"/>
                  <a:tab pos="8249063" algn="l"/>
                  <a:tab pos="11225455" algn="l"/>
                </a:tabLst>
              </a:pPr>
              <a:r>
                <a:rPr lang="en-US" sz="1600" b="1" spc="-11" dirty="0">
                  <a:solidFill>
                    <a:schemeClr val="accent3"/>
                  </a:solidFill>
                  <a:cs typeface="Knockout HTF27-JuniorBantamwt"/>
                </a:rPr>
                <a:t>ONE</a:t>
              </a:r>
            </a:p>
            <a:p>
              <a:pPr marL="12701" algn="ctr">
                <a:tabLst>
                  <a:tab pos="2869707" algn="l"/>
                  <a:tab pos="5327282" algn="l"/>
                  <a:tab pos="8249063" algn="l"/>
                  <a:tab pos="11225455" algn="l"/>
                </a:tabLst>
              </a:pPr>
              <a:r>
                <a:rPr lang="en-US" sz="1200" dirty="0">
                  <a:cs typeface="Knockout HTF27-JuniorBantamwt"/>
                </a:rPr>
                <a:t>WIP for construction contract, because separate ICDS deals it</a:t>
              </a:r>
              <a:endParaRPr lang="en-IN" sz="1200" dirty="0">
                <a:cs typeface="Knockout HTF27-JuniorBantamwt"/>
              </a:endParaRPr>
            </a:p>
          </p:txBody>
        </p:sp>
        <p:sp>
          <p:nvSpPr>
            <p:cNvPr id="7" name="object 3">
              <a:extLst>
                <a:ext uri="{FF2B5EF4-FFF2-40B4-BE49-F238E27FC236}">
                  <a16:creationId xmlns:a16="http://schemas.microsoft.com/office/drawing/2014/main" id="{2625863E-F75B-13B3-3678-0B90EF95C207}"/>
                </a:ext>
              </a:extLst>
            </p:cNvPr>
            <p:cNvSpPr txBox="1"/>
            <p:nvPr/>
          </p:nvSpPr>
          <p:spPr>
            <a:xfrm>
              <a:off x="2585337" y="2894475"/>
              <a:ext cx="1790642" cy="430887"/>
            </a:xfrm>
            <a:prstGeom prst="rect">
              <a:avLst/>
            </a:prstGeom>
          </p:spPr>
          <p:txBody>
            <a:bodyPr vert="horz" wrap="square" lIns="0" tIns="0" rIns="0" bIns="0" rtlCol="0">
              <a:spAutoFit/>
            </a:bodyPr>
            <a:lstStyle/>
            <a:p>
              <a:pPr marL="12701" algn="ctr">
                <a:tabLst>
                  <a:tab pos="2869707" algn="l"/>
                  <a:tab pos="5327282" algn="l"/>
                  <a:tab pos="8249063" algn="l"/>
                  <a:tab pos="11225455" algn="l"/>
                </a:tabLst>
              </a:pPr>
              <a:r>
                <a:rPr lang="en-US" sz="1600" b="1" spc="-11" dirty="0">
                  <a:solidFill>
                    <a:schemeClr val="accent3">
                      <a:lumMod val="75000"/>
                    </a:schemeClr>
                  </a:solidFill>
                  <a:cs typeface="Knockout HTF27-JuniorBantamwt"/>
                </a:rPr>
                <a:t>TWO</a:t>
              </a:r>
            </a:p>
            <a:p>
              <a:pPr marL="12701" algn="ctr">
                <a:tabLst>
                  <a:tab pos="2869707" algn="l"/>
                  <a:tab pos="5327282" algn="l"/>
                  <a:tab pos="8249063" algn="l"/>
                  <a:tab pos="11225455" algn="l"/>
                </a:tabLst>
              </a:pPr>
              <a:r>
                <a:rPr lang="en-US" sz="1200" dirty="0">
                  <a:cs typeface="Knockout HTF27-JuniorBantamwt"/>
                </a:rPr>
                <a:t>WIP dealt by other ICDS</a:t>
              </a:r>
              <a:endParaRPr lang="en-IN" sz="1200" dirty="0">
                <a:cs typeface="Knockout HTF27-JuniorBantamwt"/>
              </a:endParaRPr>
            </a:p>
          </p:txBody>
        </p:sp>
        <p:sp>
          <p:nvSpPr>
            <p:cNvPr id="8" name="object 3">
              <a:extLst>
                <a:ext uri="{FF2B5EF4-FFF2-40B4-BE49-F238E27FC236}">
                  <a16:creationId xmlns:a16="http://schemas.microsoft.com/office/drawing/2014/main" id="{9C4A9FDD-497A-95B2-D8AC-5B299790E035}"/>
                </a:ext>
              </a:extLst>
            </p:cNvPr>
            <p:cNvSpPr txBox="1"/>
            <p:nvPr/>
          </p:nvSpPr>
          <p:spPr>
            <a:xfrm>
              <a:off x="4450467" y="2894475"/>
              <a:ext cx="1732657" cy="800219"/>
            </a:xfrm>
            <a:prstGeom prst="rect">
              <a:avLst/>
            </a:prstGeom>
          </p:spPr>
          <p:txBody>
            <a:bodyPr vert="horz" wrap="square" lIns="0" tIns="0" rIns="0" bIns="0" rtlCol="0">
              <a:spAutoFit/>
            </a:bodyPr>
            <a:lstStyle/>
            <a:p>
              <a:pPr marL="12701" algn="ctr">
                <a:tabLst>
                  <a:tab pos="2869707" algn="l"/>
                  <a:tab pos="5327282" algn="l"/>
                  <a:tab pos="8249063" algn="l"/>
                  <a:tab pos="11225455" algn="l"/>
                </a:tabLst>
              </a:pPr>
              <a:r>
                <a:rPr lang="en-US" sz="1600" b="1" spc="-11" dirty="0">
                  <a:solidFill>
                    <a:schemeClr val="accent5"/>
                  </a:solidFill>
                  <a:cs typeface="Knockout HTF27-JuniorBantamwt"/>
                </a:rPr>
                <a:t>THREE</a:t>
              </a:r>
            </a:p>
            <a:p>
              <a:pPr marL="12701" algn="ctr">
                <a:tabLst>
                  <a:tab pos="2869707" algn="l"/>
                  <a:tab pos="5327282" algn="l"/>
                  <a:tab pos="8249063" algn="l"/>
                  <a:tab pos="11225455" algn="l"/>
                </a:tabLst>
              </a:pPr>
              <a:r>
                <a:rPr lang="en-US" sz="1200" dirty="0">
                  <a:cs typeface="Knockout HTF27-JuniorBantamwt"/>
                </a:rPr>
                <a:t>Shares, debenture and other financial instruments held as stock in trade</a:t>
              </a:r>
              <a:endParaRPr lang="en-IN" sz="1200" dirty="0">
                <a:cs typeface="Knockout HTF27-JuniorBantamwt"/>
              </a:endParaRPr>
            </a:p>
          </p:txBody>
        </p:sp>
        <p:sp>
          <p:nvSpPr>
            <p:cNvPr id="10" name="object 3">
              <a:extLst>
                <a:ext uri="{FF2B5EF4-FFF2-40B4-BE49-F238E27FC236}">
                  <a16:creationId xmlns:a16="http://schemas.microsoft.com/office/drawing/2014/main" id="{8DBD0585-BB68-E9C4-1532-20E7D82AED5B}"/>
                </a:ext>
              </a:extLst>
            </p:cNvPr>
            <p:cNvSpPr txBox="1"/>
            <p:nvPr/>
          </p:nvSpPr>
          <p:spPr>
            <a:xfrm>
              <a:off x="6250085" y="2894475"/>
              <a:ext cx="1863814" cy="1354217"/>
            </a:xfrm>
            <a:prstGeom prst="rect">
              <a:avLst/>
            </a:prstGeom>
          </p:spPr>
          <p:txBody>
            <a:bodyPr vert="horz" wrap="square" lIns="0" tIns="0" rIns="0" bIns="0" rtlCol="0">
              <a:spAutoFit/>
            </a:bodyPr>
            <a:lstStyle/>
            <a:p>
              <a:pPr marL="12701" algn="ctr">
                <a:tabLst>
                  <a:tab pos="2869707" algn="l"/>
                  <a:tab pos="5327282" algn="l"/>
                  <a:tab pos="8249063" algn="l"/>
                  <a:tab pos="11225455" algn="l"/>
                </a:tabLst>
              </a:pPr>
              <a:r>
                <a:rPr lang="en-US" sz="1600" b="1" spc="-11" dirty="0">
                  <a:solidFill>
                    <a:schemeClr val="accent5">
                      <a:lumMod val="75000"/>
                    </a:schemeClr>
                  </a:solidFill>
                  <a:cs typeface="Knockout HTF27-JuniorBantamwt"/>
                </a:rPr>
                <a:t>FOUR</a:t>
              </a:r>
            </a:p>
            <a:p>
              <a:pPr marL="12701" algn="ctr">
                <a:tabLst>
                  <a:tab pos="2869707" algn="l"/>
                  <a:tab pos="5327282" algn="l"/>
                  <a:tab pos="8249063" algn="l"/>
                  <a:tab pos="11225455" algn="l"/>
                </a:tabLst>
              </a:pPr>
              <a:r>
                <a:rPr lang="en-US" sz="1200" dirty="0">
                  <a:cs typeface="Knockout HTF27-JuniorBantamwt"/>
                </a:rPr>
                <a:t>Producer’s inventories of livestock, agriculture and forest products, mineral oils, ores and gases to the extent that they are measured at net realizable value</a:t>
              </a:r>
              <a:endParaRPr lang="en-IN" sz="1200" dirty="0">
                <a:cs typeface="Knockout HTF27-JuniorBantamwt"/>
              </a:endParaRPr>
            </a:p>
          </p:txBody>
        </p:sp>
        <p:sp>
          <p:nvSpPr>
            <p:cNvPr id="12" name="Freeform 242">
              <a:extLst>
                <a:ext uri="{FF2B5EF4-FFF2-40B4-BE49-F238E27FC236}">
                  <a16:creationId xmlns:a16="http://schemas.microsoft.com/office/drawing/2014/main" id="{CC51E9F1-C9AD-A12D-232B-F73FF81A8E5D}"/>
                </a:ext>
              </a:extLst>
            </p:cNvPr>
            <p:cNvSpPr>
              <a:spLocks noChangeAspect="1" noEditPoints="1"/>
            </p:cNvSpPr>
            <p:nvPr/>
          </p:nvSpPr>
          <p:spPr bwMode="auto">
            <a:xfrm>
              <a:off x="3133052" y="1650388"/>
              <a:ext cx="689156" cy="621189"/>
            </a:xfrm>
            <a:custGeom>
              <a:avLst/>
              <a:gdLst>
                <a:gd name="T0" fmla="*/ 117 w 512"/>
                <a:gd name="T1" fmla="*/ 160 h 512"/>
                <a:gd name="T2" fmla="*/ 266 w 512"/>
                <a:gd name="T3" fmla="*/ 160 h 512"/>
                <a:gd name="T4" fmla="*/ 266 w 512"/>
                <a:gd name="T5" fmla="*/ 245 h 512"/>
                <a:gd name="T6" fmla="*/ 181 w 512"/>
                <a:gd name="T7" fmla="*/ 245 h 512"/>
                <a:gd name="T8" fmla="*/ 173 w 512"/>
                <a:gd name="T9" fmla="*/ 248 h 512"/>
                <a:gd name="T10" fmla="*/ 149 w 512"/>
                <a:gd name="T11" fmla="*/ 273 h 512"/>
                <a:gd name="T12" fmla="*/ 149 w 512"/>
                <a:gd name="T13" fmla="*/ 256 h 512"/>
                <a:gd name="T14" fmla="*/ 138 w 512"/>
                <a:gd name="T15" fmla="*/ 245 h 512"/>
                <a:gd name="T16" fmla="*/ 117 w 512"/>
                <a:gd name="T17" fmla="*/ 245 h 512"/>
                <a:gd name="T18" fmla="*/ 117 w 512"/>
                <a:gd name="T19" fmla="*/ 160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185 w 512"/>
                <a:gd name="T31" fmla="*/ 266 h 512"/>
                <a:gd name="T32" fmla="*/ 277 w 512"/>
                <a:gd name="T33" fmla="*/ 266 h 512"/>
                <a:gd name="T34" fmla="*/ 288 w 512"/>
                <a:gd name="T35" fmla="*/ 256 h 512"/>
                <a:gd name="T36" fmla="*/ 288 w 512"/>
                <a:gd name="T37" fmla="*/ 149 h 512"/>
                <a:gd name="T38" fmla="*/ 277 w 512"/>
                <a:gd name="T39" fmla="*/ 138 h 512"/>
                <a:gd name="T40" fmla="*/ 106 w 512"/>
                <a:gd name="T41" fmla="*/ 138 h 512"/>
                <a:gd name="T42" fmla="*/ 96 w 512"/>
                <a:gd name="T43" fmla="*/ 149 h 512"/>
                <a:gd name="T44" fmla="*/ 96 w 512"/>
                <a:gd name="T45" fmla="*/ 256 h 512"/>
                <a:gd name="T46" fmla="*/ 106 w 512"/>
                <a:gd name="T47" fmla="*/ 266 h 512"/>
                <a:gd name="T48" fmla="*/ 128 w 512"/>
                <a:gd name="T49" fmla="*/ 266 h 512"/>
                <a:gd name="T50" fmla="*/ 128 w 512"/>
                <a:gd name="T51" fmla="*/ 298 h 512"/>
                <a:gd name="T52" fmla="*/ 134 w 512"/>
                <a:gd name="T53" fmla="*/ 308 h 512"/>
                <a:gd name="T54" fmla="*/ 138 w 512"/>
                <a:gd name="T55" fmla="*/ 309 h 512"/>
                <a:gd name="T56" fmla="*/ 146 w 512"/>
                <a:gd name="T57" fmla="*/ 306 h 512"/>
                <a:gd name="T58" fmla="*/ 185 w 512"/>
                <a:gd name="T59" fmla="*/ 266 h 512"/>
                <a:gd name="T60" fmla="*/ 416 w 512"/>
                <a:gd name="T61" fmla="*/ 234 h 512"/>
                <a:gd name="T62" fmla="*/ 405 w 512"/>
                <a:gd name="T63" fmla="*/ 224 h 512"/>
                <a:gd name="T64" fmla="*/ 320 w 512"/>
                <a:gd name="T65" fmla="*/ 224 h 512"/>
                <a:gd name="T66" fmla="*/ 309 w 512"/>
                <a:gd name="T67" fmla="*/ 234 h 512"/>
                <a:gd name="T68" fmla="*/ 320 w 512"/>
                <a:gd name="T69" fmla="*/ 245 h 512"/>
                <a:gd name="T70" fmla="*/ 394 w 512"/>
                <a:gd name="T71" fmla="*/ 245 h 512"/>
                <a:gd name="T72" fmla="*/ 394 w 512"/>
                <a:gd name="T73" fmla="*/ 352 h 512"/>
                <a:gd name="T74" fmla="*/ 362 w 512"/>
                <a:gd name="T75" fmla="*/ 352 h 512"/>
                <a:gd name="T76" fmla="*/ 352 w 512"/>
                <a:gd name="T77" fmla="*/ 362 h 512"/>
                <a:gd name="T78" fmla="*/ 352 w 512"/>
                <a:gd name="T79" fmla="*/ 379 h 512"/>
                <a:gd name="T80" fmla="*/ 327 w 512"/>
                <a:gd name="T81" fmla="*/ 355 h 512"/>
                <a:gd name="T82" fmla="*/ 320 w 512"/>
                <a:gd name="T83" fmla="*/ 352 h 512"/>
                <a:gd name="T84" fmla="*/ 245 w 512"/>
                <a:gd name="T85" fmla="*/ 352 h 512"/>
                <a:gd name="T86" fmla="*/ 245 w 512"/>
                <a:gd name="T87" fmla="*/ 298 h 512"/>
                <a:gd name="T88" fmla="*/ 234 w 512"/>
                <a:gd name="T89" fmla="*/ 288 h 512"/>
                <a:gd name="T90" fmla="*/ 224 w 512"/>
                <a:gd name="T91" fmla="*/ 298 h 512"/>
                <a:gd name="T92" fmla="*/ 224 w 512"/>
                <a:gd name="T93" fmla="*/ 362 h 512"/>
                <a:gd name="T94" fmla="*/ 234 w 512"/>
                <a:gd name="T95" fmla="*/ 373 h 512"/>
                <a:gd name="T96" fmla="*/ 315 w 512"/>
                <a:gd name="T97" fmla="*/ 373 h 512"/>
                <a:gd name="T98" fmla="*/ 355 w 512"/>
                <a:gd name="T99" fmla="*/ 413 h 512"/>
                <a:gd name="T100" fmla="*/ 362 w 512"/>
                <a:gd name="T101" fmla="*/ 416 h 512"/>
                <a:gd name="T102" fmla="*/ 366 w 512"/>
                <a:gd name="T103" fmla="*/ 415 h 512"/>
                <a:gd name="T104" fmla="*/ 373 w 512"/>
                <a:gd name="T105" fmla="*/ 405 h 512"/>
                <a:gd name="T106" fmla="*/ 373 w 512"/>
                <a:gd name="T107" fmla="*/ 373 h 512"/>
                <a:gd name="T108" fmla="*/ 405 w 512"/>
                <a:gd name="T109" fmla="*/ 373 h 512"/>
                <a:gd name="T110" fmla="*/ 416 w 512"/>
                <a:gd name="T111" fmla="*/ 362 h 512"/>
                <a:gd name="T112" fmla="*/ 416 w 512"/>
                <a:gd name="T113"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2" h="512">
                  <a:moveTo>
                    <a:pt x="117" y="160"/>
                  </a:moveTo>
                  <a:cubicBezTo>
                    <a:pt x="266" y="160"/>
                    <a:pt x="266" y="160"/>
                    <a:pt x="266" y="160"/>
                  </a:cubicBezTo>
                  <a:cubicBezTo>
                    <a:pt x="266" y="245"/>
                    <a:pt x="266" y="245"/>
                    <a:pt x="266" y="245"/>
                  </a:cubicBezTo>
                  <a:cubicBezTo>
                    <a:pt x="181" y="245"/>
                    <a:pt x="181" y="245"/>
                    <a:pt x="181" y="245"/>
                  </a:cubicBezTo>
                  <a:cubicBezTo>
                    <a:pt x="178" y="245"/>
                    <a:pt x="175" y="246"/>
                    <a:pt x="173" y="248"/>
                  </a:cubicBezTo>
                  <a:cubicBezTo>
                    <a:pt x="149" y="273"/>
                    <a:pt x="149" y="273"/>
                    <a:pt x="149" y="273"/>
                  </a:cubicBezTo>
                  <a:cubicBezTo>
                    <a:pt x="149" y="256"/>
                    <a:pt x="149" y="256"/>
                    <a:pt x="149" y="256"/>
                  </a:cubicBezTo>
                  <a:cubicBezTo>
                    <a:pt x="149" y="250"/>
                    <a:pt x="144" y="245"/>
                    <a:pt x="138" y="245"/>
                  </a:cubicBezTo>
                  <a:cubicBezTo>
                    <a:pt x="117" y="245"/>
                    <a:pt x="117" y="245"/>
                    <a:pt x="117" y="245"/>
                  </a:cubicBezTo>
                  <a:lnTo>
                    <a:pt x="117" y="16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85" y="266"/>
                  </a:moveTo>
                  <a:cubicBezTo>
                    <a:pt x="277" y="266"/>
                    <a:pt x="277" y="266"/>
                    <a:pt x="277" y="266"/>
                  </a:cubicBezTo>
                  <a:cubicBezTo>
                    <a:pt x="283" y="266"/>
                    <a:pt x="288" y="262"/>
                    <a:pt x="288" y="256"/>
                  </a:cubicBezTo>
                  <a:cubicBezTo>
                    <a:pt x="288" y="149"/>
                    <a:pt x="288" y="149"/>
                    <a:pt x="288" y="149"/>
                  </a:cubicBezTo>
                  <a:cubicBezTo>
                    <a:pt x="288" y="143"/>
                    <a:pt x="283" y="138"/>
                    <a:pt x="277" y="138"/>
                  </a:cubicBezTo>
                  <a:cubicBezTo>
                    <a:pt x="106" y="138"/>
                    <a:pt x="106" y="138"/>
                    <a:pt x="106" y="138"/>
                  </a:cubicBezTo>
                  <a:cubicBezTo>
                    <a:pt x="100" y="138"/>
                    <a:pt x="96" y="143"/>
                    <a:pt x="96" y="149"/>
                  </a:cubicBezTo>
                  <a:cubicBezTo>
                    <a:pt x="96" y="256"/>
                    <a:pt x="96" y="256"/>
                    <a:pt x="96" y="256"/>
                  </a:cubicBezTo>
                  <a:cubicBezTo>
                    <a:pt x="96" y="262"/>
                    <a:pt x="100" y="266"/>
                    <a:pt x="106" y="266"/>
                  </a:cubicBezTo>
                  <a:cubicBezTo>
                    <a:pt x="128" y="266"/>
                    <a:pt x="128" y="266"/>
                    <a:pt x="128" y="266"/>
                  </a:cubicBezTo>
                  <a:cubicBezTo>
                    <a:pt x="128" y="298"/>
                    <a:pt x="128" y="298"/>
                    <a:pt x="128" y="298"/>
                  </a:cubicBezTo>
                  <a:cubicBezTo>
                    <a:pt x="128" y="303"/>
                    <a:pt x="130" y="307"/>
                    <a:pt x="134" y="308"/>
                  </a:cubicBezTo>
                  <a:cubicBezTo>
                    <a:pt x="136" y="309"/>
                    <a:pt x="137" y="309"/>
                    <a:pt x="138" y="309"/>
                  </a:cubicBezTo>
                  <a:cubicBezTo>
                    <a:pt x="141" y="309"/>
                    <a:pt x="144" y="308"/>
                    <a:pt x="146" y="306"/>
                  </a:cubicBezTo>
                  <a:lnTo>
                    <a:pt x="185" y="266"/>
                  </a:lnTo>
                  <a:close/>
                  <a:moveTo>
                    <a:pt x="416" y="234"/>
                  </a:moveTo>
                  <a:cubicBezTo>
                    <a:pt x="416" y="228"/>
                    <a:pt x="411" y="224"/>
                    <a:pt x="405" y="224"/>
                  </a:cubicBezTo>
                  <a:cubicBezTo>
                    <a:pt x="320" y="224"/>
                    <a:pt x="320" y="224"/>
                    <a:pt x="320" y="224"/>
                  </a:cubicBezTo>
                  <a:cubicBezTo>
                    <a:pt x="314" y="224"/>
                    <a:pt x="309" y="228"/>
                    <a:pt x="309" y="234"/>
                  </a:cubicBezTo>
                  <a:cubicBezTo>
                    <a:pt x="309" y="240"/>
                    <a:pt x="314" y="245"/>
                    <a:pt x="320" y="245"/>
                  </a:cubicBezTo>
                  <a:cubicBezTo>
                    <a:pt x="394" y="245"/>
                    <a:pt x="394" y="245"/>
                    <a:pt x="394" y="245"/>
                  </a:cubicBezTo>
                  <a:cubicBezTo>
                    <a:pt x="394" y="352"/>
                    <a:pt x="394" y="352"/>
                    <a:pt x="394" y="352"/>
                  </a:cubicBezTo>
                  <a:cubicBezTo>
                    <a:pt x="362" y="352"/>
                    <a:pt x="362" y="352"/>
                    <a:pt x="362" y="352"/>
                  </a:cubicBezTo>
                  <a:cubicBezTo>
                    <a:pt x="356" y="352"/>
                    <a:pt x="352" y="356"/>
                    <a:pt x="352" y="362"/>
                  </a:cubicBezTo>
                  <a:cubicBezTo>
                    <a:pt x="352" y="379"/>
                    <a:pt x="352" y="379"/>
                    <a:pt x="352" y="379"/>
                  </a:cubicBezTo>
                  <a:cubicBezTo>
                    <a:pt x="327" y="355"/>
                    <a:pt x="327" y="355"/>
                    <a:pt x="327" y="355"/>
                  </a:cubicBezTo>
                  <a:cubicBezTo>
                    <a:pt x="325" y="353"/>
                    <a:pt x="322" y="352"/>
                    <a:pt x="320" y="352"/>
                  </a:cubicBezTo>
                  <a:cubicBezTo>
                    <a:pt x="245" y="352"/>
                    <a:pt x="245" y="352"/>
                    <a:pt x="245" y="352"/>
                  </a:cubicBezTo>
                  <a:cubicBezTo>
                    <a:pt x="245" y="298"/>
                    <a:pt x="245" y="298"/>
                    <a:pt x="245" y="298"/>
                  </a:cubicBezTo>
                  <a:cubicBezTo>
                    <a:pt x="245" y="292"/>
                    <a:pt x="240" y="288"/>
                    <a:pt x="234" y="288"/>
                  </a:cubicBezTo>
                  <a:cubicBezTo>
                    <a:pt x="228" y="288"/>
                    <a:pt x="224" y="292"/>
                    <a:pt x="224" y="298"/>
                  </a:cubicBezTo>
                  <a:cubicBezTo>
                    <a:pt x="224" y="362"/>
                    <a:pt x="224" y="362"/>
                    <a:pt x="224" y="362"/>
                  </a:cubicBezTo>
                  <a:cubicBezTo>
                    <a:pt x="224" y="368"/>
                    <a:pt x="228" y="373"/>
                    <a:pt x="234" y="373"/>
                  </a:cubicBezTo>
                  <a:cubicBezTo>
                    <a:pt x="315" y="373"/>
                    <a:pt x="315" y="373"/>
                    <a:pt x="315" y="373"/>
                  </a:cubicBezTo>
                  <a:cubicBezTo>
                    <a:pt x="355" y="413"/>
                    <a:pt x="355" y="413"/>
                    <a:pt x="355" y="413"/>
                  </a:cubicBezTo>
                  <a:cubicBezTo>
                    <a:pt x="357" y="415"/>
                    <a:pt x="360" y="416"/>
                    <a:pt x="362" y="416"/>
                  </a:cubicBezTo>
                  <a:cubicBezTo>
                    <a:pt x="364" y="416"/>
                    <a:pt x="365" y="415"/>
                    <a:pt x="366" y="415"/>
                  </a:cubicBezTo>
                  <a:cubicBezTo>
                    <a:pt x="370" y="413"/>
                    <a:pt x="373" y="409"/>
                    <a:pt x="373" y="405"/>
                  </a:cubicBezTo>
                  <a:cubicBezTo>
                    <a:pt x="373" y="373"/>
                    <a:pt x="373" y="373"/>
                    <a:pt x="373" y="373"/>
                  </a:cubicBezTo>
                  <a:cubicBezTo>
                    <a:pt x="405" y="373"/>
                    <a:pt x="405" y="373"/>
                    <a:pt x="405" y="373"/>
                  </a:cubicBezTo>
                  <a:cubicBezTo>
                    <a:pt x="411" y="373"/>
                    <a:pt x="416" y="368"/>
                    <a:pt x="416" y="362"/>
                  </a:cubicBezTo>
                  <a:lnTo>
                    <a:pt x="416" y="234"/>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Freeform 346">
              <a:extLst>
                <a:ext uri="{FF2B5EF4-FFF2-40B4-BE49-F238E27FC236}">
                  <a16:creationId xmlns:a16="http://schemas.microsoft.com/office/drawing/2014/main" id="{4FB66F52-FB96-2E30-7D5E-5488555E935A}"/>
                </a:ext>
              </a:extLst>
            </p:cNvPr>
            <p:cNvSpPr>
              <a:spLocks noChangeAspect="1" noEditPoints="1"/>
            </p:cNvSpPr>
            <p:nvPr/>
          </p:nvSpPr>
          <p:spPr bwMode="auto">
            <a:xfrm>
              <a:off x="4918274" y="1653825"/>
              <a:ext cx="685344" cy="617753"/>
            </a:xfrm>
            <a:custGeom>
              <a:avLst/>
              <a:gdLst>
                <a:gd name="T0" fmla="*/ 277 w 512"/>
                <a:gd name="T1" fmla="*/ 394 h 512"/>
                <a:gd name="T2" fmla="*/ 149 w 512"/>
                <a:gd name="T3" fmla="*/ 202 h 512"/>
                <a:gd name="T4" fmla="*/ 170 w 512"/>
                <a:gd name="T5" fmla="*/ 224 h 512"/>
                <a:gd name="T6" fmla="*/ 266 w 512"/>
                <a:gd name="T7" fmla="*/ 234 h 512"/>
                <a:gd name="T8" fmla="*/ 170 w 512"/>
                <a:gd name="T9" fmla="*/ 245 h 512"/>
                <a:gd name="T10" fmla="*/ 170 w 512"/>
                <a:gd name="T11" fmla="*/ 224 h 512"/>
                <a:gd name="T12" fmla="*/ 256 w 512"/>
                <a:gd name="T13" fmla="*/ 266 h 512"/>
                <a:gd name="T14" fmla="*/ 256 w 512"/>
                <a:gd name="T15" fmla="*/ 288 h 512"/>
                <a:gd name="T16" fmla="*/ 160 w 512"/>
                <a:gd name="T17" fmla="*/ 277 h 512"/>
                <a:gd name="T18" fmla="*/ 170 w 512"/>
                <a:gd name="T19" fmla="*/ 309 h 512"/>
                <a:gd name="T20" fmla="*/ 266 w 512"/>
                <a:gd name="T21" fmla="*/ 320 h 512"/>
                <a:gd name="T22" fmla="*/ 170 w 512"/>
                <a:gd name="T23" fmla="*/ 330 h 512"/>
                <a:gd name="T24" fmla="*/ 170 w 512"/>
                <a:gd name="T25" fmla="*/ 309 h 512"/>
                <a:gd name="T26" fmla="*/ 256 w 512"/>
                <a:gd name="T27" fmla="*/ 352 h 512"/>
                <a:gd name="T28" fmla="*/ 256 w 512"/>
                <a:gd name="T29" fmla="*/ 373 h 512"/>
                <a:gd name="T30" fmla="*/ 160 w 512"/>
                <a:gd name="T31" fmla="*/ 362 h 512"/>
                <a:gd name="T32" fmla="*/ 256 w 512"/>
                <a:gd name="T33" fmla="*/ 0 h 512"/>
                <a:gd name="T34" fmla="*/ 256 w 512"/>
                <a:gd name="T35" fmla="*/ 512 h 512"/>
                <a:gd name="T36" fmla="*/ 256 w 512"/>
                <a:gd name="T37" fmla="*/ 0 h 512"/>
                <a:gd name="T38" fmla="*/ 288 w 512"/>
                <a:gd name="T39" fmla="*/ 416 h 512"/>
                <a:gd name="T40" fmla="*/ 128 w 512"/>
                <a:gd name="T41" fmla="*/ 405 h 512"/>
                <a:gd name="T42" fmla="*/ 138 w 512"/>
                <a:gd name="T43" fmla="*/ 181 h 512"/>
                <a:gd name="T44" fmla="*/ 298 w 512"/>
                <a:gd name="T45" fmla="*/ 192 h 512"/>
                <a:gd name="T46" fmla="*/ 341 w 512"/>
                <a:gd name="T47" fmla="*/ 362 h 512"/>
                <a:gd name="T48" fmla="*/ 320 w 512"/>
                <a:gd name="T49" fmla="*/ 362 h 512"/>
                <a:gd name="T50" fmla="*/ 181 w 512"/>
                <a:gd name="T51" fmla="*/ 160 h 512"/>
                <a:gd name="T52" fmla="*/ 181 w 512"/>
                <a:gd name="T53" fmla="*/ 138 h 512"/>
                <a:gd name="T54" fmla="*/ 341 w 512"/>
                <a:gd name="T55" fmla="*/ 149 h 512"/>
                <a:gd name="T56" fmla="*/ 384 w 512"/>
                <a:gd name="T57" fmla="*/ 320 h 512"/>
                <a:gd name="T58" fmla="*/ 362 w 512"/>
                <a:gd name="T59" fmla="*/ 320 h 512"/>
                <a:gd name="T60" fmla="*/ 224 w 512"/>
                <a:gd name="T61" fmla="*/ 117 h 512"/>
                <a:gd name="T62" fmla="*/ 224 w 512"/>
                <a:gd name="T63" fmla="*/ 96 h 512"/>
                <a:gd name="T64" fmla="*/ 384 w 512"/>
                <a:gd name="T65" fmla="*/ 10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512">
                  <a:moveTo>
                    <a:pt x="149" y="394"/>
                  </a:moveTo>
                  <a:cubicBezTo>
                    <a:pt x="277" y="394"/>
                    <a:pt x="277" y="394"/>
                    <a:pt x="277" y="394"/>
                  </a:cubicBezTo>
                  <a:cubicBezTo>
                    <a:pt x="277" y="202"/>
                    <a:pt x="277" y="202"/>
                    <a:pt x="277" y="202"/>
                  </a:cubicBezTo>
                  <a:cubicBezTo>
                    <a:pt x="149" y="202"/>
                    <a:pt x="149" y="202"/>
                    <a:pt x="149" y="202"/>
                  </a:cubicBezTo>
                  <a:lnTo>
                    <a:pt x="149" y="394"/>
                  </a:lnTo>
                  <a:close/>
                  <a:moveTo>
                    <a:pt x="170" y="224"/>
                  </a:moveTo>
                  <a:cubicBezTo>
                    <a:pt x="256" y="224"/>
                    <a:pt x="256" y="224"/>
                    <a:pt x="256" y="224"/>
                  </a:cubicBezTo>
                  <a:cubicBezTo>
                    <a:pt x="262" y="224"/>
                    <a:pt x="266" y="228"/>
                    <a:pt x="266" y="234"/>
                  </a:cubicBezTo>
                  <a:cubicBezTo>
                    <a:pt x="266" y="240"/>
                    <a:pt x="262" y="245"/>
                    <a:pt x="256" y="245"/>
                  </a:cubicBezTo>
                  <a:cubicBezTo>
                    <a:pt x="170" y="245"/>
                    <a:pt x="170" y="245"/>
                    <a:pt x="170" y="245"/>
                  </a:cubicBezTo>
                  <a:cubicBezTo>
                    <a:pt x="164" y="245"/>
                    <a:pt x="160" y="240"/>
                    <a:pt x="160" y="234"/>
                  </a:cubicBezTo>
                  <a:cubicBezTo>
                    <a:pt x="160" y="228"/>
                    <a:pt x="164" y="224"/>
                    <a:pt x="170" y="224"/>
                  </a:cubicBezTo>
                  <a:close/>
                  <a:moveTo>
                    <a:pt x="170" y="266"/>
                  </a:moveTo>
                  <a:cubicBezTo>
                    <a:pt x="256" y="266"/>
                    <a:pt x="256" y="266"/>
                    <a:pt x="256" y="266"/>
                  </a:cubicBezTo>
                  <a:cubicBezTo>
                    <a:pt x="262" y="266"/>
                    <a:pt x="266" y="271"/>
                    <a:pt x="266" y="277"/>
                  </a:cubicBezTo>
                  <a:cubicBezTo>
                    <a:pt x="266" y="283"/>
                    <a:pt x="262" y="288"/>
                    <a:pt x="256" y="288"/>
                  </a:cubicBezTo>
                  <a:cubicBezTo>
                    <a:pt x="170" y="288"/>
                    <a:pt x="170" y="288"/>
                    <a:pt x="170" y="288"/>
                  </a:cubicBezTo>
                  <a:cubicBezTo>
                    <a:pt x="164" y="288"/>
                    <a:pt x="160" y="283"/>
                    <a:pt x="160" y="277"/>
                  </a:cubicBezTo>
                  <a:cubicBezTo>
                    <a:pt x="160" y="271"/>
                    <a:pt x="164" y="266"/>
                    <a:pt x="170" y="266"/>
                  </a:cubicBezTo>
                  <a:close/>
                  <a:moveTo>
                    <a:pt x="170" y="309"/>
                  </a:moveTo>
                  <a:cubicBezTo>
                    <a:pt x="256" y="309"/>
                    <a:pt x="256" y="309"/>
                    <a:pt x="256" y="309"/>
                  </a:cubicBezTo>
                  <a:cubicBezTo>
                    <a:pt x="262" y="309"/>
                    <a:pt x="266" y="314"/>
                    <a:pt x="266" y="320"/>
                  </a:cubicBezTo>
                  <a:cubicBezTo>
                    <a:pt x="266" y="326"/>
                    <a:pt x="262" y="330"/>
                    <a:pt x="256" y="330"/>
                  </a:cubicBezTo>
                  <a:cubicBezTo>
                    <a:pt x="170" y="330"/>
                    <a:pt x="170" y="330"/>
                    <a:pt x="170" y="330"/>
                  </a:cubicBezTo>
                  <a:cubicBezTo>
                    <a:pt x="164" y="330"/>
                    <a:pt x="160" y="326"/>
                    <a:pt x="160" y="320"/>
                  </a:cubicBezTo>
                  <a:cubicBezTo>
                    <a:pt x="160" y="314"/>
                    <a:pt x="164" y="309"/>
                    <a:pt x="170" y="309"/>
                  </a:cubicBezTo>
                  <a:close/>
                  <a:moveTo>
                    <a:pt x="170" y="352"/>
                  </a:moveTo>
                  <a:cubicBezTo>
                    <a:pt x="256" y="352"/>
                    <a:pt x="256" y="352"/>
                    <a:pt x="256" y="352"/>
                  </a:cubicBezTo>
                  <a:cubicBezTo>
                    <a:pt x="262" y="352"/>
                    <a:pt x="266" y="356"/>
                    <a:pt x="266" y="362"/>
                  </a:cubicBezTo>
                  <a:cubicBezTo>
                    <a:pt x="266" y="368"/>
                    <a:pt x="262" y="373"/>
                    <a:pt x="256" y="373"/>
                  </a:cubicBezTo>
                  <a:cubicBezTo>
                    <a:pt x="170" y="373"/>
                    <a:pt x="170" y="373"/>
                    <a:pt x="170" y="373"/>
                  </a:cubicBezTo>
                  <a:cubicBezTo>
                    <a:pt x="164" y="373"/>
                    <a:pt x="160" y="368"/>
                    <a:pt x="160" y="362"/>
                  </a:cubicBezTo>
                  <a:cubicBezTo>
                    <a:pt x="160" y="356"/>
                    <a:pt x="164" y="352"/>
                    <a:pt x="170" y="35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98" y="405"/>
                  </a:moveTo>
                  <a:cubicBezTo>
                    <a:pt x="298" y="411"/>
                    <a:pt x="294" y="416"/>
                    <a:pt x="288" y="416"/>
                  </a:cubicBezTo>
                  <a:cubicBezTo>
                    <a:pt x="138" y="416"/>
                    <a:pt x="138" y="416"/>
                    <a:pt x="138" y="416"/>
                  </a:cubicBezTo>
                  <a:cubicBezTo>
                    <a:pt x="132" y="416"/>
                    <a:pt x="128" y="411"/>
                    <a:pt x="128" y="405"/>
                  </a:cubicBezTo>
                  <a:cubicBezTo>
                    <a:pt x="128" y="192"/>
                    <a:pt x="128" y="192"/>
                    <a:pt x="128" y="192"/>
                  </a:cubicBezTo>
                  <a:cubicBezTo>
                    <a:pt x="128" y="186"/>
                    <a:pt x="132" y="181"/>
                    <a:pt x="138" y="181"/>
                  </a:cubicBezTo>
                  <a:cubicBezTo>
                    <a:pt x="288" y="181"/>
                    <a:pt x="288" y="181"/>
                    <a:pt x="288" y="181"/>
                  </a:cubicBezTo>
                  <a:cubicBezTo>
                    <a:pt x="294" y="181"/>
                    <a:pt x="298" y="186"/>
                    <a:pt x="298" y="192"/>
                  </a:cubicBezTo>
                  <a:lnTo>
                    <a:pt x="298" y="405"/>
                  </a:lnTo>
                  <a:close/>
                  <a:moveTo>
                    <a:pt x="341" y="362"/>
                  </a:moveTo>
                  <a:cubicBezTo>
                    <a:pt x="341" y="368"/>
                    <a:pt x="336" y="373"/>
                    <a:pt x="330" y="373"/>
                  </a:cubicBezTo>
                  <a:cubicBezTo>
                    <a:pt x="324" y="373"/>
                    <a:pt x="320" y="368"/>
                    <a:pt x="320" y="362"/>
                  </a:cubicBezTo>
                  <a:cubicBezTo>
                    <a:pt x="320" y="160"/>
                    <a:pt x="320" y="160"/>
                    <a:pt x="320" y="160"/>
                  </a:cubicBezTo>
                  <a:cubicBezTo>
                    <a:pt x="181" y="160"/>
                    <a:pt x="181" y="160"/>
                    <a:pt x="181" y="160"/>
                  </a:cubicBezTo>
                  <a:cubicBezTo>
                    <a:pt x="175" y="160"/>
                    <a:pt x="170" y="155"/>
                    <a:pt x="170" y="149"/>
                  </a:cubicBezTo>
                  <a:cubicBezTo>
                    <a:pt x="170" y="143"/>
                    <a:pt x="175" y="138"/>
                    <a:pt x="181" y="138"/>
                  </a:cubicBezTo>
                  <a:cubicBezTo>
                    <a:pt x="330" y="138"/>
                    <a:pt x="330" y="138"/>
                    <a:pt x="330" y="138"/>
                  </a:cubicBezTo>
                  <a:cubicBezTo>
                    <a:pt x="336" y="138"/>
                    <a:pt x="341" y="143"/>
                    <a:pt x="341" y="149"/>
                  </a:cubicBezTo>
                  <a:lnTo>
                    <a:pt x="341" y="362"/>
                  </a:lnTo>
                  <a:close/>
                  <a:moveTo>
                    <a:pt x="384" y="320"/>
                  </a:moveTo>
                  <a:cubicBezTo>
                    <a:pt x="384" y="326"/>
                    <a:pt x="379" y="330"/>
                    <a:pt x="373" y="330"/>
                  </a:cubicBezTo>
                  <a:cubicBezTo>
                    <a:pt x="367" y="330"/>
                    <a:pt x="362" y="326"/>
                    <a:pt x="362" y="320"/>
                  </a:cubicBezTo>
                  <a:cubicBezTo>
                    <a:pt x="362" y="117"/>
                    <a:pt x="362" y="117"/>
                    <a:pt x="362" y="117"/>
                  </a:cubicBezTo>
                  <a:cubicBezTo>
                    <a:pt x="224" y="117"/>
                    <a:pt x="224" y="117"/>
                    <a:pt x="224" y="117"/>
                  </a:cubicBezTo>
                  <a:cubicBezTo>
                    <a:pt x="218" y="117"/>
                    <a:pt x="213" y="112"/>
                    <a:pt x="213" y="106"/>
                  </a:cubicBezTo>
                  <a:cubicBezTo>
                    <a:pt x="213" y="100"/>
                    <a:pt x="218" y="96"/>
                    <a:pt x="224" y="96"/>
                  </a:cubicBezTo>
                  <a:cubicBezTo>
                    <a:pt x="373" y="96"/>
                    <a:pt x="373" y="96"/>
                    <a:pt x="373" y="96"/>
                  </a:cubicBezTo>
                  <a:cubicBezTo>
                    <a:pt x="379" y="96"/>
                    <a:pt x="384" y="100"/>
                    <a:pt x="384" y="106"/>
                  </a:cubicBezTo>
                  <a:lnTo>
                    <a:pt x="384" y="32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756">
              <a:extLst>
                <a:ext uri="{FF2B5EF4-FFF2-40B4-BE49-F238E27FC236}">
                  <a16:creationId xmlns:a16="http://schemas.microsoft.com/office/drawing/2014/main" id="{32CB5127-C5F7-75F0-0762-3D1A8B0365CD}"/>
                </a:ext>
              </a:extLst>
            </p:cNvPr>
            <p:cNvSpPr>
              <a:spLocks noChangeAspect="1" noEditPoints="1"/>
            </p:cNvSpPr>
            <p:nvPr/>
          </p:nvSpPr>
          <p:spPr bwMode="auto">
            <a:xfrm>
              <a:off x="6756021" y="1650387"/>
              <a:ext cx="689156" cy="621189"/>
            </a:xfrm>
            <a:custGeom>
              <a:avLst/>
              <a:gdLst>
                <a:gd name="T0" fmla="*/ 0 w 512"/>
                <a:gd name="T1" fmla="*/ 256 h 512"/>
                <a:gd name="T2" fmla="*/ 512 w 512"/>
                <a:gd name="T3" fmla="*/ 256 h 512"/>
                <a:gd name="T4" fmla="*/ 308 w 512"/>
                <a:gd name="T5" fmla="*/ 356 h 512"/>
                <a:gd name="T6" fmla="*/ 294 w 512"/>
                <a:gd name="T7" fmla="*/ 361 h 512"/>
                <a:gd name="T8" fmla="*/ 240 w 512"/>
                <a:gd name="T9" fmla="*/ 350 h 512"/>
                <a:gd name="T10" fmla="*/ 221 w 512"/>
                <a:gd name="T11" fmla="*/ 290 h 512"/>
                <a:gd name="T12" fmla="*/ 235 w 512"/>
                <a:gd name="T13" fmla="*/ 191 h 512"/>
                <a:gd name="T14" fmla="*/ 202 w 512"/>
                <a:gd name="T15" fmla="*/ 176 h 512"/>
                <a:gd name="T16" fmla="*/ 170 w 512"/>
                <a:gd name="T17" fmla="*/ 191 h 512"/>
                <a:gd name="T18" fmla="*/ 184 w 512"/>
                <a:gd name="T19" fmla="*/ 290 h 512"/>
                <a:gd name="T20" fmla="*/ 165 w 512"/>
                <a:gd name="T21" fmla="*/ 350 h 512"/>
                <a:gd name="T22" fmla="*/ 111 w 512"/>
                <a:gd name="T23" fmla="*/ 361 h 512"/>
                <a:gd name="T24" fmla="*/ 97 w 512"/>
                <a:gd name="T25" fmla="*/ 356 h 512"/>
                <a:gd name="T26" fmla="*/ 139 w 512"/>
                <a:gd name="T27" fmla="*/ 334 h 512"/>
                <a:gd name="T28" fmla="*/ 166 w 512"/>
                <a:gd name="T29" fmla="*/ 302 h 512"/>
                <a:gd name="T30" fmla="*/ 153 w 512"/>
                <a:gd name="T31" fmla="*/ 177 h 512"/>
                <a:gd name="T32" fmla="*/ 251 w 512"/>
                <a:gd name="T33" fmla="*/ 177 h 512"/>
                <a:gd name="T34" fmla="*/ 239 w 512"/>
                <a:gd name="T35" fmla="*/ 302 h 512"/>
                <a:gd name="T36" fmla="*/ 265 w 512"/>
                <a:gd name="T37" fmla="*/ 334 h 512"/>
                <a:gd name="T38" fmla="*/ 308 w 512"/>
                <a:gd name="T39" fmla="*/ 356 h 512"/>
                <a:gd name="T40" fmla="*/ 405 w 512"/>
                <a:gd name="T41" fmla="*/ 342 h 512"/>
                <a:gd name="T42" fmla="*/ 380 w 512"/>
                <a:gd name="T43" fmla="*/ 335 h 512"/>
                <a:gd name="T44" fmla="*/ 356 w 512"/>
                <a:gd name="T45" fmla="*/ 328 h 512"/>
                <a:gd name="T46" fmla="*/ 360 w 512"/>
                <a:gd name="T47" fmla="*/ 248 h 512"/>
                <a:gd name="T48" fmla="*/ 330 w 512"/>
                <a:gd name="T49" fmla="*/ 197 h 512"/>
                <a:gd name="T50" fmla="*/ 301 w 512"/>
                <a:gd name="T51" fmla="*/ 248 h 512"/>
                <a:gd name="T52" fmla="*/ 305 w 512"/>
                <a:gd name="T53" fmla="*/ 328 h 512"/>
                <a:gd name="T54" fmla="*/ 290 w 512"/>
                <a:gd name="T55" fmla="*/ 326 h 512"/>
                <a:gd name="T56" fmla="*/ 298 w 512"/>
                <a:gd name="T57" fmla="*/ 293 h 512"/>
                <a:gd name="T58" fmla="*/ 288 w 512"/>
                <a:gd name="T59" fmla="*/ 195 h 512"/>
                <a:gd name="T60" fmla="*/ 373 w 512"/>
                <a:gd name="T61" fmla="*/ 195 h 512"/>
                <a:gd name="T62" fmla="*/ 363 w 512"/>
                <a:gd name="T63" fmla="*/ 293 h 512"/>
                <a:gd name="T64" fmla="*/ 383 w 512"/>
                <a:gd name="T65" fmla="*/ 314 h 512"/>
                <a:gd name="T66" fmla="*/ 414 w 512"/>
                <a:gd name="T67" fmla="*/ 33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08" y="356"/>
                  </a:moveTo>
                  <a:cubicBezTo>
                    <a:pt x="306" y="360"/>
                    <a:pt x="302" y="362"/>
                    <a:pt x="298" y="362"/>
                  </a:cubicBezTo>
                  <a:cubicBezTo>
                    <a:pt x="297" y="362"/>
                    <a:pt x="295" y="362"/>
                    <a:pt x="294" y="361"/>
                  </a:cubicBezTo>
                  <a:cubicBezTo>
                    <a:pt x="283" y="356"/>
                    <a:pt x="273" y="356"/>
                    <a:pt x="264" y="355"/>
                  </a:cubicBezTo>
                  <a:cubicBezTo>
                    <a:pt x="256" y="355"/>
                    <a:pt x="248" y="355"/>
                    <a:pt x="240" y="350"/>
                  </a:cubicBezTo>
                  <a:cubicBezTo>
                    <a:pt x="226" y="343"/>
                    <a:pt x="220" y="323"/>
                    <a:pt x="219" y="317"/>
                  </a:cubicBezTo>
                  <a:cubicBezTo>
                    <a:pt x="217" y="308"/>
                    <a:pt x="216" y="297"/>
                    <a:pt x="221" y="290"/>
                  </a:cubicBezTo>
                  <a:cubicBezTo>
                    <a:pt x="228" y="280"/>
                    <a:pt x="236" y="261"/>
                    <a:pt x="240" y="246"/>
                  </a:cubicBezTo>
                  <a:cubicBezTo>
                    <a:pt x="246" y="221"/>
                    <a:pt x="244" y="202"/>
                    <a:pt x="235" y="191"/>
                  </a:cubicBezTo>
                  <a:cubicBezTo>
                    <a:pt x="223" y="176"/>
                    <a:pt x="203" y="177"/>
                    <a:pt x="203" y="177"/>
                  </a:cubicBezTo>
                  <a:cubicBezTo>
                    <a:pt x="202" y="177"/>
                    <a:pt x="202" y="176"/>
                    <a:pt x="202" y="176"/>
                  </a:cubicBezTo>
                  <a:cubicBezTo>
                    <a:pt x="202" y="176"/>
                    <a:pt x="202" y="177"/>
                    <a:pt x="202" y="177"/>
                  </a:cubicBezTo>
                  <a:cubicBezTo>
                    <a:pt x="202" y="177"/>
                    <a:pt x="181" y="176"/>
                    <a:pt x="170" y="191"/>
                  </a:cubicBezTo>
                  <a:cubicBezTo>
                    <a:pt x="160" y="202"/>
                    <a:pt x="159" y="221"/>
                    <a:pt x="165" y="246"/>
                  </a:cubicBezTo>
                  <a:cubicBezTo>
                    <a:pt x="168" y="261"/>
                    <a:pt x="176" y="280"/>
                    <a:pt x="184" y="290"/>
                  </a:cubicBezTo>
                  <a:cubicBezTo>
                    <a:pt x="189" y="297"/>
                    <a:pt x="187" y="308"/>
                    <a:pt x="185" y="317"/>
                  </a:cubicBezTo>
                  <a:cubicBezTo>
                    <a:pt x="184" y="323"/>
                    <a:pt x="179" y="343"/>
                    <a:pt x="165" y="350"/>
                  </a:cubicBezTo>
                  <a:cubicBezTo>
                    <a:pt x="157" y="355"/>
                    <a:pt x="149" y="355"/>
                    <a:pt x="140" y="355"/>
                  </a:cubicBezTo>
                  <a:cubicBezTo>
                    <a:pt x="131" y="356"/>
                    <a:pt x="122" y="356"/>
                    <a:pt x="111" y="361"/>
                  </a:cubicBezTo>
                  <a:cubicBezTo>
                    <a:pt x="109" y="362"/>
                    <a:pt x="108" y="362"/>
                    <a:pt x="106" y="362"/>
                  </a:cubicBezTo>
                  <a:cubicBezTo>
                    <a:pt x="102" y="362"/>
                    <a:pt x="98" y="360"/>
                    <a:pt x="97" y="356"/>
                  </a:cubicBezTo>
                  <a:cubicBezTo>
                    <a:pt x="94" y="351"/>
                    <a:pt x="96" y="344"/>
                    <a:pt x="102" y="342"/>
                  </a:cubicBezTo>
                  <a:cubicBezTo>
                    <a:pt x="116" y="335"/>
                    <a:pt x="129" y="335"/>
                    <a:pt x="139" y="334"/>
                  </a:cubicBezTo>
                  <a:cubicBezTo>
                    <a:pt x="146" y="334"/>
                    <a:pt x="151" y="334"/>
                    <a:pt x="155" y="332"/>
                  </a:cubicBezTo>
                  <a:cubicBezTo>
                    <a:pt x="161" y="328"/>
                    <a:pt x="167" y="308"/>
                    <a:pt x="166" y="302"/>
                  </a:cubicBezTo>
                  <a:cubicBezTo>
                    <a:pt x="157" y="289"/>
                    <a:pt x="148" y="269"/>
                    <a:pt x="144" y="251"/>
                  </a:cubicBezTo>
                  <a:cubicBezTo>
                    <a:pt x="136" y="219"/>
                    <a:pt x="139" y="194"/>
                    <a:pt x="153" y="177"/>
                  </a:cubicBezTo>
                  <a:cubicBezTo>
                    <a:pt x="171" y="155"/>
                    <a:pt x="200" y="155"/>
                    <a:pt x="202" y="155"/>
                  </a:cubicBezTo>
                  <a:cubicBezTo>
                    <a:pt x="205" y="155"/>
                    <a:pt x="233" y="155"/>
                    <a:pt x="251" y="177"/>
                  </a:cubicBezTo>
                  <a:cubicBezTo>
                    <a:pt x="265" y="194"/>
                    <a:pt x="268" y="219"/>
                    <a:pt x="261" y="251"/>
                  </a:cubicBezTo>
                  <a:cubicBezTo>
                    <a:pt x="256" y="269"/>
                    <a:pt x="247" y="289"/>
                    <a:pt x="239" y="302"/>
                  </a:cubicBezTo>
                  <a:cubicBezTo>
                    <a:pt x="237" y="308"/>
                    <a:pt x="243" y="328"/>
                    <a:pt x="250" y="332"/>
                  </a:cubicBezTo>
                  <a:cubicBezTo>
                    <a:pt x="253" y="334"/>
                    <a:pt x="259" y="334"/>
                    <a:pt x="265" y="334"/>
                  </a:cubicBezTo>
                  <a:cubicBezTo>
                    <a:pt x="276" y="335"/>
                    <a:pt x="288" y="335"/>
                    <a:pt x="303" y="342"/>
                  </a:cubicBezTo>
                  <a:cubicBezTo>
                    <a:pt x="308" y="344"/>
                    <a:pt x="310" y="351"/>
                    <a:pt x="308" y="356"/>
                  </a:cubicBezTo>
                  <a:close/>
                  <a:moveTo>
                    <a:pt x="414" y="337"/>
                  </a:moveTo>
                  <a:cubicBezTo>
                    <a:pt x="412" y="340"/>
                    <a:pt x="408" y="342"/>
                    <a:pt x="405" y="342"/>
                  </a:cubicBezTo>
                  <a:cubicBezTo>
                    <a:pt x="403" y="342"/>
                    <a:pt x="401" y="341"/>
                    <a:pt x="399" y="340"/>
                  </a:cubicBezTo>
                  <a:cubicBezTo>
                    <a:pt x="395" y="337"/>
                    <a:pt x="387" y="336"/>
                    <a:pt x="380" y="335"/>
                  </a:cubicBezTo>
                  <a:cubicBezTo>
                    <a:pt x="372" y="334"/>
                    <a:pt x="364" y="333"/>
                    <a:pt x="357" y="329"/>
                  </a:cubicBezTo>
                  <a:cubicBezTo>
                    <a:pt x="357" y="329"/>
                    <a:pt x="356" y="328"/>
                    <a:pt x="356" y="328"/>
                  </a:cubicBezTo>
                  <a:cubicBezTo>
                    <a:pt x="341" y="317"/>
                    <a:pt x="337" y="293"/>
                    <a:pt x="345" y="282"/>
                  </a:cubicBezTo>
                  <a:cubicBezTo>
                    <a:pt x="351" y="274"/>
                    <a:pt x="357" y="260"/>
                    <a:pt x="360" y="248"/>
                  </a:cubicBezTo>
                  <a:cubicBezTo>
                    <a:pt x="364" y="230"/>
                    <a:pt x="363" y="217"/>
                    <a:pt x="356" y="208"/>
                  </a:cubicBezTo>
                  <a:cubicBezTo>
                    <a:pt x="347" y="197"/>
                    <a:pt x="332" y="197"/>
                    <a:pt x="330" y="197"/>
                  </a:cubicBezTo>
                  <a:cubicBezTo>
                    <a:pt x="329" y="197"/>
                    <a:pt x="313" y="197"/>
                    <a:pt x="305" y="208"/>
                  </a:cubicBezTo>
                  <a:cubicBezTo>
                    <a:pt x="298" y="217"/>
                    <a:pt x="297" y="230"/>
                    <a:pt x="301" y="248"/>
                  </a:cubicBezTo>
                  <a:cubicBezTo>
                    <a:pt x="304" y="260"/>
                    <a:pt x="310" y="274"/>
                    <a:pt x="315" y="282"/>
                  </a:cubicBezTo>
                  <a:cubicBezTo>
                    <a:pt x="323" y="293"/>
                    <a:pt x="319" y="317"/>
                    <a:pt x="305" y="328"/>
                  </a:cubicBezTo>
                  <a:cubicBezTo>
                    <a:pt x="303" y="330"/>
                    <a:pt x="300" y="330"/>
                    <a:pt x="298" y="330"/>
                  </a:cubicBezTo>
                  <a:cubicBezTo>
                    <a:pt x="295" y="330"/>
                    <a:pt x="292" y="329"/>
                    <a:pt x="290" y="326"/>
                  </a:cubicBezTo>
                  <a:cubicBezTo>
                    <a:pt x="286" y="321"/>
                    <a:pt x="287" y="315"/>
                    <a:pt x="292" y="311"/>
                  </a:cubicBezTo>
                  <a:cubicBezTo>
                    <a:pt x="298" y="307"/>
                    <a:pt x="299" y="296"/>
                    <a:pt x="298" y="293"/>
                  </a:cubicBezTo>
                  <a:cubicBezTo>
                    <a:pt x="291" y="284"/>
                    <a:pt x="284" y="268"/>
                    <a:pt x="280" y="253"/>
                  </a:cubicBezTo>
                  <a:cubicBezTo>
                    <a:pt x="274" y="228"/>
                    <a:pt x="277" y="209"/>
                    <a:pt x="288" y="195"/>
                  </a:cubicBezTo>
                  <a:cubicBezTo>
                    <a:pt x="304" y="175"/>
                    <a:pt x="328" y="176"/>
                    <a:pt x="330" y="176"/>
                  </a:cubicBezTo>
                  <a:cubicBezTo>
                    <a:pt x="332" y="176"/>
                    <a:pt x="357" y="175"/>
                    <a:pt x="373" y="195"/>
                  </a:cubicBezTo>
                  <a:cubicBezTo>
                    <a:pt x="384" y="209"/>
                    <a:pt x="386" y="228"/>
                    <a:pt x="380" y="253"/>
                  </a:cubicBezTo>
                  <a:cubicBezTo>
                    <a:pt x="377" y="268"/>
                    <a:pt x="370" y="284"/>
                    <a:pt x="363" y="293"/>
                  </a:cubicBezTo>
                  <a:cubicBezTo>
                    <a:pt x="362" y="296"/>
                    <a:pt x="363" y="306"/>
                    <a:pt x="369" y="311"/>
                  </a:cubicBezTo>
                  <a:cubicBezTo>
                    <a:pt x="372" y="312"/>
                    <a:pt x="378" y="313"/>
                    <a:pt x="383" y="314"/>
                  </a:cubicBezTo>
                  <a:cubicBezTo>
                    <a:pt x="392" y="315"/>
                    <a:pt x="402" y="317"/>
                    <a:pt x="410" y="322"/>
                  </a:cubicBezTo>
                  <a:cubicBezTo>
                    <a:pt x="415" y="325"/>
                    <a:pt x="417" y="332"/>
                    <a:pt x="414" y="337"/>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8">
              <a:extLst>
                <a:ext uri="{FF2B5EF4-FFF2-40B4-BE49-F238E27FC236}">
                  <a16:creationId xmlns:a16="http://schemas.microsoft.com/office/drawing/2014/main" id="{7886BFB1-BFB3-8967-B809-4597B394E09A}"/>
                </a:ext>
              </a:extLst>
            </p:cNvPr>
            <p:cNvSpPr>
              <a:spLocks/>
            </p:cNvSpPr>
            <p:nvPr/>
          </p:nvSpPr>
          <p:spPr bwMode="auto">
            <a:xfrm>
              <a:off x="6254028" y="1991461"/>
              <a:ext cx="1732657" cy="852443"/>
            </a:xfrm>
            <a:custGeom>
              <a:avLst/>
              <a:gdLst>
                <a:gd name="T0" fmla="*/ 570 w 1252"/>
                <a:gd name="T1" fmla="*/ 682 h 682"/>
                <a:gd name="T2" fmla="*/ 513 w 1252"/>
                <a:gd name="T3" fmla="*/ 659 h 682"/>
                <a:gd name="T4" fmla="*/ 9 w 1252"/>
                <a:gd name="T5" fmla="*/ 155 h 682"/>
                <a:gd name="T6" fmla="*/ 9 w 1252"/>
                <a:gd name="T7" fmla="*/ 121 h 682"/>
                <a:gd name="T8" fmla="*/ 43 w 1252"/>
                <a:gd name="T9" fmla="*/ 121 h 682"/>
                <a:gd name="T10" fmla="*/ 547 w 1252"/>
                <a:gd name="T11" fmla="*/ 625 h 682"/>
                <a:gd name="T12" fmla="*/ 570 w 1252"/>
                <a:gd name="T13" fmla="*/ 634 h 682"/>
                <a:gd name="T14" fmla="*/ 593 w 1252"/>
                <a:gd name="T15" fmla="*/ 625 h 682"/>
                <a:gd name="T16" fmla="*/ 1209 w 1252"/>
                <a:gd name="T17" fmla="*/ 9 h 682"/>
                <a:gd name="T18" fmla="*/ 1243 w 1252"/>
                <a:gd name="T19" fmla="*/ 9 h 682"/>
                <a:gd name="T20" fmla="*/ 1243 w 1252"/>
                <a:gd name="T21" fmla="*/ 43 h 682"/>
                <a:gd name="T22" fmla="*/ 626 w 1252"/>
                <a:gd name="T23" fmla="*/ 659 h 682"/>
                <a:gd name="T24" fmla="*/ 570 w 1252"/>
                <a:gd name="T25" fmla="*/ 68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2" h="682">
                  <a:moveTo>
                    <a:pt x="570" y="682"/>
                  </a:moveTo>
                  <a:cubicBezTo>
                    <a:pt x="548" y="682"/>
                    <a:pt x="528" y="674"/>
                    <a:pt x="513" y="659"/>
                  </a:cubicBezTo>
                  <a:cubicBezTo>
                    <a:pt x="9" y="155"/>
                    <a:pt x="9" y="155"/>
                    <a:pt x="9" y="155"/>
                  </a:cubicBezTo>
                  <a:cubicBezTo>
                    <a:pt x="0" y="146"/>
                    <a:pt x="0" y="131"/>
                    <a:pt x="9" y="121"/>
                  </a:cubicBezTo>
                  <a:cubicBezTo>
                    <a:pt x="19" y="112"/>
                    <a:pt x="34" y="112"/>
                    <a:pt x="43" y="121"/>
                  </a:cubicBezTo>
                  <a:cubicBezTo>
                    <a:pt x="547" y="625"/>
                    <a:pt x="547" y="625"/>
                    <a:pt x="547" y="625"/>
                  </a:cubicBezTo>
                  <a:cubicBezTo>
                    <a:pt x="553" y="631"/>
                    <a:pt x="561" y="634"/>
                    <a:pt x="570" y="634"/>
                  </a:cubicBezTo>
                  <a:cubicBezTo>
                    <a:pt x="578" y="634"/>
                    <a:pt x="586" y="631"/>
                    <a:pt x="593" y="625"/>
                  </a:cubicBezTo>
                  <a:cubicBezTo>
                    <a:pt x="1209" y="9"/>
                    <a:pt x="1209" y="9"/>
                    <a:pt x="1209" y="9"/>
                  </a:cubicBezTo>
                  <a:cubicBezTo>
                    <a:pt x="1218" y="0"/>
                    <a:pt x="1233" y="0"/>
                    <a:pt x="1243" y="9"/>
                  </a:cubicBezTo>
                  <a:cubicBezTo>
                    <a:pt x="1252" y="18"/>
                    <a:pt x="1252" y="33"/>
                    <a:pt x="1243" y="43"/>
                  </a:cubicBezTo>
                  <a:cubicBezTo>
                    <a:pt x="626" y="659"/>
                    <a:pt x="626" y="659"/>
                    <a:pt x="626" y="659"/>
                  </a:cubicBezTo>
                  <a:cubicBezTo>
                    <a:pt x="611" y="674"/>
                    <a:pt x="591" y="682"/>
                    <a:pt x="570" y="68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 name="Freeform 10">
              <a:extLst>
                <a:ext uri="{FF2B5EF4-FFF2-40B4-BE49-F238E27FC236}">
                  <a16:creationId xmlns:a16="http://schemas.microsoft.com/office/drawing/2014/main" id="{6BA96165-7217-0FEF-1254-716B71CAB4C1}"/>
                </a:ext>
              </a:extLst>
            </p:cNvPr>
            <p:cNvSpPr>
              <a:spLocks/>
            </p:cNvSpPr>
            <p:nvPr/>
          </p:nvSpPr>
          <p:spPr bwMode="auto">
            <a:xfrm>
              <a:off x="6168805" y="1129475"/>
              <a:ext cx="1734037" cy="851199"/>
            </a:xfrm>
            <a:custGeom>
              <a:avLst/>
              <a:gdLst>
                <a:gd name="T0" fmla="*/ 26 w 1252"/>
                <a:gd name="T1" fmla="*/ 681 h 681"/>
                <a:gd name="T2" fmla="*/ 9 w 1252"/>
                <a:gd name="T3" fmla="*/ 674 h 681"/>
                <a:gd name="T4" fmla="*/ 9 w 1252"/>
                <a:gd name="T5" fmla="*/ 640 h 681"/>
                <a:gd name="T6" fmla="*/ 625 w 1252"/>
                <a:gd name="T7" fmla="*/ 24 h 681"/>
                <a:gd name="T8" fmla="*/ 682 w 1252"/>
                <a:gd name="T9" fmla="*/ 0 h 681"/>
                <a:gd name="T10" fmla="*/ 738 w 1252"/>
                <a:gd name="T11" fmla="*/ 24 h 681"/>
                <a:gd name="T12" fmla="*/ 1242 w 1252"/>
                <a:gd name="T13" fmla="*/ 528 h 681"/>
                <a:gd name="T14" fmla="*/ 1242 w 1252"/>
                <a:gd name="T15" fmla="*/ 561 h 681"/>
                <a:gd name="T16" fmla="*/ 1208 w 1252"/>
                <a:gd name="T17" fmla="*/ 561 h 681"/>
                <a:gd name="T18" fmla="*/ 705 w 1252"/>
                <a:gd name="T19" fmla="*/ 58 h 681"/>
                <a:gd name="T20" fmla="*/ 682 w 1252"/>
                <a:gd name="T21" fmla="*/ 48 h 681"/>
                <a:gd name="T22" fmla="*/ 659 w 1252"/>
                <a:gd name="T23" fmla="*/ 58 h 681"/>
                <a:gd name="T24" fmla="*/ 43 w 1252"/>
                <a:gd name="T25" fmla="*/ 674 h 681"/>
                <a:gd name="T26" fmla="*/ 26 w 1252"/>
                <a:gd name="T27"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2" h="681">
                  <a:moveTo>
                    <a:pt x="26" y="681"/>
                  </a:moveTo>
                  <a:cubicBezTo>
                    <a:pt x="20" y="681"/>
                    <a:pt x="14" y="679"/>
                    <a:pt x="9" y="674"/>
                  </a:cubicBezTo>
                  <a:cubicBezTo>
                    <a:pt x="0" y="664"/>
                    <a:pt x="0" y="649"/>
                    <a:pt x="9" y="640"/>
                  </a:cubicBezTo>
                  <a:cubicBezTo>
                    <a:pt x="625" y="24"/>
                    <a:pt x="625" y="24"/>
                    <a:pt x="625" y="24"/>
                  </a:cubicBezTo>
                  <a:cubicBezTo>
                    <a:pt x="640" y="9"/>
                    <a:pt x="660" y="0"/>
                    <a:pt x="682" y="0"/>
                  </a:cubicBezTo>
                  <a:cubicBezTo>
                    <a:pt x="703" y="0"/>
                    <a:pt x="723" y="9"/>
                    <a:pt x="738" y="24"/>
                  </a:cubicBezTo>
                  <a:cubicBezTo>
                    <a:pt x="1242" y="528"/>
                    <a:pt x="1242" y="528"/>
                    <a:pt x="1242" y="528"/>
                  </a:cubicBezTo>
                  <a:cubicBezTo>
                    <a:pt x="1252" y="537"/>
                    <a:pt x="1252" y="552"/>
                    <a:pt x="1242" y="561"/>
                  </a:cubicBezTo>
                  <a:cubicBezTo>
                    <a:pt x="1233" y="571"/>
                    <a:pt x="1218" y="571"/>
                    <a:pt x="1208" y="561"/>
                  </a:cubicBezTo>
                  <a:cubicBezTo>
                    <a:pt x="705" y="58"/>
                    <a:pt x="705" y="58"/>
                    <a:pt x="705" y="58"/>
                  </a:cubicBezTo>
                  <a:cubicBezTo>
                    <a:pt x="698" y="52"/>
                    <a:pt x="690" y="48"/>
                    <a:pt x="682" y="48"/>
                  </a:cubicBezTo>
                  <a:cubicBezTo>
                    <a:pt x="673" y="48"/>
                    <a:pt x="665" y="52"/>
                    <a:pt x="659" y="58"/>
                  </a:cubicBezTo>
                  <a:cubicBezTo>
                    <a:pt x="43" y="674"/>
                    <a:pt x="43" y="674"/>
                    <a:pt x="43" y="674"/>
                  </a:cubicBezTo>
                  <a:cubicBezTo>
                    <a:pt x="38" y="679"/>
                    <a:pt x="32" y="681"/>
                    <a:pt x="26" y="68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Freeform 23">
              <a:extLst>
                <a:ext uri="{FF2B5EF4-FFF2-40B4-BE49-F238E27FC236}">
                  <a16:creationId xmlns:a16="http://schemas.microsoft.com/office/drawing/2014/main" id="{D86CF7F5-1061-FE06-5304-EBDEFB5D3C24}"/>
                </a:ext>
              </a:extLst>
            </p:cNvPr>
            <p:cNvSpPr>
              <a:spLocks noChangeAspect="1" noEditPoints="1"/>
            </p:cNvSpPr>
            <p:nvPr/>
          </p:nvSpPr>
          <p:spPr bwMode="auto">
            <a:xfrm>
              <a:off x="1256197" y="1618189"/>
              <a:ext cx="687600" cy="685584"/>
            </a:xfrm>
            <a:custGeom>
              <a:avLst/>
              <a:gdLst>
                <a:gd name="T0" fmla="*/ 192 w 512"/>
                <a:gd name="T1" fmla="*/ 352 h 512"/>
                <a:gd name="T2" fmla="*/ 266 w 512"/>
                <a:gd name="T3" fmla="*/ 117 h 512"/>
                <a:gd name="T4" fmla="*/ 227 w 512"/>
                <a:gd name="T5" fmla="*/ 141 h 512"/>
                <a:gd name="T6" fmla="*/ 245 w 512"/>
                <a:gd name="T7" fmla="*/ 149 h 512"/>
                <a:gd name="T8" fmla="*/ 234 w 512"/>
                <a:gd name="T9" fmla="*/ 160 h 512"/>
                <a:gd name="T10" fmla="*/ 225 w 512"/>
                <a:gd name="T11" fmla="*/ 188 h 512"/>
                <a:gd name="T12" fmla="*/ 244 w 512"/>
                <a:gd name="T13" fmla="*/ 188 h 512"/>
                <a:gd name="T14" fmla="*/ 234 w 512"/>
                <a:gd name="T15" fmla="*/ 202 h 512"/>
                <a:gd name="T16" fmla="*/ 225 w 512"/>
                <a:gd name="T17" fmla="*/ 188 h 512"/>
                <a:gd name="T18" fmla="*/ 238 w 512"/>
                <a:gd name="T19" fmla="*/ 225 h 512"/>
                <a:gd name="T20" fmla="*/ 242 w 512"/>
                <a:gd name="T21" fmla="*/ 242 h 512"/>
                <a:gd name="T22" fmla="*/ 227 w 512"/>
                <a:gd name="T23" fmla="*/ 242 h 512"/>
                <a:gd name="T24" fmla="*/ 225 w 512"/>
                <a:gd name="T25" fmla="*/ 273 h 512"/>
                <a:gd name="T26" fmla="*/ 245 w 512"/>
                <a:gd name="T27" fmla="*/ 277 h 512"/>
                <a:gd name="T28" fmla="*/ 230 w 512"/>
                <a:gd name="T29" fmla="*/ 287 h 512"/>
                <a:gd name="T30" fmla="*/ 227 w 512"/>
                <a:gd name="T31" fmla="*/ 312 h 512"/>
                <a:gd name="T32" fmla="*/ 242 w 512"/>
                <a:gd name="T33" fmla="*/ 312 h 512"/>
                <a:gd name="T34" fmla="*/ 238 w 512"/>
                <a:gd name="T35" fmla="*/ 329 h 512"/>
                <a:gd name="T36" fmla="*/ 224 w 512"/>
                <a:gd name="T37" fmla="*/ 320 h 512"/>
                <a:gd name="T38" fmla="*/ 230 w 512"/>
                <a:gd name="T39" fmla="*/ 353 h 512"/>
                <a:gd name="T40" fmla="*/ 244 w 512"/>
                <a:gd name="T41" fmla="*/ 366 h 512"/>
                <a:gd name="T42" fmla="*/ 230 w 512"/>
                <a:gd name="T43" fmla="*/ 372 h 512"/>
                <a:gd name="T44" fmla="*/ 225 w 512"/>
                <a:gd name="T45" fmla="*/ 358 h 512"/>
                <a:gd name="T46" fmla="*/ 201 w 512"/>
                <a:gd name="T47" fmla="*/ 145 h 512"/>
                <a:gd name="T48" fmla="*/ 188 w 512"/>
                <a:gd name="T49" fmla="*/ 159 h 512"/>
                <a:gd name="T50" fmla="*/ 182 w 512"/>
                <a:gd name="T51" fmla="*/ 188 h 512"/>
                <a:gd name="T52" fmla="*/ 190 w 512"/>
                <a:gd name="T53" fmla="*/ 181 h 512"/>
                <a:gd name="T54" fmla="*/ 202 w 512"/>
                <a:gd name="T55" fmla="*/ 192 h 512"/>
                <a:gd name="T56" fmla="*/ 184 w 512"/>
                <a:gd name="T57" fmla="*/ 199 h 512"/>
                <a:gd name="T58" fmla="*/ 186 w 512"/>
                <a:gd name="T59" fmla="*/ 225 h 512"/>
                <a:gd name="T60" fmla="*/ 196 w 512"/>
                <a:gd name="T61" fmla="*/ 225 h 512"/>
                <a:gd name="T62" fmla="*/ 201 w 512"/>
                <a:gd name="T63" fmla="*/ 238 h 512"/>
                <a:gd name="T64" fmla="*/ 188 w 512"/>
                <a:gd name="T65" fmla="*/ 244 h 512"/>
                <a:gd name="T66" fmla="*/ 182 w 512"/>
                <a:gd name="T67" fmla="*/ 273 h 512"/>
                <a:gd name="T68" fmla="*/ 199 w 512"/>
                <a:gd name="T69" fmla="*/ 269 h 512"/>
                <a:gd name="T70" fmla="*/ 199 w 512"/>
                <a:gd name="T71" fmla="*/ 285 h 512"/>
                <a:gd name="T72" fmla="*/ 182 w 512"/>
                <a:gd name="T73" fmla="*/ 273 h 512"/>
                <a:gd name="T74" fmla="*/ 202 w 512"/>
                <a:gd name="T75" fmla="*/ 320 h 512"/>
                <a:gd name="T76" fmla="*/ 192 w 512"/>
                <a:gd name="T77" fmla="*/ 330 h 512"/>
                <a:gd name="T78" fmla="*/ 184 w 512"/>
                <a:gd name="T79" fmla="*/ 312 h 512"/>
                <a:gd name="T80" fmla="*/ 320 w 512"/>
                <a:gd name="T81" fmla="*/ 352 h 512"/>
                <a:gd name="T82" fmla="*/ 352 w 512"/>
                <a:gd name="T83" fmla="*/ 202 h 512"/>
                <a:gd name="T84" fmla="*/ 314 w 512"/>
                <a:gd name="T85" fmla="*/ 225 h 512"/>
                <a:gd name="T86" fmla="*/ 330 w 512"/>
                <a:gd name="T87" fmla="*/ 234 h 512"/>
                <a:gd name="T88" fmla="*/ 320 w 512"/>
                <a:gd name="T89" fmla="*/ 245 h 512"/>
                <a:gd name="T90" fmla="*/ 309 w 512"/>
                <a:gd name="T91" fmla="*/ 234 h 512"/>
                <a:gd name="T92" fmla="*/ 316 w 512"/>
                <a:gd name="T93" fmla="*/ 267 h 512"/>
                <a:gd name="T94" fmla="*/ 330 w 512"/>
                <a:gd name="T95" fmla="*/ 277 h 512"/>
                <a:gd name="T96" fmla="*/ 320 w 512"/>
                <a:gd name="T97" fmla="*/ 288 h 512"/>
                <a:gd name="T98" fmla="*/ 309 w 512"/>
                <a:gd name="T99" fmla="*/ 277 h 512"/>
                <a:gd name="T100" fmla="*/ 314 w 512"/>
                <a:gd name="T101" fmla="*/ 311 h 512"/>
                <a:gd name="T102" fmla="*/ 324 w 512"/>
                <a:gd name="T103" fmla="*/ 310 h 512"/>
                <a:gd name="T104" fmla="*/ 330 w 512"/>
                <a:gd name="T105" fmla="*/ 320 h 512"/>
                <a:gd name="T106" fmla="*/ 312 w 512"/>
                <a:gd name="T107" fmla="*/ 327 h 512"/>
                <a:gd name="T108" fmla="*/ 256 w 512"/>
                <a:gd name="T109" fmla="*/ 0 h 512"/>
                <a:gd name="T110" fmla="*/ 256 w 512"/>
                <a:gd name="T111" fmla="*/ 0 h 512"/>
                <a:gd name="T112" fmla="*/ 138 w 512"/>
                <a:gd name="T113" fmla="*/ 405 h 512"/>
                <a:gd name="T114" fmla="*/ 288 w 512"/>
                <a:gd name="T115" fmla="*/ 106 h 512"/>
                <a:gd name="T116" fmla="*/ 373 w 512"/>
                <a:gd name="T117"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512">
                  <a:moveTo>
                    <a:pt x="160" y="394"/>
                  </a:moveTo>
                  <a:cubicBezTo>
                    <a:pt x="181" y="394"/>
                    <a:pt x="181" y="394"/>
                    <a:pt x="181" y="394"/>
                  </a:cubicBezTo>
                  <a:cubicBezTo>
                    <a:pt x="181" y="362"/>
                    <a:pt x="181" y="362"/>
                    <a:pt x="181" y="362"/>
                  </a:cubicBezTo>
                  <a:cubicBezTo>
                    <a:pt x="181" y="356"/>
                    <a:pt x="186" y="352"/>
                    <a:pt x="192" y="352"/>
                  </a:cubicBezTo>
                  <a:cubicBezTo>
                    <a:pt x="198" y="352"/>
                    <a:pt x="202" y="356"/>
                    <a:pt x="202" y="362"/>
                  </a:cubicBezTo>
                  <a:cubicBezTo>
                    <a:pt x="202" y="394"/>
                    <a:pt x="202" y="394"/>
                    <a:pt x="202" y="394"/>
                  </a:cubicBezTo>
                  <a:cubicBezTo>
                    <a:pt x="266" y="394"/>
                    <a:pt x="266" y="394"/>
                    <a:pt x="266" y="394"/>
                  </a:cubicBezTo>
                  <a:cubicBezTo>
                    <a:pt x="266" y="117"/>
                    <a:pt x="266" y="117"/>
                    <a:pt x="266" y="117"/>
                  </a:cubicBezTo>
                  <a:cubicBezTo>
                    <a:pt x="160" y="117"/>
                    <a:pt x="160" y="117"/>
                    <a:pt x="160" y="117"/>
                  </a:cubicBezTo>
                  <a:lnTo>
                    <a:pt x="160" y="394"/>
                  </a:lnTo>
                  <a:close/>
                  <a:moveTo>
                    <a:pt x="225" y="145"/>
                  </a:moveTo>
                  <a:cubicBezTo>
                    <a:pt x="225" y="144"/>
                    <a:pt x="226" y="142"/>
                    <a:pt x="227" y="141"/>
                  </a:cubicBezTo>
                  <a:cubicBezTo>
                    <a:pt x="230" y="138"/>
                    <a:pt x="235" y="137"/>
                    <a:pt x="238" y="139"/>
                  </a:cubicBezTo>
                  <a:cubicBezTo>
                    <a:pt x="240" y="140"/>
                    <a:pt x="241" y="140"/>
                    <a:pt x="242" y="141"/>
                  </a:cubicBezTo>
                  <a:cubicBezTo>
                    <a:pt x="243" y="142"/>
                    <a:pt x="244" y="144"/>
                    <a:pt x="244" y="145"/>
                  </a:cubicBezTo>
                  <a:cubicBezTo>
                    <a:pt x="245" y="146"/>
                    <a:pt x="245" y="148"/>
                    <a:pt x="245" y="149"/>
                  </a:cubicBezTo>
                  <a:cubicBezTo>
                    <a:pt x="245" y="150"/>
                    <a:pt x="245" y="152"/>
                    <a:pt x="244" y="153"/>
                  </a:cubicBezTo>
                  <a:cubicBezTo>
                    <a:pt x="244" y="154"/>
                    <a:pt x="243" y="155"/>
                    <a:pt x="242" y="157"/>
                  </a:cubicBezTo>
                  <a:cubicBezTo>
                    <a:pt x="241" y="158"/>
                    <a:pt x="240" y="158"/>
                    <a:pt x="238" y="159"/>
                  </a:cubicBezTo>
                  <a:cubicBezTo>
                    <a:pt x="237" y="159"/>
                    <a:pt x="236" y="160"/>
                    <a:pt x="234" y="160"/>
                  </a:cubicBezTo>
                  <a:cubicBezTo>
                    <a:pt x="231" y="160"/>
                    <a:pt x="229" y="159"/>
                    <a:pt x="227" y="157"/>
                  </a:cubicBezTo>
                  <a:cubicBezTo>
                    <a:pt x="225" y="155"/>
                    <a:pt x="224" y="152"/>
                    <a:pt x="224" y="149"/>
                  </a:cubicBezTo>
                  <a:cubicBezTo>
                    <a:pt x="224" y="148"/>
                    <a:pt x="224" y="146"/>
                    <a:pt x="225" y="145"/>
                  </a:cubicBezTo>
                  <a:close/>
                  <a:moveTo>
                    <a:pt x="225" y="188"/>
                  </a:moveTo>
                  <a:cubicBezTo>
                    <a:pt x="225" y="186"/>
                    <a:pt x="226" y="185"/>
                    <a:pt x="227" y="184"/>
                  </a:cubicBezTo>
                  <a:cubicBezTo>
                    <a:pt x="228" y="183"/>
                    <a:pt x="229" y="182"/>
                    <a:pt x="230" y="182"/>
                  </a:cubicBezTo>
                  <a:cubicBezTo>
                    <a:pt x="234" y="180"/>
                    <a:pt x="239" y="181"/>
                    <a:pt x="242" y="184"/>
                  </a:cubicBezTo>
                  <a:cubicBezTo>
                    <a:pt x="243" y="185"/>
                    <a:pt x="244" y="186"/>
                    <a:pt x="244" y="188"/>
                  </a:cubicBezTo>
                  <a:cubicBezTo>
                    <a:pt x="245" y="189"/>
                    <a:pt x="245" y="190"/>
                    <a:pt x="245" y="192"/>
                  </a:cubicBezTo>
                  <a:cubicBezTo>
                    <a:pt x="245" y="195"/>
                    <a:pt x="244" y="197"/>
                    <a:pt x="242" y="199"/>
                  </a:cubicBezTo>
                  <a:cubicBezTo>
                    <a:pt x="241" y="200"/>
                    <a:pt x="240" y="201"/>
                    <a:pt x="238" y="201"/>
                  </a:cubicBezTo>
                  <a:cubicBezTo>
                    <a:pt x="237" y="202"/>
                    <a:pt x="236" y="202"/>
                    <a:pt x="234" y="202"/>
                  </a:cubicBezTo>
                  <a:cubicBezTo>
                    <a:pt x="233" y="202"/>
                    <a:pt x="232" y="202"/>
                    <a:pt x="230" y="201"/>
                  </a:cubicBezTo>
                  <a:cubicBezTo>
                    <a:pt x="229" y="201"/>
                    <a:pt x="228" y="200"/>
                    <a:pt x="227" y="199"/>
                  </a:cubicBezTo>
                  <a:cubicBezTo>
                    <a:pt x="225" y="197"/>
                    <a:pt x="224" y="195"/>
                    <a:pt x="224" y="192"/>
                  </a:cubicBezTo>
                  <a:cubicBezTo>
                    <a:pt x="224" y="190"/>
                    <a:pt x="224" y="189"/>
                    <a:pt x="225" y="188"/>
                  </a:cubicBezTo>
                  <a:close/>
                  <a:moveTo>
                    <a:pt x="227" y="227"/>
                  </a:moveTo>
                  <a:cubicBezTo>
                    <a:pt x="228" y="226"/>
                    <a:pt x="229" y="225"/>
                    <a:pt x="230" y="225"/>
                  </a:cubicBezTo>
                  <a:cubicBezTo>
                    <a:pt x="232" y="224"/>
                    <a:pt x="234" y="223"/>
                    <a:pt x="236" y="224"/>
                  </a:cubicBezTo>
                  <a:cubicBezTo>
                    <a:pt x="237" y="224"/>
                    <a:pt x="238" y="224"/>
                    <a:pt x="238" y="225"/>
                  </a:cubicBezTo>
                  <a:cubicBezTo>
                    <a:pt x="239" y="225"/>
                    <a:pt x="240" y="225"/>
                    <a:pt x="240" y="225"/>
                  </a:cubicBezTo>
                  <a:cubicBezTo>
                    <a:pt x="241" y="226"/>
                    <a:pt x="241" y="226"/>
                    <a:pt x="242" y="227"/>
                  </a:cubicBezTo>
                  <a:cubicBezTo>
                    <a:pt x="244" y="229"/>
                    <a:pt x="245" y="232"/>
                    <a:pt x="245" y="234"/>
                  </a:cubicBezTo>
                  <a:cubicBezTo>
                    <a:pt x="245" y="237"/>
                    <a:pt x="244" y="240"/>
                    <a:pt x="242" y="242"/>
                  </a:cubicBezTo>
                  <a:cubicBezTo>
                    <a:pt x="241" y="243"/>
                    <a:pt x="240" y="244"/>
                    <a:pt x="238" y="244"/>
                  </a:cubicBezTo>
                  <a:cubicBezTo>
                    <a:pt x="237" y="245"/>
                    <a:pt x="236" y="245"/>
                    <a:pt x="234" y="245"/>
                  </a:cubicBezTo>
                  <a:cubicBezTo>
                    <a:pt x="233" y="245"/>
                    <a:pt x="232" y="245"/>
                    <a:pt x="230" y="244"/>
                  </a:cubicBezTo>
                  <a:cubicBezTo>
                    <a:pt x="229" y="244"/>
                    <a:pt x="228" y="243"/>
                    <a:pt x="227" y="242"/>
                  </a:cubicBezTo>
                  <a:cubicBezTo>
                    <a:pt x="226" y="241"/>
                    <a:pt x="225" y="240"/>
                    <a:pt x="225" y="238"/>
                  </a:cubicBezTo>
                  <a:cubicBezTo>
                    <a:pt x="224" y="237"/>
                    <a:pt x="224" y="236"/>
                    <a:pt x="224" y="234"/>
                  </a:cubicBezTo>
                  <a:cubicBezTo>
                    <a:pt x="224" y="232"/>
                    <a:pt x="225" y="229"/>
                    <a:pt x="227" y="227"/>
                  </a:cubicBezTo>
                  <a:close/>
                  <a:moveTo>
                    <a:pt x="225" y="273"/>
                  </a:moveTo>
                  <a:cubicBezTo>
                    <a:pt x="225" y="272"/>
                    <a:pt x="226" y="270"/>
                    <a:pt x="227" y="269"/>
                  </a:cubicBezTo>
                  <a:cubicBezTo>
                    <a:pt x="231" y="265"/>
                    <a:pt x="238" y="265"/>
                    <a:pt x="242" y="269"/>
                  </a:cubicBezTo>
                  <a:cubicBezTo>
                    <a:pt x="243" y="270"/>
                    <a:pt x="244" y="272"/>
                    <a:pt x="244" y="273"/>
                  </a:cubicBezTo>
                  <a:cubicBezTo>
                    <a:pt x="245" y="274"/>
                    <a:pt x="245" y="276"/>
                    <a:pt x="245" y="277"/>
                  </a:cubicBezTo>
                  <a:cubicBezTo>
                    <a:pt x="245" y="278"/>
                    <a:pt x="245" y="280"/>
                    <a:pt x="244" y="281"/>
                  </a:cubicBezTo>
                  <a:cubicBezTo>
                    <a:pt x="244" y="282"/>
                    <a:pt x="243" y="284"/>
                    <a:pt x="242" y="285"/>
                  </a:cubicBezTo>
                  <a:cubicBezTo>
                    <a:pt x="240" y="287"/>
                    <a:pt x="237" y="288"/>
                    <a:pt x="234" y="288"/>
                  </a:cubicBezTo>
                  <a:cubicBezTo>
                    <a:pt x="233" y="288"/>
                    <a:pt x="232" y="287"/>
                    <a:pt x="230" y="287"/>
                  </a:cubicBezTo>
                  <a:cubicBezTo>
                    <a:pt x="229" y="286"/>
                    <a:pt x="228" y="286"/>
                    <a:pt x="227" y="285"/>
                  </a:cubicBezTo>
                  <a:cubicBezTo>
                    <a:pt x="225" y="283"/>
                    <a:pt x="224" y="280"/>
                    <a:pt x="224" y="277"/>
                  </a:cubicBezTo>
                  <a:cubicBezTo>
                    <a:pt x="224" y="276"/>
                    <a:pt x="224" y="274"/>
                    <a:pt x="225" y="273"/>
                  </a:cubicBezTo>
                  <a:close/>
                  <a:moveTo>
                    <a:pt x="227" y="312"/>
                  </a:moveTo>
                  <a:cubicBezTo>
                    <a:pt x="227" y="312"/>
                    <a:pt x="228" y="311"/>
                    <a:pt x="228" y="311"/>
                  </a:cubicBezTo>
                  <a:cubicBezTo>
                    <a:pt x="229" y="310"/>
                    <a:pt x="230" y="310"/>
                    <a:pt x="230" y="310"/>
                  </a:cubicBezTo>
                  <a:cubicBezTo>
                    <a:pt x="231" y="310"/>
                    <a:pt x="232" y="309"/>
                    <a:pt x="232" y="309"/>
                  </a:cubicBezTo>
                  <a:cubicBezTo>
                    <a:pt x="236" y="308"/>
                    <a:pt x="239" y="310"/>
                    <a:pt x="242" y="312"/>
                  </a:cubicBezTo>
                  <a:cubicBezTo>
                    <a:pt x="244" y="314"/>
                    <a:pt x="245" y="317"/>
                    <a:pt x="245" y="320"/>
                  </a:cubicBezTo>
                  <a:cubicBezTo>
                    <a:pt x="245" y="321"/>
                    <a:pt x="245" y="322"/>
                    <a:pt x="244" y="324"/>
                  </a:cubicBezTo>
                  <a:cubicBezTo>
                    <a:pt x="244" y="325"/>
                    <a:pt x="243" y="326"/>
                    <a:pt x="242" y="327"/>
                  </a:cubicBezTo>
                  <a:cubicBezTo>
                    <a:pt x="241" y="328"/>
                    <a:pt x="240" y="329"/>
                    <a:pt x="238" y="329"/>
                  </a:cubicBezTo>
                  <a:cubicBezTo>
                    <a:pt x="237" y="330"/>
                    <a:pt x="236" y="330"/>
                    <a:pt x="234" y="330"/>
                  </a:cubicBezTo>
                  <a:cubicBezTo>
                    <a:pt x="231" y="330"/>
                    <a:pt x="229" y="329"/>
                    <a:pt x="227" y="327"/>
                  </a:cubicBezTo>
                  <a:cubicBezTo>
                    <a:pt x="226" y="326"/>
                    <a:pt x="225" y="325"/>
                    <a:pt x="225" y="324"/>
                  </a:cubicBezTo>
                  <a:cubicBezTo>
                    <a:pt x="224" y="322"/>
                    <a:pt x="224" y="321"/>
                    <a:pt x="224" y="320"/>
                  </a:cubicBezTo>
                  <a:cubicBezTo>
                    <a:pt x="224" y="317"/>
                    <a:pt x="225" y="314"/>
                    <a:pt x="227" y="312"/>
                  </a:cubicBezTo>
                  <a:close/>
                  <a:moveTo>
                    <a:pt x="225" y="358"/>
                  </a:moveTo>
                  <a:cubicBezTo>
                    <a:pt x="225" y="357"/>
                    <a:pt x="226" y="356"/>
                    <a:pt x="227" y="355"/>
                  </a:cubicBezTo>
                  <a:cubicBezTo>
                    <a:pt x="228" y="354"/>
                    <a:pt x="229" y="353"/>
                    <a:pt x="230" y="353"/>
                  </a:cubicBezTo>
                  <a:cubicBezTo>
                    <a:pt x="234" y="351"/>
                    <a:pt x="239" y="352"/>
                    <a:pt x="242" y="355"/>
                  </a:cubicBezTo>
                  <a:cubicBezTo>
                    <a:pt x="243" y="356"/>
                    <a:pt x="244" y="357"/>
                    <a:pt x="244" y="358"/>
                  </a:cubicBezTo>
                  <a:cubicBezTo>
                    <a:pt x="245" y="360"/>
                    <a:pt x="245" y="361"/>
                    <a:pt x="245" y="362"/>
                  </a:cubicBezTo>
                  <a:cubicBezTo>
                    <a:pt x="245" y="364"/>
                    <a:pt x="245" y="365"/>
                    <a:pt x="244" y="366"/>
                  </a:cubicBezTo>
                  <a:cubicBezTo>
                    <a:pt x="244" y="368"/>
                    <a:pt x="243" y="369"/>
                    <a:pt x="242" y="370"/>
                  </a:cubicBezTo>
                  <a:cubicBezTo>
                    <a:pt x="241" y="371"/>
                    <a:pt x="240" y="372"/>
                    <a:pt x="238" y="372"/>
                  </a:cubicBezTo>
                  <a:cubicBezTo>
                    <a:pt x="237" y="373"/>
                    <a:pt x="236" y="373"/>
                    <a:pt x="234" y="373"/>
                  </a:cubicBezTo>
                  <a:cubicBezTo>
                    <a:pt x="233" y="373"/>
                    <a:pt x="232" y="373"/>
                    <a:pt x="230" y="372"/>
                  </a:cubicBezTo>
                  <a:cubicBezTo>
                    <a:pt x="229" y="372"/>
                    <a:pt x="228" y="371"/>
                    <a:pt x="227" y="370"/>
                  </a:cubicBezTo>
                  <a:cubicBezTo>
                    <a:pt x="226" y="369"/>
                    <a:pt x="225" y="368"/>
                    <a:pt x="225" y="366"/>
                  </a:cubicBezTo>
                  <a:cubicBezTo>
                    <a:pt x="224" y="365"/>
                    <a:pt x="224" y="364"/>
                    <a:pt x="224" y="362"/>
                  </a:cubicBezTo>
                  <a:cubicBezTo>
                    <a:pt x="224" y="361"/>
                    <a:pt x="224" y="360"/>
                    <a:pt x="225" y="358"/>
                  </a:cubicBezTo>
                  <a:close/>
                  <a:moveTo>
                    <a:pt x="182" y="145"/>
                  </a:moveTo>
                  <a:cubicBezTo>
                    <a:pt x="182" y="144"/>
                    <a:pt x="183" y="142"/>
                    <a:pt x="184" y="141"/>
                  </a:cubicBezTo>
                  <a:cubicBezTo>
                    <a:pt x="188" y="137"/>
                    <a:pt x="195" y="137"/>
                    <a:pt x="199" y="141"/>
                  </a:cubicBezTo>
                  <a:cubicBezTo>
                    <a:pt x="200" y="142"/>
                    <a:pt x="201" y="144"/>
                    <a:pt x="201" y="145"/>
                  </a:cubicBezTo>
                  <a:cubicBezTo>
                    <a:pt x="202" y="146"/>
                    <a:pt x="202" y="148"/>
                    <a:pt x="202" y="149"/>
                  </a:cubicBezTo>
                  <a:cubicBezTo>
                    <a:pt x="202" y="152"/>
                    <a:pt x="201" y="155"/>
                    <a:pt x="199" y="157"/>
                  </a:cubicBezTo>
                  <a:cubicBezTo>
                    <a:pt x="197" y="159"/>
                    <a:pt x="195" y="160"/>
                    <a:pt x="192" y="160"/>
                  </a:cubicBezTo>
                  <a:cubicBezTo>
                    <a:pt x="190" y="160"/>
                    <a:pt x="189" y="159"/>
                    <a:pt x="188" y="159"/>
                  </a:cubicBezTo>
                  <a:cubicBezTo>
                    <a:pt x="186" y="158"/>
                    <a:pt x="185" y="158"/>
                    <a:pt x="184" y="157"/>
                  </a:cubicBezTo>
                  <a:cubicBezTo>
                    <a:pt x="182" y="155"/>
                    <a:pt x="181" y="152"/>
                    <a:pt x="181" y="149"/>
                  </a:cubicBezTo>
                  <a:cubicBezTo>
                    <a:pt x="181" y="148"/>
                    <a:pt x="181" y="146"/>
                    <a:pt x="182" y="145"/>
                  </a:cubicBezTo>
                  <a:close/>
                  <a:moveTo>
                    <a:pt x="182" y="188"/>
                  </a:moveTo>
                  <a:cubicBezTo>
                    <a:pt x="182" y="186"/>
                    <a:pt x="183" y="185"/>
                    <a:pt x="184" y="184"/>
                  </a:cubicBezTo>
                  <a:cubicBezTo>
                    <a:pt x="185" y="184"/>
                    <a:pt x="185" y="183"/>
                    <a:pt x="186" y="183"/>
                  </a:cubicBezTo>
                  <a:cubicBezTo>
                    <a:pt x="186" y="182"/>
                    <a:pt x="187" y="182"/>
                    <a:pt x="188" y="182"/>
                  </a:cubicBezTo>
                  <a:cubicBezTo>
                    <a:pt x="188" y="182"/>
                    <a:pt x="189" y="181"/>
                    <a:pt x="190" y="181"/>
                  </a:cubicBezTo>
                  <a:cubicBezTo>
                    <a:pt x="192" y="181"/>
                    <a:pt x="194" y="181"/>
                    <a:pt x="196" y="182"/>
                  </a:cubicBezTo>
                  <a:cubicBezTo>
                    <a:pt x="197" y="182"/>
                    <a:pt x="198" y="183"/>
                    <a:pt x="199" y="184"/>
                  </a:cubicBezTo>
                  <a:cubicBezTo>
                    <a:pt x="200" y="185"/>
                    <a:pt x="201" y="186"/>
                    <a:pt x="201" y="188"/>
                  </a:cubicBezTo>
                  <a:cubicBezTo>
                    <a:pt x="202" y="189"/>
                    <a:pt x="202" y="190"/>
                    <a:pt x="202" y="192"/>
                  </a:cubicBezTo>
                  <a:cubicBezTo>
                    <a:pt x="202" y="195"/>
                    <a:pt x="201" y="197"/>
                    <a:pt x="199" y="199"/>
                  </a:cubicBezTo>
                  <a:cubicBezTo>
                    <a:pt x="197" y="201"/>
                    <a:pt x="195" y="202"/>
                    <a:pt x="192" y="202"/>
                  </a:cubicBezTo>
                  <a:cubicBezTo>
                    <a:pt x="190" y="202"/>
                    <a:pt x="189" y="202"/>
                    <a:pt x="188" y="201"/>
                  </a:cubicBezTo>
                  <a:cubicBezTo>
                    <a:pt x="186" y="201"/>
                    <a:pt x="185" y="200"/>
                    <a:pt x="184" y="199"/>
                  </a:cubicBezTo>
                  <a:cubicBezTo>
                    <a:pt x="182" y="197"/>
                    <a:pt x="181" y="195"/>
                    <a:pt x="181" y="192"/>
                  </a:cubicBezTo>
                  <a:cubicBezTo>
                    <a:pt x="181" y="190"/>
                    <a:pt x="181" y="189"/>
                    <a:pt x="182" y="188"/>
                  </a:cubicBezTo>
                  <a:close/>
                  <a:moveTo>
                    <a:pt x="184" y="227"/>
                  </a:moveTo>
                  <a:cubicBezTo>
                    <a:pt x="185" y="226"/>
                    <a:pt x="185" y="226"/>
                    <a:pt x="186" y="225"/>
                  </a:cubicBezTo>
                  <a:cubicBezTo>
                    <a:pt x="186" y="225"/>
                    <a:pt x="187" y="225"/>
                    <a:pt x="188" y="225"/>
                  </a:cubicBezTo>
                  <a:cubicBezTo>
                    <a:pt x="188" y="224"/>
                    <a:pt x="189" y="224"/>
                    <a:pt x="190" y="224"/>
                  </a:cubicBezTo>
                  <a:cubicBezTo>
                    <a:pt x="191" y="224"/>
                    <a:pt x="192" y="224"/>
                    <a:pt x="194" y="224"/>
                  </a:cubicBezTo>
                  <a:cubicBezTo>
                    <a:pt x="194" y="224"/>
                    <a:pt x="195" y="224"/>
                    <a:pt x="196" y="225"/>
                  </a:cubicBezTo>
                  <a:cubicBezTo>
                    <a:pt x="196" y="225"/>
                    <a:pt x="197" y="225"/>
                    <a:pt x="198" y="225"/>
                  </a:cubicBezTo>
                  <a:cubicBezTo>
                    <a:pt x="198" y="226"/>
                    <a:pt x="199" y="226"/>
                    <a:pt x="199" y="227"/>
                  </a:cubicBezTo>
                  <a:cubicBezTo>
                    <a:pt x="201" y="229"/>
                    <a:pt x="202" y="232"/>
                    <a:pt x="202" y="234"/>
                  </a:cubicBezTo>
                  <a:cubicBezTo>
                    <a:pt x="202" y="236"/>
                    <a:pt x="202" y="237"/>
                    <a:pt x="201" y="238"/>
                  </a:cubicBezTo>
                  <a:cubicBezTo>
                    <a:pt x="201" y="240"/>
                    <a:pt x="200" y="241"/>
                    <a:pt x="199" y="242"/>
                  </a:cubicBezTo>
                  <a:cubicBezTo>
                    <a:pt x="198" y="243"/>
                    <a:pt x="197" y="244"/>
                    <a:pt x="196" y="244"/>
                  </a:cubicBezTo>
                  <a:cubicBezTo>
                    <a:pt x="194" y="245"/>
                    <a:pt x="193" y="245"/>
                    <a:pt x="192" y="245"/>
                  </a:cubicBezTo>
                  <a:cubicBezTo>
                    <a:pt x="190" y="245"/>
                    <a:pt x="189" y="245"/>
                    <a:pt x="188" y="244"/>
                  </a:cubicBezTo>
                  <a:cubicBezTo>
                    <a:pt x="186" y="244"/>
                    <a:pt x="185" y="243"/>
                    <a:pt x="184" y="242"/>
                  </a:cubicBezTo>
                  <a:cubicBezTo>
                    <a:pt x="182" y="240"/>
                    <a:pt x="181" y="237"/>
                    <a:pt x="181" y="234"/>
                  </a:cubicBezTo>
                  <a:cubicBezTo>
                    <a:pt x="181" y="232"/>
                    <a:pt x="182" y="229"/>
                    <a:pt x="184" y="227"/>
                  </a:cubicBezTo>
                  <a:close/>
                  <a:moveTo>
                    <a:pt x="182" y="273"/>
                  </a:moveTo>
                  <a:cubicBezTo>
                    <a:pt x="182" y="272"/>
                    <a:pt x="183" y="270"/>
                    <a:pt x="184" y="269"/>
                  </a:cubicBezTo>
                  <a:cubicBezTo>
                    <a:pt x="185" y="268"/>
                    <a:pt x="186" y="268"/>
                    <a:pt x="188" y="267"/>
                  </a:cubicBezTo>
                  <a:cubicBezTo>
                    <a:pt x="190" y="266"/>
                    <a:pt x="193" y="266"/>
                    <a:pt x="196" y="267"/>
                  </a:cubicBezTo>
                  <a:cubicBezTo>
                    <a:pt x="197" y="268"/>
                    <a:pt x="198" y="268"/>
                    <a:pt x="199" y="269"/>
                  </a:cubicBezTo>
                  <a:cubicBezTo>
                    <a:pt x="200" y="270"/>
                    <a:pt x="201" y="272"/>
                    <a:pt x="201" y="273"/>
                  </a:cubicBezTo>
                  <a:cubicBezTo>
                    <a:pt x="202" y="274"/>
                    <a:pt x="202" y="276"/>
                    <a:pt x="202" y="277"/>
                  </a:cubicBezTo>
                  <a:cubicBezTo>
                    <a:pt x="202" y="278"/>
                    <a:pt x="202" y="280"/>
                    <a:pt x="201" y="281"/>
                  </a:cubicBezTo>
                  <a:cubicBezTo>
                    <a:pt x="201" y="282"/>
                    <a:pt x="200" y="284"/>
                    <a:pt x="199" y="285"/>
                  </a:cubicBezTo>
                  <a:cubicBezTo>
                    <a:pt x="197" y="287"/>
                    <a:pt x="195" y="288"/>
                    <a:pt x="192" y="288"/>
                  </a:cubicBezTo>
                  <a:cubicBezTo>
                    <a:pt x="189" y="288"/>
                    <a:pt x="186" y="287"/>
                    <a:pt x="184" y="285"/>
                  </a:cubicBezTo>
                  <a:cubicBezTo>
                    <a:pt x="182" y="283"/>
                    <a:pt x="181" y="280"/>
                    <a:pt x="181" y="277"/>
                  </a:cubicBezTo>
                  <a:cubicBezTo>
                    <a:pt x="181" y="276"/>
                    <a:pt x="181" y="274"/>
                    <a:pt x="182" y="273"/>
                  </a:cubicBezTo>
                  <a:close/>
                  <a:moveTo>
                    <a:pt x="184" y="312"/>
                  </a:moveTo>
                  <a:cubicBezTo>
                    <a:pt x="187" y="309"/>
                    <a:pt x="192" y="308"/>
                    <a:pt x="196" y="310"/>
                  </a:cubicBezTo>
                  <a:cubicBezTo>
                    <a:pt x="197" y="310"/>
                    <a:pt x="198" y="311"/>
                    <a:pt x="199" y="312"/>
                  </a:cubicBezTo>
                  <a:cubicBezTo>
                    <a:pt x="201" y="314"/>
                    <a:pt x="202" y="317"/>
                    <a:pt x="202" y="320"/>
                  </a:cubicBezTo>
                  <a:cubicBezTo>
                    <a:pt x="202" y="321"/>
                    <a:pt x="202" y="322"/>
                    <a:pt x="201" y="324"/>
                  </a:cubicBezTo>
                  <a:cubicBezTo>
                    <a:pt x="201" y="325"/>
                    <a:pt x="200" y="326"/>
                    <a:pt x="199" y="327"/>
                  </a:cubicBezTo>
                  <a:cubicBezTo>
                    <a:pt x="198" y="328"/>
                    <a:pt x="197" y="329"/>
                    <a:pt x="196" y="329"/>
                  </a:cubicBezTo>
                  <a:cubicBezTo>
                    <a:pt x="194" y="330"/>
                    <a:pt x="193" y="330"/>
                    <a:pt x="192" y="330"/>
                  </a:cubicBezTo>
                  <a:cubicBezTo>
                    <a:pt x="189" y="330"/>
                    <a:pt x="186" y="329"/>
                    <a:pt x="184" y="327"/>
                  </a:cubicBezTo>
                  <a:cubicBezTo>
                    <a:pt x="183" y="326"/>
                    <a:pt x="182" y="325"/>
                    <a:pt x="182" y="324"/>
                  </a:cubicBezTo>
                  <a:cubicBezTo>
                    <a:pt x="181" y="322"/>
                    <a:pt x="181" y="321"/>
                    <a:pt x="181" y="320"/>
                  </a:cubicBezTo>
                  <a:cubicBezTo>
                    <a:pt x="181" y="317"/>
                    <a:pt x="182" y="314"/>
                    <a:pt x="184" y="312"/>
                  </a:cubicBezTo>
                  <a:close/>
                  <a:moveTo>
                    <a:pt x="288" y="394"/>
                  </a:moveTo>
                  <a:cubicBezTo>
                    <a:pt x="309" y="394"/>
                    <a:pt x="309" y="394"/>
                    <a:pt x="309" y="394"/>
                  </a:cubicBezTo>
                  <a:cubicBezTo>
                    <a:pt x="309" y="362"/>
                    <a:pt x="309" y="362"/>
                    <a:pt x="309" y="362"/>
                  </a:cubicBezTo>
                  <a:cubicBezTo>
                    <a:pt x="309" y="356"/>
                    <a:pt x="314" y="352"/>
                    <a:pt x="320" y="352"/>
                  </a:cubicBezTo>
                  <a:cubicBezTo>
                    <a:pt x="326" y="352"/>
                    <a:pt x="330" y="356"/>
                    <a:pt x="330" y="362"/>
                  </a:cubicBezTo>
                  <a:cubicBezTo>
                    <a:pt x="330" y="394"/>
                    <a:pt x="330" y="394"/>
                    <a:pt x="330" y="394"/>
                  </a:cubicBezTo>
                  <a:cubicBezTo>
                    <a:pt x="352" y="394"/>
                    <a:pt x="352" y="394"/>
                    <a:pt x="352" y="394"/>
                  </a:cubicBezTo>
                  <a:cubicBezTo>
                    <a:pt x="352" y="202"/>
                    <a:pt x="352" y="202"/>
                    <a:pt x="352" y="202"/>
                  </a:cubicBezTo>
                  <a:cubicBezTo>
                    <a:pt x="288" y="202"/>
                    <a:pt x="288" y="202"/>
                    <a:pt x="288" y="202"/>
                  </a:cubicBezTo>
                  <a:lnTo>
                    <a:pt x="288" y="394"/>
                  </a:lnTo>
                  <a:close/>
                  <a:moveTo>
                    <a:pt x="312" y="227"/>
                  </a:moveTo>
                  <a:cubicBezTo>
                    <a:pt x="313" y="226"/>
                    <a:pt x="313" y="226"/>
                    <a:pt x="314" y="225"/>
                  </a:cubicBezTo>
                  <a:cubicBezTo>
                    <a:pt x="314" y="225"/>
                    <a:pt x="315" y="225"/>
                    <a:pt x="316" y="225"/>
                  </a:cubicBezTo>
                  <a:cubicBezTo>
                    <a:pt x="316" y="224"/>
                    <a:pt x="317" y="224"/>
                    <a:pt x="318" y="224"/>
                  </a:cubicBezTo>
                  <a:cubicBezTo>
                    <a:pt x="321" y="223"/>
                    <a:pt x="325" y="224"/>
                    <a:pt x="327" y="227"/>
                  </a:cubicBezTo>
                  <a:cubicBezTo>
                    <a:pt x="329" y="229"/>
                    <a:pt x="330" y="232"/>
                    <a:pt x="330" y="234"/>
                  </a:cubicBezTo>
                  <a:cubicBezTo>
                    <a:pt x="330" y="236"/>
                    <a:pt x="330" y="237"/>
                    <a:pt x="329" y="238"/>
                  </a:cubicBezTo>
                  <a:cubicBezTo>
                    <a:pt x="329" y="240"/>
                    <a:pt x="328" y="241"/>
                    <a:pt x="327" y="242"/>
                  </a:cubicBezTo>
                  <a:cubicBezTo>
                    <a:pt x="326" y="243"/>
                    <a:pt x="325" y="244"/>
                    <a:pt x="324" y="244"/>
                  </a:cubicBezTo>
                  <a:cubicBezTo>
                    <a:pt x="322" y="245"/>
                    <a:pt x="321" y="245"/>
                    <a:pt x="320" y="245"/>
                  </a:cubicBezTo>
                  <a:cubicBezTo>
                    <a:pt x="318" y="245"/>
                    <a:pt x="317" y="245"/>
                    <a:pt x="316" y="244"/>
                  </a:cubicBezTo>
                  <a:cubicBezTo>
                    <a:pt x="314" y="244"/>
                    <a:pt x="313" y="243"/>
                    <a:pt x="312" y="242"/>
                  </a:cubicBezTo>
                  <a:cubicBezTo>
                    <a:pt x="311" y="241"/>
                    <a:pt x="310" y="240"/>
                    <a:pt x="310" y="238"/>
                  </a:cubicBezTo>
                  <a:cubicBezTo>
                    <a:pt x="309" y="237"/>
                    <a:pt x="309" y="236"/>
                    <a:pt x="309" y="234"/>
                  </a:cubicBezTo>
                  <a:cubicBezTo>
                    <a:pt x="309" y="232"/>
                    <a:pt x="310" y="229"/>
                    <a:pt x="312" y="227"/>
                  </a:cubicBezTo>
                  <a:close/>
                  <a:moveTo>
                    <a:pt x="310" y="273"/>
                  </a:moveTo>
                  <a:cubicBezTo>
                    <a:pt x="310" y="272"/>
                    <a:pt x="311" y="270"/>
                    <a:pt x="312" y="269"/>
                  </a:cubicBezTo>
                  <a:cubicBezTo>
                    <a:pt x="313" y="268"/>
                    <a:pt x="314" y="268"/>
                    <a:pt x="316" y="267"/>
                  </a:cubicBezTo>
                  <a:cubicBezTo>
                    <a:pt x="318" y="266"/>
                    <a:pt x="321" y="266"/>
                    <a:pt x="324" y="267"/>
                  </a:cubicBezTo>
                  <a:cubicBezTo>
                    <a:pt x="325" y="268"/>
                    <a:pt x="326" y="268"/>
                    <a:pt x="327" y="269"/>
                  </a:cubicBezTo>
                  <a:cubicBezTo>
                    <a:pt x="328" y="270"/>
                    <a:pt x="329" y="272"/>
                    <a:pt x="329" y="273"/>
                  </a:cubicBezTo>
                  <a:cubicBezTo>
                    <a:pt x="330" y="274"/>
                    <a:pt x="330" y="276"/>
                    <a:pt x="330" y="277"/>
                  </a:cubicBezTo>
                  <a:cubicBezTo>
                    <a:pt x="330" y="278"/>
                    <a:pt x="330" y="280"/>
                    <a:pt x="329" y="281"/>
                  </a:cubicBezTo>
                  <a:cubicBezTo>
                    <a:pt x="329" y="282"/>
                    <a:pt x="328" y="284"/>
                    <a:pt x="327" y="285"/>
                  </a:cubicBezTo>
                  <a:cubicBezTo>
                    <a:pt x="326" y="286"/>
                    <a:pt x="325" y="286"/>
                    <a:pt x="324" y="287"/>
                  </a:cubicBezTo>
                  <a:cubicBezTo>
                    <a:pt x="322" y="287"/>
                    <a:pt x="321" y="288"/>
                    <a:pt x="320" y="288"/>
                  </a:cubicBezTo>
                  <a:cubicBezTo>
                    <a:pt x="318" y="288"/>
                    <a:pt x="317" y="287"/>
                    <a:pt x="316" y="287"/>
                  </a:cubicBezTo>
                  <a:cubicBezTo>
                    <a:pt x="314" y="286"/>
                    <a:pt x="313" y="286"/>
                    <a:pt x="312" y="285"/>
                  </a:cubicBezTo>
                  <a:cubicBezTo>
                    <a:pt x="311" y="284"/>
                    <a:pt x="310" y="282"/>
                    <a:pt x="310" y="281"/>
                  </a:cubicBezTo>
                  <a:cubicBezTo>
                    <a:pt x="309" y="280"/>
                    <a:pt x="309" y="278"/>
                    <a:pt x="309" y="277"/>
                  </a:cubicBezTo>
                  <a:cubicBezTo>
                    <a:pt x="309" y="276"/>
                    <a:pt x="309" y="274"/>
                    <a:pt x="310" y="273"/>
                  </a:cubicBezTo>
                  <a:close/>
                  <a:moveTo>
                    <a:pt x="310" y="316"/>
                  </a:moveTo>
                  <a:cubicBezTo>
                    <a:pt x="310" y="314"/>
                    <a:pt x="311" y="313"/>
                    <a:pt x="312" y="312"/>
                  </a:cubicBezTo>
                  <a:cubicBezTo>
                    <a:pt x="313" y="312"/>
                    <a:pt x="313" y="311"/>
                    <a:pt x="314" y="311"/>
                  </a:cubicBezTo>
                  <a:cubicBezTo>
                    <a:pt x="314" y="310"/>
                    <a:pt x="315" y="310"/>
                    <a:pt x="316" y="310"/>
                  </a:cubicBezTo>
                  <a:cubicBezTo>
                    <a:pt x="316" y="310"/>
                    <a:pt x="317" y="309"/>
                    <a:pt x="318" y="309"/>
                  </a:cubicBezTo>
                  <a:cubicBezTo>
                    <a:pt x="319" y="309"/>
                    <a:pt x="320" y="309"/>
                    <a:pt x="322" y="309"/>
                  </a:cubicBezTo>
                  <a:cubicBezTo>
                    <a:pt x="322" y="309"/>
                    <a:pt x="323" y="310"/>
                    <a:pt x="324" y="310"/>
                  </a:cubicBezTo>
                  <a:cubicBezTo>
                    <a:pt x="324" y="310"/>
                    <a:pt x="325" y="310"/>
                    <a:pt x="326" y="311"/>
                  </a:cubicBezTo>
                  <a:cubicBezTo>
                    <a:pt x="326" y="311"/>
                    <a:pt x="327" y="312"/>
                    <a:pt x="327" y="312"/>
                  </a:cubicBezTo>
                  <a:cubicBezTo>
                    <a:pt x="328" y="313"/>
                    <a:pt x="329" y="314"/>
                    <a:pt x="329" y="316"/>
                  </a:cubicBezTo>
                  <a:cubicBezTo>
                    <a:pt x="330" y="317"/>
                    <a:pt x="330" y="318"/>
                    <a:pt x="330" y="320"/>
                  </a:cubicBezTo>
                  <a:cubicBezTo>
                    <a:pt x="330" y="321"/>
                    <a:pt x="330" y="322"/>
                    <a:pt x="329" y="324"/>
                  </a:cubicBezTo>
                  <a:cubicBezTo>
                    <a:pt x="329" y="325"/>
                    <a:pt x="328" y="326"/>
                    <a:pt x="327" y="327"/>
                  </a:cubicBezTo>
                  <a:cubicBezTo>
                    <a:pt x="325" y="329"/>
                    <a:pt x="322" y="330"/>
                    <a:pt x="320" y="330"/>
                  </a:cubicBezTo>
                  <a:cubicBezTo>
                    <a:pt x="317" y="330"/>
                    <a:pt x="314" y="329"/>
                    <a:pt x="312" y="327"/>
                  </a:cubicBezTo>
                  <a:cubicBezTo>
                    <a:pt x="311" y="326"/>
                    <a:pt x="310" y="325"/>
                    <a:pt x="310" y="324"/>
                  </a:cubicBezTo>
                  <a:cubicBezTo>
                    <a:pt x="309" y="322"/>
                    <a:pt x="309" y="321"/>
                    <a:pt x="309" y="320"/>
                  </a:cubicBezTo>
                  <a:cubicBezTo>
                    <a:pt x="309" y="318"/>
                    <a:pt x="309" y="317"/>
                    <a:pt x="310" y="31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73" y="405"/>
                  </a:moveTo>
                  <a:cubicBezTo>
                    <a:pt x="373" y="411"/>
                    <a:pt x="368" y="416"/>
                    <a:pt x="362" y="416"/>
                  </a:cubicBezTo>
                  <a:cubicBezTo>
                    <a:pt x="149" y="416"/>
                    <a:pt x="149" y="416"/>
                    <a:pt x="149" y="416"/>
                  </a:cubicBezTo>
                  <a:cubicBezTo>
                    <a:pt x="143" y="416"/>
                    <a:pt x="138" y="411"/>
                    <a:pt x="138" y="405"/>
                  </a:cubicBezTo>
                  <a:cubicBezTo>
                    <a:pt x="138" y="106"/>
                    <a:pt x="138" y="106"/>
                    <a:pt x="138" y="106"/>
                  </a:cubicBezTo>
                  <a:cubicBezTo>
                    <a:pt x="138" y="100"/>
                    <a:pt x="143" y="96"/>
                    <a:pt x="149" y="96"/>
                  </a:cubicBezTo>
                  <a:cubicBezTo>
                    <a:pt x="277" y="96"/>
                    <a:pt x="277" y="96"/>
                    <a:pt x="277" y="96"/>
                  </a:cubicBezTo>
                  <a:cubicBezTo>
                    <a:pt x="283" y="96"/>
                    <a:pt x="288" y="100"/>
                    <a:pt x="288" y="106"/>
                  </a:cubicBezTo>
                  <a:cubicBezTo>
                    <a:pt x="288" y="181"/>
                    <a:pt x="288" y="181"/>
                    <a:pt x="288" y="181"/>
                  </a:cubicBezTo>
                  <a:cubicBezTo>
                    <a:pt x="362" y="181"/>
                    <a:pt x="362" y="181"/>
                    <a:pt x="362" y="181"/>
                  </a:cubicBezTo>
                  <a:cubicBezTo>
                    <a:pt x="368" y="181"/>
                    <a:pt x="373" y="186"/>
                    <a:pt x="373" y="192"/>
                  </a:cubicBezTo>
                  <a:lnTo>
                    <a:pt x="373" y="40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5">
              <a:extLst>
                <a:ext uri="{FF2B5EF4-FFF2-40B4-BE49-F238E27FC236}">
                  <a16:creationId xmlns:a16="http://schemas.microsoft.com/office/drawing/2014/main" id="{F0D19A3F-E9BB-AFA3-13F5-C325DD72B5FD}"/>
                </a:ext>
              </a:extLst>
            </p:cNvPr>
            <p:cNvSpPr>
              <a:spLocks noChangeAspect="1" noEditPoints="1"/>
            </p:cNvSpPr>
            <p:nvPr/>
          </p:nvSpPr>
          <p:spPr bwMode="auto">
            <a:xfrm>
              <a:off x="8595754" y="1636873"/>
              <a:ext cx="687600" cy="687602"/>
            </a:xfrm>
            <a:custGeom>
              <a:avLst/>
              <a:gdLst>
                <a:gd name="T0" fmla="*/ 341 w 512"/>
                <a:gd name="T1" fmla="*/ 232 h 512"/>
                <a:gd name="T2" fmla="*/ 373 w 512"/>
                <a:gd name="T3" fmla="*/ 200 h 512"/>
                <a:gd name="T4" fmla="*/ 364 w 512"/>
                <a:gd name="T5" fmla="*/ 237 h 512"/>
                <a:gd name="T6" fmla="*/ 364 w 512"/>
                <a:gd name="T7" fmla="*/ 237 h 512"/>
                <a:gd name="T8" fmla="*/ 354 w 512"/>
                <a:gd name="T9" fmla="*/ 249 h 512"/>
                <a:gd name="T10" fmla="*/ 288 w 512"/>
                <a:gd name="T11" fmla="*/ 264 h 512"/>
                <a:gd name="T12" fmla="*/ 276 w 512"/>
                <a:gd name="T13" fmla="*/ 267 h 512"/>
                <a:gd name="T14" fmla="*/ 167 w 512"/>
                <a:gd name="T15" fmla="*/ 376 h 512"/>
                <a:gd name="T16" fmla="*/ 137 w 512"/>
                <a:gd name="T17" fmla="*/ 376 h 512"/>
                <a:gd name="T18" fmla="*/ 131 w 512"/>
                <a:gd name="T19" fmla="*/ 361 h 512"/>
                <a:gd name="T20" fmla="*/ 137 w 512"/>
                <a:gd name="T21" fmla="*/ 346 h 512"/>
                <a:gd name="T22" fmla="*/ 246 w 512"/>
                <a:gd name="T23" fmla="*/ 237 h 512"/>
                <a:gd name="T24" fmla="*/ 249 w 512"/>
                <a:gd name="T25" fmla="*/ 225 h 512"/>
                <a:gd name="T26" fmla="*/ 264 w 512"/>
                <a:gd name="T27" fmla="*/ 159 h 512"/>
                <a:gd name="T28" fmla="*/ 276 w 512"/>
                <a:gd name="T29" fmla="*/ 149 h 512"/>
                <a:gd name="T30" fmla="*/ 309 w 512"/>
                <a:gd name="T31" fmla="*/ 140 h 512"/>
                <a:gd name="T32" fmla="*/ 312 w 512"/>
                <a:gd name="T33" fmla="*/ 140 h 512"/>
                <a:gd name="T34" fmla="*/ 281 w 512"/>
                <a:gd name="T35" fmla="*/ 171 h 512"/>
                <a:gd name="T36" fmla="*/ 280 w 512"/>
                <a:gd name="T37" fmla="*/ 185 h 512"/>
                <a:gd name="T38" fmla="*/ 301 w 512"/>
                <a:gd name="T39" fmla="*/ 211 h 512"/>
                <a:gd name="T40" fmla="*/ 328 w 512"/>
                <a:gd name="T41" fmla="*/ 233 h 512"/>
                <a:gd name="T42" fmla="*/ 341 w 512"/>
                <a:gd name="T43" fmla="*/ 232 h 512"/>
                <a:gd name="T44" fmla="*/ 512 w 512"/>
                <a:gd name="T45" fmla="*/ 256 h 512"/>
                <a:gd name="T46" fmla="*/ 256 w 512"/>
                <a:gd name="T47" fmla="*/ 512 h 512"/>
                <a:gd name="T48" fmla="*/ 0 w 512"/>
                <a:gd name="T49" fmla="*/ 256 h 512"/>
                <a:gd name="T50" fmla="*/ 256 w 512"/>
                <a:gd name="T51" fmla="*/ 0 h 512"/>
                <a:gd name="T52" fmla="*/ 512 w 512"/>
                <a:gd name="T53" fmla="*/ 256 h 512"/>
                <a:gd name="T54" fmla="*/ 389 w 512"/>
                <a:gd name="T55" fmla="*/ 175 h 512"/>
                <a:gd name="T56" fmla="*/ 382 w 512"/>
                <a:gd name="T57" fmla="*/ 169 h 512"/>
                <a:gd name="T58" fmla="*/ 372 w 512"/>
                <a:gd name="T59" fmla="*/ 171 h 512"/>
                <a:gd name="T60" fmla="*/ 333 w 512"/>
                <a:gd name="T61" fmla="*/ 210 h 512"/>
                <a:gd name="T62" fmla="*/ 317 w 512"/>
                <a:gd name="T63" fmla="*/ 196 h 512"/>
                <a:gd name="T64" fmla="*/ 303 w 512"/>
                <a:gd name="T65" fmla="*/ 180 h 512"/>
                <a:gd name="T66" fmla="*/ 342 w 512"/>
                <a:gd name="T67" fmla="*/ 141 h 512"/>
                <a:gd name="T68" fmla="*/ 344 w 512"/>
                <a:gd name="T69" fmla="*/ 131 h 512"/>
                <a:gd name="T70" fmla="*/ 338 w 512"/>
                <a:gd name="T71" fmla="*/ 124 h 512"/>
                <a:gd name="T72" fmla="*/ 265 w 512"/>
                <a:gd name="T73" fmla="*/ 131 h 512"/>
                <a:gd name="T74" fmla="*/ 249 w 512"/>
                <a:gd name="T75" fmla="*/ 144 h 512"/>
                <a:gd name="T76" fmla="*/ 227 w 512"/>
                <a:gd name="T77" fmla="*/ 226 h 512"/>
                <a:gd name="T78" fmla="*/ 122 w 512"/>
                <a:gd name="T79" fmla="*/ 331 h 512"/>
                <a:gd name="T80" fmla="*/ 109 w 512"/>
                <a:gd name="T81" fmla="*/ 361 h 512"/>
                <a:gd name="T82" fmla="*/ 122 w 512"/>
                <a:gd name="T83" fmla="*/ 391 h 512"/>
                <a:gd name="T84" fmla="*/ 152 w 512"/>
                <a:gd name="T85" fmla="*/ 404 h 512"/>
                <a:gd name="T86" fmla="*/ 182 w 512"/>
                <a:gd name="T87" fmla="*/ 391 h 512"/>
                <a:gd name="T88" fmla="*/ 287 w 512"/>
                <a:gd name="T89" fmla="*/ 286 h 512"/>
                <a:gd name="T90" fmla="*/ 369 w 512"/>
                <a:gd name="T91" fmla="*/ 264 h 512"/>
                <a:gd name="T92" fmla="*/ 382 w 512"/>
                <a:gd name="T93" fmla="*/ 248 h 512"/>
                <a:gd name="T94" fmla="*/ 389 w 512"/>
                <a:gd name="T95" fmla="*/ 17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2" h="512">
                  <a:moveTo>
                    <a:pt x="341" y="232"/>
                  </a:moveTo>
                  <a:cubicBezTo>
                    <a:pt x="373" y="200"/>
                    <a:pt x="373" y="200"/>
                    <a:pt x="373" y="200"/>
                  </a:cubicBezTo>
                  <a:cubicBezTo>
                    <a:pt x="374" y="213"/>
                    <a:pt x="370" y="226"/>
                    <a:pt x="364" y="237"/>
                  </a:cubicBezTo>
                  <a:cubicBezTo>
                    <a:pt x="364" y="237"/>
                    <a:pt x="364" y="237"/>
                    <a:pt x="364" y="237"/>
                  </a:cubicBezTo>
                  <a:cubicBezTo>
                    <a:pt x="361" y="242"/>
                    <a:pt x="358" y="246"/>
                    <a:pt x="354" y="249"/>
                  </a:cubicBezTo>
                  <a:cubicBezTo>
                    <a:pt x="337" y="267"/>
                    <a:pt x="311" y="272"/>
                    <a:pt x="288" y="264"/>
                  </a:cubicBezTo>
                  <a:cubicBezTo>
                    <a:pt x="284" y="263"/>
                    <a:pt x="279" y="264"/>
                    <a:pt x="276" y="267"/>
                  </a:cubicBezTo>
                  <a:cubicBezTo>
                    <a:pt x="167" y="376"/>
                    <a:pt x="167" y="376"/>
                    <a:pt x="167" y="376"/>
                  </a:cubicBezTo>
                  <a:cubicBezTo>
                    <a:pt x="159" y="384"/>
                    <a:pt x="145" y="384"/>
                    <a:pt x="137" y="376"/>
                  </a:cubicBezTo>
                  <a:cubicBezTo>
                    <a:pt x="133" y="372"/>
                    <a:pt x="131" y="367"/>
                    <a:pt x="131" y="361"/>
                  </a:cubicBezTo>
                  <a:cubicBezTo>
                    <a:pt x="131" y="355"/>
                    <a:pt x="133" y="350"/>
                    <a:pt x="137" y="346"/>
                  </a:cubicBezTo>
                  <a:cubicBezTo>
                    <a:pt x="246" y="237"/>
                    <a:pt x="246" y="237"/>
                    <a:pt x="246" y="237"/>
                  </a:cubicBezTo>
                  <a:cubicBezTo>
                    <a:pt x="249" y="234"/>
                    <a:pt x="250" y="229"/>
                    <a:pt x="249" y="225"/>
                  </a:cubicBezTo>
                  <a:cubicBezTo>
                    <a:pt x="241" y="202"/>
                    <a:pt x="246" y="176"/>
                    <a:pt x="264" y="159"/>
                  </a:cubicBezTo>
                  <a:cubicBezTo>
                    <a:pt x="267" y="155"/>
                    <a:pt x="271" y="152"/>
                    <a:pt x="276" y="149"/>
                  </a:cubicBezTo>
                  <a:cubicBezTo>
                    <a:pt x="286" y="143"/>
                    <a:pt x="297" y="140"/>
                    <a:pt x="309" y="140"/>
                  </a:cubicBezTo>
                  <a:cubicBezTo>
                    <a:pt x="310" y="140"/>
                    <a:pt x="311" y="140"/>
                    <a:pt x="312" y="140"/>
                  </a:cubicBezTo>
                  <a:cubicBezTo>
                    <a:pt x="281" y="171"/>
                    <a:pt x="281" y="171"/>
                    <a:pt x="281" y="171"/>
                  </a:cubicBezTo>
                  <a:cubicBezTo>
                    <a:pt x="277" y="175"/>
                    <a:pt x="277" y="181"/>
                    <a:pt x="280" y="185"/>
                  </a:cubicBezTo>
                  <a:cubicBezTo>
                    <a:pt x="286" y="194"/>
                    <a:pt x="293" y="203"/>
                    <a:pt x="301" y="211"/>
                  </a:cubicBezTo>
                  <a:cubicBezTo>
                    <a:pt x="310" y="220"/>
                    <a:pt x="318" y="227"/>
                    <a:pt x="328" y="233"/>
                  </a:cubicBezTo>
                  <a:cubicBezTo>
                    <a:pt x="332" y="236"/>
                    <a:pt x="338" y="235"/>
                    <a:pt x="341" y="232"/>
                  </a:cubicBezTo>
                  <a:close/>
                  <a:moveTo>
                    <a:pt x="512" y="256"/>
                  </a:moveTo>
                  <a:cubicBezTo>
                    <a:pt x="512" y="397"/>
                    <a:pt x="397" y="512"/>
                    <a:pt x="256" y="512"/>
                  </a:cubicBezTo>
                  <a:cubicBezTo>
                    <a:pt x="115" y="512"/>
                    <a:pt x="0" y="397"/>
                    <a:pt x="0" y="256"/>
                  </a:cubicBezTo>
                  <a:cubicBezTo>
                    <a:pt x="0" y="114"/>
                    <a:pt x="115" y="0"/>
                    <a:pt x="256" y="0"/>
                  </a:cubicBezTo>
                  <a:cubicBezTo>
                    <a:pt x="397" y="0"/>
                    <a:pt x="512" y="114"/>
                    <a:pt x="512" y="256"/>
                  </a:cubicBezTo>
                  <a:close/>
                  <a:moveTo>
                    <a:pt x="389" y="175"/>
                  </a:moveTo>
                  <a:cubicBezTo>
                    <a:pt x="388" y="172"/>
                    <a:pt x="385" y="169"/>
                    <a:pt x="382" y="169"/>
                  </a:cubicBezTo>
                  <a:cubicBezTo>
                    <a:pt x="378" y="168"/>
                    <a:pt x="374" y="169"/>
                    <a:pt x="372" y="171"/>
                  </a:cubicBezTo>
                  <a:cubicBezTo>
                    <a:pt x="333" y="210"/>
                    <a:pt x="333" y="210"/>
                    <a:pt x="333" y="210"/>
                  </a:cubicBezTo>
                  <a:cubicBezTo>
                    <a:pt x="327" y="206"/>
                    <a:pt x="322" y="201"/>
                    <a:pt x="317" y="196"/>
                  </a:cubicBezTo>
                  <a:cubicBezTo>
                    <a:pt x="311" y="191"/>
                    <a:pt x="307" y="186"/>
                    <a:pt x="303" y="180"/>
                  </a:cubicBezTo>
                  <a:cubicBezTo>
                    <a:pt x="342" y="141"/>
                    <a:pt x="342" y="141"/>
                    <a:pt x="342" y="141"/>
                  </a:cubicBezTo>
                  <a:cubicBezTo>
                    <a:pt x="344" y="139"/>
                    <a:pt x="345" y="135"/>
                    <a:pt x="344" y="131"/>
                  </a:cubicBezTo>
                  <a:cubicBezTo>
                    <a:pt x="344" y="128"/>
                    <a:pt x="341" y="125"/>
                    <a:pt x="338" y="124"/>
                  </a:cubicBezTo>
                  <a:cubicBezTo>
                    <a:pt x="313" y="115"/>
                    <a:pt x="287" y="118"/>
                    <a:pt x="265" y="131"/>
                  </a:cubicBezTo>
                  <a:cubicBezTo>
                    <a:pt x="259" y="135"/>
                    <a:pt x="253" y="139"/>
                    <a:pt x="249" y="144"/>
                  </a:cubicBezTo>
                  <a:cubicBezTo>
                    <a:pt x="227" y="165"/>
                    <a:pt x="219" y="197"/>
                    <a:pt x="227" y="226"/>
                  </a:cubicBezTo>
                  <a:cubicBezTo>
                    <a:pt x="122" y="331"/>
                    <a:pt x="122" y="331"/>
                    <a:pt x="122" y="331"/>
                  </a:cubicBezTo>
                  <a:cubicBezTo>
                    <a:pt x="114" y="339"/>
                    <a:pt x="109" y="350"/>
                    <a:pt x="109" y="361"/>
                  </a:cubicBezTo>
                  <a:cubicBezTo>
                    <a:pt x="109" y="372"/>
                    <a:pt x="114" y="383"/>
                    <a:pt x="122" y="391"/>
                  </a:cubicBezTo>
                  <a:cubicBezTo>
                    <a:pt x="130" y="399"/>
                    <a:pt x="140" y="404"/>
                    <a:pt x="152" y="404"/>
                  </a:cubicBezTo>
                  <a:cubicBezTo>
                    <a:pt x="163" y="404"/>
                    <a:pt x="174" y="399"/>
                    <a:pt x="182" y="391"/>
                  </a:cubicBezTo>
                  <a:cubicBezTo>
                    <a:pt x="287" y="286"/>
                    <a:pt x="287" y="286"/>
                    <a:pt x="287" y="286"/>
                  </a:cubicBezTo>
                  <a:cubicBezTo>
                    <a:pt x="316" y="294"/>
                    <a:pt x="348" y="286"/>
                    <a:pt x="369" y="264"/>
                  </a:cubicBezTo>
                  <a:cubicBezTo>
                    <a:pt x="374" y="260"/>
                    <a:pt x="378" y="254"/>
                    <a:pt x="382" y="248"/>
                  </a:cubicBezTo>
                  <a:cubicBezTo>
                    <a:pt x="395" y="226"/>
                    <a:pt x="398" y="200"/>
                    <a:pt x="389" y="175"/>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25" name="object 3">
              <a:extLst>
                <a:ext uri="{FF2B5EF4-FFF2-40B4-BE49-F238E27FC236}">
                  <a16:creationId xmlns:a16="http://schemas.microsoft.com/office/drawing/2014/main" id="{4C13C73E-2706-FC97-BFAD-4FF9E894D2AE}"/>
                </a:ext>
              </a:extLst>
            </p:cNvPr>
            <p:cNvSpPr txBox="1"/>
            <p:nvPr/>
          </p:nvSpPr>
          <p:spPr>
            <a:xfrm>
              <a:off x="8180860" y="2916300"/>
              <a:ext cx="1863814" cy="984885"/>
            </a:xfrm>
            <a:prstGeom prst="rect">
              <a:avLst/>
            </a:prstGeom>
          </p:spPr>
          <p:txBody>
            <a:bodyPr vert="horz" wrap="square" lIns="0" tIns="0" rIns="0" bIns="0" rtlCol="0">
              <a:spAutoFit/>
            </a:bodyPr>
            <a:lstStyle/>
            <a:p>
              <a:pPr marL="12701" algn="ctr">
                <a:tabLst>
                  <a:tab pos="2869707" algn="l"/>
                  <a:tab pos="5327282" algn="l"/>
                  <a:tab pos="8249063" algn="l"/>
                  <a:tab pos="11225455" algn="l"/>
                </a:tabLst>
              </a:pPr>
              <a:r>
                <a:rPr lang="en-US" sz="1600" b="1" spc="-11" dirty="0">
                  <a:solidFill>
                    <a:schemeClr val="accent1">
                      <a:lumMod val="75000"/>
                    </a:schemeClr>
                  </a:solidFill>
                  <a:cs typeface="Knockout HTF27-JuniorBantamwt"/>
                </a:rPr>
                <a:t>FIVE</a:t>
              </a:r>
            </a:p>
            <a:p>
              <a:pPr marL="12701" algn="ctr">
                <a:tabLst>
                  <a:tab pos="2869707" algn="l"/>
                  <a:tab pos="5327282" algn="l"/>
                  <a:tab pos="8249063" algn="l"/>
                  <a:tab pos="11225455" algn="l"/>
                </a:tabLst>
              </a:pPr>
              <a:r>
                <a:rPr lang="en-US" sz="1200" dirty="0">
                  <a:cs typeface="Knockout HTF27-JuniorBantamwt"/>
                </a:rPr>
                <a:t>Machinery spares for tangible fixed assets, if its use is irregular as it is dealt by ICDS on tangible fixed assets</a:t>
              </a:r>
              <a:endParaRPr lang="en-IN" sz="1200" dirty="0">
                <a:cs typeface="Knockout HTF27-JuniorBantamwt"/>
              </a:endParaRPr>
            </a:p>
          </p:txBody>
        </p:sp>
      </p:grpSp>
      <p:sp>
        <p:nvSpPr>
          <p:cNvPr id="4" name="Oval 3">
            <a:extLst>
              <a:ext uri="{FF2B5EF4-FFF2-40B4-BE49-F238E27FC236}">
                <a16:creationId xmlns:a16="http://schemas.microsoft.com/office/drawing/2014/main" id="{8AF8421E-EEF3-15B6-7A76-E1E799A0C612}"/>
              </a:ext>
            </a:extLst>
          </p:cNvPr>
          <p:cNvSpPr/>
          <p:nvPr/>
        </p:nvSpPr>
        <p:spPr>
          <a:xfrm>
            <a:off x="448773" y="3755981"/>
            <a:ext cx="2448560" cy="7326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Inventories measurement</a:t>
            </a:r>
          </a:p>
        </p:txBody>
      </p:sp>
      <p:cxnSp>
        <p:nvCxnSpPr>
          <p:cNvPr id="29" name="Straight Arrow Connector 28">
            <a:extLst>
              <a:ext uri="{FF2B5EF4-FFF2-40B4-BE49-F238E27FC236}">
                <a16:creationId xmlns:a16="http://schemas.microsoft.com/office/drawing/2014/main" id="{4DA5EF63-FA5F-1BFF-00E6-0A7BD3A73A38}"/>
              </a:ext>
            </a:extLst>
          </p:cNvPr>
          <p:cNvCxnSpPr>
            <a:cxnSpLocks/>
            <a:stCxn id="4" idx="6"/>
          </p:cNvCxnSpPr>
          <p:nvPr/>
        </p:nvCxnSpPr>
        <p:spPr>
          <a:xfrm>
            <a:off x="2897333" y="4122324"/>
            <a:ext cx="18838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88ED54E-956E-BC0B-8495-B99E22ABE9D0}"/>
              </a:ext>
            </a:extLst>
          </p:cNvPr>
          <p:cNvSpPr txBox="1"/>
          <p:nvPr/>
        </p:nvSpPr>
        <p:spPr>
          <a:xfrm>
            <a:off x="3361064" y="3800853"/>
            <a:ext cx="1109906" cy="338554"/>
          </a:xfrm>
          <a:prstGeom prst="rect">
            <a:avLst/>
          </a:prstGeom>
          <a:noFill/>
        </p:spPr>
        <p:txBody>
          <a:bodyPr wrap="square" rtlCol="0">
            <a:spAutoFit/>
          </a:bodyPr>
          <a:lstStyle/>
          <a:p>
            <a:r>
              <a:rPr lang="en-US" sz="1600" b="1" dirty="0"/>
              <a:t>Lower of </a:t>
            </a:r>
          </a:p>
        </p:txBody>
      </p:sp>
      <p:sp>
        <p:nvSpPr>
          <p:cNvPr id="32" name="Rectangle 31">
            <a:extLst>
              <a:ext uri="{FF2B5EF4-FFF2-40B4-BE49-F238E27FC236}">
                <a16:creationId xmlns:a16="http://schemas.microsoft.com/office/drawing/2014/main" id="{B1594C63-661B-42F2-9E2F-4363AAB5DAA2}"/>
              </a:ext>
            </a:extLst>
          </p:cNvPr>
          <p:cNvSpPr/>
          <p:nvPr/>
        </p:nvSpPr>
        <p:spPr>
          <a:xfrm>
            <a:off x="4934702" y="3894174"/>
            <a:ext cx="2696067" cy="5577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t>Cost of the inventory</a:t>
            </a:r>
          </a:p>
        </p:txBody>
      </p:sp>
      <p:sp>
        <p:nvSpPr>
          <p:cNvPr id="34" name="Rectangle 33">
            <a:extLst>
              <a:ext uri="{FF2B5EF4-FFF2-40B4-BE49-F238E27FC236}">
                <a16:creationId xmlns:a16="http://schemas.microsoft.com/office/drawing/2014/main" id="{1B067DBF-7CCE-A753-F95C-7A2CBCF256A0}"/>
              </a:ext>
            </a:extLst>
          </p:cNvPr>
          <p:cNvSpPr/>
          <p:nvPr/>
        </p:nvSpPr>
        <p:spPr>
          <a:xfrm>
            <a:off x="8620268" y="3884528"/>
            <a:ext cx="2696066" cy="5577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t>Net Realizable Value (‘NRV’)</a:t>
            </a:r>
          </a:p>
        </p:txBody>
      </p:sp>
      <p:sp>
        <p:nvSpPr>
          <p:cNvPr id="35" name="TextBox 34">
            <a:extLst>
              <a:ext uri="{FF2B5EF4-FFF2-40B4-BE49-F238E27FC236}">
                <a16:creationId xmlns:a16="http://schemas.microsoft.com/office/drawing/2014/main" id="{93FDAFB6-780E-CD56-23C5-14BEEB16BA9D}"/>
              </a:ext>
            </a:extLst>
          </p:cNvPr>
          <p:cNvSpPr txBox="1"/>
          <p:nvPr/>
        </p:nvSpPr>
        <p:spPr>
          <a:xfrm>
            <a:off x="7973165" y="3953047"/>
            <a:ext cx="485451" cy="338554"/>
          </a:xfrm>
          <a:prstGeom prst="rect">
            <a:avLst/>
          </a:prstGeom>
          <a:noFill/>
        </p:spPr>
        <p:txBody>
          <a:bodyPr wrap="square" rtlCol="0">
            <a:spAutoFit/>
          </a:bodyPr>
          <a:lstStyle/>
          <a:p>
            <a:r>
              <a:rPr lang="en-US" sz="1600" b="1" dirty="0"/>
              <a:t>Or</a:t>
            </a:r>
          </a:p>
        </p:txBody>
      </p:sp>
      <p:sp>
        <p:nvSpPr>
          <p:cNvPr id="40" name="Rectangle 39">
            <a:extLst>
              <a:ext uri="{FF2B5EF4-FFF2-40B4-BE49-F238E27FC236}">
                <a16:creationId xmlns:a16="http://schemas.microsoft.com/office/drawing/2014/main" id="{CB19EDCF-59B8-2E8F-1A24-A18F202A7E90}"/>
              </a:ext>
            </a:extLst>
          </p:cNvPr>
          <p:cNvSpPr/>
          <p:nvPr/>
        </p:nvSpPr>
        <p:spPr>
          <a:xfrm>
            <a:off x="446764" y="4936398"/>
            <a:ext cx="1611815" cy="1728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a:t>Cost of Purchase:</a:t>
            </a:r>
          </a:p>
          <a:p>
            <a:pPr algn="ctr"/>
            <a:r>
              <a:rPr lang="en-US" sz="1400" dirty="0"/>
              <a:t>Purchase Price + </a:t>
            </a:r>
          </a:p>
          <a:p>
            <a:pPr algn="ctr"/>
            <a:r>
              <a:rPr lang="en-US" sz="1400" dirty="0"/>
              <a:t>Duties &amp; Taxes + </a:t>
            </a:r>
          </a:p>
          <a:p>
            <a:pPr algn="ctr"/>
            <a:r>
              <a:rPr lang="en-US" sz="1400" dirty="0"/>
              <a:t>Freight Inwards + </a:t>
            </a:r>
          </a:p>
          <a:p>
            <a:pPr algn="ctr"/>
            <a:r>
              <a:rPr lang="en-US" sz="1400" dirty="0"/>
              <a:t>Other Direct Cost </a:t>
            </a:r>
          </a:p>
          <a:p>
            <a:pPr algn="ctr"/>
            <a:r>
              <a:rPr lang="en-US" sz="1400" dirty="0"/>
              <a:t>– Trade Discount </a:t>
            </a:r>
          </a:p>
          <a:p>
            <a:pPr algn="ctr"/>
            <a:r>
              <a:rPr lang="en-US" sz="1400" dirty="0"/>
              <a:t>– similar Items</a:t>
            </a:r>
          </a:p>
        </p:txBody>
      </p:sp>
      <p:sp>
        <p:nvSpPr>
          <p:cNvPr id="41" name="Rectangle 40">
            <a:extLst>
              <a:ext uri="{FF2B5EF4-FFF2-40B4-BE49-F238E27FC236}">
                <a16:creationId xmlns:a16="http://schemas.microsoft.com/office/drawing/2014/main" id="{A33C8FBC-9D9B-0CF2-F937-63BC29B8AD9B}"/>
              </a:ext>
            </a:extLst>
          </p:cNvPr>
          <p:cNvSpPr/>
          <p:nvPr/>
        </p:nvSpPr>
        <p:spPr>
          <a:xfrm>
            <a:off x="2282159" y="4936398"/>
            <a:ext cx="1612800" cy="1728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Cost of Service: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Labor Cost + Direct Personnel Cost including supervisory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personnel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Attributable OH</a:t>
            </a:r>
          </a:p>
        </p:txBody>
      </p:sp>
      <p:sp>
        <p:nvSpPr>
          <p:cNvPr id="42" name="Rectangle 41">
            <a:extLst>
              <a:ext uri="{FF2B5EF4-FFF2-40B4-BE49-F238E27FC236}">
                <a16:creationId xmlns:a16="http://schemas.microsoft.com/office/drawing/2014/main" id="{06642A02-DBBA-D05E-6D76-68487D7820B9}"/>
              </a:ext>
            </a:extLst>
          </p:cNvPr>
          <p:cNvSpPr/>
          <p:nvPr/>
        </p:nvSpPr>
        <p:spPr>
          <a:xfrm>
            <a:off x="4118047" y="4926703"/>
            <a:ext cx="1612800" cy="1728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a:t>Cost of Conversion:</a:t>
            </a:r>
          </a:p>
          <a:p>
            <a:pPr algn="ctr"/>
            <a:r>
              <a:rPr lang="en-US" sz="1400" dirty="0"/>
              <a:t>Direct Production </a:t>
            </a:r>
          </a:p>
          <a:p>
            <a:pPr algn="ctr"/>
            <a:r>
              <a:rPr lang="en-US" sz="1400" dirty="0"/>
              <a:t>Cost + </a:t>
            </a:r>
          </a:p>
          <a:p>
            <a:pPr algn="ctr"/>
            <a:r>
              <a:rPr lang="en-US" sz="1400" dirty="0"/>
              <a:t>Systematically </a:t>
            </a:r>
          </a:p>
          <a:p>
            <a:pPr algn="ctr"/>
            <a:r>
              <a:rPr lang="en-US" sz="1400" dirty="0"/>
              <a:t>allocated variable </a:t>
            </a:r>
          </a:p>
          <a:p>
            <a:pPr algn="ctr"/>
            <a:r>
              <a:rPr lang="en-US" sz="1400" dirty="0"/>
              <a:t>and fixed </a:t>
            </a:r>
          </a:p>
          <a:p>
            <a:pPr algn="ctr"/>
            <a:r>
              <a:rPr lang="en-US" sz="1400" dirty="0"/>
              <a:t>Production OH</a:t>
            </a:r>
          </a:p>
        </p:txBody>
      </p:sp>
      <p:sp>
        <p:nvSpPr>
          <p:cNvPr id="43" name="Rectangle 42">
            <a:extLst>
              <a:ext uri="{FF2B5EF4-FFF2-40B4-BE49-F238E27FC236}">
                <a16:creationId xmlns:a16="http://schemas.microsoft.com/office/drawing/2014/main" id="{436C13E3-A1BE-2993-EC1D-6D3874A488A3}"/>
              </a:ext>
            </a:extLst>
          </p:cNvPr>
          <p:cNvSpPr/>
          <p:nvPr/>
        </p:nvSpPr>
        <p:spPr>
          <a:xfrm>
            <a:off x="5967696" y="4926703"/>
            <a:ext cx="1612800" cy="1728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Other Cost: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Other cost incurred to bring inventory to its present location and condition</a:t>
            </a:r>
            <a:endParaRPr lang="en-US" dirty="0"/>
          </a:p>
        </p:txBody>
      </p:sp>
      <p:sp>
        <p:nvSpPr>
          <p:cNvPr id="44" name="Rectangle 43">
            <a:extLst>
              <a:ext uri="{FF2B5EF4-FFF2-40B4-BE49-F238E27FC236}">
                <a16:creationId xmlns:a16="http://schemas.microsoft.com/office/drawing/2014/main" id="{DFC6E712-1597-2108-815F-9EBC565841C7}"/>
              </a:ext>
            </a:extLst>
          </p:cNvPr>
          <p:cNvSpPr/>
          <p:nvPr/>
        </p:nvSpPr>
        <p:spPr>
          <a:xfrm>
            <a:off x="7789823" y="4919539"/>
            <a:ext cx="1612800" cy="1728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Calibri" panose="020F0502020204030204"/>
              </a:rPr>
              <a:t>Cost excludes</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Abnormal Costs, Storage Costs, administrative and selling overheads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A2C8B9BA-E259-643A-0DCB-1186F7073F53}"/>
              </a:ext>
            </a:extLst>
          </p:cNvPr>
          <p:cNvSpPr/>
          <p:nvPr/>
        </p:nvSpPr>
        <p:spPr>
          <a:xfrm>
            <a:off x="9629287" y="4903454"/>
            <a:ext cx="1612800" cy="1728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Estimated SP in the </a:t>
            </a:r>
          </a:p>
          <a:p>
            <a:pPr algn="ctr"/>
            <a:r>
              <a:rPr lang="en-US" sz="1400" dirty="0"/>
              <a:t>ordinary course of </a:t>
            </a:r>
          </a:p>
          <a:p>
            <a:pPr algn="ctr"/>
            <a:r>
              <a:rPr lang="en-US" sz="1400" dirty="0"/>
              <a:t>business (-) Estimated cost of completion (-) estimated cost </a:t>
            </a:r>
          </a:p>
          <a:p>
            <a:pPr algn="ctr"/>
            <a:r>
              <a:rPr lang="en-US" sz="1400" dirty="0"/>
              <a:t>necessary to make the sale</a:t>
            </a:r>
          </a:p>
        </p:txBody>
      </p:sp>
      <p:cxnSp>
        <p:nvCxnSpPr>
          <p:cNvPr id="46" name="Straight Arrow Connector 45">
            <a:extLst>
              <a:ext uri="{FF2B5EF4-FFF2-40B4-BE49-F238E27FC236}">
                <a16:creationId xmlns:a16="http://schemas.microsoft.com/office/drawing/2014/main" id="{D95663CC-5892-5CE7-488F-B1097828E7B9}"/>
              </a:ext>
            </a:extLst>
          </p:cNvPr>
          <p:cNvCxnSpPr>
            <a:cxnSpLocks/>
          </p:cNvCxnSpPr>
          <p:nvPr/>
        </p:nvCxnSpPr>
        <p:spPr>
          <a:xfrm>
            <a:off x="10475822" y="4448027"/>
            <a:ext cx="0" cy="414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6C6EC09-9EAD-6ACA-3439-901F87F443F8}"/>
              </a:ext>
            </a:extLst>
          </p:cNvPr>
          <p:cNvCxnSpPr/>
          <p:nvPr/>
        </p:nvCxnSpPr>
        <p:spPr>
          <a:xfrm>
            <a:off x="6282735" y="4448027"/>
            <a:ext cx="0" cy="207393"/>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601C9CC-F4F5-338D-B70C-5711261364EE}"/>
              </a:ext>
            </a:extLst>
          </p:cNvPr>
          <p:cNvCxnSpPr/>
          <p:nvPr/>
        </p:nvCxnSpPr>
        <p:spPr>
          <a:xfrm>
            <a:off x="1272214" y="4655420"/>
            <a:ext cx="73240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33238FD0-B093-525A-C35A-7E974AA396A9}"/>
              </a:ext>
            </a:extLst>
          </p:cNvPr>
          <p:cNvCxnSpPr>
            <a:cxnSpLocks/>
            <a:endCxn id="44" idx="0"/>
          </p:cNvCxnSpPr>
          <p:nvPr/>
        </p:nvCxnSpPr>
        <p:spPr>
          <a:xfrm>
            <a:off x="8586925" y="4655420"/>
            <a:ext cx="9298" cy="264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506B1007-342C-F6FE-EE2A-FABF3345C9C8}"/>
              </a:ext>
            </a:extLst>
          </p:cNvPr>
          <p:cNvCxnSpPr>
            <a:cxnSpLocks/>
          </p:cNvCxnSpPr>
          <p:nvPr/>
        </p:nvCxnSpPr>
        <p:spPr>
          <a:xfrm>
            <a:off x="6772085" y="4648598"/>
            <a:ext cx="9298" cy="264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D48A3D87-20BA-DDE8-BBC5-7968A95EA9CA}"/>
              </a:ext>
            </a:extLst>
          </p:cNvPr>
          <p:cNvCxnSpPr>
            <a:cxnSpLocks/>
          </p:cNvCxnSpPr>
          <p:nvPr/>
        </p:nvCxnSpPr>
        <p:spPr>
          <a:xfrm>
            <a:off x="4961894" y="4662243"/>
            <a:ext cx="9298" cy="264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197E717-86D2-2428-07CA-7C92DD6C704B}"/>
              </a:ext>
            </a:extLst>
          </p:cNvPr>
          <p:cNvCxnSpPr>
            <a:cxnSpLocks/>
          </p:cNvCxnSpPr>
          <p:nvPr/>
        </p:nvCxnSpPr>
        <p:spPr>
          <a:xfrm>
            <a:off x="3068348" y="4650697"/>
            <a:ext cx="9298" cy="264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5CD9450F-FE09-9E23-8F72-048521473F0B}"/>
              </a:ext>
            </a:extLst>
          </p:cNvPr>
          <p:cNvCxnSpPr>
            <a:cxnSpLocks/>
          </p:cNvCxnSpPr>
          <p:nvPr/>
        </p:nvCxnSpPr>
        <p:spPr>
          <a:xfrm>
            <a:off x="1262806" y="4653690"/>
            <a:ext cx="9298" cy="264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60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II: Valuation of Inventories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9A28067F-C4DC-7E09-B10C-64CDF04CB09A}"/>
              </a:ext>
            </a:extLst>
          </p:cNvPr>
          <p:cNvGrpSpPr/>
          <p:nvPr/>
        </p:nvGrpSpPr>
        <p:grpSpPr>
          <a:xfrm>
            <a:off x="389149" y="3451568"/>
            <a:ext cx="3689762" cy="3308640"/>
            <a:chOff x="2908521" y="1973859"/>
            <a:chExt cx="2368940" cy="3082083"/>
          </a:xfrm>
        </p:grpSpPr>
        <p:sp>
          <p:nvSpPr>
            <p:cNvPr id="24" name="Round Same Side Corner Rectangle 7">
              <a:extLst>
                <a:ext uri="{FF2B5EF4-FFF2-40B4-BE49-F238E27FC236}">
                  <a16:creationId xmlns:a16="http://schemas.microsoft.com/office/drawing/2014/main" id="{84E0BE12-C945-A5EA-4A59-689F19849F8C}"/>
                </a:ext>
              </a:extLst>
            </p:cNvPr>
            <p:cNvSpPr/>
            <p:nvPr/>
          </p:nvSpPr>
          <p:spPr bwMode="gray">
            <a:xfrm>
              <a:off x="2908522" y="1973859"/>
              <a:ext cx="2368939" cy="431894"/>
            </a:xfrm>
            <a:prstGeom prst="round2SameRect">
              <a:avLst>
                <a:gd name="adj1" fmla="val 50000"/>
                <a:gd name="adj2" fmla="val 0"/>
              </a:avLst>
            </a:prstGeom>
            <a:solidFill>
              <a:schemeClr val="accent1">
                <a:lumMod val="50000"/>
              </a:schemeClr>
            </a:solidFill>
            <a:ln w="19050" algn="ctr">
              <a:solidFill>
                <a:schemeClr val="accent5">
                  <a:lumMod val="50000"/>
                </a:schemeClr>
              </a:solidFill>
              <a:miter lim="800000"/>
              <a:headEnd/>
              <a:tailEnd/>
            </a:ln>
          </p:spPr>
          <p:txBody>
            <a:bodyPr wrap="square" lIns="0" tIns="88900" rIns="0" bIns="108000" rtlCol="0" anchor="ctr"/>
            <a:lstStyle/>
            <a:p>
              <a:pPr algn="ctr">
                <a:buFont typeface="Wingdings 2" pitchFamily="18" charset="2"/>
                <a:buNone/>
              </a:pPr>
              <a:r>
                <a:rPr lang="en-US" sz="1600" b="1" dirty="0">
                  <a:solidFill>
                    <a:schemeClr val="bg1"/>
                  </a:solidFill>
                </a:rPr>
                <a:t>ICDS</a:t>
              </a:r>
            </a:p>
          </p:txBody>
        </p:sp>
        <p:sp>
          <p:nvSpPr>
            <p:cNvPr id="25" name="Round Same Side Corner Rectangle 9">
              <a:extLst>
                <a:ext uri="{FF2B5EF4-FFF2-40B4-BE49-F238E27FC236}">
                  <a16:creationId xmlns:a16="http://schemas.microsoft.com/office/drawing/2014/main" id="{F9EA5031-8B15-85E0-4AF3-02FFD94D178E}"/>
                </a:ext>
              </a:extLst>
            </p:cNvPr>
            <p:cNvSpPr/>
            <p:nvPr/>
          </p:nvSpPr>
          <p:spPr bwMode="gray">
            <a:xfrm>
              <a:off x="2908521" y="2402997"/>
              <a:ext cx="2368939" cy="2652945"/>
            </a:xfrm>
            <a:prstGeom prst="round2SameRect">
              <a:avLst>
                <a:gd name="adj1" fmla="val 0"/>
                <a:gd name="adj2" fmla="val 11552"/>
              </a:avLst>
            </a:prstGeom>
            <a:solidFill>
              <a:srgbClr val="ECECEC">
                <a:alpha val="28000"/>
              </a:srgbClr>
            </a:solidFill>
            <a:ln w="19050" algn="ctr">
              <a:solidFill>
                <a:schemeClr val="accent5">
                  <a:lumMod val="50000"/>
                </a:schemeClr>
              </a:solidFill>
              <a:prstDash val="sysDot"/>
              <a:miter lim="800000"/>
              <a:headEnd/>
              <a:tailEnd/>
            </a:ln>
          </p:spPr>
          <p:txBody>
            <a:bodyPr wrap="square" lIns="36000" tIns="108000" rIns="88900" bIns="88900" rtlCol="0" anchor="t"/>
            <a:lstStyle/>
            <a:p>
              <a:pPr marL="171450" indent="-171450" algn="just">
                <a:lnSpc>
                  <a:spcPct val="106000"/>
                </a:lnSpc>
                <a:buFont typeface="Arial" panose="020B0604020202020204" pitchFamily="34" charset="0"/>
                <a:buChar char="•"/>
              </a:pPr>
              <a:r>
                <a:rPr lang="en-US" sz="1400" dirty="0"/>
                <a:t>ICDS II shall be applied for the valuation of inventories except the exclusions mentioned in the previous slide.</a:t>
              </a:r>
            </a:p>
          </p:txBody>
        </p:sp>
      </p:grpSp>
      <p:grpSp>
        <p:nvGrpSpPr>
          <p:cNvPr id="33" name="Group 32">
            <a:extLst>
              <a:ext uri="{FF2B5EF4-FFF2-40B4-BE49-F238E27FC236}">
                <a16:creationId xmlns:a16="http://schemas.microsoft.com/office/drawing/2014/main" id="{3DAEEAC1-BBA3-9BCE-ECA2-1466D8B4AA0F}"/>
              </a:ext>
            </a:extLst>
          </p:cNvPr>
          <p:cNvGrpSpPr/>
          <p:nvPr/>
        </p:nvGrpSpPr>
        <p:grpSpPr>
          <a:xfrm>
            <a:off x="4268732" y="3448008"/>
            <a:ext cx="3689762" cy="3318803"/>
            <a:chOff x="2908521" y="1973858"/>
            <a:chExt cx="2368940" cy="3514361"/>
          </a:xfrm>
        </p:grpSpPr>
        <p:sp>
          <p:nvSpPr>
            <p:cNvPr id="34" name="Round Same Side Corner Rectangle 7">
              <a:extLst>
                <a:ext uri="{FF2B5EF4-FFF2-40B4-BE49-F238E27FC236}">
                  <a16:creationId xmlns:a16="http://schemas.microsoft.com/office/drawing/2014/main" id="{A3A8395F-7301-E575-D286-F624965096E8}"/>
                </a:ext>
              </a:extLst>
            </p:cNvPr>
            <p:cNvSpPr/>
            <p:nvPr/>
          </p:nvSpPr>
          <p:spPr bwMode="gray">
            <a:xfrm>
              <a:off x="2908522" y="1973858"/>
              <a:ext cx="2368939" cy="485530"/>
            </a:xfrm>
            <a:prstGeom prst="round2SameRect">
              <a:avLst>
                <a:gd name="adj1" fmla="val 50000"/>
                <a:gd name="adj2" fmla="val 0"/>
              </a:avLst>
            </a:prstGeom>
            <a:solidFill>
              <a:schemeClr val="accent1">
                <a:lumMod val="50000"/>
              </a:schemeClr>
            </a:solidFill>
            <a:ln w="19050" algn="ctr">
              <a:solidFill>
                <a:schemeClr val="accent5">
                  <a:lumMod val="50000"/>
                </a:schemeClr>
              </a:solidFill>
              <a:miter lim="800000"/>
              <a:headEnd/>
              <a:tailEnd/>
            </a:ln>
          </p:spPr>
          <p:txBody>
            <a:bodyPr wrap="square" lIns="0" tIns="88900" rIns="0" bIns="108000" rtlCol="0" anchor="ctr"/>
            <a:lstStyle/>
            <a:p>
              <a:pPr algn="ctr">
                <a:buFont typeface="Wingdings 2" pitchFamily="18" charset="2"/>
                <a:buNone/>
              </a:pPr>
              <a:r>
                <a:rPr lang="en-US" sz="1600" b="1" dirty="0">
                  <a:solidFill>
                    <a:schemeClr val="bg1"/>
                  </a:solidFill>
                </a:rPr>
                <a:t>Accounting standard</a:t>
              </a:r>
            </a:p>
          </p:txBody>
        </p:sp>
        <p:sp>
          <p:nvSpPr>
            <p:cNvPr id="35" name="Round Same Side Corner Rectangle 9">
              <a:extLst>
                <a:ext uri="{FF2B5EF4-FFF2-40B4-BE49-F238E27FC236}">
                  <a16:creationId xmlns:a16="http://schemas.microsoft.com/office/drawing/2014/main" id="{9D2A31AB-E8A0-18A2-D45C-0B42D7751C0B}"/>
                </a:ext>
              </a:extLst>
            </p:cNvPr>
            <p:cNvSpPr/>
            <p:nvPr/>
          </p:nvSpPr>
          <p:spPr bwMode="gray">
            <a:xfrm>
              <a:off x="2908521" y="2459388"/>
              <a:ext cx="2368939" cy="3028831"/>
            </a:xfrm>
            <a:prstGeom prst="round2SameRect">
              <a:avLst>
                <a:gd name="adj1" fmla="val 0"/>
                <a:gd name="adj2" fmla="val 11552"/>
              </a:avLst>
            </a:prstGeom>
            <a:solidFill>
              <a:srgbClr val="ECECEC">
                <a:alpha val="28000"/>
              </a:srgbClr>
            </a:solidFill>
            <a:ln w="19050" algn="ctr">
              <a:solidFill>
                <a:schemeClr val="accent5">
                  <a:lumMod val="50000"/>
                </a:schemeClr>
              </a:solidFill>
              <a:prstDash val="sysDot"/>
              <a:miter lim="800000"/>
              <a:headEnd/>
              <a:tailEnd/>
            </a:ln>
          </p:spPr>
          <p:txBody>
            <a:bodyPr wrap="square" lIns="36000" tIns="108000" rIns="88900" bIns="88900" rtlCol="0" anchor="t"/>
            <a:lstStyle/>
            <a:p>
              <a:pPr algn="just">
                <a:lnSpc>
                  <a:spcPct val="106000"/>
                </a:lnSpc>
                <a:buFont typeface="Wingdings 2" pitchFamily="18" charset="2"/>
                <a:buNone/>
              </a:pPr>
              <a:r>
                <a:rPr lang="en-US" sz="1400" dirty="0"/>
                <a:t>AS 2 does not provide scope exemption for inventories held by commodity traders and excludes:</a:t>
              </a:r>
            </a:p>
            <a:p>
              <a:pPr marL="285750" indent="-285750" algn="just">
                <a:lnSpc>
                  <a:spcPct val="106000"/>
                </a:lnSpc>
                <a:buFont typeface="Arial" panose="020B0604020202020204" pitchFamily="34" charset="0"/>
                <a:buChar char="•"/>
              </a:pPr>
              <a:r>
                <a:rPr lang="en-US" sz="1400" dirty="0"/>
                <a:t>Producers' inventories of livestock, agricultural and forest products, as well as mineral oils, ores, and gases measured at NRV</a:t>
              </a:r>
            </a:p>
            <a:p>
              <a:pPr marL="285750" indent="-285750" algn="just">
                <a:lnSpc>
                  <a:spcPct val="106000"/>
                </a:lnSpc>
                <a:buFont typeface="Arial" panose="020B0604020202020204" pitchFamily="34" charset="0"/>
                <a:buChar char="•"/>
              </a:pPr>
              <a:r>
                <a:rPr lang="en-US" sz="1400" dirty="0"/>
                <a:t>WIP from construction contracts and related service contracts, and WIP from service providers' ordinary business activities.</a:t>
              </a:r>
            </a:p>
          </p:txBody>
        </p:sp>
      </p:grpSp>
      <p:grpSp>
        <p:nvGrpSpPr>
          <p:cNvPr id="36" name="Group 35">
            <a:extLst>
              <a:ext uri="{FF2B5EF4-FFF2-40B4-BE49-F238E27FC236}">
                <a16:creationId xmlns:a16="http://schemas.microsoft.com/office/drawing/2014/main" id="{F9A9377A-A342-A14C-D428-4F6DC45AC26B}"/>
              </a:ext>
            </a:extLst>
          </p:cNvPr>
          <p:cNvGrpSpPr/>
          <p:nvPr/>
        </p:nvGrpSpPr>
        <p:grpSpPr>
          <a:xfrm>
            <a:off x="8148313" y="3448008"/>
            <a:ext cx="3689762" cy="3315844"/>
            <a:chOff x="2908521" y="1973858"/>
            <a:chExt cx="2368940" cy="2898762"/>
          </a:xfrm>
        </p:grpSpPr>
        <p:sp>
          <p:nvSpPr>
            <p:cNvPr id="37" name="Round Same Side Corner Rectangle 7">
              <a:extLst>
                <a:ext uri="{FF2B5EF4-FFF2-40B4-BE49-F238E27FC236}">
                  <a16:creationId xmlns:a16="http://schemas.microsoft.com/office/drawing/2014/main" id="{75596B36-B456-595B-71D8-105B04425729}"/>
                </a:ext>
              </a:extLst>
            </p:cNvPr>
            <p:cNvSpPr/>
            <p:nvPr/>
          </p:nvSpPr>
          <p:spPr bwMode="gray">
            <a:xfrm>
              <a:off x="2908522" y="1973858"/>
              <a:ext cx="2368939" cy="384973"/>
            </a:xfrm>
            <a:prstGeom prst="round2SameRect">
              <a:avLst>
                <a:gd name="adj1" fmla="val 50000"/>
                <a:gd name="adj2" fmla="val 0"/>
              </a:avLst>
            </a:prstGeom>
            <a:solidFill>
              <a:schemeClr val="accent1">
                <a:lumMod val="50000"/>
              </a:schemeClr>
            </a:solidFill>
            <a:ln w="19050" algn="ctr">
              <a:solidFill>
                <a:schemeClr val="accent5">
                  <a:lumMod val="50000"/>
                </a:schemeClr>
              </a:solidFill>
              <a:miter lim="800000"/>
              <a:headEnd/>
              <a:tailEnd/>
            </a:ln>
          </p:spPr>
          <p:txBody>
            <a:bodyPr wrap="square" lIns="0" tIns="88900" rIns="0" bIns="108000" rtlCol="0" anchor="ctr"/>
            <a:lstStyle/>
            <a:p>
              <a:pPr algn="ctr">
                <a:buFont typeface="Wingdings 2" pitchFamily="18" charset="2"/>
                <a:buNone/>
              </a:pPr>
              <a:r>
                <a:rPr lang="en-US" sz="1600" b="1" dirty="0">
                  <a:solidFill>
                    <a:schemeClr val="bg1"/>
                  </a:solidFill>
                </a:rPr>
                <a:t>Indian Accounting Standard</a:t>
              </a:r>
            </a:p>
          </p:txBody>
        </p:sp>
        <p:sp>
          <p:nvSpPr>
            <p:cNvPr id="38" name="Round Same Side Corner Rectangle 9">
              <a:extLst>
                <a:ext uri="{FF2B5EF4-FFF2-40B4-BE49-F238E27FC236}">
                  <a16:creationId xmlns:a16="http://schemas.microsoft.com/office/drawing/2014/main" id="{ADF627A6-6958-226B-7912-EA9FC58B592F}"/>
                </a:ext>
              </a:extLst>
            </p:cNvPr>
            <p:cNvSpPr/>
            <p:nvPr/>
          </p:nvSpPr>
          <p:spPr bwMode="gray">
            <a:xfrm>
              <a:off x="2908521" y="2358832"/>
              <a:ext cx="2368939" cy="2513788"/>
            </a:xfrm>
            <a:prstGeom prst="round2SameRect">
              <a:avLst>
                <a:gd name="adj1" fmla="val 0"/>
                <a:gd name="adj2" fmla="val 11552"/>
              </a:avLst>
            </a:prstGeom>
            <a:solidFill>
              <a:srgbClr val="ECECEC">
                <a:alpha val="28000"/>
              </a:srgbClr>
            </a:solidFill>
            <a:ln w="19050" algn="ctr">
              <a:solidFill>
                <a:schemeClr val="accent5">
                  <a:lumMod val="50000"/>
                </a:schemeClr>
              </a:solidFill>
              <a:prstDash val="sysDot"/>
              <a:miter lim="800000"/>
              <a:headEnd/>
              <a:tailEnd/>
            </a:ln>
          </p:spPr>
          <p:txBody>
            <a:bodyPr wrap="square" lIns="36000" tIns="108000" rIns="88900" bIns="88900" rtlCol="0" anchor="t"/>
            <a:lstStyle/>
            <a:p>
              <a:pPr algn="just">
                <a:lnSpc>
                  <a:spcPct val="106000"/>
                </a:lnSpc>
                <a:buFont typeface="Wingdings 2" pitchFamily="18" charset="2"/>
                <a:buNone/>
              </a:pPr>
              <a:r>
                <a:rPr lang="en-US" sz="1400" dirty="0"/>
                <a:t>The measurement requirements of Ind AS 2 do not apply to the following:</a:t>
              </a:r>
            </a:p>
            <a:p>
              <a:pPr marL="285750" indent="-285750" algn="just">
                <a:lnSpc>
                  <a:spcPct val="106000"/>
                </a:lnSpc>
                <a:buFont typeface="Arial" panose="020B0604020202020204" pitchFamily="34" charset="0"/>
                <a:buChar char="•"/>
              </a:pPr>
              <a:r>
                <a:rPr lang="en-US" sz="1400" dirty="0"/>
                <a:t>Financial instruments, Inventories held by commodity broker-traders valued at fair value less costs to sell</a:t>
              </a:r>
            </a:p>
            <a:p>
              <a:pPr marL="285750" indent="-285750" algn="just">
                <a:lnSpc>
                  <a:spcPct val="106000"/>
                </a:lnSpc>
                <a:buFont typeface="Arial" panose="020B0604020202020204" pitchFamily="34" charset="0"/>
                <a:buChar char="•"/>
              </a:pPr>
              <a:r>
                <a:rPr lang="en-US" sz="1400" dirty="0"/>
                <a:t>Producers of agricultural and forest products, agricultural produce after harvest, and minerals and mineral products measured at NRV</a:t>
              </a:r>
            </a:p>
            <a:p>
              <a:pPr marL="285750" indent="-285750" algn="just">
                <a:lnSpc>
                  <a:spcPct val="106000"/>
                </a:lnSpc>
                <a:buFont typeface="Arial" panose="020B0604020202020204" pitchFamily="34" charset="0"/>
                <a:buChar char="•"/>
              </a:pPr>
              <a:r>
                <a:rPr lang="en-US" sz="1400" dirty="0"/>
                <a:t>Biological assets related to agricultural activity and agricultural produce at harvest.</a:t>
              </a:r>
            </a:p>
          </p:txBody>
        </p:sp>
      </p:grpSp>
      <p:sp>
        <p:nvSpPr>
          <p:cNvPr id="39" name="TextBox 38">
            <a:extLst>
              <a:ext uri="{FF2B5EF4-FFF2-40B4-BE49-F238E27FC236}">
                <a16:creationId xmlns:a16="http://schemas.microsoft.com/office/drawing/2014/main" id="{6ADAAA11-5D7A-D5B3-B75C-F3C4ABBB9C3F}"/>
              </a:ext>
            </a:extLst>
          </p:cNvPr>
          <p:cNvSpPr txBox="1"/>
          <p:nvPr/>
        </p:nvSpPr>
        <p:spPr>
          <a:xfrm>
            <a:off x="389149" y="3012494"/>
            <a:ext cx="11203411" cy="338554"/>
          </a:xfrm>
          <a:prstGeom prst="rect">
            <a:avLst/>
          </a:prstGeom>
          <a:noFill/>
        </p:spPr>
        <p:txBody>
          <a:bodyPr wrap="square" rtlCol="0">
            <a:spAutoFit/>
          </a:bodyPr>
          <a:lstStyle/>
          <a:p>
            <a:r>
              <a:rPr lang="en-US" sz="1600" b="1" dirty="0"/>
              <a:t>ICDS – AS – IND AS – A Differentiation</a:t>
            </a:r>
          </a:p>
        </p:txBody>
      </p:sp>
      <p:grpSp>
        <p:nvGrpSpPr>
          <p:cNvPr id="13" name="Group 349">
            <a:extLst>
              <a:ext uri="{FF2B5EF4-FFF2-40B4-BE49-F238E27FC236}">
                <a16:creationId xmlns:a16="http://schemas.microsoft.com/office/drawing/2014/main" id="{92AECF5C-1E01-1416-4ACC-ECDB37B8044E}"/>
              </a:ext>
            </a:extLst>
          </p:cNvPr>
          <p:cNvGrpSpPr>
            <a:grpSpLocks noChangeAspect="1"/>
          </p:cNvGrpSpPr>
          <p:nvPr/>
        </p:nvGrpSpPr>
        <p:grpSpPr bwMode="auto">
          <a:xfrm>
            <a:off x="271539" y="4769731"/>
            <a:ext cx="322300" cy="322299"/>
            <a:chOff x="5018" y="1229"/>
            <a:chExt cx="340" cy="340"/>
          </a:xfrm>
          <a:solidFill>
            <a:schemeClr val="bg1"/>
          </a:solidFill>
        </p:grpSpPr>
        <p:sp>
          <p:nvSpPr>
            <p:cNvPr id="14" name="Freeform 350">
              <a:extLst>
                <a:ext uri="{FF2B5EF4-FFF2-40B4-BE49-F238E27FC236}">
                  <a16:creationId xmlns:a16="http://schemas.microsoft.com/office/drawing/2014/main" id="{78B4584D-BD57-3A55-DDFD-3E4AF7C686F6}"/>
                </a:ext>
              </a:extLst>
            </p:cNvPr>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165" tIns="40082" rIns="80165" bIns="40082" numCol="1" anchor="t" anchorCtr="0" compatLnSpc="1">
              <a:prstTxWarp prst="textNoShape">
                <a:avLst/>
              </a:prstTxWarp>
            </a:bodyPr>
            <a:lstStyle/>
            <a:p>
              <a:endParaRPr lang="en-GB" sz="1800"/>
            </a:p>
          </p:txBody>
        </p:sp>
        <p:sp>
          <p:nvSpPr>
            <p:cNvPr id="15" name="Freeform 351">
              <a:extLst>
                <a:ext uri="{FF2B5EF4-FFF2-40B4-BE49-F238E27FC236}">
                  <a16:creationId xmlns:a16="http://schemas.microsoft.com/office/drawing/2014/main" id="{F180B7F2-51DF-441F-DAE7-4CEB14589B4F}"/>
                </a:ext>
              </a:extLst>
            </p:cNvPr>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165" tIns="40082" rIns="80165" bIns="40082" numCol="1" anchor="t" anchorCtr="0" compatLnSpc="1">
              <a:prstTxWarp prst="textNoShape">
                <a:avLst/>
              </a:prstTxWarp>
            </a:bodyPr>
            <a:lstStyle/>
            <a:p>
              <a:endParaRPr lang="en-GB" sz="1800"/>
            </a:p>
          </p:txBody>
        </p:sp>
      </p:grpSp>
      <p:sp>
        <p:nvSpPr>
          <p:cNvPr id="46" name="Rectangle 45">
            <a:extLst>
              <a:ext uri="{FF2B5EF4-FFF2-40B4-BE49-F238E27FC236}">
                <a16:creationId xmlns:a16="http://schemas.microsoft.com/office/drawing/2014/main" id="{E4C3B45A-DBC3-E4AD-170A-233679CD6957}"/>
              </a:ext>
            </a:extLst>
          </p:cNvPr>
          <p:cNvSpPr/>
          <p:nvPr/>
        </p:nvSpPr>
        <p:spPr>
          <a:xfrm>
            <a:off x="432673" y="795936"/>
            <a:ext cx="11271647" cy="37405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t>Cost of the inventory can be valued on two methods:</a:t>
            </a:r>
          </a:p>
        </p:txBody>
      </p:sp>
      <p:sp>
        <p:nvSpPr>
          <p:cNvPr id="48" name="Rectangle 47">
            <a:extLst>
              <a:ext uri="{FF2B5EF4-FFF2-40B4-BE49-F238E27FC236}">
                <a16:creationId xmlns:a16="http://schemas.microsoft.com/office/drawing/2014/main" id="{60CD6384-2452-C499-D618-F1363E3CDC24}"/>
              </a:ext>
            </a:extLst>
          </p:cNvPr>
          <p:cNvSpPr/>
          <p:nvPr/>
        </p:nvSpPr>
        <p:spPr>
          <a:xfrm>
            <a:off x="432673" y="1220336"/>
            <a:ext cx="5606846" cy="1801854"/>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US" sz="1600" b="1" dirty="0"/>
              <a:t>When items are not ordinarily interchangeable:</a:t>
            </a:r>
          </a:p>
          <a:p>
            <a:r>
              <a:rPr lang="en-US" sz="1600" dirty="0"/>
              <a:t>Cost formula </a:t>
            </a:r>
            <a:br>
              <a:rPr lang="en-US" sz="1600" dirty="0"/>
            </a:br>
            <a:r>
              <a:rPr lang="en-US" sz="1600" dirty="0"/>
              <a:t>(mentioned in the previous slide)</a:t>
            </a:r>
          </a:p>
        </p:txBody>
      </p:sp>
      <p:sp>
        <p:nvSpPr>
          <p:cNvPr id="49" name="Rectangle 48">
            <a:extLst>
              <a:ext uri="{FF2B5EF4-FFF2-40B4-BE49-F238E27FC236}">
                <a16:creationId xmlns:a16="http://schemas.microsoft.com/office/drawing/2014/main" id="{A05D74C8-D809-817F-808A-842CDEC9DABF}"/>
              </a:ext>
            </a:extLst>
          </p:cNvPr>
          <p:cNvSpPr/>
          <p:nvPr/>
        </p:nvSpPr>
        <p:spPr>
          <a:xfrm>
            <a:off x="6096000" y="1210639"/>
            <a:ext cx="5606846" cy="180185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600" b="1" dirty="0"/>
              <a:t>When items are ordinarily interchangeable:</a:t>
            </a:r>
          </a:p>
          <a:p>
            <a:pPr marL="285750" indent="-285750">
              <a:buFont typeface="Arial" panose="020B0604020202020204" pitchFamily="34" charset="0"/>
              <a:buChar char="•"/>
            </a:pPr>
            <a:r>
              <a:rPr lang="en-US" sz="1600" dirty="0"/>
              <a:t>First-In-First-Out method</a:t>
            </a:r>
          </a:p>
          <a:p>
            <a:pPr marL="285750" indent="-285750">
              <a:buFont typeface="Arial" panose="020B0604020202020204" pitchFamily="34" charset="0"/>
              <a:buChar char="•"/>
            </a:pPr>
            <a:r>
              <a:rPr lang="en-US" sz="1600" dirty="0"/>
              <a:t>Weighted Average Cost Method</a:t>
            </a:r>
          </a:p>
          <a:p>
            <a:pPr marL="285750" indent="-285750">
              <a:buFont typeface="Arial" panose="020B0604020202020204" pitchFamily="34" charset="0"/>
              <a:buChar char="•"/>
            </a:pPr>
            <a:r>
              <a:rPr lang="en-US" sz="1600" dirty="0"/>
              <a:t>Retail Method (used for measuring large number of rapidly changing items having similar margins)</a:t>
            </a:r>
          </a:p>
          <a:p>
            <a:r>
              <a:rPr lang="en-US" sz="1600" b="1" dirty="0"/>
              <a:t>Techniques for measurement of cost </a:t>
            </a:r>
          </a:p>
          <a:p>
            <a:pPr marL="285750" indent="-285750">
              <a:buFont typeface="Arial" panose="020B0604020202020204" pitchFamily="34" charset="0"/>
              <a:buChar char="•"/>
            </a:pPr>
            <a:r>
              <a:rPr lang="en-US" sz="1600" dirty="0"/>
              <a:t>Standard cost </a:t>
            </a:r>
          </a:p>
        </p:txBody>
      </p:sp>
    </p:spTree>
    <p:extLst>
      <p:ext uri="{BB962C8B-B14F-4D97-AF65-F5344CB8AC3E}">
        <p14:creationId xmlns:p14="http://schemas.microsoft.com/office/powerpoint/2010/main" val="313224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II: Valuation of Inventories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grpSp>
        <p:nvGrpSpPr>
          <p:cNvPr id="52" name="Group 349">
            <a:extLst>
              <a:ext uri="{FF2B5EF4-FFF2-40B4-BE49-F238E27FC236}">
                <a16:creationId xmlns:a16="http://schemas.microsoft.com/office/drawing/2014/main" id="{22891F43-48EE-458E-22E1-C0405E6955D8}"/>
              </a:ext>
            </a:extLst>
          </p:cNvPr>
          <p:cNvGrpSpPr>
            <a:grpSpLocks noChangeAspect="1"/>
          </p:cNvGrpSpPr>
          <p:nvPr/>
        </p:nvGrpSpPr>
        <p:grpSpPr bwMode="auto">
          <a:xfrm>
            <a:off x="533742" y="1080875"/>
            <a:ext cx="322300" cy="322299"/>
            <a:chOff x="5018" y="1229"/>
            <a:chExt cx="340" cy="340"/>
          </a:xfrm>
          <a:solidFill>
            <a:schemeClr val="bg1"/>
          </a:solidFill>
        </p:grpSpPr>
        <p:sp>
          <p:nvSpPr>
            <p:cNvPr id="53" name="Freeform 350">
              <a:extLst>
                <a:ext uri="{FF2B5EF4-FFF2-40B4-BE49-F238E27FC236}">
                  <a16:creationId xmlns:a16="http://schemas.microsoft.com/office/drawing/2014/main" id="{1B46D5E4-5650-DA2D-3090-7A3B7111E44D}"/>
                </a:ext>
              </a:extLst>
            </p:cNvPr>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165" tIns="40082" rIns="80165" bIns="40082" numCol="1" anchor="t" anchorCtr="0" compatLnSpc="1">
              <a:prstTxWarp prst="textNoShape">
                <a:avLst/>
              </a:prstTxWarp>
            </a:bodyPr>
            <a:lstStyle/>
            <a:p>
              <a:endParaRPr lang="en-GB" sz="1800"/>
            </a:p>
          </p:txBody>
        </p:sp>
        <p:sp>
          <p:nvSpPr>
            <p:cNvPr id="54" name="Freeform 351">
              <a:extLst>
                <a:ext uri="{FF2B5EF4-FFF2-40B4-BE49-F238E27FC236}">
                  <a16:creationId xmlns:a16="http://schemas.microsoft.com/office/drawing/2014/main" id="{82D91FEC-3C40-3358-113A-F9029DE9B341}"/>
                </a:ext>
              </a:extLst>
            </p:cNvPr>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165" tIns="40082" rIns="80165" bIns="40082" numCol="1" anchor="t" anchorCtr="0" compatLnSpc="1">
              <a:prstTxWarp prst="textNoShape">
                <a:avLst/>
              </a:prstTxWarp>
            </a:bodyPr>
            <a:lstStyle/>
            <a:p>
              <a:endParaRPr lang="en-GB" sz="1800"/>
            </a:p>
          </p:txBody>
        </p:sp>
      </p:grpSp>
      <p:grpSp>
        <p:nvGrpSpPr>
          <p:cNvPr id="3" name="Group 2">
            <a:extLst>
              <a:ext uri="{FF2B5EF4-FFF2-40B4-BE49-F238E27FC236}">
                <a16:creationId xmlns:a16="http://schemas.microsoft.com/office/drawing/2014/main" id="{8B220877-C0C7-FD54-8C47-BBF1DB44180C}"/>
              </a:ext>
            </a:extLst>
          </p:cNvPr>
          <p:cNvGrpSpPr/>
          <p:nvPr/>
        </p:nvGrpSpPr>
        <p:grpSpPr>
          <a:xfrm>
            <a:off x="533727" y="957927"/>
            <a:ext cx="11022322" cy="5687056"/>
            <a:chOff x="1158902" y="1937641"/>
            <a:chExt cx="8656218" cy="4944582"/>
          </a:xfrm>
        </p:grpSpPr>
        <p:sp>
          <p:nvSpPr>
            <p:cNvPr id="4" name="Round Same Side Corner Rectangle 4">
              <a:extLst>
                <a:ext uri="{FF2B5EF4-FFF2-40B4-BE49-F238E27FC236}">
                  <a16:creationId xmlns:a16="http://schemas.microsoft.com/office/drawing/2014/main" id="{8107A77F-4A0D-C40E-F25F-5F52404F8855}"/>
                </a:ext>
              </a:extLst>
            </p:cNvPr>
            <p:cNvSpPr/>
            <p:nvPr/>
          </p:nvSpPr>
          <p:spPr>
            <a:xfrm>
              <a:off x="1158903" y="1937641"/>
              <a:ext cx="8389936" cy="365760"/>
            </a:xfrm>
            <a:prstGeom prst="round2SameRect">
              <a:avLst/>
            </a:prstGeom>
            <a:solidFill>
              <a:schemeClr val="tx1">
                <a:lumMod val="75000"/>
                <a:lumOff val="25000"/>
              </a:schemeClr>
            </a:solidFill>
            <a:ln>
              <a:noFill/>
              <a:headEnd/>
              <a:tailEnd/>
            </a:ln>
            <a:effectLst/>
          </p:spPr>
          <p:style>
            <a:lnRef idx="1">
              <a:schemeClr val="accent3"/>
            </a:lnRef>
            <a:fillRef idx="3">
              <a:schemeClr val="accent3"/>
            </a:fillRef>
            <a:effectRef idx="2">
              <a:schemeClr val="accent3"/>
            </a:effectRef>
            <a:fontRef idx="minor">
              <a:schemeClr val="lt1"/>
            </a:fontRef>
          </p:style>
          <p:txBody>
            <a:bodyPr lIns="101787" tIns="50892" rIns="101787" bIns="50892" anchor="ctr"/>
            <a:lstStyle/>
            <a:p>
              <a:pPr algn="ctr"/>
              <a:r>
                <a:rPr lang="en-US" sz="1400" b="1" dirty="0"/>
                <a:t>Issues for consideration</a:t>
              </a:r>
            </a:p>
          </p:txBody>
        </p:sp>
        <p:sp>
          <p:nvSpPr>
            <p:cNvPr id="5" name="Snip and Round Single Corner Rectangle 15">
              <a:extLst>
                <a:ext uri="{FF2B5EF4-FFF2-40B4-BE49-F238E27FC236}">
                  <a16:creationId xmlns:a16="http://schemas.microsoft.com/office/drawing/2014/main" id="{52780D1C-2CF2-CCB5-EECA-8D824ACD4E91}"/>
                </a:ext>
              </a:extLst>
            </p:cNvPr>
            <p:cNvSpPr/>
            <p:nvPr/>
          </p:nvSpPr>
          <p:spPr>
            <a:xfrm flipH="1">
              <a:off x="1158902" y="2785396"/>
              <a:ext cx="2707338" cy="3625147"/>
            </a:xfrm>
            <a:custGeom>
              <a:avLst/>
              <a:gdLst>
                <a:gd name="connsiteX0" fmla="*/ 690290 w 2707338"/>
                <a:gd name="connsiteY0" fmla="*/ 0 h 4572000"/>
                <a:gd name="connsiteX1" fmla="*/ 2707338 w 2707338"/>
                <a:gd name="connsiteY1" fmla="*/ 0 h 4572000"/>
                <a:gd name="connsiteX2" fmla="*/ 2707338 w 2707338"/>
                <a:gd name="connsiteY2" fmla="*/ 0 h 4572000"/>
                <a:gd name="connsiteX3" fmla="*/ 2707338 w 2707338"/>
                <a:gd name="connsiteY3" fmla="*/ 4572000 h 4572000"/>
                <a:gd name="connsiteX4" fmla="*/ 0 w 2707338"/>
                <a:gd name="connsiteY4" fmla="*/ 4572000 h 4572000"/>
                <a:gd name="connsiteX5" fmla="*/ 0 w 2707338"/>
                <a:gd name="connsiteY5" fmla="*/ 690290 h 4572000"/>
                <a:gd name="connsiteX6" fmla="*/ 690290 w 2707338"/>
                <a:gd name="connsiteY6" fmla="*/ 0 h 4572000"/>
                <a:gd name="connsiteX0" fmla="*/ 2707338 w 2798778"/>
                <a:gd name="connsiteY0" fmla="*/ 4572000 h 4663440"/>
                <a:gd name="connsiteX1" fmla="*/ 0 w 2798778"/>
                <a:gd name="connsiteY1" fmla="*/ 4572000 h 4663440"/>
                <a:gd name="connsiteX2" fmla="*/ 0 w 2798778"/>
                <a:gd name="connsiteY2" fmla="*/ 690290 h 4663440"/>
                <a:gd name="connsiteX3" fmla="*/ 690290 w 2798778"/>
                <a:gd name="connsiteY3" fmla="*/ 0 h 4663440"/>
                <a:gd name="connsiteX4" fmla="*/ 2707338 w 2798778"/>
                <a:gd name="connsiteY4" fmla="*/ 0 h 4663440"/>
                <a:gd name="connsiteX5" fmla="*/ 2707338 w 2798778"/>
                <a:gd name="connsiteY5" fmla="*/ 0 h 4663440"/>
                <a:gd name="connsiteX6" fmla="*/ 2798778 w 2798778"/>
                <a:gd name="connsiteY6" fmla="*/ 4663440 h 4663440"/>
                <a:gd name="connsiteX0" fmla="*/ 2707338 w 2707338"/>
                <a:gd name="connsiteY0" fmla="*/ 4572000 h 4572000"/>
                <a:gd name="connsiteX1" fmla="*/ 0 w 2707338"/>
                <a:gd name="connsiteY1" fmla="*/ 4572000 h 4572000"/>
                <a:gd name="connsiteX2" fmla="*/ 0 w 2707338"/>
                <a:gd name="connsiteY2" fmla="*/ 690290 h 4572000"/>
                <a:gd name="connsiteX3" fmla="*/ 690290 w 2707338"/>
                <a:gd name="connsiteY3" fmla="*/ 0 h 4572000"/>
                <a:gd name="connsiteX4" fmla="*/ 2707338 w 2707338"/>
                <a:gd name="connsiteY4" fmla="*/ 0 h 4572000"/>
                <a:gd name="connsiteX5" fmla="*/ 2707338 w 2707338"/>
                <a:gd name="connsiteY5" fmla="*/ 0 h 4572000"/>
                <a:gd name="connsiteX0" fmla="*/ 0 w 2707338"/>
                <a:gd name="connsiteY0" fmla="*/ 4572000 h 4572000"/>
                <a:gd name="connsiteX1" fmla="*/ 0 w 2707338"/>
                <a:gd name="connsiteY1" fmla="*/ 690290 h 4572000"/>
                <a:gd name="connsiteX2" fmla="*/ 690290 w 2707338"/>
                <a:gd name="connsiteY2" fmla="*/ 0 h 4572000"/>
                <a:gd name="connsiteX3" fmla="*/ 2707338 w 2707338"/>
                <a:gd name="connsiteY3" fmla="*/ 0 h 4572000"/>
                <a:gd name="connsiteX4" fmla="*/ 2707338 w 2707338"/>
                <a:gd name="connsiteY4" fmla="*/ 0 h 4572000"/>
                <a:gd name="connsiteX0" fmla="*/ 0 w 2707338"/>
                <a:gd name="connsiteY0" fmla="*/ 4081730 h 4081730"/>
                <a:gd name="connsiteX1" fmla="*/ 0 w 2707338"/>
                <a:gd name="connsiteY1" fmla="*/ 690290 h 4081730"/>
                <a:gd name="connsiteX2" fmla="*/ 690290 w 2707338"/>
                <a:gd name="connsiteY2" fmla="*/ 0 h 4081730"/>
                <a:gd name="connsiteX3" fmla="*/ 2707338 w 2707338"/>
                <a:gd name="connsiteY3" fmla="*/ 0 h 4081730"/>
                <a:gd name="connsiteX4" fmla="*/ 2707338 w 2707338"/>
                <a:gd name="connsiteY4" fmla="*/ 0 h 408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7338" h="4081730">
                  <a:moveTo>
                    <a:pt x="0" y="4081730"/>
                  </a:moveTo>
                  <a:lnTo>
                    <a:pt x="0" y="690290"/>
                  </a:lnTo>
                  <a:cubicBezTo>
                    <a:pt x="0" y="309053"/>
                    <a:pt x="309053" y="0"/>
                    <a:pt x="690290" y="0"/>
                  </a:cubicBezTo>
                  <a:lnTo>
                    <a:pt x="2707338" y="0"/>
                  </a:lnTo>
                  <a:lnTo>
                    <a:pt x="2707338" y="0"/>
                  </a:lnTo>
                </a:path>
              </a:pathLst>
            </a:cu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nip and Round Single Corner Rectangle 15">
              <a:extLst>
                <a:ext uri="{FF2B5EF4-FFF2-40B4-BE49-F238E27FC236}">
                  <a16:creationId xmlns:a16="http://schemas.microsoft.com/office/drawing/2014/main" id="{FCE4AA65-1839-7FA1-5FB7-E4822799B296}"/>
                </a:ext>
              </a:extLst>
            </p:cNvPr>
            <p:cNvSpPr/>
            <p:nvPr/>
          </p:nvSpPr>
          <p:spPr>
            <a:xfrm flipH="1">
              <a:off x="4006011" y="2785396"/>
              <a:ext cx="2707338" cy="3654175"/>
            </a:xfrm>
            <a:custGeom>
              <a:avLst/>
              <a:gdLst>
                <a:gd name="connsiteX0" fmla="*/ 690290 w 2707338"/>
                <a:gd name="connsiteY0" fmla="*/ 0 h 4572000"/>
                <a:gd name="connsiteX1" fmla="*/ 2707338 w 2707338"/>
                <a:gd name="connsiteY1" fmla="*/ 0 h 4572000"/>
                <a:gd name="connsiteX2" fmla="*/ 2707338 w 2707338"/>
                <a:gd name="connsiteY2" fmla="*/ 0 h 4572000"/>
                <a:gd name="connsiteX3" fmla="*/ 2707338 w 2707338"/>
                <a:gd name="connsiteY3" fmla="*/ 4572000 h 4572000"/>
                <a:gd name="connsiteX4" fmla="*/ 0 w 2707338"/>
                <a:gd name="connsiteY4" fmla="*/ 4572000 h 4572000"/>
                <a:gd name="connsiteX5" fmla="*/ 0 w 2707338"/>
                <a:gd name="connsiteY5" fmla="*/ 690290 h 4572000"/>
                <a:gd name="connsiteX6" fmla="*/ 690290 w 2707338"/>
                <a:gd name="connsiteY6" fmla="*/ 0 h 4572000"/>
                <a:gd name="connsiteX0" fmla="*/ 2707338 w 2798778"/>
                <a:gd name="connsiteY0" fmla="*/ 4572000 h 4663440"/>
                <a:gd name="connsiteX1" fmla="*/ 0 w 2798778"/>
                <a:gd name="connsiteY1" fmla="*/ 4572000 h 4663440"/>
                <a:gd name="connsiteX2" fmla="*/ 0 w 2798778"/>
                <a:gd name="connsiteY2" fmla="*/ 690290 h 4663440"/>
                <a:gd name="connsiteX3" fmla="*/ 690290 w 2798778"/>
                <a:gd name="connsiteY3" fmla="*/ 0 h 4663440"/>
                <a:gd name="connsiteX4" fmla="*/ 2707338 w 2798778"/>
                <a:gd name="connsiteY4" fmla="*/ 0 h 4663440"/>
                <a:gd name="connsiteX5" fmla="*/ 2707338 w 2798778"/>
                <a:gd name="connsiteY5" fmla="*/ 0 h 4663440"/>
                <a:gd name="connsiteX6" fmla="*/ 2798778 w 2798778"/>
                <a:gd name="connsiteY6" fmla="*/ 4663440 h 4663440"/>
                <a:gd name="connsiteX0" fmla="*/ 2707338 w 2707338"/>
                <a:gd name="connsiteY0" fmla="*/ 4572000 h 4572000"/>
                <a:gd name="connsiteX1" fmla="*/ 0 w 2707338"/>
                <a:gd name="connsiteY1" fmla="*/ 4572000 h 4572000"/>
                <a:gd name="connsiteX2" fmla="*/ 0 w 2707338"/>
                <a:gd name="connsiteY2" fmla="*/ 690290 h 4572000"/>
                <a:gd name="connsiteX3" fmla="*/ 690290 w 2707338"/>
                <a:gd name="connsiteY3" fmla="*/ 0 h 4572000"/>
                <a:gd name="connsiteX4" fmla="*/ 2707338 w 2707338"/>
                <a:gd name="connsiteY4" fmla="*/ 0 h 4572000"/>
                <a:gd name="connsiteX5" fmla="*/ 2707338 w 2707338"/>
                <a:gd name="connsiteY5" fmla="*/ 0 h 4572000"/>
                <a:gd name="connsiteX0" fmla="*/ 0 w 2707338"/>
                <a:gd name="connsiteY0" fmla="*/ 4572000 h 4572000"/>
                <a:gd name="connsiteX1" fmla="*/ 0 w 2707338"/>
                <a:gd name="connsiteY1" fmla="*/ 690290 h 4572000"/>
                <a:gd name="connsiteX2" fmla="*/ 690290 w 2707338"/>
                <a:gd name="connsiteY2" fmla="*/ 0 h 4572000"/>
                <a:gd name="connsiteX3" fmla="*/ 2707338 w 2707338"/>
                <a:gd name="connsiteY3" fmla="*/ 0 h 4572000"/>
                <a:gd name="connsiteX4" fmla="*/ 2707338 w 2707338"/>
                <a:gd name="connsiteY4" fmla="*/ 0 h 4572000"/>
                <a:gd name="connsiteX0" fmla="*/ 0 w 2707338"/>
                <a:gd name="connsiteY0" fmla="*/ 4114414 h 4114414"/>
                <a:gd name="connsiteX1" fmla="*/ 0 w 2707338"/>
                <a:gd name="connsiteY1" fmla="*/ 690290 h 4114414"/>
                <a:gd name="connsiteX2" fmla="*/ 690290 w 2707338"/>
                <a:gd name="connsiteY2" fmla="*/ 0 h 4114414"/>
                <a:gd name="connsiteX3" fmla="*/ 2707338 w 2707338"/>
                <a:gd name="connsiteY3" fmla="*/ 0 h 4114414"/>
                <a:gd name="connsiteX4" fmla="*/ 2707338 w 2707338"/>
                <a:gd name="connsiteY4" fmla="*/ 0 h 4114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7338" h="4114414">
                  <a:moveTo>
                    <a:pt x="0" y="4114414"/>
                  </a:moveTo>
                  <a:lnTo>
                    <a:pt x="0" y="690290"/>
                  </a:lnTo>
                  <a:cubicBezTo>
                    <a:pt x="0" y="309053"/>
                    <a:pt x="309053" y="0"/>
                    <a:pt x="690290" y="0"/>
                  </a:cubicBezTo>
                  <a:lnTo>
                    <a:pt x="2707338" y="0"/>
                  </a:lnTo>
                  <a:lnTo>
                    <a:pt x="2707338" y="0"/>
                  </a:lnTo>
                </a:path>
              </a:pathLst>
            </a:custGeo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nip and Round Single Corner Rectangle 15">
              <a:extLst>
                <a:ext uri="{FF2B5EF4-FFF2-40B4-BE49-F238E27FC236}">
                  <a16:creationId xmlns:a16="http://schemas.microsoft.com/office/drawing/2014/main" id="{73A693F7-0A5A-1C38-3A20-D4F030EF8C14}"/>
                </a:ext>
              </a:extLst>
            </p:cNvPr>
            <p:cNvSpPr/>
            <p:nvPr/>
          </p:nvSpPr>
          <p:spPr>
            <a:xfrm flipH="1">
              <a:off x="6853120" y="2785396"/>
              <a:ext cx="2707338" cy="3668690"/>
            </a:xfrm>
            <a:custGeom>
              <a:avLst/>
              <a:gdLst>
                <a:gd name="connsiteX0" fmla="*/ 690290 w 2707338"/>
                <a:gd name="connsiteY0" fmla="*/ 0 h 4572000"/>
                <a:gd name="connsiteX1" fmla="*/ 2707338 w 2707338"/>
                <a:gd name="connsiteY1" fmla="*/ 0 h 4572000"/>
                <a:gd name="connsiteX2" fmla="*/ 2707338 w 2707338"/>
                <a:gd name="connsiteY2" fmla="*/ 0 h 4572000"/>
                <a:gd name="connsiteX3" fmla="*/ 2707338 w 2707338"/>
                <a:gd name="connsiteY3" fmla="*/ 4572000 h 4572000"/>
                <a:gd name="connsiteX4" fmla="*/ 0 w 2707338"/>
                <a:gd name="connsiteY4" fmla="*/ 4572000 h 4572000"/>
                <a:gd name="connsiteX5" fmla="*/ 0 w 2707338"/>
                <a:gd name="connsiteY5" fmla="*/ 690290 h 4572000"/>
                <a:gd name="connsiteX6" fmla="*/ 690290 w 2707338"/>
                <a:gd name="connsiteY6" fmla="*/ 0 h 4572000"/>
                <a:gd name="connsiteX0" fmla="*/ 2707338 w 2798778"/>
                <a:gd name="connsiteY0" fmla="*/ 4572000 h 4663440"/>
                <a:gd name="connsiteX1" fmla="*/ 0 w 2798778"/>
                <a:gd name="connsiteY1" fmla="*/ 4572000 h 4663440"/>
                <a:gd name="connsiteX2" fmla="*/ 0 w 2798778"/>
                <a:gd name="connsiteY2" fmla="*/ 690290 h 4663440"/>
                <a:gd name="connsiteX3" fmla="*/ 690290 w 2798778"/>
                <a:gd name="connsiteY3" fmla="*/ 0 h 4663440"/>
                <a:gd name="connsiteX4" fmla="*/ 2707338 w 2798778"/>
                <a:gd name="connsiteY4" fmla="*/ 0 h 4663440"/>
                <a:gd name="connsiteX5" fmla="*/ 2707338 w 2798778"/>
                <a:gd name="connsiteY5" fmla="*/ 0 h 4663440"/>
                <a:gd name="connsiteX6" fmla="*/ 2798778 w 2798778"/>
                <a:gd name="connsiteY6" fmla="*/ 4663440 h 4663440"/>
                <a:gd name="connsiteX0" fmla="*/ 2707338 w 2707338"/>
                <a:gd name="connsiteY0" fmla="*/ 4572000 h 4572000"/>
                <a:gd name="connsiteX1" fmla="*/ 0 w 2707338"/>
                <a:gd name="connsiteY1" fmla="*/ 4572000 h 4572000"/>
                <a:gd name="connsiteX2" fmla="*/ 0 w 2707338"/>
                <a:gd name="connsiteY2" fmla="*/ 690290 h 4572000"/>
                <a:gd name="connsiteX3" fmla="*/ 690290 w 2707338"/>
                <a:gd name="connsiteY3" fmla="*/ 0 h 4572000"/>
                <a:gd name="connsiteX4" fmla="*/ 2707338 w 2707338"/>
                <a:gd name="connsiteY4" fmla="*/ 0 h 4572000"/>
                <a:gd name="connsiteX5" fmla="*/ 2707338 w 2707338"/>
                <a:gd name="connsiteY5" fmla="*/ 0 h 4572000"/>
                <a:gd name="connsiteX0" fmla="*/ 0 w 2707338"/>
                <a:gd name="connsiteY0" fmla="*/ 4572000 h 4572000"/>
                <a:gd name="connsiteX1" fmla="*/ 0 w 2707338"/>
                <a:gd name="connsiteY1" fmla="*/ 690290 h 4572000"/>
                <a:gd name="connsiteX2" fmla="*/ 690290 w 2707338"/>
                <a:gd name="connsiteY2" fmla="*/ 0 h 4572000"/>
                <a:gd name="connsiteX3" fmla="*/ 2707338 w 2707338"/>
                <a:gd name="connsiteY3" fmla="*/ 0 h 4572000"/>
                <a:gd name="connsiteX4" fmla="*/ 2707338 w 2707338"/>
                <a:gd name="connsiteY4" fmla="*/ 0 h 4572000"/>
                <a:gd name="connsiteX0" fmla="*/ 0 w 2707338"/>
                <a:gd name="connsiteY0" fmla="*/ 4130758 h 4130758"/>
                <a:gd name="connsiteX1" fmla="*/ 0 w 2707338"/>
                <a:gd name="connsiteY1" fmla="*/ 690290 h 4130758"/>
                <a:gd name="connsiteX2" fmla="*/ 690290 w 2707338"/>
                <a:gd name="connsiteY2" fmla="*/ 0 h 4130758"/>
                <a:gd name="connsiteX3" fmla="*/ 2707338 w 2707338"/>
                <a:gd name="connsiteY3" fmla="*/ 0 h 4130758"/>
                <a:gd name="connsiteX4" fmla="*/ 2707338 w 2707338"/>
                <a:gd name="connsiteY4" fmla="*/ 0 h 413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7338" h="4130758">
                  <a:moveTo>
                    <a:pt x="0" y="4130758"/>
                  </a:moveTo>
                  <a:lnTo>
                    <a:pt x="0" y="690290"/>
                  </a:lnTo>
                  <a:cubicBezTo>
                    <a:pt x="0" y="309053"/>
                    <a:pt x="309053" y="0"/>
                    <a:pt x="690290" y="0"/>
                  </a:cubicBezTo>
                  <a:lnTo>
                    <a:pt x="2707338" y="0"/>
                  </a:lnTo>
                  <a:lnTo>
                    <a:pt x="2707338" y="0"/>
                  </a:lnTo>
                </a:path>
              </a:pathLst>
            </a:custGeom>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dirty="0"/>
            </a:p>
          </p:txBody>
        </p:sp>
        <p:sp>
          <p:nvSpPr>
            <p:cNvPr id="8" name="TextBox 17">
              <a:extLst>
                <a:ext uri="{FF2B5EF4-FFF2-40B4-BE49-F238E27FC236}">
                  <a16:creationId xmlns:a16="http://schemas.microsoft.com/office/drawing/2014/main" id="{617AD310-5019-BAC0-C169-D8AC63753A64}"/>
                </a:ext>
              </a:extLst>
            </p:cNvPr>
            <p:cNvSpPr txBox="1"/>
            <p:nvPr/>
          </p:nvSpPr>
          <p:spPr>
            <a:xfrm>
              <a:off x="1158902" y="2921820"/>
              <a:ext cx="2706624" cy="3960403"/>
            </a:xfrm>
            <a:prstGeom prst="rect">
              <a:avLst/>
            </a:prstGeom>
            <a:noFill/>
          </p:spPr>
          <p:txBody>
            <a:bodyPr wrap="square" lIns="0" rtlCol="0">
              <a:spAutoFit/>
            </a:bodyPr>
            <a:lstStyle/>
            <a:p>
              <a:pPr marL="171450" indent="-171450" fontAlgn="base" hangingPunct="0">
                <a:spcAft>
                  <a:spcPts val="600"/>
                </a:spcAft>
                <a:buClr>
                  <a:schemeClr val="tx1"/>
                </a:buClr>
                <a:buSzPct val="100000"/>
                <a:buFont typeface="Arial" panose="020B0604020202020204" pitchFamily="34" charset="0"/>
                <a:buChar char="•"/>
              </a:pPr>
              <a:r>
                <a:rPr lang="en-US" sz="1400" b="1" dirty="0">
                  <a:cs typeface="Arial" pitchFamily="34" charset="0"/>
                  <a:sym typeface="Arial" pitchFamily="34" charset="0"/>
                </a:rPr>
                <a:t>V</a:t>
              </a:r>
              <a:r>
                <a:rPr lang="en-US" sz="1400" b="1" dirty="0"/>
                <a:t>aluation of inventories in case of dissolution of partnership firm: </a:t>
              </a:r>
              <a:r>
                <a:rPr lang="en-US" sz="1400" dirty="0"/>
                <a:t>ICDS II insists to value the inventories at market price irrespective of whether the business of the firm discontinues.</a:t>
              </a:r>
            </a:p>
            <a:p>
              <a:pPr marL="171450" indent="-171450" fontAlgn="base" hangingPunct="0">
                <a:spcAft>
                  <a:spcPts val="600"/>
                </a:spcAft>
                <a:buClr>
                  <a:schemeClr val="tx1"/>
                </a:buClr>
                <a:buSzPct val="100000"/>
                <a:buFont typeface="Arial" panose="020B0604020202020204" pitchFamily="34" charset="0"/>
                <a:buChar char="•"/>
              </a:pPr>
              <a:r>
                <a:rPr lang="en-US" sz="1400" dirty="0"/>
                <a:t>Supreme court in case of </a:t>
              </a:r>
              <a:r>
                <a:rPr lang="en-US" sz="1400" b="1" dirty="0"/>
                <a:t>Shakthi Trading Co v. CIT [2001] 250 ITR 871/118 Taxman 301 (SC)</a:t>
              </a:r>
              <a:r>
                <a:rPr lang="en-US" sz="1400" dirty="0"/>
                <a:t> held that on the dissolution of a firm, where the business of firm is not discontinued and is taken over by other partners, the stock-in-trade of the firm can be valued at cost or market value, whichever is lower.</a:t>
              </a:r>
              <a:endParaRPr lang="en-US" sz="1400" b="1" dirty="0"/>
            </a:p>
            <a:p>
              <a:pPr marL="171450" indent="-171450" fontAlgn="base" hangingPunct="0">
                <a:spcAft>
                  <a:spcPts val="600"/>
                </a:spcAft>
                <a:buClr>
                  <a:schemeClr val="tx1"/>
                </a:buClr>
                <a:buSzPct val="100000"/>
                <a:buFont typeface="Arial" panose="020B0604020202020204" pitchFamily="34" charset="0"/>
                <a:buChar char="•"/>
              </a:pPr>
              <a:r>
                <a:rPr lang="en-US" sz="1400" dirty="0"/>
                <a:t>Supreme Court also distinguished the earlier decision in </a:t>
              </a:r>
              <a:r>
                <a:rPr lang="en-US" sz="1400" b="1" dirty="0"/>
                <a:t>A.L.A. </a:t>
              </a:r>
              <a:r>
                <a:rPr lang="en-US" sz="1400" b="1" dirty="0" err="1"/>
                <a:t>Firmm</a:t>
              </a:r>
              <a:r>
                <a:rPr lang="en-US" sz="1400" b="1" dirty="0"/>
                <a:t> [1989] 189 ITR 285/55 Taxman 497 (SC) </a:t>
              </a:r>
              <a:r>
                <a:rPr lang="en-US" sz="1400" dirty="0"/>
                <a:t>on the ground that in the case of dissolution of a partnership firm, if the business is discontinued then stock-in-trade has to be valued at market price only.</a:t>
              </a:r>
              <a:endParaRPr lang="en-US" altLang="en-US" sz="1400" b="1" dirty="0">
                <a:cs typeface="Arial" pitchFamily="34" charset="0"/>
                <a:sym typeface="Arial" pitchFamily="34" charset="0"/>
              </a:endParaRPr>
            </a:p>
          </p:txBody>
        </p:sp>
        <p:sp>
          <p:nvSpPr>
            <p:cNvPr id="10" name="TextBox 54">
              <a:extLst>
                <a:ext uri="{FF2B5EF4-FFF2-40B4-BE49-F238E27FC236}">
                  <a16:creationId xmlns:a16="http://schemas.microsoft.com/office/drawing/2014/main" id="{E6BF5A93-6BB5-D1E7-BC83-142B0DFADBB8}"/>
                </a:ext>
              </a:extLst>
            </p:cNvPr>
            <p:cNvSpPr txBox="1"/>
            <p:nvPr/>
          </p:nvSpPr>
          <p:spPr>
            <a:xfrm>
              <a:off x="4006010" y="2921820"/>
              <a:ext cx="2512818" cy="2328075"/>
            </a:xfrm>
            <a:prstGeom prst="rect">
              <a:avLst/>
            </a:prstGeom>
            <a:noFill/>
          </p:spPr>
          <p:txBody>
            <a:bodyPr wrap="square" rtlCol="0">
              <a:spAutoFit/>
            </a:bodyPr>
            <a:lstStyle/>
            <a:p>
              <a:pPr marL="285750" indent="-285750">
                <a:buFont typeface="Arial" panose="020B0604020202020204" pitchFamily="34" charset="0"/>
                <a:buChar char="•"/>
              </a:pPr>
              <a:r>
                <a:rPr lang="en-US" sz="1400" dirty="0"/>
                <a:t>In </a:t>
              </a:r>
              <a:r>
                <a:rPr lang="en-US" sz="1400" b="1" dirty="0"/>
                <a:t>Chamber of Tax Consultants v. Union of India [2017] 87 taxmann.com 92/[2018] 252 Taxman 77</a:t>
              </a:r>
              <a:r>
                <a:rPr lang="en-US" sz="1400" dirty="0"/>
                <a:t>, the </a:t>
              </a:r>
              <a:r>
                <a:rPr lang="en-US" sz="1400" b="1" dirty="0"/>
                <a:t>Delhi High Court</a:t>
              </a:r>
              <a:r>
                <a:rPr lang="en-US" sz="1400" dirty="0"/>
                <a:t> held that the upshot of the above discussion is that ICDS II is also an attempt to overreach the binding judicial precedents by the device of notifications issued by the central government. It is an exercise of excessive delegation of legislative power which is impermissible in law.</a:t>
              </a:r>
            </a:p>
          </p:txBody>
        </p:sp>
        <p:sp>
          <p:nvSpPr>
            <p:cNvPr id="11" name="TextBox 55">
              <a:extLst>
                <a:ext uri="{FF2B5EF4-FFF2-40B4-BE49-F238E27FC236}">
                  <a16:creationId xmlns:a16="http://schemas.microsoft.com/office/drawing/2014/main" id="{759D9947-1434-A8EE-2D95-BCCA99F8C0EB}"/>
                </a:ext>
              </a:extLst>
            </p:cNvPr>
            <p:cNvSpPr txBox="1"/>
            <p:nvPr/>
          </p:nvSpPr>
          <p:spPr>
            <a:xfrm>
              <a:off x="6846191" y="2921820"/>
              <a:ext cx="2707339" cy="3264656"/>
            </a:xfrm>
            <a:prstGeom prst="rect">
              <a:avLst/>
            </a:prstGeom>
            <a:noFill/>
          </p:spPr>
          <p:txBody>
            <a:bodyPr wrap="square" rtlCol="0">
              <a:spAutoFit/>
            </a:bodyPr>
            <a:lstStyle/>
            <a:p>
              <a:r>
                <a:rPr lang="en-US" sz="1400" dirty="0"/>
                <a:t>To overcome the Delhi High Court decision, the Finance Act, 2018 has made the following amendments in </a:t>
              </a:r>
              <a:r>
                <a:rPr lang="en-US" sz="1400" b="1" dirty="0"/>
                <a:t>section 145A</a:t>
              </a:r>
              <a:r>
                <a:rPr lang="en-US" sz="1400" dirty="0"/>
                <a:t> of the Act with retrospective affect from AY 2017-18:</a:t>
              </a:r>
            </a:p>
            <a:p>
              <a:pPr marL="285750" indent="-285750">
                <a:buFont typeface="Arial" panose="020B0604020202020204" pitchFamily="34" charset="0"/>
                <a:buChar char="•"/>
              </a:pPr>
              <a:r>
                <a:rPr lang="en-US" sz="1400" dirty="0"/>
                <a:t>Valuation of inventory shall be made at lower of actual cost or net realizable value computed in accordance with ICDS.</a:t>
              </a:r>
            </a:p>
            <a:p>
              <a:endParaRPr lang="en-US" sz="1400" dirty="0"/>
            </a:p>
            <a:p>
              <a:pPr marL="285750" indent="-285750">
                <a:buFont typeface="Arial" panose="020B0604020202020204" pitchFamily="34" charset="0"/>
                <a:buChar char="•"/>
              </a:pPr>
              <a:r>
                <a:rPr lang="en-US" sz="1400" dirty="0"/>
                <a:t>Valuation of purchase or sale of goods or services and of inventory is to be adjusted to include the amount of any tax, duty, </a:t>
              </a:r>
              <a:r>
                <a:rPr lang="en-US" sz="1400" dirty="0" err="1"/>
                <a:t>cess</a:t>
              </a:r>
              <a:r>
                <a:rPr lang="en-US" sz="1400" dirty="0"/>
                <a:t> or fee (by whatever name called) actually paid or incurred by the </a:t>
              </a:r>
              <a:r>
                <a:rPr lang="en-US" sz="1400" dirty="0" err="1"/>
                <a:t>assessee</a:t>
              </a:r>
              <a:r>
                <a:rPr lang="en-US" sz="1400" dirty="0"/>
                <a:t> to bring the goods or services to the place of its location and condition as on the date of valuation</a:t>
              </a:r>
            </a:p>
          </p:txBody>
        </p:sp>
        <p:sp>
          <p:nvSpPr>
            <p:cNvPr id="12" name="Rectangle 11">
              <a:extLst>
                <a:ext uri="{FF2B5EF4-FFF2-40B4-BE49-F238E27FC236}">
                  <a16:creationId xmlns:a16="http://schemas.microsoft.com/office/drawing/2014/main" id="{CE75E865-2E6B-DF4A-1B8F-260AA5124CD7}"/>
                </a:ext>
              </a:extLst>
            </p:cNvPr>
            <p:cNvSpPr/>
            <p:nvPr/>
          </p:nvSpPr>
          <p:spPr>
            <a:xfrm>
              <a:off x="1200989" y="2445639"/>
              <a:ext cx="411155" cy="294354"/>
            </a:xfrm>
            <a:prstGeom prst="rect">
              <a:avLst/>
            </a:prstGeom>
          </p:spPr>
          <p:txBody>
            <a:bodyPr wrap="none" lIns="0">
              <a:spAutoFit/>
            </a:bodyPr>
            <a:lstStyle/>
            <a:p>
              <a:pPr defTabSz="1019175"/>
              <a:r>
                <a:rPr lang="en-US" sz="1600" b="1" dirty="0">
                  <a:solidFill>
                    <a:schemeClr val="accent1"/>
                  </a:solidFill>
                </a:rPr>
                <a:t>Issue</a:t>
              </a:r>
            </a:p>
          </p:txBody>
        </p:sp>
        <p:sp>
          <p:nvSpPr>
            <p:cNvPr id="13" name="Rectangle 12">
              <a:extLst>
                <a:ext uri="{FF2B5EF4-FFF2-40B4-BE49-F238E27FC236}">
                  <a16:creationId xmlns:a16="http://schemas.microsoft.com/office/drawing/2014/main" id="{74B6D68E-460B-12CE-316A-81BC591FD47E}"/>
                </a:ext>
              </a:extLst>
            </p:cNvPr>
            <p:cNvSpPr/>
            <p:nvPr/>
          </p:nvSpPr>
          <p:spPr>
            <a:xfrm>
              <a:off x="4008496" y="2445639"/>
              <a:ext cx="807002" cy="294354"/>
            </a:xfrm>
            <a:prstGeom prst="rect">
              <a:avLst/>
            </a:prstGeom>
          </p:spPr>
          <p:txBody>
            <a:bodyPr wrap="none" lIns="0">
              <a:spAutoFit/>
            </a:bodyPr>
            <a:lstStyle/>
            <a:p>
              <a:pPr defTabSz="1019175"/>
              <a:r>
                <a:rPr lang="en-US" sz="1600" b="1" dirty="0">
                  <a:solidFill>
                    <a:schemeClr val="accent1"/>
                  </a:solidFill>
                </a:rPr>
                <a:t>Judgement</a:t>
              </a:r>
            </a:p>
          </p:txBody>
        </p:sp>
        <p:sp>
          <p:nvSpPr>
            <p:cNvPr id="14" name="Rectangle 13">
              <a:extLst>
                <a:ext uri="{FF2B5EF4-FFF2-40B4-BE49-F238E27FC236}">
                  <a16:creationId xmlns:a16="http://schemas.microsoft.com/office/drawing/2014/main" id="{E42CF1CA-A9E1-1545-8358-D160C888EB03}"/>
                </a:ext>
              </a:extLst>
            </p:cNvPr>
            <p:cNvSpPr/>
            <p:nvPr/>
          </p:nvSpPr>
          <p:spPr>
            <a:xfrm>
              <a:off x="6853429" y="2445639"/>
              <a:ext cx="2395123" cy="294354"/>
            </a:xfrm>
            <a:prstGeom prst="rect">
              <a:avLst/>
            </a:prstGeom>
          </p:spPr>
          <p:txBody>
            <a:bodyPr wrap="none" lIns="0">
              <a:spAutoFit/>
            </a:bodyPr>
            <a:lstStyle/>
            <a:p>
              <a:pPr defTabSz="1019175"/>
              <a:r>
                <a:rPr lang="en-US" sz="1600" b="1" dirty="0">
                  <a:solidFill>
                    <a:schemeClr val="accent1"/>
                  </a:solidFill>
                </a:rPr>
                <a:t>Subsequent amendment in the Act</a:t>
              </a:r>
            </a:p>
          </p:txBody>
        </p:sp>
        <p:sp>
          <p:nvSpPr>
            <p:cNvPr id="15" name="Freeform 61">
              <a:extLst>
                <a:ext uri="{FF2B5EF4-FFF2-40B4-BE49-F238E27FC236}">
                  <a16:creationId xmlns:a16="http://schemas.microsoft.com/office/drawing/2014/main" id="{AD4912A7-7B81-9B63-D9AA-4B00D3067EA5}"/>
                </a:ext>
              </a:extLst>
            </p:cNvPr>
            <p:cNvSpPr>
              <a:spLocks/>
            </p:cNvSpPr>
            <p:nvPr/>
          </p:nvSpPr>
          <p:spPr bwMode="auto">
            <a:xfrm>
              <a:off x="1753792" y="2475293"/>
              <a:ext cx="292529" cy="272487"/>
            </a:xfrm>
            <a:custGeom>
              <a:avLst/>
              <a:gdLst>
                <a:gd name="T0" fmla="*/ 284 w 292"/>
                <a:gd name="T1" fmla="*/ 52 h 276"/>
                <a:gd name="T2" fmla="*/ 284 w 292"/>
                <a:gd name="T3" fmla="*/ 52 h 276"/>
                <a:gd name="T4" fmla="*/ 252 w 292"/>
                <a:gd name="T5" fmla="*/ 62 h 276"/>
                <a:gd name="T6" fmla="*/ 226 w 292"/>
                <a:gd name="T7" fmla="*/ 68 h 276"/>
                <a:gd name="T8" fmla="*/ 204 w 292"/>
                <a:gd name="T9" fmla="*/ 68 h 276"/>
                <a:gd name="T10" fmla="*/ 186 w 292"/>
                <a:gd name="T11" fmla="*/ 64 h 276"/>
                <a:gd name="T12" fmla="*/ 172 w 292"/>
                <a:gd name="T13" fmla="*/ 58 h 276"/>
                <a:gd name="T14" fmla="*/ 160 w 292"/>
                <a:gd name="T15" fmla="*/ 50 h 276"/>
                <a:gd name="T16" fmla="*/ 150 w 292"/>
                <a:gd name="T17" fmla="*/ 40 h 276"/>
                <a:gd name="T18" fmla="*/ 142 w 292"/>
                <a:gd name="T19" fmla="*/ 30 h 276"/>
                <a:gd name="T20" fmla="*/ 132 w 292"/>
                <a:gd name="T21" fmla="*/ 20 h 276"/>
                <a:gd name="T22" fmla="*/ 124 w 292"/>
                <a:gd name="T23" fmla="*/ 10 h 276"/>
                <a:gd name="T24" fmla="*/ 114 w 292"/>
                <a:gd name="T25" fmla="*/ 4 h 276"/>
                <a:gd name="T26" fmla="*/ 104 w 292"/>
                <a:gd name="T27" fmla="*/ 0 h 276"/>
                <a:gd name="T28" fmla="*/ 90 w 292"/>
                <a:gd name="T29" fmla="*/ 0 h 276"/>
                <a:gd name="T30" fmla="*/ 74 w 292"/>
                <a:gd name="T31" fmla="*/ 4 h 276"/>
                <a:gd name="T32" fmla="*/ 54 w 292"/>
                <a:gd name="T33" fmla="*/ 14 h 276"/>
                <a:gd name="T34" fmla="*/ 30 w 292"/>
                <a:gd name="T35" fmla="*/ 30 h 276"/>
                <a:gd name="T36" fmla="*/ 0 w 292"/>
                <a:gd name="T37" fmla="*/ 42 h 276"/>
                <a:gd name="T38" fmla="*/ 58 w 292"/>
                <a:gd name="T39" fmla="*/ 276 h 276"/>
                <a:gd name="T40" fmla="*/ 92 w 292"/>
                <a:gd name="T41" fmla="*/ 276 h 276"/>
                <a:gd name="T42" fmla="*/ 62 w 292"/>
                <a:gd name="T43" fmla="*/ 162 h 276"/>
                <a:gd name="T44" fmla="*/ 62 w 292"/>
                <a:gd name="T45" fmla="*/ 162 h 276"/>
                <a:gd name="T46" fmla="*/ 84 w 292"/>
                <a:gd name="T47" fmla="*/ 144 h 276"/>
                <a:gd name="T48" fmla="*/ 104 w 292"/>
                <a:gd name="T49" fmla="*/ 136 h 276"/>
                <a:gd name="T50" fmla="*/ 118 w 292"/>
                <a:gd name="T51" fmla="*/ 130 h 276"/>
                <a:gd name="T52" fmla="*/ 132 w 292"/>
                <a:gd name="T53" fmla="*/ 130 h 276"/>
                <a:gd name="T54" fmla="*/ 142 w 292"/>
                <a:gd name="T55" fmla="*/ 134 h 276"/>
                <a:gd name="T56" fmla="*/ 152 w 292"/>
                <a:gd name="T57" fmla="*/ 140 h 276"/>
                <a:gd name="T58" fmla="*/ 168 w 292"/>
                <a:gd name="T59" fmla="*/ 152 h 276"/>
                <a:gd name="T60" fmla="*/ 176 w 292"/>
                <a:gd name="T61" fmla="*/ 158 h 276"/>
                <a:gd name="T62" fmla="*/ 186 w 292"/>
                <a:gd name="T63" fmla="*/ 160 h 276"/>
                <a:gd name="T64" fmla="*/ 196 w 292"/>
                <a:gd name="T65" fmla="*/ 158 h 276"/>
                <a:gd name="T66" fmla="*/ 210 w 292"/>
                <a:gd name="T67" fmla="*/ 152 h 276"/>
                <a:gd name="T68" fmla="*/ 224 w 292"/>
                <a:gd name="T69" fmla="*/ 140 h 276"/>
                <a:gd name="T70" fmla="*/ 244 w 292"/>
                <a:gd name="T71" fmla="*/ 122 h 276"/>
                <a:gd name="T72" fmla="*/ 266 w 292"/>
                <a:gd name="T73" fmla="*/ 94 h 276"/>
                <a:gd name="T74" fmla="*/ 292 w 292"/>
                <a:gd name="T75" fmla="*/ 58 h 276"/>
                <a:gd name="T76" fmla="*/ 292 w 292"/>
                <a:gd name="T77" fmla="*/ 58 h 276"/>
                <a:gd name="T78" fmla="*/ 292 w 292"/>
                <a:gd name="T79" fmla="*/ 54 h 276"/>
                <a:gd name="T80" fmla="*/ 292 w 292"/>
                <a:gd name="T81" fmla="*/ 52 h 276"/>
                <a:gd name="T82" fmla="*/ 288 w 292"/>
                <a:gd name="T83" fmla="*/ 50 h 276"/>
                <a:gd name="T84" fmla="*/ 284 w 292"/>
                <a:gd name="T85" fmla="*/ 52 h 276"/>
                <a:gd name="T86" fmla="*/ 284 w 292"/>
                <a:gd name="T87" fmla="*/ 5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2" h="276">
                  <a:moveTo>
                    <a:pt x="284" y="52"/>
                  </a:moveTo>
                  <a:lnTo>
                    <a:pt x="284" y="52"/>
                  </a:lnTo>
                  <a:lnTo>
                    <a:pt x="252" y="62"/>
                  </a:lnTo>
                  <a:lnTo>
                    <a:pt x="226" y="68"/>
                  </a:lnTo>
                  <a:lnTo>
                    <a:pt x="204" y="68"/>
                  </a:lnTo>
                  <a:lnTo>
                    <a:pt x="186" y="64"/>
                  </a:lnTo>
                  <a:lnTo>
                    <a:pt x="172" y="58"/>
                  </a:lnTo>
                  <a:lnTo>
                    <a:pt x="160" y="50"/>
                  </a:lnTo>
                  <a:lnTo>
                    <a:pt x="150" y="40"/>
                  </a:lnTo>
                  <a:lnTo>
                    <a:pt x="142" y="30"/>
                  </a:lnTo>
                  <a:lnTo>
                    <a:pt x="132" y="20"/>
                  </a:lnTo>
                  <a:lnTo>
                    <a:pt x="124" y="10"/>
                  </a:lnTo>
                  <a:lnTo>
                    <a:pt x="114" y="4"/>
                  </a:lnTo>
                  <a:lnTo>
                    <a:pt x="104" y="0"/>
                  </a:lnTo>
                  <a:lnTo>
                    <a:pt x="90" y="0"/>
                  </a:lnTo>
                  <a:lnTo>
                    <a:pt x="74" y="4"/>
                  </a:lnTo>
                  <a:lnTo>
                    <a:pt x="54" y="14"/>
                  </a:lnTo>
                  <a:lnTo>
                    <a:pt x="30" y="30"/>
                  </a:lnTo>
                  <a:lnTo>
                    <a:pt x="0" y="42"/>
                  </a:lnTo>
                  <a:lnTo>
                    <a:pt x="58" y="276"/>
                  </a:lnTo>
                  <a:lnTo>
                    <a:pt x="92" y="276"/>
                  </a:lnTo>
                  <a:lnTo>
                    <a:pt x="62" y="162"/>
                  </a:lnTo>
                  <a:lnTo>
                    <a:pt x="62" y="162"/>
                  </a:lnTo>
                  <a:lnTo>
                    <a:pt x="84" y="144"/>
                  </a:lnTo>
                  <a:lnTo>
                    <a:pt x="104" y="136"/>
                  </a:lnTo>
                  <a:lnTo>
                    <a:pt x="118" y="130"/>
                  </a:lnTo>
                  <a:lnTo>
                    <a:pt x="132" y="130"/>
                  </a:lnTo>
                  <a:lnTo>
                    <a:pt x="142" y="134"/>
                  </a:lnTo>
                  <a:lnTo>
                    <a:pt x="152" y="140"/>
                  </a:lnTo>
                  <a:lnTo>
                    <a:pt x="168" y="152"/>
                  </a:lnTo>
                  <a:lnTo>
                    <a:pt x="176" y="158"/>
                  </a:lnTo>
                  <a:lnTo>
                    <a:pt x="186" y="160"/>
                  </a:lnTo>
                  <a:lnTo>
                    <a:pt x="196" y="158"/>
                  </a:lnTo>
                  <a:lnTo>
                    <a:pt x="210" y="152"/>
                  </a:lnTo>
                  <a:lnTo>
                    <a:pt x="224" y="140"/>
                  </a:lnTo>
                  <a:lnTo>
                    <a:pt x="244" y="122"/>
                  </a:lnTo>
                  <a:lnTo>
                    <a:pt x="266" y="94"/>
                  </a:lnTo>
                  <a:lnTo>
                    <a:pt x="292" y="58"/>
                  </a:lnTo>
                  <a:lnTo>
                    <a:pt x="292" y="58"/>
                  </a:lnTo>
                  <a:lnTo>
                    <a:pt x="292" y="54"/>
                  </a:lnTo>
                  <a:lnTo>
                    <a:pt x="292" y="52"/>
                  </a:lnTo>
                  <a:lnTo>
                    <a:pt x="288" y="50"/>
                  </a:lnTo>
                  <a:lnTo>
                    <a:pt x="284" y="52"/>
                  </a:lnTo>
                  <a:lnTo>
                    <a:pt x="284" y="52"/>
                  </a:lnTo>
                  <a:close/>
                </a:path>
              </a:pathLst>
            </a:custGeom>
            <a:solidFill>
              <a:srgbClr val="3769C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214">
              <a:extLst>
                <a:ext uri="{FF2B5EF4-FFF2-40B4-BE49-F238E27FC236}">
                  <a16:creationId xmlns:a16="http://schemas.microsoft.com/office/drawing/2014/main" id="{40E57E29-76D2-FE1C-E860-C270FDC8E8CE}"/>
                </a:ext>
              </a:extLst>
            </p:cNvPr>
            <p:cNvSpPr>
              <a:spLocks/>
            </p:cNvSpPr>
            <p:nvPr/>
          </p:nvSpPr>
          <p:spPr bwMode="auto">
            <a:xfrm>
              <a:off x="9248553" y="2480744"/>
              <a:ext cx="566567" cy="257879"/>
            </a:xfrm>
            <a:custGeom>
              <a:avLst/>
              <a:gdLst>
                <a:gd name="T0" fmla="*/ 466 w 472"/>
                <a:gd name="T1" fmla="*/ 78 h 218"/>
                <a:gd name="T2" fmla="*/ 246 w 472"/>
                <a:gd name="T3" fmla="*/ 2 h 218"/>
                <a:gd name="T4" fmla="*/ 246 w 472"/>
                <a:gd name="T5" fmla="*/ 2 h 218"/>
                <a:gd name="T6" fmla="*/ 236 w 472"/>
                <a:gd name="T7" fmla="*/ 0 h 218"/>
                <a:gd name="T8" fmla="*/ 226 w 472"/>
                <a:gd name="T9" fmla="*/ 2 h 218"/>
                <a:gd name="T10" fmla="*/ 4 w 472"/>
                <a:gd name="T11" fmla="*/ 80 h 218"/>
                <a:gd name="T12" fmla="*/ 4 w 472"/>
                <a:gd name="T13" fmla="*/ 80 h 218"/>
                <a:gd name="T14" fmla="*/ 2 w 472"/>
                <a:gd name="T15" fmla="*/ 82 h 218"/>
                <a:gd name="T16" fmla="*/ 0 w 472"/>
                <a:gd name="T17" fmla="*/ 84 h 218"/>
                <a:gd name="T18" fmla="*/ 2 w 472"/>
                <a:gd name="T19" fmla="*/ 84 h 218"/>
                <a:gd name="T20" fmla="*/ 4 w 472"/>
                <a:gd name="T21" fmla="*/ 86 h 218"/>
                <a:gd name="T22" fmla="*/ 96 w 472"/>
                <a:gd name="T23" fmla="*/ 118 h 218"/>
                <a:gd name="T24" fmla="*/ 96 w 472"/>
                <a:gd name="T25" fmla="*/ 184 h 218"/>
                <a:gd name="T26" fmla="*/ 96 w 472"/>
                <a:gd name="T27" fmla="*/ 184 h 218"/>
                <a:gd name="T28" fmla="*/ 108 w 472"/>
                <a:gd name="T29" fmla="*/ 178 h 218"/>
                <a:gd name="T30" fmla="*/ 126 w 472"/>
                <a:gd name="T31" fmla="*/ 178 h 218"/>
                <a:gd name="T32" fmla="*/ 146 w 472"/>
                <a:gd name="T33" fmla="*/ 178 h 218"/>
                <a:gd name="T34" fmla="*/ 168 w 472"/>
                <a:gd name="T35" fmla="*/ 184 h 218"/>
                <a:gd name="T36" fmla="*/ 168 w 472"/>
                <a:gd name="T37" fmla="*/ 184 h 218"/>
                <a:gd name="T38" fmla="*/ 188 w 472"/>
                <a:gd name="T39" fmla="*/ 190 h 218"/>
                <a:gd name="T40" fmla="*/ 206 w 472"/>
                <a:gd name="T41" fmla="*/ 198 h 218"/>
                <a:gd name="T42" fmla="*/ 220 w 472"/>
                <a:gd name="T43" fmla="*/ 208 h 218"/>
                <a:gd name="T44" fmla="*/ 230 w 472"/>
                <a:gd name="T45" fmla="*/ 218 h 218"/>
                <a:gd name="T46" fmla="*/ 230 w 472"/>
                <a:gd name="T47" fmla="*/ 218 h 218"/>
                <a:gd name="T48" fmla="*/ 238 w 472"/>
                <a:gd name="T49" fmla="*/ 218 h 218"/>
                <a:gd name="T50" fmla="*/ 238 w 472"/>
                <a:gd name="T51" fmla="*/ 218 h 218"/>
                <a:gd name="T52" fmla="*/ 248 w 472"/>
                <a:gd name="T53" fmla="*/ 208 h 218"/>
                <a:gd name="T54" fmla="*/ 262 w 472"/>
                <a:gd name="T55" fmla="*/ 198 h 218"/>
                <a:gd name="T56" fmla="*/ 278 w 472"/>
                <a:gd name="T57" fmla="*/ 190 h 218"/>
                <a:gd name="T58" fmla="*/ 300 w 472"/>
                <a:gd name="T59" fmla="*/ 184 h 218"/>
                <a:gd name="T60" fmla="*/ 300 w 472"/>
                <a:gd name="T61" fmla="*/ 184 h 218"/>
                <a:gd name="T62" fmla="*/ 318 w 472"/>
                <a:gd name="T63" fmla="*/ 180 h 218"/>
                <a:gd name="T64" fmla="*/ 336 w 472"/>
                <a:gd name="T65" fmla="*/ 178 h 218"/>
                <a:gd name="T66" fmla="*/ 352 w 472"/>
                <a:gd name="T67" fmla="*/ 178 h 218"/>
                <a:gd name="T68" fmla="*/ 366 w 472"/>
                <a:gd name="T69" fmla="*/ 180 h 218"/>
                <a:gd name="T70" fmla="*/ 366 w 472"/>
                <a:gd name="T71" fmla="*/ 120 h 218"/>
                <a:gd name="T72" fmla="*/ 406 w 472"/>
                <a:gd name="T73" fmla="*/ 106 h 218"/>
                <a:gd name="T74" fmla="*/ 406 w 472"/>
                <a:gd name="T75" fmla="*/ 122 h 218"/>
                <a:gd name="T76" fmla="*/ 406 w 472"/>
                <a:gd name="T77" fmla="*/ 122 h 218"/>
                <a:gd name="T78" fmla="*/ 400 w 472"/>
                <a:gd name="T79" fmla="*/ 126 h 218"/>
                <a:gd name="T80" fmla="*/ 398 w 472"/>
                <a:gd name="T81" fmla="*/ 130 h 218"/>
                <a:gd name="T82" fmla="*/ 398 w 472"/>
                <a:gd name="T83" fmla="*/ 134 h 218"/>
                <a:gd name="T84" fmla="*/ 398 w 472"/>
                <a:gd name="T85" fmla="*/ 134 h 218"/>
                <a:gd name="T86" fmla="*/ 398 w 472"/>
                <a:gd name="T87" fmla="*/ 138 h 218"/>
                <a:gd name="T88" fmla="*/ 402 w 472"/>
                <a:gd name="T89" fmla="*/ 142 h 218"/>
                <a:gd name="T90" fmla="*/ 392 w 472"/>
                <a:gd name="T91" fmla="*/ 208 h 218"/>
                <a:gd name="T92" fmla="*/ 430 w 472"/>
                <a:gd name="T93" fmla="*/ 208 h 218"/>
                <a:gd name="T94" fmla="*/ 418 w 472"/>
                <a:gd name="T95" fmla="*/ 144 h 218"/>
                <a:gd name="T96" fmla="*/ 418 w 472"/>
                <a:gd name="T97" fmla="*/ 144 h 218"/>
                <a:gd name="T98" fmla="*/ 422 w 472"/>
                <a:gd name="T99" fmla="*/ 140 h 218"/>
                <a:gd name="T100" fmla="*/ 424 w 472"/>
                <a:gd name="T101" fmla="*/ 134 h 218"/>
                <a:gd name="T102" fmla="*/ 424 w 472"/>
                <a:gd name="T103" fmla="*/ 134 h 218"/>
                <a:gd name="T104" fmla="*/ 422 w 472"/>
                <a:gd name="T105" fmla="*/ 130 h 218"/>
                <a:gd name="T106" fmla="*/ 420 w 472"/>
                <a:gd name="T107" fmla="*/ 126 h 218"/>
                <a:gd name="T108" fmla="*/ 416 w 472"/>
                <a:gd name="T109" fmla="*/ 122 h 218"/>
                <a:gd name="T110" fmla="*/ 416 w 472"/>
                <a:gd name="T111" fmla="*/ 102 h 218"/>
                <a:gd name="T112" fmla="*/ 466 w 472"/>
                <a:gd name="T113" fmla="*/ 84 h 218"/>
                <a:gd name="T114" fmla="*/ 466 w 472"/>
                <a:gd name="T115" fmla="*/ 84 h 218"/>
                <a:gd name="T116" fmla="*/ 470 w 472"/>
                <a:gd name="T117" fmla="*/ 82 h 218"/>
                <a:gd name="T118" fmla="*/ 472 w 472"/>
                <a:gd name="T119" fmla="*/ 82 h 218"/>
                <a:gd name="T120" fmla="*/ 470 w 472"/>
                <a:gd name="T121" fmla="*/ 80 h 218"/>
                <a:gd name="T122" fmla="*/ 466 w 472"/>
                <a:gd name="T123" fmla="*/ 78 h 218"/>
                <a:gd name="T124" fmla="*/ 466 w 472"/>
                <a:gd name="T125" fmla="*/ 7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218">
                  <a:moveTo>
                    <a:pt x="466" y="78"/>
                  </a:moveTo>
                  <a:lnTo>
                    <a:pt x="246" y="2"/>
                  </a:lnTo>
                  <a:lnTo>
                    <a:pt x="246" y="2"/>
                  </a:lnTo>
                  <a:lnTo>
                    <a:pt x="236" y="0"/>
                  </a:lnTo>
                  <a:lnTo>
                    <a:pt x="226" y="2"/>
                  </a:lnTo>
                  <a:lnTo>
                    <a:pt x="4" y="80"/>
                  </a:lnTo>
                  <a:lnTo>
                    <a:pt x="4" y="80"/>
                  </a:lnTo>
                  <a:lnTo>
                    <a:pt x="2" y="82"/>
                  </a:lnTo>
                  <a:lnTo>
                    <a:pt x="0" y="84"/>
                  </a:lnTo>
                  <a:lnTo>
                    <a:pt x="2" y="84"/>
                  </a:lnTo>
                  <a:lnTo>
                    <a:pt x="4" y="86"/>
                  </a:lnTo>
                  <a:lnTo>
                    <a:pt x="96" y="118"/>
                  </a:lnTo>
                  <a:lnTo>
                    <a:pt x="96" y="184"/>
                  </a:lnTo>
                  <a:lnTo>
                    <a:pt x="96" y="184"/>
                  </a:lnTo>
                  <a:lnTo>
                    <a:pt x="108" y="178"/>
                  </a:lnTo>
                  <a:lnTo>
                    <a:pt x="126" y="178"/>
                  </a:lnTo>
                  <a:lnTo>
                    <a:pt x="146" y="178"/>
                  </a:lnTo>
                  <a:lnTo>
                    <a:pt x="168" y="184"/>
                  </a:lnTo>
                  <a:lnTo>
                    <a:pt x="168" y="184"/>
                  </a:lnTo>
                  <a:lnTo>
                    <a:pt x="188" y="190"/>
                  </a:lnTo>
                  <a:lnTo>
                    <a:pt x="206" y="198"/>
                  </a:lnTo>
                  <a:lnTo>
                    <a:pt x="220" y="208"/>
                  </a:lnTo>
                  <a:lnTo>
                    <a:pt x="230" y="218"/>
                  </a:lnTo>
                  <a:lnTo>
                    <a:pt x="230" y="218"/>
                  </a:lnTo>
                  <a:lnTo>
                    <a:pt x="238" y="218"/>
                  </a:lnTo>
                  <a:lnTo>
                    <a:pt x="238" y="218"/>
                  </a:lnTo>
                  <a:lnTo>
                    <a:pt x="248" y="208"/>
                  </a:lnTo>
                  <a:lnTo>
                    <a:pt x="262" y="198"/>
                  </a:lnTo>
                  <a:lnTo>
                    <a:pt x="278" y="190"/>
                  </a:lnTo>
                  <a:lnTo>
                    <a:pt x="300" y="184"/>
                  </a:lnTo>
                  <a:lnTo>
                    <a:pt x="300" y="184"/>
                  </a:lnTo>
                  <a:lnTo>
                    <a:pt x="318" y="180"/>
                  </a:lnTo>
                  <a:lnTo>
                    <a:pt x="336" y="178"/>
                  </a:lnTo>
                  <a:lnTo>
                    <a:pt x="352" y="178"/>
                  </a:lnTo>
                  <a:lnTo>
                    <a:pt x="366" y="180"/>
                  </a:lnTo>
                  <a:lnTo>
                    <a:pt x="366" y="120"/>
                  </a:lnTo>
                  <a:lnTo>
                    <a:pt x="406" y="106"/>
                  </a:lnTo>
                  <a:lnTo>
                    <a:pt x="406" y="122"/>
                  </a:lnTo>
                  <a:lnTo>
                    <a:pt x="406" y="122"/>
                  </a:lnTo>
                  <a:lnTo>
                    <a:pt x="400" y="126"/>
                  </a:lnTo>
                  <a:lnTo>
                    <a:pt x="398" y="130"/>
                  </a:lnTo>
                  <a:lnTo>
                    <a:pt x="398" y="134"/>
                  </a:lnTo>
                  <a:lnTo>
                    <a:pt x="398" y="134"/>
                  </a:lnTo>
                  <a:lnTo>
                    <a:pt x="398" y="138"/>
                  </a:lnTo>
                  <a:lnTo>
                    <a:pt x="402" y="142"/>
                  </a:lnTo>
                  <a:lnTo>
                    <a:pt x="392" y="208"/>
                  </a:lnTo>
                  <a:lnTo>
                    <a:pt x="430" y="208"/>
                  </a:lnTo>
                  <a:lnTo>
                    <a:pt x="418" y="144"/>
                  </a:lnTo>
                  <a:lnTo>
                    <a:pt x="418" y="144"/>
                  </a:lnTo>
                  <a:lnTo>
                    <a:pt x="422" y="140"/>
                  </a:lnTo>
                  <a:lnTo>
                    <a:pt x="424" y="134"/>
                  </a:lnTo>
                  <a:lnTo>
                    <a:pt x="424" y="134"/>
                  </a:lnTo>
                  <a:lnTo>
                    <a:pt x="422" y="130"/>
                  </a:lnTo>
                  <a:lnTo>
                    <a:pt x="420" y="126"/>
                  </a:lnTo>
                  <a:lnTo>
                    <a:pt x="416" y="122"/>
                  </a:lnTo>
                  <a:lnTo>
                    <a:pt x="416" y="102"/>
                  </a:lnTo>
                  <a:lnTo>
                    <a:pt x="466" y="84"/>
                  </a:lnTo>
                  <a:lnTo>
                    <a:pt x="466" y="84"/>
                  </a:lnTo>
                  <a:lnTo>
                    <a:pt x="470" y="82"/>
                  </a:lnTo>
                  <a:lnTo>
                    <a:pt x="472" y="82"/>
                  </a:lnTo>
                  <a:lnTo>
                    <a:pt x="470" y="80"/>
                  </a:lnTo>
                  <a:lnTo>
                    <a:pt x="466" y="78"/>
                  </a:lnTo>
                  <a:lnTo>
                    <a:pt x="466" y="78"/>
                  </a:lnTo>
                  <a:close/>
                </a:path>
              </a:pathLst>
            </a:custGeom>
            <a:solidFill>
              <a:srgbClr val="1F4E79"/>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5" name="Freeform 940">
            <a:extLst>
              <a:ext uri="{FF2B5EF4-FFF2-40B4-BE49-F238E27FC236}">
                <a16:creationId xmlns:a16="http://schemas.microsoft.com/office/drawing/2014/main" id="{887F515A-7541-3F28-FD23-DB4024DE7C48}"/>
              </a:ext>
            </a:extLst>
          </p:cNvPr>
          <p:cNvSpPr>
            <a:spLocks noChangeAspect="1" noEditPoints="1"/>
          </p:cNvSpPr>
          <p:nvPr/>
        </p:nvSpPr>
        <p:spPr bwMode="auto">
          <a:xfrm>
            <a:off x="5370188" y="1498105"/>
            <a:ext cx="369021" cy="369021"/>
          </a:xfrm>
          <a:custGeom>
            <a:avLst/>
            <a:gdLst>
              <a:gd name="T0" fmla="*/ 361 w 512"/>
              <a:gd name="T1" fmla="*/ 188 h 512"/>
              <a:gd name="T2" fmla="*/ 391 w 512"/>
              <a:gd name="T3" fmla="*/ 309 h 512"/>
              <a:gd name="T4" fmla="*/ 324 w 512"/>
              <a:gd name="T5" fmla="*/ 309 h 512"/>
              <a:gd name="T6" fmla="*/ 361 w 512"/>
              <a:gd name="T7" fmla="*/ 188 h 512"/>
              <a:gd name="T8" fmla="*/ 121 w 512"/>
              <a:gd name="T9" fmla="*/ 309 h 512"/>
              <a:gd name="T10" fmla="*/ 189 w 512"/>
              <a:gd name="T11" fmla="*/ 309 h 512"/>
              <a:gd name="T12" fmla="*/ 159 w 512"/>
              <a:gd name="T13" fmla="*/ 188 h 512"/>
              <a:gd name="T14" fmla="*/ 121 w 512"/>
              <a:gd name="T15" fmla="*/ 309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415 w 512"/>
              <a:gd name="T27" fmla="*/ 317 h 512"/>
              <a:gd name="T28" fmla="*/ 373 w 512"/>
              <a:gd name="T29" fmla="*/ 146 h 512"/>
              <a:gd name="T30" fmla="*/ 372 w 512"/>
              <a:gd name="T31" fmla="*/ 146 h 512"/>
              <a:gd name="T32" fmla="*/ 372 w 512"/>
              <a:gd name="T33" fmla="*/ 144 h 512"/>
              <a:gd name="T34" fmla="*/ 370 w 512"/>
              <a:gd name="T35" fmla="*/ 142 h 512"/>
              <a:gd name="T36" fmla="*/ 369 w 512"/>
              <a:gd name="T37" fmla="*/ 141 h 512"/>
              <a:gd name="T38" fmla="*/ 367 w 512"/>
              <a:gd name="T39" fmla="*/ 140 h 512"/>
              <a:gd name="T40" fmla="*/ 366 w 512"/>
              <a:gd name="T41" fmla="*/ 139 h 512"/>
              <a:gd name="T42" fmla="*/ 363 w 512"/>
              <a:gd name="T43" fmla="*/ 138 h 512"/>
              <a:gd name="T44" fmla="*/ 362 w 512"/>
              <a:gd name="T45" fmla="*/ 138 h 512"/>
              <a:gd name="T46" fmla="*/ 362 w 512"/>
              <a:gd name="T47" fmla="*/ 138 h 512"/>
              <a:gd name="T48" fmla="*/ 266 w 512"/>
              <a:gd name="T49" fmla="*/ 138 h 512"/>
              <a:gd name="T50" fmla="*/ 266 w 512"/>
              <a:gd name="T51" fmla="*/ 106 h 512"/>
              <a:gd name="T52" fmla="*/ 256 w 512"/>
              <a:gd name="T53" fmla="*/ 96 h 512"/>
              <a:gd name="T54" fmla="*/ 245 w 512"/>
              <a:gd name="T55" fmla="*/ 106 h 512"/>
              <a:gd name="T56" fmla="*/ 245 w 512"/>
              <a:gd name="T57" fmla="*/ 138 h 512"/>
              <a:gd name="T58" fmla="*/ 160 w 512"/>
              <a:gd name="T59" fmla="*/ 138 h 512"/>
              <a:gd name="T60" fmla="*/ 159 w 512"/>
              <a:gd name="T61" fmla="*/ 138 h 512"/>
              <a:gd name="T62" fmla="*/ 156 w 512"/>
              <a:gd name="T63" fmla="*/ 139 h 512"/>
              <a:gd name="T64" fmla="*/ 155 w 512"/>
              <a:gd name="T65" fmla="*/ 140 h 512"/>
              <a:gd name="T66" fmla="*/ 153 w 512"/>
              <a:gd name="T67" fmla="*/ 141 h 512"/>
              <a:gd name="T68" fmla="*/ 152 w 512"/>
              <a:gd name="T69" fmla="*/ 142 h 512"/>
              <a:gd name="T70" fmla="*/ 150 w 512"/>
              <a:gd name="T71" fmla="*/ 144 h 512"/>
              <a:gd name="T72" fmla="*/ 150 w 512"/>
              <a:gd name="T73" fmla="*/ 145 h 512"/>
              <a:gd name="T74" fmla="*/ 149 w 512"/>
              <a:gd name="T75" fmla="*/ 146 h 512"/>
              <a:gd name="T76" fmla="*/ 96 w 512"/>
              <a:gd name="T77" fmla="*/ 316 h 512"/>
              <a:gd name="T78" fmla="*/ 98 w 512"/>
              <a:gd name="T79" fmla="*/ 326 h 512"/>
              <a:gd name="T80" fmla="*/ 106 w 512"/>
              <a:gd name="T81" fmla="*/ 330 h 512"/>
              <a:gd name="T82" fmla="*/ 202 w 512"/>
              <a:gd name="T83" fmla="*/ 330 h 512"/>
              <a:gd name="T84" fmla="*/ 211 w 512"/>
              <a:gd name="T85" fmla="*/ 326 h 512"/>
              <a:gd name="T86" fmla="*/ 213 w 512"/>
              <a:gd name="T87" fmla="*/ 317 h 512"/>
              <a:gd name="T88" fmla="*/ 173 w 512"/>
              <a:gd name="T89" fmla="*/ 160 h 512"/>
              <a:gd name="T90" fmla="*/ 245 w 512"/>
              <a:gd name="T91" fmla="*/ 160 h 512"/>
              <a:gd name="T92" fmla="*/ 245 w 512"/>
              <a:gd name="T93" fmla="*/ 394 h 512"/>
              <a:gd name="T94" fmla="*/ 192 w 512"/>
              <a:gd name="T95" fmla="*/ 394 h 512"/>
              <a:gd name="T96" fmla="*/ 181 w 512"/>
              <a:gd name="T97" fmla="*/ 405 h 512"/>
              <a:gd name="T98" fmla="*/ 192 w 512"/>
              <a:gd name="T99" fmla="*/ 416 h 512"/>
              <a:gd name="T100" fmla="*/ 320 w 512"/>
              <a:gd name="T101" fmla="*/ 416 h 512"/>
              <a:gd name="T102" fmla="*/ 330 w 512"/>
              <a:gd name="T103" fmla="*/ 405 h 512"/>
              <a:gd name="T104" fmla="*/ 320 w 512"/>
              <a:gd name="T105" fmla="*/ 394 h 512"/>
              <a:gd name="T106" fmla="*/ 266 w 512"/>
              <a:gd name="T107" fmla="*/ 394 h 512"/>
              <a:gd name="T108" fmla="*/ 266 w 512"/>
              <a:gd name="T109" fmla="*/ 160 h 512"/>
              <a:gd name="T110" fmla="*/ 348 w 512"/>
              <a:gd name="T111" fmla="*/ 160 h 512"/>
              <a:gd name="T112" fmla="*/ 299 w 512"/>
              <a:gd name="T113" fmla="*/ 316 h 512"/>
              <a:gd name="T114" fmla="*/ 300 w 512"/>
              <a:gd name="T115" fmla="*/ 326 h 512"/>
              <a:gd name="T116" fmla="*/ 309 w 512"/>
              <a:gd name="T117" fmla="*/ 330 h 512"/>
              <a:gd name="T118" fmla="*/ 405 w 512"/>
              <a:gd name="T119" fmla="*/ 330 h 512"/>
              <a:gd name="T120" fmla="*/ 413 w 512"/>
              <a:gd name="T121" fmla="*/ 326 h 512"/>
              <a:gd name="T122" fmla="*/ 415 w 512"/>
              <a:gd name="T123" fmla="*/ 3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512">
                <a:moveTo>
                  <a:pt x="361" y="188"/>
                </a:moveTo>
                <a:cubicBezTo>
                  <a:pt x="391" y="309"/>
                  <a:pt x="391" y="309"/>
                  <a:pt x="391" y="309"/>
                </a:cubicBezTo>
                <a:cubicBezTo>
                  <a:pt x="324" y="309"/>
                  <a:pt x="324" y="309"/>
                  <a:pt x="324" y="309"/>
                </a:cubicBezTo>
                <a:lnTo>
                  <a:pt x="361" y="188"/>
                </a:lnTo>
                <a:close/>
                <a:moveTo>
                  <a:pt x="121" y="309"/>
                </a:moveTo>
                <a:cubicBezTo>
                  <a:pt x="189" y="309"/>
                  <a:pt x="189" y="309"/>
                  <a:pt x="189" y="309"/>
                </a:cubicBezTo>
                <a:cubicBezTo>
                  <a:pt x="159" y="188"/>
                  <a:pt x="159" y="188"/>
                  <a:pt x="159" y="188"/>
                </a:cubicBezTo>
                <a:lnTo>
                  <a:pt x="121" y="30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5" y="317"/>
                </a:moveTo>
                <a:cubicBezTo>
                  <a:pt x="373" y="146"/>
                  <a:pt x="373" y="146"/>
                  <a:pt x="373" y="146"/>
                </a:cubicBezTo>
                <a:cubicBezTo>
                  <a:pt x="373" y="146"/>
                  <a:pt x="372" y="146"/>
                  <a:pt x="372" y="146"/>
                </a:cubicBezTo>
                <a:cubicBezTo>
                  <a:pt x="372" y="145"/>
                  <a:pt x="372" y="145"/>
                  <a:pt x="372" y="144"/>
                </a:cubicBezTo>
                <a:cubicBezTo>
                  <a:pt x="371" y="143"/>
                  <a:pt x="371" y="143"/>
                  <a:pt x="370" y="142"/>
                </a:cubicBezTo>
                <a:cubicBezTo>
                  <a:pt x="370" y="142"/>
                  <a:pt x="370" y="141"/>
                  <a:pt x="369" y="141"/>
                </a:cubicBezTo>
                <a:cubicBezTo>
                  <a:pt x="369" y="141"/>
                  <a:pt x="368" y="140"/>
                  <a:pt x="367" y="140"/>
                </a:cubicBezTo>
                <a:cubicBezTo>
                  <a:pt x="367" y="139"/>
                  <a:pt x="367" y="139"/>
                  <a:pt x="366" y="139"/>
                </a:cubicBezTo>
                <a:cubicBezTo>
                  <a:pt x="365" y="139"/>
                  <a:pt x="364" y="138"/>
                  <a:pt x="363" y="138"/>
                </a:cubicBezTo>
                <a:cubicBezTo>
                  <a:pt x="363" y="138"/>
                  <a:pt x="363" y="138"/>
                  <a:pt x="362" y="138"/>
                </a:cubicBezTo>
                <a:cubicBezTo>
                  <a:pt x="362" y="138"/>
                  <a:pt x="362" y="138"/>
                  <a:pt x="362" y="138"/>
                </a:cubicBezTo>
                <a:cubicBezTo>
                  <a:pt x="266" y="138"/>
                  <a:pt x="266" y="138"/>
                  <a:pt x="266" y="138"/>
                </a:cubicBezTo>
                <a:cubicBezTo>
                  <a:pt x="266" y="106"/>
                  <a:pt x="266" y="106"/>
                  <a:pt x="266" y="106"/>
                </a:cubicBezTo>
                <a:cubicBezTo>
                  <a:pt x="266" y="100"/>
                  <a:pt x="262" y="96"/>
                  <a:pt x="256" y="96"/>
                </a:cubicBezTo>
                <a:cubicBezTo>
                  <a:pt x="250" y="96"/>
                  <a:pt x="245" y="100"/>
                  <a:pt x="245" y="106"/>
                </a:cubicBezTo>
                <a:cubicBezTo>
                  <a:pt x="245" y="138"/>
                  <a:pt x="245" y="138"/>
                  <a:pt x="245" y="138"/>
                </a:cubicBezTo>
                <a:cubicBezTo>
                  <a:pt x="160" y="138"/>
                  <a:pt x="160" y="138"/>
                  <a:pt x="160" y="138"/>
                </a:cubicBezTo>
                <a:cubicBezTo>
                  <a:pt x="159" y="138"/>
                  <a:pt x="159" y="138"/>
                  <a:pt x="159" y="138"/>
                </a:cubicBezTo>
                <a:cubicBezTo>
                  <a:pt x="158" y="139"/>
                  <a:pt x="157" y="139"/>
                  <a:pt x="156" y="139"/>
                </a:cubicBezTo>
                <a:cubicBezTo>
                  <a:pt x="156" y="139"/>
                  <a:pt x="155" y="139"/>
                  <a:pt x="155" y="140"/>
                </a:cubicBezTo>
                <a:cubicBezTo>
                  <a:pt x="154" y="140"/>
                  <a:pt x="153" y="141"/>
                  <a:pt x="153" y="141"/>
                </a:cubicBezTo>
                <a:cubicBezTo>
                  <a:pt x="152" y="141"/>
                  <a:pt x="152" y="142"/>
                  <a:pt x="152" y="142"/>
                </a:cubicBezTo>
                <a:cubicBezTo>
                  <a:pt x="151" y="143"/>
                  <a:pt x="151" y="143"/>
                  <a:pt x="150" y="144"/>
                </a:cubicBezTo>
                <a:cubicBezTo>
                  <a:pt x="150" y="145"/>
                  <a:pt x="150" y="145"/>
                  <a:pt x="150" y="145"/>
                </a:cubicBezTo>
                <a:cubicBezTo>
                  <a:pt x="150" y="145"/>
                  <a:pt x="150" y="146"/>
                  <a:pt x="149" y="146"/>
                </a:cubicBezTo>
                <a:cubicBezTo>
                  <a:pt x="96" y="316"/>
                  <a:pt x="96" y="316"/>
                  <a:pt x="96" y="316"/>
                </a:cubicBezTo>
                <a:cubicBezTo>
                  <a:pt x="95" y="320"/>
                  <a:pt x="96" y="323"/>
                  <a:pt x="98" y="326"/>
                </a:cubicBezTo>
                <a:cubicBezTo>
                  <a:pt x="100" y="329"/>
                  <a:pt x="103" y="330"/>
                  <a:pt x="106" y="330"/>
                </a:cubicBezTo>
                <a:cubicBezTo>
                  <a:pt x="202" y="330"/>
                  <a:pt x="202" y="330"/>
                  <a:pt x="202" y="330"/>
                </a:cubicBezTo>
                <a:cubicBezTo>
                  <a:pt x="206" y="330"/>
                  <a:pt x="209" y="329"/>
                  <a:pt x="211" y="326"/>
                </a:cubicBezTo>
                <a:cubicBezTo>
                  <a:pt x="213" y="324"/>
                  <a:pt x="213" y="320"/>
                  <a:pt x="213" y="317"/>
                </a:cubicBezTo>
                <a:cubicBezTo>
                  <a:pt x="173" y="160"/>
                  <a:pt x="173" y="160"/>
                  <a:pt x="173" y="160"/>
                </a:cubicBezTo>
                <a:cubicBezTo>
                  <a:pt x="245" y="160"/>
                  <a:pt x="245" y="160"/>
                  <a:pt x="245" y="160"/>
                </a:cubicBezTo>
                <a:cubicBezTo>
                  <a:pt x="245" y="394"/>
                  <a:pt x="245" y="394"/>
                  <a:pt x="245" y="394"/>
                </a:cubicBezTo>
                <a:cubicBezTo>
                  <a:pt x="192" y="394"/>
                  <a:pt x="192" y="394"/>
                  <a:pt x="192" y="394"/>
                </a:cubicBezTo>
                <a:cubicBezTo>
                  <a:pt x="186" y="394"/>
                  <a:pt x="181" y="399"/>
                  <a:pt x="181" y="405"/>
                </a:cubicBezTo>
                <a:cubicBezTo>
                  <a:pt x="181" y="411"/>
                  <a:pt x="186" y="416"/>
                  <a:pt x="192" y="416"/>
                </a:cubicBezTo>
                <a:cubicBezTo>
                  <a:pt x="320" y="416"/>
                  <a:pt x="320" y="416"/>
                  <a:pt x="320" y="416"/>
                </a:cubicBezTo>
                <a:cubicBezTo>
                  <a:pt x="326" y="416"/>
                  <a:pt x="330" y="411"/>
                  <a:pt x="330" y="405"/>
                </a:cubicBezTo>
                <a:cubicBezTo>
                  <a:pt x="330" y="399"/>
                  <a:pt x="326" y="394"/>
                  <a:pt x="320" y="394"/>
                </a:cubicBezTo>
                <a:cubicBezTo>
                  <a:pt x="266" y="394"/>
                  <a:pt x="266" y="394"/>
                  <a:pt x="266" y="394"/>
                </a:cubicBezTo>
                <a:cubicBezTo>
                  <a:pt x="266" y="160"/>
                  <a:pt x="266" y="160"/>
                  <a:pt x="266" y="160"/>
                </a:cubicBezTo>
                <a:cubicBezTo>
                  <a:pt x="348" y="160"/>
                  <a:pt x="348" y="160"/>
                  <a:pt x="348" y="160"/>
                </a:cubicBezTo>
                <a:cubicBezTo>
                  <a:pt x="299" y="316"/>
                  <a:pt x="299" y="316"/>
                  <a:pt x="299" y="316"/>
                </a:cubicBezTo>
                <a:cubicBezTo>
                  <a:pt x="298" y="320"/>
                  <a:pt x="298" y="323"/>
                  <a:pt x="300" y="326"/>
                </a:cubicBezTo>
                <a:cubicBezTo>
                  <a:pt x="302" y="329"/>
                  <a:pt x="306" y="330"/>
                  <a:pt x="309" y="330"/>
                </a:cubicBezTo>
                <a:cubicBezTo>
                  <a:pt x="405" y="330"/>
                  <a:pt x="405" y="330"/>
                  <a:pt x="405" y="330"/>
                </a:cubicBezTo>
                <a:cubicBezTo>
                  <a:pt x="408" y="330"/>
                  <a:pt x="411" y="329"/>
                  <a:pt x="413" y="326"/>
                </a:cubicBezTo>
                <a:cubicBezTo>
                  <a:pt x="415" y="324"/>
                  <a:pt x="416" y="320"/>
                  <a:pt x="415" y="317"/>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60187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II: Valuation of Inventories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2910DE3-F1AF-7531-3933-E91D50CFDB8A}"/>
              </a:ext>
            </a:extLst>
          </p:cNvPr>
          <p:cNvGrpSpPr/>
          <p:nvPr/>
        </p:nvGrpSpPr>
        <p:grpSpPr>
          <a:xfrm>
            <a:off x="309826" y="816002"/>
            <a:ext cx="11188549" cy="2043509"/>
            <a:chOff x="126946" y="4622226"/>
            <a:chExt cx="11188549" cy="2043509"/>
          </a:xfrm>
        </p:grpSpPr>
        <p:sp>
          <p:nvSpPr>
            <p:cNvPr id="3" name="Rectangle 2">
              <a:extLst>
                <a:ext uri="{FF2B5EF4-FFF2-40B4-BE49-F238E27FC236}">
                  <a16:creationId xmlns:a16="http://schemas.microsoft.com/office/drawing/2014/main" id="{729CD3D5-8A92-8BD7-95E8-05DA87122D0B}"/>
                </a:ext>
              </a:extLst>
            </p:cNvPr>
            <p:cNvSpPr/>
            <p:nvPr/>
          </p:nvSpPr>
          <p:spPr bwMode="gray">
            <a:xfrm>
              <a:off x="389149" y="4959391"/>
              <a:ext cx="10926346" cy="1706344"/>
            </a:xfrm>
            <a:prstGeom prst="rect">
              <a:avLst/>
            </a:prstGeom>
            <a:solidFill>
              <a:schemeClr val="bg1"/>
            </a:solidFill>
            <a:ln w="19050" algn="ctr">
              <a:solidFill>
                <a:schemeClr val="accent3">
                  <a:lumMod val="20000"/>
                  <a:lumOff val="80000"/>
                </a:schemeClr>
              </a:solidFill>
              <a:miter lim="800000"/>
              <a:headEnd/>
              <a:tailEnd/>
            </a:ln>
          </p:spPr>
          <p:txBody>
            <a:bodyPr wrap="square" lIns="77938" tIns="77938" rIns="77938" bIns="77938" rtlCol="0" anchor="ctr"/>
            <a:lstStyle/>
            <a:p>
              <a:pPr algn="ctr">
                <a:lnSpc>
                  <a:spcPct val="106000"/>
                </a:lnSpc>
                <a:buFont typeface="Wingdings 2" pitchFamily="18" charset="2"/>
                <a:buNone/>
              </a:pPr>
              <a:endParaRPr lang="en-IN" sz="1403" b="1">
                <a:solidFill>
                  <a:schemeClr val="bg1"/>
                </a:solidFill>
              </a:endParaRPr>
            </a:p>
          </p:txBody>
        </p:sp>
        <p:sp>
          <p:nvSpPr>
            <p:cNvPr id="5" name="Rectangle 4">
              <a:extLst>
                <a:ext uri="{FF2B5EF4-FFF2-40B4-BE49-F238E27FC236}">
                  <a16:creationId xmlns:a16="http://schemas.microsoft.com/office/drawing/2014/main" id="{8E0E3381-D338-D57D-608D-7F67B93F8301}"/>
                </a:ext>
              </a:extLst>
            </p:cNvPr>
            <p:cNvSpPr/>
            <p:nvPr/>
          </p:nvSpPr>
          <p:spPr>
            <a:xfrm>
              <a:off x="464597" y="5267846"/>
              <a:ext cx="10672719" cy="1141338"/>
            </a:xfrm>
            <a:prstGeom prst="rect">
              <a:avLst/>
            </a:prstGeom>
          </p:spPr>
          <p:txBody>
            <a:bodyPr wrap="square">
              <a:spAutoFit/>
            </a:bodyPr>
            <a:lstStyle/>
            <a:p>
              <a:pPr marL="150310" indent="-150310">
                <a:spcBef>
                  <a:spcPts val="526"/>
                </a:spcBef>
                <a:buFont typeface="Arial" panose="020B0604020202020204" pitchFamily="34" charset="0"/>
                <a:buChar char="•"/>
              </a:pPr>
              <a:r>
                <a:rPr lang="en-US" sz="1600">
                  <a:ea typeface="Verdana" panose="020B0604030504040204" pitchFamily="34" charset="0"/>
                  <a:cs typeface="Verdana" panose="020B0604030504040204" pitchFamily="34" charset="0"/>
                </a:rPr>
                <a:t>The accounting policies adopted in measuring inventories including the cost formulae used. Where Standard Costing has been used as a measurement of cost, details of such inventories and a confirmation of the fact that standard cost approximates the actual cost; and</a:t>
              </a:r>
            </a:p>
            <a:p>
              <a:pPr marL="150310" indent="-150310">
                <a:spcBef>
                  <a:spcPts val="526"/>
                </a:spcBef>
                <a:buFont typeface="Arial" panose="020B0604020202020204" pitchFamily="34" charset="0"/>
                <a:buChar char="•"/>
              </a:pPr>
              <a:r>
                <a:rPr lang="en-US" sz="1600">
                  <a:ea typeface="Verdana" panose="020B0604030504040204" pitchFamily="34" charset="0"/>
                  <a:cs typeface="Verdana" panose="020B0604030504040204" pitchFamily="34" charset="0"/>
                </a:rPr>
                <a:t>The total carrying amount of inventories and its classification appropriate to a person</a:t>
              </a:r>
            </a:p>
          </p:txBody>
        </p:sp>
        <p:grpSp>
          <p:nvGrpSpPr>
            <p:cNvPr id="6" name="Graphic 4">
              <a:extLst>
                <a:ext uri="{FF2B5EF4-FFF2-40B4-BE49-F238E27FC236}">
                  <a16:creationId xmlns:a16="http://schemas.microsoft.com/office/drawing/2014/main" id="{87AD5613-5E3F-7DC1-8CBC-523D466B82B9}"/>
                </a:ext>
              </a:extLst>
            </p:cNvPr>
            <p:cNvGrpSpPr/>
            <p:nvPr/>
          </p:nvGrpSpPr>
          <p:grpSpPr>
            <a:xfrm>
              <a:off x="126946" y="4622226"/>
              <a:ext cx="3072016" cy="589372"/>
              <a:chOff x="469900" y="1885648"/>
              <a:chExt cx="4102727" cy="799679"/>
            </a:xfrm>
            <a:solidFill>
              <a:schemeClr val="accent1"/>
            </a:solidFill>
          </p:grpSpPr>
          <p:sp>
            <p:nvSpPr>
              <p:cNvPr id="7" name="Freeform: Shape 6">
                <a:extLst>
                  <a:ext uri="{FF2B5EF4-FFF2-40B4-BE49-F238E27FC236}">
                    <a16:creationId xmlns:a16="http://schemas.microsoft.com/office/drawing/2014/main" id="{58B07C55-6D04-25A1-1500-CCBA7DD3B2E5}"/>
                  </a:ext>
                </a:extLst>
              </p:cNvPr>
              <p:cNvSpPr/>
              <p:nvPr/>
            </p:nvSpPr>
            <p:spPr>
              <a:xfrm>
                <a:off x="700978" y="1946219"/>
                <a:ext cx="3871649" cy="703927"/>
              </a:xfrm>
              <a:custGeom>
                <a:avLst/>
                <a:gdLst>
                  <a:gd name="connsiteX0" fmla="*/ 2717548 w 2705297"/>
                  <a:gd name="connsiteY0" fmla="*/ 341650 h 680577"/>
                  <a:gd name="connsiteX1" fmla="*/ 2717548 w 2705297"/>
                  <a:gd name="connsiteY1" fmla="*/ 683300 h 680577"/>
                  <a:gd name="connsiteX2" fmla="*/ 423830 w 2705297"/>
                  <a:gd name="connsiteY2" fmla="*/ 683300 h 680577"/>
                  <a:gd name="connsiteX3" fmla="*/ 0 w 2705297"/>
                  <a:gd name="connsiteY3" fmla="*/ 341480 h 680577"/>
                  <a:gd name="connsiteX4" fmla="*/ 423830 w 2705297"/>
                  <a:gd name="connsiteY4" fmla="*/ 0 h 680577"/>
                  <a:gd name="connsiteX5" fmla="*/ 2375898 w 2705297"/>
                  <a:gd name="connsiteY5" fmla="*/ 0 h 680577"/>
                  <a:gd name="connsiteX6" fmla="*/ 2717548 w 2705297"/>
                  <a:gd name="connsiteY6" fmla="*/ 341650 h 68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297" h="680577">
                    <a:moveTo>
                      <a:pt x="2717548" y="341650"/>
                    </a:moveTo>
                    <a:lnTo>
                      <a:pt x="2717548" y="683300"/>
                    </a:lnTo>
                    <a:lnTo>
                      <a:pt x="423830" y="683300"/>
                    </a:lnTo>
                    <a:lnTo>
                      <a:pt x="0" y="341480"/>
                    </a:lnTo>
                    <a:lnTo>
                      <a:pt x="423830" y="0"/>
                    </a:lnTo>
                    <a:lnTo>
                      <a:pt x="2375898" y="0"/>
                    </a:lnTo>
                    <a:cubicBezTo>
                      <a:pt x="2564588" y="0"/>
                      <a:pt x="2717548" y="152960"/>
                      <a:pt x="2717548" y="341650"/>
                    </a:cubicBezTo>
                    <a:close/>
                  </a:path>
                </a:pathLst>
              </a:custGeom>
              <a:solidFill>
                <a:srgbClr val="0070C0"/>
              </a:solidFill>
              <a:ln w="16968" cap="flat">
                <a:noFill/>
                <a:prstDash val="solid"/>
                <a:miter/>
              </a:ln>
            </p:spPr>
            <p:txBody>
              <a:bodyPr rtlCol="0" anchor="ctr"/>
              <a:lstStyle/>
              <a:p>
                <a:endParaRPr lang="en-US" sz="1800"/>
              </a:p>
            </p:txBody>
          </p:sp>
          <p:sp>
            <p:nvSpPr>
              <p:cNvPr id="8" name="Freeform: Shape 7">
                <a:extLst>
                  <a:ext uri="{FF2B5EF4-FFF2-40B4-BE49-F238E27FC236}">
                    <a16:creationId xmlns:a16="http://schemas.microsoft.com/office/drawing/2014/main" id="{EADA6A9E-0267-09D4-44D3-4CEDE53AB8D4}"/>
                  </a:ext>
                </a:extLst>
              </p:cNvPr>
              <p:cNvSpPr/>
              <p:nvPr/>
            </p:nvSpPr>
            <p:spPr>
              <a:xfrm>
                <a:off x="872122" y="1946219"/>
                <a:ext cx="544462" cy="703927"/>
              </a:xfrm>
              <a:custGeom>
                <a:avLst/>
                <a:gdLst>
                  <a:gd name="connsiteX0" fmla="*/ 547695 w 544462"/>
                  <a:gd name="connsiteY0" fmla="*/ 341480 h 680577"/>
                  <a:gd name="connsiteX1" fmla="*/ 427743 w 544462"/>
                  <a:gd name="connsiteY1" fmla="*/ 683130 h 680577"/>
                  <a:gd name="connsiteX2" fmla="*/ 424000 w 544462"/>
                  <a:gd name="connsiteY2" fmla="*/ 683130 h 680577"/>
                  <a:gd name="connsiteX3" fmla="*/ 0 w 544462"/>
                  <a:gd name="connsiteY3" fmla="*/ 341480 h 680577"/>
                  <a:gd name="connsiteX4" fmla="*/ 423830 w 544462"/>
                  <a:gd name="connsiteY4" fmla="*/ 0 h 680577"/>
                  <a:gd name="connsiteX5" fmla="*/ 427743 w 544462"/>
                  <a:gd name="connsiteY5" fmla="*/ 0 h 680577"/>
                  <a:gd name="connsiteX6" fmla="*/ 547695 w 544462"/>
                  <a:gd name="connsiteY6" fmla="*/ 341480 h 68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62" h="680577">
                    <a:moveTo>
                      <a:pt x="547695" y="341480"/>
                    </a:moveTo>
                    <a:cubicBezTo>
                      <a:pt x="547695" y="470620"/>
                      <a:pt x="502777" y="589551"/>
                      <a:pt x="427743" y="683130"/>
                    </a:cubicBezTo>
                    <a:lnTo>
                      <a:pt x="424000" y="683130"/>
                    </a:lnTo>
                    <a:lnTo>
                      <a:pt x="0" y="341480"/>
                    </a:lnTo>
                    <a:lnTo>
                      <a:pt x="423830" y="0"/>
                    </a:lnTo>
                    <a:lnTo>
                      <a:pt x="427743" y="0"/>
                    </a:lnTo>
                    <a:cubicBezTo>
                      <a:pt x="502947" y="93750"/>
                      <a:pt x="547695" y="212510"/>
                      <a:pt x="547695" y="341480"/>
                    </a:cubicBezTo>
                    <a:close/>
                  </a:path>
                </a:pathLst>
              </a:custGeom>
              <a:solidFill>
                <a:srgbClr val="002060"/>
              </a:solidFill>
              <a:ln w="16968" cap="flat">
                <a:noFill/>
                <a:prstDash val="solid"/>
                <a:miter/>
              </a:ln>
            </p:spPr>
            <p:txBody>
              <a:bodyPr rtlCol="0" anchor="ctr"/>
              <a:lstStyle/>
              <a:p>
                <a:endParaRPr lang="en-US" sz="1800"/>
              </a:p>
            </p:txBody>
          </p:sp>
          <p:sp>
            <p:nvSpPr>
              <p:cNvPr id="10" name="Freeform: Shape 8">
                <a:extLst>
                  <a:ext uri="{FF2B5EF4-FFF2-40B4-BE49-F238E27FC236}">
                    <a16:creationId xmlns:a16="http://schemas.microsoft.com/office/drawing/2014/main" id="{59C3CF43-95AA-800C-FB65-FA71F5FE3119}"/>
                  </a:ext>
                </a:extLst>
              </p:cNvPr>
              <p:cNvSpPr/>
              <p:nvPr/>
            </p:nvSpPr>
            <p:spPr>
              <a:xfrm>
                <a:off x="469900" y="1885648"/>
                <a:ext cx="799679" cy="799679"/>
              </a:xfrm>
              <a:custGeom>
                <a:avLst/>
                <a:gdLst>
                  <a:gd name="connsiteX0" fmla="*/ 402222 w 799679"/>
                  <a:gd name="connsiteY0" fmla="*/ 804443 h 799679"/>
                  <a:gd name="connsiteX1" fmla="*/ 0 w 799679"/>
                  <a:gd name="connsiteY1" fmla="*/ 402222 h 799679"/>
                  <a:gd name="connsiteX2" fmla="*/ 402222 w 799679"/>
                  <a:gd name="connsiteY2" fmla="*/ 0 h 799679"/>
                  <a:gd name="connsiteX3" fmla="*/ 804443 w 799679"/>
                  <a:gd name="connsiteY3" fmla="*/ 402222 h 799679"/>
                  <a:gd name="connsiteX4" fmla="*/ 402222 w 799679"/>
                  <a:gd name="connsiteY4" fmla="*/ 804443 h 79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679" h="799679">
                    <a:moveTo>
                      <a:pt x="402222" y="804443"/>
                    </a:moveTo>
                    <a:cubicBezTo>
                      <a:pt x="180353" y="804443"/>
                      <a:pt x="0" y="623920"/>
                      <a:pt x="0" y="402222"/>
                    </a:cubicBezTo>
                    <a:cubicBezTo>
                      <a:pt x="0" y="180353"/>
                      <a:pt x="180353" y="0"/>
                      <a:pt x="402222" y="0"/>
                    </a:cubicBezTo>
                    <a:cubicBezTo>
                      <a:pt x="624090" y="0"/>
                      <a:pt x="804443" y="180353"/>
                      <a:pt x="804443" y="402222"/>
                    </a:cubicBezTo>
                    <a:cubicBezTo>
                      <a:pt x="804443" y="623920"/>
                      <a:pt x="623920" y="804443"/>
                      <a:pt x="402222" y="804443"/>
                    </a:cubicBezTo>
                    <a:close/>
                  </a:path>
                </a:pathLst>
              </a:custGeom>
              <a:solidFill>
                <a:schemeClr val="accent3">
                  <a:lumMod val="20000"/>
                  <a:lumOff val="80000"/>
                </a:schemeClr>
              </a:solidFill>
              <a:ln w="16968" cap="flat">
                <a:noFill/>
                <a:prstDash val="solid"/>
                <a:miter/>
              </a:ln>
            </p:spPr>
            <p:txBody>
              <a:bodyPr rtlCol="0" anchor="ctr"/>
              <a:lstStyle/>
              <a:p>
                <a:endParaRPr lang="en-US" sz="1800"/>
              </a:p>
            </p:txBody>
          </p:sp>
          <p:sp>
            <p:nvSpPr>
              <p:cNvPr id="11" name="Freeform: Shape 9">
                <a:extLst>
                  <a:ext uri="{FF2B5EF4-FFF2-40B4-BE49-F238E27FC236}">
                    <a16:creationId xmlns:a16="http://schemas.microsoft.com/office/drawing/2014/main" id="{9B75C3CF-CCE3-7733-3995-D10BB554F50C}"/>
                  </a:ext>
                </a:extLst>
              </p:cNvPr>
              <p:cNvSpPr/>
              <p:nvPr/>
            </p:nvSpPr>
            <p:spPr>
              <a:xfrm>
                <a:off x="542552" y="1958470"/>
                <a:ext cx="646549" cy="646549"/>
              </a:xfrm>
              <a:custGeom>
                <a:avLst/>
                <a:gdLst>
                  <a:gd name="connsiteX0" fmla="*/ 658970 w 646549"/>
                  <a:gd name="connsiteY0" fmla="*/ 329400 h 646548"/>
                  <a:gd name="connsiteX1" fmla="*/ 329570 w 646549"/>
                  <a:gd name="connsiteY1" fmla="*/ 658800 h 646548"/>
                  <a:gd name="connsiteX2" fmla="*/ 0 w 646549"/>
                  <a:gd name="connsiteY2" fmla="*/ 329400 h 646548"/>
                  <a:gd name="connsiteX3" fmla="*/ 329400 w 646549"/>
                  <a:gd name="connsiteY3" fmla="*/ 0 h 646548"/>
                  <a:gd name="connsiteX4" fmla="*/ 658970 w 646549"/>
                  <a:gd name="connsiteY4" fmla="*/ 329400 h 646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549" h="646548">
                    <a:moveTo>
                      <a:pt x="658970" y="329400"/>
                    </a:moveTo>
                    <a:cubicBezTo>
                      <a:pt x="658970" y="511284"/>
                      <a:pt x="511454" y="658800"/>
                      <a:pt x="329570" y="658800"/>
                    </a:cubicBezTo>
                    <a:cubicBezTo>
                      <a:pt x="147515" y="658800"/>
                      <a:pt x="0" y="511284"/>
                      <a:pt x="0" y="329400"/>
                    </a:cubicBezTo>
                    <a:cubicBezTo>
                      <a:pt x="0" y="147345"/>
                      <a:pt x="147515" y="0"/>
                      <a:pt x="329400" y="0"/>
                    </a:cubicBezTo>
                    <a:cubicBezTo>
                      <a:pt x="511454" y="-170"/>
                      <a:pt x="658970" y="147345"/>
                      <a:pt x="658970" y="329400"/>
                    </a:cubicBezTo>
                    <a:close/>
                  </a:path>
                </a:pathLst>
              </a:custGeom>
              <a:solidFill>
                <a:srgbClr val="0070C0"/>
              </a:solidFill>
              <a:ln w="16968" cap="flat">
                <a:noFill/>
                <a:prstDash val="solid"/>
                <a:miter/>
              </a:ln>
            </p:spPr>
            <p:txBody>
              <a:bodyPr rtlCol="0" anchor="ctr"/>
              <a:lstStyle/>
              <a:p>
                <a:endParaRPr lang="en-US" sz="1800"/>
              </a:p>
            </p:txBody>
          </p:sp>
        </p:grpSp>
        <p:sp>
          <p:nvSpPr>
            <p:cNvPr id="12" name="Rectangle 11">
              <a:extLst>
                <a:ext uri="{FF2B5EF4-FFF2-40B4-BE49-F238E27FC236}">
                  <a16:creationId xmlns:a16="http://schemas.microsoft.com/office/drawing/2014/main" id="{6D58FB8B-F93E-16C1-3E9F-D3B33C1352BF}"/>
                </a:ext>
              </a:extLst>
            </p:cNvPr>
            <p:cNvSpPr/>
            <p:nvPr/>
          </p:nvSpPr>
          <p:spPr bwMode="gray">
            <a:xfrm>
              <a:off x="769605" y="4732827"/>
              <a:ext cx="2320393" cy="396108"/>
            </a:xfrm>
            <a:prstGeom prst="rect">
              <a:avLst/>
            </a:prstGeom>
            <a:noFill/>
            <a:ln w="19050" algn="ctr">
              <a:noFill/>
              <a:miter lim="800000"/>
              <a:headEnd/>
              <a:tailEnd/>
            </a:ln>
          </p:spPr>
          <p:txBody>
            <a:bodyPr wrap="square" lIns="77938" tIns="77938" rIns="77938" bIns="77938" rtlCol="0" anchor="ctr"/>
            <a:lstStyle/>
            <a:p>
              <a:pPr algn="ctr">
                <a:lnSpc>
                  <a:spcPct val="106000"/>
                </a:lnSpc>
                <a:buFont typeface="Wingdings 2" pitchFamily="18" charset="2"/>
                <a:buNone/>
              </a:pPr>
              <a:r>
                <a:rPr lang="en-US" sz="1600" b="1">
                  <a:solidFill>
                    <a:schemeClr val="bg1"/>
                  </a:solidFill>
                </a:rPr>
                <a:t>Disclosure as per ICDS II</a:t>
              </a:r>
            </a:p>
          </p:txBody>
        </p:sp>
        <p:grpSp>
          <p:nvGrpSpPr>
            <p:cNvPr id="13" name="Group 349">
              <a:extLst>
                <a:ext uri="{FF2B5EF4-FFF2-40B4-BE49-F238E27FC236}">
                  <a16:creationId xmlns:a16="http://schemas.microsoft.com/office/drawing/2014/main" id="{92AECF5C-1E01-1416-4ACC-ECDB37B8044E}"/>
                </a:ext>
              </a:extLst>
            </p:cNvPr>
            <p:cNvGrpSpPr>
              <a:grpSpLocks noChangeAspect="1"/>
            </p:cNvGrpSpPr>
            <p:nvPr/>
          </p:nvGrpSpPr>
          <p:grpSpPr bwMode="auto">
            <a:xfrm>
              <a:off x="271539" y="4769731"/>
              <a:ext cx="322300" cy="322299"/>
              <a:chOff x="5018" y="1229"/>
              <a:chExt cx="340" cy="340"/>
            </a:xfrm>
            <a:solidFill>
              <a:schemeClr val="bg1"/>
            </a:solidFill>
          </p:grpSpPr>
          <p:sp>
            <p:nvSpPr>
              <p:cNvPr id="14" name="Freeform 350">
                <a:extLst>
                  <a:ext uri="{FF2B5EF4-FFF2-40B4-BE49-F238E27FC236}">
                    <a16:creationId xmlns:a16="http://schemas.microsoft.com/office/drawing/2014/main" id="{78B4584D-BD57-3A55-DDFD-3E4AF7C686F6}"/>
                  </a:ext>
                </a:extLst>
              </p:cNvPr>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165" tIns="40082" rIns="80165" bIns="40082" numCol="1" anchor="t" anchorCtr="0" compatLnSpc="1">
                <a:prstTxWarp prst="textNoShape">
                  <a:avLst/>
                </a:prstTxWarp>
              </a:bodyPr>
              <a:lstStyle/>
              <a:p>
                <a:endParaRPr lang="en-GB" sz="1800"/>
              </a:p>
            </p:txBody>
          </p:sp>
          <p:sp>
            <p:nvSpPr>
              <p:cNvPr id="15" name="Freeform 351">
                <a:extLst>
                  <a:ext uri="{FF2B5EF4-FFF2-40B4-BE49-F238E27FC236}">
                    <a16:creationId xmlns:a16="http://schemas.microsoft.com/office/drawing/2014/main" id="{F180B7F2-51DF-441F-DAE7-4CEB14589B4F}"/>
                  </a:ext>
                </a:extLst>
              </p:cNvPr>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165" tIns="40082" rIns="80165" bIns="40082" numCol="1" anchor="t" anchorCtr="0" compatLnSpc="1">
                <a:prstTxWarp prst="textNoShape">
                  <a:avLst/>
                </a:prstTxWarp>
              </a:bodyPr>
              <a:lstStyle/>
              <a:p>
                <a:endParaRPr lang="en-GB" sz="1800"/>
              </a:p>
            </p:txBody>
          </p:sp>
        </p:grpSp>
      </p:grpSp>
      <p:graphicFrame>
        <p:nvGraphicFramePr>
          <p:cNvPr id="18" name="Table 4">
            <a:extLst>
              <a:ext uri="{FF2B5EF4-FFF2-40B4-BE49-F238E27FC236}">
                <a16:creationId xmlns:a16="http://schemas.microsoft.com/office/drawing/2014/main" id="{21D04BFE-2572-A552-BC67-25A786194F89}"/>
              </a:ext>
            </a:extLst>
          </p:cNvPr>
          <p:cNvGraphicFramePr>
            <a:graphicFrameLocks noGrp="1"/>
          </p:cNvGraphicFramePr>
          <p:nvPr>
            <p:extLst>
              <p:ext uri="{D42A27DB-BD31-4B8C-83A1-F6EECF244321}">
                <p14:modId xmlns:p14="http://schemas.microsoft.com/office/powerpoint/2010/main" val="2559341208"/>
              </p:ext>
            </p:extLst>
          </p:nvPr>
        </p:nvGraphicFramePr>
        <p:xfrm>
          <a:off x="586285" y="3303516"/>
          <a:ext cx="10926346" cy="2687320"/>
        </p:xfrm>
        <a:graphic>
          <a:graphicData uri="http://schemas.openxmlformats.org/drawingml/2006/table">
            <a:tbl>
              <a:tblPr firstRow="1" bandRow="1">
                <a:tableStyleId>{5FD0F851-EC5A-4D38-B0AD-8093EC10F338}</a:tableStyleId>
              </a:tblPr>
              <a:tblGrid>
                <a:gridCol w="5365202">
                  <a:extLst>
                    <a:ext uri="{9D8B030D-6E8A-4147-A177-3AD203B41FA5}">
                      <a16:colId xmlns:a16="http://schemas.microsoft.com/office/drawing/2014/main" val="3455919853"/>
                    </a:ext>
                  </a:extLst>
                </a:gridCol>
                <a:gridCol w="5561144">
                  <a:extLst>
                    <a:ext uri="{9D8B030D-6E8A-4147-A177-3AD203B41FA5}">
                      <a16:colId xmlns:a16="http://schemas.microsoft.com/office/drawing/2014/main" val="1624964232"/>
                    </a:ext>
                  </a:extLst>
                </a:gridCol>
              </a:tblGrid>
              <a:tr h="370840">
                <a:tc>
                  <a:txBody>
                    <a:bodyPr/>
                    <a:lstStyle/>
                    <a:p>
                      <a:r>
                        <a:rPr lang="en-US" sz="1400" dirty="0"/>
                        <a:t>Disclosure as per ICDS II</a:t>
                      </a:r>
                    </a:p>
                  </a:txBody>
                  <a:tcPr/>
                </a:tc>
                <a:tc>
                  <a:txBody>
                    <a:bodyPr/>
                    <a:lstStyle/>
                    <a:p>
                      <a:r>
                        <a:rPr lang="en-US" sz="1400" dirty="0"/>
                        <a:t>Indicative disclosures (examples)</a:t>
                      </a:r>
                    </a:p>
                  </a:txBody>
                  <a:tcPr/>
                </a:tc>
                <a:extLst>
                  <a:ext uri="{0D108BD9-81ED-4DB2-BD59-A6C34878D82A}">
                    <a16:rowId xmlns:a16="http://schemas.microsoft.com/office/drawing/2014/main" val="729912607"/>
                  </a:ext>
                </a:extLst>
              </a:tr>
              <a:tr h="370840">
                <a:tc>
                  <a:txBody>
                    <a:bodyPr/>
                    <a:lstStyle/>
                    <a:p>
                      <a:pPr algn="just"/>
                      <a:r>
                        <a:rPr lang="en-US" sz="1400" dirty="0">
                          <a:ea typeface="Verdana" panose="020B0604030504040204" pitchFamily="34" charset="0"/>
                          <a:cs typeface="Verdana" panose="020B0604030504040204" pitchFamily="34" charset="0"/>
                        </a:rPr>
                        <a:t>The accounting policies adopted in measuring inventories including the cost formulae used. Where Standard Costing has been used as a measurement of cost, details of such inventories and a confirmation of the fact that standard cost approximates the actual cost</a:t>
                      </a:r>
                      <a:endParaRPr lang="en-US" sz="1400" dirty="0"/>
                    </a:p>
                  </a:txBody>
                  <a:tcPr/>
                </a:tc>
                <a:tc>
                  <a:txBody>
                    <a:bodyPr/>
                    <a:lstStyle/>
                    <a:p>
                      <a:pPr marL="285750" indent="-285750">
                        <a:buFont typeface="Arial" panose="020B0604020202020204" pitchFamily="34" charset="0"/>
                        <a:buChar char="•"/>
                      </a:pPr>
                      <a:r>
                        <a:rPr lang="en-US" sz="1400" dirty="0"/>
                        <a:t>Inventories are measured at the lower of cost and net realizable value (NRV). </a:t>
                      </a:r>
                    </a:p>
                    <a:p>
                      <a:pPr marL="285750" indent="-285750">
                        <a:buFont typeface="Arial" panose="020B0604020202020204" pitchFamily="34" charset="0"/>
                        <a:buChar char="•"/>
                      </a:pPr>
                      <a:r>
                        <a:rPr lang="en-US" sz="1400" dirty="0"/>
                        <a:t>Costs of inventory is determined using the weighted average cost method and cost of inventories comprise all cost of purchase and other cost incurred in bringing the inventories to the present location and condition, net of discounts. </a:t>
                      </a:r>
                    </a:p>
                    <a:p>
                      <a:pPr marL="285750" indent="-285750">
                        <a:buFont typeface="Arial" panose="020B0604020202020204" pitchFamily="34" charset="0"/>
                        <a:buChar char="•"/>
                      </a:pPr>
                      <a:r>
                        <a:rPr lang="en-US" sz="1400" dirty="0"/>
                        <a:t>Standard cost has been used in the computation of value of inventories. </a:t>
                      </a:r>
                    </a:p>
                  </a:txBody>
                  <a:tcPr/>
                </a:tc>
                <a:extLst>
                  <a:ext uri="{0D108BD9-81ED-4DB2-BD59-A6C34878D82A}">
                    <a16:rowId xmlns:a16="http://schemas.microsoft.com/office/drawing/2014/main" val="2486163795"/>
                  </a:ext>
                </a:extLst>
              </a:tr>
              <a:tr h="370840">
                <a:tc>
                  <a:txBody>
                    <a:bodyPr/>
                    <a:lstStyle/>
                    <a:p>
                      <a:pPr algn="just"/>
                      <a:r>
                        <a:rPr lang="en-US" sz="1400" dirty="0">
                          <a:ea typeface="Verdana" panose="020B0604030504040204" pitchFamily="34" charset="0"/>
                          <a:cs typeface="Verdana" panose="020B0604030504040204" pitchFamily="34" charset="0"/>
                        </a:rPr>
                        <a:t>The total carrying value of inventories and its classification appropriate to a person</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Disclosure can be made in clause 13(f) of Form 3CD</a:t>
                      </a:r>
                    </a:p>
                  </a:txBody>
                  <a:tcPr/>
                </a:tc>
                <a:extLst>
                  <a:ext uri="{0D108BD9-81ED-4DB2-BD59-A6C34878D82A}">
                    <a16:rowId xmlns:a16="http://schemas.microsoft.com/office/drawing/2014/main" val="4042759140"/>
                  </a:ext>
                </a:extLst>
              </a:tr>
            </a:tbl>
          </a:graphicData>
        </a:graphic>
      </p:graphicFrame>
      <p:sp>
        <p:nvSpPr>
          <p:cNvPr id="19" name="TextBox 18">
            <a:extLst>
              <a:ext uri="{FF2B5EF4-FFF2-40B4-BE49-F238E27FC236}">
                <a16:creationId xmlns:a16="http://schemas.microsoft.com/office/drawing/2014/main" id="{B827CC68-8175-5945-9EBA-92E7BAD6F4B9}"/>
              </a:ext>
            </a:extLst>
          </p:cNvPr>
          <p:cNvSpPr txBox="1"/>
          <p:nvPr/>
        </p:nvSpPr>
        <p:spPr>
          <a:xfrm>
            <a:off x="534979" y="2879894"/>
            <a:ext cx="4802391" cy="338554"/>
          </a:xfrm>
          <a:prstGeom prst="rect">
            <a:avLst/>
          </a:prstGeom>
          <a:noFill/>
        </p:spPr>
        <p:txBody>
          <a:bodyPr wrap="square" rtlCol="0">
            <a:spAutoFit/>
          </a:bodyPr>
          <a:lstStyle/>
          <a:p>
            <a:r>
              <a:rPr lang="en-US" sz="1600" b="1" dirty="0"/>
              <a:t>Indicative disclosure as per ICDS II:</a:t>
            </a:r>
          </a:p>
        </p:txBody>
      </p:sp>
    </p:spTree>
    <p:extLst>
      <p:ext uri="{BB962C8B-B14F-4D97-AF65-F5344CB8AC3E}">
        <p14:creationId xmlns:p14="http://schemas.microsoft.com/office/powerpoint/2010/main" val="371207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221274"/>
            <a:ext cx="4416972" cy="286516"/>
          </a:xfrm>
        </p:spPr>
        <p:txBody>
          <a:bodyPr>
            <a:normAutofit fontScale="90000"/>
          </a:bodyPr>
          <a:lstStyle/>
          <a:p>
            <a:r>
              <a:rPr lang="en-US" sz="2400" b="1" dirty="0">
                <a:solidFill>
                  <a:schemeClr val="accent1">
                    <a:lumMod val="75000"/>
                  </a:schemeClr>
                </a:solidFill>
              </a:rPr>
              <a:t>ICDS II: Valuation of Inventories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5FF6F88-6E19-4DDE-36A4-E3687F08B6CE}"/>
              </a:ext>
            </a:extLst>
          </p:cNvPr>
          <p:cNvSpPr txBox="1"/>
          <p:nvPr/>
        </p:nvSpPr>
        <p:spPr>
          <a:xfrm>
            <a:off x="389149" y="816002"/>
            <a:ext cx="5521794" cy="338554"/>
          </a:xfrm>
          <a:prstGeom prst="rect">
            <a:avLst/>
          </a:prstGeom>
          <a:noFill/>
        </p:spPr>
        <p:txBody>
          <a:bodyPr wrap="square" rtlCol="0">
            <a:spAutoFit/>
          </a:bodyPr>
          <a:lstStyle/>
          <a:p>
            <a:r>
              <a:rPr lang="en-US" sz="1600" b="1" dirty="0"/>
              <a:t>Disclosure in Form 3CD for compliance with ICDS: </a:t>
            </a:r>
          </a:p>
        </p:txBody>
      </p:sp>
      <p:pic>
        <p:nvPicPr>
          <p:cNvPr id="5" name="Picture 4">
            <a:extLst>
              <a:ext uri="{FF2B5EF4-FFF2-40B4-BE49-F238E27FC236}">
                <a16:creationId xmlns:a16="http://schemas.microsoft.com/office/drawing/2014/main" id="{7B3219BC-3973-F3C9-4687-E1CE68F80147}"/>
              </a:ext>
            </a:extLst>
          </p:cNvPr>
          <p:cNvPicPr>
            <a:picLocks noChangeAspect="1"/>
          </p:cNvPicPr>
          <p:nvPr/>
        </p:nvPicPr>
        <p:blipFill>
          <a:blip r:embed="rId2"/>
          <a:stretch>
            <a:fillRect/>
          </a:stretch>
        </p:blipFill>
        <p:spPr>
          <a:xfrm>
            <a:off x="217715" y="1927442"/>
            <a:ext cx="11202963" cy="2810267"/>
          </a:xfrm>
          <a:prstGeom prst="rect">
            <a:avLst/>
          </a:prstGeom>
        </p:spPr>
      </p:pic>
    </p:spTree>
    <p:extLst>
      <p:ext uri="{BB962C8B-B14F-4D97-AF65-F5344CB8AC3E}">
        <p14:creationId xmlns:p14="http://schemas.microsoft.com/office/powerpoint/2010/main" val="71401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B12326D-D714-A3D5-A35F-5DC5AF329545}"/>
              </a:ext>
            </a:extLst>
          </p:cNvPr>
          <p:cNvSpPr txBox="1"/>
          <p:nvPr/>
        </p:nvSpPr>
        <p:spPr>
          <a:xfrm>
            <a:off x="425221" y="2844225"/>
            <a:ext cx="9408160" cy="584775"/>
          </a:xfrm>
          <a:prstGeom prst="rect">
            <a:avLst/>
          </a:prstGeom>
          <a:noFill/>
        </p:spPr>
        <p:txBody>
          <a:bodyPr wrap="square" rtlCol="0">
            <a:spAutoFit/>
          </a:bodyPr>
          <a:lstStyle/>
          <a:p>
            <a:r>
              <a:rPr lang="en-US" sz="3200" b="1" dirty="0">
                <a:solidFill>
                  <a:srgbClr val="3485A2"/>
                </a:solidFill>
              </a:rPr>
              <a:t>ICDS III: Construction Contracts</a:t>
            </a:r>
          </a:p>
        </p:txBody>
      </p:sp>
    </p:spTree>
    <p:extLst>
      <p:ext uri="{BB962C8B-B14F-4D97-AF65-F5344CB8AC3E}">
        <p14:creationId xmlns:p14="http://schemas.microsoft.com/office/powerpoint/2010/main" val="263113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Rationale for introduction of ICDS</a:t>
            </a:r>
          </a:p>
        </p:txBody>
      </p:sp>
      <p:sp>
        <p:nvSpPr>
          <p:cNvPr id="4" name="Freeform: Shape 3">
            <a:extLst>
              <a:ext uri="{FF2B5EF4-FFF2-40B4-BE49-F238E27FC236}">
                <a16:creationId xmlns:a16="http://schemas.microsoft.com/office/drawing/2014/main" id="{3D77B98A-1430-8BBF-B9E1-A388DB7B05FF}"/>
              </a:ext>
            </a:extLst>
          </p:cNvPr>
          <p:cNvSpPr/>
          <p:nvPr/>
        </p:nvSpPr>
        <p:spPr>
          <a:xfrm>
            <a:off x="624428" y="1245292"/>
            <a:ext cx="10537558" cy="1188462"/>
          </a:xfrm>
          <a:custGeom>
            <a:avLst/>
            <a:gdLst>
              <a:gd name="connsiteX0" fmla="*/ 0 w 3060023"/>
              <a:gd name="connsiteY0" fmla="*/ 0 h 836279"/>
              <a:gd name="connsiteX1" fmla="*/ 3060024 w 3060023"/>
              <a:gd name="connsiteY1" fmla="*/ 0 h 836279"/>
              <a:gd name="connsiteX2" fmla="*/ 3060024 w 3060023"/>
              <a:gd name="connsiteY2" fmla="*/ 836280 h 836279"/>
              <a:gd name="connsiteX3" fmla="*/ 0 w 3060023"/>
              <a:gd name="connsiteY3" fmla="*/ 836280 h 836279"/>
            </a:gdLst>
            <a:ahLst/>
            <a:cxnLst>
              <a:cxn ang="0">
                <a:pos x="connsiteX0" y="connsiteY0"/>
              </a:cxn>
              <a:cxn ang="0">
                <a:pos x="connsiteX1" y="connsiteY1"/>
              </a:cxn>
              <a:cxn ang="0">
                <a:pos x="connsiteX2" y="connsiteY2"/>
              </a:cxn>
              <a:cxn ang="0">
                <a:pos x="connsiteX3" y="connsiteY3"/>
              </a:cxn>
            </a:cxnLst>
            <a:rect l="l" t="t" r="r" b="b"/>
            <a:pathLst>
              <a:path w="3060023" h="836279">
                <a:moveTo>
                  <a:pt x="0" y="0"/>
                </a:moveTo>
                <a:lnTo>
                  <a:pt x="3060024" y="0"/>
                </a:lnTo>
                <a:lnTo>
                  <a:pt x="3060024" y="836280"/>
                </a:lnTo>
                <a:lnTo>
                  <a:pt x="0" y="836280"/>
                </a:lnTo>
                <a:close/>
              </a:path>
            </a:pathLst>
          </a:custGeom>
          <a:gradFill flip="none" rotWithShape="1">
            <a:gsLst>
              <a:gs pos="0">
                <a:srgbClr val="88C3D9">
                  <a:tint val="66000"/>
                  <a:satMod val="160000"/>
                </a:srgbClr>
              </a:gs>
              <a:gs pos="50000">
                <a:srgbClr val="88C3D9">
                  <a:tint val="44500"/>
                  <a:satMod val="160000"/>
                </a:srgbClr>
              </a:gs>
              <a:gs pos="100000">
                <a:srgbClr val="88C3D9">
                  <a:tint val="23500"/>
                  <a:satMod val="160000"/>
                </a:srgbClr>
              </a:gs>
            </a:gsLst>
            <a:path path="circle">
              <a:fillToRect t="100000" r="100000"/>
            </a:path>
            <a:tileRect l="-100000" b="-100000"/>
          </a:gradFill>
          <a:ln w="4746" cap="flat">
            <a:noFill/>
            <a:prstDash val="solid"/>
            <a:miter/>
          </a:ln>
        </p:spPr>
        <p:txBody>
          <a:bodyPr lIns="201676" rtlCol="0" anchor="ctr"/>
          <a:lstStyle/>
          <a:p>
            <a:pPr>
              <a:spcAft>
                <a:spcPts val="600"/>
              </a:spcAft>
            </a:pPr>
            <a:r>
              <a:rPr lang="en-US" sz="2000" dirty="0"/>
              <a:t>Accounting standards were continuously evolving due to which taxation authorities faced difficulties in updating the adjustments to be carried out in tax laws. </a:t>
            </a:r>
          </a:p>
        </p:txBody>
      </p:sp>
      <p:sp>
        <p:nvSpPr>
          <p:cNvPr id="5" name="Freeform: Shape 4">
            <a:extLst>
              <a:ext uri="{FF2B5EF4-FFF2-40B4-BE49-F238E27FC236}">
                <a16:creationId xmlns:a16="http://schemas.microsoft.com/office/drawing/2014/main" id="{581AE8F2-61D1-3539-D620-9A2536C2F35A}"/>
              </a:ext>
            </a:extLst>
          </p:cNvPr>
          <p:cNvSpPr/>
          <p:nvPr/>
        </p:nvSpPr>
        <p:spPr>
          <a:xfrm>
            <a:off x="420419" y="1024166"/>
            <a:ext cx="1150122" cy="1519341"/>
          </a:xfrm>
          <a:custGeom>
            <a:avLst/>
            <a:gdLst>
              <a:gd name="connsiteX0" fmla="*/ 0 w 1035846"/>
              <a:gd name="connsiteY0" fmla="*/ 1016745 h 1069107"/>
              <a:gd name="connsiteX1" fmla="*/ 0 w 1035846"/>
              <a:gd name="connsiteY1" fmla="*/ 127770 h 1069107"/>
              <a:gd name="connsiteX2" fmla="*/ 44855 w 1035846"/>
              <a:gd name="connsiteY2" fmla="*/ 82915 h 1069107"/>
              <a:gd name="connsiteX3" fmla="*/ 752699 w 1035846"/>
              <a:gd name="connsiteY3" fmla="*/ 82915 h 1069107"/>
              <a:gd name="connsiteX4" fmla="*/ 789096 w 1035846"/>
              <a:gd name="connsiteY4" fmla="*/ 46518 h 1069107"/>
              <a:gd name="connsiteX5" fmla="*/ 789096 w 1035846"/>
              <a:gd name="connsiteY5" fmla="*/ 0 h 1069107"/>
              <a:gd name="connsiteX6" fmla="*/ 1025868 w 1035846"/>
              <a:gd name="connsiteY6" fmla="*/ 174906 h 1069107"/>
              <a:gd name="connsiteX7" fmla="*/ 1025250 w 1035846"/>
              <a:gd name="connsiteY7" fmla="*/ 223467 h 1069107"/>
              <a:gd name="connsiteX8" fmla="*/ 792137 w 1035846"/>
              <a:gd name="connsiteY8" fmla="*/ 386922 h 1069107"/>
              <a:gd name="connsiteX9" fmla="*/ 792137 w 1035846"/>
              <a:gd name="connsiteY9" fmla="*/ 333847 h 1069107"/>
              <a:gd name="connsiteX10" fmla="*/ 756120 w 1035846"/>
              <a:gd name="connsiteY10" fmla="*/ 297830 h 1069107"/>
              <a:gd name="connsiteX11" fmla="*/ 272409 w 1035846"/>
              <a:gd name="connsiteY11" fmla="*/ 297830 h 1069107"/>
              <a:gd name="connsiteX12" fmla="*/ 221091 w 1035846"/>
              <a:gd name="connsiteY12" fmla="*/ 349147 h 1069107"/>
              <a:gd name="connsiteX13" fmla="*/ 221091 w 1035846"/>
              <a:gd name="connsiteY13" fmla="*/ 1020071 h 1069107"/>
              <a:gd name="connsiteX14" fmla="*/ 169632 w 1035846"/>
              <a:gd name="connsiteY14" fmla="*/ 1070106 h 1069107"/>
              <a:gd name="connsiteX15" fmla="*/ 48656 w 1035846"/>
              <a:gd name="connsiteY15" fmla="*/ 1066732 h 1069107"/>
              <a:gd name="connsiteX16" fmla="*/ 0 w 1035846"/>
              <a:gd name="connsiteY16" fmla="*/ 1016745 h 106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5846" h="1069107">
                <a:moveTo>
                  <a:pt x="0" y="1016745"/>
                </a:moveTo>
                <a:lnTo>
                  <a:pt x="0" y="127770"/>
                </a:lnTo>
                <a:cubicBezTo>
                  <a:pt x="0" y="102967"/>
                  <a:pt x="20099" y="82915"/>
                  <a:pt x="44855" y="82915"/>
                </a:cubicBezTo>
                <a:lnTo>
                  <a:pt x="752699" y="82915"/>
                </a:lnTo>
                <a:cubicBezTo>
                  <a:pt x="772798" y="82915"/>
                  <a:pt x="789096" y="66617"/>
                  <a:pt x="789096" y="46518"/>
                </a:cubicBezTo>
                <a:lnTo>
                  <a:pt x="789096" y="0"/>
                </a:lnTo>
                <a:lnTo>
                  <a:pt x="1025868" y="174906"/>
                </a:lnTo>
                <a:cubicBezTo>
                  <a:pt x="1042309" y="187023"/>
                  <a:pt x="1041976" y="211731"/>
                  <a:pt x="1025250" y="223467"/>
                </a:cubicBezTo>
                <a:lnTo>
                  <a:pt x="792137" y="386922"/>
                </a:lnTo>
                <a:lnTo>
                  <a:pt x="792137" y="333847"/>
                </a:lnTo>
                <a:cubicBezTo>
                  <a:pt x="792137" y="313938"/>
                  <a:pt x="776029" y="297830"/>
                  <a:pt x="756120" y="297830"/>
                </a:cubicBezTo>
                <a:lnTo>
                  <a:pt x="272409" y="297830"/>
                </a:lnTo>
                <a:cubicBezTo>
                  <a:pt x="244042" y="297830"/>
                  <a:pt x="221091" y="320827"/>
                  <a:pt x="221091" y="349147"/>
                </a:cubicBezTo>
                <a:lnTo>
                  <a:pt x="221091" y="1020071"/>
                </a:lnTo>
                <a:cubicBezTo>
                  <a:pt x="221091" y="1048248"/>
                  <a:pt x="197809" y="1070866"/>
                  <a:pt x="169632" y="1070106"/>
                </a:cubicBezTo>
                <a:lnTo>
                  <a:pt x="48656" y="1066732"/>
                </a:lnTo>
                <a:cubicBezTo>
                  <a:pt x="21572" y="1066067"/>
                  <a:pt x="0" y="1043877"/>
                  <a:pt x="0" y="1016745"/>
                </a:cubicBezTo>
                <a:close/>
              </a:path>
            </a:pathLst>
          </a:custGeom>
          <a:solidFill>
            <a:schemeClr val="accent1">
              <a:lumMod val="50000"/>
            </a:schemeClr>
          </a:solidFill>
          <a:ln w="4746" cap="flat">
            <a:noFill/>
            <a:prstDash val="solid"/>
            <a:miter/>
          </a:ln>
        </p:spPr>
        <p:txBody>
          <a:bodyPr rtlCol="0" anchor="ctr"/>
          <a:lstStyle/>
          <a:p>
            <a:endParaRPr lang="en-US" sz="1544">
              <a:solidFill>
                <a:schemeClr val="accent1">
                  <a:lumMod val="50000"/>
                </a:schemeClr>
              </a:solidFill>
            </a:endParaRP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20AFC335-BF34-1997-B7D1-0D9A8189564E}"/>
              </a:ext>
            </a:extLst>
          </p:cNvPr>
          <p:cNvSpPr/>
          <p:nvPr/>
        </p:nvSpPr>
        <p:spPr>
          <a:xfrm>
            <a:off x="640197" y="2816588"/>
            <a:ext cx="10537558" cy="1188462"/>
          </a:xfrm>
          <a:custGeom>
            <a:avLst/>
            <a:gdLst>
              <a:gd name="connsiteX0" fmla="*/ 0 w 3060023"/>
              <a:gd name="connsiteY0" fmla="*/ 0 h 836279"/>
              <a:gd name="connsiteX1" fmla="*/ 3060024 w 3060023"/>
              <a:gd name="connsiteY1" fmla="*/ 0 h 836279"/>
              <a:gd name="connsiteX2" fmla="*/ 3060024 w 3060023"/>
              <a:gd name="connsiteY2" fmla="*/ 836280 h 836279"/>
              <a:gd name="connsiteX3" fmla="*/ 0 w 3060023"/>
              <a:gd name="connsiteY3" fmla="*/ 836280 h 836279"/>
            </a:gdLst>
            <a:ahLst/>
            <a:cxnLst>
              <a:cxn ang="0">
                <a:pos x="connsiteX0" y="connsiteY0"/>
              </a:cxn>
              <a:cxn ang="0">
                <a:pos x="connsiteX1" y="connsiteY1"/>
              </a:cxn>
              <a:cxn ang="0">
                <a:pos x="connsiteX2" y="connsiteY2"/>
              </a:cxn>
              <a:cxn ang="0">
                <a:pos x="connsiteX3" y="connsiteY3"/>
              </a:cxn>
            </a:cxnLst>
            <a:rect l="l" t="t" r="r" b="b"/>
            <a:pathLst>
              <a:path w="3060023" h="836279">
                <a:moveTo>
                  <a:pt x="0" y="0"/>
                </a:moveTo>
                <a:lnTo>
                  <a:pt x="3060024" y="0"/>
                </a:lnTo>
                <a:lnTo>
                  <a:pt x="3060024" y="836280"/>
                </a:lnTo>
                <a:lnTo>
                  <a:pt x="0" y="836280"/>
                </a:lnTo>
                <a:close/>
              </a:path>
            </a:pathLst>
          </a:custGeom>
          <a:solidFill>
            <a:srgbClr val="E0F2F6"/>
          </a:solidFill>
          <a:ln w="4746" cap="flat">
            <a:noFill/>
            <a:prstDash val="solid"/>
            <a:miter/>
          </a:ln>
        </p:spPr>
        <p:txBody>
          <a:bodyPr lIns="201676" rtlCol="0" anchor="ctr"/>
          <a:lstStyle/>
          <a:p>
            <a:pPr>
              <a:spcAft>
                <a:spcPts val="600"/>
              </a:spcAft>
            </a:pPr>
            <a:r>
              <a:rPr lang="en-US" sz="2000" dirty="0"/>
              <a:t>Different Assessees follow either IGAAP or </a:t>
            </a:r>
            <a:r>
              <a:rPr lang="en-US" sz="2000" dirty="0" err="1"/>
              <a:t>IndAS</a:t>
            </a:r>
            <a:r>
              <a:rPr lang="en-US" sz="2000" dirty="0"/>
              <a:t> for preparation and presentation of financial statements   </a:t>
            </a:r>
          </a:p>
        </p:txBody>
      </p:sp>
      <p:sp>
        <p:nvSpPr>
          <p:cNvPr id="11" name="Freeform: Shape 10">
            <a:extLst>
              <a:ext uri="{FF2B5EF4-FFF2-40B4-BE49-F238E27FC236}">
                <a16:creationId xmlns:a16="http://schemas.microsoft.com/office/drawing/2014/main" id="{C6994701-09F7-2364-C3DB-758D089031F7}"/>
              </a:ext>
            </a:extLst>
          </p:cNvPr>
          <p:cNvSpPr/>
          <p:nvPr/>
        </p:nvSpPr>
        <p:spPr>
          <a:xfrm>
            <a:off x="436188" y="2595462"/>
            <a:ext cx="1150122" cy="1519341"/>
          </a:xfrm>
          <a:custGeom>
            <a:avLst/>
            <a:gdLst>
              <a:gd name="connsiteX0" fmla="*/ 0 w 1035846"/>
              <a:gd name="connsiteY0" fmla="*/ 1016745 h 1069107"/>
              <a:gd name="connsiteX1" fmla="*/ 0 w 1035846"/>
              <a:gd name="connsiteY1" fmla="*/ 127770 h 1069107"/>
              <a:gd name="connsiteX2" fmla="*/ 44855 w 1035846"/>
              <a:gd name="connsiteY2" fmla="*/ 82915 h 1069107"/>
              <a:gd name="connsiteX3" fmla="*/ 752699 w 1035846"/>
              <a:gd name="connsiteY3" fmla="*/ 82915 h 1069107"/>
              <a:gd name="connsiteX4" fmla="*/ 789096 w 1035846"/>
              <a:gd name="connsiteY4" fmla="*/ 46518 h 1069107"/>
              <a:gd name="connsiteX5" fmla="*/ 789096 w 1035846"/>
              <a:gd name="connsiteY5" fmla="*/ 0 h 1069107"/>
              <a:gd name="connsiteX6" fmla="*/ 1025868 w 1035846"/>
              <a:gd name="connsiteY6" fmla="*/ 174906 h 1069107"/>
              <a:gd name="connsiteX7" fmla="*/ 1025250 w 1035846"/>
              <a:gd name="connsiteY7" fmla="*/ 223467 h 1069107"/>
              <a:gd name="connsiteX8" fmla="*/ 792137 w 1035846"/>
              <a:gd name="connsiteY8" fmla="*/ 386922 h 1069107"/>
              <a:gd name="connsiteX9" fmla="*/ 792137 w 1035846"/>
              <a:gd name="connsiteY9" fmla="*/ 333847 h 1069107"/>
              <a:gd name="connsiteX10" fmla="*/ 756120 w 1035846"/>
              <a:gd name="connsiteY10" fmla="*/ 297830 h 1069107"/>
              <a:gd name="connsiteX11" fmla="*/ 272409 w 1035846"/>
              <a:gd name="connsiteY11" fmla="*/ 297830 h 1069107"/>
              <a:gd name="connsiteX12" fmla="*/ 221091 w 1035846"/>
              <a:gd name="connsiteY12" fmla="*/ 349147 h 1069107"/>
              <a:gd name="connsiteX13" fmla="*/ 221091 w 1035846"/>
              <a:gd name="connsiteY13" fmla="*/ 1020071 h 1069107"/>
              <a:gd name="connsiteX14" fmla="*/ 169632 w 1035846"/>
              <a:gd name="connsiteY14" fmla="*/ 1070106 h 1069107"/>
              <a:gd name="connsiteX15" fmla="*/ 48656 w 1035846"/>
              <a:gd name="connsiteY15" fmla="*/ 1066732 h 1069107"/>
              <a:gd name="connsiteX16" fmla="*/ 0 w 1035846"/>
              <a:gd name="connsiteY16" fmla="*/ 1016745 h 106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5846" h="1069107">
                <a:moveTo>
                  <a:pt x="0" y="1016745"/>
                </a:moveTo>
                <a:lnTo>
                  <a:pt x="0" y="127770"/>
                </a:lnTo>
                <a:cubicBezTo>
                  <a:pt x="0" y="102967"/>
                  <a:pt x="20099" y="82915"/>
                  <a:pt x="44855" y="82915"/>
                </a:cubicBezTo>
                <a:lnTo>
                  <a:pt x="752699" y="82915"/>
                </a:lnTo>
                <a:cubicBezTo>
                  <a:pt x="772798" y="82915"/>
                  <a:pt x="789096" y="66617"/>
                  <a:pt x="789096" y="46518"/>
                </a:cubicBezTo>
                <a:lnTo>
                  <a:pt x="789096" y="0"/>
                </a:lnTo>
                <a:lnTo>
                  <a:pt x="1025868" y="174906"/>
                </a:lnTo>
                <a:cubicBezTo>
                  <a:pt x="1042309" y="187023"/>
                  <a:pt x="1041976" y="211731"/>
                  <a:pt x="1025250" y="223467"/>
                </a:cubicBezTo>
                <a:lnTo>
                  <a:pt x="792137" y="386922"/>
                </a:lnTo>
                <a:lnTo>
                  <a:pt x="792137" y="333847"/>
                </a:lnTo>
                <a:cubicBezTo>
                  <a:pt x="792137" y="313938"/>
                  <a:pt x="776029" y="297830"/>
                  <a:pt x="756120" y="297830"/>
                </a:cubicBezTo>
                <a:lnTo>
                  <a:pt x="272409" y="297830"/>
                </a:lnTo>
                <a:cubicBezTo>
                  <a:pt x="244042" y="297830"/>
                  <a:pt x="221091" y="320827"/>
                  <a:pt x="221091" y="349147"/>
                </a:cubicBezTo>
                <a:lnTo>
                  <a:pt x="221091" y="1020071"/>
                </a:lnTo>
                <a:cubicBezTo>
                  <a:pt x="221091" y="1048248"/>
                  <a:pt x="197809" y="1070866"/>
                  <a:pt x="169632" y="1070106"/>
                </a:cubicBezTo>
                <a:lnTo>
                  <a:pt x="48656" y="1066732"/>
                </a:lnTo>
                <a:cubicBezTo>
                  <a:pt x="21572" y="1066067"/>
                  <a:pt x="0" y="1043877"/>
                  <a:pt x="0" y="1016745"/>
                </a:cubicBezTo>
                <a:close/>
              </a:path>
            </a:pathLst>
          </a:custGeom>
          <a:solidFill>
            <a:srgbClr val="88C3D9"/>
          </a:solidFill>
          <a:ln w="4746" cap="flat">
            <a:noFill/>
            <a:prstDash val="solid"/>
            <a:miter/>
          </a:ln>
        </p:spPr>
        <p:txBody>
          <a:bodyPr rtlCol="0" anchor="ctr"/>
          <a:lstStyle/>
          <a:p>
            <a:endParaRPr lang="en-US" sz="1544">
              <a:solidFill>
                <a:schemeClr val="accent1">
                  <a:lumMod val="50000"/>
                </a:schemeClr>
              </a:solidFill>
            </a:endParaRPr>
          </a:p>
        </p:txBody>
      </p:sp>
      <p:sp>
        <p:nvSpPr>
          <p:cNvPr id="12" name="Freeform: Shape 11">
            <a:extLst>
              <a:ext uri="{FF2B5EF4-FFF2-40B4-BE49-F238E27FC236}">
                <a16:creationId xmlns:a16="http://schemas.microsoft.com/office/drawing/2014/main" id="{9BD881DC-E315-3974-ECE6-9FC00C7A6A0E}"/>
              </a:ext>
            </a:extLst>
          </p:cNvPr>
          <p:cNvSpPr/>
          <p:nvPr/>
        </p:nvSpPr>
        <p:spPr>
          <a:xfrm>
            <a:off x="624428" y="4387884"/>
            <a:ext cx="10537558" cy="1188462"/>
          </a:xfrm>
          <a:custGeom>
            <a:avLst/>
            <a:gdLst>
              <a:gd name="connsiteX0" fmla="*/ 0 w 3060023"/>
              <a:gd name="connsiteY0" fmla="*/ 0 h 836279"/>
              <a:gd name="connsiteX1" fmla="*/ 3060024 w 3060023"/>
              <a:gd name="connsiteY1" fmla="*/ 0 h 836279"/>
              <a:gd name="connsiteX2" fmla="*/ 3060024 w 3060023"/>
              <a:gd name="connsiteY2" fmla="*/ 836280 h 836279"/>
              <a:gd name="connsiteX3" fmla="*/ 0 w 3060023"/>
              <a:gd name="connsiteY3" fmla="*/ 836280 h 836279"/>
            </a:gdLst>
            <a:ahLst/>
            <a:cxnLst>
              <a:cxn ang="0">
                <a:pos x="connsiteX0" y="connsiteY0"/>
              </a:cxn>
              <a:cxn ang="0">
                <a:pos x="connsiteX1" y="connsiteY1"/>
              </a:cxn>
              <a:cxn ang="0">
                <a:pos x="connsiteX2" y="connsiteY2"/>
              </a:cxn>
              <a:cxn ang="0">
                <a:pos x="connsiteX3" y="connsiteY3"/>
              </a:cxn>
            </a:cxnLst>
            <a:rect l="l" t="t" r="r" b="b"/>
            <a:pathLst>
              <a:path w="3060023" h="836279">
                <a:moveTo>
                  <a:pt x="0" y="0"/>
                </a:moveTo>
                <a:lnTo>
                  <a:pt x="3060024" y="0"/>
                </a:lnTo>
                <a:lnTo>
                  <a:pt x="3060024" y="836280"/>
                </a:lnTo>
                <a:lnTo>
                  <a:pt x="0" y="836280"/>
                </a:lnTo>
                <a:close/>
              </a:path>
            </a:pathLst>
          </a:custGeom>
          <a:gradFill flip="none" rotWithShape="1">
            <a:gsLst>
              <a:gs pos="0">
                <a:srgbClr val="88C3D9">
                  <a:tint val="66000"/>
                  <a:satMod val="160000"/>
                </a:srgbClr>
              </a:gs>
              <a:gs pos="50000">
                <a:srgbClr val="88C3D9">
                  <a:tint val="44500"/>
                  <a:satMod val="160000"/>
                </a:srgbClr>
              </a:gs>
              <a:gs pos="100000">
                <a:srgbClr val="88C3D9">
                  <a:tint val="23500"/>
                  <a:satMod val="160000"/>
                </a:srgbClr>
              </a:gs>
            </a:gsLst>
            <a:path path="circle">
              <a:fillToRect t="100000" r="100000"/>
            </a:path>
            <a:tileRect l="-100000" b="-100000"/>
          </a:gradFill>
          <a:ln w="4746" cap="flat">
            <a:noFill/>
            <a:prstDash val="solid"/>
            <a:miter/>
          </a:ln>
        </p:spPr>
        <p:txBody>
          <a:bodyPr lIns="201676" rtlCol="0" anchor="ctr"/>
          <a:lstStyle/>
          <a:p>
            <a:pPr>
              <a:spcAft>
                <a:spcPts val="600"/>
              </a:spcAft>
            </a:pPr>
            <a:r>
              <a:rPr lang="en-US" sz="2000" dirty="0"/>
              <a:t>ICDS has been introduced to bring uniformity in computation for Income-tax purposes</a:t>
            </a:r>
          </a:p>
        </p:txBody>
      </p:sp>
      <p:sp>
        <p:nvSpPr>
          <p:cNvPr id="13" name="Freeform: Shape 12">
            <a:extLst>
              <a:ext uri="{FF2B5EF4-FFF2-40B4-BE49-F238E27FC236}">
                <a16:creationId xmlns:a16="http://schemas.microsoft.com/office/drawing/2014/main" id="{C988DB9E-6EE9-BA14-1C7E-BCED6F8977CA}"/>
              </a:ext>
            </a:extLst>
          </p:cNvPr>
          <p:cNvSpPr/>
          <p:nvPr/>
        </p:nvSpPr>
        <p:spPr>
          <a:xfrm>
            <a:off x="420419" y="4166758"/>
            <a:ext cx="1150122" cy="1519341"/>
          </a:xfrm>
          <a:custGeom>
            <a:avLst/>
            <a:gdLst>
              <a:gd name="connsiteX0" fmla="*/ 0 w 1035846"/>
              <a:gd name="connsiteY0" fmla="*/ 1016745 h 1069107"/>
              <a:gd name="connsiteX1" fmla="*/ 0 w 1035846"/>
              <a:gd name="connsiteY1" fmla="*/ 127770 h 1069107"/>
              <a:gd name="connsiteX2" fmla="*/ 44855 w 1035846"/>
              <a:gd name="connsiteY2" fmla="*/ 82915 h 1069107"/>
              <a:gd name="connsiteX3" fmla="*/ 752699 w 1035846"/>
              <a:gd name="connsiteY3" fmla="*/ 82915 h 1069107"/>
              <a:gd name="connsiteX4" fmla="*/ 789096 w 1035846"/>
              <a:gd name="connsiteY4" fmla="*/ 46518 h 1069107"/>
              <a:gd name="connsiteX5" fmla="*/ 789096 w 1035846"/>
              <a:gd name="connsiteY5" fmla="*/ 0 h 1069107"/>
              <a:gd name="connsiteX6" fmla="*/ 1025868 w 1035846"/>
              <a:gd name="connsiteY6" fmla="*/ 174906 h 1069107"/>
              <a:gd name="connsiteX7" fmla="*/ 1025250 w 1035846"/>
              <a:gd name="connsiteY7" fmla="*/ 223467 h 1069107"/>
              <a:gd name="connsiteX8" fmla="*/ 792137 w 1035846"/>
              <a:gd name="connsiteY8" fmla="*/ 386922 h 1069107"/>
              <a:gd name="connsiteX9" fmla="*/ 792137 w 1035846"/>
              <a:gd name="connsiteY9" fmla="*/ 333847 h 1069107"/>
              <a:gd name="connsiteX10" fmla="*/ 756120 w 1035846"/>
              <a:gd name="connsiteY10" fmla="*/ 297830 h 1069107"/>
              <a:gd name="connsiteX11" fmla="*/ 272409 w 1035846"/>
              <a:gd name="connsiteY11" fmla="*/ 297830 h 1069107"/>
              <a:gd name="connsiteX12" fmla="*/ 221091 w 1035846"/>
              <a:gd name="connsiteY12" fmla="*/ 349147 h 1069107"/>
              <a:gd name="connsiteX13" fmla="*/ 221091 w 1035846"/>
              <a:gd name="connsiteY13" fmla="*/ 1020071 h 1069107"/>
              <a:gd name="connsiteX14" fmla="*/ 169632 w 1035846"/>
              <a:gd name="connsiteY14" fmla="*/ 1070106 h 1069107"/>
              <a:gd name="connsiteX15" fmla="*/ 48656 w 1035846"/>
              <a:gd name="connsiteY15" fmla="*/ 1066732 h 1069107"/>
              <a:gd name="connsiteX16" fmla="*/ 0 w 1035846"/>
              <a:gd name="connsiteY16" fmla="*/ 1016745 h 106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5846" h="1069107">
                <a:moveTo>
                  <a:pt x="0" y="1016745"/>
                </a:moveTo>
                <a:lnTo>
                  <a:pt x="0" y="127770"/>
                </a:lnTo>
                <a:cubicBezTo>
                  <a:pt x="0" y="102967"/>
                  <a:pt x="20099" y="82915"/>
                  <a:pt x="44855" y="82915"/>
                </a:cubicBezTo>
                <a:lnTo>
                  <a:pt x="752699" y="82915"/>
                </a:lnTo>
                <a:cubicBezTo>
                  <a:pt x="772798" y="82915"/>
                  <a:pt x="789096" y="66617"/>
                  <a:pt x="789096" y="46518"/>
                </a:cubicBezTo>
                <a:lnTo>
                  <a:pt x="789096" y="0"/>
                </a:lnTo>
                <a:lnTo>
                  <a:pt x="1025868" y="174906"/>
                </a:lnTo>
                <a:cubicBezTo>
                  <a:pt x="1042309" y="187023"/>
                  <a:pt x="1041976" y="211731"/>
                  <a:pt x="1025250" y="223467"/>
                </a:cubicBezTo>
                <a:lnTo>
                  <a:pt x="792137" y="386922"/>
                </a:lnTo>
                <a:lnTo>
                  <a:pt x="792137" y="333847"/>
                </a:lnTo>
                <a:cubicBezTo>
                  <a:pt x="792137" y="313938"/>
                  <a:pt x="776029" y="297830"/>
                  <a:pt x="756120" y="297830"/>
                </a:cubicBezTo>
                <a:lnTo>
                  <a:pt x="272409" y="297830"/>
                </a:lnTo>
                <a:cubicBezTo>
                  <a:pt x="244042" y="297830"/>
                  <a:pt x="221091" y="320827"/>
                  <a:pt x="221091" y="349147"/>
                </a:cubicBezTo>
                <a:lnTo>
                  <a:pt x="221091" y="1020071"/>
                </a:lnTo>
                <a:cubicBezTo>
                  <a:pt x="221091" y="1048248"/>
                  <a:pt x="197809" y="1070866"/>
                  <a:pt x="169632" y="1070106"/>
                </a:cubicBezTo>
                <a:lnTo>
                  <a:pt x="48656" y="1066732"/>
                </a:lnTo>
                <a:cubicBezTo>
                  <a:pt x="21572" y="1066067"/>
                  <a:pt x="0" y="1043877"/>
                  <a:pt x="0" y="1016745"/>
                </a:cubicBezTo>
                <a:close/>
              </a:path>
            </a:pathLst>
          </a:custGeom>
          <a:solidFill>
            <a:schemeClr val="accent1">
              <a:lumMod val="50000"/>
            </a:schemeClr>
          </a:solidFill>
          <a:ln w="4746" cap="flat">
            <a:noFill/>
            <a:prstDash val="solid"/>
            <a:miter/>
          </a:ln>
        </p:spPr>
        <p:txBody>
          <a:bodyPr rtlCol="0" anchor="ctr"/>
          <a:lstStyle/>
          <a:p>
            <a:endParaRPr lang="en-US" sz="1544">
              <a:solidFill>
                <a:schemeClr val="accent1">
                  <a:lumMod val="50000"/>
                </a:schemeClr>
              </a:solidFill>
            </a:endParaRPr>
          </a:p>
        </p:txBody>
      </p:sp>
    </p:spTree>
    <p:extLst>
      <p:ext uri="{BB962C8B-B14F-4D97-AF65-F5344CB8AC3E}">
        <p14:creationId xmlns:p14="http://schemas.microsoft.com/office/powerpoint/2010/main" val="421951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III: Construction Contracts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03B077FF-9133-018F-6EA7-91349E1646FF}"/>
              </a:ext>
            </a:extLst>
          </p:cNvPr>
          <p:cNvSpPr txBox="1">
            <a:spLocks/>
          </p:cNvSpPr>
          <p:nvPr/>
        </p:nvSpPr>
        <p:spPr>
          <a:xfrm>
            <a:off x="493806" y="6196417"/>
            <a:ext cx="11040094" cy="401564"/>
          </a:xfrm>
          <a:prstGeom prst="rect">
            <a:avLst/>
          </a:prstGeom>
          <a:solidFill>
            <a:srgbClr val="0076A8"/>
          </a:solidFill>
          <a:ln>
            <a:noFill/>
          </a:ln>
        </p:spPr>
        <p:txBody>
          <a:bodyPr vert="horz" lIns="0" tIns="0" rIns="0" bIns="0" rtlCol="0" anchor="ctr" anchorCtr="0">
            <a:noAutofit/>
          </a:bodyPr>
          <a:lstStyle>
            <a:lvl1pPr marL="0" indent="0" algn="l" defTabSz="1008400" rtl="0" eaLnBrk="1" latinLnBrk="0" hangingPunct="1">
              <a:spcBef>
                <a:spcPts val="0"/>
              </a:spcBef>
              <a:spcAft>
                <a:spcPts val="1103"/>
              </a:spcAft>
              <a:buSzPct val="100000"/>
              <a:buFont typeface="Arial" panose="020B0604020202020204" pitchFamily="34" charset="0"/>
              <a:buNone/>
              <a:defRPr sz="1000" b="0" kern="1200">
                <a:solidFill>
                  <a:schemeClr val="tx1"/>
                </a:solidFill>
                <a:latin typeface="+mn-lt"/>
                <a:ea typeface="+mn-ea"/>
                <a:cs typeface="+mn-cs"/>
              </a:defRPr>
            </a:lvl1pPr>
            <a:lvl2pPr marL="0" indent="0" algn="l" defTabSz="1008400" rtl="0" eaLnBrk="1" latinLnBrk="0" hangingPunct="1">
              <a:spcBef>
                <a:spcPts val="0"/>
              </a:spcBef>
              <a:spcAft>
                <a:spcPts val="1103"/>
              </a:spcAft>
              <a:buClrTx/>
              <a:buSzPct val="100000"/>
              <a:buFont typeface="Arial"/>
              <a:buNone/>
              <a:defRPr lang="en-US" sz="1000" b="1" kern="1200" dirty="0" smtClean="0">
                <a:solidFill>
                  <a:schemeClr val="tx1"/>
                </a:solidFill>
                <a:latin typeface="+mn-lt"/>
                <a:ea typeface="+mn-ea"/>
                <a:cs typeface="+mn-cs"/>
              </a:defRPr>
            </a:lvl2pPr>
            <a:lvl3pPr marL="194534" indent="-194534" algn="l" defTabSz="1008400" rtl="0" eaLnBrk="1" latinLnBrk="0" hangingPunct="1">
              <a:spcBef>
                <a:spcPts val="0"/>
              </a:spcBef>
              <a:spcAft>
                <a:spcPts val="1103"/>
              </a:spcAft>
              <a:buClrTx/>
              <a:buSzPct val="100000"/>
              <a:buFont typeface="Arial" panose="020B0604020202020204" pitchFamily="34" charset="0"/>
              <a:buChar char="•"/>
              <a:defRPr lang="en-US" sz="1000" kern="1200" dirty="0" smtClean="0">
                <a:solidFill>
                  <a:schemeClr val="tx1"/>
                </a:solidFill>
                <a:latin typeface="+mn-lt"/>
                <a:ea typeface="+mn-ea"/>
                <a:cs typeface="+mn-cs"/>
              </a:defRPr>
            </a:lvl3pPr>
            <a:lvl4pPr marL="393038" indent="-194534" algn="l" defTabSz="1008400" rtl="0" eaLnBrk="1" latinLnBrk="0" hangingPunct="1">
              <a:spcBef>
                <a:spcPts val="0"/>
              </a:spcBef>
              <a:spcAft>
                <a:spcPts val="1103"/>
              </a:spcAft>
              <a:buClrTx/>
              <a:buSzPct val="100000"/>
              <a:buFont typeface="Verdana" panose="020B0604030504040204" pitchFamily="34" charset="0"/>
              <a:buChar char="−"/>
              <a:defRPr lang="en-US" sz="1000" kern="1200" baseline="0" dirty="0" smtClean="0">
                <a:solidFill>
                  <a:schemeClr val="tx1"/>
                </a:solidFill>
                <a:latin typeface="+mn-lt"/>
                <a:ea typeface="+mn-ea"/>
                <a:cs typeface="+mn-cs"/>
              </a:defRPr>
            </a:lvl4pPr>
            <a:lvl5pPr marL="587572" indent="-194534" algn="l" defTabSz="880600" rtl="0" eaLnBrk="1" latinLnBrk="0" hangingPunct="1">
              <a:spcBef>
                <a:spcPts val="0"/>
              </a:spcBef>
              <a:spcAft>
                <a:spcPts val="1103"/>
              </a:spcAft>
              <a:buClrTx/>
              <a:buSzPct val="100000"/>
              <a:buFont typeface="Verdana" panose="020B0604030504040204" pitchFamily="34" charset="0"/>
              <a:buChar char="−"/>
              <a:tabLst/>
              <a:defRPr lang="en-US" sz="1000" kern="1200" baseline="0" dirty="0" smtClean="0">
                <a:solidFill>
                  <a:schemeClr val="tx1"/>
                </a:solidFill>
                <a:latin typeface="+mn-lt"/>
                <a:ea typeface="+mn-ea"/>
                <a:cs typeface="+mn-cs"/>
              </a:defRPr>
            </a:lvl5pPr>
            <a:lvl6pPr marL="587572" indent="-194534" algn="l" defTabSz="1008400" rtl="0" eaLnBrk="1" latinLnBrk="0" hangingPunct="1">
              <a:spcBef>
                <a:spcPts val="0"/>
              </a:spcBef>
              <a:spcAft>
                <a:spcPts val="1103"/>
              </a:spcAft>
              <a:buFont typeface="Verdana" panose="020B0604030504040204" pitchFamily="34" charset="0"/>
              <a:buChar char="−"/>
              <a:defRPr sz="1323" kern="1200" baseline="0">
                <a:solidFill>
                  <a:schemeClr val="tx1"/>
                </a:solidFill>
                <a:latin typeface="+mn-lt"/>
                <a:ea typeface="+mn-ea"/>
                <a:cs typeface="+mn-cs"/>
              </a:defRPr>
            </a:lvl6pPr>
            <a:lvl7pPr marL="587572" indent="-194534" algn="l" defTabSz="1008400" rtl="0" eaLnBrk="1" latinLnBrk="0" hangingPunct="1">
              <a:spcBef>
                <a:spcPts val="0"/>
              </a:spcBef>
              <a:spcAft>
                <a:spcPts val="1103"/>
              </a:spcAft>
              <a:buFont typeface="Verdana" panose="020B0604030504040204" pitchFamily="34" charset="0"/>
              <a:buChar char="−"/>
              <a:defRPr sz="1323" kern="1200">
                <a:solidFill>
                  <a:schemeClr val="tx1"/>
                </a:solidFill>
                <a:latin typeface="+mn-lt"/>
                <a:ea typeface="+mn-ea"/>
                <a:cs typeface="+mn-cs"/>
              </a:defRPr>
            </a:lvl7pPr>
            <a:lvl8pPr marL="587572" indent="-194534" algn="l" defTabSz="1008400" rtl="0" eaLnBrk="1" latinLnBrk="0" hangingPunct="1">
              <a:spcBef>
                <a:spcPts val="0"/>
              </a:spcBef>
              <a:spcAft>
                <a:spcPts val="1103"/>
              </a:spcAft>
              <a:buFont typeface="Verdana" panose="020B0604030504040204" pitchFamily="34" charset="0"/>
              <a:buChar char="−"/>
              <a:defRPr sz="1323" kern="1200" baseline="0">
                <a:solidFill>
                  <a:schemeClr val="tx1"/>
                </a:solidFill>
                <a:latin typeface="+mn-lt"/>
                <a:ea typeface="+mn-ea"/>
                <a:cs typeface="+mn-cs"/>
              </a:defRPr>
            </a:lvl8pPr>
            <a:lvl9pPr marL="587572" indent="-194534" algn="l" defTabSz="1008400" rtl="0" eaLnBrk="1" latinLnBrk="0" hangingPunct="1">
              <a:spcBef>
                <a:spcPts val="0"/>
              </a:spcBef>
              <a:spcAft>
                <a:spcPts val="1103"/>
              </a:spcAft>
              <a:buFont typeface="Verdana" panose="020B0604030504040204" pitchFamily="34" charset="0"/>
              <a:buChar char="−"/>
              <a:defRPr sz="1323" kern="1200" baseline="0">
                <a:solidFill>
                  <a:schemeClr val="tx1"/>
                </a:solidFill>
                <a:latin typeface="+mn-lt"/>
                <a:ea typeface="+mn-ea"/>
                <a:cs typeface="+mn-cs"/>
              </a:defRPr>
            </a:lvl9pPr>
          </a:lstStyle>
          <a:p>
            <a:pPr algn="ctr">
              <a:spcAft>
                <a:spcPts val="662"/>
              </a:spcAft>
            </a:pPr>
            <a:r>
              <a:rPr lang="en-US" sz="1800" b="1" dirty="0">
                <a:solidFill>
                  <a:schemeClr val="bg1"/>
                </a:solidFill>
              </a:rPr>
              <a:t>Scope</a:t>
            </a:r>
          </a:p>
        </p:txBody>
      </p:sp>
      <p:grpSp>
        <p:nvGrpSpPr>
          <p:cNvPr id="5" name="Group 4">
            <a:extLst>
              <a:ext uri="{FF2B5EF4-FFF2-40B4-BE49-F238E27FC236}">
                <a16:creationId xmlns:a16="http://schemas.microsoft.com/office/drawing/2014/main" id="{2BABE665-70F6-A5AD-EF98-BDE888E86168}"/>
              </a:ext>
            </a:extLst>
          </p:cNvPr>
          <p:cNvGrpSpPr/>
          <p:nvPr/>
        </p:nvGrpSpPr>
        <p:grpSpPr>
          <a:xfrm>
            <a:off x="493806" y="1046313"/>
            <a:ext cx="8213666" cy="4976859"/>
            <a:chOff x="376238" y="1394350"/>
            <a:chExt cx="5236911" cy="4176171"/>
          </a:xfrm>
        </p:grpSpPr>
        <p:sp>
          <p:nvSpPr>
            <p:cNvPr id="6" name="Rectangle 5">
              <a:extLst>
                <a:ext uri="{FF2B5EF4-FFF2-40B4-BE49-F238E27FC236}">
                  <a16:creationId xmlns:a16="http://schemas.microsoft.com/office/drawing/2014/main" id="{E7E9868D-DD11-F6F7-93BC-A7CD63B8974F}"/>
                </a:ext>
              </a:extLst>
            </p:cNvPr>
            <p:cNvSpPr/>
            <p:nvPr/>
          </p:nvSpPr>
          <p:spPr bwMode="gray">
            <a:xfrm>
              <a:off x="459120" y="1394350"/>
              <a:ext cx="5154029" cy="4176171"/>
            </a:xfrm>
            <a:prstGeom prst="rect">
              <a:avLst/>
            </a:prstGeom>
            <a:gradFill flip="none" rotWithShape="1">
              <a:gsLst>
                <a:gs pos="0">
                  <a:srgbClr val="00A3E0">
                    <a:tint val="66000"/>
                    <a:satMod val="160000"/>
                  </a:srgbClr>
                </a:gs>
                <a:gs pos="50000">
                  <a:srgbClr val="00A3E0">
                    <a:tint val="44500"/>
                    <a:satMod val="160000"/>
                  </a:srgbClr>
                </a:gs>
                <a:gs pos="100000">
                  <a:srgbClr val="00A3E0">
                    <a:tint val="23500"/>
                    <a:satMod val="160000"/>
                  </a:srgbClr>
                </a:gs>
              </a:gsLst>
              <a:lin ang="8100000" scaled="1"/>
              <a:tileRect/>
            </a:gradFill>
            <a:ln w="19050" algn="ctr">
              <a:noFill/>
              <a:miter lim="800000"/>
              <a:headEnd/>
              <a:tailEnd/>
            </a:ln>
          </p:spPr>
          <p:txBody>
            <a:bodyPr wrap="square" lIns="98037" tIns="98037" rIns="98037" bIns="98037" rtlCol="0" anchor="ctr"/>
            <a:lstStyle/>
            <a:p>
              <a:pPr algn="just"/>
              <a:r>
                <a:rPr lang="en-US" sz="1800" b="1" u="none" strike="noStrike" baseline="0" dirty="0"/>
                <a:t>"Construction contract" </a:t>
              </a:r>
              <a:r>
                <a:rPr lang="en-US" sz="1800" u="none" strike="noStrike" baseline="0" dirty="0"/>
                <a:t>is a contract specifically negotiated for the construction of an asset or a combination of assets that are closely interrelated or interdependent in terms of their design, technology and function or their ultimate purpose or use and includes:</a:t>
              </a:r>
            </a:p>
            <a:p>
              <a:pPr algn="just"/>
              <a:endParaRPr lang="en-US" dirty="0"/>
            </a:p>
            <a:p>
              <a:pPr marL="342900" indent="-342900" algn="just">
                <a:buFont typeface="+mj-lt"/>
                <a:buAutoNum type="arabicParenR"/>
              </a:pPr>
              <a:r>
                <a:rPr lang="en-US" sz="1800" u="none" strike="noStrike" baseline="0" dirty="0"/>
                <a:t>contract for the </a:t>
              </a:r>
              <a:r>
                <a:rPr lang="en-US" sz="1800" i="1" u="sng" strike="noStrike" baseline="0" dirty="0"/>
                <a:t>rendering of services which are directly related to the construction of the asset</a:t>
              </a:r>
              <a:r>
                <a:rPr lang="en-US" sz="1800" u="none" strike="noStrike" baseline="0" dirty="0"/>
                <a:t>, for example, those for the services of project managers and architects, fire equipment inspection services in new building;</a:t>
              </a:r>
              <a:endParaRPr lang="en-US" dirty="0"/>
            </a:p>
            <a:p>
              <a:pPr marL="342900" indent="-342900" algn="just">
                <a:buFont typeface="+mj-lt"/>
                <a:buAutoNum type="arabicParenR"/>
              </a:pPr>
              <a:r>
                <a:rPr lang="en-US" sz="1800" u="none" strike="noStrike" baseline="0" dirty="0"/>
                <a:t>contract for </a:t>
              </a:r>
              <a:r>
                <a:rPr lang="en-US" sz="1800" i="1" u="sng" strike="noStrike" baseline="0" dirty="0"/>
                <a:t>destruction or restoration of assets</a:t>
              </a:r>
              <a:r>
                <a:rPr lang="en-US" sz="1800" u="none" strike="noStrike" baseline="0" dirty="0"/>
                <a:t>, and the restoration of the environment following the demolition of assets. Eg: breaking of ships, demolition of buildings </a:t>
              </a:r>
            </a:p>
            <a:p>
              <a:pPr algn="just"/>
              <a:endParaRPr lang="en-US" dirty="0"/>
            </a:p>
            <a:p>
              <a:pPr algn="just"/>
              <a:r>
                <a:rPr lang="en-US" dirty="0"/>
                <a:t>ICDS-III require revenue and costs to be recorded in proportion to the stage of completion of contract which shall be determined with reference to:</a:t>
              </a:r>
            </a:p>
            <a:p>
              <a:pPr algn="just"/>
              <a:r>
                <a:rPr lang="en-US" dirty="0"/>
                <a:t>(a) the proportion that contract costs incurred for work performed </a:t>
              </a:r>
              <a:r>
                <a:rPr lang="en-US" dirty="0" err="1"/>
                <a:t>upto</a:t>
              </a:r>
              <a:r>
                <a:rPr lang="en-US" dirty="0"/>
                <a:t> the reporting date bear to the estimated total contract costs; or</a:t>
              </a:r>
            </a:p>
            <a:p>
              <a:pPr algn="just"/>
              <a:r>
                <a:rPr lang="en-US" dirty="0"/>
                <a:t>(b) surveys of work performed; or</a:t>
              </a:r>
            </a:p>
            <a:p>
              <a:pPr algn="just"/>
              <a:r>
                <a:rPr lang="en-US" dirty="0"/>
                <a:t>(c) completion of a physical proportion of the contract work.</a:t>
              </a:r>
            </a:p>
          </p:txBody>
        </p:sp>
        <p:sp>
          <p:nvSpPr>
            <p:cNvPr id="7" name="Rectangle 6">
              <a:extLst>
                <a:ext uri="{FF2B5EF4-FFF2-40B4-BE49-F238E27FC236}">
                  <a16:creationId xmlns:a16="http://schemas.microsoft.com/office/drawing/2014/main" id="{7BC794CF-8D6F-536D-7B0C-85AD6E399A80}"/>
                </a:ext>
              </a:extLst>
            </p:cNvPr>
            <p:cNvSpPr/>
            <p:nvPr/>
          </p:nvSpPr>
          <p:spPr bwMode="gray">
            <a:xfrm>
              <a:off x="376238" y="1414631"/>
              <a:ext cx="91376" cy="4143668"/>
            </a:xfrm>
            <a:prstGeom prst="rect">
              <a:avLst/>
            </a:prstGeom>
            <a:solidFill>
              <a:srgbClr val="00A3E0"/>
            </a:solidFill>
            <a:ln w="19050" algn="ctr">
              <a:noFill/>
              <a:miter lim="800000"/>
              <a:headEnd/>
              <a:tailEnd/>
            </a:ln>
          </p:spPr>
          <p:txBody>
            <a:bodyPr wrap="square" lIns="98037" tIns="98037" rIns="98037" bIns="98037" rtlCol="0" anchor="ctr"/>
            <a:lstStyle/>
            <a:p>
              <a:pPr algn="ctr">
                <a:lnSpc>
                  <a:spcPct val="106000"/>
                </a:lnSpc>
                <a:buFont typeface="Wingdings 2" pitchFamily="18" charset="2"/>
                <a:buNone/>
              </a:pPr>
              <a:endParaRPr lang="en-US" sz="993" b="1" dirty="0">
                <a:solidFill>
                  <a:schemeClr val="bg1"/>
                </a:solidFill>
              </a:endParaRPr>
            </a:p>
          </p:txBody>
        </p:sp>
      </p:grpSp>
      <p:grpSp>
        <p:nvGrpSpPr>
          <p:cNvPr id="8" name="Group 7">
            <a:extLst>
              <a:ext uri="{FF2B5EF4-FFF2-40B4-BE49-F238E27FC236}">
                <a16:creationId xmlns:a16="http://schemas.microsoft.com/office/drawing/2014/main" id="{883F880F-90AB-20E8-E159-D9651F4EA095}"/>
              </a:ext>
            </a:extLst>
          </p:cNvPr>
          <p:cNvGrpSpPr/>
          <p:nvPr/>
        </p:nvGrpSpPr>
        <p:grpSpPr>
          <a:xfrm>
            <a:off x="8780803" y="3429000"/>
            <a:ext cx="2753097" cy="2595630"/>
            <a:chOff x="5743995" y="3128425"/>
            <a:chExt cx="3017377" cy="2844795"/>
          </a:xfrm>
        </p:grpSpPr>
        <p:sp>
          <p:nvSpPr>
            <p:cNvPr id="10" name="Freeform: Shape 9">
              <a:extLst>
                <a:ext uri="{FF2B5EF4-FFF2-40B4-BE49-F238E27FC236}">
                  <a16:creationId xmlns:a16="http://schemas.microsoft.com/office/drawing/2014/main" id="{626B20FC-1D04-B387-5365-C2C6619CCF52}"/>
                </a:ext>
              </a:extLst>
            </p:cNvPr>
            <p:cNvSpPr/>
            <p:nvPr/>
          </p:nvSpPr>
          <p:spPr>
            <a:xfrm rot="1038998">
              <a:off x="7266794" y="5255283"/>
              <a:ext cx="257826" cy="535536"/>
            </a:xfrm>
            <a:custGeom>
              <a:avLst/>
              <a:gdLst>
                <a:gd name="connsiteX0" fmla="*/ 0 w 194913"/>
                <a:gd name="connsiteY0" fmla="*/ 239389 h 330762"/>
                <a:gd name="connsiteX1" fmla="*/ 6320 w 194913"/>
                <a:gd name="connsiteY1" fmla="*/ 107084 h 330762"/>
                <a:gd name="connsiteX2" fmla="*/ 157525 w 194913"/>
                <a:gd name="connsiteY2" fmla="*/ 0 h 330762"/>
                <a:gd name="connsiteX3" fmla="*/ 182746 w 194913"/>
                <a:gd name="connsiteY3" fmla="*/ 270930 h 330762"/>
                <a:gd name="connsiteX4" fmla="*/ 195327 w 194913"/>
                <a:gd name="connsiteY4" fmla="*/ 315051 h 330762"/>
                <a:gd name="connsiteX5" fmla="*/ 0 w 194913"/>
                <a:gd name="connsiteY5" fmla="*/ 239389 h 33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913" h="330762">
                  <a:moveTo>
                    <a:pt x="0" y="239389"/>
                  </a:moveTo>
                  <a:cubicBezTo>
                    <a:pt x="0" y="239389"/>
                    <a:pt x="6320" y="163786"/>
                    <a:pt x="6320" y="107084"/>
                  </a:cubicBezTo>
                  <a:cubicBezTo>
                    <a:pt x="6320" y="50382"/>
                    <a:pt x="157525" y="0"/>
                    <a:pt x="157525" y="0"/>
                  </a:cubicBezTo>
                  <a:cubicBezTo>
                    <a:pt x="157525" y="0"/>
                    <a:pt x="170106" y="226808"/>
                    <a:pt x="182746" y="270930"/>
                  </a:cubicBezTo>
                  <a:cubicBezTo>
                    <a:pt x="195386" y="315051"/>
                    <a:pt x="195327" y="315051"/>
                    <a:pt x="195327" y="315051"/>
                  </a:cubicBezTo>
                  <a:cubicBezTo>
                    <a:pt x="195327" y="315051"/>
                    <a:pt x="37801" y="384275"/>
                    <a:pt x="0" y="239389"/>
                  </a:cubicBezTo>
                  <a:close/>
                </a:path>
              </a:pathLst>
            </a:custGeom>
            <a:solidFill>
              <a:srgbClr val="E8EAE9"/>
            </a:solidFill>
            <a:ln w="5890" cap="flat">
              <a:noFill/>
              <a:prstDash val="solid"/>
              <a:miter/>
            </a:ln>
          </p:spPr>
          <p:txBody>
            <a:bodyPr rtlCol="0" anchor="ctr"/>
            <a:lstStyle/>
            <a:p>
              <a:endParaRPr lang="en-US" sz="2264"/>
            </a:p>
          </p:txBody>
        </p:sp>
        <p:grpSp>
          <p:nvGrpSpPr>
            <p:cNvPr id="11" name="Graphic 3">
              <a:extLst>
                <a:ext uri="{FF2B5EF4-FFF2-40B4-BE49-F238E27FC236}">
                  <a16:creationId xmlns:a16="http://schemas.microsoft.com/office/drawing/2014/main" id="{655E014B-3B60-5656-E86B-DEFBDC7EF88A}"/>
                </a:ext>
              </a:extLst>
            </p:cNvPr>
            <p:cNvGrpSpPr/>
            <p:nvPr/>
          </p:nvGrpSpPr>
          <p:grpSpPr>
            <a:xfrm>
              <a:off x="6342497" y="4909701"/>
              <a:ext cx="1010006" cy="880064"/>
              <a:chOff x="6342497" y="4909701"/>
              <a:chExt cx="1010006" cy="880064"/>
            </a:xfrm>
            <a:solidFill>
              <a:srgbClr val="56534E"/>
            </a:solidFill>
          </p:grpSpPr>
          <p:sp>
            <p:nvSpPr>
              <p:cNvPr id="76" name="Freeform: Shape 75">
                <a:extLst>
                  <a:ext uri="{FF2B5EF4-FFF2-40B4-BE49-F238E27FC236}">
                    <a16:creationId xmlns:a16="http://schemas.microsoft.com/office/drawing/2014/main" id="{C62C45B2-C295-82BD-DE1C-69B4CBEF345B}"/>
                  </a:ext>
                </a:extLst>
              </p:cNvPr>
              <p:cNvSpPr/>
              <p:nvPr/>
            </p:nvSpPr>
            <p:spPr>
              <a:xfrm>
                <a:off x="6947319" y="4966403"/>
                <a:ext cx="236259" cy="820999"/>
              </a:xfrm>
              <a:custGeom>
                <a:avLst/>
                <a:gdLst>
                  <a:gd name="connsiteX0" fmla="*/ 207908 w 236258"/>
                  <a:gd name="connsiteY0" fmla="*/ 825311 h 820998"/>
                  <a:gd name="connsiteX1" fmla="*/ 0 w 236258"/>
                  <a:gd name="connsiteY1" fmla="*/ 12581 h 820998"/>
                  <a:gd name="connsiteX2" fmla="*/ 31541 w 236258"/>
                  <a:gd name="connsiteY2" fmla="*/ 0 h 820998"/>
                  <a:gd name="connsiteX3" fmla="*/ 239448 w 236258"/>
                  <a:gd name="connsiteY3" fmla="*/ 818991 h 820998"/>
                </a:gdLst>
                <a:ahLst/>
                <a:cxnLst>
                  <a:cxn ang="0">
                    <a:pos x="connsiteX0" y="connsiteY0"/>
                  </a:cxn>
                  <a:cxn ang="0">
                    <a:pos x="connsiteX1" y="connsiteY1"/>
                  </a:cxn>
                  <a:cxn ang="0">
                    <a:pos x="connsiteX2" y="connsiteY2"/>
                  </a:cxn>
                  <a:cxn ang="0">
                    <a:pos x="connsiteX3" y="connsiteY3"/>
                  </a:cxn>
                </a:cxnLst>
                <a:rect l="l" t="t" r="r" b="b"/>
                <a:pathLst>
                  <a:path w="236258" h="820998">
                    <a:moveTo>
                      <a:pt x="207908" y="825311"/>
                    </a:moveTo>
                    <a:lnTo>
                      <a:pt x="0" y="12581"/>
                    </a:lnTo>
                    <a:lnTo>
                      <a:pt x="31541" y="0"/>
                    </a:lnTo>
                    <a:lnTo>
                      <a:pt x="239448" y="818991"/>
                    </a:lnTo>
                    <a:close/>
                  </a:path>
                </a:pathLst>
              </a:custGeom>
              <a:solidFill>
                <a:srgbClr val="56534E"/>
              </a:solidFill>
              <a:ln w="5890" cap="flat">
                <a:noFill/>
                <a:prstDash val="solid"/>
                <a:miter/>
              </a:ln>
            </p:spPr>
            <p:txBody>
              <a:bodyPr rtlCol="0" anchor="ctr"/>
              <a:lstStyle/>
              <a:p>
                <a:endParaRPr lang="en-US" sz="2264"/>
              </a:p>
            </p:txBody>
          </p:sp>
          <p:sp>
            <p:nvSpPr>
              <p:cNvPr id="77" name="Freeform: Shape 76">
                <a:extLst>
                  <a:ext uri="{FF2B5EF4-FFF2-40B4-BE49-F238E27FC236}">
                    <a16:creationId xmlns:a16="http://schemas.microsoft.com/office/drawing/2014/main" id="{DD2EA6E1-4865-EB8C-A5F3-04A778FBCF97}"/>
                  </a:ext>
                </a:extLst>
              </p:cNvPr>
              <p:cNvSpPr/>
              <p:nvPr/>
            </p:nvSpPr>
            <p:spPr>
              <a:xfrm>
                <a:off x="6342497" y="4909701"/>
                <a:ext cx="153568" cy="880064"/>
              </a:xfrm>
              <a:custGeom>
                <a:avLst/>
                <a:gdLst>
                  <a:gd name="connsiteX0" fmla="*/ 31541 w 153568"/>
                  <a:gd name="connsiteY0" fmla="*/ 882013 h 880063"/>
                  <a:gd name="connsiteX1" fmla="*/ 0 w 153568"/>
                  <a:gd name="connsiteY1" fmla="*/ 875693 h 880063"/>
                  <a:gd name="connsiteX2" fmla="*/ 126044 w 153568"/>
                  <a:gd name="connsiteY2" fmla="*/ 0 h 880063"/>
                  <a:gd name="connsiteX3" fmla="*/ 157525 w 153568"/>
                  <a:gd name="connsiteY3" fmla="*/ 6261 h 880063"/>
                </a:gdLst>
                <a:ahLst/>
                <a:cxnLst>
                  <a:cxn ang="0">
                    <a:pos x="connsiteX0" y="connsiteY0"/>
                  </a:cxn>
                  <a:cxn ang="0">
                    <a:pos x="connsiteX1" y="connsiteY1"/>
                  </a:cxn>
                  <a:cxn ang="0">
                    <a:pos x="connsiteX2" y="connsiteY2"/>
                  </a:cxn>
                  <a:cxn ang="0">
                    <a:pos x="connsiteX3" y="connsiteY3"/>
                  </a:cxn>
                </a:cxnLst>
                <a:rect l="l" t="t" r="r" b="b"/>
                <a:pathLst>
                  <a:path w="153568" h="880063">
                    <a:moveTo>
                      <a:pt x="31541" y="882013"/>
                    </a:moveTo>
                    <a:lnTo>
                      <a:pt x="0" y="875693"/>
                    </a:lnTo>
                    <a:lnTo>
                      <a:pt x="126044" y="0"/>
                    </a:lnTo>
                    <a:lnTo>
                      <a:pt x="157525" y="6261"/>
                    </a:lnTo>
                    <a:close/>
                  </a:path>
                </a:pathLst>
              </a:custGeom>
              <a:solidFill>
                <a:srgbClr val="56534E"/>
              </a:solidFill>
              <a:ln w="5890" cap="flat">
                <a:noFill/>
                <a:prstDash val="solid"/>
                <a:miter/>
              </a:ln>
            </p:spPr>
            <p:txBody>
              <a:bodyPr rtlCol="0" anchor="ctr"/>
              <a:lstStyle/>
              <a:p>
                <a:endParaRPr lang="en-US" sz="2264"/>
              </a:p>
            </p:txBody>
          </p:sp>
          <p:sp>
            <p:nvSpPr>
              <p:cNvPr id="78" name="Freeform: Shape 77">
                <a:extLst>
                  <a:ext uri="{FF2B5EF4-FFF2-40B4-BE49-F238E27FC236}">
                    <a16:creationId xmlns:a16="http://schemas.microsoft.com/office/drawing/2014/main" id="{305B2671-5CD6-C6DD-F085-397EB9B69A8B}"/>
                  </a:ext>
                </a:extLst>
              </p:cNvPr>
              <p:cNvSpPr/>
              <p:nvPr/>
            </p:nvSpPr>
            <p:spPr>
              <a:xfrm>
                <a:off x="7111165" y="4966403"/>
                <a:ext cx="242165" cy="820999"/>
              </a:xfrm>
              <a:custGeom>
                <a:avLst/>
                <a:gdLst>
                  <a:gd name="connsiteX0" fmla="*/ 214169 w 242165"/>
                  <a:gd name="connsiteY0" fmla="*/ 825311 h 820998"/>
                  <a:gd name="connsiteX1" fmla="*/ 0 w 242165"/>
                  <a:gd name="connsiteY1" fmla="*/ 12581 h 820998"/>
                  <a:gd name="connsiteX2" fmla="*/ 31481 w 242165"/>
                  <a:gd name="connsiteY2" fmla="*/ 0 h 820998"/>
                  <a:gd name="connsiteX3" fmla="*/ 245709 w 242165"/>
                  <a:gd name="connsiteY3" fmla="*/ 818991 h 820998"/>
                </a:gdLst>
                <a:ahLst/>
                <a:cxnLst>
                  <a:cxn ang="0">
                    <a:pos x="connsiteX0" y="connsiteY0"/>
                  </a:cxn>
                  <a:cxn ang="0">
                    <a:pos x="connsiteX1" y="connsiteY1"/>
                  </a:cxn>
                  <a:cxn ang="0">
                    <a:pos x="connsiteX2" y="connsiteY2"/>
                  </a:cxn>
                  <a:cxn ang="0">
                    <a:pos x="connsiteX3" y="connsiteY3"/>
                  </a:cxn>
                </a:cxnLst>
                <a:rect l="l" t="t" r="r" b="b"/>
                <a:pathLst>
                  <a:path w="242165" h="820998">
                    <a:moveTo>
                      <a:pt x="214169" y="825311"/>
                    </a:moveTo>
                    <a:lnTo>
                      <a:pt x="0" y="12581"/>
                    </a:lnTo>
                    <a:lnTo>
                      <a:pt x="31481" y="0"/>
                    </a:lnTo>
                    <a:lnTo>
                      <a:pt x="245709" y="818991"/>
                    </a:lnTo>
                    <a:close/>
                  </a:path>
                </a:pathLst>
              </a:custGeom>
              <a:solidFill>
                <a:srgbClr val="56534E"/>
              </a:solidFill>
              <a:ln w="5890" cap="flat">
                <a:noFill/>
                <a:prstDash val="solid"/>
                <a:miter/>
              </a:ln>
            </p:spPr>
            <p:txBody>
              <a:bodyPr rtlCol="0" anchor="ctr"/>
              <a:lstStyle/>
              <a:p>
                <a:endParaRPr lang="en-US" sz="2264"/>
              </a:p>
            </p:txBody>
          </p:sp>
          <p:sp>
            <p:nvSpPr>
              <p:cNvPr id="79" name="Freeform: Shape 78">
                <a:extLst>
                  <a:ext uri="{FF2B5EF4-FFF2-40B4-BE49-F238E27FC236}">
                    <a16:creationId xmlns:a16="http://schemas.microsoft.com/office/drawing/2014/main" id="{B632F079-4476-5A89-22C3-1A58A397157E}"/>
                  </a:ext>
                </a:extLst>
              </p:cNvPr>
              <p:cNvSpPr/>
              <p:nvPr/>
            </p:nvSpPr>
            <p:spPr>
              <a:xfrm>
                <a:off x="6512603" y="4909701"/>
                <a:ext cx="147662" cy="880064"/>
              </a:xfrm>
              <a:custGeom>
                <a:avLst/>
                <a:gdLst>
                  <a:gd name="connsiteX0" fmla="*/ 31541 w 147661"/>
                  <a:gd name="connsiteY0" fmla="*/ 882013 h 880063"/>
                  <a:gd name="connsiteX1" fmla="*/ 0 w 147661"/>
                  <a:gd name="connsiteY1" fmla="*/ 875693 h 880063"/>
                  <a:gd name="connsiteX2" fmla="*/ 119724 w 147661"/>
                  <a:gd name="connsiteY2" fmla="*/ 0 h 880063"/>
                  <a:gd name="connsiteX3" fmla="*/ 151205 w 147661"/>
                  <a:gd name="connsiteY3" fmla="*/ 6261 h 880063"/>
                </a:gdLst>
                <a:ahLst/>
                <a:cxnLst>
                  <a:cxn ang="0">
                    <a:pos x="connsiteX0" y="connsiteY0"/>
                  </a:cxn>
                  <a:cxn ang="0">
                    <a:pos x="connsiteX1" y="connsiteY1"/>
                  </a:cxn>
                  <a:cxn ang="0">
                    <a:pos x="connsiteX2" y="connsiteY2"/>
                  </a:cxn>
                  <a:cxn ang="0">
                    <a:pos x="connsiteX3" y="connsiteY3"/>
                  </a:cxn>
                </a:cxnLst>
                <a:rect l="l" t="t" r="r" b="b"/>
                <a:pathLst>
                  <a:path w="147661" h="880063">
                    <a:moveTo>
                      <a:pt x="31541" y="882013"/>
                    </a:moveTo>
                    <a:lnTo>
                      <a:pt x="0" y="875693"/>
                    </a:lnTo>
                    <a:lnTo>
                      <a:pt x="119724" y="0"/>
                    </a:lnTo>
                    <a:lnTo>
                      <a:pt x="151205" y="6261"/>
                    </a:lnTo>
                    <a:close/>
                  </a:path>
                </a:pathLst>
              </a:custGeom>
              <a:solidFill>
                <a:srgbClr val="56534E"/>
              </a:solidFill>
              <a:ln w="5890" cap="flat">
                <a:noFill/>
                <a:prstDash val="solid"/>
                <a:miter/>
              </a:ln>
            </p:spPr>
            <p:txBody>
              <a:bodyPr rtlCol="0" anchor="ctr"/>
              <a:lstStyle/>
              <a:p>
                <a:endParaRPr lang="en-US" sz="2264"/>
              </a:p>
            </p:txBody>
          </p:sp>
        </p:grpSp>
        <p:sp>
          <p:nvSpPr>
            <p:cNvPr id="12" name="Freeform: Shape 11">
              <a:extLst>
                <a:ext uri="{FF2B5EF4-FFF2-40B4-BE49-F238E27FC236}">
                  <a16:creationId xmlns:a16="http://schemas.microsoft.com/office/drawing/2014/main" id="{ECC48C51-EA36-A8BC-5E33-569F4052C63D}"/>
                </a:ext>
              </a:extLst>
            </p:cNvPr>
            <p:cNvSpPr/>
            <p:nvPr/>
          </p:nvSpPr>
          <p:spPr>
            <a:xfrm>
              <a:off x="6260737" y="4157074"/>
              <a:ext cx="1187200" cy="868251"/>
            </a:xfrm>
            <a:custGeom>
              <a:avLst/>
              <a:gdLst>
                <a:gd name="connsiteX0" fmla="*/ 75500 w 1187199"/>
                <a:gd name="connsiteY0" fmla="*/ 727407 h 868250"/>
                <a:gd name="connsiteX1" fmla="*/ 384231 w 1187199"/>
                <a:gd name="connsiteY1" fmla="*/ 859711 h 868250"/>
                <a:gd name="connsiteX2" fmla="*/ 1152839 w 1187199"/>
                <a:gd name="connsiteY2" fmla="*/ 758888 h 868250"/>
                <a:gd name="connsiteX3" fmla="*/ 1083556 w 1187199"/>
                <a:gd name="connsiteY3" fmla="*/ 311591 h 868250"/>
                <a:gd name="connsiteX4" fmla="*/ 881969 w 1187199"/>
                <a:gd name="connsiteY4" fmla="*/ 160386 h 868250"/>
                <a:gd name="connsiteX5" fmla="*/ 220444 w 1187199"/>
                <a:gd name="connsiteY5" fmla="*/ 28081 h 868250"/>
                <a:gd name="connsiteX6" fmla="*/ 75500 w 1187199"/>
                <a:gd name="connsiteY6" fmla="*/ 727407 h 86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7199" h="868250">
                  <a:moveTo>
                    <a:pt x="75500" y="727407"/>
                  </a:moveTo>
                  <a:cubicBezTo>
                    <a:pt x="75500" y="733727"/>
                    <a:pt x="188904" y="821910"/>
                    <a:pt x="384231" y="859711"/>
                  </a:cubicBezTo>
                  <a:cubicBezTo>
                    <a:pt x="579558" y="897513"/>
                    <a:pt x="1064656" y="821910"/>
                    <a:pt x="1152839" y="758888"/>
                  </a:cubicBezTo>
                  <a:cubicBezTo>
                    <a:pt x="1241023" y="695866"/>
                    <a:pt x="1152839" y="368293"/>
                    <a:pt x="1083556" y="311591"/>
                  </a:cubicBezTo>
                  <a:cubicBezTo>
                    <a:pt x="1014273" y="254889"/>
                    <a:pt x="957571" y="280110"/>
                    <a:pt x="881969" y="160386"/>
                  </a:cubicBezTo>
                  <a:cubicBezTo>
                    <a:pt x="812686" y="40662"/>
                    <a:pt x="359069" y="-47522"/>
                    <a:pt x="220444" y="28081"/>
                  </a:cubicBezTo>
                  <a:cubicBezTo>
                    <a:pt x="81820" y="103684"/>
                    <a:pt x="-107246" y="380874"/>
                    <a:pt x="75500" y="727407"/>
                  </a:cubicBezTo>
                  <a:close/>
                </a:path>
              </a:pathLst>
            </a:custGeom>
            <a:solidFill>
              <a:srgbClr val="231F20"/>
            </a:solidFill>
            <a:ln w="5890" cap="flat">
              <a:noFill/>
              <a:prstDash val="solid"/>
              <a:miter/>
            </a:ln>
          </p:spPr>
          <p:txBody>
            <a:bodyPr rtlCol="0" anchor="ctr"/>
            <a:lstStyle/>
            <a:p>
              <a:endParaRPr lang="en-US" sz="2264"/>
            </a:p>
          </p:txBody>
        </p:sp>
        <p:sp>
          <p:nvSpPr>
            <p:cNvPr id="13" name="Freeform: Shape 12">
              <a:extLst>
                <a:ext uri="{FF2B5EF4-FFF2-40B4-BE49-F238E27FC236}">
                  <a16:creationId xmlns:a16="http://schemas.microsoft.com/office/drawing/2014/main" id="{665F01DE-143D-0215-3D26-867986DBC110}"/>
                </a:ext>
              </a:extLst>
            </p:cNvPr>
            <p:cNvSpPr/>
            <p:nvPr/>
          </p:nvSpPr>
          <p:spPr>
            <a:xfrm>
              <a:off x="6594526" y="5350737"/>
              <a:ext cx="194913" cy="330762"/>
            </a:xfrm>
            <a:custGeom>
              <a:avLst/>
              <a:gdLst>
                <a:gd name="connsiteX0" fmla="*/ 0 w 194913"/>
                <a:gd name="connsiteY0" fmla="*/ 239389 h 330762"/>
                <a:gd name="connsiteX1" fmla="*/ 6320 w 194913"/>
                <a:gd name="connsiteY1" fmla="*/ 107084 h 330762"/>
                <a:gd name="connsiteX2" fmla="*/ 157525 w 194913"/>
                <a:gd name="connsiteY2" fmla="*/ 0 h 330762"/>
                <a:gd name="connsiteX3" fmla="*/ 182746 w 194913"/>
                <a:gd name="connsiteY3" fmla="*/ 270930 h 330762"/>
                <a:gd name="connsiteX4" fmla="*/ 195327 w 194913"/>
                <a:gd name="connsiteY4" fmla="*/ 315051 h 330762"/>
                <a:gd name="connsiteX5" fmla="*/ 0 w 194913"/>
                <a:gd name="connsiteY5" fmla="*/ 239389 h 33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913" h="330762">
                  <a:moveTo>
                    <a:pt x="0" y="239389"/>
                  </a:moveTo>
                  <a:cubicBezTo>
                    <a:pt x="0" y="239389"/>
                    <a:pt x="6320" y="163786"/>
                    <a:pt x="6320" y="107084"/>
                  </a:cubicBezTo>
                  <a:cubicBezTo>
                    <a:pt x="6320" y="50382"/>
                    <a:pt x="157525" y="0"/>
                    <a:pt x="157525" y="0"/>
                  </a:cubicBezTo>
                  <a:cubicBezTo>
                    <a:pt x="157525" y="0"/>
                    <a:pt x="170106" y="226808"/>
                    <a:pt x="182746" y="270930"/>
                  </a:cubicBezTo>
                  <a:cubicBezTo>
                    <a:pt x="195386" y="315051"/>
                    <a:pt x="195327" y="315051"/>
                    <a:pt x="195327" y="315051"/>
                  </a:cubicBezTo>
                  <a:cubicBezTo>
                    <a:pt x="195327" y="315051"/>
                    <a:pt x="37801" y="384275"/>
                    <a:pt x="0" y="239389"/>
                  </a:cubicBezTo>
                  <a:close/>
                </a:path>
              </a:pathLst>
            </a:custGeom>
            <a:solidFill>
              <a:srgbClr val="E8EAE9"/>
            </a:solidFill>
            <a:ln w="5890" cap="flat">
              <a:noFill/>
              <a:prstDash val="solid"/>
              <a:miter/>
            </a:ln>
          </p:spPr>
          <p:txBody>
            <a:bodyPr rtlCol="0" anchor="ctr"/>
            <a:lstStyle/>
            <a:p>
              <a:endParaRPr lang="en-US" sz="2264"/>
            </a:p>
          </p:txBody>
        </p:sp>
        <p:sp>
          <p:nvSpPr>
            <p:cNvPr id="14" name="Freeform: Shape 13">
              <a:extLst>
                <a:ext uri="{FF2B5EF4-FFF2-40B4-BE49-F238E27FC236}">
                  <a16:creationId xmlns:a16="http://schemas.microsoft.com/office/drawing/2014/main" id="{5FABD82D-6D21-88D6-EBAA-E9D007EF9BD6}"/>
                </a:ext>
              </a:extLst>
            </p:cNvPr>
            <p:cNvSpPr/>
            <p:nvPr/>
          </p:nvSpPr>
          <p:spPr>
            <a:xfrm>
              <a:off x="6581148" y="5564906"/>
              <a:ext cx="348481" cy="283510"/>
            </a:xfrm>
            <a:custGeom>
              <a:avLst/>
              <a:gdLst>
                <a:gd name="connsiteX0" fmla="*/ 13378 w 348481"/>
                <a:gd name="connsiteY0" fmla="*/ 0 h 283510"/>
                <a:gd name="connsiteX1" fmla="*/ 76400 w 348481"/>
                <a:gd name="connsiteY1" fmla="*/ 69283 h 283510"/>
                <a:gd name="connsiteX2" fmla="*/ 189804 w 348481"/>
                <a:gd name="connsiteY2" fmla="*/ 12581 h 283510"/>
                <a:gd name="connsiteX3" fmla="*/ 246506 w 348481"/>
                <a:gd name="connsiteY3" fmla="*/ 132305 h 283510"/>
                <a:gd name="connsiteX4" fmla="*/ 353590 w 348481"/>
                <a:gd name="connsiteY4" fmla="*/ 239389 h 283510"/>
                <a:gd name="connsiteX5" fmla="*/ 233866 w 348481"/>
                <a:gd name="connsiteY5" fmla="*/ 283510 h 283510"/>
                <a:gd name="connsiteX6" fmla="*/ 32278 w 348481"/>
                <a:gd name="connsiteY6" fmla="*/ 176426 h 283510"/>
                <a:gd name="connsiteX7" fmla="*/ 13378 w 348481"/>
                <a:gd name="connsiteY7" fmla="*/ 0 h 28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81" h="283510">
                  <a:moveTo>
                    <a:pt x="13378" y="0"/>
                  </a:moveTo>
                  <a:cubicBezTo>
                    <a:pt x="13378" y="0"/>
                    <a:pt x="25959" y="50382"/>
                    <a:pt x="76400" y="69283"/>
                  </a:cubicBezTo>
                  <a:cubicBezTo>
                    <a:pt x="126782" y="81864"/>
                    <a:pt x="183484" y="25162"/>
                    <a:pt x="189804" y="12581"/>
                  </a:cubicBezTo>
                  <a:cubicBezTo>
                    <a:pt x="189804" y="12581"/>
                    <a:pt x="202385" y="100764"/>
                    <a:pt x="246506" y="132305"/>
                  </a:cubicBezTo>
                  <a:cubicBezTo>
                    <a:pt x="290627" y="163786"/>
                    <a:pt x="353590" y="239389"/>
                    <a:pt x="353590" y="239389"/>
                  </a:cubicBezTo>
                  <a:cubicBezTo>
                    <a:pt x="353590" y="239389"/>
                    <a:pt x="309469" y="289771"/>
                    <a:pt x="233866" y="283510"/>
                  </a:cubicBezTo>
                  <a:cubicBezTo>
                    <a:pt x="158263" y="277191"/>
                    <a:pt x="51179" y="207908"/>
                    <a:pt x="32278" y="176426"/>
                  </a:cubicBezTo>
                  <a:cubicBezTo>
                    <a:pt x="13378" y="144886"/>
                    <a:pt x="-18104" y="113404"/>
                    <a:pt x="13378" y="0"/>
                  </a:cubicBezTo>
                </a:path>
              </a:pathLst>
            </a:custGeom>
            <a:solidFill>
              <a:srgbClr val="17C1E5"/>
            </a:solidFill>
            <a:ln w="5890" cap="flat">
              <a:noFill/>
              <a:prstDash val="solid"/>
              <a:miter/>
            </a:ln>
          </p:spPr>
          <p:txBody>
            <a:bodyPr rtlCol="0" anchor="ctr"/>
            <a:lstStyle/>
            <a:p>
              <a:endParaRPr lang="en-US" sz="2264"/>
            </a:p>
          </p:txBody>
        </p:sp>
        <p:sp>
          <p:nvSpPr>
            <p:cNvPr id="15" name="Freeform: Shape 14">
              <a:extLst>
                <a:ext uri="{FF2B5EF4-FFF2-40B4-BE49-F238E27FC236}">
                  <a16:creationId xmlns:a16="http://schemas.microsoft.com/office/drawing/2014/main" id="{542C3FE2-1077-CF60-B457-788CADFF1E65}"/>
                </a:ext>
              </a:extLst>
            </p:cNvPr>
            <p:cNvSpPr/>
            <p:nvPr/>
          </p:nvSpPr>
          <p:spPr>
            <a:xfrm>
              <a:off x="7211988" y="5779133"/>
              <a:ext cx="342575" cy="118129"/>
            </a:xfrm>
            <a:custGeom>
              <a:avLst/>
              <a:gdLst>
                <a:gd name="connsiteX0" fmla="*/ 12581 w 342575"/>
                <a:gd name="connsiteY0" fmla="*/ 0 h 118129"/>
                <a:gd name="connsiteX1" fmla="*/ 0 w 342575"/>
                <a:gd name="connsiteY1" fmla="*/ 18901 h 118129"/>
                <a:gd name="connsiteX2" fmla="*/ 0 w 342575"/>
                <a:gd name="connsiteY2" fmla="*/ 44121 h 118129"/>
                <a:gd name="connsiteX3" fmla="*/ 75603 w 342575"/>
                <a:gd name="connsiteY3" fmla="*/ 63022 h 118129"/>
                <a:gd name="connsiteX4" fmla="*/ 75603 w 342575"/>
                <a:gd name="connsiteY4" fmla="*/ 50441 h 118129"/>
                <a:gd name="connsiteX5" fmla="*/ 144886 w 342575"/>
                <a:gd name="connsiteY5" fmla="*/ 69342 h 118129"/>
                <a:gd name="connsiteX6" fmla="*/ 251970 w 342575"/>
                <a:gd name="connsiteY6" fmla="*/ 119724 h 118129"/>
                <a:gd name="connsiteX7" fmla="*/ 346473 w 342575"/>
                <a:gd name="connsiteY7" fmla="*/ 88243 h 118129"/>
                <a:gd name="connsiteX8" fmla="*/ 12581 w 342575"/>
                <a:gd name="connsiteY8" fmla="*/ 0 h 11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575" h="118129">
                  <a:moveTo>
                    <a:pt x="12581" y="0"/>
                  </a:moveTo>
                  <a:lnTo>
                    <a:pt x="0" y="18901"/>
                  </a:lnTo>
                  <a:lnTo>
                    <a:pt x="0" y="44121"/>
                  </a:lnTo>
                  <a:lnTo>
                    <a:pt x="75603" y="63022"/>
                  </a:lnTo>
                  <a:lnTo>
                    <a:pt x="75603" y="50441"/>
                  </a:lnTo>
                  <a:cubicBezTo>
                    <a:pt x="75603" y="50441"/>
                    <a:pt x="113404" y="44121"/>
                    <a:pt x="144886" y="69342"/>
                  </a:cubicBezTo>
                  <a:cubicBezTo>
                    <a:pt x="176367" y="94562"/>
                    <a:pt x="207908" y="119724"/>
                    <a:pt x="251970" y="119724"/>
                  </a:cubicBezTo>
                  <a:cubicBezTo>
                    <a:pt x="289771" y="119724"/>
                    <a:pt x="340153" y="113404"/>
                    <a:pt x="346473" y="88243"/>
                  </a:cubicBezTo>
                  <a:cubicBezTo>
                    <a:pt x="359054" y="69283"/>
                    <a:pt x="119665" y="0"/>
                    <a:pt x="12581" y="0"/>
                  </a:cubicBezTo>
                  <a:close/>
                </a:path>
              </a:pathLst>
            </a:custGeom>
            <a:solidFill>
              <a:srgbClr val="17C1E5"/>
            </a:solidFill>
            <a:ln w="5890" cap="flat">
              <a:noFill/>
              <a:prstDash val="solid"/>
              <a:miter/>
            </a:ln>
          </p:spPr>
          <p:txBody>
            <a:bodyPr rtlCol="0" anchor="ctr"/>
            <a:lstStyle/>
            <a:p>
              <a:endParaRPr lang="en-US" sz="2264"/>
            </a:p>
          </p:txBody>
        </p:sp>
        <p:sp>
          <p:nvSpPr>
            <p:cNvPr id="16" name="Freeform: Shape 15">
              <a:extLst>
                <a:ext uri="{FF2B5EF4-FFF2-40B4-BE49-F238E27FC236}">
                  <a16:creationId xmlns:a16="http://schemas.microsoft.com/office/drawing/2014/main" id="{699B2E44-9A85-2870-C96A-843C27DF3F82}"/>
                </a:ext>
              </a:extLst>
            </p:cNvPr>
            <p:cNvSpPr/>
            <p:nvPr/>
          </p:nvSpPr>
          <p:spPr>
            <a:xfrm>
              <a:off x="7213524" y="5635619"/>
              <a:ext cx="472517" cy="265791"/>
            </a:xfrm>
            <a:custGeom>
              <a:avLst/>
              <a:gdLst>
                <a:gd name="connsiteX0" fmla="*/ 4725 w 472517"/>
                <a:gd name="connsiteY0" fmla="*/ 162415 h 265791"/>
                <a:gd name="connsiteX1" fmla="*/ 23626 w 472517"/>
                <a:gd name="connsiteY1" fmla="*/ 23790 h 265791"/>
                <a:gd name="connsiteX2" fmla="*/ 36207 w 472517"/>
                <a:gd name="connsiteY2" fmla="*/ 49011 h 265791"/>
                <a:gd name="connsiteX3" fmla="*/ 130710 w 472517"/>
                <a:gd name="connsiteY3" fmla="*/ 11209 h 265791"/>
                <a:gd name="connsiteX4" fmla="*/ 225213 w 472517"/>
                <a:gd name="connsiteY4" fmla="*/ 11209 h 265791"/>
                <a:gd name="connsiteX5" fmla="*/ 294496 w 472517"/>
                <a:gd name="connsiteY5" fmla="*/ 118293 h 265791"/>
                <a:gd name="connsiteX6" fmla="*/ 464603 w 472517"/>
                <a:gd name="connsiteY6" fmla="*/ 187576 h 265791"/>
                <a:gd name="connsiteX7" fmla="*/ 395320 w 472517"/>
                <a:gd name="connsiteY7" fmla="*/ 269499 h 265791"/>
                <a:gd name="connsiteX8" fmla="*/ 168511 w 472517"/>
                <a:gd name="connsiteY8" fmla="*/ 206477 h 265791"/>
                <a:gd name="connsiteX9" fmla="*/ 4725 w 472517"/>
                <a:gd name="connsiteY9" fmla="*/ 162415 h 26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517" h="265791">
                  <a:moveTo>
                    <a:pt x="4725" y="162415"/>
                  </a:moveTo>
                  <a:cubicBezTo>
                    <a:pt x="4725" y="162415"/>
                    <a:pt x="-14176" y="67911"/>
                    <a:pt x="23626" y="23790"/>
                  </a:cubicBezTo>
                  <a:cubicBezTo>
                    <a:pt x="23626" y="23790"/>
                    <a:pt x="17306" y="42691"/>
                    <a:pt x="36207" y="49011"/>
                  </a:cubicBezTo>
                  <a:cubicBezTo>
                    <a:pt x="48787" y="55330"/>
                    <a:pt x="80328" y="36430"/>
                    <a:pt x="130710" y="11209"/>
                  </a:cubicBezTo>
                  <a:cubicBezTo>
                    <a:pt x="181092" y="-14012"/>
                    <a:pt x="225213" y="11209"/>
                    <a:pt x="225213" y="11209"/>
                  </a:cubicBezTo>
                  <a:cubicBezTo>
                    <a:pt x="225213" y="11209"/>
                    <a:pt x="275596" y="99393"/>
                    <a:pt x="294496" y="118293"/>
                  </a:cubicBezTo>
                  <a:cubicBezTo>
                    <a:pt x="319717" y="137194"/>
                    <a:pt x="433121" y="187576"/>
                    <a:pt x="464603" y="187576"/>
                  </a:cubicBezTo>
                  <a:cubicBezTo>
                    <a:pt x="496084" y="187576"/>
                    <a:pt x="470923" y="275760"/>
                    <a:pt x="395320" y="269499"/>
                  </a:cubicBezTo>
                  <a:cubicBezTo>
                    <a:pt x="319717" y="263179"/>
                    <a:pt x="212633" y="244278"/>
                    <a:pt x="168511" y="206477"/>
                  </a:cubicBezTo>
                  <a:cubicBezTo>
                    <a:pt x="118129" y="168675"/>
                    <a:pt x="4725" y="162415"/>
                    <a:pt x="4725" y="162415"/>
                  </a:cubicBezTo>
                  <a:close/>
                </a:path>
              </a:pathLst>
            </a:custGeom>
            <a:solidFill>
              <a:srgbClr val="17C1E5"/>
            </a:solidFill>
            <a:ln w="5890" cap="flat">
              <a:noFill/>
              <a:prstDash val="solid"/>
              <a:miter/>
            </a:ln>
          </p:spPr>
          <p:txBody>
            <a:bodyPr rtlCol="0" anchor="ctr"/>
            <a:lstStyle/>
            <a:p>
              <a:endParaRPr lang="en-US" sz="2264"/>
            </a:p>
          </p:txBody>
        </p:sp>
        <p:sp>
          <p:nvSpPr>
            <p:cNvPr id="17" name="Freeform: Shape 16">
              <a:extLst>
                <a:ext uri="{FF2B5EF4-FFF2-40B4-BE49-F238E27FC236}">
                  <a16:creationId xmlns:a16="http://schemas.microsoft.com/office/drawing/2014/main" id="{F652DFCE-02C6-5F4B-9AE7-E6CE7B4E0338}"/>
                </a:ext>
              </a:extLst>
            </p:cNvPr>
            <p:cNvSpPr/>
            <p:nvPr/>
          </p:nvSpPr>
          <p:spPr>
            <a:xfrm>
              <a:off x="7526921" y="4985245"/>
              <a:ext cx="1234451" cy="986380"/>
            </a:xfrm>
            <a:custGeom>
              <a:avLst/>
              <a:gdLst>
                <a:gd name="connsiteX0" fmla="*/ 1140361 w 1234451"/>
                <a:gd name="connsiteY0" fmla="*/ 989156 h 986379"/>
                <a:gd name="connsiteX1" fmla="*/ 100823 w 1234451"/>
                <a:gd name="connsiteY1" fmla="*/ 989156 h 986379"/>
                <a:gd name="connsiteX2" fmla="*/ 25221 w 1234451"/>
                <a:gd name="connsiteY2" fmla="*/ 951355 h 986379"/>
                <a:gd name="connsiteX3" fmla="*/ 0 w 1234451"/>
                <a:gd name="connsiteY3" fmla="*/ 869432 h 986379"/>
                <a:gd name="connsiteX4" fmla="*/ 132305 w 1234451"/>
                <a:gd name="connsiteY4" fmla="*/ 0 h 986379"/>
                <a:gd name="connsiteX5" fmla="*/ 743447 w 1234451"/>
                <a:gd name="connsiteY5" fmla="*/ 12581 h 986379"/>
                <a:gd name="connsiteX6" fmla="*/ 1222284 w 1234451"/>
                <a:gd name="connsiteY6" fmla="*/ 831630 h 986379"/>
                <a:gd name="connsiteX7" fmla="*/ 1222284 w 1234451"/>
                <a:gd name="connsiteY7" fmla="*/ 932454 h 986379"/>
                <a:gd name="connsiteX8" fmla="*/ 1140361 w 1234451"/>
                <a:gd name="connsiteY8" fmla="*/ 989156 h 986379"/>
                <a:gd name="connsiteX9" fmla="*/ 157526 w 1234451"/>
                <a:gd name="connsiteY9" fmla="*/ 31541 h 986379"/>
                <a:gd name="connsiteX10" fmla="*/ 31541 w 1234451"/>
                <a:gd name="connsiteY10" fmla="*/ 875752 h 986379"/>
                <a:gd name="connsiteX11" fmla="*/ 50441 w 1234451"/>
                <a:gd name="connsiteY11" fmla="*/ 932454 h 986379"/>
                <a:gd name="connsiteX12" fmla="*/ 107143 w 1234451"/>
                <a:gd name="connsiteY12" fmla="*/ 957674 h 986379"/>
                <a:gd name="connsiteX13" fmla="*/ 1146681 w 1234451"/>
                <a:gd name="connsiteY13" fmla="*/ 957674 h 986379"/>
                <a:gd name="connsiteX14" fmla="*/ 1209703 w 1234451"/>
                <a:gd name="connsiteY14" fmla="*/ 919873 h 986379"/>
                <a:gd name="connsiteX15" fmla="*/ 1209703 w 1234451"/>
                <a:gd name="connsiteY15" fmla="*/ 850590 h 986379"/>
                <a:gd name="connsiteX16" fmla="*/ 737186 w 1234451"/>
                <a:gd name="connsiteY16" fmla="*/ 44180 h 986379"/>
                <a:gd name="connsiteX17" fmla="*/ 157526 w 1234451"/>
                <a:gd name="connsiteY17" fmla="*/ 31541 h 98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4451" h="986379">
                  <a:moveTo>
                    <a:pt x="1140361" y="989156"/>
                  </a:moveTo>
                  <a:lnTo>
                    <a:pt x="100823" y="989156"/>
                  </a:lnTo>
                  <a:cubicBezTo>
                    <a:pt x="69342" y="989156"/>
                    <a:pt x="44121" y="976575"/>
                    <a:pt x="25221" y="951355"/>
                  </a:cubicBezTo>
                  <a:cubicBezTo>
                    <a:pt x="6320" y="932454"/>
                    <a:pt x="0" y="900973"/>
                    <a:pt x="0" y="869432"/>
                  </a:cubicBezTo>
                  <a:lnTo>
                    <a:pt x="132305" y="0"/>
                  </a:lnTo>
                  <a:lnTo>
                    <a:pt x="743447" y="12581"/>
                  </a:lnTo>
                  <a:lnTo>
                    <a:pt x="1222284" y="831630"/>
                  </a:lnTo>
                  <a:cubicBezTo>
                    <a:pt x="1241185" y="863112"/>
                    <a:pt x="1241185" y="900913"/>
                    <a:pt x="1222284" y="932454"/>
                  </a:cubicBezTo>
                  <a:cubicBezTo>
                    <a:pt x="1209703" y="970255"/>
                    <a:pt x="1178163" y="989156"/>
                    <a:pt x="1140361" y="989156"/>
                  </a:cubicBezTo>
                  <a:close/>
                  <a:moveTo>
                    <a:pt x="157526" y="31541"/>
                  </a:moveTo>
                  <a:lnTo>
                    <a:pt x="31541" y="875752"/>
                  </a:lnTo>
                  <a:cubicBezTo>
                    <a:pt x="31541" y="894653"/>
                    <a:pt x="31541" y="919873"/>
                    <a:pt x="50441" y="932454"/>
                  </a:cubicBezTo>
                  <a:cubicBezTo>
                    <a:pt x="63022" y="951355"/>
                    <a:pt x="81923" y="957674"/>
                    <a:pt x="107143" y="957674"/>
                  </a:cubicBezTo>
                  <a:lnTo>
                    <a:pt x="1146681" y="957674"/>
                  </a:lnTo>
                  <a:cubicBezTo>
                    <a:pt x="1171902" y="957674"/>
                    <a:pt x="1197064" y="945094"/>
                    <a:pt x="1209703" y="919873"/>
                  </a:cubicBezTo>
                  <a:cubicBezTo>
                    <a:pt x="1222284" y="894653"/>
                    <a:pt x="1222284" y="869491"/>
                    <a:pt x="1209703" y="850590"/>
                  </a:cubicBezTo>
                  <a:lnTo>
                    <a:pt x="737186" y="44180"/>
                  </a:lnTo>
                  <a:lnTo>
                    <a:pt x="157526" y="31541"/>
                  </a:lnTo>
                  <a:close/>
                </a:path>
              </a:pathLst>
            </a:custGeom>
            <a:solidFill>
              <a:srgbClr val="56534E"/>
            </a:solidFill>
            <a:ln w="5890" cap="flat">
              <a:noFill/>
              <a:prstDash val="solid"/>
              <a:miter/>
            </a:ln>
          </p:spPr>
          <p:txBody>
            <a:bodyPr rtlCol="0" anchor="ctr"/>
            <a:lstStyle/>
            <a:p>
              <a:endParaRPr lang="en-US" sz="2264"/>
            </a:p>
          </p:txBody>
        </p:sp>
        <p:sp>
          <p:nvSpPr>
            <p:cNvPr id="18" name="Freeform: Shape 17">
              <a:extLst>
                <a:ext uri="{FF2B5EF4-FFF2-40B4-BE49-F238E27FC236}">
                  <a16:creationId xmlns:a16="http://schemas.microsoft.com/office/drawing/2014/main" id="{DE796A44-5D44-BF88-8CC5-8E7C19D9DCB6}"/>
                </a:ext>
              </a:extLst>
            </p:cNvPr>
            <p:cNvSpPr/>
            <p:nvPr/>
          </p:nvSpPr>
          <p:spPr>
            <a:xfrm>
              <a:off x="6311016" y="4059170"/>
              <a:ext cx="147662" cy="224446"/>
            </a:xfrm>
            <a:custGeom>
              <a:avLst/>
              <a:gdLst>
                <a:gd name="connsiteX0" fmla="*/ 151206 w 147661"/>
                <a:gd name="connsiteY0" fmla="*/ 113404 h 224445"/>
                <a:gd name="connsiteX1" fmla="*/ 75603 w 147661"/>
                <a:gd name="connsiteY1" fmla="*/ 226808 h 224445"/>
                <a:gd name="connsiteX2" fmla="*/ 0 w 147661"/>
                <a:gd name="connsiteY2" fmla="*/ 113404 h 224445"/>
                <a:gd name="connsiteX3" fmla="*/ 75603 w 147661"/>
                <a:gd name="connsiteY3" fmla="*/ 0 h 224445"/>
                <a:gd name="connsiteX4" fmla="*/ 151206 w 147661"/>
                <a:gd name="connsiteY4" fmla="*/ 113404 h 224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61" h="224445">
                  <a:moveTo>
                    <a:pt x="151206" y="113404"/>
                  </a:moveTo>
                  <a:cubicBezTo>
                    <a:pt x="151206" y="176036"/>
                    <a:pt x="117357" y="226808"/>
                    <a:pt x="75603" y="226808"/>
                  </a:cubicBezTo>
                  <a:cubicBezTo>
                    <a:pt x="33848" y="226808"/>
                    <a:pt x="0" y="176036"/>
                    <a:pt x="0" y="113404"/>
                  </a:cubicBezTo>
                  <a:cubicBezTo>
                    <a:pt x="0" y="50773"/>
                    <a:pt x="33848" y="0"/>
                    <a:pt x="75603" y="0"/>
                  </a:cubicBezTo>
                  <a:cubicBezTo>
                    <a:pt x="117357" y="0"/>
                    <a:pt x="151206" y="50773"/>
                    <a:pt x="151206" y="113404"/>
                  </a:cubicBezTo>
                  <a:close/>
                </a:path>
              </a:pathLst>
            </a:custGeom>
            <a:solidFill>
              <a:srgbClr val="17C1E5"/>
            </a:solidFill>
            <a:ln w="5890" cap="flat">
              <a:noFill/>
              <a:prstDash val="solid"/>
              <a:miter/>
            </a:ln>
          </p:spPr>
          <p:txBody>
            <a:bodyPr rtlCol="0" anchor="ctr"/>
            <a:lstStyle/>
            <a:p>
              <a:endParaRPr lang="en-US" sz="2264"/>
            </a:p>
          </p:txBody>
        </p:sp>
        <p:sp>
          <p:nvSpPr>
            <p:cNvPr id="19" name="Freeform: Shape 18">
              <a:extLst>
                <a:ext uri="{FF2B5EF4-FFF2-40B4-BE49-F238E27FC236}">
                  <a16:creationId xmlns:a16="http://schemas.microsoft.com/office/drawing/2014/main" id="{7F4488D7-B8AF-E801-EEB1-9BAB284756B9}"/>
                </a:ext>
              </a:extLst>
            </p:cNvPr>
            <p:cNvSpPr/>
            <p:nvPr/>
          </p:nvSpPr>
          <p:spPr>
            <a:xfrm>
              <a:off x="6361398" y="4537948"/>
              <a:ext cx="1364394" cy="956848"/>
            </a:xfrm>
            <a:custGeom>
              <a:avLst/>
              <a:gdLst>
                <a:gd name="connsiteX0" fmla="*/ 0 w 1364393"/>
                <a:gd name="connsiteY0" fmla="*/ 289830 h 956847"/>
                <a:gd name="connsiteX1" fmla="*/ 163786 w 1364393"/>
                <a:gd name="connsiteY1" fmla="*/ 441036 h 956847"/>
                <a:gd name="connsiteX2" fmla="*/ 163786 w 1364393"/>
                <a:gd name="connsiteY2" fmla="*/ 680425 h 956847"/>
                <a:gd name="connsiteX3" fmla="*/ 239389 w 1364393"/>
                <a:gd name="connsiteY3" fmla="*/ 957616 h 956847"/>
                <a:gd name="connsiteX4" fmla="*/ 327573 w 1364393"/>
                <a:gd name="connsiteY4" fmla="*/ 945035 h 956847"/>
                <a:gd name="connsiteX5" fmla="*/ 428396 w 1364393"/>
                <a:gd name="connsiteY5" fmla="*/ 863112 h 956847"/>
                <a:gd name="connsiteX6" fmla="*/ 428396 w 1364393"/>
                <a:gd name="connsiteY6" fmla="*/ 629984 h 956847"/>
                <a:gd name="connsiteX7" fmla="*/ 434716 w 1364393"/>
                <a:gd name="connsiteY7" fmla="*/ 478778 h 956847"/>
                <a:gd name="connsiteX8" fmla="*/ 485098 w 1364393"/>
                <a:gd name="connsiteY8" fmla="*/ 415756 h 956847"/>
                <a:gd name="connsiteX9" fmla="*/ 737127 w 1364393"/>
                <a:gd name="connsiteY9" fmla="*/ 403175 h 956847"/>
                <a:gd name="connsiteX10" fmla="*/ 1014317 w 1364393"/>
                <a:gd name="connsiteY10" fmla="*/ 440977 h 956847"/>
                <a:gd name="connsiteX11" fmla="*/ 951295 w 1364393"/>
                <a:gd name="connsiteY11" fmla="*/ 837892 h 956847"/>
                <a:gd name="connsiteX12" fmla="*/ 1020578 w 1364393"/>
                <a:gd name="connsiteY12" fmla="*/ 856792 h 956847"/>
                <a:gd name="connsiteX13" fmla="*/ 1133982 w 1364393"/>
                <a:gd name="connsiteY13" fmla="*/ 900913 h 956847"/>
                <a:gd name="connsiteX14" fmla="*/ 1253707 w 1364393"/>
                <a:gd name="connsiteY14" fmla="*/ 629984 h 956847"/>
                <a:gd name="connsiteX15" fmla="*/ 1360791 w 1364393"/>
                <a:gd name="connsiteY15" fmla="*/ 308672 h 956847"/>
                <a:gd name="connsiteX16" fmla="*/ 1266287 w 1364393"/>
                <a:gd name="connsiteY16" fmla="*/ 94444 h 956847"/>
                <a:gd name="connsiteX17" fmla="*/ 1045799 w 1364393"/>
                <a:gd name="connsiteY17" fmla="*/ 50323 h 956847"/>
                <a:gd name="connsiteX18" fmla="*/ 138625 w 1364393"/>
                <a:gd name="connsiteY18" fmla="*/ 0 h 956847"/>
                <a:gd name="connsiteX19" fmla="*/ 0 w 1364393"/>
                <a:gd name="connsiteY19" fmla="*/ 289830 h 9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64393" h="956847">
                  <a:moveTo>
                    <a:pt x="0" y="289830"/>
                  </a:moveTo>
                  <a:cubicBezTo>
                    <a:pt x="0" y="289830"/>
                    <a:pt x="100823" y="428455"/>
                    <a:pt x="163786" y="441036"/>
                  </a:cubicBezTo>
                  <a:cubicBezTo>
                    <a:pt x="163786" y="441036"/>
                    <a:pt x="125985" y="541859"/>
                    <a:pt x="163786" y="680425"/>
                  </a:cubicBezTo>
                  <a:cubicBezTo>
                    <a:pt x="201588" y="819050"/>
                    <a:pt x="239389" y="957616"/>
                    <a:pt x="239389" y="957616"/>
                  </a:cubicBezTo>
                  <a:cubicBezTo>
                    <a:pt x="239389" y="957616"/>
                    <a:pt x="289771" y="951296"/>
                    <a:pt x="327573" y="945035"/>
                  </a:cubicBezTo>
                  <a:cubicBezTo>
                    <a:pt x="365374" y="938715"/>
                    <a:pt x="428396" y="907233"/>
                    <a:pt x="428396" y="863112"/>
                  </a:cubicBezTo>
                  <a:cubicBezTo>
                    <a:pt x="428396" y="818991"/>
                    <a:pt x="428396" y="705587"/>
                    <a:pt x="428396" y="629984"/>
                  </a:cubicBezTo>
                  <a:cubicBezTo>
                    <a:pt x="428396" y="554381"/>
                    <a:pt x="422076" y="510260"/>
                    <a:pt x="434716" y="478778"/>
                  </a:cubicBezTo>
                  <a:cubicBezTo>
                    <a:pt x="447297" y="453558"/>
                    <a:pt x="428396" y="428396"/>
                    <a:pt x="485098" y="415756"/>
                  </a:cubicBezTo>
                  <a:cubicBezTo>
                    <a:pt x="541800" y="403175"/>
                    <a:pt x="737127" y="403175"/>
                    <a:pt x="737127" y="403175"/>
                  </a:cubicBezTo>
                  <a:lnTo>
                    <a:pt x="1014317" y="440977"/>
                  </a:lnTo>
                  <a:cubicBezTo>
                    <a:pt x="1014317" y="440977"/>
                    <a:pt x="957615" y="800090"/>
                    <a:pt x="951295" y="837892"/>
                  </a:cubicBezTo>
                  <a:cubicBezTo>
                    <a:pt x="951295" y="837892"/>
                    <a:pt x="976516" y="831572"/>
                    <a:pt x="1020578" y="856792"/>
                  </a:cubicBezTo>
                  <a:cubicBezTo>
                    <a:pt x="1064641" y="882013"/>
                    <a:pt x="1133982" y="900913"/>
                    <a:pt x="1133982" y="900913"/>
                  </a:cubicBezTo>
                  <a:cubicBezTo>
                    <a:pt x="1133982" y="900913"/>
                    <a:pt x="1234806" y="693006"/>
                    <a:pt x="1253707" y="629984"/>
                  </a:cubicBezTo>
                  <a:cubicBezTo>
                    <a:pt x="1272607" y="566962"/>
                    <a:pt x="1348210" y="371694"/>
                    <a:pt x="1360791" y="308672"/>
                  </a:cubicBezTo>
                  <a:cubicBezTo>
                    <a:pt x="1379691" y="245650"/>
                    <a:pt x="1379691" y="138566"/>
                    <a:pt x="1266287" y="94444"/>
                  </a:cubicBezTo>
                  <a:cubicBezTo>
                    <a:pt x="1152883" y="50323"/>
                    <a:pt x="1045799" y="50323"/>
                    <a:pt x="1045799" y="50323"/>
                  </a:cubicBezTo>
                  <a:lnTo>
                    <a:pt x="138625" y="0"/>
                  </a:lnTo>
                  <a:lnTo>
                    <a:pt x="0" y="289830"/>
                  </a:lnTo>
                  <a:close/>
                </a:path>
              </a:pathLst>
            </a:custGeom>
            <a:solidFill>
              <a:srgbClr val="231F20"/>
            </a:solidFill>
            <a:ln w="5890" cap="flat">
              <a:noFill/>
              <a:prstDash val="solid"/>
              <a:miter/>
            </a:ln>
          </p:spPr>
          <p:txBody>
            <a:bodyPr rtlCol="0" anchor="ctr"/>
            <a:lstStyle/>
            <a:p>
              <a:endParaRPr lang="en-US" sz="2264"/>
            </a:p>
          </p:txBody>
        </p:sp>
        <p:grpSp>
          <p:nvGrpSpPr>
            <p:cNvPr id="20" name="Graphic 3">
              <a:extLst>
                <a:ext uri="{FF2B5EF4-FFF2-40B4-BE49-F238E27FC236}">
                  <a16:creationId xmlns:a16="http://schemas.microsoft.com/office/drawing/2014/main" id="{73DE24E3-45D5-8055-1CFF-8D31A91F5AEF}"/>
                </a:ext>
              </a:extLst>
            </p:cNvPr>
            <p:cNvGrpSpPr/>
            <p:nvPr/>
          </p:nvGrpSpPr>
          <p:grpSpPr>
            <a:xfrm>
              <a:off x="6617253" y="3410374"/>
              <a:ext cx="318949" cy="525676"/>
              <a:chOff x="6617253" y="3410374"/>
              <a:chExt cx="318949" cy="525676"/>
            </a:xfrm>
            <a:solidFill>
              <a:srgbClr val="FCE1A7"/>
            </a:solidFill>
          </p:grpSpPr>
          <p:sp>
            <p:nvSpPr>
              <p:cNvPr id="74" name="Freeform: Shape 73">
                <a:extLst>
                  <a:ext uri="{FF2B5EF4-FFF2-40B4-BE49-F238E27FC236}">
                    <a16:creationId xmlns:a16="http://schemas.microsoft.com/office/drawing/2014/main" id="{555F22DB-98A9-5EBF-7CC7-5DB5AE18AF73}"/>
                  </a:ext>
                </a:extLst>
              </p:cNvPr>
              <p:cNvSpPr/>
              <p:nvPr/>
            </p:nvSpPr>
            <p:spPr>
              <a:xfrm>
                <a:off x="6617253" y="3410374"/>
                <a:ext cx="318949" cy="525676"/>
              </a:xfrm>
              <a:custGeom>
                <a:avLst/>
                <a:gdLst>
                  <a:gd name="connsiteX0" fmla="*/ 33975 w 318949"/>
                  <a:gd name="connsiteY0" fmla="*/ 270782 h 525675"/>
                  <a:gd name="connsiteX1" fmla="*/ 59196 w 318949"/>
                  <a:gd name="connsiteY1" fmla="*/ 346385 h 525675"/>
                  <a:gd name="connsiteX2" fmla="*/ 90677 w 318949"/>
                  <a:gd name="connsiteY2" fmla="*/ 497591 h 525675"/>
                  <a:gd name="connsiteX3" fmla="*/ 241883 w 318949"/>
                  <a:gd name="connsiteY3" fmla="*/ 529072 h 525675"/>
                  <a:gd name="connsiteX4" fmla="*/ 286004 w 318949"/>
                  <a:gd name="connsiteY4" fmla="*/ 428249 h 525675"/>
                  <a:gd name="connsiteX5" fmla="*/ 317485 w 318949"/>
                  <a:gd name="connsiteY5" fmla="*/ 358966 h 525675"/>
                  <a:gd name="connsiteX6" fmla="*/ 323805 w 318949"/>
                  <a:gd name="connsiteY6" fmla="*/ 207760 h 525675"/>
                  <a:gd name="connsiteX7" fmla="*/ 311224 w 318949"/>
                  <a:gd name="connsiteY7" fmla="*/ 94356 h 525675"/>
                  <a:gd name="connsiteX8" fmla="*/ 279743 w 318949"/>
                  <a:gd name="connsiteY8" fmla="*/ 6172 h 525675"/>
                  <a:gd name="connsiteX9" fmla="*/ 2553 w 318949"/>
                  <a:gd name="connsiteY9" fmla="*/ 88095 h 525675"/>
                  <a:gd name="connsiteX10" fmla="*/ 33975 w 318949"/>
                  <a:gd name="connsiteY10" fmla="*/ 270782 h 525675"/>
                  <a:gd name="connsiteX11" fmla="*/ 33975 w 318949"/>
                  <a:gd name="connsiteY11" fmla="*/ 270782 h 52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949" h="525675">
                    <a:moveTo>
                      <a:pt x="33975" y="270782"/>
                    </a:moveTo>
                    <a:cubicBezTo>
                      <a:pt x="33975" y="270782"/>
                      <a:pt x="52876" y="327484"/>
                      <a:pt x="59196" y="346385"/>
                    </a:cubicBezTo>
                    <a:cubicBezTo>
                      <a:pt x="65516" y="365286"/>
                      <a:pt x="90677" y="497591"/>
                      <a:pt x="90677" y="497591"/>
                    </a:cubicBezTo>
                    <a:lnTo>
                      <a:pt x="241883" y="529072"/>
                    </a:lnTo>
                    <a:lnTo>
                      <a:pt x="286004" y="428249"/>
                    </a:lnTo>
                    <a:cubicBezTo>
                      <a:pt x="286004" y="428249"/>
                      <a:pt x="311224" y="415668"/>
                      <a:pt x="317485" y="358966"/>
                    </a:cubicBezTo>
                    <a:cubicBezTo>
                      <a:pt x="323805" y="302264"/>
                      <a:pt x="323805" y="251881"/>
                      <a:pt x="323805" y="207760"/>
                    </a:cubicBezTo>
                    <a:cubicBezTo>
                      <a:pt x="323805" y="163639"/>
                      <a:pt x="311224" y="94356"/>
                      <a:pt x="311224" y="94356"/>
                    </a:cubicBezTo>
                    <a:cubicBezTo>
                      <a:pt x="311224" y="94356"/>
                      <a:pt x="298644" y="31334"/>
                      <a:pt x="279743" y="6172"/>
                    </a:cubicBezTo>
                    <a:cubicBezTo>
                      <a:pt x="260842" y="-18989"/>
                      <a:pt x="15133" y="37654"/>
                      <a:pt x="2553" y="88095"/>
                    </a:cubicBezTo>
                    <a:cubicBezTo>
                      <a:pt x="-10028" y="138536"/>
                      <a:pt x="27655" y="251881"/>
                      <a:pt x="33975" y="270782"/>
                    </a:cubicBezTo>
                    <a:lnTo>
                      <a:pt x="33975" y="270782"/>
                    </a:lnTo>
                    <a:close/>
                  </a:path>
                </a:pathLst>
              </a:custGeom>
              <a:solidFill>
                <a:srgbClr val="FCE1A7"/>
              </a:solidFill>
              <a:ln w="5890" cap="flat">
                <a:noFill/>
                <a:prstDash val="solid"/>
                <a:miter/>
              </a:ln>
            </p:spPr>
            <p:txBody>
              <a:bodyPr rtlCol="0" anchor="ctr"/>
              <a:lstStyle/>
              <a:p>
                <a:endParaRPr lang="en-US" sz="2264"/>
              </a:p>
            </p:txBody>
          </p:sp>
          <p:sp>
            <p:nvSpPr>
              <p:cNvPr id="75" name="Freeform: Shape 74">
                <a:extLst>
                  <a:ext uri="{FF2B5EF4-FFF2-40B4-BE49-F238E27FC236}">
                    <a16:creationId xmlns:a16="http://schemas.microsoft.com/office/drawing/2014/main" id="{4E2ADAD6-40B6-9B21-9409-63E4DEF27F6D}"/>
                  </a:ext>
                </a:extLst>
              </p:cNvPr>
              <p:cNvSpPr/>
              <p:nvPr/>
            </p:nvSpPr>
            <p:spPr>
              <a:xfrm>
                <a:off x="6657548" y="3700057"/>
                <a:ext cx="35439" cy="147662"/>
              </a:xfrm>
              <a:custGeom>
                <a:avLst/>
                <a:gdLst>
                  <a:gd name="connsiteX0" fmla="*/ 37801 w 35438"/>
                  <a:gd name="connsiteY0" fmla="*/ 151206 h 147661"/>
                  <a:gd name="connsiteX1" fmla="*/ 18901 w 35438"/>
                  <a:gd name="connsiteY1" fmla="*/ 63022 h 147661"/>
                  <a:gd name="connsiteX2" fmla="*/ 0 w 35438"/>
                  <a:gd name="connsiteY2" fmla="*/ 0 h 147661"/>
                  <a:gd name="connsiteX3" fmla="*/ 12581 w 35438"/>
                  <a:gd name="connsiteY3" fmla="*/ 44121 h 147661"/>
                  <a:gd name="connsiteX4" fmla="*/ 37801 w 35438"/>
                  <a:gd name="connsiteY4" fmla="*/ 151206 h 147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8" h="147661">
                    <a:moveTo>
                      <a:pt x="37801" y="151206"/>
                    </a:moveTo>
                    <a:cubicBezTo>
                      <a:pt x="31481" y="113404"/>
                      <a:pt x="25221" y="75603"/>
                      <a:pt x="18901" y="63022"/>
                    </a:cubicBezTo>
                    <a:cubicBezTo>
                      <a:pt x="12581" y="50441"/>
                      <a:pt x="6320" y="18901"/>
                      <a:pt x="0" y="0"/>
                    </a:cubicBezTo>
                    <a:cubicBezTo>
                      <a:pt x="6320" y="12581"/>
                      <a:pt x="6320" y="25221"/>
                      <a:pt x="12581" y="44121"/>
                    </a:cubicBezTo>
                    <a:cubicBezTo>
                      <a:pt x="18901" y="75603"/>
                      <a:pt x="31481" y="113404"/>
                      <a:pt x="37801" y="151206"/>
                    </a:cubicBezTo>
                    <a:close/>
                  </a:path>
                </a:pathLst>
              </a:custGeom>
              <a:solidFill>
                <a:srgbClr val="FCE1A7"/>
              </a:solidFill>
              <a:ln w="5890" cap="flat">
                <a:noFill/>
                <a:prstDash val="solid"/>
                <a:miter/>
              </a:ln>
            </p:spPr>
            <p:txBody>
              <a:bodyPr rtlCol="0" anchor="ctr"/>
              <a:lstStyle/>
              <a:p>
                <a:endParaRPr lang="en-US" sz="2264"/>
              </a:p>
            </p:txBody>
          </p:sp>
        </p:grpSp>
        <p:sp>
          <p:nvSpPr>
            <p:cNvPr id="21" name="Freeform: Shape 20">
              <a:extLst>
                <a:ext uri="{FF2B5EF4-FFF2-40B4-BE49-F238E27FC236}">
                  <a16:creationId xmlns:a16="http://schemas.microsoft.com/office/drawing/2014/main" id="{2B471CC9-8DC5-5DC3-B5C1-E68D816E2041}"/>
                </a:ext>
              </a:extLst>
            </p:cNvPr>
            <p:cNvSpPr/>
            <p:nvPr/>
          </p:nvSpPr>
          <p:spPr>
            <a:xfrm>
              <a:off x="6676390" y="3769340"/>
              <a:ext cx="218539" cy="165381"/>
            </a:xfrm>
            <a:custGeom>
              <a:avLst/>
              <a:gdLst>
                <a:gd name="connsiteX0" fmla="*/ 182746 w 218539"/>
                <a:gd name="connsiteY0" fmla="*/ 170106 h 165381"/>
                <a:gd name="connsiteX1" fmla="*/ 220547 w 218539"/>
                <a:gd name="connsiteY1" fmla="*/ 81923 h 165381"/>
                <a:gd name="connsiteX2" fmla="*/ 119724 w 218539"/>
                <a:gd name="connsiteY2" fmla="*/ 94503 h 165381"/>
                <a:gd name="connsiteX3" fmla="*/ 0 w 218539"/>
                <a:gd name="connsiteY3" fmla="*/ 0 h 165381"/>
                <a:gd name="connsiteX4" fmla="*/ 182746 w 218539"/>
                <a:gd name="connsiteY4" fmla="*/ 170106 h 1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539" h="165381">
                  <a:moveTo>
                    <a:pt x="182746" y="170106"/>
                  </a:moveTo>
                  <a:lnTo>
                    <a:pt x="220547" y="81923"/>
                  </a:lnTo>
                  <a:cubicBezTo>
                    <a:pt x="220547" y="81923"/>
                    <a:pt x="176426" y="113404"/>
                    <a:pt x="119724" y="94503"/>
                  </a:cubicBezTo>
                  <a:cubicBezTo>
                    <a:pt x="63022" y="75603"/>
                    <a:pt x="0" y="0"/>
                    <a:pt x="0" y="0"/>
                  </a:cubicBezTo>
                  <a:cubicBezTo>
                    <a:pt x="0" y="0"/>
                    <a:pt x="69342" y="125985"/>
                    <a:pt x="182746" y="170106"/>
                  </a:cubicBezTo>
                  <a:close/>
                </a:path>
              </a:pathLst>
            </a:custGeom>
            <a:solidFill>
              <a:srgbClr val="FFC97B"/>
            </a:solidFill>
            <a:ln w="5890" cap="flat">
              <a:noFill/>
              <a:prstDash val="solid"/>
              <a:miter/>
            </a:ln>
          </p:spPr>
          <p:txBody>
            <a:bodyPr rtlCol="0" anchor="ctr"/>
            <a:lstStyle/>
            <a:p>
              <a:endParaRPr lang="en-US" sz="2264"/>
            </a:p>
          </p:txBody>
        </p:sp>
        <p:sp>
          <p:nvSpPr>
            <p:cNvPr id="22" name="Freeform: Shape 21">
              <a:extLst>
                <a:ext uri="{FF2B5EF4-FFF2-40B4-BE49-F238E27FC236}">
                  <a16:creationId xmlns:a16="http://schemas.microsoft.com/office/drawing/2014/main" id="{79834EA6-9239-8664-D5D1-EB24FC1EFAD9}"/>
                </a:ext>
              </a:extLst>
            </p:cNvPr>
            <p:cNvSpPr/>
            <p:nvPr/>
          </p:nvSpPr>
          <p:spPr>
            <a:xfrm>
              <a:off x="6496376" y="3870104"/>
              <a:ext cx="637898" cy="826905"/>
            </a:xfrm>
            <a:custGeom>
              <a:avLst/>
              <a:gdLst>
                <a:gd name="connsiteX0" fmla="*/ 299738 w 637898"/>
                <a:gd name="connsiteY0" fmla="*/ 18960 h 826905"/>
                <a:gd name="connsiteX1" fmla="*/ 318639 w 637898"/>
                <a:gd name="connsiteY1" fmla="*/ 18960 h 826905"/>
                <a:gd name="connsiteX2" fmla="*/ 444624 w 637898"/>
                <a:gd name="connsiteY2" fmla="*/ 6379 h 826905"/>
                <a:gd name="connsiteX3" fmla="*/ 639951 w 637898"/>
                <a:gd name="connsiteY3" fmla="*/ 686804 h 826905"/>
                <a:gd name="connsiteX4" fmla="*/ 375341 w 637898"/>
                <a:gd name="connsiteY4" fmla="*/ 831690 h 826905"/>
                <a:gd name="connsiteX5" fmla="*/ 3647 w 637898"/>
                <a:gd name="connsiteY5" fmla="*/ 743447 h 826905"/>
                <a:gd name="connsiteX6" fmla="*/ 154853 w 637898"/>
                <a:gd name="connsiteY6" fmla="*/ 0 h 826905"/>
                <a:gd name="connsiteX7" fmla="*/ 299738 w 637898"/>
                <a:gd name="connsiteY7" fmla="*/ 18960 h 82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7898" h="826905">
                  <a:moveTo>
                    <a:pt x="299738" y="18960"/>
                  </a:moveTo>
                  <a:lnTo>
                    <a:pt x="318639" y="18960"/>
                  </a:lnTo>
                  <a:lnTo>
                    <a:pt x="444624" y="6379"/>
                  </a:lnTo>
                  <a:lnTo>
                    <a:pt x="639951" y="686804"/>
                  </a:lnTo>
                  <a:cubicBezTo>
                    <a:pt x="639951" y="686804"/>
                    <a:pt x="501326" y="825429"/>
                    <a:pt x="375341" y="831690"/>
                  </a:cubicBezTo>
                  <a:cubicBezTo>
                    <a:pt x="249356" y="837951"/>
                    <a:pt x="41448" y="762348"/>
                    <a:pt x="3647" y="743447"/>
                  </a:cubicBezTo>
                  <a:cubicBezTo>
                    <a:pt x="-27835" y="724546"/>
                    <a:pt x="154853" y="0"/>
                    <a:pt x="154853" y="0"/>
                  </a:cubicBezTo>
                  <a:lnTo>
                    <a:pt x="299738" y="18960"/>
                  </a:lnTo>
                  <a:close/>
                </a:path>
              </a:pathLst>
            </a:custGeom>
            <a:solidFill>
              <a:srgbClr val="8AD7F8"/>
            </a:solidFill>
            <a:ln w="5890" cap="flat">
              <a:noFill/>
              <a:prstDash val="solid"/>
              <a:miter/>
            </a:ln>
          </p:spPr>
          <p:txBody>
            <a:bodyPr rtlCol="0" anchor="ctr"/>
            <a:lstStyle/>
            <a:p>
              <a:endParaRPr lang="en-US" sz="2264"/>
            </a:p>
          </p:txBody>
        </p:sp>
        <p:grpSp>
          <p:nvGrpSpPr>
            <p:cNvPr id="23" name="Graphic 3">
              <a:extLst>
                <a:ext uri="{FF2B5EF4-FFF2-40B4-BE49-F238E27FC236}">
                  <a16:creationId xmlns:a16="http://schemas.microsoft.com/office/drawing/2014/main" id="{D4F976E1-3D13-EC83-9E3C-64053BAED453}"/>
                </a:ext>
              </a:extLst>
            </p:cNvPr>
            <p:cNvGrpSpPr/>
            <p:nvPr/>
          </p:nvGrpSpPr>
          <p:grpSpPr>
            <a:xfrm>
              <a:off x="6749722" y="3895325"/>
              <a:ext cx="206726" cy="974567"/>
              <a:chOff x="6749722" y="3895325"/>
              <a:chExt cx="206726" cy="974567"/>
            </a:xfrm>
            <a:solidFill>
              <a:srgbClr val="E8EAE9"/>
            </a:solidFill>
          </p:grpSpPr>
          <p:sp>
            <p:nvSpPr>
              <p:cNvPr id="72" name="Freeform: Shape 71">
                <a:extLst>
                  <a:ext uri="{FF2B5EF4-FFF2-40B4-BE49-F238E27FC236}">
                    <a16:creationId xmlns:a16="http://schemas.microsoft.com/office/drawing/2014/main" id="{C4887184-C7EF-2071-8083-144DF99E26AD}"/>
                  </a:ext>
                </a:extLst>
              </p:cNvPr>
              <p:cNvSpPr/>
              <p:nvPr/>
            </p:nvSpPr>
            <p:spPr>
              <a:xfrm>
                <a:off x="6762898" y="3964667"/>
                <a:ext cx="194913" cy="903689"/>
              </a:xfrm>
              <a:custGeom>
                <a:avLst/>
                <a:gdLst>
                  <a:gd name="connsiteX0" fmla="*/ 52117 w 194913"/>
                  <a:gd name="connsiteY0" fmla="*/ 0 h 903689"/>
                  <a:gd name="connsiteX1" fmla="*/ 71017 w 194913"/>
                  <a:gd name="connsiteY1" fmla="*/ 18901 h 903689"/>
                  <a:gd name="connsiteX2" fmla="*/ 89918 w 194913"/>
                  <a:gd name="connsiteY2" fmla="*/ 75603 h 903689"/>
                  <a:gd name="connsiteX3" fmla="*/ 197002 w 194913"/>
                  <a:gd name="connsiteY3" fmla="*/ 819050 h 903689"/>
                  <a:gd name="connsiteX4" fmla="*/ 133980 w 194913"/>
                  <a:gd name="connsiteY4" fmla="*/ 907233 h 903689"/>
                  <a:gd name="connsiteX5" fmla="*/ 52058 w 194913"/>
                  <a:gd name="connsiteY5" fmla="*/ 837950 h 903689"/>
                  <a:gd name="connsiteX6" fmla="*/ 1676 w 194913"/>
                  <a:gd name="connsiteY6" fmla="*/ 138625 h 903689"/>
                  <a:gd name="connsiteX7" fmla="*/ 26896 w 194913"/>
                  <a:gd name="connsiteY7" fmla="*/ 25221 h 903689"/>
                  <a:gd name="connsiteX8" fmla="*/ 52117 w 194913"/>
                  <a:gd name="connsiteY8" fmla="*/ 0 h 903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913" h="903689">
                    <a:moveTo>
                      <a:pt x="52117" y="0"/>
                    </a:moveTo>
                    <a:lnTo>
                      <a:pt x="71017" y="18901"/>
                    </a:lnTo>
                    <a:cubicBezTo>
                      <a:pt x="71017" y="18901"/>
                      <a:pt x="83598" y="63022"/>
                      <a:pt x="89918" y="75603"/>
                    </a:cubicBezTo>
                    <a:cubicBezTo>
                      <a:pt x="89918" y="88184"/>
                      <a:pt x="197002" y="819050"/>
                      <a:pt x="197002" y="819050"/>
                    </a:cubicBezTo>
                    <a:lnTo>
                      <a:pt x="133980" y="907233"/>
                    </a:lnTo>
                    <a:lnTo>
                      <a:pt x="52058" y="837950"/>
                    </a:lnTo>
                    <a:cubicBezTo>
                      <a:pt x="52058" y="837950"/>
                      <a:pt x="-10964" y="195327"/>
                      <a:pt x="1676" y="138625"/>
                    </a:cubicBezTo>
                    <a:cubicBezTo>
                      <a:pt x="7995" y="81923"/>
                      <a:pt x="26896" y="25221"/>
                      <a:pt x="26896" y="25221"/>
                    </a:cubicBezTo>
                    <a:lnTo>
                      <a:pt x="52117" y="0"/>
                    </a:lnTo>
                    <a:close/>
                  </a:path>
                </a:pathLst>
              </a:custGeom>
              <a:solidFill>
                <a:srgbClr val="E8EAE9"/>
              </a:solidFill>
              <a:ln w="5890" cap="flat">
                <a:noFill/>
                <a:prstDash val="solid"/>
                <a:miter/>
              </a:ln>
            </p:spPr>
            <p:txBody>
              <a:bodyPr rtlCol="0" anchor="ctr"/>
              <a:lstStyle/>
              <a:p>
                <a:endParaRPr lang="en-US" sz="2264"/>
              </a:p>
            </p:txBody>
          </p:sp>
          <p:sp>
            <p:nvSpPr>
              <p:cNvPr id="73" name="Freeform: Shape 72">
                <a:extLst>
                  <a:ext uri="{FF2B5EF4-FFF2-40B4-BE49-F238E27FC236}">
                    <a16:creationId xmlns:a16="http://schemas.microsoft.com/office/drawing/2014/main" id="{D79347E3-15DF-3446-B758-5E12430504A4}"/>
                  </a:ext>
                </a:extLst>
              </p:cNvPr>
              <p:cNvSpPr/>
              <p:nvPr/>
            </p:nvSpPr>
            <p:spPr>
              <a:xfrm>
                <a:off x="6749722" y="3895325"/>
                <a:ext cx="106316" cy="100410"/>
              </a:xfrm>
              <a:custGeom>
                <a:avLst/>
                <a:gdLst>
                  <a:gd name="connsiteX0" fmla="*/ 21230 w 106316"/>
                  <a:gd name="connsiteY0" fmla="*/ 6320 h 100409"/>
                  <a:gd name="connsiteX1" fmla="*/ 46451 w 106316"/>
                  <a:gd name="connsiteY1" fmla="*/ 0 h 100409"/>
                  <a:gd name="connsiteX2" fmla="*/ 65351 w 106316"/>
                  <a:gd name="connsiteY2" fmla="*/ 0 h 100409"/>
                  <a:gd name="connsiteX3" fmla="*/ 109473 w 106316"/>
                  <a:gd name="connsiteY3" fmla="*/ 18901 h 100409"/>
                  <a:gd name="connsiteX4" fmla="*/ 90572 w 106316"/>
                  <a:gd name="connsiteY4" fmla="*/ 94503 h 100409"/>
                  <a:gd name="connsiteX5" fmla="*/ 40190 w 106316"/>
                  <a:gd name="connsiteY5" fmla="*/ 100823 h 100409"/>
                  <a:gd name="connsiteX6" fmla="*/ 8708 w 106316"/>
                  <a:gd name="connsiteY6" fmla="*/ 31541 h 100409"/>
                  <a:gd name="connsiteX7" fmla="*/ 21230 w 106316"/>
                  <a:gd name="connsiteY7" fmla="*/ 6320 h 10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16" h="100409">
                    <a:moveTo>
                      <a:pt x="21230" y="6320"/>
                    </a:moveTo>
                    <a:lnTo>
                      <a:pt x="46451" y="0"/>
                    </a:lnTo>
                    <a:lnTo>
                      <a:pt x="65351" y="0"/>
                    </a:lnTo>
                    <a:lnTo>
                      <a:pt x="109473" y="18901"/>
                    </a:lnTo>
                    <a:cubicBezTo>
                      <a:pt x="109473" y="18901"/>
                      <a:pt x="84252" y="69283"/>
                      <a:pt x="90572" y="94503"/>
                    </a:cubicBezTo>
                    <a:cubicBezTo>
                      <a:pt x="71671" y="88184"/>
                      <a:pt x="59091" y="88184"/>
                      <a:pt x="40190" y="100823"/>
                    </a:cubicBezTo>
                    <a:cubicBezTo>
                      <a:pt x="40190" y="100823"/>
                      <a:pt x="27609" y="44121"/>
                      <a:pt x="8708" y="31541"/>
                    </a:cubicBezTo>
                    <a:cubicBezTo>
                      <a:pt x="-16571" y="18901"/>
                      <a:pt x="21230" y="6320"/>
                      <a:pt x="21230" y="6320"/>
                    </a:cubicBezTo>
                    <a:close/>
                  </a:path>
                </a:pathLst>
              </a:custGeom>
              <a:solidFill>
                <a:srgbClr val="E8EAE9"/>
              </a:solidFill>
              <a:ln w="5890" cap="flat">
                <a:noFill/>
                <a:prstDash val="solid"/>
                <a:miter/>
              </a:ln>
            </p:spPr>
            <p:txBody>
              <a:bodyPr rtlCol="0" anchor="ctr"/>
              <a:lstStyle/>
              <a:p>
                <a:endParaRPr lang="en-US" sz="2264"/>
              </a:p>
            </p:txBody>
          </p:sp>
        </p:grpSp>
        <p:sp>
          <p:nvSpPr>
            <p:cNvPr id="24" name="Freeform: Shape 23">
              <a:extLst>
                <a:ext uri="{FF2B5EF4-FFF2-40B4-BE49-F238E27FC236}">
                  <a16:creationId xmlns:a16="http://schemas.microsoft.com/office/drawing/2014/main" id="{F0D15173-DCAC-C83B-466E-613E03E65CE2}"/>
                </a:ext>
              </a:extLst>
            </p:cNvPr>
            <p:cNvSpPr/>
            <p:nvPr/>
          </p:nvSpPr>
          <p:spPr>
            <a:xfrm>
              <a:off x="6196553" y="3668516"/>
              <a:ext cx="460704" cy="1464804"/>
            </a:xfrm>
            <a:custGeom>
              <a:avLst/>
              <a:gdLst>
                <a:gd name="connsiteX0" fmla="*/ 442095 w 460704"/>
                <a:gd name="connsiteY0" fmla="*/ 0 h 1464803"/>
                <a:gd name="connsiteX1" fmla="*/ 347591 w 460704"/>
                <a:gd name="connsiteY1" fmla="*/ 18901 h 1464803"/>
                <a:gd name="connsiteX2" fmla="*/ 171165 w 460704"/>
                <a:gd name="connsiteY2" fmla="*/ 44121 h 1464803"/>
                <a:gd name="connsiteX3" fmla="*/ 196386 w 460704"/>
                <a:gd name="connsiteY3" fmla="*/ 170106 h 1464803"/>
                <a:gd name="connsiteX4" fmla="*/ 240507 w 460704"/>
                <a:gd name="connsiteY4" fmla="*/ 371694 h 1464803"/>
                <a:gd name="connsiteX5" fmla="*/ 108202 w 460704"/>
                <a:gd name="connsiteY5" fmla="*/ 982836 h 1464803"/>
                <a:gd name="connsiteX6" fmla="*/ 19959 w 460704"/>
                <a:gd name="connsiteY6" fmla="*/ 1215964 h 1464803"/>
                <a:gd name="connsiteX7" fmla="*/ 19959 w 460704"/>
                <a:gd name="connsiteY7" fmla="*/ 1461674 h 1464803"/>
                <a:gd name="connsiteX8" fmla="*/ 177485 w 460704"/>
                <a:gd name="connsiteY8" fmla="*/ 1266347 h 1464803"/>
                <a:gd name="connsiteX9" fmla="*/ 460995 w 460704"/>
                <a:gd name="connsiteY9" fmla="*/ 680425 h 1464803"/>
                <a:gd name="connsiteX10" fmla="*/ 442095 w 460704"/>
                <a:gd name="connsiteY10" fmla="*/ 0 h 146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704" h="1464803">
                  <a:moveTo>
                    <a:pt x="442095" y="0"/>
                  </a:moveTo>
                  <a:cubicBezTo>
                    <a:pt x="442095" y="0"/>
                    <a:pt x="404293" y="6320"/>
                    <a:pt x="347591" y="18901"/>
                  </a:cubicBezTo>
                  <a:cubicBezTo>
                    <a:pt x="290889" y="31481"/>
                    <a:pt x="171165" y="44121"/>
                    <a:pt x="171165" y="44121"/>
                  </a:cubicBezTo>
                  <a:cubicBezTo>
                    <a:pt x="171165" y="44121"/>
                    <a:pt x="202646" y="94503"/>
                    <a:pt x="196386" y="170106"/>
                  </a:cubicBezTo>
                  <a:cubicBezTo>
                    <a:pt x="196386" y="252029"/>
                    <a:pt x="240507" y="321312"/>
                    <a:pt x="240507" y="371694"/>
                  </a:cubicBezTo>
                  <a:cubicBezTo>
                    <a:pt x="240507" y="422076"/>
                    <a:pt x="158584" y="882013"/>
                    <a:pt x="108202" y="982836"/>
                  </a:cubicBezTo>
                  <a:cubicBezTo>
                    <a:pt x="57820" y="1083660"/>
                    <a:pt x="26279" y="1127781"/>
                    <a:pt x="19959" y="1215964"/>
                  </a:cubicBezTo>
                  <a:cubicBezTo>
                    <a:pt x="7379" y="1304148"/>
                    <a:pt x="-17842" y="1436453"/>
                    <a:pt x="19959" y="1461674"/>
                  </a:cubicBezTo>
                  <a:cubicBezTo>
                    <a:pt x="57761" y="1486894"/>
                    <a:pt x="108143" y="1367170"/>
                    <a:pt x="177485" y="1266347"/>
                  </a:cubicBezTo>
                  <a:cubicBezTo>
                    <a:pt x="246768" y="1165523"/>
                    <a:pt x="442095" y="787509"/>
                    <a:pt x="460995" y="680425"/>
                  </a:cubicBezTo>
                  <a:cubicBezTo>
                    <a:pt x="479896" y="567021"/>
                    <a:pt x="442095" y="0"/>
                    <a:pt x="442095" y="0"/>
                  </a:cubicBezTo>
                  <a:close/>
                </a:path>
              </a:pathLst>
            </a:custGeom>
            <a:solidFill>
              <a:srgbClr val="17C1E5"/>
            </a:solidFill>
            <a:ln w="5890" cap="flat">
              <a:noFill/>
              <a:prstDash val="solid"/>
              <a:miter/>
            </a:ln>
          </p:spPr>
          <p:txBody>
            <a:bodyPr rtlCol="0" anchor="ctr"/>
            <a:lstStyle/>
            <a:p>
              <a:endParaRPr lang="en-US" sz="2264"/>
            </a:p>
          </p:txBody>
        </p:sp>
        <p:sp>
          <p:nvSpPr>
            <p:cNvPr id="25" name="Freeform: Shape 24">
              <a:extLst>
                <a:ext uri="{FF2B5EF4-FFF2-40B4-BE49-F238E27FC236}">
                  <a16:creationId xmlns:a16="http://schemas.microsoft.com/office/drawing/2014/main" id="{34FA35BA-18E0-EAA3-7BA6-B6B6CA0FAE1E}"/>
                </a:ext>
              </a:extLst>
            </p:cNvPr>
            <p:cNvSpPr/>
            <p:nvPr/>
          </p:nvSpPr>
          <p:spPr>
            <a:xfrm>
              <a:off x="6481122" y="4260758"/>
              <a:ext cx="64971" cy="135849"/>
            </a:xfrm>
            <a:custGeom>
              <a:avLst/>
              <a:gdLst>
                <a:gd name="connsiteX0" fmla="*/ 0 w 64971"/>
                <a:gd name="connsiteY0" fmla="*/ 119724 h 135848"/>
                <a:gd name="connsiteX1" fmla="*/ 37801 w 64971"/>
                <a:gd name="connsiteY1" fmla="*/ 138625 h 135848"/>
                <a:gd name="connsiteX2" fmla="*/ 63022 w 64971"/>
                <a:gd name="connsiteY2" fmla="*/ 0 h 135848"/>
                <a:gd name="connsiteX3" fmla="*/ 12640 w 64971"/>
                <a:gd name="connsiteY3" fmla="*/ 25221 h 135848"/>
                <a:gd name="connsiteX4" fmla="*/ 0 w 64971"/>
                <a:gd name="connsiteY4" fmla="*/ 119724 h 135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71" h="135848">
                  <a:moveTo>
                    <a:pt x="0" y="119724"/>
                  </a:moveTo>
                  <a:lnTo>
                    <a:pt x="37801" y="138625"/>
                  </a:lnTo>
                  <a:cubicBezTo>
                    <a:pt x="37801" y="138625"/>
                    <a:pt x="81923" y="151206"/>
                    <a:pt x="63022" y="0"/>
                  </a:cubicBezTo>
                  <a:cubicBezTo>
                    <a:pt x="63022" y="0"/>
                    <a:pt x="25221" y="12581"/>
                    <a:pt x="12640" y="25221"/>
                  </a:cubicBezTo>
                  <a:cubicBezTo>
                    <a:pt x="0" y="37801"/>
                    <a:pt x="0" y="119724"/>
                    <a:pt x="0" y="119724"/>
                  </a:cubicBezTo>
                  <a:close/>
                </a:path>
              </a:pathLst>
            </a:custGeom>
            <a:solidFill>
              <a:srgbClr val="ADB3BA"/>
            </a:solidFill>
            <a:ln w="5890" cap="flat">
              <a:noFill/>
              <a:prstDash val="solid"/>
              <a:miter/>
            </a:ln>
          </p:spPr>
          <p:txBody>
            <a:bodyPr rtlCol="0" anchor="ctr"/>
            <a:lstStyle/>
            <a:p>
              <a:endParaRPr lang="en-US" sz="2264"/>
            </a:p>
          </p:txBody>
        </p:sp>
        <p:grpSp>
          <p:nvGrpSpPr>
            <p:cNvPr id="26" name="Graphic 3">
              <a:extLst>
                <a:ext uri="{FF2B5EF4-FFF2-40B4-BE49-F238E27FC236}">
                  <a16:creationId xmlns:a16="http://schemas.microsoft.com/office/drawing/2014/main" id="{66342033-5D82-109F-379C-62BE8051813C}"/>
                </a:ext>
              </a:extLst>
            </p:cNvPr>
            <p:cNvGrpSpPr/>
            <p:nvPr/>
          </p:nvGrpSpPr>
          <p:grpSpPr>
            <a:xfrm>
              <a:off x="6550464" y="3674895"/>
              <a:ext cx="147662" cy="673337"/>
              <a:chOff x="6550464" y="3674895"/>
              <a:chExt cx="147662" cy="673337"/>
            </a:xfrm>
            <a:solidFill>
              <a:srgbClr val="17C1E5"/>
            </a:solidFill>
          </p:grpSpPr>
          <p:sp>
            <p:nvSpPr>
              <p:cNvPr id="70" name="Freeform: Shape 69">
                <a:extLst>
                  <a:ext uri="{FF2B5EF4-FFF2-40B4-BE49-F238E27FC236}">
                    <a16:creationId xmlns:a16="http://schemas.microsoft.com/office/drawing/2014/main" id="{B4141BF7-434B-E261-3598-7D70992BC3A9}"/>
                  </a:ext>
                </a:extLst>
              </p:cNvPr>
              <p:cNvSpPr/>
              <p:nvPr/>
            </p:nvSpPr>
            <p:spPr>
              <a:xfrm>
                <a:off x="6550464" y="3674895"/>
                <a:ext cx="147662" cy="673337"/>
              </a:xfrm>
              <a:custGeom>
                <a:avLst/>
                <a:gdLst>
                  <a:gd name="connsiteX0" fmla="*/ 151147 w 147661"/>
                  <a:gd name="connsiteY0" fmla="*/ 233069 h 673337"/>
                  <a:gd name="connsiteX1" fmla="*/ 151147 w 147661"/>
                  <a:gd name="connsiteY1" fmla="*/ 333893 h 673337"/>
                  <a:gd name="connsiteX2" fmla="*/ 100764 w 147661"/>
                  <a:gd name="connsiteY2" fmla="*/ 674105 h 673337"/>
                  <a:gd name="connsiteX3" fmla="*/ 88184 w 147661"/>
                  <a:gd name="connsiteY3" fmla="*/ 485098 h 673337"/>
                  <a:gd name="connsiteX4" fmla="*/ 0 w 147661"/>
                  <a:gd name="connsiteY4" fmla="*/ 264610 h 673337"/>
                  <a:gd name="connsiteX5" fmla="*/ 50382 w 147661"/>
                  <a:gd name="connsiteY5" fmla="*/ 233128 h 673337"/>
                  <a:gd name="connsiteX6" fmla="*/ 12581 w 147661"/>
                  <a:gd name="connsiteY6" fmla="*/ 207908 h 673337"/>
                  <a:gd name="connsiteX7" fmla="*/ 81864 w 147661"/>
                  <a:gd name="connsiteY7" fmla="*/ 0 h 673337"/>
                  <a:gd name="connsiteX8" fmla="*/ 88184 w 147661"/>
                  <a:gd name="connsiteY8" fmla="*/ 6320 h 673337"/>
                  <a:gd name="connsiteX9" fmla="*/ 88184 w 147661"/>
                  <a:gd name="connsiteY9" fmla="*/ 12640 h 673337"/>
                  <a:gd name="connsiteX10" fmla="*/ 88184 w 147661"/>
                  <a:gd name="connsiteY10" fmla="*/ 12640 h 673337"/>
                  <a:gd name="connsiteX11" fmla="*/ 113404 w 147661"/>
                  <a:gd name="connsiteY11" fmla="*/ 88243 h 673337"/>
                  <a:gd name="connsiteX12" fmla="*/ 151147 w 147661"/>
                  <a:gd name="connsiteY12" fmla="*/ 233069 h 67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661" h="673337">
                    <a:moveTo>
                      <a:pt x="151147" y="233069"/>
                    </a:moveTo>
                    <a:lnTo>
                      <a:pt x="151147" y="333893"/>
                    </a:lnTo>
                    <a:cubicBezTo>
                      <a:pt x="151147" y="403175"/>
                      <a:pt x="100764" y="674105"/>
                      <a:pt x="100764" y="674105"/>
                    </a:cubicBezTo>
                    <a:cubicBezTo>
                      <a:pt x="100764" y="674105"/>
                      <a:pt x="107084" y="529219"/>
                      <a:pt x="88184" y="485098"/>
                    </a:cubicBezTo>
                    <a:cubicBezTo>
                      <a:pt x="75603" y="440977"/>
                      <a:pt x="0" y="264610"/>
                      <a:pt x="0" y="264610"/>
                    </a:cubicBezTo>
                    <a:lnTo>
                      <a:pt x="50382" y="233128"/>
                    </a:lnTo>
                    <a:lnTo>
                      <a:pt x="12581" y="207908"/>
                    </a:lnTo>
                    <a:lnTo>
                      <a:pt x="81864" y="0"/>
                    </a:lnTo>
                    <a:cubicBezTo>
                      <a:pt x="81864" y="0"/>
                      <a:pt x="88184" y="0"/>
                      <a:pt x="88184" y="6320"/>
                    </a:cubicBezTo>
                    <a:lnTo>
                      <a:pt x="88184" y="12640"/>
                    </a:lnTo>
                    <a:lnTo>
                      <a:pt x="88184" y="12640"/>
                    </a:lnTo>
                    <a:cubicBezTo>
                      <a:pt x="88184" y="12640"/>
                      <a:pt x="107084" y="69342"/>
                      <a:pt x="113404" y="88243"/>
                    </a:cubicBezTo>
                    <a:cubicBezTo>
                      <a:pt x="125985" y="100764"/>
                      <a:pt x="151147" y="207849"/>
                      <a:pt x="151147" y="233069"/>
                    </a:cubicBezTo>
                    <a:close/>
                  </a:path>
                </a:pathLst>
              </a:custGeom>
              <a:solidFill>
                <a:srgbClr val="17C1E5"/>
              </a:solidFill>
              <a:ln w="5890" cap="flat">
                <a:noFill/>
                <a:prstDash val="solid"/>
                <a:miter/>
              </a:ln>
            </p:spPr>
            <p:txBody>
              <a:bodyPr rtlCol="0" anchor="ctr"/>
              <a:lstStyle/>
              <a:p>
                <a:endParaRPr lang="en-US" sz="2264"/>
              </a:p>
            </p:txBody>
          </p:sp>
          <p:sp>
            <p:nvSpPr>
              <p:cNvPr id="71" name="Freeform: Shape 70">
                <a:extLst>
                  <a:ext uri="{FF2B5EF4-FFF2-40B4-BE49-F238E27FC236}">
                    <a16:creationId xmlns:a16="http://schemas.microsoft.com/office/drawing/2014/main" id="{E1299B83-A63C-A3F2-621B-C5658866C697}"/>
                  </a:ext>
                </a:extLst>
              </p:cNvPr>
              <p:cNvSpPr/>
              <p:nvPr/>
            </p:nvSpPr>
            <p:spPr>
              <a:xfrm>
                <a:off x="6550464" y="3674895"/>
                <a:ext cx="147662" cy="673337"/>
              </a:xfrm>
              <a:custGeom>
                <a:avLst/>
                <a:gdLst>
                  <a:gd name="connsiteX0" fmla="*/ 151147 w 147661"/>
                  <a:gd name="connsiteY0" fmla="*/ 327573 h 673337"/>
                  <a:gd name="connsiteX1" fmla="*/ 151147 w 147661"/>
                  <a:gd name="connsiteY1" fmla="*/ 333893 h 673337"/>
                  <a:gd name="connsiteX2" fmla="*/ 100764 w 147661"/>
                  <a:gd name="connsiteY2" fmla="*/ 674105 h 673337"/>
                  <a:gd name="connsiteX3" fmla="*/ 88184 w 147661"/>
                  <a:gd name="connsiteY3" fmla="*/ 485098 h 673337"/>
                  <a:gd name="connsiteX4" fmla="*/ 0 w 147661"/>
                  <a:gd name="connsiteY4" fmla="*/ 264610 h 673337"/>
                  <a:gd name="connsiteX5" fmla="*/ 50382 w 147661"/>
                  <a:gd name="connsiteY5" fmla="*/ 233128 h 673337"/>
                  <a:gd name="connsiteX6" fmla="*/ 12581 w 147661"/>
                  <a:gd name="connsiteY6" fmla="*/ 207908 h 673337"/>
                  <a:gd name="connsiteX7" fmla="*/ 81864 w 147661"/>
                  <a:gd name="connsiteY7" fmla="*/ 0 h 673337"/>
                  <a:gd name="connsiteX8" fmla="*/ 94444 w 147661"/>
                  <a:gd name="connsiteY8" fmla="*/ 25221 h 673337"/>
                  <a:gd name="connsiteX9" fmla="*/ 107025 w 147661"/>
                  <a:gd name="connsiteY9" fmla="*/ 69342 h 673337"/>
                  <a:gd name="connsiteX10" fmla="*/ 132246 w 147661"/>
                  <a:gd name="connsiteY10" fmla="*/ 176426 h 673337"/>
                  <a:gd name="connsiteX11" fmla="*/ 132246 w 147661"/>
                  <a:gd name="connsiteY11" fmla="*/ 176426 h 673337"/>
                  <a:gd name="connsiteX12" fmla="*/ 151147 w 147661"/>
                  <a:gd name="connsiteY12" fmla="*/ 327573 h 67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661" h="673337">
                    <a:moveTo>
                      <a:pt x="151147" y="327573"/>
                    </a:moveTo>
                    <a:lnTo>
                      <a:pt x="151147" y="333893"/>
                    </a:lnTo>
                    <a:cubicBezTo>
                      <a:pt x="151147" y="403175"/>
                      <a:pt x="100764" y="674105"/>
                      <a:pt x="100764" y="674105"/>
                    </a:cubicBezTo>
                    <a:cubicBezTo>
                      <a:pt x="100764" y="674105"/>
                      <a:pt x="107084" y="529219"/>
                      <a:pt x="88184" y="485098"/>
                    </a:cubicBezTo>
                    <a:cubicBezTo>
                      <a:pt x="75603" y="440977"/>
                      <a:pt x="0" y="264610"/>
                      <a:pt x="0" y="264610"/>
                    </a:cubicBezTo>
                    <a:lnTo>
                      <a:pt x="50382" y="233128"/>
                    </a:lnTo>
                    <a:lnTo>
                      <a:pt x="12581" y="207908"/>
                    </a:lnTo>
                    <a:lnTo>
                      <a:pt x="81864" y="0"/>
                    </a:lnTo>
                    <a:cubicBezTo>
                      <a:pt x="88184" y="6320"/>
                      <a:pt x="94444" y="12581"/>
                      <a:pt x="94444" y="25221"/>
                    </a:cubicBezTo>
                    <a:cubicBezTo>
                      <a:pt x="100764" y="37801"/>
                      <a:pt x="100764" y="50441"/>
                      <a:pt x="107025" y="69342"/>
                    </a:cubicBezTo>
                    <a:cubicBezTo>
                      <a:pt x="119606" y="107143"/>
                      <a:pt x="125926" y="138625"/>
                      <a:pt x="132246" y="176426"/>
                    </a:cubicBezTo>
                    <a:lnTo>
                      <a:pt x="132246" y="176426"/>
                    </a:lnTo>
                    <a:cubicBezTo>
                      <a:pt x="151147" y="226749"/>
                      <a:pt x="151147" y="277131"/>
                      <a:pt x="151147" y="327573"/>
                    </a:cubicBezTo>
                    <a:close/>
                  </a:path>
                </a:pathLst>
              </a:custGeom>
              <a:solidFill>
                <a:srgbClr val="17C1E5"/>
              </a:solidFill>
              <a:ln w="5890" cap="flat">
                <a:noFill/>
                <a:prstDash val="solid"/>
                <a:miter/>
              </a:ln>
            </p:spPr>
            <p:txBody>
              <a:bodyPr rtlCol="0" anchor="ctr"/>
              <a:lstStyle/>
              <a:p>
                <a:endParaRPr lang="en-US" sz="2264"/>
              </a:p>
            </p:txBody>
          </p:sp>
        </p:grpSp>
        <p:grpSp>
          <p:nvGrpSpPr>
            <p:cNvPr id="27" name="Graphic 3">
              <a:extLst>
                <a:ext uri="{FF2B5EF4-FFF2-40B4-BE49-F238E27FC236}">
                  <a16:creationId xmlns:a16="http://schemas.microsoft.com/office/drawing/2014/main" id="{ABF9865E-BC5F-9E9E-E221-524F87242168}"/>
                </a:ext>
              </a:extLst>
            </p:cNvPr>
            <p:cNvGrpSpPr/>
            <p:nvPr/>
          </p:nvGrpSpPr>
          <p:grpSpPr>
            <a:xfrm>
              <a:off x="6374097" y="3604301"/>
              <a:ext cx="413453" cy="761934"/>
              <a:chOff x="6374097" y="3604301"/>
              <a:chExt cx="413453" cy="761934"/>
            </a:xfrm>
            <a:solidFill>
              <a:srgbClr val="FCE1A7"/>
            </a:solidFill>
          </p:grpSpPr>
          <p:sp>
            <p:nvSpPr>
              <p:cNvPr id="68" name="Freeform: Shape 67">
                <a:extLst>
                  <a:ext uri="{FF2B5EF4-FFF2-40B4-BE49-F238E27FC236}">
                    <a16:creationId xmlns:a16="http://schemas.microsoft.com/office/drawing/2014/main" id="{4E4B8C53-CD5D-7A8B-A2A6-28F0DF6E74AC}"/>
                  </a:ext>
                </a:extLst>
              </p:cNvPr>
              <p:cNvSpPr/>
              <p:nvPr/>
            </p:nvSpPr>
            <p:spPr>
              <a:xfrm>
                <a:off x="6374097" y="4241857"/>
                <a:ext cx="413453" cy="124036"/>
              </a:xfrm>
              <a:custGeom>
                <a:avLst/>
                <a:gdLst>
                  <a:gd name="connsiteX0" fmla="*/ 132246 w 413452"/>
                  <a:gd name="connsiteY0" fmla="*/ 37801 h 124035"/>
                  <a:gd name="connsiteX1" fmla="*/ 182628 w 413452"/>
                  <a:gd name="connsiteY1" fmla="*/ 37801 h 124035"/>
                  <a:gd name="connsiteX2" fmla="*/ 201529 w 413452"/>
                  <a:gd name="connsiteY2" fmla="*/ 6320 h 124035"/>
                  <a:gd name="connsiteX3" fmla="*/ 239330 w 413452"/>
                  <a:gd name="connsiteY3" fmla="*/ 0 h 124035"/>
                  <a:gd name="connsiteX4" fmla="*/ 302352 w 413452"/>
                  <a:gd name="connsiteY4" fmla="*/ 12581 h 124035"/>
                  <a:gd name="connsiteX5" fmla="*/ 283451 w 413452"/>
                  <a:gd name="connsiteY5" fmla="*/ 37801 h 124035"/>
                  <a:gd name="connsiteX6" fmla="*/ 245650 w 413452"/>
                  <a:gd name="connsiteY6" fmla="*/ 44121 h 124035"/>
                  <a:gd name="connsiteX7" fmla="*/ 239330 w 413452"/>
                  <a:gd name="connsiteY7" fmla="*/ 50441 h 124035"/>
                  <a:gd name="connsiteX8" fmla="*/ 302352 w 413452"/>
                  <a:gd name="connsiteY8" fmla="*/ 56761 h 124035"/>
                  <a:gd name="connsiteX9" fmla="*/ 377955 w 413452"/>
                  <a:gd name="connsiteY9" fmla="*/ 50441 h 124035"/>
                  <a:gd name="connsiteX10" fmla="*/ 409436 w 413452"/>
                  <a:gd name="connsiteY10" fmla="*/ 75662 h 124035"/>
                  <a:gd name="connsiteX11" fmla="*/ 415756 w 413452"/>
                  <a:gd name="connsiteY11" fmla="*/ 94563 h 124035"/>
                  <a:gd name="connsiteX12" fmla="*/ 340153 w 413452"/>
                  <a:gd name="connsiteY12" fmla="*/ 119783 h 124035"/>
                  <a:gd name="connsiteX13" fmla="*/ 195268 w 413452"/>
                  <a:gd name="connsiteY13" fmla="*/ 126103 h 124035"/>
                  <a:gd name="connsiteX14" fmla="*/ 50382 w 413452"/>
                  <a:gd name="connsiteY14" fmla="*/ 107202 h 124035"/>
                  <a:gd name="connsiteX15" fmla="*/ 0 w 413452"/>
                  <a:gd name="connsiteY15" fmla="*/ 107202 h 124035"/>
                  <a:gd name="connsiteX16" fmla="*/ 132246 w 413452"/>
                  <a:gd name="connsiteY16" fmla="*/ 37801 h 12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452" h="124035">
                    <a:moveTo>
                      <a:pt x="132246" y="37801"/>
                    </a:moveTo>
                    <a:cubicBezTo>
                      <a:pt x="132246" y="37801"/>
                      <a:pt x="182628" y="44121"/>
                      <a:pt x="182628" y="37801"/>
                    </a:cubicBezTo>
                    <a:cubicBezTo>
                      <a:pt x="182628" y="25221"/>
                      <a:pt x="188948" y="18901"/>
                      <a:pt x="201529" y="6320"/>
                    </a:cubicBezTo>
                    <a:cubicBezTo>
                      <a:pt x="214109" y="0"/>
                      <a:pt x="226749" y="0"/>
                      <a:pt x="239330" y="0"/>
                    </a:cubicBezTo>
                    <a:cubicBezTo>
                      <a:pt x="258231" y="0"/>
                      <a:pt x="296032" y="0"/>
                      <a:pt x="302352" y="12581"/>
                    </a:cubicBezTo>
                    <a:cubicBezTo>
                      <a:pt x="314933" y="25162"/>
                      <a:pt x="302352" y="44062"/>
                      <a:pt x="283451" y="37801"/>
                    </a:cubicBezTo>
                    <a:cubicBezTo>
                      <a:pt x="264551" y="37801"/>
                      <a:pt x="251970" y="37801"/>
                      <a:pt x="245650" y="44121"/>
                    </a:cubicBezTo>
                    <a:cubicBezTo>
                      <a:pt x="239330" y="50441"/>
                      <a:pt x="239330" y="50441"/>
                      <a:pt x="239330" y="50441"/>
                    </a:cubicBezTo>
                    <a:cubicBezTo>
                      <a:pt x="239330" y="50441"/>
                      <a:pt x="283451" y="63022"/>
                      <a:pt x="302352" y="56761"/>
                    </a:cubicBezTo>
                    <a:cubicBezTo>
                      <a:pt x="321253" y="50441"/>
                      <a:pt x="359054" y="50441"/>
                      <a:pt x="377955" y="50441"/>
                    </a:cubicBezTo>
                    <a:cubicBezTo>
                      <a:pt x="396855" y="56761"/>
                      <a:pt x="415756" y="63022"/>
                      <a:pt x="409436" y="75662"/>
                    </a:cubicBezTo>
                    <a:cubicBezTo>
                      <a:pt x="409436" y="75662"/>
                      <a:pt x="422017" y="81982"/>
                      <a:pt x="415756" y="94563"/>
                    </a:cubicBezTo>
                    <a:cubicBezTo>
                      <a:pt x="409436" y="107143"/>
                      <a:pt x="377955" y="119783"/>
                      <a:pt x="340153" y="119783"/>
                    </a:cubicBezTo>
                    <a:cubicBezTo>
                      <a:pt x="296032" y="119783"/>
                      <a:pt x="233069" y="132364"/>
                      <a:pt x="195268" y="126103"/>
                    </a:cubicBezTo>
                    <a:cubicBezTo>
                      <a:pt x="157466" y="126103"/>
                      <a:pt x="100764" y="113522"/>
                      <a:pt x="50382" y="107202"/>
                    </a:cubicBezTo>
                    <a:cubicBezTo>
                      <a:pt x="0" y="107202"/>
                      <a:pt x="0" y="107202"/>
                      <a:pt x="0" y="107202"/>
                    </a:cubicBezTo>
                    <a:lnTo>
                      <a:pt x="132246" y="37801"/>
                    </a:lnTo>
                    <a:close/>
                  </a:path>
                </a:pathLst>
              </a:custGeom>
              <a:solidFill>
                <a:srgbClr val="FCE1A7"/>
              </a:solidFill>
              <a:ln w="5890" cap="flat">
                <a:noFill/>
                <a:prstDash val="solid"/>
                <a:miter/>
              </a:ln>
            </p:spPr>
            <p:txBody>
              <a:bodyPr rtlCol="0" anchor="ctr"/>
              <a:lstStyle/>
              <a:p>
                <a:endParaRPr lang="en-US" sz="2264"/>
              </a:p>
            </p:txBody>
          </p:sp>
          <p:sp>
            <p:nvSpPr>
              <p:cNvPr id="69" name="Freeform: Shape 68">
                <a:extLst>
                  <a:ext uri="{FF2B5EF4-FFF2-40B4-BE49-F238E27FC236}">
                    <a16:creationId xmlns:a16="http://schemas.microsoft.com/office/drawing/2014/main" id="{AF3CF57A-429F-1A1E-023D-C5FAD25F4649}"/>
                  </a:ext>
                </a:extLst>
              </p:cNvPr>
              <p:cNvSpPr/>
              <p:nvPr/>
            </p:nvSpPr>
            <p:spPr>
              <a:xfrm>
                <a:off x="6610311" y="3604301"/>
                <a:ext cx="70878" cy="112223"/>
              </a:xfrm>
              <a:custGeom>
                <a:avLst/>
                <a:gdLst>
                  <a:gd name="connsiteX0" fmla="*/ 66138 w 70877"/>
                  <a:gd name="connsiteY0" fmla="*/ 45315 h 112222"/>
                  <a:gd name="connsiteX1" fmla="*/ 66138 w 70877"/>
                  <a:gd name="connsiteY1" fmla="*/ 114598 h 112222"/>
                  <a:gd name="connsiteX2" fmla="*/ 9436 w 70877"/>
                  <a:gd name="connsiteY2" fmla="*/ 70477 h 112222"/>
                  <a:gd name="connsiteX3" fmla="*/ 9436 w 70877"/>
                  <a:gd name="connsiteY3" fmla="*/ 1194 h 112222"/>
                  <a:gd name="connsiteX4" fmla="*/ 66138 w 70877"/>
                  <a:gd name="connsiteY4" fmla="*/ 45315 h 112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77" h="112222">
                    <a:moveTo>
                      <a:pt x="66138" y="45315"/>
                    </a:moveTo>
                    <a:cubicBezTo>
                      <a:pt x="78718" y="76797"/>
                      <a:pt x="78718" y="108337"/>
                      <a:pt x="66138" y="114598"/>
                    </a:cubicBezTo>
                    <a:cubicBezTo>
                      <a:pt x="47237" y="120918"/>
                      <a:pt x="28336" y="102017"/>
                      <a:pt x="9436" y="70477"/>
                    </a:cubicBezTo>
                    <a:cubicBezTo>
                      <a:pt x="-3145" y="38995"/>
                      <a:pt x="-3145" y="7455"/>
                      <a:pt x="9436" y="1194"/>
                    </a:cubicBezTo>
                    <a:cubicBezTo>
                      <a:pt x="28336" y="-5067"/>
                      <a:pt x="47237" y="13834"/>
                      <a:pt x="66138" y="45315"/>
                    </a:cubicBezTo>
                    <a:close/>
                  </a:path>
                </a:pathLst>
              </a:custGeom>
              <a:solidFill>
                <a:srgbClr val="FCE1A7"/>
              </a:solidFill>
              <a:ln w="5890" cap="flat">
                <a:noFill/>
                <a:prstDash val="solid"/>
                <a:miter/>
              </a:ln>
            </p:spPr>
            <p:txBody>
              <a:bodyPr rtlCol="0" anchor="ctr"/>
              <a:lstStyle/>
              <a:p>
                <a:endParaRPr lang="en-US" sz="2264"/>
              </a:p>
            </p:txBody>
          </p:sp>
        </p:grpSp>
        <p:sp>
          <p:nvSpPr>
            <p:cNvPr id="28" name="Freeform: Shape 27">
              <a:extLst>
                <a:ext uri="{FF2B5EF4-FFF2-40B4-BE49-F238E27FC236}">
                  <a16:creationId xmlns:a16="http://schemas.microsoft.com/office/drawing/2014/main" id="{868AC9F7-4B16-A180-BEA3-14D1E05D41A5}"/>
                </a:ext>
              </a:extLst>
            </p:cNvPr>
            <p:cNvSpPr/>
            <p:nvPr/>
          </p:nvSpPr>
          <p:spPr>
            <a:xfrm>
              <a:off x="7161547" y="3756700"/>
              <a:ext cx="236259" cy="567021"/>
            </a:xfrm>
            <a:custGeom>
              <a:avLst/>
              <a:gdLst>
                <a:gd name="connsiteX0" fmla="*/ 239389 w 236258"/>
                <a:gd name="connsiteY0" fmla="*/ 478837 h 567020"/>
                <a:gd name="connsiteX1" fmla="*/ 226808 w 236258"/>
                <a:gd name="connsiteY1" fmla="*/ 554440 h 567020"/>
                <a:gd name="connsiteX2" fmla="*/ 132305 w 236258"/>
                <a:gd name="connsiteY2" fmla="*/ 567021 h 567020"/>
                <a:gd name="connsiteX3" fmla="*/ 12581 w 236258"/>
                <a:gd name="connsiteY3" fmla="*/ 415815 h 567020"/>
                <a:gd name="connsiteX4" fmla="*/ 0 w 236258"/>
                <a:gd name="connsiteY4" fmla="*/ 308731 h 567020"/>
                <a:gd name="connsiteX5" fmla="*/ 81923 w 236258"/>
                <a:gd name="connsiteY5" fmla="*/ 0 h 567020"/>
                <a:gd name="connsiteX6" fmla="*/ 113404 w 236258"/>
                <a:gd name="connsiteY6" fmla="*/ 69283 h 567020"/>
                <a:gd name="connsiteX7" fmla="*/ 138625 w 236258"/>
                <a:gd name="connsiteY7" fmla="*/ 157466 h 567020"/>
                <a:gd name="connsiteX8" fmla="*/ 138625 w 236258"/>
                <a:gd name="connsiteY8" fmla="*/ 214169 h 567020"/>
                <a:gd name="connsiteX9" fmla="*/ 239389 w 236258"/>
                <a:gd name="connsiteY9" fmla="*/ 478837 h 56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258" h="567020">
                  <a:moveTo>
                    <a:pt x="239389" y="478837"/>
                  </a:moveTo>
                  <a:cubicBezTo>
                    <a:pt x="239389" y="522959"/>
                    <a:pt x="226808" y="554440"/>
                    <a:pt x="226808" y="554440"/>
                  </a:cubicBezTo>
                  <a:lnTo>
                    <a:pt x="132305" y="567021"/>
                  </a:lnTo>
                  <a:cubicBezTo>
                    <a:pt x="132305" y="567021"/>
                    <a:pt x="125985" y="441036"/>
                    <a:pt x="12581" y="415815"/>
                  </a:cubicBezTo>
                  <a:cubicBezTo>
                    <a:pt x="6261" y="371694"/>
                    <a:pt x="0" y="333893"/>
                    <a:pt x="0" y="308731"/>
                  </a:cubicBezTo>
                  <a:cubicBezTo>
                    <a:pt x="0" y="207908"/>
                    <a:pt x="81923" y="0"/>
                    <a:pt x="81923" y="0"/>
                  </a:cubicBezTo>
                  <a:cubicBezTo>
                    <a:pt x="81923" y="0"/>
                    <a:pt x="119724" y="25221"/>
                    <a:pt x="113404" y="69283"/>
                  </a:cubicBezTo>
                  <a:cubicBezTo>
                    <a:pt x="107084" y="113404"/>
                    <a:pt x="138625" y="132305"/>
                    <a:pt x="138625" y="157466"/>
                  </a:cubicBezTo>
                  <a:cubicBezTo>
                    <a:pt x="138625" y="182628"/>
                    <a:pt x="132305" y="188948"/>
                    <a:pt x="138625" y="214169"/>
                  </a:cubicBezTo>
                  <a:cubicBezTo>
                    <a:pt x="151206" y="233128"/>
                    <a:pt x="245709" y="434775"/>
                    <a:pt x="239389" y="478837"/>
                  </a:cubicBezTo>
                  <a:close/>
                </a:path>
              </a:pathLst>
            </a:custGeom>
            <a:solidFill>
              <a:srgbClr val="17C1E5"/>
            </a:solidFill>
            <a:ln w="5890" cap="flat">
              <a:noFill/>
              <a:prstDash val="solid"/>
              <a:miter/>
            </a:ln>
          </p:spPr>
          <p:txBody>
            <a:bodyPr rtlCol="0" anchor="ctr"/>
            <a:lstStyle/>
            <a:p>
              <a:endParaRPr lang="en-US" sz="2264"/>
            </a:p>
          </p:txBody>
        </p:sp>
        <p:sp>
          <p:nvSpPr>
            <p:cNvPr id="29" name="Freeform: Shape 28">
              <a:extLst>
                <a:ext uri="{FF2B5EF4-FFF2-40B4-BE49-F238E27FC236}">
                  <a16:creationId xmlns:a16="http://schemas.microsoft.com/office/drawing/2014/main" id="{84BE3905-020C-74C5-7C1F-B11E6086C53D}"/>
                </a:ext>
              </a:extLst>
            </p:cNvPr>
            <p:cNvSpPr/>
            <p:nvPr/>
          </p:nvSpPr>
          <p:spPr>
            <a:xfrm>
              <a:off x="6934679" y="3662315"/>
              <a:ext cx="460704" cy="945035"/>
            </a:xfrm>
            <a:custGeom>
              <a:avLst/>
              <a:gdLst>
                <a:gd name="connsiteX0" fmla="*/ 466256 w 460704"/>
                <a:gd name="connsiteY0" fmla="*/ 926075 h 945034"/>
                <a:gd name="connsiteX1" fmla="*/ 308731 w 460704"/>
                <a:gd name="connsiteY1" fmla="*/ 944976 h 945034"/>
                <a:gd name="connsiteX2" fmla="*/ 214228 w 460704"/>
                <a:gd name="connsiteY2" fmla="*/ 932395 h 945034"/>
                <a:gd name="connsiteX3" fmla="*/ 81923 w 460704"/>
                <a:gd name="connsiteY3" fmla="*/ 693006 h 945034"/>
                <a:gd name="connsiteX4" fmla="*/ 37801 w 460704"/>
                <a:gd name="connsiteY4" fmla="*/ 352793 h 945034"/>
                <a:gd name="connsiteX5" fmla="*/ 0 w 460704"/>
                <a:gd name="connsiteY5" fmla="*/ 56702 h 945034"/>
                <a:gd name="connsiteX6" fmla="*/ 0 w 460704"/>
                <a:gd name="connsiteY6" fmla="*/ 0 h 945034"/>
                <a:gd name="connsiteX7" fmla="*/ 144886 w 460704"/>
                <a:gd name="connsiteY7" fmla="*/ 37801 h 945034"/>
                <a:gd name="connsiteX8" fmla="*/ 314992 w 460704"/>
                <a:gd name="connsiteY8" fmla="*/ 81923 h 945034"/>
                <a:gd name="connsiteX9" fmla="*/ 233069 w 460704"/>
                <a:gd name="connsiteY9" fmla="*/ 390654 h 945034"/>
                <a:gd name="connsiteX10" fmla="*/ 321253 w 460704"/>
                <a:gd name="connsiteY10" fmla="*/ 863171 h 945034"/>
                <a:gd name="connsiteX11" fmla="*/ 466256 w 460704"/>
                <a:gd name="connsiteY11" fmla="*/ 926075 h 94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0704" h="945034">
                  <a:moveTo>
                    <a:pt x="466256" y="926075"/>
                  </a:moveTo>
                  <a:cubicBezTo>
                    <a:pt x="466256" y="926075"/>
                    <a:pt x="352852" y="938656"/>
                    <a:pt x="308731" y="944976"/>
                  </a:cubicBezTo>
                  <a:cubicBezTo>
                    <a:pt x="258349" y="951296"/>
                    <a:pt x="233128" y="951296"/>
                    <a:pt x="214228" y="932395"/>
                  </a:cubicBezTo>
                  <a:cubicBezTo>
                    <a:pt x="189007" y="913494"/>
                    <a:pt x="81923" y="693006"/>
                    <a:pt x="81923" y="693006"/>
                  </a:cubicBezTo>
                  <a:cubicBezTo>
                    <a:pt x="81923" y="693006"/>
                    <a:pt x="44121" y="516580"/>
                    <a:pt x="37801" y="352793"/>
                  </a:cubicBezTo>
                  <a:cubicBezTo>
                    <a:pt x="37801" y="245709"/>
                    <a:pt x="12581" y="125985"/>
                    <a:pt x="0" y="56702"/>
                  </a:cubicBezTo>
                  <a:cubicBezTo>
                    <a:pt x="0" y="37801"/>
                    <a:pt x="0" y="18901"/>
                    <a:pt x="0" y="0"/>
                  </a:cubicBezTo>
                  <a:cubicBezTo>
                    <a:pt x="25221" y="6320"/>
                    <a:pt x="94503" y="25221"/>
                    <a:pt x="144886" y="37801"/>
                  </a:cubicBezTo>
                  <a:cubicBezTo>
                    <a:pt x="207908" y="56702"/>
                    <a:pt x="314992" y="81923"/>
                    <a:pt x="314992" y="81923"/>
                  </a:cubicBezTo>
                  <a:cubicBezTo>
                    <a:pt x="314992" y="81923"/>
                    <a:pt x="233069" y="289830"/>
                    <a:pt x="233069" y="390654"/>
                  </a:cubicBezTo>
                  <a:cubicBezTo>
                    <a:pt x="233069" y="491477"/>
                    <a:pt x="296091" y="837950"/>
                    <a:pt x="321253" y="863171"/>
                  </a:cubicBezTo>
                  <a:cubicBezTo>
                    <a:pt x="352852" y="900854"/>
                    <a:pt x="466256" y="926075"/>
                    <a:pt x="466256" y="926075"/>
                  </a:cubicBezTo>
                  <a:close/>
                </a:path>
              </a:pathLst>
            </a:custGeom>
            <a:solidFill>
              <a:srgbClr val="17C1E5"/>
            </a:solidFill>
            <a:ln w="5890" cap="flat">
              <a:noFill/>
              <a:prstDash val="solid"/>
              <a:miter/>
            </a:ln>
          </p:spPr>
          <p:txBody>
            <a:bodyPr rtlCol="0" anchor="ctr"/>
            <a:lstStyle/>
            <a:p>
              <a:endParaRPr lang="en-US" sz="2264"/>
            </a:p>
          </p:txBody>
        </p:sp>
        <p:sp>
          <p:nvSpPr>
            <p:cNvPr id="30" name="Freeform: Shape 29">
              <a:extLst>
                <a:ext uri="{FF2B5EF4-FFF2-40B4-BE49-F238E27FC236}">
                  <a16:creationId xmlns:a16="http://schemas.microsoft.com/office/drawing/2014/main" id="{D9A797FC-DA30-ABF6-D84D-25D043FD0583}"/>
                </a:ext>
              </a:extLst>
            </p:cNvPr>
            <p:cNvSpPr/>
            <p:nvPr/>
          </p:nvSpPr>
          <p:spPr>
            <a:xfrm>
              <a:off x="7137939" y="4162152"/>
              <a:ext cx="106316" cy="147662"/>
            </a:xfrm>
            <a:custGeom>
              <a:avLst/>
              <a:gdLst>
                <a:gd name="connsiteX0" fmla="*/ 29928 w 106316"/>
                <a:gd name="connsiteY0" fmla="*/ 148988 h 147661"/>
                <a:gd name="connsiteX1" fmla="*/ 4707 w 106316"/>
                <a:gd name="connsiteY1" fmla="*/ 4103 h 147661"/>
                <a:gd name="connsiteX2" fmla="*/ 61409 w 106316"/>
                <a:gd name="connsiteY2" fmla="*/ 10422 h 147661"/>
                <a:gd name="connsiteX3" fmla="*/ 105531 w 106316"/>
                <a:gd name="connsiteY3" fmla="*/ 111246 h 147661"/>
                <a:gd name="connsiteX4" fmla="*/ 29928 w 106316"/>
                <a:gd name="connsiteY4" fmla="*/ 148988 h 147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16" h="147661">
                  <a:moveTo>
                    <a:pt x="29928" y="148988"/>
                  </a:moveTo>
                  <a:cubicBezTo>
                    <a:pt x="29928" y="148988"/>
                    <a:pt x="-14193" y="142668"/>
                    <a:pt x="4707" y="4103"/>
                  </a:cubicBezTo>
                  <a:cubicBezTo>
                    <a:pt x="4707" y="4103"/>
                    <a:pt x="29928" y="-8478"/>
                    <a:pt x="61409" y="10422"/>
                  </a:cubicBezTo>
                  <a:cubicBezTo>
                    <a:pt x="92891" y="29323"/>
                    <a:pt x="118111" y="86025"/>
                    <a:pt x="105531" y="111246"/>
                  </a:cubicBezTo>
                  <a:cubicBezTo>
                    <a:pt x="92891" y="136407"/>
                    <a:pt x="42509" y="148988"/>
                    <a:pt x="29928" y="148988"/>
                  </a:cubicBezTo>
                  <a:close/>
                </a:path>
              </a:pathLst>
            </a:custGeom>
            <a:solidFill>
              <a:srgbClr val="CED6E0"/>
            </a:solidFill>
            <a:ln w="5890" cap="flat">
              <a:noFill/>
              <a:prstDash val="solid"/>
              <a:miter/>
            </a:ln>
          </p:spPr>
          <p:txBody>
            <a:bodyPr rtlCol="0" anchor="ctr"/>
            <a:lstStyle/>
            <a:p>
              <a:endParaRPr lang="en-US" sz="2264"/>
            </a:p>
          </p:txBody>
        </p:sp>
        <p:sp>
          <p:nvSpPr>
            <p:cNvPr id="31" name="Freeform: Shape 30">
              <a:extLst>
                <a:ext uri="{FF2B5EF4-FFF2-40B4-BE49-F238E27FC236}">
                  <a16:creationId xmlns:a16="http://schemas.microsoft.com/office/drawing/2014/main" id="{000BFA18-258B-8FAB-013A-4DA88120B1E9}"/>
                </a:ext>
              </a:extLst>
            </p:cNvPr>
            <p:cNvSpPr/>
            <p:nvPr/>
          </p:nvSpPr>
          <p:spPr>
            <a:xfrm>
              <a:off x="6909577" y="3712638"/>
              <a:ext cx="177194" cy="803279"/>
            </a:xfrm>
            <a:custGeom>
              <a:avLst/>
              <a:gdLst>
                <a:gd name="connsiteX0" fmla="*/ 182687 w 177193"/>
                <a:gd name="connsiteY0" fmla="*/ 806410 h 803279"/>
                <a:gd name="connsiteX1" fmla="*/ 56702 w 177193"/>
                <a:gd name="connsiteY1" fmla="*/ 554381 h 803279"/>
                <a:gd name="connsiteX2" fmla="*/ 0 w 177193"/>
                <a:gd name="connsiteY2" fmla="*/ 125985 h 803279"/>
                <a:gd name="connsiteX3" fmla="*/ 18901 w 177193"/>
                <a:gd name="connsiteY3" fmla="*/ 69283 h 803279"/>
                <a:gd name="connsiteX4" fmla="*/ 25221 w 177193"/>
                <a:gd name="connsiteY4" fmla="*/ 0 h 803279"/>
                <a:gd name="connsiteX5" fmla="*/ 113404 w 177193"/>
                <a:gd name="connsiteY5" fmla="*/ 157525 h 803279"/>
                <a:gd name="connsiteX6" fmla="*/ 94503 w 177193"/>
                <a:gd name="connsiteY6" fmla="*/ 195327 h 803279"/>
                <a:gd name="connsiteX7" fmla="*/ 151206 w 177193"/>
                <a:gd name="connsiteY7" fmla="*/ 201647 h 803279"/>
                <a:gd name="connsiteX8" fmla="*/ 125985 w 177193"/>
                <a:gd name="connsiteY8" fmla="*/ 522959 h 803279"/>
                <a:gd name="connsiteX9" fmla="*/ 182687 w 177193"/>
                <a:gd name="connsiteY9" fmla="*/ 806410 h 80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193" h="803279">
                  <a:moveTo>
                    <a:pt x="182687" y="806410"/>
                  </a:moveTo>
                  <a:cubicBezTo>
                    <a:pt x="176367" y="800090"/>
                    <a:pt x="94503" y="693006"/>
                    <a:pt x="56702" y="554381"/>
                  </a:cubicBezTo>
                  <a:cubicBezTo>
                    <a:pt x="31481" y="459878"/>
                    <a:pt x="12581" y="258290"/>
                    <a:pt x="0" y="125985"/>
                  </a:cubicBezTo>
                  <a:cubicBezTo>
                    <a:pt x="6320" y="113404"/>
                    <a:pt x="12581" y="100764"/>
                    <a:pt x="18901" y="69283"/>
                  </a:cubicBezTo>
                  <a:cubicBezTo>
                    <a:pt x="18901" y="44062"/>
                    <a:pt x="25221" y="25162"/>
                    <a:pt x="25221" y="0"/>
                  </a:cubicBezTo>
                  <a:lnTo>
                    <a:pt x="113404" y="157525"/>
                  </a:lnTo>
                  <a:lnTo>
                    <a:pt x="94503" y="195327"/>
                  </a:lnTo>
                  <a:lnTo>
                    <a:pt x="151206" y="201647"/>
                  </a:lnTo>
                  <a:cubicBezTo>
                    <a:pt x="151206" y="201647"/>
                    <a:pt x="119724" y="453676"/>
                    <a:pt x="125985" y="522959"/>
                  </a:cubicBezTo>
                  <a:cubicBezTo>
                    <a:pt x="132246" y="585922"/>
                    <a:pt x="182687" y="793829"/>
                    <a:pt x="182687" y="806410"/>
                  </a:cubicBezTo>
                  <a:close/>
                </a:path>
              </a:pathLst>
            </a:custGeom>
            <a:solidFill>
              <a:srgbClr val="17C1E5"/>
            </a:solidFill>
            <a:ln w="5890" cap="flat">
              <a:noFill/>
              <a:prstDash val="solid"/>
              <a:miter/>
            </a:ln>
          </p:spPr>
          <p:txBody>
            <a:bodyPr rtlCol="0" anchor="ctr"/>
            <a:lstStyle/>
            <a:p>
              <a:endParaRPr lang="en-US" sz="2264"/>
            </a:p>
          </p:txBody>
        </p:sp>
        <p:grpSp>
          <p:nvGrpSpPr>
            <p:cNvPr id="32" name="Graphic 3">
              <a:extLst>
                <a:ext uri="{FF2B5EF4-FFF2-40B4-BE49-F238E27FC236}">
                  <a16:creationId xmlns:a16="http://schemas.microsoft.com/office/drawing/2014/main" id="{4C3114D1-ED2D-C291-255F-590247E6D390}"/>
                </a:ext>
              </a:extLst>
            </p:cNvPr>
            <p:cNvGrpSpPr/>
            <p:nvPr/>
          </p:nvGrpSpPr>
          <p:grpSpPr>
            <a:xfrm>
              <a:off x="6959959" y="3296383"/>
              <a:ext cx="986380" cy="1004099"/>
              <a:chOff x="6959959" y="3296383"/>
              <a:chExt cx="986380" cy="1004099"/>
            </a:xfrm>
            <a:solidFill>
              <a:srgbClr val="FCE1A7"/>
            </a:solidFill>
          </p:grpSpPr>
          <p:sp>
            <p:nvSpPr>
              <p:cNvPr id="66" name="Freeform: Shape 65">
                <a:extLst>
                  <a:ext uri="{FF2B5EF4-FFF2-40B4-BE49-F238E27FC236}">
                    <a16:creationId xmlns:a16="http://schemas.microsoft.com/office/drawing/2014/main" id="{BBD13D68-46FF-78B3-079D-79470E7DA3C2}"/>
                  </a:ext>
                </a:extLst>
              </p:cNvPr>
              <p:cNvSpPr/>
              <p:nvPr/>
            </p:nvSpPr>
            <p:spPr>
              <a:xfrm>
                <a:off x="6959959" y="4143093"/>
                <a:ext cx="307136" cy="159475"/>
              </a:xfrm>
              <a:custGeom>
                <a:avLst/>
                <a:gdLst>
                  <a:gd name="connsiteX0" fmla="*/ 207908 w 307136"/>
                  <a:gd name="connsiteY0" fmla="*/ 16841 h 159474"/>
                  <a:gd name="connsiteX1" fmla="*/ 182687 w 307136"/>
                  <a:gd name="connsiteY1" fmla="*/ 23161 h 159474"/>
                  <a:gd name="connsiteX2" fmla="*/ 132305 w 307136"/>
                  <a:gd name="connsiteY2" fmla="*/ 16841 h 159474"/>
                  <a:gd name="connsiteX3" fmla="*/ 56702 w 307136"/>
                  <a:gd name="connsiteY3" fmla="*/ 4260 h 159474"/>
                  <a:gd name="connsiteX4" fmla="*/ 0 w 307136"/>
                  <a:gd name="connsiteY4" fmla="*/ 79863 h 159474"/>
                  <a:gd name="connsiteX5" fmla="*/ 151206 w 307136"/>
                  <a:gd name="connsiteY5" fmla="*/ 161786 h 159474"/>
                  <a:gd name="connsiteX6" fmla="*/ 176426 w 307136"/>
                  <a:gd name="connsiteY6" fmla="*/ 149205 h 159474"/>
                  <a:gd name="connsiteX7" fmla="*/ 258349 w 307136"/>
                  <a:gd name="connsiteY7" fmla="*/ 149205 h 159474"/>
                  <a:gd name="connsiteX8" fmla="*/ 308731 w 307136"/>
                  <a:gd name="connsiteY8" fmla="*/ 142885 h 159474"/>
                  <a:gd name="connsiteX9" fmla="*/ 270930 w 307136"/>
                  <a:gd name="connsiteY9" fmla="*/ 54702 h 159474"/>
                  <a:gd name="connsiteX10" fmla="*/ 207908 w 307136"/>
                  <a:gd name="connsiteY10" fmla="*/ 16841 h 15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136" h="159474">
                    <a:moveTo>
                      <a:pt x="207908" y="16841"/>
                    </a:moveTo>
                    <a:lnTo>
                      <a:pt x="182687" y="23161"/>
                    </a:lnTo>
                    <a:cubicBezTo>
                      <a:pt x="182687" y="23161"/>
                      <a:pt x="151206" y="23161"/>
                      <a:pt x="132305" y="16841"/>
                    </a:cubicBezTo>
                    <a:cubicBezTo>
                      <a:pt x="113404" y="10521"/>
                      <a:pt x="75603" y="-8379"/>
                      <a:pt x="56702" y="4260"/>
                    </a:cubicBezTo>
                    <a:cubicBezTo>
                      <a:pt x="37801" y="10580"/>
                      <a:pt x="0" y="79863"/>
                      <a:pt x="0" y="79863"/>
                    </a:cubicBezTo>
                    <a:lnTo>
                      <a:pt x="151206" y="161786"/>
                    </a:lnTo>
                    <a:cubicBezTo>
                      <a:pt x="151206" y="161786"/>
                      <a:pt x="170106" y="155466"/>
                      <a:pt x="176426" y="149205"/>
                    </a:cubicBezTo>
                    <a:cubicBezTo>
                      <a:pt x="182746" y="142885"/>
                      <a:pt x="214228" y="161786"/>
                      <a:pt x="258349" y="149205"/>
                    </a:cubicBezTo>
                    <a:cubicBezTo>
                      <a:pt x="308731" y="142885"/>
                      <a:pt x="308731" y="142885"/>
                      <a:pt x="308731" y="142885"/>
                    </a:cubicBezTo>
                    <a:cubicBezTo>
                      <a:pt x="308731" y="142885"/>
                      <a:pt x="283510" y="79863"/>
                      <a:pt x="270930" y="54702"/>
                    </a:cubicBezTo>
                    <a:cubicBezTo>
                      <a:pt x="258290" y="29481"/>
                      <a:pt x="226808" y="23161"/>
                      <a:pt x="207908" y="16841"/>
                    </a:cubicBezTo>
                    <a:close/>
                  </a:path>
                </a:pathLst>
              </a:custGeom>
              <a:solidFill>
                <a:srgbClr val="FCE1A7"/>
              </a:solidFill>
              <a:ln w="5890" cap="flat">
                <a:noFill/>
                <a:prstDash val="solid"/>
                <a:miter/>
              </a:ln>
            </p:spPr>
            <p:txBody>
              <a:bodyPr rtlCol="0" anchor="ctr"/>
              <a:lstStyle/>
              <a:p>
                <a:endParaRPr lang="en-US" sz="2264"/>
              </a:p>
            </p:txBody>
          </p:sp>
          <p:sp>
            <p:nvSpPr>
              <p:cNvPr id="67" name="Freeform: Shape 66">
                <a:extLst>
                  <a:ext uri="{FF2B5EF4-FFF2-40B4-BE49-F238E27FC236}">
                    <a16:creationId xmlns:a16="http://schemas.microsoft.com/office/drawing/2014/main" id="{CE33B2FE-66EC-CA3D-332A-42120866CA88}"/>
                  </a:ext>
                </a:extLst>
              </p:cNvPr>
              <p:cNvSpPr/>
              <p:nvPr/>
            </p:nvSpPr>
            <p:spPr>
              <a:xfrm>
                <a:off x="7457152" y="3296383"/>
                <a:ext cx="490237" cy="466611"/>
              </a:xfrm>
              <a:custGeom>
                <a:avLst/>
                <a:gdLst>
                  <a:gd name="connsiteX0" fmla="*/ 441522 w 490236"/>
                  <a:gd name="connsiteY0" fmla="*/ 139064 h 466610"/>
                  <a:gd name="connsiteX1" fmla="*/ 491904 w 490236"/>
                  <a:gd name="connsiteY1" fmla="*/ 176866 h 466610"/>
                  <a:gd name="connsiteX2" fmla="*/ 491904 w 490236"/>
                  <a:gd name="connsiteY2" fmla="*/ 189446 h 466610"/>
                  <a:gd name="connsiteX3" fmla="*/ 384820 w 490236"/>
                  <a:gd name="connsiteY3" fmla="*/ 466637 h 466610"/>
                  <a:gd name="connsiteX4" fmla="*/ 328118 w 490236"/>
                  <a:gd name="connsiteY4" fmla="*/ 422516 h 466610"/>
                  <a:gd name="connsiteX5" fmla="*/ 227294 w 490236"/>
                  <a:gd name="connsiteY5" fmla="*/ 453997 h 466610"/>
                  <a:gd name="connsiteX6" fmla="*/ 176912 w 490236"/>
                  <a:gd name="connsiteY6" fmla="*/ 422516 h 466610"/>
                  <a:gd name="connsiteX7" fmla="*/ 145431 w 490236"/>
                  <a:gd name="connsiteY7" fmla="*/ 378394 h 466610"/>
                  <a:gd name="connsiteX8" fmla="*/ 126530 w 490236"/>
                  <a:gd name="connsiteY8" fmla="*/ 365813 h 466610"/>
                  <a:gd name="connsiteX9" fmla="*/ 107629 w 490236"/>
                  <a:gd name="connsiteY9" fmla="*/ 340593 h 466610"/>
                  <a:gd name="connsiteX10" fmla="*/ 57247 w 490236"/>
                  <a:gd name="connsiteY10" fmla="*/ 321692 h 466610"/>
                  <a:gd name="connsiteX11" fmla="*/ 76148 w 490236"/>
                  <a:gd name="connsiteY11" fmla="*/ 252409 h 466610"/>
                  <a:gd name="connsiteX12" fmla="*/ 57247 w 490236"/>
                  <a:gd name="connsiteY12" fmla="*/ 239829 h 466610"/>
                  <a:gd name="connsiteX13" fmla="*/ 545 w 490236"/>
                  <a:gd name="connsiteY13" fmla="*/ 113844 h 466610"/>
                  <a:gd name="connsiteX14" fmla="*/ 315537 w 490236"/>
                  <a:gd name="connsiteY14" fmla="*/ 439 h 466610"/>
                  <a:gd name="connsiteX15" fmla="*/ 441522 w 490236"/>
                  <a:gd name="connsiteY15" fmla="*/ 139064 h 46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0236" h="466610">
                    <a:moveTo>
                      <a:pt x="441522" y="139064"/>
                    </a:moveTo>
                    <a:lnTo>
                      <a:pt x="491904" y="176866"/>
                    </a:lnTo>
                    <a:lnTo>
                      <a:pt x="491904" y="189446"/>
                    </a:lnTo>
                    <a:lnTo>
                      <a:pt x="384820" y="466637"/>
                    </a:lnTo>
                    <a:cubicBezTo>
                      <a:pt x="384820" y="466637"/>
                      <a:pt x="353338" y="428836"/>
                      <a:pt x="328118" y="422516"/>
                    </a:cubicBezTo>
                    <a:cubicBezTo>
                      <a:pt x="302897" y="416196"/>
                      <a:pt x="258835" y="460317"/>
                      <a:pt x="227294" y="453997"/>
                    </a:cubicBezTo>
                    <a:cubicBezTo>
                      <a:pt x="195813" y="447677"/>
                      <a:pt x="183173" y="435096"/>
                      <a:pt x="176912" y="422516"/>
                    </a:cubicBezTo>
                    <a:cubicBezTo>
                      <a:pt x="170592" y="403615"/>
                      <a:pt x="120210" y="403615"/>
                      <a:pt x="145431" y="378394"/>
                    </a:cubicBezTo>
                    <a:cubicBezTo>
                      <a:pt x="145431" y="378394"/>
                      <a:pt x="126530" y="384714"/>
                      <a:pt x="126530" y="365813"/>
                    </a:cubicBezTo>
                    <a:cubicBezTo>
                      <a:pt x="126530" y="346913"/>
                      <a:pt x="107629" y="340593"/>
                      <a:pt x="107629" y="340593"/>
                    </a:cubicBezTo>
                    <a:cubicBezTo>
                      <a:pt x="107629" y="340593"/>
                      <a:pt x="50927" y="353174"/>
                      <a:pt x="57247" y="321692"/>
                    </a:cubicBezTo>
                    <a:cubicBezTo>
                      <a:pt x="63567" y="290211"/>
                      <a:pt x="76148" y="252409"/>
                      <a:pt x="76148" y="252409"/>
                    </a:cubicBezTo>
                    <a:cubicBezTo>
                      <a:pt x="76148" y="252409"/>
                      <a:pt x="69828" y="246089"/>
                      <a:pt x="57247" y="239829"/>
                    </a:cubicBezTo>
                    <a:cubicBezTo>
                      <a:pt x="44666" y="233509"/>
                      <a:pt x="-5775" y="170546"/>
                      <a:pt x="545" y="113844"/>
                    </a:cubicBezTo>
                    <a:cubicBezTo>
                      <a:pt x="6865" y="57142"/>
                      <a:pt x="227354" y="-5880"/>
                      <a:pt x="315537" y="439"/>
                    </a:cubicBezTo>
                    <a:cubicBezTo>
                      <a:pt x="397401" y="13020"/>
                      <a:pt x="441522" y="139064"/>
                      <a:pt x="441522" y="139064"/>
                    </a:cubicBezTo>
                    <a:close/>
                  </a:path>
                </a:pathLst>
              </a:custGeom>
              <a:solidFill>
                <a:srgbClr val="FCE1A7"/>
              </a:solidFill>
              <a:ln w="5890" cap="flat">
                <a:noFill/>
                <a:prstDash val="solid"/>
                <a:miter/>
              </a:ln>
            </p:spPr>
            <p:txBody>
              <a:bodyPr rtlCol="0" anchor="ctr"/>
              <a:lstStyle/>
              <a:p>
                <a:endParaRPr lang="en-US" sz="2264"/>
              </a:p>
            </p:txBody>
          </p:sp>
        </p:grpSp>
        <p:sp>
          <p:nvSpPr>
            <p:cNvPr id="33" name="Freeform: Shape 32">
              <a:extLst>
                <a:ext uri="{FF2B5EF4-FFF2-40B4-BE49-F238E27FC236}">
                  <a16:creationId xmlns:a16="http://schemas.microsoft.com/office/drawing/2014/main" id="{5B553F16-B5FF-FA0D-313A-39AD73389694}"/>
                </a:ext>
              </a:extLst>
            </p:cNvPr>
            <p:cNvSpPr/>
            <p:nvPr/>
          </p:nvSpPr>
          <p:spPr>
            <a:xfrm>
              <a:off x="7470337" y="5338097"/>
              <a:ext cx="383920" cy="348482"/>
            </a:xfrm>
            <a:custGeom>
              <a:avLst/>
              <a:gdLst>
                <a:gd name="connsiteX0" fmla="*/ 188948 w 383920"/>
                <a:gd name="connsiteY0" fmla="*/ 0 h 348481"/>
                <a:gd name="connsiteX1" fmla="*/ 308672 w 383920"/>
                <a:gd name="connsiteY1" fmla="*/ 182687 h 348481"/>
                <a:gd name="connsiteX2" fmla="*/ 384275 w 383920"/>
                <a:gd name="connsiteY2" fmla="*/ 245709 h 348481"/>
                <a:gd name="connsiteX3" fmla="*/ 138566 w 383920"/>
                <a:gd name="connsiteY3" fmla="*/ 352793 h 348481"/>
                <a:gd name="connsiteX4" fmla="*/ 107084 w 383920"/>
                <a:gd name="connsiteY4" fmla="*/ 201588 h 348481"/>
                <a:gd name="connsiteX5" fmla="*/ 0 w 383920"/>
                <a:gd name="connsiteY5" fmla="*/ 62963 h 348481"/>
                <a:gd name="connsiteX6" fmla="*/ 188948 w 383920"/>
                <a:gd name="connsiteY6" fmla="*/ 0 h 34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920" h="348481">
                  <a:moveTo>
                    <a:pt x="188948" y="0"/>
                  </a:moveTo>
                  <a:cubicBezTo>
                    <a:pt x="188948" y="0"/>
                    <a:pt x="251970" y="151206"/>
                    <a:pt x="308672" y="182687"/>
                  </a:cubicBezTo>
                  <a:cubicBezTo>
                    <a:pt x="365374" y="214169"/>
                    <a:pt x="384275" y="245709"/>
                    <a:pt x="384275" y="245709"/>
                  </a:cubicBezTo>
                  <a:lnTo>
                    <a:pt x="138566" y="352793"/>
                  </a:lnTo>
                  <a:cubicBezTo>
                    <a:pt x="138566" y="352793"/>
                    <a:pt x="138566" y="264610"/>
                    <a:pt x="107084" y="201588"/>
                  </a:cubicBezTo>
                  <a:cubicBezTo>
                    <a:pt x="75603" y="132305"/>
                    <a:pt x="0" y="62963"/>
                    <a:pt x="0" y="62963"/>
                  </a:cubicBezTo>
                  <a:lnTo>
                    <a:pt x="188948" y="0"/>
                  </a:lnTo>
                  <a:close/>
                </a:path>
              </a:pathLst>
            </a:custGeom>
            <a:solidFill>
              <a:srgbClr val="E8EAE9"/>
            </a:solidFill>
            <a:ln w="5890" cap="flat">
              <a:noFill/>
              <a:prstDash val="solid"/>
              <a:miter/>
            </a:ln>
          </p:spPr>
          <p:txBody>
            <a:bodyPr rtlCol="0" anchor="ctr"/>
            <a:lstStyle/>
            <a:p>
              <a:endParaRPr lang="en-US" sz="2264"/>
            </a:p>
          </p:txBody>
        </p:sp>
        <p:sp>
          <p:nvSpPr>
            <p:cNvPr id="34" name="Freeform: Shape 33">
              <a:extLst>
                <a:ext uri="{FF2B5EF4-FFF2-40B4-BE49-F238E27FC236}">
                  <a16:creationId xmlns:a16="http://schemas.microsoft.com/office/drawing/2014/main" id="{19A700B1-0BB0-F21B-563F-85CB2DC845A9}"/>
                </a:ext>
              </a:extLst>
            </p:cNvPr>
            <p:cNvSpPr/>
            <p:nvPr/>
          </p:nvSpPr>
          <p:spPr>
            <a:xfrm>
              <a:off x="7388414" y="5646769"/>
              <a:ext cx="578834" cy="289417"/>
            </a:xfrm>
            <a:custGeom>
              <a:avLst/>
              <a:gdLst>
                <a:gd name="connsiteX0" fmla="*/ 233069 w 578833"/>
                <a:gd name="connsiteY0" fmla="*/ 107143 h 289416"/>
                <a:gd name="connsiteX1" fmla="*/ 107084 w 578833"/>
                <a:gd name="connsiteY1" fmla="*/ 163845 h 289416"/>
                <a:gd name="connsiteX2" fmla="*/ 0 w 578833"/>
                <a:gd name="connsiteY2" fmla="*/ 233128 h 289416"/>
                <a:gd name="connsiteX3" fmla="*/ 125985 w 578833"/>
                <a:gd name="connsiteY3" fmla="*/ 289830 h 289416"/>
                <a:gd name="connsiteX4" fmla="*/ 327573 w 578833"/>
                <a:gd name="connsiteY4" fmla="*/ 233128 h 289416"/>
                <a:gd name="connsiteX5" fmla="*/ 409495 w 578833"/>
                <a:gd name="connsiteY5" fmla="*/ 157525 h 289416"/>
                <a:gd name="connsiteX6" fmla="*/ 434716 w 578833"/>
                <a:gd name="connsiteY6" fmla="*/ 182746 h 289416"/>
                <a:gd name="connsiteX7" fmla="*/ 573341 w 578833"/>
                <a:gd name="connsiteY7" fmla="*/ 81923 h 289416"/>
                <a:gd name="connsiteX8" fmla="*/ 579660 w 578833"/>
                <a:gd name="connsiteY8" fmla="*/ 44121 h 289416"/>
                <a:gd name="connsiteX9" fmla="*/ 548179 w 578833"/>
                <a:gd name="connsiteY9" fmla="*/ 0 h 289416"/>
                <a:gd name="connsiteX10" fmla="*/ 233069 w 578833"/>
                <a:gd name="connsiteY10" fmla="*/ 107143 h 28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8833" h="289416">
                  <a:moveTo>
                    <a:pt x="233069" y="107143"/>
                  </a:moveTo>
                  <a:cubicBezTo>
                    <a:pt x="233069" y="107143"/>
                    <a:pt x="157466" y="151265"/>
                    <a:pt x="107084" y="163845"/>
                  </a:cubicBezTo>
                  <a:cubicBezTo>
                    <a:pt x="56702" y="176426"/>
                    <a:pt x="0" y="195327"/>
                    <a:pt x="0" y="233128"/>
                  </a:cubicBezTo>
                  <a:cubicBezTo>
                    <a:pt x="0" y="270930"/>
                    <a:pt x="63022" y="289830"/>
                    <a:pt x="125985" y="289830"/>
                  </a:cubicBezTo>
                  <a:cubicBezTo>
                    <a:pt x="189007" y="289830"/>
                    <a:pt x="296091" y="270930"/>
                    <a:pt x="327573" y="233128"/>
                  </a:cubicBezTo>
                  <a:cubicBezTo>
                    <a:pt x="359054" y="195327"/>
                    <a:pt x="409495" y="157525"/>
                    <a:pt x="409495" y="157525"/>
                  </a:cubicBezTo>
                  <a:lnTo>
                    <a:pt x="434716" y="182746"/>
                  </a:lnTo>
                  <a:cubicBezTo>
                    <a:pt x="434716" y="182746"/>
                    <a:pt x="560701" y="119724"/>
                    <a:pt x="573341" y="81923"/>
                  </a:cubicBezTo>
                  <a:cubicBezTo>
                    <a:pt x="592241" y="44121"/>
                    <a:pt x="579660" y="44121"/>
                    <a:pt x="579660" y="44121"/>
                  </a:cubicBezTo>
                  <a:lnTo>
                    <a:pt x="548179" y="0"/>
                  </a:lnTo>
                  <a:lnTo>
                    <a:pt x="233069" y="107143"/>
                  </a:lnTo>
                  <a:close/>
                </a:path>
              </a:pathLst>
            </a:custGeom>
            <a:solidFill>
              <a:srgbClr val="17C1E5"/>
            </a:solidFill>
            <a:ln w="5890" cap="flat">
              <a:noFill/>
              <a:prstDash val="solid"/>
              <a:miter/>
            </a:ln>
          </p:spPr>
          <p:txBody>
            <a:bodyPr rtlCol="0" anchor="ctr"/>
            <a:lstStyle/>
            <a:p>
              <a:endParaRPr lang="en-US" sz="2264"/>
            </a:p>
          </p:txBody>
        </p:sp>
        <p:sp>
          <p:nvSpPr>
            <p:cNvPr id="35" name="Freeform: Shape 34">
              <a:extLst>
                <a:ext uri="{FF2B5EF4-FFF2-40B4-BE49-F238E27FC236}">
                  <a16:creationId xmlns:a16="http://schemas.microsoft.com/office/drawing/2014/main" id="{7A471337-7E83-4D99-F2DB-AFACC6A1EBAB}"/>
                </a:ext>
              </a:extLst>
            </p:cNvPr>
            <p:cNvSpPr/>
            <p:nvPr/>
          </p:nvSpPr>
          <p:spPr>
            <a:xfrm>
              <a:off x="7388145" y="5558645"/>
              <a:ext cx="543395" cy="318949"/>
            </a:xfrm>
            <a:custGeom>
              <a:avLst/>
              <a:gdLst>
                <a:gd name="connsiteX0" fmla="*/ 208118 w 543394"/>
                <a:gd name="connsiteY0" fmla="*/ 88184 h 318949"/>
                <a:gd name="connsiteX1" fmla="*/ 315202 w 543394"/>
                <a:gd name="connsiteY1" fmla="*/ 50382 h 318949"/>
                <a:gd name="connsiteX2" fmla="*/ 447507 w 543394"/>
                <a:gd name="connsiteY2" fmla="*/ 0 h 318949"/>
                <a:gd name="connsiteX3" fmla="*/ 548330 w 543394"/>
                <a:gd name="connsiteY3" fmla="*/ 81923 h 318949"/>
                <a:gd name="connsiteX4" fmla="*/ 416025 w 543394"/>
                <a:gd name="connsiteY4" fmla="*/ 157526 h 318949"/>
                <a:gd name="connsiteX5" fmla="*/ 296301 w 543394"/>
                <a:gd name="connsiteY5" fmla="*/ 233128 h 318949"/>
                <a:gd name="connsiteX6" fmla="*/ 210 w 543394"/>
                <a:gd name="connsiteY6" fmla="*/ 321312 h 318949"/>
                <a:gd name="connsiteX7" fmla="*/ 50592 w 543394"/>
                <a:gd name="connsiteY7" fmla="*/ 270930 h 318949"/>
                <a:gd name="connsiteX8" fmla="*/ 182897 w 543394"/>
                <a:gd name="connsiteY8" fmla="*/ 189007 h 318949"/>
                <a:gd name="connsiteX9" fmla="*/ 208118 w 543394"/>
                <a:gd name="connsiteY9" fmla="*/ 88184 h 31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3394" h="318949">
                  <a:moveTo>
                    <a:pt x="208118" y="88184"/>
                  </a:moveTo>
                  <a:cubicBezTo>
                    <a:pt x="208118" y="88184"/>
                    <a:pt x="245919" y="50382"/>
                    <a:pt x="315202" y="50382"/>
                  </a:cubicBezTo>
                  <a:cubicBezTo>
                    <a:pt x="384485" y="50382"/>
                    <a:pt x="447507" y="0"/>
                    <a:pt x="447507" y="0"/>
                  </a:cubicBezTo>
                  <a:cubicBezTo>
                    <a:pt x="447507" y="0"/>
                    <a:pt x="497889" y="12581"/>
                    <a:pt x="548330" y="81923"/>
                  </a:cubicBezTo>
                  <a:cubicBezTo>
                    <a:pt x="548330" y="81923"/>
                    <a:pt x="466407" y="119724"/>
                    <a:pt x="416025" y="157526"/>
                  </a:cubicBezTo>
                  <a:cubicBezTo>
                    <a:pt x="365643" y="201647"/>
                    <a:pt x="340422" y="220547"/>
                    <a:pt x="296301" y="233128"/>
                  </a:cubicBezTo>
                  <a:cubicBezTo>
                    <a:pt x="245919" y="252029"/>
                    <a:pt x="31692" y="258349"/>
                    <a:pt x="210" y="321312"/>
                  </a:cubicBezTo>
                  <a:cubicBezTo>
                    <a:pt x="210" y="321312"/>
                    <a:pt x="-6110" y="296091"/>
                    <a:pt x="50592" y="270930"/>
                  </a:cubicBezTo>
                  <a:cubicBezTo>
                    <a:pt x="107294" y="239448"/>
                    <a:pt x="170316" y="220547"/>
                    <a:pt x="182897" y="189007"/>
                  </a:cubicBezTo>
                  <a:cubicBezTo>
                    <a:pt x="201798" y="144886"/>
                    <a:pt x="208118" y="88184"/>
                    <a:pt x="208118" y="88184"/>
                  </a:cubicBezTo>
                  <a:close/>
                </a:path>
              </a:pathLst>
            </a:custGeom>
            <a:solidFill>
              <a:srgbClr val="17C1E5"/>
            </a:solidFill>
            <a:ln w="5890" cap="flat">
              <a:noFill/>
              <a:prstDash val="solid"/>
              <a:miter/>
            </a:ln>
          </p:spPr>
          <p:txBody>
            <a:bodyPr rtlCol="0" anchor="ctr"/>
            <a:lstStyle/>
            <a:p>
              <a:endParaRPr lang="en-US" sz="2264"/>
            </a:p>
          </p:txBody>
        </p:sp>
        <p:sp>
          <p:nvSpPr>
            <p:cNvPr id="36" name="Freeform: Shape 35">
              <a:extLst>
                <a:ext uri="{FF2B5EF4-FFF2-40B4-BE49-F238E27FC236}">
                  <a16:creationId xmlns:a16="http://schemas.microsoft.com/office/drawing/2014/main" id="{9E89FD5E-4296-40EE-1E25-334596A34824}"/>
                </a:ext>
              </a:extLst>
            </p:cNvPr>
            <p:cNvSpPr/>
            <p:nvPr/>
          </p:nvSpPr>
          <p:spPr>
            <a:xfrm>
              <a:off x="7067734" y="4733275"/>
              <a:ext cx="608366" cy="761934"/>
            </a:xfrm>
            <a:custGeom>
              <a:avLst/>
              <a:gdLst>
                <a:gd name="connsiteX0" fmla="*/ 352103 w 608365"/>
                <a:gd name="connsiteY0" fmla="*/ 0 h 761934"/>
                <a:gd name="connsiteX1" fmla="*/ 49691 w 608365"/>
                <a:gd name="connsiteY1" fmla="*/ 69283 h 761934"/>
                <a:gd name="connsiteX2" fmla="*/ 5570 w 608365"/>
                <a:gd name="connsiteY2" fmla="*/ 226808 h 761934"/>
                <a:gd name="connsiteX3" fmla="*/ 465507 w 608365"/>
                <a:gd name="connsiteY3" fmla="*/ 762348 h 761934"/>
                <a:gd name="connsiteX4" fmla="*/ 547429 w 608365"/>
                <a:gd name="connsiteY4" fmla="*/ 686745 h 761934"/>
                <a:gd name="connsiteX5" fmla="*/ 610451 w 608365"/>
                <a:gd name="connsiteY5" fmla="*/ 611142 h 761934"/>
                <a:gd name="connsiteX6" fmla="*/ 389963 w 608365"/>
                <a:gd name="connsiteY6" fmla="*/ 340213 h 761934"/>
                <a:gd name="connsiteX7" fmla="*/ 320680 w 608365"/>
                <a:gd name="connsiteY7" fmla="*/ 264610 h 761934"/>
                <a:gd name="connsiteX8" fmla="*/ 572709 w 608365"/>
                <a:gd name="connsiteY8" fmla="*/ 132305 h 761934"/>
                <a:gd name="connsiteX9" fmla="*/ 352103 w 608365"/>
                <a:gd name="connsiteY9" fmla="*/ 0 h 76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8365" h="761934">
                  <a:moveTo>
                    <a:pt x="352103" y="0"/>
                  </a:moveTo>
                  <a:cubicBezTo>
                    <a:pt x="352103" y="0"/>
                    <a:pt x="100074" y="31481"/>
                    <a:pt x="49691" y="69283"/>
                  </a:cubicBezTo>
                  <a:cubicBezTo>
                    <a:pt x="-691" y="107084"/>
                    <a:pt x="-7011" y="182687"/>
                    <a:pt x="5570" y="226808"/>
                  </a:cubicBezTo>
                  <a:cubicBezTo>
                    <a:pt x="18151" y="264610"/>
                    <a:pt x="427705" y="743447"/>
                    <a:pt x="465507" y="762348"/>
                  </a:cubicBezTo>
                  <a:cubicBezTo>
                    <a:pt x="465507" y="762348"/>
                    <a:pt x="496988" y="718226"/>
                    <a:pt x="547429" y="686745"/>
                  </a:cubicBezTo>
                  <a:cubicBezTo>
                    <a:pt x="597811" y="655263"/>
                    <a:pt x="610451" y="611142"/>
                    <a:pt x="610451" y="611142"/>
                  </a:cubicBezTo>
                  <a:cubicBezTo>
                    <a:pt x="610451" y="611142"/>
                    <a:pt x="440345" y="409554"/>
                    <a:pt x="389963" y="340213"/>
                  </a:cubicBezTo>
                  <a:cubicBezTo>
                    <a:pt x="339581" y="270870"/>
                    <a:pt x="320680" y="264610"/>
                    <a:pt x="320680" y="264610"/>
                  </a:cubicBezTo>
                  <a:lnTo>
                    <a:pt x="572709" y="132305"/>
                  </a:lnTo>
                  <a:lnTo>
                    <a:pt x="352103" y="0"/>
                  </a:lnTo>
                  <a:close/>
                </a:path>
              </a:pathLst>
            </a:custGeom>
            <a:solidFill>
              <a:srgbClr val="17C1E5"/>
            </a:solidFill>
            <a:ln w="5890" cap="flat">
              <a:noFill/>
              <a:prstDash val="solid"/>
              <a:miter/>
            </a:ln>
          </p:spPr>
          <p:txBody>
            <a:bodyPr rtlCol="0" anchor="ctr"/>
            <a:lstStyle/>
            <a:p>
              <a:endParaRPr lang="en-US" sz="2264"/>
            </a:p>
          </p:txBody>
        </p:sp>
        <p:sp>
          <p:nvSpPr>
            <p:cNvPr id="37" name="Freeform: Shape 36">
              <a:extLst>
                <a:ext uri="{FF2B5EF4-FFF2-40B4-BE49-F238E27FC236}">
                  <a16:creationId xmlns:a16="http://schemas.microsoft.com/office/drawing/2014/main" id="{AD6BD7D2-87D3-AC35-AF85-E47118C2AAC9}"/>
                </a:ext>
              </a:extLst>
            </p:cNvPr>
            <p:cNvSpPr/>
            <p:nvPr/>
          </p:nvSpPr>
          <p:spPr>
            <a:xfrm>
              <a:off x="7455326" y="4978984"/>
              <a:ext cx="1151761" cy="915502"/>
            </a:xfrm>
            <a:custGeom>
              <a:avLst/>
              <a:gdLst>
                <a:gd name="connsiteX0" fmla="*/ 1060750 w 1151760"/>
                <a:gd name="connsiteY0" fmla="*/ 919814 h 915502"/>
                <a:gd name="connsiteX1" fmla="*/ 90554 w 1151760"/>
                <a:gd name="connsiteY1" fmla="*/ 919814 h 915502"/>
                <a:gd name="connsiteX2" fmla="*/ 21271 w 1151760"/>
                <a:gd name="connsiteY2" fmla="*/ 888333 h 915502"/>
                <a:gd name="connsiteX3" fmla="*/ 2371 w 1151760"/>
                <a:gd name="connsiteY3" fmla="*/ 812730 h 915502"/>
                <a:gd name="connsiteX4" fmla="*/ 122095 w 1151760"/>
                <a:gd name="connsiteY4" fmla="*/ 0 h 915502"/>
                <a:gd name="connsiteX5" fmla="*/ 695436 w 1151760"/>
                <a:gd name="connsiteY5" fmla="*/ 12581 h 915502"/>
                <a:gd name="connsiteX6" fmla="*/ 1142732 w 1151760"/>
                <a:gd name="connsiteY6" fmla="*/ 774928 h 915502"/>
                <a:gd name="connsiteX7" fmla="*/ 1142732 w 1151760"/>
                <a:gd name="connsiteY7" fmla="*/ 869432 h 915502"/>
                <a:gd name="connsiteX8" fmla="*/ 1060750 w 1151760"/>
                <a:gd name="connsiteY8" fmla="*/ 919814 h 915502"/>
                <a:gd name="connsiteX9" fmla="*/ 147257 w 1151760"/>
                <a:gd name="connsiteY9" fmla="*/ 31481 h 915502"/>
                <a:gd name="connsiteX10" fmla="*/ 27532 w 1151760"/>
                <a:gd name="connsiteY10" fmla="*/ 819050 h 915502"/>
                <a:gd name="connsiteX11" fmla="*/ 40113 w 1151760"/>
                <a:gd name="connsiteY11" fmla="*/ 869432 h 915502"/>
                <a:gd name="connsiteX12" fmla="*/ 90495 w 1151760"/>
                <a:gd name="connsiteY12" fmla="*/ 894653 h 915502"/>
                <a:gd name="connsiteX13" fmla="*/ 1060750 w 1151760"/>
                <a:gd name="connsiteY13" fmla="*/ 894653 h 915502"/>
                <a:gd name="connsiteX14" fmla="*/ 1117453 w 1151760"/>
                <a:gd name="connsiteY14" fmla="*/ 863171 h 915502"/>
                <a:gd name="connsiteX15" fmla="*/ 1117453 w 1151760"/>
                <a:gd name="connsiteY15" fmla="*/ 793888 h 915502"/>
                <a:gd name="connsiteX16" fmla="*/ 676417 w 1151760"/>
                <a:gd name="connsiteY16" fmla="*/ 44180 h 915502"/>
                <a:gd name="connsiteX17" fmla="*/ 147257 w 1151760"/>
                <a:gd name="connsiteY17" fmla="*/ 31481 h 91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1760" h="915502">
                  <a:moveTo>
                    <a:pt x="1060750" y="919814"/>
                  </a:moveTo>
                  <a:lnTo>
                    <a:pt x="90554" y="919814"/>
                  </a:lnTo>
                  <a:cubicBezTo>
                    <a:pt x="65334" y="919814"/>
                    <a:pt x="40172" y="907233"/>
                    <a:pt x="21271" y="888333"/>
                  </a:cubicBezTo>
                  <a:cubicBezTo>
                    <a:pt x="2371" y="869432"/>
                    <a:pt x="-3949" y="837950"/>
                    <a:pt x="2371" y="812730"/>
                  </a:cubicBezTo>
                  <a:lnTo>
                    <a:pt x="122095" y="0"/>
                  </a:lnTo>
                  <a:lnTo>
                    <a:pt x="695436" y="12581"/>
                  </a:lnTo>
                  <a:lnTo>
                    <a:pt x="1142732" y="774928"/>
                  </a:lnTo>
                  <a:cubicBezTo>
                    <a:pt x="1161633" y="806410"/>
                    <a:pt x="1161633" y="837950"/>
                    <a:pt x="1142732" y="869432"/>
                  </a:cubicBezTo>
                  <a:cubicBezTo>
                    <a:pt x="1123832" y="900913"/>
                    <a:pt x="1092291" y="919814"/>
                    <a:pt x="1060750" y="919814"/>
                  </a:cubicBezTo>
                  <a:close/>
                  <a:moveTo>
                    <a:pt x="147257" y="31481"/>
                  </a:moveTo>
                  <a:lnTo>
                    <a:pt x="27532" y="819050"/>
                  </a:lnTo>
                  <a:cubicBezTo>
                    <a:pt x="27532" y="837950"/>
                    <a:pt x="27532" y="856851"/>
                    <a:pt x="40113" y="869432"/>
                  </a:cubicBezTo>
                  <a:cubicBezTo>
                    <a:pt x="52694" y="882013"/>
                    <a:pt x="71595" y="894653"/>
                    <a:pt x="90495" y="894653"/>
                  </a:cubicBezTo>
                  <a:lnTo>
                    <a:pt x="1060750" y="894653"/>
                  </a:lnTo>
                  <a:cubicBezTo>
                    <a:pt x="1085971" y="894653"/>
                    <a:pt x="1104872" y="882072"/>
                    <a:pt x="1117453" y="863171"/>
                  </a:cubicBezTo>
                  <a:cubicBezTo>
                    <a:pt x="1130033" y="844270"/>
                    <a:pt x="1130033" y="819050"/>
                    <a:pt x="1117453" y="793888"/>
                  </a:cubicBezTo>
                  <a:lnTo>
                    <a:pt x="676417" y="44180"/>
                  </a:lnTo>
                  <a:lnTo>
                    <a:pt x="147257" y="31481"/>
                  </a:lnTo>
                  <a:close/>
                </a:path>
              </a:pathLst>
            </a:custGeom>
            <a:solidFill>
              <a:srgbClr val="56534E"/>
            </a:solidFill>
            <a:ln w="5890" cap="flat">
              <a:noFill/>
              <a:prstDash val="solid"/>
              <a:miter/>
            </a:ln>
          </p:spPr>
          <p:txBody>
            <a:bodyPr rtlCol="0" anchor="ctr"/>
            <a:lstStyle/>
            <a:p>
              <a:endParaRPr lang="en-US" sz="2264"/>
            </a:p>
          </p:txBody>
        </p:sp>
        <p:sp>
          <p:nvSpPr>
            <p:cNvPr id="38" name="Freeform: Shape 37">
              <a:extLst>
                <a:ext uri="{FF2B5EF4-FFF2-40B4-BE49-F238E27FC236}">
                  <a16:creationId xmlns:a16="http://schemas.microsoft.com/office/drawing/2014/main" id="{41C2DE93-D2D3-4285-3A00-EEDCFF7B261C}"/>
                </a:ext>
              </a:extLst>
            </p:cNvPr>
            <p:cNvSpPr/>
            <p:nvPr/>
          </p:nvSpPr>
          <p:spPr>
            <a:xfrm>
              <a:off x="6941058" y="4588390"/>
              <a:ext cx="1476616" cy="992286"/>
            </a:xfrm>
            <a:custGeom>
              <a:avLst/>
              <a:gdLst>
                <a:gd name="connsiteX0" fmla="*/ 0 w 1476616"/>
                <a:gd name="connsiteY0" fmla="*/ 882013 h 992286"/>
                <a:gd name="connsiteX1" fmla="*/ 88184 w 1476616"/>
                <a:gd name="connsiteY1" fmla="*/ 932395 h 992286"/>
                <a:gd name="connsiteX2" fmla="*/ 245709 w 1476616"/>
                <a:gd name="connsiteY2" fmla="*/ 995417 h 992286"/>
                <a:gd name="connsiteX3" fmla="*/ 447297 w 1476616"/>
                <a:gd name="connsiteY3" fmla="*/ 579602 h 992286"/>
                <a:gd name="connsiteX4" fmla="*/ 478778 w 1476616"/>
                <a:gd name="connsiteY4" fmla="*/ 409495 h 992286"/>
                <a:gd name="connsiteX5" fmla="*/ 894593 w 1476616"/>
                <a:gd name="connsiteY5" fmla="*/ 396915 h 992286"/>
                <a:gd name="connsiteX6" fmla="*/ 1430133 w 1476616"/>
                <a:gd name="connsiteY6" fmla="*/ 220488 h 992286"/>
                <a:gd name="connsiteX7" fmla="*/ 1480515 w 1476616"/>
                <a:gd name="connsiteY7" fmla="*/ 0 h 992286"/>
                <a:gd name="connsiteX8" fmla="*/ 825310 w 1476616"/>
                <a:gd name="connsiteY8" fmla="*/ 50382 h 992286"/>
                <a:gd name="connsiteX9" fmla="*/ 743388 w 1476616"/>
                <a:gd name="connsiteY9" fmla="*/ 100764 h 992286"/>
                <a:gd name="connsiteX10" fmla="*/ 371694 w 1476616"/>
                <a:gd name="connsiteY10" fmla="*/ 138566 h 992286"/>
                <a:gd name="connsiteX11" fmla="*/ 233069 w 1476616"/>
                <a:gd name="connsiteY11" fmla="*/ 270870 h 992286"/>
                <a:gd name="connsiteX12" fmla="*/ 0 w 1476616"/>
                <a:gd name="connsiteY12" fmla="*/ 882013 h 99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6616" h="992286">
                  <a:moveTo>
                    <a:pt x="0" y="882013"/>
                  </a:moveTo>
                  <a:cubicBezTo>
                    <a:pt x="0" y="882013"/>
                    <a:pt x="12581" y="919814"/>
                    <a:pt x="88184" y="932395"/>
                  </a:cubicBezTo>
                  <a:cubicBezTo>
                    <a:pt x="157466" y="944976"/>
                    <a:pt x="245709" y="995417"/>
                    <a:pt x="245709" y="995417"/>
                  </a:cubicBezTo>
                  <a:cubicBezTo>
                    <a:pt x="245709" y="995417"/>
                    <a:pt x="428396" y="648884"/>
                    <a:pt x="447297" y="579602"/>
                  </a:cubicBezTo>
                  <a:cubicBezTo>
                    <a:pt x="466197" y="510319"/>
                    <a:pt x="478778" y="409495"/>
                    <a:pt x="478778" y="409495"/>
                  </a:cubicBezTo>
                  <a:cubicBezTo>
                    <a:pt x="478778" y="409495"/>
                    <a:pt x="686686" y="384275"/>
                    <a:pt x="894593" y="396915"/>
                  </a:cubicBezTo>
                  <a:cubicBezTo>
                    <a:pt x="1102501" y="409495"/>
                    <a:pt x="1398592" y="289830"/>
                    <a:pt x="1430133" y="220488"/>
                  </a:cubicBezTo>
                  <a:cubicBezTo>
                    <a:pt x="1461614" y="151206"/>
                    <a:pt x="1480515" y="0"/>
                    <a:pt x="1480515" y="0"/>
                  </a:cubicBezTo>
                  <a:lnTo>
                    <a:pt x="825310" y="50382"/>
                  </a:lnTo>
                  <a:cubicBezTo>
                    <a:pt x="825310" y="50382"/>
                    <a:pt x="800090" y="94503"/>
                    <a:pt x="743388" y="100764"/>
                  </a:cubicBezTo>
                  <a:cubicBezTo>
                    <a:pt x="680366" y="107084"/>
                    <a:pt x="428396" y="113345"/>
                    <a:pt x="371694" y="138566"/>
                  </a:cubicBezTo>
                  <a:cubicBezTo>
                    <a:pt x="314992" y="157466"/>
                    <a:pt x="258290" y="163786"/>
                    <a:pt x="233069" y="270870"/>
                  </a:cubicBezTo>
                  <a:cubicBezTo>
                    <a:pt x="207908" y="378014"/>
                    <a:pt x="94503" y="661524"/>
                    <a:pt x="0" y="882013"/>
                  </a:cubicBezTo>
                  <a:close/>
                </a:path>
              </a:pathLst>
            </a:custGeom>
            <a:solidFill>
              <a:srgbClr val="17C1E5"/>
            </a:solidFill>
            <a:ln w="5890" cap="flat">
              <a:noFill/>
              <a:prstDash val="solid"/>
              <a:miter/>
            </a:ln>
          </p:spPr>
          <p:txBody>
            <a:bodyPr rtlCol="0" anchor="ctr"/>
            <a:lstStyle/>
            <a:p>
              <a:endParaRPr lang="en-US" sz="2264"/>
            </a:p>
          </p:txBody>
        </p:sp>
        <p:sp>
          <p:nvSpPr>
            <p:cNvPr id="39" name="Freeform: Shape 38">
              <a:extLst>
                <a:ext uri="{FF2B5EF4-FFF2-40B4-BE49-F238E27FC236}">
                  <a16:creationId xmlns:a16="http://schemas.microsoft.com/office/drawing/2014/main" id="{3C316639-DC69-B2AD-5054-1474BD9FADB8}"/>
                </a:ext>
              </a:extLst>
            </p:cNvPr>
            <p:cNvSpPr/>
            <p:nvPr/>
          </p:nvSpPr>
          <p:spPr>
            <a:xfrm>
              <a:off x="7810431" y="3485829"/>
              <a:ext cx="218539" cy="354388"/>
            </a:xfrm>
            <a:custGeom>
              <a:avLst/>
              <a:gdLst>
                <a:gd name="connsiteX0" fmla="*/ 138625 w 218539"/>
                <a:gd name="connsiteY0" fmla="*/ 0 h 354388"/>
                <a:gd name="connsiteX1" fmla="*/ 0 w 218539"/>
                <a:gd name="connsiteY1" fmla="*/ 277190 h 354388"/>
                <a:gd name="connsiteX2" fmla="*/ 100823 w 218539"/>
                <a:gd name="connsiteY2" fmla="*/ 359113 h 354388"/>
                <a:gd name="connsiteX3" fmla="*/ 220548 w 218539"/>
                <a:gd name="connsiteY3" fmla="*/ 88184 h 354388"/>
                <a:gd name="connsiteX4" fmla="*/ 138625 w 218539"/>
                <a:gd name="connsiteY4" fmla="*/ 0 h 354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539" h="354388">
                  <a:moveTo>
                    <a:pt x="138625" y="0"/>
                  </a:moveTo>
                  <a:cubicBezTo>
                    <a:pt x="138625" y="0"/>
                    <a:pt x="25221" y="107084"/>
                    <a:pt x="0" y="277190"/>
                  </a:cubicBezTo>
                  <a:lnTo>
                    <a:pt x="100823" y="359113"/>
                  </a:lnTo>
                  <a:lnTo>
                    <a:pt x="220548" y="88184"/>
                  </a:lnTo>
                  <a:lnTo>
                    <a:pt x="138625" y="0"/>
                  </a:lnTo>
                  <a:close/>
                </a:path>
              </a:pathLst>
            </a:custGeom>
            <a:solidFill>
              <a:srgbClr val="CED6E0"/>
            </a:solidFill>
            <a:ln w="5890" cap="flat">
              <a:noFill/>
              <a:prstDash val="solid"/>
              <a:miter/>
            </a:ln>
          </p:spPr>
          <p:txBody>
            <a:bodyPr rtlCol="0" anchor="ctr"/>
            <a:lstStyle/>
            <a:p>
              <a:endParaRPr lang="en-US" sz="2264"/>
            </a:p>
          </p:txBody>
        </p:sp>
        <p:sp>
          <p:nvSpPr>
            <p:cNvPr id="40" name="Freeform: Shape 39">
              <a:extLst>
                <a:ext uri="{FF2B5EF4-FFF2-40B4-BE49-F238E27FC236}">
                  <a16:creationId xmlns:a16="http://schemas.microsoft.com/office/drawing/2014/main" id="{868D3444-B582-03CA-8DAE-9A41FB641BEF}"/>
                </a:ext>
              </a:extLst>
            </p:cNvPr>
            <p:cNvSpPr/>
            <p:nvPr/>
          </p:nvSpPr>
          <p:spPr>
            <a:xfrm>
              <a:off x="7708602" y="3561432"/>
              <a:ext cx="702869" cy="1240358"/>
            </a:xfrm>
            <a:custGeom>
              <a:avLst/>
              <a:gdLst>
                <a:gd name="connsiteX0" fmla="*/ 706710 w 702869"/>
                <a:gd name="connsiteY0" fmla="*/ 882013 h 1240358"/>
                <a:gd name="connsiteX1" fmla="*/ 631108 w 702869"/>
                <a:gd name="connsiteY1" fmla="*/ 1241126 h 1240358"/>
                <a:gd name="connsiteX2" fmla="*/ 13705 w 702869"/>
                <a:gd name="connsiteY2" fmla="*/ 1134042 h 1240358"/>
                <a:gd name="connsiteX3" fmla="*/ 45186 w 702869"/>
                <a:gd name="connsiteY3" fmla="*/ 699326 h 1240358"/>
                <a:gd name="connsiteX4" fmla="*/ 164910 w 702869"/>
                <a:gd name="connsiteY4" fmla="*/ 308731 h 1240358"/>
                <a:gd name="connsiteX5" fmla="*/ 322436 w 702869"/>
                <a:gd name="connsiteY5" fmla="*/ 0 h 1240358"/>
                <a:gd name="connsiteX6" fmla="*/ 360237 w 702869"/>
                <a:gd name="connsiteY6" fmla="*/ 6320 h 1240358"/>
                <a:gd name="connsiteX7" fmla="*/ 505123 w 702869"/>
                <a:gd name="connsiteY7" fmla="*/ 88243 h 1240358"/>
                <a:gd name="connsiteX8" fmla="*/ 650008 w 702869"/>
                <a:gd name="connsiteY8" fmla="*/ 270930 h 1240358"/>
                <a:gd name="connsiteX9" fmla="*/ 706710 w 702869"/>
                <a:gd name="connsiteY9" fmla="*/ 882013 h 124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2869" h="1240358">
                  <a:moveTo>
                    <a:pt x="706710" y="882013"/>
                  </a:moveTo>
                  <a:lnTo>
                    <a:pt x="631108" y="1241126"/>
                  </a:lnTo>
                  <a:cubicBezTo>
                    <a:pt x="631108" y="1241126"/>
                    <a:pt x="51506" y="1203324"/>
                    <a:pt x="13705" y="1134042"/>
                  </a:cubicBezTo>
                  <a:cubicBezTo>
                    <a:pt x="-24097" y="1064759"/>
                    <a:pt x="26285" y="768609"/>
                    <a:pt x="45186" y="699326"/>
                  </a:cubicBezTo>
                  <a:cubicBezTo>
                    <a:pt x="64087" y="636304"/>
                    <a:pt x="127109" y="478837"/>
                    <a:pt x="164910" y="308731"/>
                  </a:cubicBezTo>
                  <a:cubicBezTo>
                    <a:pt x="202712" y="138625"/>
                    <a:pt x="322436" y="0"/>
                    <a:pt x="322436" y="0"/>
                  </a:cubicBezTo>
                  <a:lnTo>
                    <a:pt x="360237" y="6320"/>
                  </a:lnTo>
                  <a:cubicBezTo>
                    <a:pt x="360237" y="6320"/>
                    <a:pt x="467321" y="63022"/>
                    <a:pt x="505123" y="88243"/>
                  </a:cubicBezTo>
                  <a:cubicBezTo>
                    <a:pt x="542924" y="113463"/>
                    <a:pt x="631108" y="220548"/>
                    <a:pt x="650008" y="270930"/>
                  </a:cubicBezTo>
                  <a:cubicBezTo>
                    <a:pt x="656269" y="327632"/>
                    <a:pt x="706710" y="882013"/>
                    <a:pt x="706710" y="882013"/>
                  </a:cubicBezTo>
                  <a:close/>
                </a:path>
              </a:pathLst>
            </a:custGeom>
            <a:solidFill>
              <a:srgbClr val="17C1E5"/>
            </a:solidFill>
            <a:ln w="5890" cap="flat">
              <a:noFill/>
              <a:prstDash val="solid"/>
              <a:miter/>
            </a:ln>
          </p:spPr>
          <p:txBody>
            <a:bodyPr rtlCol="0" anchor="ctr"/>
            <a:lstStyle/>
            <a:p>
              <a:endParaRPr lang="en-US" sz="2264"/>
            </a:p>
          </p:txBody>
        </p:sp>
        <p:sp>
          <p:nvSpPr>
            <p:cNvPr id="41" name="Freeform: Shape 40">
              <a:extLst>
                <a:ext uri="{FF2B5EF4-FFF2-40B4-BE49-F238E27FC236}">
                  <a16:creationId xmlns:a16="http://schemas.microsoft.com/office/drawing/2014/main" id="{0089A01A-7561-9BE0-DCA8-B86C027A2422}"/>
                </a:ext>
              </a:extLst>
            </p:cNvPr>
            <p:cNvSpPr/>
            <p:nvPr/>
          </p:nvSpPr>
          <p:spPr>
            <a:xfrm>
              <a:off x="7753788" y="3517311"/>
              <a:ext cx="313043" cy="738308"/>
            </a:xfrm>
            <a:custGeom>
              <a:avLst/>
              <a:gdLst>
                <a:gd name="connsiteX0" fmla="*/ 245709 w 313042"/>
                <a:gd name="connsiteY0" fmla="*/ 0 h 738308"/>
                <a:gd name="connsiteX1" fmla="*/ 163786 w 313042"/>
                <a:gd name="connsiteY1" fmla="*/ 157525 h 738308"/>
                <a:gd name="connsiteX2" fmla="*/ 69283 w 313042"/>
                <a:gd name="connsiteY2" fmla="*/ 504058 h 738308"/>
                <a:gd name="connsiteX3" fmla="*/ 0 w 313042"/>
                <a:gd name="connsiteY3" fmla="*/ 743447 h 738308"/>
                <a:gd name="connsiteX4" fmla="*/ 113404 w 313042"/>
                <a:gd name="connsiteY4" fmla="*/ 434716 h 738308"/>
                <a:gd name="connsiteX5" fmla="*/ 314992 w 313042"/>
                <a:gd name="connsiteY5" fmla="*/ 50382 h 738308"/>
                <a:gd name="connsiteX6" fmla="*/ 245709 w 313042"/>
                <a:gd name="connsiteY6" fmla="*/ 0 h 73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042" h="738308">
                  <a:moveTo>
                    <a:pt x="245709" y="0"/>
                  </a:moveTo>
                  <a:cubicBezTo>
                    <a:pt x="245709" y="0"/>
                    <a:pt x="201588" y="25221"/>
                    <a:pt x="163786" y="157525"/>
                  </a:cubicBezTo>
                  <a:cubicBezTo>
                    <a:pt x="119665" y="289830"/>
                    <a:pt x="88184" y="447356"/>
                    <a:pt x="69283" y="504058"/>
                  </a:cubicBezTo>
                  <a:cubicBezTo>
                    <a:pt x="50382" y="560760"/>
                    <a:pt x="0" y="743447"/>
                    <a:pt x="0" y="743447"/>
                  </a:cubicBezTo>
                  <a:cubicBezTo>
                    <a:pt x="0" y="743447"/>
                    <a:pt x="88184" y="522959"/>
                    <a:pt x="113404" y="434716"/>
                  </a:cubicBezTo>
                  <a:cubicBezTo>
                    <a:pt x="132305" y="346532"/>
                    <a:pt x="176426" y="138625"/>
                    <a:pt x="314992" y="50382"/>
                  </a:cubicBezTo>
                  <a:lnTo>
                    <a:pt x="245709" y="0"/>
                  </a:lnTo>
                  <a:close/>
                </a:path>
              </a:pathLst>
            </a:custGeom>
            <a:solidFill>
              <a:srgbClr val="17C1E5"/>
            </a:solidFill>
            <a:ln w="5890" cap="flat">
              <a:noFill/>
              <a:prstDash val="solid"/>
              <a:miter/>
            </a:ln>
          </p:spPr>
          <p:txBody>
            <a:bodyPr rtlCol="0" anchor="ctr"/>
            <a:lstStyle/>
            <a:p>
              <a:endParaRPr lang="en-US" sz="2264"/>
            </a:p>
          </p:txBody>
        </p:sp>
        <p:sp>
          <p:nvSpPr>
            <p:cNvPr id="42" name="Freeform: Shape 41">
              <a:extLst>
                <a:ext uri="{FF2B5EF4-FFF2-40B4-BE49-F238E27FC236}">
                  <a16:creationId xmlns:a16="http://schemas.microsoft.com/office/drawing/2014/main" id="{1125E3E7-4E85-F197-A38A-8618C27D459C}"/>
                </a:ext>
              </a:extLst>
            </p:cNvPr>
            <p:cNvSpPr/>
            <p:nvPr/>
          </p:nvSpPr>
          <p:spPr>
            <a:xfrm>
              <a:off x="7501759" y="4355261"/>
              <a:ext cx="1104509" cy="714682"/>
            </a:xfrm>
            <a:custGeom>
              <a:avLst/>
              <a:gdLst>
                <a:gd name="connsiteX0" fmla="*/ 0 w 1104509"/>
                <a:gd name="connsiteY0" fmla="*/ 655204 h 714682"/>
                <a:gd name="connsiteX1" fmla="*/ 138625 w 1104509"/>
                <a:gd name="connsiteY1" fmla="*/ 510319 h 714682"/>
                <a:gd name="connsiteX2" fmla="*/ 522959 w 1104509"/>
                <a:gd name="connsiteY2" fmla="*/ 151206 h 714682"/>
                <a:gd name="connsiteX3" fmla="*/ 1108880 w 1104509"/>
                <a:gd name="connsiteY3" fmla="*/ 0 h 714682"/>
                <a:gd name="connsiteX4" fmla="*/ 1026957 w 1104509"/>
                <a:gd name="connsiteY4" fmla="*/ 390595 h 714682"/>
                <a:gd name="connsiteX5" fmla="*/ 711965 w 1104509"/>
                <a:gd name="connsiteY5" fmla="*/ 718226 h 714682"/>
                <a:gd name="connsiteX6" fmla="*/ 0 w 1104509"/>
                <a:gd name="connsiteY6" fmla="*/ 655204 h 71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509" h="714682">
                  <a:moveTo>
                    <a:pt x="0" y="655204"/>
                  </a:moveTo>
                  <a:cubicBezTo>
                    <a:pt x="0" y="655204"/>
                    <a:pt x="81923" y="585922"/>
                    <a:pt x="138625" y="510319"/>
                  </a:cubicBezTo>
                  <a:cubicBezTo>
                    <a:pt x="195327" y="434716"/>
                    <a:pt x="365433" y="214228"/>
                    <a:pt x="522959" y="151206"/>
                  </a:cubicBezTo>
                  <a:cubicBezTo>
                    <a:pt x="680484" y="88184"/>
                    <a:pt x="1108880" y="0"/>
                    <a:pt x="1108880" y="0"/>
                  </a:cubicBezTo>
                  <a:cubicBezTo>
                    <a:pt x="1108880" y="0"/>
                    <a:pt x="1039597" y="277190"/>
                    <a:pt x="1026957" y="390595"/>
                  </a:cubicBezTo>
                  <a:cubicBezTo>
                    <a:pt x="1014376" y="503999"/>
                    <a:pt x="938774" y="699326"/>
                    <a:pt x="711965" y="718226"/>
                  </a:cubicBezTo>
                  <a:cubicBezTo>
                    <a:pt x="485098" y="730807"/>
                    <a:pt x="0" y="655204"/>
                    <a:pt x="0" y="655204"/>
                  </a:cubicBezTo>
                  <a:close/>
                </a:path>
              </a:pathLst>
            </a:custGeom>
            <a:solidFill>
              <a:srgbClr val="231F20"/>
            </a:solidFill>
            <a:ln w="5890" cap="flat">
              <a:noFill/>
              <a:prstDash val="solid"/>
              <a:miter/>
            </a:ln>
          </p:spPr>
          <p:txBody>
            <a:bodyPr rtlCol="0" anchor="ctr"/>
            <a:lstStyle/>
            <a:p>
              <a:endParaRPr lang="en-US" sz="2264"/>
            </a:p>
          </p:txBody>
        </p:sp>
        <p:sp>
          <p:nvSpPr>
            <p:cNvPr id="43" name="Freeform: Shape 42">
              <a:extLst>
                <a:ext uri="{FF2B5EF4-FFF2-40B4-BE49-F238E27FC236}">
                  <a16:creationId xmlns:a16="http://schemas.microsoft.com/office/drawing/2014/main" id="{3003999F-B138-1640-2DEC-58F53560FA25}"/>
                </a:ext>
              </a:extLst>
            </p:cNvPr>
            <p:cNvSpPr/>
            <p:nvPr/>
          </p:nvSpPr>
          <p:spPr>
            <a:xfrm>
              <a:off x="7430200" y="3128425"/>
              <a:ext cx="513863" cy="413453"/>
            </a:xfrm>
            <a:custGeom>
              <a:avLst/>
              <a:gdLst>
                <a:gd name="connsiteX0" fmla="*/ 518856 w 513862"/>
                <a:gd name="connsiteY0" fmla="*/ 344824 h 413452"/>
                <a:gd name="connsiteX1" fmla="*/ 405452 w 513862"/>
                <a:gd name="connsiteY1" fmla="*/ 351143 h 413452"/>
                <a:gd name="connsiteX2" fmla="*/ 298367 w 513862"/>
                <a:gd name="connsiteY2" fmla="*/ 325923 h 413452"/>
                <a:gd name="connsiteX3" fmla="*/ 292047 w 513862"/>
                <a:gd name="connsiteY3" fmla="*/ 401526 h 413452"/>
                <a:gd name="connsiteX4" fmla="*/ 260566 w 513862"/>
                <a:gd name="connsiteY4" fmla="*/ 414106 h 413452"/>
                <a:gd name="connsiteX5" fmla="*/ 241665 w 513862"/>
                <a:gd name="connsiteY5" fmla="*/ 382625 h 413452"/>
                <a:gd name="connsiteX6" fmla="*/ 184963 w 513862"/>
                <a:gd name="connsiteY6" fmla="*/ 332243 h 413452"/>
                <a:gd name="connsiteX7" fmla="*/ 121941 w 513862"/>
                <a:gd name="connsiteY7" fmla="*/ 256640 h 413452"/>
                <a:gd name="connsiteX8" fmla="*/ 33758 w 513862"/>
                <a:gd name="connsiteY8" fmla="*/ 275541 h 413452"/>
                <a:gd name="connsiteX9" fmla="*/ 2276 w 513862"/>
                <a:gd name="connsiteY9" fmla="*/ 225159 h 413452"/>
                <a:gd name="connsiteX10" fmla="*/ 216504 w 513862"/>
                <a:gd name="connsiteY10" fmla="*/ 4670 h 413452"/>
                <a:gd name="connsiteX11" fmla="*/ 487433 w 513862"/>
                <a:gd name="connsiteY11" fmla="*/ 130655 h 413452"/>
                <a:gd name="connsiteX12" fmla="*/ 518856 w 513862"/>
                <a:gd name="connsiteY12" fmla="*/ 344824 h 41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3862" h="413452">
                  <a:moveTo>
                    <a:pt x="518856" y="344824"/>
                  </a:moveTo>
                  <a:cubicBezTo>
                    <a:pt x="499955" y="363724"/>
                    <a:pt x="424352" y="376305"/>
                    <a:pt x="405452" y="351143"/>
                  </a:cubicBezTo>
                  <a:cubicBezTo>
                    <a:pt x="386551" y="319662"/>
                    <a:pt x="323529" y="300761"/>
                    <a:pt x="298367" y="325923"/>
                  </a:cubicBezTo>
                  <a:cubicBezTo>
                    <a:pt x="273147" y="357404"/>
                    <a:pt x="292047" y="401526"/>
                    <a:pt x="292047" y="401526"/>
                  </a:cubicBezTo>
                  <a:lnTo>
                    <a:pt x="260566" y="414106"/>
                  </a:lnTo>
                  <a:cubicBezTo>
                    <a:pt x="260566" y="414106"/>
                    <a:pt x="254246" y="395206"/>
                    <a:pt x="241665" y="382625"/>
                  </a:cubicBezTo>
                  <a:cubicBezTo>
                    <a:pt x="229085" y="363724"/>
                    <a:pt x="184963" y="357404"/>
                    <a:pt x="184963" y="332243"/>
                  </a:cubicBezTo>
                  <a:cubicBezTo>
                    <a:pt x="184963" y="307022"/>
                    <a:pt x="159743" y="262960"/>
                    <a:pt x="121941" y="256640"/>
                  </a:cubicBezTo>
                  <a:cubicBezTo>
                    <a:pt x="84140" y="250320"/>
                    <a:pt x="33758" y="275541"/>
                    <a:pt x="33758" y="275541"/>
                  </a:cubicBezTo>
                  <a:cubicBezTo>
                    <a:pt x="33758" y="275541"/>
                    <a:pt x="-10363" y="262960"/>
                    <a:pt x="2276" y="225159"/>
                  </a:cubicBezTo>
                  <a:cubicBezTo>
                    <a:pt x="14857" y="187357"/>
                    <a:pt x="103100" y="42471"/>
                    <a:pt x="216504" y="4670"/>
                  </a:cubicBezTo>
                  <a:cubicBezTo>
                    <a:pt x="329908" y="-20551"/>
                    <a:pt x="455893" y="61372"/>
                    <a:pt x="487433" y="130655"/>
                  </a:cubicBezTo>
                  <a:cubicBezTo>
                    <a:pt x="512595" y="199879"/>
                    <a:pt x="518856" y="344824"/>
                    <a:pt x="518856" y="344824"/>
                  </a:cubicBezTo>
                  <a:close/>
                </a:path>
              </a:pathLst>
            </a:custGeom>
            <a:solidFill>
              <a:srgbClr val="231F20"/>
            </a:solidFill>
            <a:ln w="5890" cap="flat">
              <a:noFill/>
              <a:prstDash val="solid"/>
              <a:miter/>
            </a:ln>
          </p:spPr>
          <p:txBody>
            <a:bodyPr rtlCol="0" anchor="ctr"/>
            <a:lstStyle/>
            <a:p>
              <a:endParaRPr lang="en-US" sz="2264"/>
            </a:p>
          </p:txBody>
        </p:sp>
        <p:sp>
          <p:nvSpPr>
            <p:cNvPr id="44" name="Freeform: Shape 43">
              <a:extLst>
                <a:ext uri="{FF2B5EF4-FFF2-40B4-BE49-F238E27FC236}">
                  <a16:creationId xmlns:a16="http://schemas.microsoft.com/office/drawing/2014/main" id="{DB4E3560-1908-23E6-D38B-A195E20C2213}"/>
                </a:ext>
              </a:extLst>
            </p:cNvPr>
            <p:cNvSpPr/>
            <p:nvPr/>
          </p:nvSpPr>
          <p:spPr>
            <a:xfrm>
              <a:off x="7741148" y="3548851"/>
              <a:ext cx="70878" cy="177194"/>
            </a:xfrm>
            <a:custGeom>
              <a:avLst/>
              <a:gdLst>
                <a:gd name="connsiteX0" fmla="*/ 0 w 70877"/>
                <a:gd name="connsiteY0" fmla="*/ 182687 h 177194"/>
                <a:gd name="connsiteX1" fmla="*/ 0 w 70877"/>
                <a:gd name="connsiteY1" fmla="*/ 182687 h 177194"/>
                <a:gd name="connsiteX2" fmla="*/ 44121 w 70877"/>
                <a:gd name="connsiteY2" fmla="*/ 170106 h 177194"/>
                <a:gd name="connsiteX3" fmla="*/ 63022 w 70877"/>
                <a:gd name="connsiteY3" fmla="*/ 176426 h 177194"/>
                <a:gd name="connsiteX4" fmla="*/ 69342 w 70877"/>
                <a:gd name="connsiteY4" fmla="*/ 0 h 177194"/>
                <a:gd name="connsiteX5" fmla="*/ 0 w 70877"/>
                <a:gd name="connsiteY5" fmla="*/ 182687 h 1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877" h="177194">
                  <a:moveTo>
                    <a:pt x="0" y="182687"/>
                  </a:moveTo>
                  <a:lnTo>
                    <a:pt x="0" y="182687"/>
                  </a:lnTo>
                  <a:cubicBezTo>
                    <a:pt x="18901" y="176367"/>
                    <a:pt x="31481" y="163786"/>
                    <a:pt x="44121" y="170106"/>
                  </a:cubicBezTo>
                  <a:cubicBezTo>
                    <a:pt x="50441" y="170106"/>
                    <a:pt x="56702" y="176426"/>
                    <a:pt x="63022" y="176426"/>
                  </a:cubicBezTo>
                  <a:cubicBezTo>
                    <a:pt x="81923" y="94503"/>
                    <a:pt x="69342" y="0"/>
                    <a:pt x="69342" y="0"/>
                  </a:cubicBezTo>
                  <a:cubicBezTo>
                    <a:pt x="69342" y="75603"/>
                    <a:pt x="0" y="182687"/>
                    <a:pt x="0" y="182687"/>
                  </a:cubicBezTo>
                  <a:close/>
                </a:path>
              </a:pathLst>
            </a:custGeom>
            <a:solidFill>
              <a:srgbClr val="FFC97B"/>
            </a:solidFill>
            <a:ln w="5890" cap="flat">
              <a:noFill/>
              <a:prstDash val="solid"/>
              <a:miter/>
            </a:ln>
          </p:spPr>
          <p:txBody>
            <a:bodyPr rtlCol="0" anchor="ctr"/>
            <a:lstStyle/>
            <a:p>
              <a:endParaRPr lang="en-US" sz="2264"/>
            </a:p>
          </p:txBody>
        </p:sp>
        <p:sp>
          <p:nvSpPr>
            <p:cNvPr id="45" name="Freeform: Shape 44">
              <a:extLst>
                <a:ext uri="{FF2B5EF4-FFF2-40B4-BE49-F238E27FC236}">
                  <a16:creationId xmlns:a16="http://schemas.microsoft.com/office/drawing/2014/main" id="{7971E242-1B3B-C418-B906-3B96AC27B6B3}"/>
                </a:ext>
              </a:extLst>
            </p:cNvPr>
            <p:cNvSpPr/>
            <p:nvPr/>
          </p:nvSpPr>
          <p:spPr>
            <a:xfrm>
              <a:off x="7142646" y="4160361"/>
              <a:ext cx="159475" cy="147662"/>
            </a:xfrm>
            <a:custGeom>
              <a:avLst/>
              <a:gdLst>
                <a:gd name="connsiteX0" fmla="*/ 0 w 159474"/>
                <a:gd name="connsiteY0" fmla="*/ 5893 h 147661"/>
                <a:gd name="connsiteX1" fmla="*/ 69283 w 159474"/>
                <a:gd name="connsiteY1" fmla="*/ 24794 h 147661"/>
                <a:gd name="connsiteX2" fmla="*/ 25162 w 159474"/>
                <a:gd name="connsiteY2" fmla="*/ 150779 h 147661"/>
                <a:gd name="connsiteX3" fmla="*/ 157466 w 159474"/>
                <a:gd name="connsiteY3" fmla="*/ 150779 h 147661"/>
                <a:gd name="connsiteX4" fmla="*/ 132246 w 159474"/>
                <a:gd name="connsiteY4" fmla="*/ 37375 h 147661"/>
                <a:gd name="connsiteX5" fmla="*/ 0 w 159474"/>
                <a:gd name="connsiteY5" fmla="*/ 5893 h 14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74" h="147661">
                  <a:moveTo>
                    <a:pt x="0" y="5893"/>
                  </a:moveTo>
                  <a:cubicBezTo>
                    <a:pt x="0" y="5893"/>
                    <a:pt x="50382" y="-427"/>
                    <a:pt x="69283" y="24794"/>
                  </a:cubicBezTo>
                  <a:cubicBezTo>
                    <a:pt x="88183" y="50015"/>
                    <a:pt x="88183" y="131878"/>
                    <a:pt x="25162" y="150779"/>
                  </a:cubicBezTo>
                  <a:lnTo>
                    <a:pt x="157466" y="150779"/>
                  </a:lnTo>
                  <a:cubicBezTo>
                    <a:pt x="157466" y="150779"/>
                    <a:pt x="170047" y="75176"/>
                    <a:pt x="132246" y="37375"/>
                  </a:cubicBezTo>
                  <a:cubicBezTo>
                    <a:pt x="94503" y="-427"/>
                    <a:pt x="56702" y="-6688"/>
                    <a:pt x="0" y="5893"/>
                  </a:cubicBezTo>
                  <a:close/>
                </a:path>
              </a:pathLst>
            </a:custGeom>
            <a:solidFill>
              <a:srgbClr val="F3F3F3"/>
            </a:solidFill>
            <a:ln w="5890" cap="flat">
              <a:noFill/>
              <a:prstDash val="solid"/>
              <a:miter/>
            </a:ln>
          </p:spPr>
          <p:txBody>
            <a:bodyPr rtlCol="0" anchor="ctr"/>
            <a:lstStyle/>
            <a:p>
              <a:endParaRPr lang="en-US" sz="2264"/>
            </a:p>
          </p:txBody>
        </p:sp>
        <p:sp>
          <p:nvSpPr>
            <p:cNvPr id="46" name="Freeform: Shape 45">
              <a:extLst>
                <a:ext uri="{FF2B5EF4-FFF2-40B4-BE49-F238E27FC236}">
                  <a16:creationId xmlns:a16="http://schemas.microsoft.com/office/drawing/2014/main" id="{6FFB020D-49C6-C146-554E-FE1560C86C33}"/>
                </a:ext>
              </a:extLst>
            </p:cNvPr>
            <p:cNvSpPr/>
            <p:nvPr/>
          </p:nvSpPr>
          <p:spPr>
            <a:xfrm>
              <a:off x="7167867" y="4021369"/>
              <a:ext cx="141755" cy="230352"/>
            </a:xfrm>
            <a:custGeom>
              <a:avLst/>
              <a:gdLst>
                <a:gd name="connsiteX0" fmla="*/ 144886 w 141755"/>
                <a:gd name="connsiteY0" fmla="*/ 0 h 230352"/>
                <a:gd name="connsiteX1" fmla="*/ 144886 w 141755"/>
                <a:gd name="connsiteY1" fmla="*/ 207908 h 230352"/>
                <a:gd name="connsiteX2" fmla="*/ 113404 w 141755"/>
                <a:gd name="connsiteY2" fmla="*/ 233128 h 230352"/>
                <a:gd name="connsiteX3" fmla="*/ 12581 w 141755"/>
                <a:gd name="connsiteY3" fmla="*/ 144945 h 230352"/>
                <a:gd name="connsiteX4" fmla="*/ 0 w 141755"/>
                <a:gd name="connsiteY4" fmla="*/ 44121 h 230352"/>
                <a:gd name="connsiteX5" fmla="*/ 0 w 141755"/>
                <a:gd name="connsiteY5" fmla="*/ 6320 h 230352"/>
                <a:gd name="connsiteX6" fmla="*/ 144886 w 141755"/>
                <a:gd name="connsiteY6" fmla="*/ 6320 h 230352"/>
                <a:gd name="connsiteX7" fmla="*/ 144886 w 141755"/>
                <a:gd name="connsiteY7" fmla="*/ 0 h 23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755" h="230352">
                  <a:moveTo>
                    <a:pt x="144886" y="0"/>
                  </a:moveTo>
                  <a:lnTo>
                    <a:pt x="144886" y="207908"/>
                  </a:lnTo>
                  <a:cubicBezTo>
                    <a:pt x="132305" y="214228"/>
                    <a:pt x="119665" y="220488"/>
                    <a:pt x="113404" y="233128"/>
                  </a:cubicBezTo>
                  <a:cubicBezTo>
                    <a:pt x="94503" y="201647"/>
                    <a:pt x="69283" y="157525"/>
                    <a:pt x="12581" y="144945"/>
                  </a:cubicBezTo>
                  <a:cubicBezTo>
                    <a:pt x="6261" y="100823"/>
                    <a:pt x="0" y="69342"/>
                    <a:pt x="0" y="44121"/>
                  </a:cubicBezTo>
                  <a:cubicBezTo>
                    <a:pt x="0" y="31541"/>
                    <a:pt x="0" y="18901"/>
                    <a:pt x="0" y="6320"/>
                  </a:cubicBezTo>
                  <a:lnTo>
                    <a:pt x="144886" y="6320"/>
                  </a:lnTo>
                  <a:lnTo>
                    <a:pt x="144886" y="0"/>
                  </a:lnTo>
                  <a:close/>
                </a:path>
              </a:pathLst>
            </a:custGeom>
            <a:solidFill>
              <a:srgbClr val="17C1E5"/>
            </a:solidFill>
            <a:ln w="5890" cap="flat">
              <a:noFill/>
              <a:prstDash val="solid"/>
              <a:miter/>
            </a:ln>
          </p:spPr>
          <p:txBody>
            <a:bodyPr rtlCol="0" anchor="ctr"/>
            <a:lstStyle/>
            <a:p>
              <a:endParaRPr lang="en-US" sz="2264"/>
            </a:p>
          </p:txBody>
        </p:sp>
        <p:sp>
          <p:nvSpPr>
            <p:cNvPr id="47" name="Freeform: Shape 46">
              <a:extLst>
                <a:ext uri="{FF2B5EF4-FFF2-40B4-BE49-F238E27FC236}">
                  <a16:creationId xmlns:a16="http://schemas.microsoft.com/office/drawing/2014/main" id="{EE73F37D-62ED-AC01-0DDF-14FF7F73C1DF}"/>
                </a:ext>
              </a:extLst>
            </p:cNvPr>
            <p:cNvSpPr/>
            <p:nvPr/>
          </p:nvSpPr>
          <p:spPr>
            <a:xfrm>
              <a:off x="7258766" y="4207895"/>
              <a:ext cx="372107" cy="159475"/>
            </a:xfrm>
            <a:custGeom>
              <a:avLst/>
              <a:gdLst>
                <a:gd name="connsiteX0" fmla="*/ 268214 w 372107"/>
                <a:gd name="connsiteY0" fmla="*/ 159947 h 159474"/>
                <a:gd name="connsiteX1" fmla="*/ 211512 w 372107"/>
                <a:gd name="connsiteY1" fmla="*/ 153627 h 159474"/>
                <a:gd name="connsiteX2" fmla="*/ 129589 w 372107"/>
                <a:gd name="connsiteY2" fmla="*/ 153627 h 159474"/>
                <a:gd name="connsiteX3" fmla="*/ 85468 w 372107"/>
                <a:gd name="connsiteY3" fmla="*/ 141046 h 159474"/>
                <a:gd name="connsiteX4" fmla="*/ 60247 w 372107"/>
                <a:gd name="connsiteY4" fmla="*/ 153627 h 159474"/>
                <a:gd name="connsiteX5" fmla="*/ 47667 w 372107"/>
                <a:gd name="connsiteY5" fmla="*/ 153627 h 159474"/>
                <a:gd name="connsiteX6" fmla="*/ 28766 w 372107"/>
                <a:gd name="connsiteY6" fmla="*/ 134726 h 159474"/>
                <a:gd name="connsiteX7" fmla="*/ 22446 w 372107"/>
                <a:gd name="connsiteY7" fmla="*/ 115826 h 159474"/>
                <a:gd name="connsiteX8" fmla="*/ 16126 w 372107"/>
                <a:gd name="connsiteY8" fmla="*/ 96925 h 159474"/>
                <a:gd name="connsiteX9" fmla="*/ 3545 w 372107"/>
                <a:gd name="connsiteY9" fmla="*/ 65443 h 159474"/>
                <a:gd name="connsiteX10" fmla="*/ 60247 w 372107"/>
                <a:gd name="connsiteY10" fmla="*/ 15061 h 159474"/>
                <a:gd name="connsiteX11" fmla="*/ 104369 w 372107"/>
                <a:gd name="connsiteY11" fmla="*/ 2480 h 159474"/>
                <a:gd name="connsiteX12" fmla="*/ 192552 w 372107"/>
                <a:gd name="connsiteY12" fmla="*/ 40282 h 159474"/>
                <a:gd name="connsiteX13" fmla="*/ 375239 w 372107"/>
                <a:gd name="connsiteY13" fmla="*/ 46602 h 159474"/>
                <a:gd name="connsiteX14" fmla="*/ 368919 w 372107"/>
                <a:gd name="connsiteY14" fmla="*/ 160006 h 159474"/>
                <a:gd name="connsiteX15" fmla="*/ 268214 w 372107"/>
                <a:gd name="connsiteY15" fmla="*/ 159947 h 159474"/>
                <a:gd name="connsiteX16" fmla="*/ 268214 w 372107"/>
                <a:gd name="connsiteY16" fmla="*/ 159947 h 15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2107" h="159474">
                  <a:moveTo>
                    <a:pt x="268214" y="159947"/>
                  </a:moveTo>
                  <a:cubicBezTo>
                    <a:pt x="268214" y="159947"/>
                    <a:pt x="242993" y="153627"/>
                    <a:pt x="211512" y="153627"/>
                  </a:cubicBezTo>
                  <a:cubicBezTo>
                    <a:pt x="180031" y="153627"/>
                    <a:pt x="154810" y="166208"/>
                    <a:pt x="129589" y="153627"/>
                  </a:cubicBezTo>
                  <a:cubicBezTo>
                    <a:pt x="110689" y="141046"/>
                    <a:pt x="104369" y="134726"/>
                    <a:pt x="85468" y="141046"/>
                  </a:cubicBezTo>
                  <a:cubicBezTo>
                    <a:pt x="72887" y="147366"/>
                    <a:pt x="66567" y="153627"/>
                    <a:pt x="60247" y="153627"/>
                  </a:cubicBezTo>
                  <a:cubicBezTo>
                    <a:pt x="53927" y="153627"/>
                    <a:pt x="47667" y="159947"/>
                    <a:pt x="47667" y="153627"/>
                  </a:cubicBezTo>
                  <a:cubicBezTo>
                    <a:pt x="41347" y="147307"/>
                    <a:pt x="28766" y="141046"/>
                    <a:pt x="28766" y="134726"/>
                  </a:cubicBezTo>
                  <a:cubicBezTo>
                    <a:pt x="28766" y="134726"/>
                    <a:pt x="16185" y="122145"/>
                    <a:pt x="22446" y="115826"/>
                  </a:cubicBezTo>
                  <a:cubicBezTo>
                    <a:pt x="22446" y="115826"/>
                    <a:pt x="16126" y="103245"/>
                    <a:pt x="16126" y="96925"/>
                  </a:cubicBezTo>
                  <a:cubicBezTo>
                    <a:pt x="16126" y="96925"/>
                    <a:pt x="-9095" y="90605"/>
                    <a:pt x="3545" y="65443"/>
                  </a:cubicBezTo>
                  <a:cubicBezTo>
                    <a:pt x="16126" y="40223"/>
                    <a:pt x="47667" y="27642"/>
                    <a:pt x="60247" y="15061"/>
                  </a:cubicBezTo>
                  <a:cubicBezTo>
                    <a:pt x="79148" y="2480"/>
                    <a:pt x="91729" y="-3839"/>
                    <a:pt x="104369" y="2480"/>
                  </a:cubicBezTo>
                  <a:cubicBezTo>
                    <a:pt x="123269" y="8800"/>
                    <a:pt x="179971" y="40282"/>
                    <a:pt x="192552" y="40282"/>
                  </a:cubicBezTo>
                  <a:cubicBezTo>
                    <a:pt x="205133" y="46602"/>
                    <a:pt x="375239" y="46602"/>
                    <a:pt x="375239" y="46602"/>
                  </a:cubicBezTo>
                  <a:lnTo>
                    <a:pt x="368919" y="160006"/>
                  </a:lnTo>
                  <a:lnTo>
                    <a:pt x="268214" y="159947"/>
                  </a:lnTo>
                  <a:lnTo>
                    <a:pt x="268214" y="159947"/>
                  </a:lnTo>
                  <a:close/>
                </a:path>
              </a:pathLst>
            </a:custGeom>
            <a:solidFill>
              <a:srgbClr val="FCE1A7"/>
            </a:solidFill>
            <a:ln w="5890" cap="flat">
              <a:noFill/>
              <a:prstDash val="solid"/>
              <a:miter/>
            </a:ln>
          </p:spPr>
          <p:txBody>
            <a:bodyPr rtlCol="0" anchor="ctr"/>
            <a:lstStyle/>
            <a:p>
              <a:endParaRPr lang="en-US" sz="2264"/>
            </a:p>
          </p:txBody>
        </p:sp>
        <p:sp>
          <p:nvSpPr>
            <p:cNvPr id="48" name="Freeform: Shape 47">
              <a:extLst>
                <a:ext uri="{FF2B5EF4-FFF2-40B4-BE49-F238E27FC236}">
                  <a16:creationId xmlns:a16="http://schemas.microsoft.com/office/drawing/2014/main" id="{E3DA4D1C-D858-3182-18F5-12E6E02C024B}"/>
                </a:ext>
              </a:extLst>
            </p:cNvPr>
            <p:cNvSpPr/>
            <p:nvPr/>
          </p:nvSpPr>
          <p:spPr>
            <a:xfrm>
              <a:off x="7523435" y="4235537"/>
              <a:ext cx="112223" cy="177194"/>
            </a:xfrm>
            <a:custGeom>
              <a:avLst/>
              <a:gdLst>
                <a:gd name="connsiteX0" fmla="*/ 79148 w 112222"/>
                <a:gd name="connsiteY0" fmla="*/ 0 h 177194"/>
                <a:gd name="connsiteX1" fmla="*/ 16126 w 112222"/>
                <a:gd name="connsiteY1" fmla="*/ 0 h 177194"/>
                <a:gd name="connsiteX2" fmla="*/ 3545 w 112222"/>
                <a:gd name="connsiteY2" fmla="*/ 163786 h 177194"/>
                <a:gd name="connsiteX3" fmla="*/ 116949 w 112222"/>
                <a:gd name="connsiteY3" fmla="*/ 182687 h 177194"/>
                <a:gd name="connsiteX4" fmla="*/ 79148 w 112222"/>
                <a:gd name="connsiteY4" fmla="*/ 0 h 177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22" h="177194">
                  <a:moveTo>
                    <a:pt x="79148" y="0"/>
                  </a:moveTo>
                  <a:lnTo>
                    <a:pt x="16126" y="0"/>
                  </a:lnTo>
                  <a:cubicBezTo>
                    <a:pt x="16126" y="0"/>
                    <a:pt x="-9094" y="100823"/>
                    <a:pt x="3545" y="163786"/>
                  </a:cubicBezTo>
                  <a:lnTo>
                    <a:pt x="116949" y="182687"/>
                  </a:lnTo>
                  <a:lnTo>
                    <a:pt x="79148" y="0"/>
                  </a:lnTo>
                  <a:close/>
                </a:path>
              </a:pathLst>
            </a:custGeom>
            <a:solidFill>
              <a:srgbClr val="F3F3F3"/>
            </a:solidFill>
            <a:ln w="5890" cap="flat">
              <a:noFill/>
              <a:prstDash val="solid"/>
              <a:miter/>
            </a:ln>
          </p:spPr>
          <p:txBody>
            <a:bodyPr rtlCol="0" anchor="ctr"/>
            <a:lstStyle/>
            <a:p>
              <a:endParaRPr lang="en-US" sz="2264"/>
            </a:p>
          </p:txBody>
        </p:sp>
        <p:sp>
          <p:nvSpPr>
            <p:cNvPr id="49" name="Freeform: Shape 48">
              <a:extLst>
                <a:ext uri="{FF2B5EF4-FFF2-40B4-BE49-F238E27FC236}">
                  <a16:creationId xmlns:a16="http://schemas.microsoft.com/office/drawing/2014/main" id="{FD3DB6D6-1230-EC92-E606-E4F0718F54E7}"/>
                </a:ext>
              </a:extLst>
            </p:cNvPr>
            <p:cNvSpPr/>
            <p:nvPr/>
          </p:nvSpPr>
          <p:spPr>
            <a:xfrm>
              <a:off x="7576337" y="3679700"/>
              <a:ext cx="685150" cy="767841"/>
            </a:xfrm>
            <a:custGeom>
              <a:avLst/>
              <a:gdLst>
                <a:gd name="connsiteX0" fmla="*/ 347558 w 685150"/>
                <a:gd name="connsiteY0" fmla="*/ 341668 h 767840"/>
                <a:gd name="connsiteX1" fmla="*/ 360138 w 685150"/>
                <a:gd name="connsiteY1" fmla="*/ 70739 h 767840"/>
                <a:gd name="connsiteX2" fmla="*/ 593267 w 685150"/>
                <a:gd name="connsiteY2" fmla="*/ 39257 h 767840"/>
                <a:gd name="connsiteX3" fmla="*/ 687770 w 685150"/>
                <a:gd name="connsiteY3" fmla="*/ 310187 h 767840"/>
                <a:gd name="connsiteX4" fmla="*/ 631068 w 685150"/>
                <a:gd name="connsiteY4" fmla="*/ 536995 h 767840"/>
                <a:gd name="connsiteX5" fmla="*/ 586947 w 685150"/>
                <a:gd name="connsiteY5" fmla="*/ 650399 h 767840"/>
                <a:gd name="connsiteX6" fmla="*/ 505024 w 685150"/>
                <a:gd name="connsiteY6" fmla="*/ 738583 h 767840"/>
                <a:gd name="connsiteX7" fmla="*/ 13606 w 685150"/>
                <a:gd name="connsiteY7" fmla="*/ 770064 h 767840"/>
                <a:gd name="connsiteX8" fmla="*/ 1025 w 685150"/>
                <a:gd name="connsiteY8" fmla="*/ 555837 h 767840"/>
                <a:gd name="connsiteX9" fmla="*/ 183712 w 685150"/>
                <a:gd name="connsiteY9" fmla="*/ 549517 h 767840"/>
                <a:gd name="connsiteX10" fmla="*/ 240414 w 685150"/>
                <a:gd name="connsiteY10" fmla="*/ 536936 h 767840"/>
                <a:gd name="connsiteX11" fmla="*/ 271896 w 685150"/>
                <a:gd name="connsiteY11" fmla="*/ 530616 h 767840"/>
                <a:gd name="connsiteX12" fmla="*/ 322278 w 685150"/>
                <a:gd name="connsiteY12" fmla="*/ 530616 h 767840"/>
                <a:gd name="connsiteX13" fmla="*/ 347499 w 685150"/>
                <a:gd name="connsiteY13" fmla="*/ 505396 h 767840"/>
                <a:gd name="connsiteX14" fmla="*/ 341179 w 685150"/>
                <a:gd name="connsiteY14" fmla="*/ 404572 h 767840"/>
                <a:gd name="connsiteX15" fmla="*/ 347558 w 685150"/>
                <a:gd name="connsiteY15" fmla="*/ 341668 h 76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150" h="767840">
                  <a:moveTo>
                    <a:pt x="347558" y="341668"/>
                  </a:moveTo>
                  <a:cubicBezTo>
                    <a:pt x="347558" y="341668"/>
                    <a:pt x="316076" y="158981"/>
                    <a:pt x="360138" y="70739"/>
                  </a:cubicBezTo>
                  <a:cubicBezTo>
                    <a:pt x="404201" y="-17504"/>
                    <a:pt x="536565" y="-17445"/>
                    <a:pt x="593267" y="39257"/>
                  </a:cubicBezTo>
                  <a:cubicBezTo>
                    <a:pt x="649969" y="95959"/>
                    <a:pt x="694090" y="228264"/>
                    <a:pt x="687770" y="310187"/>
                  </a:cubicBezTo>
                  <a:cubicBezTo>
                    <a:pt x="681450" y="392110"/>
                    <a:pt x="631068" y="473973"/>
                    <a:pt x="631068" y="536995"/>
                  </a:cubicBezTo>
                  <a:cubicBezTo>
                    <a:pt x="631068" y="600017"/>
                    <a:pt x="612167" y="625179"/>
                    <a:pt x="586947" y="650399"/>
                  </a:cubicBezTo>
                  <a:cubicBezTo>
                    <a:pt x="568046" y="675620"/>
                    <a:pt x="530245" y="726002"/>
                    <a:pt x="505024" y="738583"/>
                  </a:cubicBezTo>
                  <a:cubicBezTo>
                    <a:pt x="479803" y="744903"/>
                    <a:pt x="7286" y="776384"/>
                    <a:pt x="13606" y="770064"/>
                  </a:cubicBezTo>
                  <a:cubicBezTo>
                    <a:pt x="19926" y="763745"/>
                    <a:pt x="-5295" y="606278"/>
                    <a:pt x="1025" y="555837"/>
                  </a:cubicBezTo>
                  <a:cubicBezTo>
                    <a:pt x="1025" y="555837"/>
                    <a:pt x="158551" y="549517"/>
                    <a:pt x="183712" y="549517"/>
                  </a:cubicBezTo>
                  <a:cubicBezTo>
                    <a:pt x="208933" y="555837"/>
                    <a:pt x="221514" y="549517"/>
                    <a:pt x="240414" y="536936"/>
                  </a:cubicBezTo>
                  <a:cubicBezTo>
                    <a:pt x="259315" y="530616"/>
                    <a:pt x="259315" y="524355"/>
                    <a:pt x="271896" y="530616"/>
                  </a:cubicBezTo>
                  <a:cubicBezTo>
                    <a:pt x="284477" y="536936"/>
                    <a:pt x="309697" y="536936"/>
                    <a:pt x="322278" y="530616"/>
                  </a:cubicBezTo>
                  <a:cubicBezTo>
                    <a:pt x="334859" y="524296"/>
                    <a:pt x="347499" y="505396"/>
                    <a:pt x="347499" y="505396"/>
                  </a:cubicBezTo>
                  <a:cubicBezTo>
                    <a:pt x="347499" y="505396"/>
                    <a:pt x="328598" y="423473"/>
                    <a:pt x="341179" y="404572"/>
                  </a:cubicBezTo>
                  <a:cubicBezTo>
                    <a:pt x="353819" y="385731"/>
                    <a:pt x="347558" y="341668"/>
                    <a:pt x="347558" y="341668"/>
                  </a:cubicBezTo>
                  <a:close/>
                </a:path>
              </a:pathLst>
            </a:custGeom>
            <a:solidFill>
              <a:srgbClr val="17C1E5"/>
            </a:solidFill>
            <a:ln w="5890" cap="flat">
              <a:noFill/>
              <a:prstDash val="solid"/>
              <a:miter/>
            </a:ln>
          </p:spPr>
          <p:txBody>
            <a:bodyPr rtlCol="0" anchor="ctr"/>
            <a:lstStyle/>
            <a:p>
              <a:endParaRPr lang="en-US" sz="2264"/>
            </a:p>
          </p:txBody>
        </p:sp>
        <p:grpSp>
          <p:nvGrpSpPr>
            <p:cNvPr id="50" name="Graphic 3">
              <a:extLst>
                <a:ext uri="{FF2B5EF4-FFF2-40B4-BE49-F238E27FC236}">
                  <a16:creationId xmlns:a16="http://schemas.microsoft.com/office/drawing/2014/main" id="{4DC318A6-3406-4E07-23E2-42DC690B15B8}"/>
                </a:ext>
              </a:extLst>
            </p:cNvPr>
            <p:cNvGrpSpPr/>
            <p:nvPr/>
          </p:nvGrpSpPr>
          <p:grpSpPr>
            <a:xfrm>
              <a:off x="6676390" y="3750498"/>
              <a:ext cx="236259" cy="236259"/>
              <a:chOff x="6676390" y="3750498"/>
              <a:chExt cx="236259" cy="236259"/>
            </a:xfrm>
            <a:solidFill>
              <a:srgbClr val="FFFFFF"/>
            </a:solidFill>
          </p:grpSpPr>
          <p:sp>
            <p:nvSpPr>
              <p:cNvPr id="64" name="Freeform: Shape 63">
                <a:extLst>
                  <a:ext uri="{FF2B5EF4-FFF2-40B4-BE49-F238E27FC236}">
                    <a16:creationId xmlns:a16="http://schemas.microsoft.com/office/drawing/2014/main" id="{5EDB7741-571C-83C0-E675-5DE460662C40}"/>
                  </a:ext>
                </a:extLst>
              </p:cNvPr>
              <p:cNvSpPr/>
              <p:nvPr/>
            </p:nvSpPr>
            <p:spPr>
              <a:xfrm>
                <a:off x="6815014" y="3832303"/>
                <a:ext cx="100410" cy="153568"/>
              </a:xfrm>
              <a:custGeom>
                <a:avLst/>
                <a:gdLst>
                  <a:gd name="connsiteX0" fmla="*/ 100823 w 100409"/>
                  <a:gd name="connsiteY0" fmla="*/ 63022 h 153568"/>
                  <a:gd name="connsiteX1" fmla="*/ 63022 w 100409"/>
                  <a:gd name="connsiteY1" fmla="*/ 157526 h 153568"/>
                  <a:gd name="connsiteX2" fmla="*/ 0 w 100409"/>
                  <a:gd name="connsiteY2" fmla="*/ 56702 h 153568"/>
                  <a:gd name="connsiteX3" fmla="*/ 100823 w 100409"/>
                  <a:gd name="connsiteY3" fmla="*/ 0 h 153568"/>
                  <a:gd name="connsiteX4" fmla="*/ 100823 w 100409"/>
                  <a:gd name="connsiteY4" fmla="*/ 63022 h 153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09" h="153568">
                    <a:moveTo>
                      <a:pt x="100823" y="63022"/>
                    </a:moveTo>
                    <a:lnTo>
                      <a:pt x="63022" y="157526"/>
                    </a:lnTo>
                    <a:lnTo>
                      <a:pt x="0" y="56702"/>
                    </a:lnTo>
                    <a:cubicBezTo>
                      <a:pt x="69283" y="37801"/>
                      <a:pt x="100823" y="0"/>
                      <a:pt x="100823" y="0"/>
                    </a:cubicBezTo>
                    <a:cubicBezTo>
                      <a:pt x="100823" y="18960"/>
                      <a:pt x="100823" y="37860"/>
                      <a:pt x="100823" y="63022"/>
                    </a:cubicBezTo>
                    <a:close/>
                  </a:path>
                </a:pathLst>
              </a:custGeom>
              <a:solidFill>
                <a:srgbClr val="FFFFFF"/>
              </a:solidFill>
              <a:ln w="5890" cap="flat">
                <a:noFill/>
                <a:prstDash val="solid"/>
                <a:miter/>
              </a:ln>
            </p:spPr>
            <p:txBody>
              <a:bodyPr rtlCol="0" anchor="ctr"/>
              <a:lstStyle/>
              <a:p>
                <a:endParaRPr lang="en-US" sz="2264"/>
              </a:p>
            </p:txBody>
          </p:sp>
          <p:sp>
            <p:nvSpPr>
              <p:cNvPr id="65" name="Freeform: Shape 64">
                <a:extLst>
                  <a:ext uri="{FF2B5EF4-FFF2-40B4-BE49-F238E27FC236}">
                    <a16:creationId xmlns:a16="http://schemas.microsoft.com/office/drawing/2014/main" id="{76F795C5-A8BF-3279-F851-A78C29CF91F1}"/>
                  </a:ext>
                </a:extLst>
              </p:cNvPr>
              <p:cNvSpPr/>
              <p:nvPr/>
            </p:nvSpPr>
            <p:spPr>
              <a:xfrm>
                <a:off x="6676390" y="3750498"/>
                <a:ext cx="118129" cy="224446"/>
              </a:xfrm>
              <a:custGeom>
                <a:avLst/>
                <a:gdLst>
                  <a:gd name="connsiteX0" fmla="*/ 119724 w 118129"/>
                  <a:gd name="connsiteY0" fmla="*/ 138566 h 224445"/>
                  <a:gd name="connsiteX1" fmla="*/ 81923 w 118129"/>
                  <a:gd name="connsiteY1" fmla="*/ 182687 h 224445"/>
                  <a:gd name="connsiteX2" fmla="*/ 56702 w 118129"/>
                  <a:gd name="connsiteY2" fmla="*/ 226808 h 224445"/>
                  <a:gd name="connsiteX3" fmla="*/ 25221 w 118129"/>
                  <a:gd name="connsiteY3" fmla="*/ 163786 h 224445"/>
                  <a:gd name="connsiteX4" fmla="*/ 0 w 118129"/>
                  <a:gd name="connsiteY4" fmla="*/ 0 h 224445"/>
                  <a:gd name="connsiteX5" fmla="*/ 119724 w 118129"/>
                  <a:gd name="connsiteY5" fmla="*/ 138566 h 22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129" h="224445">
                    <a:moveTo>
                      <a:pt x="119724" y="138566"/>
                    </a:moveTo>
                    <a:cubicBezTo>
                      <a:pt x="119724" y="138566"/>
                      <a:pt x="94503" y="157466"/>
                      <a:pt x="81923" y="182687"/>
                    </a:cubicBezTo>
                    <a:cubicBezTo>
                      <a:pt x="69342" y="207908"/>
                      <a:pt x="56702" y="226808"/>
                      <a:pt x="56702" y="226808"/>
                    </a:cubicBezTo>
                    <a:lnTo>
                      <a:pt x="25221" y="163786"/>
                    </a:lnTo>
                    <a:cubicBezTo>
                      <a:pt x="18901" y="107084"/>
                      <a:pt x="12640" y="56702"/>
                      <a:pt x="0" y="0"/>
                    </a:cubicBezTo>
                    <a:cubicBezTo>
                      <a:pt x="59" y="12522"/>
                      <a:pt x="63022" y="119665"/>
                      <a:pt x="119724" y="138566"/>
                    </a:cubicBezTo>
                    <a:close/>
                  </a:path>
                </a:pathLst>
              </a:custGeom>
              <a:solidFill>
                <a:srgbClr val="FFFFFF"/>
              </a:solidFill>
              <a:ln w="5890" cap="flat">
                <a:noFill/>
                <a:prstDash val="solid"/>
                <a:miter/>
              </a:ln>
            </p:spPr>
            <p:txBody>
              <a:bodyPr rtlCol="0" anchor="ctr"/>
              <a:lstStyle/>
              <a:p>
                <a:endParaRPr lang="en-US" sz="2264"/>
              </a:p>
            </p:txBody>
          </p:sp>
        </p:grpSp>
        <p:sp>
          <p:nvSpPr>
            <p:cNvPr id="51" name="Freeform: Shape 50">
              <a:extLst>
                <a:ext uri="{FF2B5EF4-FFF2-40B4-BE49-F238E27FC236}">
                  <a16:creationId xmlns:a16="http://schemas.microsoft.com/office/drawing/2014/main" id="{B6F97587-41A3-7328-EFA5-53AF4CE086A7}"/>
                </a:ext>
              </a:extLst>
            </p:cNvPr>
            <p:cNvSpPr/>
            <p:nvPr/>
          </p:nvSpPr>
          <p:spPr>
            <a:xfrm>
              <a:off x="6563580" y="3318094"/>
              <a:ext cx="360294" cy="348482"/>
            </a:xfrm>
            <a:custGeom>
              <a:avLst/>
              <a:gdLst>
                <a:gd name="connsiteX0" fmla="*/ 81328 w 360294"/>
                <a:gd name="connsiteY0" fmla="*/ 350423 h 348481"/>
                <a:gd name="connsiteX1" fmla="*/ 93909 w 360294"/>
                <a:gd name="connsiteY1" fmla="*/ 350423 h 348481"/>
                <a:gd name="connsiteX2" fmla="*/ 81328 w 360294"/>
                <a:gd name="connsiteY2" fmla="*/ 287401 h 348481"/>
                <a:gd name="connsiteX3" fmla="*/ 100228 w 360294"/>
                <a:gd name="connsiteY3" fmla="*/ 199217 h 348481"/>
                <a:gd name="connsiteX4" fmla="*/ 282915 w 360294"/>
                <a:gd name="connsiteY4" fmla="*/ 142515 h 348481"/>
                <a:gd name="connsiteX5" fmla="*/ 339618 w 360294"/>
                <a:gd name="connsiteY5" fmla="*/ 123614 h 348481"/>
                <a:gd name="connsiteX6" fmla="*/ 364838 w 360294"/>
                <a:gd name="connsiteY6" fmla="*/ 186636 h 348481"/>
                <a:gd name="connsiteX7" fmla="*/ 339618 w 360294"/>
                <a:gd name="connsiteY7" fmla="*/ 104714 h 348481"/>
                <a:gd name="connsiteX8" fmla="*/ 245114 w 360294"/>
                <a:gd name="connsiteY8" fmla="*/ 10210 h 348481"/>
                <a:gd name="connsiteX9" fmla="*/ 11986 w 360294"/>
                <a:gd name="connsiteY9" fmla="*/ 104714 h 348481"/>
                <a:gd name="connsiteX10" fmla="*/ 43467 w 360294"/>
                <a:gd name="connsiteY10" fmla="*/ 293721 h 348481"/>
                <a:gd name="connsiteX11" fmla="*/ 81328 w 360294"/>
                <a:gd name="connsiteY11" fmla="*/ 350423 h 34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294" h="348481">
                  <a:moveTo>
                    <a:pt x="81328" y="350423"/>
                  </a:moveTo>
                  <a:lnTo>
                    <a:pt x="93909" y="350423"/>
                  </a:lnTo>
                  <a:cubicBezTo>
                    <a:pt x="93909" y="350423"/>
                    <a:pt x="68688" y="312621"/>
                    <a:pt x="81328" y="287401"/>
                  </a:cubicBezTo>
                  <a:cubicBezTo>
                    <a:pt x="93968" y="262180"/>
                    <a:pt x="56107" y="186577"/>
                    <a:pt x="100228" y="199217"/>
                  </a:cubicBezTo>
                  <a:cubicBezTo>
                    <a:pt x="144350" y="211798"/>
                    <a:pt x="251434" y="173996"/>
                    <a:pt x="282915" y="142515"/>
                  </a:cubicBezTo>
                  <a:cubicBezTo>
                    <a:pt x="314397" y="111034"/>
                    <a:pt x="327037" y="111034"/>
                    <a:pt x="339618" y="123614"/>
                  </a:cubicBezTo>
                  <a:cubicBezTo>
                    <a:pt x="352198" y="136195"/>
                    <a:pt x="364838" y="186636"/>
                    <a:pt x="364838" y="186636"/>
                  </a:cubicBezTo>
                  <a:cubicBezTo>
                    <a:pt x="364838" y="186636"/>
                    <a:pt x="352257" y="136254"/>
                    <a:pt x="339618" y="104714"/>
                  </a:cubicBezTo>
                  <a:cubicBezTo>
                    <a:pt x="327037" y="73232"/>
                    <a:pt x="352198" y="41692"/>
                    <a:pt x="245114" y="10210"/>
                  </a:cubicBezTo>
                  <a:cubicBezTo>
                    <a:pt x="138030" y="-21271"/>
                    <a:pt x="43526" y="22791"/>
                    <a:pt x="11986" y="104714"/>
                  </a:cubicBezTo>
                  <a:cubicBezTo>
                    <a:pt x="-19555" y="186636"/>
                    <a:pt x="18306" y="268500"/>
                    <a:pt x="43467" y="293721"/>
                  </a:cubicBezTo>
                  <a:cubicBezTo>
                    <a:pt x="62427" y="312621"/>
                    <a:pt x="81328" y="350423"/>
                    <a:pt x="81328" y="350423"/>
                  </a:cubicBezTo>
                  <a:close/>
                </a:path>
              </a:pathLst>
            </a:custGeom>
            <a:solidFill>
              <a:srgbClr val="231F20"/>
            </a:solidFill>
            <a:ln w="5890" cap="flat">
              <a:noFill/>
              <a:prstDash val="solid"/>
              <a:miter/>
            </a:ln>
          </p:spPr>
          <p:txBody>
            <a:bodyPr rtlCol="0" anchor="ctr"/>
            <a:lstStyle/>
            <a:p>
              <a:endParaRPr lang="en-US" sz="2264"/>
            </a:p>
          </p:txBody>
        </p:sp>
        <p:sp>
          <p:nvSpPr>
            <p:cNvPr id="52" name="Freeform: Shape 51">
              <a:extLst>
                <a:ext uri="{FF2B5EF4-FFF2-40B4-BE49-F238E27FC236}">
                  <a16:creationId xmlns:a16="http://schemas.microsoft.com/office/drawing/2014/main" id="{5B504A31-2960-545A-E3BF-125591710E1C}"/>
                </a:ext>
              </a:extLst>
            </p:cNvPr>
            <p:cNvSpPr/>
            <p:nvPr/>
          </p:nvSpPr>
          <p:spPr>
            <a:xfrm>
              <a:off x="6323596" y="4254438"/>
              <a:ext cx="212633" cy="135849"/>
            </a:xfrm>
            <a:custGeom>
              <a:avLst/>
              <a:gdLst>
                <a:gd name="connsiteX0" fmla="*/ 100823 w 212632"/>
                <a:gd name="connsiteY0" fmla="*/ 0 h 135848"/>
                <a:gd name="connsiteX1" fmla="*/ 214228 w 212632"/>
                <a:gd name="connsiteY1" fmla="*/ 6320 h 135848"/>
                <a:gd name="connsiteX2" fmla="*/ 176426 w 212632"/>
                <a:gd name="connsiteY2" fmla="*/ 81923 h 135848"/>
                <a:gd name="connsiteX3" fmla="*/ 189007 w 212632"/>
                <a:gd name="connsiteY3" fmla="*/ 138625 h 135848"/>
                <a:gd name="connsiteX4" fmla="*/ 0 w 212632"/>
                <a:gd name="connsiteY4" fmla="*/ 107143 h 135848"/>
                <a:gd name="connsiteX5" fmla="*/ 100823 w 212632"/>
                <a:gd name="connsiteY5" fmla="*/ 0 h 13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632" h="135848">
                  <a:moveTo>
                    <a:pt x="100823" y="0"/>
                  </a:moveTo>
                  <a:lnTo>
                    <a:pt x="214228" y="6320"/>
                  </a:lnTo>
                  <a:cubicBezTo>
                    <a:pt x="214228" y="6320"/>
                    <a:pt x="176426" y="25221"/>
                    <a:pt x="176426" y="81923"/>
                  </a:cubicBezTo>
                  <a:cubicBezTo>
                    <a:pt x="176426" y="138625"/>
                    <a:pt x="189007" y="138625"/>
                    <a:pt x="189007" y="138625"/>
                  </a:cubicBezTo>
                  <a:lnTo>
                    <a:pt x="0" y="107143"/>
                  </a:lnTo>
                  <a:cubicBezTo>
                    <a:pt x="6320" y="113404"/>
                    <a:pt x="88243" y="0"/>
                    <a:pt x="100823" y="0"/>
                  </a:cubicBezTo>
                  <a:close/>
                </a:path>
              </a:pathLst>
            </a:custGeom>
            <a:solidFill>
              <a:srgbClr val="F3F3F3"/>
            </a:solidFill>
            <a:ln w="5890" cap="flat">
              <a:noFill/>
              <a:prstDash val="solid"/>
              <a:miter/>
            </a:ln>
          </p:spPr>
          <p:txBody>
            <a:bodyPr rtlCol="0" anchor="ctr"/>
            <a:lstStyle/>
            <a:p>
              <a:endParaRPr lang="en-US" sz="2264"/>
            </a:p>
          </p:txBody>
        </p:sp>
        <p:sp>
          <p:nvSpPr>
            <p:cNvPr id="53" name="Freeform: Shape 52">
              <a:extLst>
                <a:ext uri="{FF2B5EF4-FFF2-40B4-BE49-F238E27FC236}">
                  <a16:creationId xmlns:a16="http://schemas.microsoft.com/office/drawing/2014/main" id="{247F2A1D-D16D-9FFB-ED98-8422CD4087AA}"/>
                </a:ext>
              </a:extLst>
            </p:cNvPr>
            <p:cNvSpPr/>
            <p:nvPr/>
          </p:nvSpPr>
          <p:spPr>
            <a:xfrm>
              <a:off x="6077947" y="3712697"/>
              <a:ext cx="425266" cy="673337"/>
            </a:xfrm>
            <a:custGeom>
              <a:avLst/>
              <a:gdLst>
                <a:gd name="connsiteX0" fmla="*/ 428396 w 425265"/>
                <a:gd name="connsiteY0" fmla="*/ 541741 h 673337"/>
                <a:gd name="connsiteX1" fmla="*/ 321312 w 425265"/>
                <a:gd name="connsiteY1" fmla="*/ 674046 h 673337"/>
                <a:gd name="connsiteX2" fmla="*/ 0 w 425265"/>
                <a:gd name="connsiteY2" fmla="*/ 655145 h 673337"/>
                <a:gd name="connsiteX3" fmla="*/ 12581 w 425265"/>
                <a:gd name="connsiteY3" fmla="*/ 485039 h 673337"/>
                <a:gd name="connsiteX4" fmla="*/ 81864 w 425265"/>
                <a:gd name="connsiteY4" fmla="*/ 346473 h 673337"/>
                <a:gd name="connsiteX5" fmla="*/ 188948 w 425265"/>
                <a:gd name="connsiteY5" fmla="*/ 195268 h 673337"/>
                <a:gd name="connsiteX6" fmla="*/ 220429 w 425265"/>
                <a:gd name="connsiteY6" fmla="*/ 144886 h 673337"/>
                <a:gd name="connsiteX7" fmla="*/ 245650 w 425265"/>
                <a:gd name="connsiteY7" fmla="*/ 50382 h 673337"/>
                <a:gd name="connsiteX8" fmla="*/ 289771 w 425265"/>
                <a:gd name="connsiteY8" fmla="*/ 0 h 673337"/>
                <a:gd name="connsiteX9" fmla="*/ 314992 w 425265"/>
                <a:gd name="connsiteY9" fmla="*/ 125985 h 673337"/>
                <a:gd name="connsiteX10" fmla="*/ 359113 w 425265"/>
                <a:gd name="connsiteY10" fmla="*/ 327573 h 673337"/>
                <a:gd name="connsiteX11" fmla="*/ 352793 w 425265"/>
                <a:gd name="connsiteY11" fmla="*/ 403175 h 673337"/>
                <a:gd name="connsiteX12" fmla="*/ 352793 w 425265"/>
                <a:gd name="connsiteY12" fmla="*/ 403175 h 673337"/>
                <a:gd name="connsiteX13" fmla="*/ 302411 w 425265"/>
                <a:gd name="connsiteY13" fmla="*/ 516580 h 673337"/>
                <a:gd name="connsiteX14" fmla="*/ 321312 w 425265"/>
                <a:gd name="connsiteY14" fmla="*/ 522900 h 673337"/>
                <a:gd name="connsiteX15" fmla="*/ 428396 w 425265"/>
                <a:gd name="connsiteY15" fmla="*/ 541741 h 67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5265" h="673337">
                  <a:moveTo>
                    <a:pt x="428396" y="541741"/>
                  </a:moveTo>
                  <a:cubicBezTo>
                    <a:pt x="359113" y="573223"/>
                    <a:pt x="333893" y="598443"/>
                    <a:pt x="321312" y="674046"/>
                  </a:cubicBezTo>
                  <a:lnTo>
                    <a:pt x="0" y="655145"/>
                  </a:lnTo>
                  <a:cubicBezTo>
                    <a:pt x="0" y="655145"/>
                    <a:pt x="6320" y="522840"/>
                    <a:pt x="12581" y="485039"/>
                  </a:cubicBezTo>
                  <a:cubicBezTo>
                    <a:pt x="18842" y="447238"/>
                    <a:pt x="44062" y="384275"/>
                    <a:pt x="81864" y="346473"/>
                  </a:cubicBezTo>
                  <a:cubicBezTo>
                    <a:pt x="113345" y="308672"/>
                    <a:pt x="182687" y="214169"/>
                    <a:pt x="188948" y="195268"/>
                  </a:cubicBezTo>
                  <a:cubicBezTo>
                    <a:pt x="195268" y="176367"/>
                    <a:pt x="214168" y="157466"/>
                    <a:pt x="220429" y="144886"/>
                  </a:cubicBezTo>
                  <a:cubicBezTo>
                    <a:pt x="226749" y="132305"/>
                    <a:pt x="239330" y="88184"/>
                    <a:pt x="245650" y="50382"/>
                  </a:cubicBezTo>
                  <a:cubicBezTo>
                    <a:pt x="251970" y="6261"/>
                    <a:pt x="289771" y="0"/>
                    <a:pt x="289771" y="0"/>
                  </a:cubicBezTo>
                  <a:cubicBezTo>
                    <a:pt x="289771" y="0"/>
                    <a:pt x="321253" y="50382"/>
                    <a:pt x="314992" y="125985"/>
                  </a:cubicBezTo>
                  <a:cubicBezTo>
                    <a:pt x="314992" y="207908"/>
                    <a:pt x="359113" y="277191"/>
                    <a:pt x="359113" y="327573"/>
                  </a:cubicBezTo>
                  <a:cubicBezTo>
                    <a:pt x="359113" y="340153"/>
                    <a:pt x="352793" y="365374"/>
                    <a:pt x="352793" y="403175"/>
                  </a:cubicBezTo>
                  <a:lnTo>
                    <a:pt x="352793" y="403175"/>
                  </a:lnTo>
                  <a:lnTo>
                    <a:pt x="302411" y="516580"/>
                  </a:lnTo>
                  <a:lnTo>
                    <a:pt x="321312" y="522900"/>
                  </a:lnTo>
                  <a:lnTo>
                    <a:pt x="428396" y="541741"/>
                  </a:lnTo>
                  <a:close/>
                </a:path>
              </a:pathLst>
            </a:custGeom>
            <a:solidFill>
              <a:srgbClr val="17C1E5"/>
            </a:solidFill>
            <a:ln w="5890" cap="flat">
              <a:noFill/>
              <a:prstDash val="solid"/>
              <a:miter/>
            </a:ln>
          </p:spPr>
          <p:txBody>
            <a:bodyPr rtlCol="0" anchor="ctr"/>
            <a:lstStyle/>
            <a:p>
              <a:endParaRPr lang="en-US" sz="2264"/>
            </a:p>
          </p:txBody>
        </p:sp>
        <p:grpSp>
          <p:nvGrpSpPr>
            <p:cNvPr id="54" name="Graphic 3">
              <a:extLst>
                <a:ext uri="{FF2B5EF4-FFF2-40B4-BE49-F238E27FC236}">
                  <a16:creationId xmlns:a16="http://schemas.microsoft.com/office/drawing/2014/main" id="{CD19D699-232B-41F4-72FE-B3552FC49558}"/>
                </a:ext>
              </a:extLst>
            </p:cNvPr>
            <p:cNvGrpSpPr/>
            <p:nvPr/>
          </p:nvGrpSpPr>
          <p:grpSpPr>
            <a:xfrm>
              <a:off x="5743995" y="4367842"/>
              <a:ext cx="1878256" cy="1382113"/>
              <a:chOff x="5743995" y="4367842"/>
              <a:chExt cx="1878256" cy="1382113"/>
            </a:xfrm>
            <a:solidFill>
              <a:srgbClr val="1B120A"/>
            </a:solidFill>
          </p:grpSpPr>
          <p:sp>
            <p:nvSpPr>
              <p:cNvPr id="62" name="Freeform: Shape 61">
                <a:extLst>
                  <a:ext uri="{FF2B5EF4-FFF2-40B4-BE49-F238E27FC236}">
                    <a16:creationId xmlns:a16="http://schemas.microsoft.com/office/drawing/2014/main" id="{FFC09C41-084A-82F5-5DB4-782DFC0ABFFF}"/>
                  </a:ext>
                </a:extLst>
              </p:cNvPr>
              <p:cNvSpPr/>
              <p:nvPr/>
            </p:nvSpPr>
            <p:spPr>
              <a:xfrm>
                <a:off x="6632327" y="4468665"/>
                <a:ext cx="100410" cy="1281703"/>
              </a:xfrm>
              <a:custGeom>
                <a:avLst/>
                <a:gdLst>
                  <a:gd name="connsiteX0" fmla="*/ 0 w 100409"/>
                  <a:gd name="connsiteY0" fmla="*/ 0 h 1281703"/>
                  <a:gd name="connsiteX1" fmla="*/ 100823 w 100409"/>
                  <a:gd name="connsiteY1" fmla="*/ 0 h 1281703"/>
                  <a:gd name="connsiteX2" fmla="*/ 100823 w 100409"/>
                  <a:gd name="connsiteY2" fmla="*/ 1285247 h 1281703"/>
                  <a:gd name="connsiteX3" fmla="*/ 0 w 100409"/>
                  <a:gd name="connsiteY3" fmla="*/ 1285247 h 1281703"/>
                </a:gdLst>
                <a:ahLst/>
                <a:cxnLst>
                  <a:cxn ang="0">
                    <a:pos x="connsiteX0" y="connsiteY0"/>
                  </a:cxn>
                  <a:cxn ang="0">
                    <a:pos x="connsiteX1" y="connsiteY1"/>
                  </a:cxn>
                  <a:cxn ang="0">
                    <a:pos x="connsiteX2" y="connsiteY2"/>
                  </a:cxn>
                  <a:cxn ang="0">
                    <a:pos x="connsiteX3" y="connsiteY3"/>
                  </a:cxn>
                </a:cxnLst>
                <a:rect l="l" t="t" r="r" b="b"/>
                <a:pathLst>
                  <a:path w="100409" h="1281703">
                    <a:moveTo>
                      <a:pt x="0" y="0"/>
                    </a:moveTo>
                    <a:lnTo>
                      <a:pt x="100823" y="0"/>
                    </a:lnTo>
                    <a:lnTo>
                      <a:pt x="100823" y="1285247"/>
                    </a:lnTo>
                    <a:lnTo>
                      <a:pt x="0" y="1285247"/>
                    </a:lnTo>
                    <a:close/>
                  </a:path>
                </a:pathLst>
              </a:custGeom>
              <a:solidFill>
                <a:srgbClr val="1B120A"/>
              </a:solidFill>
              <a:ln w="5890" cap="flat">
                <a:noFill/>
                <a:prstDash val="solid"/>
                <a:miter/>
              </a:ln>
            </p:spPr>
            <p:txBody>
              <a:bodyPr rtlCol="0" anchor="ctr"/>
              <a:lstStyle/>
              <a:p>
                <a:endParaRPr lang="en-US" sz="2264"/>
              </a:p>
            </p:txBody>
          </p:sp>
          <p:sp>
            <p:nvSpPr>
              <p:cNvPr id="63" name="Freeform: Shape 62">
                <a:extLst>
                  <a:ext uri="{FF2B5EF4-FFF2-40B4-BE49-F238E27FC236}">
                    <a16:creationId xmlns:a16="http://schemas.microsoft.com/office/drawing/2014/main" id="{3EA1E8B9-310D-53D7-62D4-B752237316CA}"/>
                  </a:ext>
                </a:extLst>
              </p:cNvPr>
              <p:cNvSpPr/>
              <p:nvPr/>
            </p:nvSpPr>
            <p:spPr>
              <a:xfrm>
                <a:off x="5743995" y="4367842"/>
                <a:ext cx="1878256" cy="82691"/>
              </a:xfrm>
              <a:custGeom>
                <a:avLst/>
                <a:gdLst>
                  <a:gd name="connsiteX0" fmla="*/ 1839687 w 1878256"/>
                  <a:gd name="connsiteY0" fmla="*/ 88243 h 82690"/>
                  <a:gd name="connsiteX1" fmla="*/ 44121 w 1878256"/>
                  <a:gd name="connsiteY1" fmla="*/ 88243 h 82690"/>
                  <a:gd name="connsiteX2" fmla="*/ 0 w 1878256"/>
                  <a:gd name="connsiteY2" fmla="*/ 44121 h 82690"/>
                  <a:gd name="connsiteX3" fmla="*/ 0 w 1878256"/>
                  <a:gd name="connsiteY3" fmla="*/ 44121 h 82690"/>
                  <a:gd name="connsiteX4" fmla="*/ 44121 w 1878256"/>
                  <a:gd name="connsiteY4" fmla="*/ 0 h 82690"/>
                  <a:gd name="connsiteX5" fmla="*/ 1839687 w 1878256"/>
                  <a:gd name="connsiteY5" fmla="*/ 0 h 82690"/>
                  <a:gd name="connsiteX6" fmla="*/ 1883808 w 1878256"/>
                  <a:gd name="connsiteY6" fmla="*/ 44121 h 82690"/>
                  <a:gd name="connsiteX7" fmla="*/ 1883808 w 1878256"/>
                  <a:gd name="connsiteY7" fmla="*/ 44121 h 82690"/>
                  <a:gd name="connsiteX8" fmla="*/ 1839687 w 1878256"/>
                  <a:gd name="connsiteY8" fmla="*/ 88243 h 8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256" h="82690">
                    <a:moveTo>
                      <a:pt x="1839687" y="88243"/>
                    </a:moveTo>
                    <a:lnTo>
                      <a:pt x="44121" y="88243"/>
                    </a:lnTo>
                    <a:cubicBezTo>
                      <a:pt x="18901" y="88243"/>
                      <a:pt x="0" y="69342"/>
                      <a:pt x="0" y="44121"/>
                    </a:cubicBezTo>
                    <a:lnTo>
                      <a:pt x="0" y="44121"/>
                    </a:lnTo>
                    <a:cubicBezTo>
                      <a:pt x="0" y="18901"/>
                      <a:pt x="18901" y="0"/>
                      <a:pt x="44121" y="0"/>
                    </a:cubicBezTo>
                    <a:lnTo>
                      <a:pt x="1839687" y="0"/>
                    </a:lnTo>
                    <a:cubicBezTo>
                      <a:pt x="1864908" y="0"/>
                      <a:pt x="1883808" y="18901"/>
                      <a:pt x="1883808" y="44121"/>
                    </a:cubicBezTo>
                    <a:lnTo>
                      <a:pt x="1883808" y="44121"/>
                    </a:lnTo>
                    <a:cubicBezTo>
                      <a:pt x="1883749" y="69342"/>
                      <a:pt x="1864849" y="88243"/>
                      <a:pt x="1839687" y="88243"/>
                    </a:cubicBezTo>
                    <a:close/>
                  </a:path>
                </a:pathLst>
              </a:custGeom>
              <a:solidFill>
                <a:srgbClr val="1B120A"/>
              </a:solidFill>
              <a:ln w="5890" cap="flat">
                <a:noFill/>
                <a:prstDash val="solid"/>
                <a:miter/>
              </a:ln>
            </p:spPr>
            <p:txBody>
              <a:bodyPr rtlCol="0" anchor="ctr"/>
              <a:lstStyle/>
              <a:p>
                <a:endParaRPr lang="en-US" sz="2264"/>
              </a:p>
            </p:txBody>
          </p:sp>
        </p:grpSp>
        <p:sp>
          <p:nvSpPr>
            <p:cNvPr id="55" name="Freeform: Shape 54">
              <a:extLst>
                <a:ext uri="{FF2B5EF4-FFF2-40B4-BE49-F238E27FC236}">
                  <a16:creationId xmlns:a16="http://schemas.microsoft.com/office/drawing/2014/main" id="{CF1E69A9-BA5F-40C6-ED3E-E072AB689466}"/>
                </a:ext>
              </a:extLst>
            </p:cNvPr>
            <p:cNvSpPr/>
            <p:nvPr/>
          </p:nvSpPr>
          <p:spPr>
            <a:xfrm>
              <a:off x="5788116" y="4456085"/>
              <a:ext cx="1795566" cy="29532"/>
            </a:xfrm>
            <a:custGeom>
              <a:avLst/>
              <a:gdLst>
                <a:gd name="connsiteX0" fmla="*/ 1795566 w 1795565"/>
                <a:gd name="connsiteY0" fmla="*/ 0 h 29532"/>
                <a:gd name="connsiteX1" fmla="*/ 0 w 1795565"/>
                <a:gd name="connsiteY1" fmla="*/ 0 h 29532"/>
                <a:gd name="connsiteX2" fmla="*/ 1795566 w 1795565"/>
                <a:gd name="connsiteY2" fmla="*/ 0 h 29532"/>
              </a:gdLst>
              <a:ahLst/>
              <a:cxnLst>
                <a:cxn ang="0">
                  <a:pos x="connsiteX0" y="connsiteY0"/>
                </a:cxn>
                <a:cxn ang="0">
                  <a:pos x="connsiteX1" y="connsiteY1"/>
                </a:cxn>
                <a:cxn ang="0">
                  <a:pos x="connsiteX2" y="connsiteY2"/>
                </a:cxn>
              </a:cxnLst>
              <a:rect l="l" t="t" r="r" b="b"/>
              <a:pathLst>
                <a:path w="1795565" h="29532">
                  <a:moveTo>
                    <a:pt x="1795566" y="0"/>
                  </a:moveTo>
                  <a:cubicBezTo>
                    <a:pt x="1209644" y="44121"/>
                    <a:pt x="611142" y="37801"/>
                    <a:pt x="0" y="0"/>
                  </a:cubicBezTo>
                  <a:lnTo>
                    <a:pt x="1795566" y="0"/>
                  </a:lnTo>
                  <a:close/>
                </a:path>
              </a:pathLst>
            </a:custGeom>
            <a:solidFill>
              <a:srgbClr val="1B120A"/>
            </a:solidFill>
            <a:ln w="5890" cap="flat">
              <a:noFill/>
              <a:prstDash val="solid"/>
              <a:miter/>
            </a:ln>
          </p:spPr>
          <p:txBody>
            <a:bodyPr rtlCol="0" anchor="ctr"/>
            <a:lstStyle/>
            <a:p>
              <a:endParaRPr lang="en-US" sz="2264"/>
            </a:p>
          </p:txBody>
        </p:sp>
        <p:sp>
          <p:nvSpPr>
            <p:cNvPr id="56" name="Freeform: Shape 55">
              <a:extLst>
                <a:ext uri="{FF2B5EF4-FFF2-40B4-BE49-F238E27FC236}">
                  <a16:creationId xmlns:a16="http://schemas.microsoft.com/office/drawing/2014/main" id="{56512EBE-5716-58A6-7E3E-9B9631D31205}"/>
                </a:ext>
              </a:extLst>
            </p:cNvPr>
            <p:cNvSpPr/>
            <p:nvPr/>
          </p:nvSpPr>
          <p:spPr>
            <a:xfrm>
              <a:off x="6153490" y="5753913"/>
              <a:ext cx="1057257" cy="76784"/>
            </a:xfrm>
            <a:custGeom>
              <a:avLst/>
              <a:gdLst>
                <a:gd name="connsiteX0" fmla="*/ 1058439 w 1057257"/>
                <a:gd name="connsiteY0" fmla="*/ 81923 h 76784"/>
                <a:gd name="connsiteX1" fmla="*/ 0 w 1057257"/>
                <a:gd name="connsiteY1" fmla="*/ 81923 h 76784"/>
                <a:gd name="connsiteX2" fmla="*/ 81923 w 1057257"/>
                <a:gd name="connsiteY2" fmla="*/ 0 h 76784"/>
                <a:gd name="connsiteX3" fmla="*/ 976575 w 1057257"/>
                <a:gd name="connsiteY3" fmla="*/ 0 h 76784"/>
                <a:gd name="connsiteX4" fmla="*/ 1058439 w 1057257"/>
                <a:gd name="connsiteY4" fmla="*/ 81923 h 76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57" h="76784">
                  <a:moveTo>
                    <a:pt x="1058439" y="81923"/>
                  </a:moveTo>
                  <a:lnTo>
                    <a:pt x="0" y="81923"/>
                  </a:lnTo>
                  <a:cubicBezTo>
                    <a:pt x="0" y="37802"/>
                    <a:pt x="37801" y="0"/>
                    <a:pt x="81923" y="0"/>
                  </a:cubicBezTo>
                  <a:lnTo>
                    <a:pt x="976575" y="0"/>
                  </a:lnTo>
                  <a:cubicBezTo>
                    <a:pt x="1020637" y="0"/>
                    <a:pt x="1058439" y="37802"/>
                    <a:pt x="1058439" y="81923"/>
                  </a:cubicBezTo>
                  <a:close/>
                </a:path>
              </a:pathLst>
            </a:custGeom>
            <a:solidFill>
              <a:srgbClr val="1B120A"/>
            </a:solidFill>
            <a:ln w="5890" cap="flat">
              <a:noFill/>
              <a:prstDash val="solid"/>
              <a:miter/>
            </a:ln>
          </p:spPr>
          <p:txBody>
            <a:bodyPr rtlCol="0" anchor="ctr"/>
            <a:lstStyle/>
            <a:p>
              <a:endParaRPr lang="en-US" sz="2264"/>
            </a:p>
          </p:txBody>
        </p:sp>
        <p:sp>
          <p:nvSpPr>
            <p:cNvPr id="57" name="Freeform: Shape 56">
              <a:extLst>
                <a:ext uri="{FF2B5EF4-FFF2-40B4-BE49-F238E27FC236}">
                  <a16:creationId xmlns:a16="http://schemas.microsoft.com/office/drawing/2014/main" id="{0F62BD43-90E3-B92C-99C9-2A8B4F17D178}"/>
                </a:ext>
              </a:extLst>
            </p:cNvPr>
            <p:cNvSpPr/>
            <p:nvPr/>
          </p:nvSpPr>
          <p:spPr>
            <a:xfrm>
              <a:off x="6896996" y="5520784"/>
              <a:ext cx="265791" cy="295323"/>
            </a:xfrm>
            <a:custGeom>
              <a:avLst/>
              <a:gdLst>
                <a:gd name="connsiteX0" fmla="*/ 214168 w 265790"/>
                <a:gd name="connsiteY0" fmla="*/ 252029 h 295323"/>
                <a:gd name="connsiteX1" fmla="*/ 88183 w 265790"/>
                <a:gd name="connsiteY1" fmla="*/ 296150 h 295323"/>
                <a:gd name="connsiteX2" fmla="*/ 0 w 265790"/>
                <a:gd name="connsiteY2" fmla="*/ 182746 h 295323"/>
                <a:gd name="connsiteX3" fmla="*/ 75603 w 265790"/>
                <a:gd name="connsiteY3" fmla="*/ 81923 h 295323"/>
                <a:gd name="connsiteX4" fmla="*/ 119724 w 265790"/>
                <a:gd name="connsiteY4" fmla="*/ 0 h 295323"/>
                <a:gd name="connsiteX5" fmla="*/ 126044 w 265790"/>
                <a:gd name="connsiteY5" fmla="*/ 0 h 295323"/>
                <a:gd name="connsiteX6" fmla="*/ 270930 w 265790"/>
                <a:gd name="connsiteY6" fmla="*/ 63022 h 295323"/>
                <a:gd name="connsiteX7" fmla="*/ 214168 w 265790"/>
                <a:gd name="connsiteY7" fmla="*/ 252029 h 29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790" h="295323">
                  <a:moveTo>
                    <a:pt x="214168" y="252029"/>
                  </a:moveTo>
                  <a:lnTo>
                    <a:pt x="88183" y="296150"/>
                  </a:lnTo>
                  <a:lnTo>
                    <a:pt x="0" y="182746"/>
                  </a:lnTo>
                  <a:cubicBezTo>
                    <a:pt x="0" y="182746"/>
                    <a:pt x="50382" y="132364"/>
                    <a:pt x="75603" y="81923"/>
                  </a:cubicBezTo>
                  <a:cubicBezTo>
                    <a:pt x="88183" y="56702"/>
                    <a:pt x="107084" y="25221"/>
                    <a:pt x="119724" y="0"/>
                  </a:cubicBezTo>
                  <a:lnTo>
                    <a:pt x="126044" y="0"/>
                  </a:lnTo>
                  <a:cubicBezTo>
                    <a:pt x="182746" y="12581"/>
                    <a:pt x="252029" y="44121"/>
                    <a:pt x="270930" y="63022"/>
                  </a:cubicBezTo>
                  <a:cubicBezTo>
                    <a:pt x="251970" y="94503"/>
                    <a:pt x="207848" y="189007"/>
                    <a:pt x="214168" y="252029"/>
                  </a:cubicBezTo>
                  <a:close/>
                </a:path>
              </a:pathLst>
            </a:custGeom>
            <a:solidFill>
              <a:srgbClr val="E8EAE9"/>
            </a:solidFill>
            <a:ln w="5890" cap="flat">
              <a:noFill/>
              <a:prstDash val="solid"/>
              <a:miter/>
            </a:ln>
          </p:spPr>
          <p:txBody>
            <a:bodyPr rtlCol="0" anchor="ctr"/>
            <a:lstStyle/>
            <a:p>
              <a:endParaRPr lang="en-US" sz="2264"/>
            </a:p>
          </p:txBody>
        </p:sp>
        <p:sp>
          <p:nvSpPr>
            <p:cNvPr id="58" name="Freeform: Shape 57">
              <a:extLst>
                <a:ext uri="{FF2B5EF4-FFF2-40B4-BE49-F238E27FC236}">
                  <a16:creationId xmlns:a16="http://schemas.microsoft.com/office/drawing/2014/main" id="{1B7BBA4E-9FBF-D4D1-BA6B-A711A4C0379E}"/>
                </a:ext>
              </a:extLst>
            </p:cNvPr>
            <p:cNvSpPr/>
            <p:nvPr/>
          </p:nvSpPr>
          <p:spPr>
            <a:xfrm>
              <a:off x="6542851" y="5860997"/>
              <a:ext cx="596553" cy="112223"/>
            </a:xfrm>
            <a:custGeom>
              <a:avLst/>
              <a:gdLst>
                <a:gd name="connsiteX0" fmla="*/ 57995 w 596553"/>
                <a:gd name="connsiteY0" fmla="*/ 0 h 112222"/>
                <a:gd name="connsiteX1" fmla="*/ 13874 w 596553"/>
                <a:gd name="connsiteY1" fmla="*/ 0 h 112222"/>
                <a:gd name="connsiteX2" fmla="*/ 1293 w 596553"/>
                <a:gd name="connsiteY2" fmla="*/ 31482 h 112222"/>
                <a:gd name="connsiteX3" fmla="*/ 228101 w 596553"/>
                <a:gd name="connsiteY3" fmla="*/ 107084 h 112222"/>
                <a:gd name="connsiteX4" fmla="*/ 442329 w 596553"/>
                <a:gd name="connsiteY4" fmla="*/ 75603 h 112222"/>
                <a:gd name="connsiteX5" fmla="*/ 442329 w 596553"/>
                <a:gd name="connsiteY5" fmla="*/ 107084 h 112222"/>
                <a:gd name="connsiteX6" fmla="*/ 568314 w 596553"/>
                <a:gd name="connsiteY6" fmla="*/ 107084 h 112222"/>
                <a:gd name="connsiteX7" fmla="*/ 599795 w 596553"/>
                <a:gd name="connsiteY7" fmla="*/ 75603 h 112222"/>
                <a:gd name="connsiteX8" fmla="*/ 599795 w 596553"/>
                <a:gd name="connsiteY8" fmla="*/ 31482 h 112222"/>
                <a:gd name="connsiteX9" fmla="*/ 555674 w 596553"/>
                <a:gd name="connsiteY9" fmla="*/ 0 h 112222"/>
                <a:gd name="connsiteX10" fmla="*/ 57995 w 596553"/>
                <a:gd name="connsiteY10" fmla="*/ 0 h 112222"/>
                <a:gd name="connsiteX11" fmla="*/ 57995 w 596553"/>
                <a:gd name="connsiteY11" fmla="*/ 0 h 11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6553" h="112222">
                  <a:moveTo>
                    <a:pt x="57995" y="0"/>
                  </a:moveTo>
                  <a:lnTo>
                    <a:pt x="13874" y="0"/>
                  </a:lnTo>
                  <a:cubicBezTo>
                    <a:pt x="13874" y="0"/>
                    <a:pt x="-5027" y="25221"/>
                    <a:pt x="1293" y="31482"/>
                  </a:cubicBezTo>
                  <a:cubicBezTo>
                    <a:pt x="7613" y="37801"/>
                    <a:pt x="139918" y="88184"/>
                    <a:pt x="228101" y="107084"/>
                  </a:cubicBezTo>
                  <a:cubicBezTo>
                    <a:pt x="310024" y="125985"/>
                    <a:pt x="423428" y="94503"/>
                    <a:pt x="442329" y="75603"/>
                  </a:cubicBezTo>
                  <a:lnTo>
                    <a:pt x="442329" y="107084"/>
                  </a:lnTo>
                  <a:lnTo>
                    <a:pt x="568314" y="107084"/>
                  </a:lnTo>
                  <a:cubicBezTo>
                    <a:pt x="587214" y="107084"/>
                    <a:pt x="599795" y="94503"/>
                    <a:pt x="599795" y="75603"/>
                  </a:cubicBezTo>
                  <a:lnTo>
                    <a:pt x="599795" y="31482"/>
                  </a:lnTo>
                  <a:lnTo>
                    <a:pt x="555674" y="0"/>
                  </a:lnTo>
                  <a:lnTo>
                    <a:pt x="57995" y="0"/>
                  </a:lnTo>
                  <a:lnTo>
                    <a:pt x="57995" y="0"/>
                  </a:lnTo>
                  <a:close/>
                </a:path>
              </a:pathLst>
            </a:custGeom>
            <a:solidFill>
              <a:srgbClr val="17C1E5"/>
            </a:solidFill>
            <a:ln w="5890" cap="flat">
              <a:noFill/>
              <a:prstDash val="solid"/>
              <a:miter/>
            </a:ln>
          </p:spPr>
          <p:txBody>
            <a:bodyPr rtlCol="0" anchor="ctr"/>
            <a:lstStyle/>
            <a:p>
              <a:endParaRPr lang="en-US" sz="2264"/>
            </a:p>
          </p:txBody>
        </p:sp>
        <p:sp>
          <p:nvSpPr>
            <p:cNvPr id="59" name="Freeform: Shape 58">
              <a:extLst>
                <a:ext uri="{FF2B5EF4-FFF2-40B4-BE49-F238E27FC236}">
                  <a16:creationId xmlns:a16="http://schemas.microsoft.com/office/drawing/2014/main" id="{F411D5D4-4E01-93CA-517B-E6DC20D40B90}"/>
                </a:ext>
              </a:extLst>
            </p:cNvPr>
            <p:cNvSpPr/>
            <p:nvPr/>
          </p:nvSpPr>
          <p:spPr>
            <a:xfrm>
              <a:off x="6556725" y="5690891"/>
              <a:ext cx="578834" cy="265791"/>
            </a:xfrm>
            <a:custGeom>
              <a:avLst/>
              <a:gdLst>
                <a:gd name="connsiteX0" fmla="*/ 346532 w 578833"/>
                <a:gd name="connsiteY0" fmla="*/ 0 h 265791"/>
                <a:gd name="connsiteX1" fmla="*/ 396914 w 578833"/>
                <a:gd name="connsiteY1" fmla="*/ 31481 h 265791"/>
                <a:gd name="connsiteX2" fmla="*/ 472517 w 578833"/>
                <a:gd name="connsiteY2" fmla="*/ 88184 h 265791"/>
                <a:gd name="connsiteX3" fmla="*/ 560701 w 578833"/>
                <a:gd name="connsiteY3" fmla="*/ 50382 h 265791"/>
                <a:gd name="connsiteX4" fmla="*/ 579601 w 578833"/>
                <a:gd name="connsiteY4" fmla="*/ 201588 h 265791"/>
                <a:gd name="connsiteX5" fmla="*/ 409495 w 578833"/>
                <a:gd name="connsiteY5" fmla="*/ 233069 h 265791"/>
                <a:gd name="connsiteX6" fmla="*/ 226808 w 578833"/>
                <a:gd name="connsiteY6" fmla="*/ 258290 h 265791"/>
                <a:gd name="connsiteX7" fmla="*/ 0 w 578833"/>
                <a:gd name="connsiteY7" fmla="*/ 170106 h 265791"/>
                <a:gd name="connsiteX8" fmla="*/ 113404 w 578833"/>
                <a:gd name="connsiteY8" fmla="*/ 157525 h 265791"/>
                <a:gd name="connsiteX9" fmla="*/ 264610 w 578833"/>
                <a:gd name="connsiteY9" fmla="*/ 56702 h 265791"/>
                <a:gd name="connsiteX10" fmla="*/ 346532 w 578833"/>
                <a:gd name="connsiteY10" fmla="*/ 0 h 26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8833" h="265791">
                  <a:moveTo>
                    <a:pt x="346532" y="0"/>
                  </a:moveTo>
                  <a:cubicBezTo>
                    <a:pt x="346532" y="0"/>
                    <a:pt x="378014" y="0"/>
                    <a:pt x="396914" y="31481"/>
                  </a:cubicBezTo>
                  <a:cubicBezTo>
                    <a:pt x="415815" y="62963"/>
                    <a:pt x="447297" y="81864"/>
                    <a:pt x="472517" y="88184"/>
                  </a:cubicBezTo>
                  <a:cubicBezTo>
                    <a:pt x="497738" y="94503"/>
                    <a:pt x="554440" y="69283"/>
                    <a:pt x="560701" y="50382"/>
                  </a:cubicBezTo>
                  <a:cubicBezTo>
                    <a:pt x="560701" y="50382"/>
                    <a:pt x="585921" y="157466"/>
                    <a:pt x="579601" y="201588"/>
                  </a:cubicBezTo>
                  <a:cubicBezTo>
                    <a:pt x="579601" y="201588"/>
                    <a:pt x="478778" y="201588"/>
                    <a:pt x="409495" y="233069"/>
                  </a:cubicBezTo>
                  <a:cubicBezTo>
                    <a:pt x="333893" y="258290"/>
                    <a:pt x="308672" y="277190"/>
                    <a:pt x="226808" y="258290"/>
                  </a:cubicBezTo>
                  <a:cubicBezTo>
                    <a:pt x="144886" y="239389"/>
                    <a:pt x="12581" y="189007"/>
                    <a:pt x="0" y="170106"/>
                  </a:cubicBezTo>
                  <a:cubicBezTo>
                    <a:pt x="0" y="170106"/>
                    <a:pt x="56702" y="163786"/>
                    <a:pt x="113404" y="157525"/>
                  </a:cubicBezTo>
                  <a:cubicBezTo>
                    <a:pt x="170106" y="151265"/>
                    <a:pt x="226808" y="88243"/>
                    <a:pt x="264610" y="56702"/>
                  </a:cubicBezTo>
                  <a:cubicBezTo>
                    <a:pt x="302411" y="18901"/>
                    <a:pt x="346532" y="0"/>
                    <a:pt x="346532" y="0"/>
                  </a:cubicBezTo>
                  <a:close/>
                </a:path>
              </a:pathLst>
            </a:custGeom>
            <a:solidFill>
              <a:srgbClr val="17C1E5"/>
            </a:solidFill>
            <a:ln w="5890" cap="flat">
              <a:noFill/>
              <a:prstDash val="solid"/>
              <a:miter/>
            </a:ln>
          </p:spPr>
          <p:txBody>
            <a:bodyPr rtlCol="0" anchor="ctr"/>
            <a:lstStyle/>
            <a:p>
              <a:endParaRPr lang="en-US" sz="2264"/>
            </a:p>
          </p:txBody>
        </p:sp>
        <p:sp>
          <p:nvSpPr>
            <p:cNvPr id="60" name="Freeform: Shape 59">
              <a:extLst>
                <a:ext uri="{FF2B5EF4-FFF2-40B4-BE49-F238E27FC236}">
                  <a16:creationId xmlns:a16="http://schemas.microsoft.com/office/drawing/2014/main" id="{C833BA69-919C-1009-6C9B-5F1273199A8F}"/>
                </a:ext>
              </a:extLst>
            </p:cNvPr>
            <p:cNvSpPr/>
            <p:nvPr/>
          </p:nvSpPr>
          <p:spPr>
            <a:xfrm>
              <a:off x="6506343" y="4021369"/>
              <a:ext cx="655618" cy="342575"/>
            </a:xfrm>
            <a:custGeom>
              <a:avLst/>
              <a:gdLst>
                <a:gd name="connsiteX0" fmla="*/ 629984 w 655617"/>
                <a:gd name="connsiteY0" fmla="*/ 0 h 342575"/>
                <a:gd name="connsiteX1" fmla="*/ 31481 w 655617"/>
                <a:gd name="connsiteY1" fmla="*/ 0 h 342575"/>
                <a:gd name="connsiteX2" fmla="*/ 0 w 655617"/>
                <a:gd name="connsiteY2" fmla="*/ 31481 h 342575"/>
                <a:gd name="connsiteX3" fmla="*/ 44121 w 655617"/>
                <a:gd name="connsiteY3" fmla="*/ 346473 h 342575"/>
                <a:gd name="connsiteX4" fmla="*/ 611142 w 655617"/>
                <a:gd name="connsiteY4" fmla="*/ 346473 h 342575"/>
                <a:gd name="connsiteX5" fmla="*/ 655263 w 655617"/>
                <a:gd name="connsiteY5" fmla="*/ 31481 h 342575"/>
                <a:gd name="connsiteX6" fmla="*/ 629984 w 655617"/>
                <a:gd name="connsiteY6" fmla="*/ 0 h 34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617" h="342575">
                  <a:moveTo>
                    <a:pt x="629984" y="0"/>
                  </a:moveTo>
                  <a:lnTo>
                    <a:pt x="31481" y="0"/>
                  </a:lnTo>
                  <a:cubicBezTo>
                    <a:pt x="12581" y="0"/>
                    <a:pt x="0" y="12581"/>
                    <a:pt x="0" y="31481"/>
                  </a:cubicBezTo>
                  <a:lnTo>
                    <a:pt x="44121" y="346473"/>
                  </a:lnTo>
                  <a:lnTo>
                    <a:pt x="611142" y="346473"/>
                  </a:lnTo>
                  <a:lnTo>
                    <a:pt x="655263" y="31481"/>
                  </a:lnTo>
                  <a:cubicBezTo>
                    <a:pt x="661524" y="18901"/>
                    <a:pt x="642623" y="0"/>
                    <a:pt x="629984" y="0"/>
                  </a:cubicBezTo>
                  <a:close/>
                </a:path>
              </a:pathLst>
            </a:custGeom>
            <a:solidFill>
              <a:srgbClr val="CED6E0"/>
            </a:solidFill>
            <a:ln w="5890" cap="flat">
              <a:noFill/>
              <a:prstDash val="solid"/>
              <a:miter/>
            </a:ln>
          </p:spPr>
          <p:txBody>
            <a:bodyPr rtlCol="0" anchor="ctr"/>
            <a:lstStyle/>
            <a:p>
              <a:endParaRPr lang="en-US" sz="2264"/>
            </a:p>
          </p:txBody>
        </p:sp>
        <p:sp>
          <p:nvSpPr>
            <p:cNvPr id="61" name="Freeform: Shape 60">
              <a:extLst>
                <a:ext uri="{FF2B5EF4-FFF2-40B4-BE49-F238E27FC236}">
                  <a16:creationId xmlns:a16="http://schemas.microsoft.com/office/drawing/2014/main" id="{14D0CBFD-FB9E-F9C6-B4B8-3901D1AB2724}"/>
                </a:ext>
              </a:extLst>
            </p:cNvPr>
            <p:cNvSpPr/>
            <p:nvPr/>
          </p:nvSpPr>
          <p:spPr>
            <a:xfrm>
              <a:off x="6808754" y="4178835"/>
              <a:ext cx="59065" cy="35439"/>
            </a:xfrm>
            <a:custGeom>
              <a:avLst/>
              <a:gdLst>
                <a:gd name="connsiteX0" fmla="*/ 62963 w 59064"/>
                <a:gd name="connsiteY0" fmla="*/ 18901 h 35438"/>
                <a:gd name="connsiteX1" fmla="*/ 31481 w 59064"/>
                <a:gd name="connsiteY1" fmla="*/ 37801 h 35438"/>
                <a:gd name="connsiteX2" fmla="*/ 0 w 59064"/>
                <a:gd name="connsiteY2" fmla="*/ 18901 h 35438"/>
                <a:gd name="connsiteX3" fmla="*/ 31481 w 59064"/>
                <a:gd name="connsiteY3" fmla="*/ 0 h 35438"/>
                <a:gd name="connsiteX4" fmla="*/ 62963 w 59064"/>
                <a:gd name="connsiteY4" fmla="*/ 18901 h 3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64" h="35438">
                  <a:moveTo>
                    <a:pt x="62963" y="18901"/>
                  </a:moveTo>
                  <a:cubicBezTo>
                    <a:pt x="62963" y="29339"/>
                    <a:pt x="48868" y="37801"/>
                    <a:pt x="31481" y="37801"/>
                  </a:cubicBezTo>
                  <a:cubicBezTo>
                    <a:pt x="14095" y="37801"/>
                    <a:pt x="0" y="29339"/>
                    <a:pt x="0" y="18901"/>
                  </a:cubicBezTo>
                  <a:cubicBezTo>
                    <a:pt x="0" y="8462"/>
                    <a:pt x="14095" y="0"/>
                    <a:pt x="31481" y="0"/>
                  </a:cubicBezTo>
                  <a:cubicBezTo>
                    <a:pt x="48868" y="0"/>
                    <a:pt x="62963" y="8462"/>
                    <a:pt x="62963" y="18901"/>
                  </a:cubicBezTo>
                  <a:close/>
                </a:path>
              </a:pathLst>
            </a:custGeom>
            <a:solidFill>
              <a:srgbClr val="ADB3BA"/>
            </a:solidFill>
            <a:ln w="5890" cap="flat">
              <a:noFill/>
              <a:prstDash val="solid"/>
              <a:miter/>
            </a:ln>
          </p:spPr>
          <p:txBody>
            <a:bodyPr rtlCol="0" anchor="ctr"/>
            <a:lstStyle/>
            <a:p>
              <a:endParaRPr lang="en-US" sz="2264"/>
            </a:p>
          </p:txBody>
        </p:sp>
      </p:grpSp>
    </p:spTree>
    <p:extLst>
      <p:ext uri="{BB962C8B-B14F-4D97-AF65-F5344CB8AC3E}">
        <p14:creationId xmlns:p14="http://schemas.microsoft.com/office/powerpoint/2010/main" val="242694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III: Construction Contracts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6C16B402-1D96-3A71-AF65-F3E678CCB5B2}"/>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Contract Revenue</a:t>
            </a:r>
            <a:endParaRPr lang="en-US" dirty="0"/>
          </a:p>
        </p:txBody>
      </p:sp>
      <p:sp>
        <p:nvSpPr>
          <p:cNvPr id="3" name="Rectangle: Rounded Corners 2">
            <a:extLst>
              <a:ext uri="{FF2B5EF4-FFF2-40B4-BE49-F238E27FC236}">
                <a16:creationId xmlns:a16="http://schemas.microsoft.com/office/drawing/2014/main" id="{610ED222-6BFB-6BFD-35F1-A4D28F2C9605}"/>
              </a:ext>
            </a:extLst>
          </p:cNvPr>
          <p:cNvSpPr/>
          <p:nvPr/>
        </p:nvSpPr>
        <p:spPr>
          <a:xfrm>
            <a:off x="701040" y="1645920"/>
            <a:ext cx="2235200" cy="487680"/>
          </a:xfrm>
          <a:prstGeom prst="roundRect">
            <a:avLst/>
          </a:prstGeom>
          <a:gradFill flip="none" rotWithShape="1">
            <a:gsLst>
              <a:gs pos="0">
                <a:srgbClr val="3769C3">
                  <a:shade val="30000"/>
                  <a:satMod val="115000"/>
                </a:srgbClr>
              </a:gs>
              <a:gs pos="50000">
                <a:srgbClr val="3769C3">
                  <a:shade val="67500"/>
                  <a:satMod val="115000"/>
                </a:srgbClr>
              </a:gs>
              <a:gs pos="100000">
                <a:srgbClr val="3769C3">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Contract Revenue</a:t>
            </a:r>
          </a:p>
        </p:txBody>
      </p:sp>
      <p:cxnSp>
        <p:nvCxnSpPr>
          <p:cNvPr id="5" name="Straight Arrow Connector 4">
            <a:extLst>
              <a:ext uri="{FF2B5EF4-FFF2-40B4-BE49-F238E27FC236}">
                <a16:creationId xmlns:a16="http://schemas.microsoft.com/office/drawing/2014/main" id="{A5BA0CC2-CD94-6B79-E44B-FFBC46DCD71A}"/>
              </a:ext>
            </a:extLst>
          </p:cNvPr>
          <p:cNvCxnSpPr>
            <a:stCxn id="3" idx="3"/>
          </p:cNvCxnSpPr>
          <p:nvPr/>
        </p:nvCxnSpPr>
        <p:spPr>
          <a:xfrm>
            <a:off x="2936240" y="1889760"/>
            <a:ext cx="17983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A86CFEF5-3ABC-F0D1-C9E1-A7AB71870BCC}"/>
              </a:ext>
            </a:extLst>
          </p:cNvPr>
          <p:cNvSpPr/>
          <p:nvPr/>
        </p:nvSpPr>
        <p:spPr>
          <a:xfrm>
            <a:off x="4734560" y="1738528"/>
            <a:ext cx="6949439" cy="369331"/>
          </a:xfrm>
          <a:prstGeom prst="roundRect">
            <a:avLst/>
          </a:prstGeom>
          <a:solidFill>
            <a:srgbClr val="E4EE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Recognised when there is </a:t>
            </a:r>
            <a:r>
              <a:rPr lang="en-US" sz="1600" b="1" u="sng" dirty="0">
                <a:solidFill>
                  <a:schemeClr val="tx1"/>
                </a:solidFill>
              </a:rPr>
              <a:t>reasonable certainty</a:t>
            </a:r>
            <a:r>
              <a:rPr lang="en-US" sz="1600" u="sng" dirty="0">
                <a:solidFill>
                  <a:schemeClr val="tx1"/>
                </a:solidFill>
              </a:rPr>
              <a:t> </a:t>
            </a:r>
            <a:r>
              <a:rPr lang="en-US" sz="1600" dirty="0">
                <a:solidFill>
                  <a:schemeClr val="tx1"/>
                </a:solidFill>
              </a:rPr>
              <a:t>of its ultimate collection</a:t>
            </a:r>
          </a:p>
        </p:txBody>
      </p:sp>
      <p:cxnSp>
        <p:nvCxnSpPr>
          <p:cNvPr id="8" name="Straight Arrow Connector 7">
            <a:extLst>
              <a:ext uri="{FF2B5EF4-FFF2-40B4-BE49-F238E27FC236}">
                <a16:creationId xmlns:a16="http://schemas.microsoft.com/office/drawing/2014/main" id="{42845DDD-A518-951E-1863-437DAF07F41E}"/>
              </a:ext>
            </a:extLst>
          </p:cNvPr>
          <p:cNvCxnSpPr>
            <a:cxnSpLocks/>
            <a:stCxn id="3" idx="2"/>
          </p:cNvCxnSpPr>
          <p:nvPr/>
        </p:nvCxnSpPr>
        <p:spPr>
          <a:xfrm>
            <a:off x="1818640" y="2133600"/>
            <a:ext cx="0" cy="629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4C2CDD10-730A-F017-98BC-745EE626A2CC}"/>
              </a:ext>
            </a:extLst>
          </p:cNvPr>
          <p:cNvSpPr/>
          <p:nvPr/>
        </p:nvSpPr>
        <p:spPr>
          <a:xfrm>
            <a:off x="701039" y="2765031"/>
            <a:ext cx="7010399" cy="369332"/>
          </a:xfrm>
          <a:prstGeom prst="roundRect">
            <a:avLst/>
          </a:prstGeom>
          <a:solidFill>
            <a:srgbClr val="E4EE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Initial amount of revenue agreed in the contract, including retentions</a:t>
            </a:r>
          </a:p>
        </p:txBody>
      </p:sp>
      <p:sp>
        <p:nvSpPr>
          <p:cNvPr id="12" name="Rectangle: Rounded Corners 11">
            <a:extLst>
              <a:ext uri="{FF2B5EF4-FFF2-40B4-BE49-F238E27FC236}">
                <a16:creationId xmlns:a16="http://schemas.microsoft.com/office/drawing/2014/main" id="{9B3A054C-D970-984D-09F1-F6C718F6C19A}"/>
              </a:ext>
            </a:extLst>
          </p:cNvPr>
          <p:cNvSpPr/>
          <p:nvPr/>
        </p:nvSpPr>
        <p:spPr>
          <a:xfrm>
            <a:off x="701039" y="3276680"/>
            <a:ext cx="7010399" cy="369332"/>
          </a:xfrm>
          <a:prstGeom prst="roundRect">
            <a:avLst/>
          </a:prstGeom>
          <a:solidFill>
            <a:srgbClr val="E4EE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Variations in contract work, claims and incentive payments</a:t>
            </a:r>
          </a:p>
        </p:txBody>
      </p:sp>
      <p:sp>
        <p:nvSpPr>
          <p:cNvPr id="14" name="Rectangle: Rounded Corners 13">
            <a:extLst>
              <a:ext uri="{FF2B5EF4-FFF2-40B4-BE49-F238E27FC236}">
                <a16:creationId xmlns:a16="http://schemas.microsoft.com/office/drawing/2014/main" id="{94B3B917-3B6C-1DE6-289A-1C862E9E930F}"/>
              </a:ext>
            </a:extLst>
          </p:cNvPr>
          <p:cNvSpPr/>
          <p:nvPr/>
        </p:nvSpPr>
        <p:spPr>
          <a:xfrm>
            <a:off x="701039" y="3881401"/>
            <a:ext cx="10982961" cy="2179314"/>
          </a:xfrm>
          <a:prstGeom prst="roundRect">
            <a:avLst/>
          </a:prstGeom>
          <a:gradFill flip="none" rotWithShape="1">
            <a:gsLst>
              <a:gs pos="0">
                <a:srgbClr val="3769C3">
                  <a:shade val="30000"/>
                  <a:satMod val="115000"/>
                </a:srgbClr>
              </a:gs>
              <a:gs pos="50000">
                <a:srgbClr val="3769C3">
                  <a:shade val="67500"/>
                  <a:satMod val="115000"/>
                </a:srgbClr>
              </a:gs>
              <a:gs pos="100000">
                <a:srgbClr val="3769C3">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rPr>
              <a:t>CIT v Excel Industries Ltd (2013) 358 ITR 295 (SC), the Supreme Court after referring to various decisions laid down the following three tests to determine the accrual of income:</a:t>
            </a:r>
          </a:p>
          <a:p>
            <a:endParaRPr lang="en-US" sz="1600" dirty="0">
              <a:solidFill>
                <a:schemeClr val="bg1"/>
              </a:solidFill>
            </a:endParaRPr>
          </a:p>
          <a:p>
            <a:r>
              <a:rPr lang="en-US" sz="1600" dirty="0">
                <a:solidFill>
                  <a:schemeClr val="bg1"/>
                </a:solidFill>
              </a:rPr>
              <a:t>(</a:t>
            </a:r>
            <a:r>
              <a:rPr lang="en-US" sz="1600" dirty="0" err="1">
                <a:solidFill>
                  <a:schemeClr val="bg1"/>
                </a:solidFill>
              </a:rPr>
              <a:t>i</a:t>
            </a:r>
            <a:r>
              <a:rPr lang="en-US" sz="1600" dirty="0">
                <a:solidFill>
                  <a:schemeClr val="bg1"/>
                </a:solidFill>
              </a:rPr>
              <a:t>) Whether the income accrued to the assessee is real or hypothetical;</a:t>
            </a:r>
          </a:p>
          <a:p>
            <a:r>
              <a:rPr lang="en-US" sz="1600" dirty="0">
                <a:solidFill>
                  <a:schemeClr val="bg1"/>
                </a:solidFill>
              </a:rPr>
              <a:t>(ii) Whether there is a corresponding liability of the other party to pay the amount;</a:t>
            </a:r>
          </a:p>
          <a:p>
            <a:r>
              <a:rPr lang="en-US" sz="1600" dirty="0">
                <a:solidFill>
                  <a:schemeClr val="bg1"/>
                </a:solidFill>
              </a:rPr>
              <a:t>(iii) Whether there is a realistic probability of realisation of the amounts by the assessee.</a:t>
            </a:r>
          </a:p>
        </p:txBody>
      </p:sp>
      <p:cxnSp>
        <p:nvCxnSpPr>
          <p:cNvPr id="16" name="Straight Arrow Connector 15">
            <a:extLst>
              <a:ext uri="{FF2B5EF4-FFF2-40B4-BE49-F238E27FC236}">
                <a16:creationId xmlns:a16="http://schemas.microsoft.com/office/drawing/2014/main" id="{A780D5CF-A6D7-8027-C5E0-45DFB0B59C04}"/>
              </a:ext>
            </a:extLst>
          </p:cNvPr>
          <p:cNvCxnSpPr>
            <a:cxnSpLocks/>
          </p:cNvCxnSpPr>
          <p:nvPr/>
        </p:nvCxnSpPr>
        <p:spPr>
          <a:xfrm>
            <a:off x="10800510" y="2107859"/>
            <a:ext cx="0" cy="1773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ight Brace 6">
            <a:extLst>
              <a:ext uri="{FF2B5EF4-FFF2-40B4-BE49-F238E27FC236}">
                <a16:creationId xmlns:a16="http://schemas.microsoft.com/office/drawing/2014/main" id="{4A60D3FA-FB5A-787C-25E7-E394F23A77BC}"/>
              </a:ext>
            </a:extLst>
          </p:cNvPr>
          <p:cNvSpPr/>
          <p:nvPr/>
        </p:nvSpPr>
        <p:spPr>
          <a:xfrm>
            <a:off x="7905509" y="2675045"/>
            <a:ext cx="312507" cy="10417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DA684CEA-7871-C015-4E2D-EBA144CAC319}"/>
              </a:ext>
            </a:extLst>
          </p:cNvPr>
          <p:cNvSpPr txBox="1"/>
          <p:nvPr/>
        </p:nvSpPr>
        <p:spPr>
          <a:xfrm>
            <a:off x="8376277" y="2718864"/>
            <a:ext cx="1585730" cy="830997"/>
          </a:xfrm>
          <a:prstGeom prst="rect">
            <a:avLst/>
          </a:prstGeom>
          <a:noFill/>
        </p:spPr>
        <p:txBody>
          <a:bodyPr wrap="square" rtlCol="0">
            <a:spAutoFit/>
          </a:bodyPr>
          <a:lstStyle/>
          <a:p>
            <a:pPr algn="just"/>
            <a:r>
              <a:rPr lang="en-US" sz="1600" dirty="0"/>
              <a:t>This is also provided under section 43CB</a:t>
            </a:r>
          </a:p>
        </p:txBody>
      </p:sp>
    </p:spTree>
    <p:extLst>
      <p:ext uri="{BB962C8B-B14F-4D97-AF65-F5344CB8AC3E}">
        <p14:creationId xmlns:p14="http://schemas.microsoft.com/office/powerpoint/2010/main" val="395088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III: Construction Contracts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6C16B402-1D96-3A71-AF65-F3E678CCB5B2}"/>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Contract Cost</a:t>
            </a:r>
            <a:endParaRPr lang="en-US" dirty="0"/>
          </a:p>
        </p:txBody>
      </p:sp>
      <p:sp>
        <p:nvSpPr>
          <p:cNvPr id="3" name="Rectangle: Rounded Corners 2">
            <a:extLst>
              <a:ext uri="{FF2B5EF4-FFF2-40B4-BE49-F238E27FC236}">
                <a16:creationId xmlns:a16="http://schemas.microsoft.com/office/drawing/2014/main" id="{610ED222-6BFB-6BFD-35F1-A4D28F2C9605}"/>
              </a:ext>
            </a:extLst>
          </p:cNvPr>
          <p:cNvSpPr/>
          <p:nvPr/>
        </p:nvSpPr>
        <p:spPr>
          <a:xfrm>
            <a:off x="701040" y="1645920"/>
            <a:ext cx="2235200" cy="487680"/>
          </a:xfrm>
          <a:prstGeom prst="roundRect">
            <a:avLst/>
          </a:prstGeom>
          <a:gradFill flip="none" rotWithShape="1">
            <a:gsLst>
              <a:gs pos="0">
                <a:srgbClr val="3769C3">
                  <a:shade val="30000"/>
                  <a:satMod val="115000"/>
                </a:srgbClr>
              </a:gs>
              <a:gs pos="50000">
                <a:srgbClr val="3769C3">
                  <a:shade val="67500"/>
                  <a:satMod val="115000"/>
                </a:srgbClr>
              </a:gs>
              <a:gs pos="100000">
                <a:srgbClr val="3769C3">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Contract Cost</a:t>
            </a:r>
          </a:p>
        </p:txBody>
      </p:sp>
      <p:cxnSp>
        <p:nvCxnSpPr>
          <p:cNvPr id="8" name="Straight Arrow Connector 7">
            <a:extLst>
              <a:ext uri="{FF2B5EF4-FFF2-40B4-BE49-F238E27FC236}">
                <a16:creationId xmlns:a16="http://schemas.microsoft.com/office/drawing/2014/main" id="{42845DDD-A518-951E-1863-437DAF07F41E}"/>
              </a:ext>
            </a:extLst>
          </p:cNvPr>
          <p:cNvCxnSpPr>
            <a:cxnSpLocks/>
            <a:stCxn id="3" idx="2"/>
          </p:cNvCxnSpPr>
          <p:nvPr/>
        </p:nvCxnSpPr>
        <p:spPr>
          <a:xfrm>
            <a:off x="1818640" y="2133600"/>
            <a:ext cx="0" cy="629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9B2EF471-B028-1B98-FB8D-D1E2D1F6DF32}"/>
              </a:ext>
            </a:extLst>
          </p:cNvPr>
          <p:cNvSpPr/>
          <p:nvPr/>
        </p:nvSpPr>
        <p:spPr>
          <a:xfrm>
            <a:off x="701040" y="2765030"/>
            <a:ext cx="2314304" cy="1197367"/>
          </a:xfrm>
          <a:prstGeom prst="roundRect">
            <a:avLst/>
          </a:prstGeom>
          <a:solidFill>
            <a:srgbClr val="E4EE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Cost that relate directly to the specific contract</a:t>
            </a:r>
          </a:p>
        </p:txBody>
      </p:sp>
      <p:cxnSp>
        <p:nvCxnSpPr>
          <p:cNvPr id="10" name="Straight Connector 9">
            <a:extLst>
              <a:ext uri="{FF2B5EF4-FFF2-40B4-BE49-F238E27FC236}">
                <a16:creationId xmlns:a16="http://schemas.microsoft.com/office/drawing/2014/main" id="{84526E1E-82F5-55C2-2B86-DCF3AC96A513}"/>
              </a:ext>
            </a:extLst>
          </p:cNvPr>
          <p:cNvCxnSpPr>
            <a:cxnSpLocks/>
            <a:stCxn id="3" idx="3"/>
          </p:cNvCxnSpPr>
          <p:nvPr/>
        </p:nvCxnSpPr>
        <p:spPr>
          <a:xfrm>
            <a:off x="2936240" y="1889760"/>
            <a:ext cx="67516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C9CB64D-F9F9-1AA2-F600-C8F8A553494E}"/>
              </a:ext>
            </a:extLst>
          </p:cNvPr>
          <p:cNvCxnSpPr>
            <a:cxnSpLocks/>
          </p:cNvCxnSpPr>
          <p:nvPr/>
        </p:nvCxnSpPr>
        <p:spPr>
          <a:xfrm>
            <a:off x="4481648" y="1889760"/>
            <a:ext cx="0" cy="858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4FD993B5-7F50-4053-11D6-93219182DF2D}"/>
              </a:ext>
            </a:extLst>
          </p:cNvPr>
          <p:cNvSpPr/>
          <p:nvPr/>
        </p:nvSpPr>
        <p:spPr>
          <a:xfrm>
            <a:off x="3324496" y="2754145"/>
            <a:ext cx="2314304" cy="1208252"/>
          </a:xfrm>
          <a:prstGeom prst="roundRect">
            <a:avLst/>
          </a:prstGeom>
          <a:solidFill>
            <a:srgbClr val="E4EE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Cost that are attributable to contract activity in general and can be allocated to the contract</a:t>
            </a:r>
          </a:p>
        </p:txBody>
      </p:sp>
      <p:sp>
        <p:nvSpPr>
          <p:cNvPr id="19" name="Rectangle: Rounded Corners 18">
            <a:extLst>
              <a:ext uri="{FF2B5EF4-FFF2-40B4-BE49-F238E27FC236}">
                <a16:creationId xmlns:a16="http://schemas.microsoft.com/office/drawing/2014/main" id="{05FEC9B9-0D70-9670-936E-A1859F6726B9}"/>
              </a:ext>
            </a:extLst>
          </p:cNvPr>
          <p:cNvSpPr/>
          <p:nvPr/>
        </p:nvSpPr>
        <p:spPr>
          <a:xfrm>
            <a:off x="5926178" y="2765030"/>
            <a:ext cx="2314304" cy="1208252"/>
          </a:xfrm>
          <a:prstGeom prst="roundRect">
            <a:avLst/>
          </a:prstGeom>
          <a:solidFill>
            <a:srgbClr val="E4EE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Such other costs that are specifically chargeable to the customer under the terms of contract</a:t>
            </a:r>
          </a:p>
        </p:txBody>
      </p:sp>
      <p:cxnSp>
        <p:nvCxnSpPr>
          <p:cNvPr id="20" name="Straight Arrow Connector 19">
            <a:extLst>
              <a:ext uri="{FF2B5EF4-FFF2-40B4-BE49-F238E27FC236}">
                <a16:creationId xmlns:a16="http://schemas.microsoft.com/office/drawing/2014/main" id="{7EE46B1B-0006-CF29-9F4F-AF0E946A4260}"/>
              </a:ext>
            </a:extLst>
          </p:cNvPr>
          <p:cNvCxnSpPr>
            <a:cxnSpLocks/>
          </p:cNvCxnSpPr>
          <p:nvPr/>
        </p:nvCxnSpPr>
        <p:spPr>
          <a:xfrm>
            <a:off x="7027786" y="1889760"/>
            <a:ext cx="0" cy="858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602BB3E7-DA48-C8AA-70E0-674278C449C9}"/>
              </a:ext>
            </a:extLst>
          </p:cNvPr>
          <p:cNvSpPr/>
          <p:nvPr/>
        </p:nvSpPr>
        <p:spPr>
          <a:xfrm>
            <a:off x="8530770" y="2754145"/>
            <a:ext cx="2314304" cy="1208252"/>
          </a:xfrm>
          <a:prstGeom prst="roundRect">
            <a:avLst/>
          </a:prstGeom>
          <a:solidFill>
            <a:srgbClr val="E4EE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Allocated borrowing costs in accordance with ICDS  IX borrowing Costs</a:t>
            </a:r>
          </a:p>
        </p:txBody>
      </p:sp>
      <p:cxnSp>
        <p:nvCxnSpPr>
          <p:cNvPr id="22" name="Straight Arrow Connector 21">
            <a:extLst>
              <a:ext uri="{FF2B5EF4-FFF2-40B4-BE49-F238E27FC236}">
                <a16:creationId xmlns:a16="http://schemas.microsoft.com/office/drawing/2014/main" id="{68D7B82C-A0ED-FB6B-B775-958DA0B5A9D6}"/>
              </a:ext>
            </a:extLst>
          </p:cNvPr>
          <p:cNvCxnSpPr>
            <a:cxnSpLocks/>
          </p:cNvCxnSpPr>
          <p:nvPr/>
        </p:nvCxnSpPr>
        <p:spPr>
          <a:xfrm>
            <a:off x="9687922" y="1889760"/>
            <a:ext cx="0" cy="858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9DABDF2E-B1FB-6082-9C89-2B5E05C5F717}"/>
              </a:ext>
            </a:extLst>
          </p:cNvPr>
          <p:cNvSpPr/>
          <p:nvPr/>
        </p:nvSpPr>
        <p:spPr>
          <a:xfrm>
            <a:off x="701040" y="4066229"/>
            <a:ext cx="10315303" cy="902008"/>
          </a:xfrm>
          <a:prstGeom prst="roundRect">
            <a:avLst/>
          </a:prstGeom>
          <a:gradFill flip="none" rotWithShape="1">
            <a:gsLst>
              <a:gs pos="0">
                <a:srgbClr val="3769C3">
                  <a:shade val="30000"/>
                  <a:satMod val="115000"/>
                </a:srgbClr>
              </a:gs>
              <a:gs pos="50000">
                <a:srgbClr val="3769C3">
                  <a:shade val="67500"/>
                  <a:satMod val="115000"/>
                </a:srgbClr>
              </a:gs>
              <a:gs pos="100000">
                <a:srgbClr val="3769C3">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rPr>
              <a:t>These costs shall be reduced by any incidental income, not being in the nature of interest, dividends or capital gains, that is not included in contract revenue. An example of incidental income is sale of surplus materials and the disposal of plant and equipment at the end of the contract. This is also provided under section 43CB of the Act.</a:t>
            </a:r>
          </a:p>
        </p:txBody>
      </p:sp>
      <p:sp>
        <p:nvSpPr>
          <p:cNvPr id="25" name="Rectangle: Rounded Corners 24">
            <a:extLst>
              <a:ext uri="{FF2B5EF4-FFF2-40B4-BE49-F238E27FC236}">
                <a16:creationId xmlns:a16="http://schemas.microsoft.com/office/drawing/2014/main" id="{FB11E0B6-41C8-2E69-44FA-7A566FD5F8DB}"/>
              </a:ext>
            </a:extLst>
          </p:cNvPr>
          <p:cNvSpPr/>
          <p:nvPr/>
        </p:nvSpPr>
        <p:spPr>
          <a:xfrm>
            <a:off x="701039" y="5061184"/>
            <a:ext cx="10315303" cy="1383159"/>
          </a:xfrm>
          <a:prstGeom prst="roundRect">
            <a:avLst/>
          </a:prstGeom>
          <a:gradFill flip="none" rotWithShape="1">
            <a:gsLst>
              <a:gs pos="0">
                <a:srgbClr val="3769C3">
                  <a:shade val="30000"/>
                  <a:satMod val="115000"/>
                </a:srgbClr>
              </a:gs>
              <a:gs pos="50000">
                <a:srgbClr val="3769C3">
                  <a:shade val="67500"/>
                  <a:satMod val="115000"/>
                </a:srgbClr>
              </a:gs>
              <a:gs pos="100000">
                <a:srgbClr val="3769C3">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a:solidFill>
                  <a:schemeClr val="bg1"/>
                </a:solidFill>
              </a:rPr>
              <a:t>Anticipated</a:t>
            </a:r>
            <a:r>
              <a:rPr lang="en-US" sz="1600" b="1" i="0" u="sng" dirty="0">
                <a:solidFill>
                  <a:schemeClr val="bg1"/>
                </a:solidFill>
                <a:effectLst/>
              </a:rPr>
              <a:t> losses: </a:t>
            </a:r>
            <a:r>
              <a:rPr lang="en-US" sz="1600" b="0" i="0" dirty="0">
                <a:solidFill>
                  <a:schemeClr val="bg1"/>
                </a:solidFill>
                <a:effectLst/>
              </a:rPr>
              <a:t>The Delhi High Court in the case of CIT Vs. Triveni Engineering &amp; Industries Ltd. (2011) 336 ITR 374 [TS-24-HC-2010(DEL)] had held that where completed method of accounting is followed which is consistent with the accounting standards, provision for anticipated losses is justified. There is no provision in ICDS for recognizing anticipated losses. This is clearly in conflict with the concept of prudence. In ICDS only actual losses would be allowed on percentage of completion basis.</a:t>
            </a:r>
            <a:endParaRPr lang="en-US" sz="1600" dirty="0">
              <a:solidFill>
                <a:schemeClr val="bg1"/>
              </a:solidFill>
            </a:endParaRPr>
          </a:p>
        </p:txBody>
      </p:sp>
    </p:spTree>
    <p:extLst>
      <p:ext uri="{BB962C8B-B14F-4D97-AF65-F5344CB8AC3E}">
        <p14:creationId xmlns:p14="http://schemas.microsoft.com/office/powerpoint/2010/main" val="119489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III: Construction Contracts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grpSp>
        <p:nvGrpSpPr>
          <p:cNvPr id="139" name="Group 138">
            <a:extLst>
              <a:ext uri="{FF2B5EF4-FFF2-40B4-BE49-F238E27FC236}">
                <a16:creationId xmlns:a16="http://schemas.microsoft.com/office/drawing/2014/main" id="{9FD35E59-E4B2-9743-280E-6E6FDF5D2F27}"/>
              </a:ext>
            </a:extLst>
          </p:cNvPr>
          <p:cNvGrpSpPr/>
          <p:nvPr/>
        </p:nvGrpSpPr>
        <p:grpSpPr>
          <a:xfrm>
            <a:off x="904883" y="1220938"/>
            <a:ext cx="10596237" cy="5475738"/>
            <a:chOff x="145160" y="2030745"/>
            <a:chExt cx="10596237" cy="5475738"/>
          </a:xfrm>
        </p:grpSpPr>
        <p:grpSp>
          <p:nvGrpSpPr>
            <p:cNvPr id="140" name="Group 139">
              <a:extLst>
                <a:ext uri="{FF2B5EF4-FFF2-40B4-BE49-F238E27FC236}">
                  <a16:creationId xmlns:a16="http://schemas.microsoft.com/office/drawing/2014/main" id="{A6A79D7F-5716-113A-B463-2A97B50BF6C9}"/>
                </a:ext>
              </a:extLst>
            </p:cNvPr>
            <p:cNvGrpSpPr/>
            <p:nvPr/>
          </p:nvGrpSpPr>
          <p:grpSpPr>
            <a:xfrm>
              <a:off x="3262594" y="2257890"/>
              <a:ext cx="4144109" cy="4704479"/>
              <a:chOff x="3262594" y="2257890"/>
              <a:chExt cx="4144109" cy="4704479"/>
            </a:xfrm>
          </p:grpSpPr>
          <p:sp>
            <p:nvSpPr>
              <p:cNvPr id="159" name="Rectangle 158">
                <a:extLst>
                  <a:ext uri="{FF2B5EF4-FFF2-40B4-BE49-F238E27FC236}">
                    <a16:creationId xmlns:a16="http://schemas.microsoft.com/office/drawing/2014/main" id="{C2A0016F-7A29-B436-0E4C-D85084BB9960}"/>
                  </a:ext>
                </a:extLst>
              </p:cNvPr>
              <p:cNvSpPr/>
              <p:nvPr/>
            </p:nvSpPr>
            <p:spPr>
              <a:xfrm>
                <a:off x="5304283" y="5485986"/>
                <a:ext cx="1608151"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prstClr val="black"/>
                    </a:solidFill>
                    <a:effectLst/>
                    <a:uLnTx/>
                    <a:uFillTx/>
                  </a:rPr>
                  <a:t>Executing Agency</a:t>
                </a:r>
              </a:p>
            </p:txBody>
          </p:sp>
          <p:grpSp>
            <p:nvGrpSpPr>
              <p:cNvPr id="160" name="Group 159">
                <a:extLst>
                  <a:ext uri="{FF2B5EF4-FFF2-40B4-BE49-F238E27FC236}">
                    <a16:creationId xmlns:a16="http://schemas.microsoft.com/office/drawing/2014/main" id="{71B34632-F241-AC4C-D168-772BC16D18C5}"/>
                  </a:ext>
                </a:extLst>
              </p:cNvPr>
              <p:cNvGrpSpPr/>
              <p:nvPr/>
            </p:nvGrpSpPr>
            <p:grpSpPr>
              <a:xfrm>
                <a:off x="3262594" y="2257890"/>
                <a:ext cx="4144109" cy="4704479"/>
                <a:chOff x="3262594" y="2257890"/>
                <a:chExt cx="4144109" cy="4704479"/>
              </a:xfrm>
            </p:grpSpPr>
            <p:sp>
              <p:nvSpPr>
                <p:cNvPr id="161" name="Donut 26">
                  <a:extLst>
                    <a:ext uri="{FF2B5EF4-FFF2-40B4-BE49-F238E27FC236}">
                      <a16:creationId xmlns:a16="http://schemas.microsoft.com/office/drawing/2014/main" id="{3C6239AA-0038-F337-4E02-7982F59DDFEF}"/>
                    </a:ext>
                  </a:extLst>
                </p:cNvPr>
                <p:cNvSpPr/>
                <p:nvPr/>
              </p:nvSpPr>
              <p:spPr bwMode="gray">
                <a:xfrm>
                  <a:off x="4896446" y="2438400"/>
                  <a:ext cx="1657889" cy="1641232"/>
                </a:xfrm>
                <a:prstGeom prst="donut">
                  <a:avLst>
                    <a:gd name="adj" fmla="val 14967"/>
                  </a:avLst>
                </a:prstGeom>
                <a:solidFill>
                  <a:srgbClr val="0D8390"/>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IN" sz="1600" b="1" i="0" u="none" strike="noStrike" kern="0" cap="none" spc="0" normalizeH="0" baseline="0" noProof="0">
                    <a:ln>
                      <a:noFill/>
                    </a:ln>
                    <a:solidFill>
                      <a:prstClr val="white"/>
                    </a:solidFill>
                    <a:effectLst/>
                    <a:uLnTx/>
                    <a:uFillTx/>
                  </a:endParaRPr>
                </a:p>
              </p:txBody>
            </p:sp>
            <p:sp>
              <p:nvSpPr>
                <p:cNvPr id="162" name="Donut 27">
                  <a:extLst>
                    <a:ext uri="{FF2B5EF4-FFF2-40B4-BE49-F238E27FC236}">
                      <a16:creationId xmlns:a16="http://schemas.microsoft.com/office/drawing/2014/main" id="{2BB57D1D-2DCD-D7B2-EA6C-41258124BF3D}"/>
                    </a:ext>
                  </a:extLst>
                </p:cNvPr>
                <p:cNvSpPr/>
                <p:nvPr/>
              </p:nvSpPr>
              <p:spPr bwMode="gray">
                <a:xfrm>
                  <a:off x="3486019" y="3657597"/>
                  <a:ext cx="1855257" cy="1836617"/>
                </a:xfrm>
                <a:prstGeom prst="donut">
                  <a:avLst>
                    <a:gd name="adj" fmla="val 14114"/>
                  </a:avLst>
                </a:prstGeom>
                <a:solidFill>
                  <a:srgbClr val="00A3E0"/>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IN" sz="1600" b="1" i="0" u="none" strike="noStrike" kern="0" cap="none" spc="0" normalizeH="0" baseline="0" noProof="0">
                    <a:ln>
                      <a:noFill/>
                    </a:ln>
                    <a:solidFill>
                      <a:prstClr val="white"/>
                    </a:solidFill>
                    <a:effectLst/>
                    <a:uLnTx/>
                    <a:uFillTx/>
                  </a:endParaRPr>
                </a:p>
              </p:txBody>
            </p:sp>
            <p:sp>
              <p:nvSpPr>
                <p:cNvPr id="163" name="Donut 28">
                  <a:extLst>
                    <a:ext uri="{FF2B5EF4-FFF2-40B4-BE49-F238E27FC236}">
                      <a16:creationId xmlns:a16="http://schemas.microsoft.com/office/drawing/2014/main" id="{1F9A4808-04CA-E4C4-992C-30752E722255}"/>
                    </a:ext>
                  </a:extLst>
                </p:cNvPr>
                <p:cNvSpPr/>
                <p:nvPr/>
              </p:nvSpPr>
              <p:spPr bwMode="gray">
                <a:xfrm>
                  <a:off x="5028986" y="4736122"/>
                  <a:ext cx="2168625" cy="2146837"/>
                </a:xfrm>
                <a:prstGeom prst="donut">
                  <a:avLst>
                    <a:gd name="adj" fmla="val 12669"/>
                  </a:avLst>
                </a:prstGeom>
                <a:solidFill>
                  <a:srgbClr val="0076A8"/>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IN" sz="1600" b="1" i="0" u="none" strike="noStrike" kern="0" cap="none" spc="0" normalizeH="0" baseline="0" noProof="0">
                    <a:ln>
                      <a:noFill/>
                    </a:ln>
                    <a:solidFill>
                      <a:prstClr val="white"/>
                    </a:solidFill>
                    <a:effectLst/>
                    <a:uLnTx/>
                    <a:uFillTx/>
                  </a:endParaRPr>
                </a:p>
              </p:txBody>
            </p:sp>
            <p:sp>
              <p:nvSpPr>
                <p:cNvPr id="164" name="Rectangle 163">
                  <a:extLst>
                    <a:ext uri="{FF2B5EF4-FFF2-40B4-BE49-F238E27FC236}">
                      <a16:creationId xmlns:a16="http://schemas.microsoft.com/office/drawing/2014/main" id="{7F1CC713-2F0E-C833-A40E-15CB6AE62841}"/>
                    </a:ext>
                  </a:extLst>
                </p:cNvPr>
                <p:cNvSpPr/>
                <p:nvPr/>
              </p:nvSpPr>
              <p:spPr>
                <a:xfrm>
                  <a:off x="5181152" y="2818399"/>
                  <a:ext cx="1088475" cy="92333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prstClr val="black"/>
                      </a:solidFill>
                      <a:effectLst/>
                      <a:uLnTx/>
                      <a:uFillTx/>
                    </a:rPr>
                    <a:t>Own account project</a:t>
                  </a:r>
                </a:p>
              </p:txBody>
            </p:sp>
            <p:sp>
              <p:nvSpPr>
                <p:cNvPr id="165" name="Rectangle 164">
                  <a:extLst>
                    <a:ext uri="{FF2B5EF4-FFF2-40B4-BE49-F238E27FC236}">
                      <a16:creationId xmlns:a16="http://schemas.microsoft.com/office/drawing/2014/main" id="{24097282-953D-6266-BC09-60607873B136}"/>
                    </a:ext>
                  </a:extLst>
                </p:cNvPr>
                <p:cNvSpPr/>
                <p:nvPr/>
              </p:nvSpPr>
              <p:spPr>
                <a:xfrm>
                  <a:off x="3785799" y="4345074"/>
                  <a:ext cx="1264975"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prstClr val="black"/>
                      </a:solidFill>
                      <a:effectLst/>
                      <a:uLnTx/>
                      <a:uFillTx/>
                    </a:rPr>
                    <a:t>Real Estate</a:t>
                  </a:r>
                </a:p>
              </p:txBody>
            </p:sp>
            <p:sp>
              <p:nvSpPr>
                <p:cNvPr id="166" name="Arc 165">
                  <a:extLst>
                    <a:ext uri="{FF2B5EF4-FFF2-40B4-BE49-F238E27FC236}">
                      <a16:creationId xmlns:a16="http://schemas.microsoft.com/office/drawing/2014/main" id="{DF537E2E-B11D-B10A-4A1E-F322C1F846AF}"/>
                    </a:ext>
                  </a:extLst>
                </p:cNvPr>
                <p:cNvSpPr/>
                <p:nvPr/>
              </p:nvSpPr>
              <p:spPr>
                <a:xfrm rot="15083882">
                  <a:off x="4696180" y="2248451"/>
                  <a:ext cx="1860002" cy="1878879"/>
                </a:xfrm>
                <a:prstGeom prst="arc">
                  <a:avLst/>
                </a:prstGeom>
                <a:noFill/>
                <a:ln w="38100" cap="rnd" cmpd="sng" algn="ctr">
                  <a:solidFill>
                    <a:srgbClr val="0D8390"/>
                  </a:solidFill>
                  <a:prstDash val="solid"/>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a:ea typeface="+mn-ea"/>
                    <a:cs typeface="+mn-cs"/>
                  </a:endParaRPr>
                </a:p>
              </p:txBody>
            </p:sp>
            <p:sp>
              <p:nvSpPr>
                <p:cNvPr id="167" name="Arc 166">
                  <a:extLst>
                    <a:ext uri="{FF2B5EF4-FFF2-40B4-BE49-F238E27FC236}">
                      <a16:creationId xmlns:a16="http://schemas.microsoft.com/office/drawing/2014/main" id="{4D6828C5-9134-E8D6-6049-3C517BD2C7C1}"/>
                    </a:ext>
                  </a:extLst>
                </p:cNvPr>
                <p:cNvSpPr/>
                <p:nvPr/>
              </p:nvSpPr>
              <p:spPr>
                <a:xfrm rot="17232414">
                  <a:off x="3273319" y="3451229"/>
                  <a:ext cx="2113502" cy="2134952"/>
                </a:xfrm>
                <a:prstGeom prst="arc">
                  <a:avLst/>
                </a:prstGeom>
                <a:noFill/>
                <a:ln w="38100" cap="rnd" cmpd="sng" algn="ctr">
                  <a:solidFill>
                    <a:srgbClr val="00A3E0"/>
                  </a:solidFill>
                  <a:prstDash val="solid"/>
                  <a:headEnd type="triangl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a:ea typeface="+mn-ea"/>
                    <a:cs typeface="+mn-cs"/>
                  </a:endParaRPr>
                </a:p>
              </p:txBody>
            </p:sp>
            <p:sp>
              <p:nvSpPr>
                <p:cNvPr id="168" name="Arc 167">
                  <a:extLst>
                    <a:ext uri="{FF2B5EF4-FFF2-40B4-BE49-F238E27FC236}">
                      <a16:creationId xmlns:a16="http://schemas.microsoft.com/office/drawing/2014/main" id="{BBA3AE80-3068-4298-875D-F81B0BBA140C}"/>
                    </a:ext>
                  </a:extLst>
                </p:cNvPr>
                <p:cNvSpPr/>
                <p:nvPr/>
              </p:nvSpPr>
              <p:spPr>
                <a:xfrm rot="19817926">
                  <a:off x="4938981" y="4519441"/>
                  <a:ext cx="2467722" cy="2442928"/>
                </a:xfrm>
                <a:prstGeom prst="arc">
                  <a:avLst/>
                </a:prstGeom>
                <a:noFill/>
                <a:ln w="38100" cap="rnd" cmpd="sng" algn="ctr">
                  <a:solidFill>
                    <a:srgbClr val="0076A8"/>
                  </a:solidFill>
                  <a:prstDash val="solid"/>
                  <a:headEnd type="none"/>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a:ea typeface="+mn-ea"/>
                    <a:cs typeface="+mn-cs"/>
                  </a:endParaRPr>
                </a:p>
              </p:txBody>
            </p:sp>
          </p:grpSp>
        </p:grpSp>
        <p:cxnSp>
          <p:nvCxnSpPr>
            <p:cNvPr id="141" name="Straight Connector 140">
              <a:extLst>
                <a:ext uri="{FF2B5EF4-FFF2-40B4-BE49-F238E27FC236}">
                  <a16:creationId xmlns:a16="http://schemas.microsoft.com/office/drawing/2014/main" id="{96F5C663-9B31-DF80-D692-99526F61745C}"/>
                </a:ext>
              </a:extLst>
            </p:cNvPr>
            <p:cNvCxnSpPr/>
            <p:nvPr/>
          </p:nvCxnSpPr>
          <p:spPr>
            <a:xfrm>
              <a:off x="6328884" y="2761488"/>
              <a:ext cx="3891094" cy="0"/>
            </a:xfrm>
            <a:prstGeom prst="line">
              <a:avLst/>
            </a:prstGeom>
            <a:noFill/>
            <a:ln w="25400" cap="flat" cmpd="sng" algn="ctr">
              <a:solidFill>
                <a:srgbClr val="0D8390"/>
              </a:solidFill>
              <a:prstDash val="solid"/>
              <a:tailEnd type="oval"/>
            </a:ln>
            <a:effectLst/>
          </p:spPr>
        </p:cxnSp>
        <p:sp>
          <p:nvSpPr>
            <p:cNvPr id="142" name="TextBox 141">
              <a:extLst>
                <a:ext uri="{FF2B5EF4-FFF2-40B4-BE49-F238E27FC236}">
                  <a16:creationId xmlns:a16="http://schemas.microsoft.com/office/drawing/2014/main" id="{BCAFFB5A-22E8-6904-4A97-B5174035DBB7}"/>
                </a:ext>
              </a:extLst>
            </p:cNvPr>
            <p:cNvSpPr txBox="1"/>
            <p:nvPr/>
          </p:nvSpPr>
          <p:spPr>
            <a:xfrm>
              <a:off x="7207258" y="2896991"/>
              <a:ext cx="2914622" cy="861774"/>
            </a:xfrm>
            <a:prstGeom prst="rect">
              <a:avLst/>
            </a:prstGeom>
            <a:noFill/>
          </p:spPr>
          <p:txBody>
            <a:bodyPr wrap="square" lIns="0" tIns="0" rIns="0" bIns="0" rtlCol="0">
              <a:spAutoFit/>
            </a:bodyPr>
            <a:lstStyle/>
            <a:p>
              <a:pPr algn="just">
                <a:spcBef>
                  <a:spcPts val="584"/>
                </a:spcBef>
                <a:buSzPct val="100000"/>
              </a:pPr>
              <a:r>
                <a:rPr lang="en-US" sz="1400" b="0" i="0">
                  <a:effectLst/>
                </a:rPr>
                <a:t>ICDS-III would apply to construction contracts executed by an assessee as contractor and not to contracts/projects executed by him on his own account.</a:t>
              </a:r>
              <a:r>
                <a:rPr lang="en-US" sz="1400" b="0" i="0">
                  <a:solidFill>
                    <a:srgbClr val="6A6A6A"/>
                  </a:solidFill>
                  <a:effectLst/>
                </a:rPr>
                <a:t> </a:t>
              </a:r>
              <a:endParaRPr kumimoji="0" lang="en-US" sz="1400" b="0" i="0" u="none" strike="noStrike" kern="0" cap="none" spc="0" normalizeH="0" baseline="0" noProof="0">
                <a:ln>
                  <a:noFill/>
                </a:ln>
                <a:solidFill>
                  <a:prstClr val="black"/>
                </a:solidFill>
                <a:effectLst/>
                <a:uLnTx/>
                <a:uFillTx/>
              </a:endParaRPr>
            </a:p>
          </p:txBody>
        </p:sp>
        <p:cxnSp>
          <p:nvCxnSpPr>
            <p:cNvPr id="143" name="Straight Connector 142">
              <a:extLst>
                <a:ext uri="{FF2B5EF4-FFF2-40B4-BE49-F238E27FC236}">
                  <a16:creationId xmlns:a16="http://schemas.microsoft.com/office/drawing/2014/main" id="{30434DB3-64D9-98AE-D6CE-CD330F7013A4}"/>
                </a:ext>
              </a:extLst>
            </p:cNvPr>
            <p:cNvCxnSpPr/>
            <p:nvPr/>
          </p:nvCxnSpPr>
          <p:spPr>
            <a:xfrm>
              <a:off x="6998700" y="4176969"/>
              <a:ext cx="3236518" cy="0"/>
            </a:xfrm>
            <a:prstGeom prst="line">
              <a:avLst/>
            </a:prstGeom>
            <a:noFill/>
            <a:ln w="15875" cap="flat" cmpd="sng" algn="ctr">
              <a:solidFill>
                <a:srgbClr val="0D8390"/>
              </a:solidFill>
              <a:prstDash val="solid"/>
              <a:headEnd type="oval"/>
              <a:tailEnd type="oval"/>
            </a:ln>
            <a:effectLst/>
          </p:spPr>
        </p:cxnSp>
        <p:cxnSp>
          <p:nvCxnSpPr>
            <p:cNvPr id="144" name="Straight Connector 143">
              <a:extLst>
                <a:ext uri="{FF2B5EF4-FFF2-40B4-BE49-F238E27FC236}">
                  <a16:creationId xmlns:a16="http://schemas.microsoft.com/office/drawing/2014/main" id="{DC1092D3-E7E6-9C9F-4E2F-62EB73AB99A4}"/>
                </a:ext>
              </a:extLst>
            </p:cNvPr>
            <p:cNvCxnSpPr/>
            <p:nvPr/>
          </p:nvCxnSpPr>
          <p:spPr>
            <a:xfrm>
              <a:off x="193495" y="2570008"/>
              <a:ext cx="3272883" cy="0"/>
            </a:xfrm>
            <a:prstGeom prst="line">
              <a:avLst/>
            </a:prstGeom>
            <a:solidFill>
              <a:srgbClr val="00A3E0"/>
            </a:solidFill>
            <a:ln w="25400" cap="flat" cmpd="sng" algn="ctr">
              <a:solidFill>
                <a:srgbClr val="00A3E0"/>
              </a:solidFill>
              <a:prstDash val="solid"/>
              <a:headEnd type="oval"/>
              <a:tailEnd type="none"/>
            </a:ln>
            <a:effectLst/>
          </p:spPr>
        </p:cxnSp>
        <p:sp>
          <p:nvSpPr>
            <p:cNvPr id="145" name="TextBox 144">
              <a:extLst>
                <a:ext uri="{FF2B5EF4-FFF2-40B4-BE49-F238E27FC236}">
                  <a16:creationId xmlns:a16="http://schemas.microsoft.com/office/drawing/2014/main" id="{C43BCE8C-4F43-82FD-E2BA-37075E69A970}"/>
                </a:ext>
              </a:extLst>
            </p:cNvPr>
            <p:cNvSpPr txBox="1"/>
            <p:nvPr/>
          </p:nvSpPr>
          <p:spPr>
            <a:xfrm>
              <a:off x="145160" y="2612836"/>
              <a:ext cx="3088963" cy="4678204"/>
            </a:xfrm>
            <a:prstGeom prst="rect">
              <a:avLst/>
            </a:prstGeom>
            <a:noFill/>
          </p:spPr>
          <p:txBody>
            <a:bodyPr wrap="square" lIns="0" tIns="0" rIns="0" bIns="0" rtlCol="0">
              <a:spAutoFit/>
            </a:bodyPr>
            <a:lstStyle/>
            <a:p>
              <a:pPr marL="0" marR="0" lvl="0" indent="0" algn="just" defTabSz="914400" eaLnBrk="1" fontAlgn="auto" latinLnBrk="0" hangingPunct="1">
                <a:lnSpc>
                  <a:spcPct val="100000"/>
                </a:lnSpc>
                <a:spcBef>
                  <a:spcPts val="584"/>
                </a:spcBef>
                <a:spcAft>
                  <a:spcPts val="0"/>
                </a:spcAft>
                <a:buClrTx/>
                <a:buSzPct val="100000"/>
                <a:buFontTx/>
                <a:buNone/>
                <a:tabLst/>
                <a:defRPr/>
              </a:pPr>
              <a:r>
                <a:rPr lang="en-US" sz="1400" dirty="0"/>
                <a:t>ICAI Guidance note recommends applicability of ICDS III or ICDS IV to real estate transaction will depend upon the economic substance of the transaction:</a:t>
              </a:r>
            </a:p>
            <a:p>
              <a:pPr marL="342900" marR="0" lvl="0" indent="-342900" algn="just" defTabSz="914400" eaLnBrk="1" fontAlgn="auto" latinLnBrk="0" hangingPunct="1">
                <a:lnSpc>
                  <a:spcPct val="100000"/>
                </a:lnSpc>
                <a:spcBef>
                  <a:spcPts val="584"/>
                </a:spcBef>
                <a:spcAft>
                  <a:spcPts val="0"/>
                </a:spcAft>
                <a:buClrTx/>
                <a:buSzPct val="100000"/>
                <a:buFont typeface="+mj-lt"/>
                <a:buAutoNum type="arabicParenR"/>
                <a:tabLst/>
                <a:defRPr/>
              </a:pPr>
              <a:r>
                <a:rPr lang="en-US" sz="1400" dirty="0"/>
                <a:t>ICDS-IV in respect of sale of goods are to be applied for </a:t>
              </a:r>
              <a:r>
                <a:rPr lang="en-US" sz="1400" dirty="0" err="1"/>
                <a:t>recognising</a:t>
              </a:r>
              <a:r>
                <a:rPr lang="en-US" sz="1400" dirty="0"/>
                <a:t> revenue, costs and profits from transactions of real estate which are in substance similar to delivery of goods where the revenues, costs and profits are </a:t>
              </a:r>
              <a:r>
                <a:rPr lang="en-US" sz="1400" dirty="0" err="1"/>
                <a:t>recognised</a:t>
              </a:r>
              <a:r>
                <a:rPr lang="en-US" sz="1400" dirty="0"/>
                <a:t> when the revenue recognition process is completed. E.g. Sale of ready to move in flats</a:t>
              </a:r>
            </a:p>
            <a:p>
              <a:pPr marL="342900" marR="0" lvl="0" indent="-342900" algn="just" defTabSz="914400" eaLnBrk="1" fontAlgn="auto" latinLnBrk="0" hangingPunct="1">
                <a:lnSpc>
                  <a:spcPct val="100000"/>
                </a:lnSpc>
                <a:spcBef>
                  <a:spcPts val="584"/>
                </a:spcBef>
                <a:spcAft>
                  <a:spcPts val="0"/>
                </a:spcAft>
                <a:buClrTx/>
                <a:buSzPct val="100000"/>
                <a:buFont typeface="+mj-lt"/>
                <a:buAutoNum type="arabicParenR"/>
                <a:tabLst/>
                <a:defRPr/>
              </a:pPr>
              <a:r>
                <a:rPr lang="en-US" sz="1400" dirty="0"/>
                <a:t>Percentage completion method (ICDS III) is to be applied for </a:t>
              </a:r>
              <a:r>
                <a:rPr lang="en-US" sz="1400" dirty="0" err="1"/>
                <a:t>recognising</a:t>
              </a:r>
              <a:r>
                <a:rPr lang="en-US" sz="1400" dirty="0"/>
                <a:t> revenue, costs and profits from transactions and activities of real estate which have the same economic substance as construction contracts. E.g. Sale of under construction flats</a:t>
              </a:r>
            </a:p>
          </p:txBody>
        </p:sp>
        <p:cxnSp>
          <p:nvCxnSpPr>
            <p:cNvPr id="146" name="Straight Connector 145">
              <a:extLst>
                <a:ext uri="{FF2B5EF4-FFF2-40B4-BE49-F238E27FC236}">
                  <a16:creationId xmlns:a16="http://schemas.microsoft.com/office/drawing/2014/main" id="{6C3E616F-B5F7-DC15-2D94-0132373351A5}"/>
                </a:ext>
              </a:extLst>
            </p:cNvPr>
            <p:cNvCxnSpPr/>
            <p:nvPr/>
          </p:nvCxnSpPr>
          <p:spPr>
            <a:xfrm>
              <a:off x="365078" y="7506483"/>
              <a:ext cx="2981960" cy="0"/>
            </a:xfrm>
            <a:prstGeom prst="line">
              <a:avLst/>
            </a:prstGeom>
            <a:solidFill>
              <a:srgbClr val="00A3E0"/>
            </a:solidFill>
            <a:ln w="15875" cap="flat" cmpd="sng" algn="ctr">
              <a:solidFill>
                <a:srgbClr val="00A3E0"/>
              </a:solidFill>
              <a:prstDash val="solid"/>
              <a:headEnd type="oval"/>
              <a:tailEnd type="oval"/>
            </a:ln>
            <a:effectLst/>
          </p:spPr>
        </p:cxnSp>
        <p:cxnSp>
          <p:nvCxnSpPr>
            <p:cNvPr id="147" name="Straight Connector 146">
              <a:extLst>
                <a:ext uri="{FF2B5EF4-FFF2-40B4-BE49-F238E27FC236}">
                  <a16:creationId xmlns:a16="http://schemas.microsoft.com/office/drawing/2014/main" id="{E4928666-663B-53BA-D5F7-EF14408A9A4C}"/>
                </a:ext>
              </a:extLst>
            </p:cNvPr>
            <p:cNvCxnSpPr>
              <a:cxnSpLocks/>
            </p:cNvCxnSpPr>
            <p:nvPr/>
          </p:nvCxnSpPr>
          <p:spPr>
            <a:xfrm>
              <a:off x="6998700" y="5494214"/>
              <a:ext cx="3742697" cy="11993"/>
            </a:xfrm>
            <a:prstGeom prst="line">
              <a:avLst/>
            </a:prstGeom>
            <a:solidFill>
              <a:srgbClr val="0076A8"/>
            </a:solidFill>
            <a:ln w="25400" cap="flat" cmpd="sng" algn="ctr">
              <a:solidFill>
                <a:srgbClr val="0076A8"/>
              </a:solidFill>
              <a:prstDash val="solid"/>
              <a:tailEnd type="oval"/>
            </a:ln>
            <a:effectLst/>
          </p:spPr>
        </p:cxnSp>
        <p:sp>
          <p:nvSpPr>
            <p:cNvPr id="148" name="TextBox 147">
              <a:extLst>
                <a:ext uri="{FF2B5EF4-FFF2-40B4-BE49-F238E27FC236}">
                  <a16:creationId xmlns:a16="http://schemas.microsoft.com/office/drawing/2014/main" id="{D973FB2A-0370-0614-C273-5C509AE79994}"/>
                </a:ext>
              </a:extLst>
            </p:cNvPr>
            <p:cNvSpPr txBox="1"/>
            <p:nvPr/>
          </p:nvSpPr>
          <p:spPr>
            <a:xfrm>
              <a:off x="7469322" y="5655356"/>
              <a:ext cx="3146383" cy="1292662"/>
            </a:xfrm>
            <a:prstGeom prst="rect">
              <a:avLst/>
            </a:prstGeom>
            <a:noFill/>
          </p:spPr>
          <p:txBody>
            <a:bodyPr wrap="square" lIns="0" tIns="0" rIns="0" bIns="0" rtlCol="0">
              <a:spAutoFit/>
            </a:bodyPr>
            <a:lstStyle/>
            <a:p>
              <a:pPr marR="0" lvl="0" algn="just" defTabSz="914400" eaLnBrk="1" fontAlgn="auto" latinLnBrk="0" hangingPunct="1">
                <a:lnSpc>
                  <a:spcPct val="100000"/>
                </a:lnSpc>
                <a:spcBef>
                  <a:spcPts val="584"/>
                </a:spcBef>
                <a:spcAft>
                  <a:spcPts val="0"/>
                </a:spcAft>
                <a:buClrTx/>
                <a:buSzPct val="100000"/>
                <a:tabLst/>
                <a:defRPr/>
              </a:pPr>
              <a:r>
                <a:rPr lang="en-US" sz="1400"/>
                <a:t>ICDS-III has no application where company is not working as a contractor instead, working in the capacity of an executing agency for which it is receiving development fees at a fixed percentage of development expenditure incurred.</a:t>
              </a:r>
            </a:p>
          </p:txBody>
        </p:sp>
        <p:cxnSp>
          <p:nvCxnSpPr>
            <p:cNvPr id="149" name="Straight Connector 148">
              <a:extLst>
                <a:ext uri="{FF2B5EF4-FFF2-40B4-BE49-F238E27FC236}">
                  <a16:creationId xmlns:a16="http://schemas.microsoft.com/office/drawing/2014/main" id="{B0EDCFF3-40CD-9382-183C-DD4F9AF5852C}"/>
                </a:ext>
              </a:extLst>
            </p:cNvPr>
            <p:cNvCxnSpPr>
              <a:cxnSpLocks/>
            </p:cNvCxnSpPr>
            <p:nvPr/>
          </p:nvCxnSpPr>
          <p:spPr>
            <a:xfrm>
              <a:off x="7307317" y="7097167"/>
              <a:ext cx="3434080" cy="0"/>
            </a:xfrm>
            <a:prstGeom prst="line">
              <a:avLst/>
            </a:prstGeom>
            <a:solidFill>
              <a:srgbClr val="0076A8"/>
            </a:solidFill>
            <a:ln w="15875" cap="flat" cmpd="sng" algn="ctr">
              <a:solidFill>
                <a:srgbClr val="0076A8"/>
              </a:solidFill>
              <a:prstDash val="solid"/>
              <a:headEnd type="oval"/>
              <a:tailEnd type="oval"/>
            </a:ln>
            <a:effectLst/>
          </p:spPr>
        </p:cxnSp>
        <p:grpSp>
          <p:nvGrpSpPr>
            <p:cNvPr id="150" name="Group 243">
              <a:extLst>
                <a:ext uri="{FF2B5EF4-FFF2-40B4-BE49-F238E27FC236}">
                  <a16:creationId xmlns:a16="http://schemas.microsoft.com/office/drawing/2014/main" id="{4A756473-4A76-5C44-9EEE-ED94CC3B2DD7}"/>
                </a:ext>
              </a:extLst>
            </p:cNvPr>
            <p:cNvGrpSpPr>
              <a:grpSpLocks noChangeAspect="1"/>
            </p:cNvGrpSpPr>
            <p:nvPr/>
          </p:nvGrpSpPr>
          <p:grpSpPr bwMode="auto">
            <a:xfrm>
              <a:off x="8303754" y="2209797"/>
              <a:ext cx="543879" cy="539999"/>
              <a:chOff x="3476" y="785"/>
              <a:chExt cx="340" cy="341"/>
            </a:xfrm>
            <a:solidFill>
              <a:srgbClr val="0D8390"/>
            </a:solidFill>
          </p:grpSpPr>
          <p:sp>
            <p:nvSpPr>
              <p:cNvPr id="157" name="Freeform 244">
                <a:extLst>
                  <a:ext uri="{FF2B5EF4-FFF2-40B4-BE49-F238E27FC236}">
                    <a16:creationId xmlns:a16="http://schemas.microsoft.com/office/drawing/2014/main" id="{499DC65B-93E0-E024-F849-61A0B699B184}"/>
                  </a:ext>
                </a:extLst>
              </p:cNvPr>
              <p:cNvSpPr>
                <a:spLocks noEditPoints="1"/>
              </p:cNvSpPr>
              <p:nvPr/>
            </p:nvSpPr>
            <p:spPr bwMode="auto">
              <a:xfrm>
                <a:off x="3539" y="888"/>
                <a:ext cx="214" cy="146"/>
              </a:xfrm>
              <a:custGeom>
                <a:avLst/>
                <a:gdLst>
                  <a:gd name="T0" fmla="*/ 48 w 322"/>
                  <a:gd name="T1" fmla="*/ 172 h 219"/>
                  <a:gd name="T2" fmla="*/ 60 w 322"/>
                  <a:gd name="T3" fmla="*/ 188 h 219"/>
                  <a:gd name="T4" fmla="*/ 63 w 322"/>
                  <a:gd name="T5" fmla="*/ 203 h 219"/>
                  <a:gd name="T6" fmla="*/ 54 w 322"/>
                  <a:gd name="T7" fmla="*/ 207 h 219"/>
                  <a:gd name="T8" fmla="*/ 48 w 322"/>
                  <a:gd name="T9" fmla="*/ 205 h 219"/>
                  <a:gd name="T10" fmla="*/ 27 w 322"/>
                  <a:gd name="T11" fmla="*/ 171 h 219"/>
                  <a:gd name="T12" fmla="*/ 50 w 322"/>
                  <a:gd name="T13" fmla="*/ 144 h 219"/>
                  <a:gd name="T14" fmla="*/ 79 w 322"/>
                  <a:gd name="T15" fmla="*/ 114 h 219"/>
                  <a:gd name="T16" fmla="*/ 12 w 322"/>
                  <a:gd name="T17" fmla="*/ 101 h 219"/>
                  <a:gd name="T18" fmla="*/ 1 w 322"/>
                  <a:gd name="T19" fmla="*/ 91 h 219"/>
                  <a:gd name="T20" fmla="*/ 10 w 322"/>
                  <a:gd name="T21" fmla="*/ 79 h 219"/>
                  <a:gd name="T22" fmla="*/ 99 w 322"/>
                  <a:gd name="T23" fmla="*/ 108 h 219"/>
                  <a:gd name="T24" fmla="*/ 58 w 322"/>
                  <a:gd name="T25" fmla="*/ 164 h 219"/>
                  <a:gd name="T26" fmla="*/ 48 w 322"/>
                  <a:gd name="T27" fmla="*/ 172 h 219"/>
                  <a:gd name="T28" fmla="*/ 301 w 322"/>
                  <a:gd name="T29" fmla="*/ 50 h 219"/>
                  <a:gd name="T30" fmla="*/ 151 w 322"/>
                  <a:gd name="T31" fmla="*/ 201 h 219"/>
                  <a:gd name="T32" fmla="*/ 146 w 322"/>
                  <a:gd name="T33" fmla="*/ 203 h 219"/>
                  <a:gd name="T34" fmla="*/ 101 w 322"/>
                  <a:gd name="T35" fmla="*/ 218 h 219"/>
                  <a:gd name="T36" fmla="*/ 98 w 322"/>
                  <a:gd name="T37" fmla="*/ 219 h 219"/>
                  <a:gd name="T38" fmla="*/ 90 w 322"/>
                  <a:gd name="T39" fmla="*/ 216 h 219"/>
                  <a:gd name="T40" fmla="*/ 88 w 322"/>
                  <a:gd name="T41" fmla="*/ 205 h 219"/>
                  <a:gd name="T42" fmla="*/ 103 w 322"/>
                  <a:gd name="T43" fmla="*/ 159 h 219"/>
                  <a:gd name="T44" fmla="*/ 105 w 322"/>
                  <a:gd name="T45" fmla="*/ 155 h 219"/>
                  <a:gd name="T46" fmla="*/ 256 w 322"/>
                  <a:gd name="T47" fmla="*/ 4 h 219"/>
                  <a:gd name="T48" fmla="*/ 271 w 322"/>
                  <a:gd name="T49" fmla="*/ 4 h 219"/>
                  <a:gd name="T50" fmla="*/ 301 w 322"/>
                  <a:gd name="T51" fmla="*/ 35 h 219"/>
                  <a:gd name="T52" fmla="*/ 305 w 322"/>
                  <a:gd name="T53" fmla="*/ 42 h 219"/>
                  <a:gd name="T54" fmla="*/ 301 w 322"/>
                  <a:gd name="T55" fmla="*/ 50 h 219"/>
                  <a:gd name="T56" fmla="*/ 218 w 322"/>
                  <a:gd name="T57" fmla="*/ 102 h 219"/>
                  <a:gd name="T58" fmla="*/ 203 w 322"/>
                  <a:gd name="T59" fmla="*/ 87 h 219"/>
                  <a:gd name="T60" fmla="*/ 122 w 322"/>
                  <a:gd name="T61" fmla="*/ 169 h 219"/>
                  <a:gd name="T62" fmla="*/ 115 w 322"/>
                  <a:gd name="T63" fmla="*/ 191 h 219"/>
                  <a:gd name="T64" fmla="*/ 137 w 322"/>
                  <a:gd name="T65" fmla="*/ 184 h 219"/>
                  <a:gd name="T66" fmla="*/ 218 w 322"/>
                  <a:gd name="T67" fmla="*/ 102 h 219"/>
                  <a:gd name="T68" fmla="*/ 279 w 322"/>
                  <a:gd name="T69" fmla="*/ 42 h 219"/>
                  <a:gd name="T70" fmla="*/ 264 w 322"/>
                  <a:gd name="T71" fmla="*/ 27 h 219"/>
                  <a:gd name="T72" fmla="*/ 218 w 322"/>
                  <a:gd name="T73" fmla="*/ 72 h 219"/>
                  <a:gd name="T74" fmla="*/ 234 w 322"/>
                  <a:gd name="T75" fmla="*/ 87 h 219"/>
                  <a:gd name="T76" fmla="*/ 279 w 322"/>
                  <a:gd name="T77" fmla="*/ 42 h 219"/>
                  <a:gd name="T78" fmla="*/ 318 w 322"/>
                  <a:gd name="T79" fmla="*/ 82 h 219"/>
                  <a:gd name="T80" fmla="*/ 302 w 322"/>
                  <a:gd name="T81" fmla="*/ 82 h 219"/>
                  <a:gd name="T82" fmla="*/ 260 w 322"/>
                  <a:gd name="T83" fmla="*/ 125 h 219"/>
                  <a:gd name="T84" fmla="*/ 260 w 322"/>
                  <a:gd name="T85" fmla="*/ 140 h 219"/>
                  <a:gd name="T86" fmla="*/ 267 w 322"/>
                  <a:gd name="T87" fmla="*/ 143 h 219"/>
                  <a:gd name="T88" fmla="*/ 275 w 322"/>
                  <a:gd name="T89" fmla="*/ 140 h 219"/>
                  <a:gd name="T90" fmla="*/ 318 w 322"/>
                  <a:gd name="T91" fmla="*/ 98 h 219"/>
                  <a:gd name="T92" fmla="*/ 318 w 322"/>
                  <a:gd name="T93" fmla="*/ 8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2" h="219">
                    <a:moveTo>
                      <a:pt x="48" y="172"/>
                    </a:moveTo>
                    <a:cubicBezTo>
                      <a:pt x="48" y="177"/>
                      <a:pt x="56" y="185"/>
                      <a:pt x="60" y="188"/>
                    </a:cubicBezTo>
                    <a:cubicBezTo>
                      <a:pt x="65" y="191"/>
                      <a:pt x="66" y="198"/>
                      <a:pt x="63" y="203"/>
                    </a:cubicBezTo>
                    <a:cubicBezTo>
                      <a:pt x="61" y="206"/>
                      <a:pt x="57" y="207"/>
                      <a:pt x="54" y="207"/>
                    </a:cubicBezTo>
                    <a:cubicBezTo>
                      <a:pt x="52" y="207"/>
                      <a:pt x="50" y="207"/>
                      <a:pt x="48" y="205"/>
                    </a:cubicBezTo>
                    <a:cubicBezTo>
                      <a:pt x="46" y="204"/>
                      <a:pt x="25" y="189"/>
                      <a:pt x="27" y="171"/>
                    </a:cubicBezTo>
                    <a:cubicBezTo>
                      <a:pt x="28" y="160"/>
                      <a:pt x="35" y="151"/>
                      <a:pt x="50" y="144"/>
                    </a:cubicBezTo>
                    <a:cubicBezTo>
                      <a:pt x="70" y="135"/>
                      <a:pt x="81" y="121"/>
                      <a:pt x="79" y="114"/>
                    </a:cubicBezTo>
                    <a:cubicBezTo>
                      <a:pt x="77" y="107"/>
                      <a:pt x="61" y="96"/>
                      <a:pt x="12" y="101"/>
                    </a:cubicBezTo>
                    <a:cubicBezTo>
                      <a:pt x="6" y="101"/>
                      <a:pt x="1" y="97"/>
                      <a:pt x="1" y="91"/>
                    </a:cubicBezTo>
                    <a:cubicBezTo>
                      <a:pt x="0" y="85"/>
                      <a:pt x="5" y="80"/>
                      <a:pt x="10" y="79"/>
                    </a:cubicBezTo>
                    <a:cubicBezTo>
                      <a:pt x="80" y="73"/>
                      <a:pt x="96" y="95"/>
                      <a:pt x="99" y="108"/>
                    </a:cubicBezTo>
                    <a:cubicBezTo>
                      <a:pt x="105" y="128"/>
                      <a:pt x="88" y="150"/>
                      <a:pt x="58" y="164"/>
                    </a:cubicBezTo>
                    <a:cubicBezTo>
                      <a:pt x="52" y="167"/>
                      <a:pt x="48" y="170"/>
                      <a:pt x="48" y="172"/>
                    </a:cubicBezTo>
                    <a:close/>
                    <a:moveTo>
                      <a:pt x="301" y="50"/>
                    </a:moveTo>
                    <a:cubicBezTo>
                      <a:pt x="151" y="201"/>
                      <a:pt x="151" y="201"/>
                      <a:pt x="151" y="201"/>
                    </a:cubicBezTo>
                    <a:cubicBezTo>
                      <a:pt x="149" y="202"/>
                      <a:pt x="148" y="203"/>
                      <a:pt x="146" y="203"/>
                    </a:cubicBezTo>
                    <a:cubicBezTo>
                      <a:pt x="101" y="218"/>
                      <a:pt x="101" y="218"/>
                      <a:pt x="101" y="218"/>
                    </a:cubicBezTo>
                    <a:cubicBezTo>
                      <a:pt x="100" y="219"/>
                      <a:pt x="99" y="219"/>
                      <a:pt x="98" y="219"/>
                    </a:cubicBezTo>
                    <a:cubicBezTo>
                      <a:pt x="95" y="219"/>
                      <a:pt x="92" y="218"/>
                      <a:pt x="90" y="216"/>
                    </a:cubicBezTo>
                    <a:cubicBezTo>
                      <a:pt x="87" y="213"/>
                      <a:pt x="86" y="209"/>
                      <a:pt x="88" y="205"/>
                    </a:cubicBezTo>
                    <a:cubicBezTo>
                      <a:pt x="103" y="159"/>
                      <a:pt x="103" y="159"/>
                      <a:pt x="103" y="159"/>
                    </a:cubicBezTo>
                    <a:cubicBezTo>
                      <a:pt x="103" y="158"/>
                      <a:pt x="104" y="156"/>
                      <a:pt x="105" y="155"/>
                    </a:cubicBezTo>
                    <a:cubicBezTo>
                      <a:pt x="256" y="4"/>
                      <a:pt x="256" y="4"/>
                      <a:pt x="256" y="4"/>
                    </a:cubicBezTo>
                    <a:cubicBezTo>
                      <a:pt x="260" y="0"/>
                      <a:pt x="267" y="0"/>
                      <a:pt x="271" y="4"/>
                    </a:cubicBezTo>
                    <a:cubicBezTo>
                      <a:pt x="301" y="35"/>
                      <a:pt x="301" y="35"/>
                      <a:pt x="301" y="35"/>
                    </a:cubicBezTo>
                    <a:cubicBezTo>
                      <a:pt x="303" y="37"/>
                      <a:pt x="305" y="39"/>
                      <a:pt x="305" y="42"/>
                    </a:cubicBezTo>
                    <a:cubicBezTo>
                      <a:pt x="305" y="45"/>
                      <a:pt x="303" y="48"/>
                      <a:pt x="301" y="50"/>
                    </a:cubicBezTo>
                    <a:close/>
                    <a:moveTo>
                      <a:pt x="218" y="102"/>
                    </a:moveTo>
                    <a:cubicBezTo>
                      <a:pt x="203" y="87"/>
                      <a:pt x="203" y="87"/>
                      <a:pt x="203" y="87"/>
                    </a:cubicBezTo>
                    <a:cubicBezTo>
                      <a:pt x="122" y="169"/>
                      <a:pt x="122" y="169"/>
                      <a:pt x="122" y="169"/>
                    </a:cubicBezTo>
                    <a:cubicBezTo>
                      <a:pt x="115" y="191"/>
                      <a:pt x="115" y="191"/>
                      <a:pt x="115" y="191"/>
                    </a:cubicBezTo>
                    <a:cubicBezTo>
                      <a:pt x="137" y="184"/>
                      <a:pt x="137" y="184"/>
                      <a:pt x="137" y="184"/>
                    </a:cubicBezTo>
                    <a:lnTo>
                      <a:pt x="218" y="102"/>
                    </a:lnTo>
                    <a:close/>
                    <a:moveTo>
                      <a:pt x="279" y="42"/>
                    </a:moveTo>
                    <a:cubicBezTo>
                      <a:pt x="264" y="27"/>
                      <a:pt x="264" y="27"/>
                      <a:pt x="264" y="27"/>
                    </a:cubicBezTo>
                    <a:cubicBezTo>
                      <a:pt x="218" y="72"/>
                      <a:pt x="218" y="72"/>
                      <a:pt x="218" y="72"/>
                    </a:cubicBezTo>
                    <a:cubicBezTo>
                      <a:pt x="234" y="87"/>
                      <a:pt x="234" y="87"/>
                      <a:pt x="234" y="87"/>
                    </a:cubicBezTo>
                    <a:lnTo>
                      <a:pt x="279" y="42"/>
                    </a:lnTo>
                    <a:close/>
                    <a:moveTo>
                      <a:pt x="318" y="82"/>
                    </a:moveTo>
                    <a:cubicBezTo>
                      <a:pt x="313" y="78"/>
                      <a:pt x="307" y="78"/>
                      <a:pt x="302" y="82"/>
                    </a:cubicBezTo>
                    <a:cubicBezTo>
                      <a:pt x="260" y="125"/>
                      <a:pt x="260" y="125"/>
                      <a:pt x="260" y="125"/>
                    </a:cubicBezTo>
                    <a:cubicBezTo>
                      <a:pt x="256" y="129"/>
                      <a:pt x="256" y="136"/>
                      <a:pt x="260" y="140"/>
                    </a:cubicBezTo>
                    <a:cubicBezTo>
                      <a:pt x="262" y="142"/>
                      <a:pt x="265" y="143"/>
                      <a:pt x="267" y="143"/>
                    </a:cubicBezTo>
                    <a:cubicBezTo>
                      <a:pt x="270" y="143"/>
                      <a:pt x="273" y="142"/>
                      <a:pt x="275" y="140"/>
                    </a:cubicBezTo>
                    <a:cubicBezTo>
                      <a:pt x="318" y="98"/>
                      <a:pt x="318" y="98"/>
                      <a:pt x="318" y="98"/>
                    </a:cubicBezTo>
                    <a:cubicBezTo>
                      <a:pt x="322" y="93"/>
                      <a:pt x="322" y="87"/>
                      <a:pt x="318" y="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0838" tIns="50419" rIns="100838" bIns="504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264" b="0" i="0" u="none" strike="noStrike" kern="0" cap="none" spc="0" normalizeH="0" baseline="0" noProof="0">
                  <a:ln>
                    <a:noFill/>
                  </a:ln>
                  <a:solidFill>
                    <a:prstClr val="black"/>
                  </a:solidFill>
                  <a:effectLst/>
                  <a:uLnTx/>
                  <a:uFillTx/>
                </a:endParaRPr>
              </a:p>
            </p:txBody>
          </p:sp>
          <p:sp>
            <p:nvSpPr>
              <p:cNvPr id="158" name="Freeform 245">
                <a:extLst>
                  <a:ext uri="{FF2B5EF4-FFF2-40B4-BE49-F238E27FC236}">
                    <a16:creationId xmlns:a16="http://schemas.microsoft.com/office/drawing/2014/main" id="{DDA1181A-9EF5-EC4F-9121-478A9810B6C5}"/>
                  </a:ext>
                </a:extLst>
              </p:cNvPr>
              <p:cNvSpPr>
                <a:spLocks noEditPoints="1"/>
              </p:cNvSpPr>
              <p:nvPr/>
            </p:nvSpPr>
            <p:spPr bwMode="auto">
              <a:xfrm>
                <a:off x="3476" y="785"/>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0838" tIns="50419" rIns="100838" bIns="504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264" b="0" i="0" u="none" strike="noStrike" kern="0" cap="none" spc="0" normalizeH="0" baseline="0" noProof="0">
                  <a:ln>
                    <a:noFill/>
                  </a:ln>
                  <a:solidFill>
                    <a:prstClr val="black"/>
                  </a:solidFill>
                  <a:effectLst/>
                  <a:uLnTx/>
                  <a:uFillTx/>
                </a:endParaRPr>
              </a:p>
            </p:txBody>
          </p:sp>
        </p:grpSp>
        <p:grpSp>
          <p:nvGrpSpPr>
            <p:cNvPr id="151" name="Group 781">
              <a:extLst>
                <a:ext uri="{FF2B5EF4-FFF2-40B4-BE49-F238E27FC236}">
                  <a16:creationId xmlns:a16="http://schemas.microsoft.com/office/drawing/2014/main" id="{834DBE38-5591-A0F4-6784-277CB578D24F}"/>
                </a:ext>
              </a:extLst>
            </p:cNvPr>
            <p:cNvGrpSpPr>
              <a:grpSpLocks noChangeAspect="1"/>
            </p:cNvGrpSpPr>
            <p:nvPr/>
          </p:nvGrpSpPr>
          <p:grpSpPr bwMode="auto">
            <a:xfrm>
              <a:off x="1454969" y="2030745"/>
              <a:ext cx="545481" cy="540000"/>
              <a:chOff x="7181" y="1541"/>
              <a:chExt cx="340" cy="340"/>
            </a:xfrm>
            <a:solidFill>
              <a:srgbClr val="43B02A"/>
            </a:solidFill>
          </p:grpSpPr>
          <p:sp>
            <p:nvSpPr>
              <p:cNvPr id="155" name="Freeform 782">
                <a:extLst>
                  <a:ext uri="{FF2B5EF4-FFF2-40B4-BE49-F238E27FC236}">
                    <a16:creationId xmlns:a16="http://schemas.microsoft.com/office/drawing/2014/main" id="{4B80C268-DE69-490D-D187-6D27B16893E8}"/>
                  </a:ext>
                </a:extLst>
              </p:cNvPr>
              <p:cNvSpPr>
                <a:spLocks noEditPoints="1"/>
              </p:cNvSpPr>
              <p:nvPr/>
            </p:nvSpPr>
            <p:spPr bwMode="auto">
              <a:xfrm>
                <a:off x="7181" y="154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A3E0"/>
              </a:solidFill>
              <a:ln>
                <a:solidFill>
                  <a:srgbClr val="00A3E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100838" tIns="50419" rIns="100838" bIns="504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264" b="0" i="0" u="none" strike="noStrike" kern="0" cap="none" spc="0" normalizeH="0" baseline="0" noProof="0">
                  <a:ln>
                    <a:noFill/>
                  </a:ln>
                  <a:solidFill>
                    <a:prstClr val="black"/>
                  </a:solidFill>
                  <a:effectLst/>
                  <a:uLnTx/>
                  <a:uFillTx/>
                </a:endParaRPr>
              </a:p>
            </p:txBody>
          </p:sp>
          <p:sp>
            <p:nvSpPr>
              <p:cNvPr id="156" name="Freeform 783">
                <a:extLst>
                  <a:ext uri="{FF2B5EF4-FFF2-40B4-BE49-F238E27FC236}">
                    <a16:creationId xmlns:a16="http://schemas.microsoft.com/office/drawing/2014/main" id="{95A4ED1D-D3E4-87C6-C5D5-3D7CCAD7D1A9}"/>
                  </a:ext>
                </a:extLst>
              </p:cNvPr>
              <p:cNvSpPr>
                <a:spLocks noEditPoints="1"/>
              </p:cNvSpPr>
              <p:nvPr/>
            </p:nvSpPr>
            <p:spPr bwMode="auto">
              <a:xfrm>
                <a:off x="7251" y="1662"/>
                <a:ext cx="180" cy="155"/>
              </a:xfrm>
              <a:custGeom>
                <a:avLst/>
                <a:gdLst>
                  <a:gd name="T0" fmla="*/ 216 w 216"/>
                  <a:gd name="T1" fmla="*/ 277 h 320"/>
                  <a:gd name="T2" fmla="*/ 195 w 216"/>
                  <a:gd name="T3" fmla="*/ 277 h 320"/>
                  <a:gd name="T4" fmla="*/ 184 w 216"/>
                  <a:gd name="T5" fmla="*/ 245 h 320"/>
                  <a:gd name="T6" fmla="*/ 173 w 216"/>
                  <a:gd name="T7" fmla="*/ 266 h 320"/>
                  <a:gd name="T8" fmla="*/ 152 w 216"/>
                  <a:gd name="T9" fmla="*/ 266 h 320"/>
                  <a:gd name="T10" fmla="*/ 141 w 216"/>
                  <a:gd name="T11" fmla="*/ 224 h 320"/>
                  <a:gd name="T12" fmla="*/ 131 w 216"/>
                  <a:gd name="T13" fmla="*/ 266 h 320"/>
                  <a:gd name="T14" fmla="*/ 109 w 216"/>
                  <a:gd name="T15" fmla="*/ 266 h 320"/>
                  <a:gd name="T16" fmla="*/ 99 w 216"/>
                  <a:gd name="T17" fmla="*/ 160 h 320"/>
                  <a:gd name="T18" fmla="*/ 88 w 216"/>
                  <a:gd name="T19" fmla="*/ 298 h 320"/>
                  <a:gd name="T20" fmla="*/ 82 w 216"/>
                  <a:gd name="T21" fmla="*/ 312 h 320"/>
                  <a:gd name="T22" fmla="*/ 53 w 216"/>
                  <a:gd name="T23" fmla="*/ 275 h 320"/>
                  <a:gd name="T24" fmla="*/ 31 w 216"/>
                  <a:gd name="T25" fmla="*/ 256 h 320"/>
                  <a:gd name="T26" fmla="*/ 25 w 216"/>
                  <a:gd name="T27" fmla="*/ 260 h 320"/>
                  <a:gd name="T28" fmla="*/ 32 w 216"/>
                  <a:gd name="T29" fmla="*/ 284 h 320"/>
                  <a:gd name="T30" fmla="*/ 36 w 216"/>
                  <a:gd name="T31" fmla="*/ 319 h 320"/>
                  <a:gd name="T32" fmla="*/ 22 w 216"/>
                  <a:gd name="T33" fmla="*/ 314 h 320"/>
                  <a:gd name="T34" fmla="*/ 5 w 216"/>
                  <a:gd name="T35" fmla="*/ 252 h 320"/>
                  <a:gd name="T36" fmla="*/ 49 w 216"/>
                  <a:gd name="T37" fmla="*/ 239 h 320"/>
                  <a:gd name="T38" fmla="*/ 67 w 216"/>
                  <a:gd name="T39" fmla="*/ 170 h 320"/>
                  <a:gd name="T40" fmla="*/ 131 w 216"/>
                  <a:gd name="T41" fmla="*/ 170 h 320"/>
                  <a:gd name="T42" fmla="*/ 141 w 216"/>
                  <a:gd name="T43" fmla="*/ 202 h 320"/>
                  <a:gd name="T44" fmla="*/ 184 w 216"/>
                  <a:gd name="T45" fmla="*/ 224 h 320"/>
                  <a:gd name="T46" fmla="*/ 24 w 216"/>
                  <a:gd name="T47" fmla="*/ 42 h 320"/>
                  <a:gd name="T48" fmla="*/ 24 w 216"/>
                  <a:gd name="T49" fmla="*/ 0 h 320"/>
                  <a:gd name="T50" fmla="*/ 24 w 216"/>
                  <a:gd name="T51" fmla="*/ 42 h 320"/>
                  <a:gd name="T52" fmla="*/ 120 w 216"/>
                  <a:gd name="T53" fmla="*/ 21 h 320"/>
                  <a:gd name="T54" fmla="*/ 78 w 216"/>
                  <a:gd name="T55" fmla="*/ 21 h 320"/>
                  <a:gd name="T56" fmla="*/ 173 w 216"/>
                  <a:gd name="T57" fmla="*/ 42 h 320"/>
                  <a:gd name="T58" fmla="*/ 173 w 216"/>
                  <a:gd name="T59" fmla="*/ 0 h 320"/>
                  <a:gd name="T60" fmla="*/ 173 w 216"/>
                  <a:gd name="T61" fmla="*/ 42 h 320"/>
                  <a:gd name="T62" fmla="*/ 45 w 216"/>
                  <a:gd name="T63" fmla="*/ 96 h 320"/>
                  <a:gd name="T64" fmla="*/ 3 w 216"/>
                  <a:gd name="T65" fmla="*/ 96 h 320"/>
                  <a:gd name="T66" fmla="*/ 24 w 216"/>
                  <a:gd name="T67" fmla="*/ 191 h 320"/>
                  <a:gd name="T68" fmla="*/ 24 w 216"/>
                  <a:gd name="T69" fmla="*/ 149 h 320"/>
                  <a:gd name="T70" fmla="*/ 24 w 216"/>
                  <a:gd name="T71" fmla="*/ 191 h 320"/>
                  <a:gd name="T72" fmla="*/ 120 w 216"/>
                  <a:gd name="T73" fmla="*/ 96 h 320"/>
                  <a:gd name="T74" fmla="*/ 78 w 216"/>
                  <a:gd name="T75" fmla="*/ 96 h 320"/>
                  <a:gd name="T76" fmla="*/ 173 w 216"/>
                  <a:gd name="T77" fmla="*/ 117 h 320"/>
                  <a:gd name="T78" fmla="*/ 173 w 216"/>
                  <a:gd name="T79" fmla="*/ 75 h 320"/>
                  <a:gd name="T80" fmla="*/ 173 w 216"/>
                  <a:gd name="T81" fmla="*/ 117 h 320"/>
                  <a:gd name="T82" fmla="*/ 194 w 216"/>
                  <a:gd name="T83" fmla="*/ 170 h 320"/>
                  <a:gd name="T84" fmla="*/ 152 w 216"/>
                  <a:gd name="T85" fmla="*/ 17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6" h="320">
                    <a:moveTo>
                      <a:pt x="216" y="256"/>
                    </a:moveTo>
                    <a:cubicBezTo>
                      <a:pt x="216" y="277"/>
                      <a:pt x="216" y="277"/>
                      <a:pt x="216" y="277"/>
                    </a:cubicBezTo>
                    <a:cubicBezTo>
                      <a:pt x="216" y="283"/>
                      <a:pt x="211" y="288"/>
                      <a:pt x="205" y="288"/>
                    </a:cubicBezTo>
                    <a:cubicBezTo>
                      <a:pt x="199" y="288"/>
                      <a:pt x="195" y="283"/>
                      <a:pt x="195" y="277"/>
                    </a:cubicBezTo>
                    <a:cubicBezTo>
                      <a:pt x="195" y="256"/>
                      <a:pt x="195" y="256"/>
                      <a:pt x="195" y="256"/>
                    </a:cubicBezTo>
                    <a:cubicBezTo>
                      <a:pt x="195" y="250"/>
                      <a:pt x="190" y="245"/>
                      <a:pt x="184" y="245"/>
                    </a:cubicBezTo>
                    <a:cubicBezTo>
                      <a:pt x="178" y="245"/>
                      <a:pt x="173" y="250"/>
                      <a:pt x="173" y="256"/>
                    </a:cubicBezTo>
                    <a:cubicBezTo>
                      <a:pt x="173" y="266"/>
                      <a:pt x="173" y="266"/>
                      <a:pt x="173" y="266"/>
                    </a:cubicBezTo>
                    <a:cubicBezTo>
                      <a:pt x="173" y="272"/>
                      <a:pt x="169" y="277"/>
                      <a:pt x="163" y="277"/>
                    </a:cubicBezTo>
                    <a:cubicBezTo>
                      <a:pt x="157" y="277"/>
                      <a:pt x="152" y="272"/>
                      <a:pt x="152" y="266"/>
                    </a:cubicBezTo>
                    <a:cubicBezTo>
                      <a:pt x="152" y="234"/>
                      <a:pt x="152" y="234"/>
                      <a:pt x="152" y="234"/>
                    </a:cubicBezTo>
                    <a:cubicBezTo>
                      <a:pt x="152" y="228"/>
                      <a:pt x="147" y="224"/>
                      <a:pt x="141" y="224"/>
                    </a:cubicBezTo>
                    <a:cubicBezTo>
                      <a:pt x="135" y="224"/>
                      <a:pt x="131" y="228"/>
                      <a:pt x="131" y="234"/>
                    </a:cubicBezTo>
                    <a:cubicBezTo>
                      <a:pt x="131" y="266"/>
                      <a:pt x="131" y="266"/>
                      <a:pt x="131" y="266"/>
                    </a:cubicBezTo>
                    <a:cubicBezTo>
                      <a:pt x="131" y="272"/>
                      <a:pt x="126" y="277"/>
                      <a:pt x="120" y="277"/>
                    </a:cubicBezTo>
                    <a:cubicBezTo>
                      <a:pt x="114" y="277"/>
                      <a:pt x="109" y="272"/>
                      <a:pt x="109" y="266"/>
                    </a:cubicBezTo>
                    <a:cubicBezTo>
                      <a:pt x="109" y="170"/>
                      <a:pt x="109" y="170"/>
                      <a:pt x="109" y="170"/>
                    </a:cubicBezTo>
                    <a:cubicBezTo>
                      <a:pt x="109" y="164"/>
                      <a:pt x="105" y="160"/>
                      <a:pt x="99" y="160"/>
                    </a:cubicBezTo>
                    <a:cubicBezTo>
                      <a:pt x="93" y="160"/>
                      <a:pt x="88" y="164"/>
                      <a:pt x="88" y="170"/>
                    </a:cubicBezTo>
                    <a:cubicBezTo>
                      <a:pt x="88" y="298"/>
                      <a:pt x="88" y="298"/>
                      <a:pt x="88" y="298"/>
                    </a:cubicBezTo>
                    <a:cubicBezTo>
                      <a:pt x="88" y="299"/>
                      <a:pt x="88" y="299"/>
                      <a:pt x="88" y="300"/>
                    </a:cubicBezTo>
                    <a:cubicBezTo>
                      <a:pt x="89" y="305"/>
                      <a:pt x="87" y="310"/>
                      <a:pt x="82" y="312"/>
                    </a:cubicBezTo>
                    <a:cubicBezTo>
                      <a:pt x="77" y="314"/>
                      <a:pt x="70" y="312"/>
                      <a:pt x="68" y="307"/>
                    </a:cubicBezTo>
                    <a:cubicBezTo>
                      <a:pt x="53" y="275"/>
                      <a:pt x="53" y="275"/>
                      <a:pt x="53" y="275"/>
                    </a:cubicBezTo>
                    <a:cubicBezTo>
                      <a:pt x="50" y="269"/>
                      <a:pt x="46" y="262"/>
                      <a:pt x="38" y="258"/>
                    </a:cubicBezTo>
                    <a:cubicBezTo>
                      <a:pt x="36" y="257"/>
                      <a:pt x="33" y="255"/>
                      <a:pt x="31" y="256"/>
                    </a:cubicBezTo>
                    <a:cubicBezTo>
                      <a:pt x="31" y="256"/>
                      <a:pt x="30" y="256"/>
                      <a:pt x="29" y="257"/>
                    </a:cubicBezTo>
                    <a:cubicBezTo>
                      <a:pt x="26" y="257"/>
                      <a:pt x="25" y="259"/>
                      <a:pt x="25" y="260"/>
                    </a:cubicBezTo>
                    <a:cubicBezTo>
                      <a:pt x="23" y="264"/>
                      <a:pt x="24" y="272"/>
                      <a:pt x="31" y="283"/>
                    </a:cubicBezTo>
                    <a:cubicBezTo>
                      <a:pt x="31" y="283"/>
                      <a:pt x="32" y="283"/>
                      <a:pt x="32" y="284"/>
                    </a:cubicBezTo>
                    <a:cubicBezTo>
                      <a:pt x="41" y="305"/>
                      <a:pt x="41" y="305"/>
                      <a:pt x="41" y="305"/>
                    </a:cubicBezTo>
                    <a:cubicBezTo>
                      <a:pt x="44" y="310"/>
                      <a:pt x="42" y="316"/>
                      <a:pt x="36" y="319"/>
                    </a:cubicBezTo>
                    <a:cubicBezTo>
                      <a:pt x="35" y="319"/>
                      <a:pt x="33" y="320"/>
                      <a:pt x="32" y="320"/>
                    </a:cubicBezTo>
                    <a:cubicBezTo>
                      <a:pt x="28" y="320"/>
                      <a:pt x="24" y="317"/>
                      <a:pt x="22" y="314"/>
                    </a:cubicBezTo>
                    <a:cubicBezTo>
                      <a:pt x="13" y="293"/>
                      <a:pt x="13" y="293"/>
                      <a:pt x="13" y="293"/>
                    </a:cubicBezTo>
                    <a:cubicBezTo>
                      <a:pt x="3" y="278"/>
                      <a:pt x="0" y="263"/>
                      <a:pt x="5" y="252"/>
                    </a:cubicBezTo>
                    <a:cubicBezTo>
                      <a:pt x="8" y="244"/>
                      <a:pt x="15" y="238"/>
                      <a:pt x="23" y="236"/>
                    </a:cubicBezTo>
                    <a:cubicBezTo>
                      <a:pt x="31" y="233"/>
                      <a:pt x="40" y="234"/>
                      <a:pt x="49" y="239"/>
                    </a:cubicBezTo>
                    <a:cubicBezTo>
                      <a:pt x="56" y="243"/>
                      <a:pt x="61" y="249"/>
                      <a:pt x="67" y="256"/>
                    </a:cubicBezTo>
                    <a:cubicBezTo>
                      <a:pt x="67" y="170"/>
                      <a:pt x="67" y="170"/>
                      <a:pt x="67" y="170"/>
                    </a:cubicBezTo>
                    <a:cubicBezTo>
                      <a:pt x="67" y="153"/>
                      <a:pt x="81" y="138"/>
                      <a:pt x="99" y="138"/>
                    </a:cubicBezTo>
                    <a:cubicBezTo>
                      <a:pt x="116" y="138"/>
                      <a:pt x="131" y="153"/>
                      <a:pt x="131" y="170"/>
                    </a:cubicBezTo>
                    <a:cubicBezTo>
                      <a:pt x="131" y="204"/>
                      <a:pt x="131" y="204"/>
                      <a:pt x="131" y="204"/>
                    </a:cubicBezTo>
                    <a:cubicBezTo>
                      <a:pt x="135" y="203"/>
                      <a:pt x="138" y="202"/>
                      <a:pt x="141" y="202"/>
                    </a:cubicBezTo>
                    <a:cubicBezTo>
                      <a:pt x="156" y="202"/>
                      <a:pt x="168" y="212"/>
                      <a:pt x="172" y="226"/>
                    </a:cubicBezTo>
                    <a:cubicBezTo>
                      <a:pt x="176" y="225"/>
                      <a:pt x="180" y="224"/>
                      <a:pt x="184" y="224"/>
                    </a:cubicBezTo>
                    <a:cubicBezTo>
                      <a:pt x="202" y="224"/>
                      <a:pt x="216" y="238"/>
                      <a:pt x="216" y="256"/>
                    </a:cubicBezTo>
                    <a:close/>
                    <a:moveTo>
                      <a:pt x="24" y="42"/>
                    </a:moveTo>
                    <a:cubicBezTo>
                      <a:pt x="36" y="42"/>
                      <a:pt x="45" y="33"/>
                      <a:pt x="45" y="21"/>
                    </a:cubicBezTo>
                    <a:cubicBezTo>
                      <a:pt x="45" y="9"/>
                      <a:pt x="36" y="0"/>
                      <a:pt x="24" y="0"/>
                    </a:cubicBezTo>
                    <a:cubicBezTo>
                      <a:pt x="12" y="0"/>
                      <a:pt x="3" y="9"/>
                      <a:pt x="3" y="21"/>
                    </a:cubicBezTo>
                    <a:cubicBezTo>
                      <a:pt x="3" y="33"/>
                      <a:pt x="12" y="42"/>
                      <a:pt x="24" y="42"/>
                    </a:cubicBezTo>
                    <a:close/>
                    <a:moveTo>
                      <a:pt x="99" y="42"/>
                    </a:moveTo>
                    <a:cubicBezTo>
                      <a:pt x="110" y="42"/>
                      <a:pt x="120" y="33"/>
                      <a:pt x="120" y="21"/>
                    </a:cubicBezTo>
                    <a:cubicBezTo>
                      <a:pt x="120" y="9"/>
                      <a:pt x="110" y="0"/>
                      <a:pt x="99" y="0"/>
                    </a:cubicBezTo>
                    <a:cubicBezTo>
                      <a:pt x="87" y="0"/>
                      <a:pt x="78" y="9"/>
                      <a:pt x="78" y="21"/>
                    </a:cubicBezTo>
                    <a:cubicBezTo>
                      <a:pt x="78" y="33"/>
                      <a:pt x="87" y="42"/>
                      <a:pt x="99" y="42"/>
                    </a:cubicBezTo>
                    <a:close/>
                    <a:moveTo>
                      <a:pt x="173" y="42"/>
                    </a:moveTo>
                    <a:cubicBezTo>
                      <a:pt x="185" y="42"/>
                      <a:pt x="194" y="33"/>
                      <a:pt x="194" y="21"/>
                    </a:cubicBezTo>
                    <a:cubicBezTo>
                      <a:pt x="194" y="9"/>
                      <a:pt x="185" y="0"/>
                      <a:pt x="173" y="0"/>
                    </a:cubicBezTo>
                    <a:cubicBezTo>
                      <a:pt x="162" y="0"/>
                      <a:pt x="152" y="9"/>
                      <a:pt x="152" y="21"/>
                    </a:cubicBezTo>
                    <a:cubicBezTo>
                      <a:pt x="152" y="33"/>
                      <a:pt x="162" y="42"/>
                      <a:pt x="173" y="42"/>
                    </a:cubicBezTo>
                    <a:close/>
                    <a:moveTo>
                      <a:pt x="24" y="117"/>
                    </a:moveTo>
                    <a:cubicBezTo>
                      <a:pt x="36" y="117"/>
                      <a:pt x="45" y="107"/>
                      <a:pt x="45" y="96"/>
                    </a:cubicBezTo>
                    <a:cubicBezTo>
                      <a:pt x="45" y="84"/>
                      <a:pt x="36" y="75"/>
                      <a:pt x="24" y="75"/>
                    </a:cubicBezTo>
                    <a:cubicBezTo>
                      <a:pt x="12" y="75"/>
                      <a:pt x="3" y="84"/>
                      <a:pt x="3" y="96"/>
                    </a:cubicBezTo>
                    <a:cubicBezTo>
                      <a:pt x="3" y="107"/>
                      <a:pt x="12" y="117"/>
                      <a:pt x="24" y="117"/>
                    </a:cubicBezTo>
                    <a:close/>
                    <a:moveTo>
                      <a:pt x="24" y="191"/>
                    </a:moveTo>
                    <a:cubicBezTo>
                      <a:pt x="36" y="191"/>
                      <a:pt x="45" y="182"/>
                      <a:pt x="45" y="170"/>
                    </a:cubicBezTo>
                    <a:cubicBezTo>
                      <a:pt x="45" y="159"/>
                      <a:pt x="36" y="149"/>
                      <a:pt x="24" y="149"/>
                    </a:cubicBezTo>
                    <a:cubicBezTo>
                      <a:pt x="12" y="149"/>
                      <a:pt x="3" y="159"/>
                      <a:pt x="3" y="170"/>
                    </a:cubicBezTo>
                    <a:cubicBezTo>
                      <a:pt x="3" y="182"/>
                      <a:pt x="12" y="191"/>
                      <a:pt x="24" y="191"/>
                    </a:cubicBezTo>
                    <a:close/>
                    <a:moveTo>
                      <a:pt x="99" y="117"/>
                    </a:moveTo>
                    <a:cubicBezTo>
                      <a:pt x="110" y="117"/>
                      <a:pt x="120" y="107"/>
                      <a:pt x="120" y="96"/>
                    </a:cubicBezTo>
                    <a:cubicBezTo>
                      <a:pt x="120" y="84"/>
                      <a:pt x="110" y="75"/>
                      <a:pt x="99" y="75"/>
                    </a:cubicBezTo>
                    <a:cubicBezTo>
                      <a:pt x="87" y="75"/>
                      <a:pt x="78" y="84"/>
                      <a:pt x="78" y="96"/>
                    </a:cubicBezTo>
                    <a:cubicBezTo>
                      <a:pt x="78" y="107"/>
                      <a:pt x="87" y="117"/>
                      <a:pt x="99" y="117"/>
                    </a:cubicBezTo>
                    <a:close/>
                    <a:moveTo>
                      <a:pt x="173" y="117"/>
                    </a:moveTo>
                    <a:cubicBezTo>
                      <a:pt x="185" y="117"/>
                      <a:pt x="194" y="107"/>
                      <a:pt x="194" y="96"/>
                    </a:cubicBezTo>
                    <a:cubicBezTo>
                      <a:pt x="194" y="84"/>
                      <a:pt x="185" y="75"/>
                      <a:pt x="173" y="75"/>
                    </a:cubicBezTo>
                    <a:cubicBezTo>
                      <a:pt x="162" y="75"/>
                      <a:pt x="152" y="84"/>
                      <a:pt x="152" y="96"/>
                    </a:cubicBezTo>
                    <a:cubicBezTo>
                      <a:pt x="152" y="107"/>
                      <a:pt x="162" y="117"/>
                      <a:pt x="173" y="117"/>
                    </a:cubicBezTo>
                    <a:close/>
                    <a:moveTo>
                      <a:pt x="173" y="191"/>
                    </a:moveTo>
                    <a:cubicBezTo>
                      <a:pt x="185" y="191"/>
                      <a:pt x="194" y="182"/>
                      <a:pt x="194" y="170"/>
                    </a:cubicBezTo>
                    <a:cubicBezTo>
                      <a:pt x="194" y="159"/>
                      <a:pt x="185" y="149"/>
                      <a:pt x="173" y="149"/>
                    </a:cubicBezTo>
                    <a:cubicBezTo>
                      <a:pt x="162" y="149"/>
                      <a:pt x="152" y="159"/>
                      <a:pt x="152" y="170"/>
                    </a:cubicBezTo>
                    <a:cubicBezTo>
                      <a:pt x="152" y="182"/>
                      <a:pt x="162" y="191"/>
                      <a:pt x="173" y="191"/>
                    </a:cubicBezTo>
                    <a:close/>
                  </a:path>
                </a:pathLst>
              </a:custGeom>
              <a:solidFill>
                <a:srgbClr val="00A3E0"/>
              </a:solidFill>
              <a:ln>
                <a:solidFill>
                  <a:srgbClr val="00A3E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100838" tIns="50419" rIns="100838" bIns="504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264" b="0" i="0" u="none" strike="noStrike" kern="0" cap="none" spc="0" normalizeH="0" baseline="0" noProof="0">
                  <a:ln>
                    <a:noFill/>
                  </a:ln>
                  <a:solidFill>
                    <a:prstClr val="black"/>
                  </a:solidFill>
                  <a:effectLst/>
                  <a:uLnTx/>
                  <a:uFillTx/>
                </a:endParaRPr>
              </a:p>
            </p:txBody>
          </p:sp>
        </p:grpSp>
        <p:grpSp>
          <p:nvGrpSpPr>
            <p:cNvPr id="152" name="Group 151">
              <a:extLst>
                <a:ext uri="{FF2B5EF4-FFF2-40B4-BE49-F238E27FC236}">
                  <a16:creationId xmlns:a16="http://schemas.microsoft.com/office/drawing/2014/main" id="{B0442D4A-4E86-F87E-67EE-372B41F9AED6}"/>
                </a:ext>
              </a:extLst>
            </p:cNvPr>
            <p:cNvGrpSpPr>
              <a:grpSpLocks noChangeAspect="1"/>
            </p:cNvGrpSpPr>
            <p:nvPr/>
          </p:nvGrpSpPr>
          <p:grpSpPr bwMode="auto">
            <a:xfrm>
              <a:off x="8663737" y="4942802"/>
              <a:ext cx="545481" cy="540000"/>
              <a:chOff x="3987" y="1509"/>
              <a:chExt cx="340" cy="340"/>
            </a:xfrm>
            <a:solidFill>
              <a:srgbClr val="43B02A"/>
            </a:solidFill>
          </p:grpSpPr>
          <p:sp>
            <p:nvSpPr>
              <p:cNvPr id="153" name="Freeform 18">
                <a:extLst>
                  <a:ext uri="{FF2B5EF4-FFF2-40B4-BE49-F238E27FC236}">
                    <a16:creationId xmlns:a16="http://schemas.microsoft.com/office/drawing/2014/main" id="{00B2C7BE-C332-746A-8444-CF8F41333906}"/>
                  </a:ext>
                </a:extLst>
              </p:cNvPr>
              <p:cNvSpPr>
                <a:spLocks noEditPoints="1"/>
              </p:cNvSpPr>
              <p:nvPr/>
            </p:nvSpPr>
            <p:spPr bwMode="auto">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76A8"/>
              </a:solidFill>
              <a:ln>
                <a:solidFill>
                  <a:srgbClr val="0076A8"/>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54" name="Freeform 19">
                <a:extLst>
                  <a:ext uri="{FF2B5EF4-FFF2-40B4-BE49-F238E27FC236}">
                    <a16:creationId xmlns:a16="http://schemas.microsoft.com/office/drawing/2014/main" id="{C8DA6E5A-0E9F-E8C8-A40A-FC6F4D0A62E4}"/>
                  </a:ext>
                </a:extLst>
              </p:cNvPr>
              <p:cNvSpPr>
                <a:spLocks noEditPoints="1"/>
              </p:cNvSpPr>
              <p:nvPr/>
            </p:nvSpPr>
            <p:spPr bwMode="auto">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solidFill>
                <a:srgbClr val="0076A8"/>
              </a:solidFill>
              <a:ln>
                <a:solidFill>
                  <a:srgbClr val="0076A8"/>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sp>
        <p:nvSpPr>
          <p:cNvPr id="169" name="TextBox 168">
            <a:extLst>
              <a:ext uri="{FF2B5EF4-FFF2-40B4-BE49-F238E27FC236}">
                <a16:creationId xmlns:a16="http://schemas.microsoft.com/office/drawing/2014/main" id="{6C16B402-1D96-3A71-AF65-F3E678CCB5B2}"/>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Applicability in special cases</a:t>
            </a:r>
            <a:endParaRPr lang="en-US" dirty="0"/>
          </a:p>
        </p:txBody>
      </p:sp>
    </p:spTree>
    <p:extLst>
      <p:ext uri="{BB962C8B-B14F-4D97-AF65-F5344CB8AC3E}">
        <p14:creationId xmlns:p14="http://schemas.microsoft.com/office/powerpoint/2010/main" val="363589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III: Construction Contracts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6C16B402-1D96-3A71-AF65-F3E678CCB5B2}"/>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ICDS – AS – IND AS – A Differentiation</a:t>
            </a:r>
          </a:p>
        </p:txBody>
      </p:sp>
      <p:grpSp>
        <p:nvGrpSpPr>
          <p:cNvPr id="4" name="Group 3">
            <a:extLst>
              <a:ext uri="{FF2B5EF4-FFF2-40B4-BE49-F238E27FC236}">
                <a16:creationId xmlns:a16="http://schemas.microsoft.com/office/drawing/2014/main" id="{FB4DDAC1-BB58-E20D-6566-77CA6C54868B}"/>
              </a:ext>
            </a:extLst>
          </p:cNvPr>
          <p:cNvGrpSpPr/>
          <p:nvPr/>
        </p:nvGrpSpPr>
        <p:grpSpPr>
          <a:xfrm>
            <a:off x="389149" y="1567646"/>
            <a:ext cx="3689762" cy="4740557"/>
            <a:chOff x="2908521" y="1973859"/>
            <a:chExt cx="2368940" cy="4415950"/>
          </a:xfrm>
        </p:grpSpPr>
        <p:sp>
          <p:nvSpPr>
            <p:cNvPr id="5" name="Round Same Side Corner Rectangle 7">
              <a:extLst>
                <a:ext uri="{FF2B5EF4-FFF2-40B4-BE49-F238E27FC236}">
                  <a16:creationId xmlns:a16="http://schemas.microsoft.com/office/drawing/2014/main" id="{BDA1B9C5-32C9-0026-9BB2-94386D6F2043}"/>
                </a:ext>
              </a:extLst>
            </p:cNvPr>
            <p:cNvSpPr/>
            <p:nvPr/>
          </p:nvSpPr>
          <p:spPr bwMode="gray">
            <a:xfrm>
              <a:off x="2908522" y="1973859"/>
              <a:ext cx="2368939" cy="431894"/>
            </a:xfrm>
            <a:prstGeom prst="round2SameRect">
              <a:avLst>
                <a:gd name="adj1" fmla="val 50000"/>
                <a:gd name="adj2" fmla="val 0"/>
              </a:avLst>
            </a:prstGeom>
            <a:solidFill>
              <a:schemeClr val="accent1">
                <a:lumMod val="50000"/>
              </a:schemeClr>
            </a:solidFill>
            <a:ln w="19050" algn="ctr">
              <a:solidFill>
                <a:schemeClr val="accent5">
                  <a:lumMod val="50000"/>
                </a:schemeClr>
              </a:solidFill>
              <a:miter lim="800000"/>
              <a:headEnd/>
              <a:tailEnd/>
            </a:ln>
          </p:spPr>
          <p:txBody>
            <a:bodyPr wrap="square" lIns="0" tIns="88900" rIns="0" bIns="108000" rtlCol="0" anchor="ctr"/>
            <a:lstStyle/>
            <a:p>
              <a:pPr algn="ctr">
                <a:buFont typeface="Wingdings 2" pitchFamily="18" charset="2"/>
                <a:buNone/>
              </a:pPr>
              <a:r>
                <a:rPr lang="en-US" sz="1600" b="1" dirty="0">
                  <a:solidFill>
                    <a:schemeClr val="bg1"/>
                  </a:solidFill>
                </a:rPr>
                <a:t>ICDS</a:t>
              </a:r>
            </a:p>
          </p:txBody>
        </p:sp>
        <p:sp>
          <p:nvSpPr>
            <p:cNvPr id="6" name="Round Same Side Corner Rectangle 9">
              <a:extLst>
                <a:ext uri="{FF2B5EF4-FFF2-40B4-BE49-F238E27FC236}">
                  <a16:creationId xmlns:a16="http://schemas.microsoft.com/office/drawing/2014/main" id="{31BE6FC9-A95C-20C6-97AF-188B1307C16F}"/>
                </a:ext>
              </a:extLst>
            </p:cNvPr>
            <p:cNvSpPr/>
            <p:nvPr/>
          </p:nvSpPr>
          <p:spPr bwMode="gray">
            <a:xfrm>
              <a:off x="2908521" y="2402997"/>
              <a:ext cx="2368939" cy="3986812"/>
            </a:xfrm>
            <a:prstGeom prst="round2SameRect">
              <a:avLst>
                <a:gd name="adj1" fmla="val 0"/>
                <a:gd name="adj2" fmla="val 11552"/>
              </a:avLst>
            </a:prstGeom>
            <a:solidFill>
              <a:srgbClr val="ECECEC">
                <a:alpha val="28000"/>
              </a:srgbClr>
            </a:solidFill>
            <a:ln w="19050" algn="ctr">
              <a:solidFill>
                <a:schemeClr val="accent5">
                  <a:lumMod val="50000"/>
                </a:schemeClr>
              </a:solidFill>
              <a:prstDash val="sysDot"/>
              <a:miter lim="800000"/>
              <a:headEnd/>
              <a:tailEnd/>
            </a:ln>
          </p:spPr>
          <p:txBody>
            <a:bodyPr wrap="square" lIns="36000" tIns="108000" rIns="88900" bIns="88900" rtlCol="0" anchor="t"/>
            <a:lstStyle/>
            <a:p>
              <a:pPr marL="171450" indent="-171450" algn="just">
                <a:lnSpc>
                  <a:spcPct val="106000"/>
                </a:lnSpc>
                <a:buFont typeface="Arial" panose="020B0604020202020204" pitchFamily="34" charset="0"/>
                <a:buChar char="•"/>
              </a:pPr>
              <a:r>
                <a:rPr lang="en-US" sz="1400" dirty="0"/>
                <a:t>Revenue is recognised based on percentage of-completion method. However, when the percentage of completion method is deemed in appropriate (e.g. when the outcome of the contract cannot be estimated reliably, referred as “early stage of a contract”), revenue is recognised to the extent that costs have been incurred. Early stage of a contract should not extend beyond 25 percent of the stage of completion.</a:t>
              </a:r>
            </a:p>
          </p:txBody>
        </p:sp>
      </p:grpSp>
      <p:grpSp>
        <p:nvGrpSpPr>
          <p:cNvPr id="7" name="Group 6">
            <a:extLst>
              <a:ext uri="{FF2B5EF4-FFF2-40B4-BE49-F238E27FC236}">
                <a16:creationId xmlns:a16="http://schemas.microsoft.com/office/drawing/2014/main" id="{A8B5275F-C18E-FCE1-4C1C-248568ACCD61}"/>
              </a:ext>
            </a:extLst>
          </p:cNvPr>
          <p:cNvGrpSpPr/>
          <p:nvPr/>
        </p:nvGrpSpPr>
        <p:grpSpPr>
          <a:xfrm>
            <a:off x="4268732" y="1564086"/>
            <a:ext cx="3689762" cy="4738385"/>
            <a:chOff x="2908521" y="1973858"/>
            <a:chExt cx="2368940" cy="5017591"/>
          </a:xfrm>
        </p:grpSpPr>
        <p:sp>
          <p:nvSpPr>
            <p:cNvPr id="8" name="Round Same Side Corner Rectangle 7">
              <a:extLst>
                <a:ext uri="{FF2B5EF4-FFF2-40B4-BE49-F238E27FC236}">
                  <a16:creationId xmlns:a16="http://schemas.microsoft.com/office/drawing/2014/main" id="{D9346954-1FEB-269A-DB99-42DECF17FFCD}"/>
                </a:ext>
              </a:extLst>
            </p:cNvPr>
            <p:cNvSpPr/>
            <p:nvPr/>
          </p:nvSpPr>
          <p:spPr bwMode="gray">
            <a:xfrm>
              <a:off x="2908522" y="1973858"/>
              <a:ext cx="2368939" cy="485530"/>
            </a:xfrm>
            <a:prstGeom prst="round2SameRect">
              <a:avLst>
                <a:gd name="adj1" fmla="val 50000"/>
                <a:gd name="adj2" fmla="val 0"/>
              </a:avLst>
            </a:prstGeom>
            <a:solidFill>
              <a:schemeClr val="accent1">
                <a:lumMod val="50000"/>
              </a:schemeClr>
            </a:solidFill>
            <a:ln w="19050" algn="ctr">
              <a:solidFill>
                <a:schemeClr val="accent5">
                  <a:lumMod val="50000"/>
                </a:schemeClr>
              </a:solidFill>
              <a:miter lim="800000"/>
              <a:headEnd/>
              <a:tailEnd/>
            </a:ln>
          </p:spPr>
          <p:txBody>
            <a:bodyPr wrap="square" lIns="0" tIns="88900" rIns="0" bIns="108000" rtlCol="0" anchor="ctr"/>
            <a:lstStyle/>
            <a:p>
              <a:pPr algn="ctr">
                <a:buFont typeface="Wingdings 2" pitchFamily="18" charset="2"/>
                <a:buNone/>
              </a:pPr>
              <a:r>
                <a:rPr lang="en-US" sz="1600" b="1" dirty="0">
                  <a:solidFill>
                    <a:schemeClr val="bg1"/>
                  </a:solidFill>
                </a:rPr>
                <a:t>Accounting standard</a:t>
              </a:r>
            </a:p>
          </p:txBody>
        </p:sp>
        <p:sp>
          <p:nvSpPr>
            <p:cNvPr id="10" name="Round Same Side Corner Rectangle 9">
              <a:extLst>
                <a:ext uri="{FF2B5EF4-FFF2-40B4-BE49-F238E27FC236}">
                  <a16:creationId xmlns:a16="http://schemas.microsoft.com/office/drawing/2014/main" id="{10B29C19-4F35-9D1A-72EC-1CFD86D6DAAC}"/>
                </a:ext>
              </a:extLst>
            </p:cNvPr>
            <p:cNvSpPr/>
            <p:nvPr/>
          </p:nvSpPr>
          <p:spPr bwMode="gray">
            <a:xfrm>
              <a:off x="2908521" y="2459387"/>
              <a:ext cx="2368939" cy="4532062"/>
            </a:xfrm>
            <a:prstGeom prst="round2SameRect">
              <a:avLst>
                <a:gd name="adj1" fmla="val 0"/>
                <a:gd name="adj2" fmla="val 11552"/>
              </a:avLst>
            </a:prstGeom>
            <a:solidFill>
              <a:srgbClr val="ECECEC">
                <a:alpha val="28000"/>
              </a:srgbClr>
            </a:solidFill>
            <a:ln w="19050" algn="ctr">
              <a:solidFill>
                <a:schemeClr val="accent5">
                  <a:lumMod val="50000"/>
                </a:schemeClr>
              </a:solidFill>
              <a:prstDash val="sysDot"/>
              <a:miter lim="800000"/>
              <a:headEnd/>
              <a:tailEnd/>
            </a:ln>
          </p:spPr>
          <p:txBody>
            <a:bodyPr wrap="square" lIns="36000" tIns="108000" rIns="88900" bIns="88900" rtlCol="0" anchor="t"/>
            <a:lstStyle/>
            <a:p>
              <a:pPr marL="285750" indent="-285750" algn="just">
                <a:lnSpc>
                  <a:spcPct val="106000"/>
                </a:lnSpc>
                <a:buFont typeface="Arial" panose="020B0604020202020204" pitchFamily="34" charset="0"/>
                <a:buChar char="•"/>
              </a:pPr>
              <a:r>
                <a:rPr lang="en-US" sz="1400" dirty="0"/>
                <a:t>Revenue is recognised based on percentage of- completion method. However, when the percentage of completion method is deemed inappropriate (e.g. when the outcome of the contract cannot be estimated reliably, referred as “early stage of a contract”), revenue is recognised to the extent that costs have been incurred provided that the costs are recoverable. The completed contract method is not permitted. </a:t>
              </a:r>
            </a:p>
            <a:p>
              <a:pPr marL="285750" indent="-285750" algn="just">
                <a:lnSpc>
                  <a:spcPct val="106000"/>
                </a:lnSpc>
                <a:buFont typeface="Arial" panose="020B0604020202020204" pitchFamily="34" charset="0"/>
                <a:buChar char="•"/>
              </a:pPr>
              <a:r>
                <a:rPr lang="en-US" sz="1400" dirty="0"/>
                <a:t>Unlike ICDS, there is no bright line to conclude that the contract is no longer at an early stage. </a:t>
              </a:r>
            </a:p>
            <a:p>
              <a:pPr marL="285750" indent="-285750" algn="just">
                <a:lnSpc>
                  <a:spcPct val="106000"/>
                </a:lnSpc>
                <a:buFont typeface="Arial" panose="020B0604020202020204" pitchFamily="34" charset="0"/>
                <a:buChar char="•"/>
              </a:pPr>
              <a:r>
                <a:rPr lang="en-US" sz="1400" dirty="0"/>
                <a:t>Probable losses are recognised as an expense immediately.</a:t>
              </a:r>
            </a:p>
          </p:txBody>
        </p:sp>
      </p:grpSp>
      <p:grpSp>
        <p:nvGrpSpPr>
          <p:cNvPr id="11" name="Group 10">
            <a:extLst>
              <a:ext uri="{FF2B5EF4-FFF2-40B4-BE49-F238E27FC236}">
                <a16:creationId xmlns:a16="http://schemas.microsoft.com/office/drawing/2014/main" id="{5C0369B5-58A5-2DC0-8C90-C4465AFCBDFA}"/>
              </a:ext>
            </a:extLst>
          </p:cNvPr>
          <p:cNvGrpSpPr/>
          <p:nvPr/>
        </p:nvGrpSpPr>
        <p:grpSpPr>
          <a:xfrm>
            <a:off x="8148313" y="1564085"/>
            <a:ext cx="3689762" cy="4738385"/>
            <a:chOff x="2908521" y="1973858"/>
            <a:chExt cx="2368940" cy="2898762"/>
          </a:xfrm>
        </p:grpSpPr>
        <p:sp>
          <p:nvSpPr>
            <p:cNvPr id="12" name="Round Same Side Corner Rectangle 7">
              <a:extLst>
                <a:ext uri="{FF2B5EF4-FFF2-40B4-BE49-F238E27FC236}">
                  <a16:creationId xmlns:a16="http://schemas.microsoft.com/office/drawing/2014/main" id="{DCC647DF-4BF3-B180-2269-E4011DCAC1C5}"/>
                </a:ext>
              </a:extLst>
            </p:cNvPr>
            <p:cNvSpPr/>
            <p:nvPr/>
          </p:nvSpPr>
          <p:spPr bwMode="gray">
            <a:xfrm>
              <a:off x="2908522" y="1973858"/>
              <a:ext cx="2368939" cy="280500"/>
            </a:xfrm>
            <a:prstGeom prst="round2SameRect">
              <a:avLst>
                <a:gd name="adj1" fmla="val 50000"/>
                <a:gd name="adj2" fmla="val 0"/>
              </a:avLst>
            </a:prstGeom>
            <a:solidFill>
              <a:schemeClr val="accent1">
                <a:lumMod val="50000"/>
              </a:schemeClr>
            </a:solidFill>
            <a:ln w="19050" algn="ctr">
              <a:solidFill>
                <a:schemeClr val="accent5">
                  <a:lumMod val="50000"/>
                </a:schemeClr>
              </a:solidFill>
              <a:miter lim="800000"/>
              <a:headEnd/>
              <a:tailEnd/>
            </a:ln>
          </p:spPr>
          <p:txBody>
            <a:bodyPr wrap="square" lIns="0" tIns="88900" rIns="0" bIns="108000" rtlCol="0" anchor="ctr"/>
            <a:lstStyle/>
            <a:p>
              <a:pPr algn="ctr">
                <a:buFont typeface="Wingdings 2" pitchFamily="18" charset="2"/>
                <a:buNone/>
              </a:pPr>
              <a:r>
                <a:rPr lang="en-US" sz="1600" b="1" dirty="0">
                  <a:solidFill>
                    <a:schemeClr val="bg1"/>
                  </a:solidFill>
                </a:rPr>
                <a:t>Indian Accounting Standard</a:t>
              </a:r>
            </a:p>
          </p:txBody>
        </p:sp>
        <p:sp>
          <p:nvSpPr>
            <p:cNvPr id="13" name="Round Same Side Corner Rectangle 9">
              <a:extLst>
                <a:ext uri="{FF2B5EF4-FFF2-40B4-BE49-F238E27FC236}">
                  <a16:creationId xmlns:a16="http://schemas.microsoft.com/office/drawing/2014/main" id="{377516ED-0DEF-BAEE-152B-770021FA37AD}"/>
                </a:ext>
              </a:extLst>
            </p:cNvPr>
            <p:cNvSpPr/>
            <p:nvPr/>
          </p:nvSpPr>
          <p:spPr bwMode="gray">
            <a:xfrm>
              <a:off x="2908521" y="2259675"/>
              <a:ext cx="2368939" cy="2612945"/>
            </a:xfrm>
            <a:prstGeom prst="round2SameRect">
              <a:avLst>
                <a:gd name="adj1" fmla="val 0"/>
                <a:gd name="adj2" fmla="val 11552"/>
              </a:avLst>
            </a:prstGeom>
            <a:solidFill>
              <a:srgbClr val="ECECEC">
                <a:alpha val="28000"/>
              </a:srgbClr>
            </a:solidFill>
            <a:ln w="19050" algn="ctr">
              <a:solidFill>
                <a:schemeClr val="accent5">
                  <a:lumMod val="50000"/>
                </a:schemeClr>
              </a:solidFill>
              <a:prstDash val="sysDot"/>
              <a:miter lim="800000"/>
              <a:headEnd/>
              <a:tailEnd/>
            </a:ln>
          </p:spPr>
          <p:txBody>
            <a:bodyPr wrap="square" lIns="36000" tIns="108000" rIns="88900" bIns="88900" rtlCol="0" anchor="t"/>
            <a:lstStyle/>
            <a:p>
              <a:pPr marL="285750" indent="-285750" algn="l">
                <a:buFont typeface="Arial" panose="020B0604020202020204" pitchFamily="34" charset="0"/>
                <a:buChar char="•"/>
              </a:pPr>
              <a:r>
                <a:rPr lang="en-US" sz="1400" dirty="0"/>
                <a:t>Entity </a:t>
              </a:r>
              <a:r>
                <a:rPr lang="en-US" sz="1400" dirty="0" err="1"/>
                <a:t>recognises</a:t>
              </a:r>
              <a:r>
                <a:rPr lang="en-US" sz="1400" dirty="0"/>
                <a:t> revenue when (or as) it satisfies a performance obligation by transferring control of a good or service to a customer. Control may be transferred either at a point in time or over time.</a:t>
              </a:r>
            </a:p>
            <a:p>
              <a:pPr marL="285750" indent="-285750" algn="l">
                <a:buFont typeface="Arial" panose="020B0604020202020204" pitchFamily="34" charset="0"/>
                <a:buChar char="•"/>
              </a:pPr>
              <a:r>
                <a:rPr lang="en-US" sz="1400" dirty="0"/>
                <a:t>Entity that </a:t>
              </a:r>
              <a:r>
                <a:rPr lang="en-US" sz="1400" dirty="0" err="1"/>
                <a:t>recognises</a:t>
              </a:r>
              <a:r>
                <a:rPr lang="en-US" sz="1400" dirty="0"/>
                <a:t> revenue over time should select the method that depicts performance. This may be either an output method (example: units produced) or an input method (example: costs incurred or </a:t>
              </a:r>
              <a:r>
                <a:rPr lang="en-US" sz="1400" dirty="0" err="1"/>
                <a:t>labour</a:t>
              </a:r>
              <a:r>
                <a:rPr lang="en-US" sz="1400" dirty="0"/>
                <a:t> hours).</a:t>
              </a:r>
            </a:p>
          </p:txBody>
        </p:sp>
      </p:grpSp>
    </p:spTree>
    <p:extLst>
      <p:ext uri="{BB962C8B-B14F-4D97-AF65-F5344CB8AC3E}">
        <p14:creationId xmlns:p14="http://schemas.microsoft.com/office/powerpoint/2010/main" val="260530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III: Construction Contracts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6C16B402-1D96-3A71-AF65-F3E678CCB5B2}"/>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Disclosure Requirement</a:t>
            </a:r>
            <a:endParaRPr lang="en-US" dirty="0"/>
          </a:p>
        </p:txBody>
      </p:sp>
      <p:sp>
        <p:nvSpPr>
          <p:cNvPr id="4" name="Freeform: Shape 63">
            <a:extLst>
              <a:ext uri="{FF2B5EF4-FFF2-40B4-BE49-F238E27FC236}">
                <a16:creationId xmlns:a16="http://schemas.microsoft.com/office/drawing/2014/main" id="{8ECF9C06-3A1D-CFF9-DBAF-799E95750F32}"/>
              </a:ext>
            </a:extLst>
          </p:cNvPr>
          <p:cNvSpPr/>
          <p:nvPr/>
        </p:nvSpPr>
        <p:spPr>
          <a:xfrm>
            <a:off x="644689" y="1811462"/>
            <a:ext cx="4356409" cy="4090775"/>
          </a:xfrm>
          <a:custGeom>
            <a:avLst/>
            <a:gdLst>
              <a:gd name="connsiteX0" fmla="*/ 0 w 3950396"/>
              <a:gd name="connsiteY0" fmla="*/ 0 h 3709518"/>
              <a:gd name="connsiteX1" fmla="*/ 0 w 3950396"/>
              <a:gd name="connsiteY1" fmla="*/ 3756249 h 3709518"/>
              <a:gd name="connsiteX2" fmla="*/ 3958104 w 3950396"/>
              <a:gd name="connsiteY2" fmla="*/ 3756249 h 3709518"/>
              <a:gd name="connsiteX3" fmla="*/ 3779855 w 3950396"/>
              <a:gd name="connsiteY3" fmla="*/ 3489838 h 3709518"/>
              <a:gd name="connsiteX4" fmla="*/ 3779855 w 3950396"/>
              <a:gd name="connsiteY4" fmla="*/ 0 h 3709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0396" h="3709518">
                <a:moveTo>
                  <a:pt x="0" y="0"/>
                </a:moveTo>
                <a:lnTo>
                  <a:pt x="0" y="3756249"/>
                </a:lnTo>
                <a:lnTo>
                  <a:pt x="3958104" y="3756249"/>
                </a:lnTo>
                <a:lnTo>
                  <a:pt x="3779855" y="3489838"/>
                </a:lnTo>
                <a:lnTo>
                  <a:pt x="3779855" y="0"/>
                </a:lnTo>
                <a:close/>
              </a:path>
            </a:pathLst>
          </a:custGeom>
          <a:solidFill>
            <a:srgbClr val="012169">
              <a:alpha val="25000"/>
            </a:srgbClr>
          </a:solidFill>
          <a:ln w="48172" cap="flat">
            <a:noFill/>
            <a:prstDash val="solid"/>
            <a:miter/>
          </a:ln>
        </p:spPr>
        <p:txBody>
          <a:bodyPr rtlCol="0" anchor="ctr"/>
          <a:lstStyle/>
          <a:p>
            <a:endParaRPr lang="en-US" sz="2264"/>
          </a:p>
        </p:txBody>
      </p:sp>
      <p:sp>
        <p:nvSpPr>
          <p:cNvPr id="5" name="Freeform: Shape 106">
            <a:extLst>
              <a:ext uri="{FF2B5EF4-FFF2-40B4-BE49-F238E27FC236}">
                <a16:creationId xmlns:a16="http://schemas.microsoft.com/office/drawing/2014/main" id="{CA3A234F-8043-0716-A40C-6E72685D0CE4}"/>
              </a:ext>
            </a:extLst>
          </p:cNvPr>
          <p:cNvSpPr/>
          <p:nvPr/>
        </p:nvSpPr>
        <p:spPr>
          <a:xfrm>
            <a:off x="5266627" y="1811462"/>
            <a:ext cx="4356409" cy="4090775"/>
          </a:xfrm>
          <a:custGeom>
            <a:avLst/>
            <a:gdLst>
              <a:gd name="connsiteX0" fmla="*/ 0 w 3950396"/>
              <a:gd name="connsiteY0" fmla="*/ 0 h 3709518"/>
              <a:gd name="connsiteX1" fmla="*/ 0 w 3950396"/>
              <a:gd name="connsiteY1" fmla="*/ 3756249 h 3709518"/>
              <a:gd name="connsiteX2" fmla="*/ 3958104 w 3950396"/>
              <a:gd name="connsiteY2" fmla="*/ 3756249 h 3709518"/>
              <a:gd name="connsiteX3" fmla="*/ 3779855 w 3950396"/>
              <a:gd name="connsiteY3" fmla="*/ 3489838 h 3709518"/>
              <a:gd name="connsiteX4" fmla="*/ 3779855 w 3950396"/>
              <a:gd name="connsiteY4" fmla="*/ 0 h 3709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0396" h="3709518">
                <a:moveTo>
                  <a:pt x="0" y="0"/>
                </a:moveTo>
                <a:lnTo>
                  <a:pt x="0" y="3756249"/>
                </a:lnTo>
                <a:lnTo>
                  <a:pt x="3958104" y="3756249"/>
                </a:lnTo>
                <a:lnTo>
                  <a:pt x="3779855" y="3489838"/>
                </a:lnTo>
                <a:lnTo>
                  <a:pt x="3779855" y="0"/>
                </a:lnTo>
                <a:close/>
              </a:path>
            </a:pathLst>
          </a:custGeom>
          <a:solidFill>
            <a:srgbClr val="00A3E0">
              <a:alpha val="25000"/>
            </a:srgbClr>
          </a:solidFill>
          <a:ln w="48172" cap="flat">
            <a:noFill/>
            <a:prstDash val="solid"/>
            <a:miter/>
          </a:ln>
        </p:spPr>
        <p:txBody>
          <a:bodyPr rtlCol="0" anchor="ctr"/>
          <a:lstStyle/>
          <a:p>
            <a:endParaRPr lang="en-US" sz="2264"/>
          </a:p>
        </p:txBody>
      </p:sp>
      <p:sp>
        <p:nvSpPr>
          <p:cNvPr id="6" name="Title 5">
            <a:extLst>
              <a:ext uri="{FF2B5EF4-FFF2-40B4-BE49-F238E27FC236}">
                <a16:creationId xmlns:a16="http://schemas.microsoft.com/office/drawing/2014/main" id="{E52B4A7E-8F52-9E8F-A3D9-2812721159D9}"/>
              </a:ext>
            </a:extLst>
          </p:cNvPr>
          <p:cNvSpPr txBox="1">
            <a:spLocks/>
          </p:cNvSpPr>
          <p:nvPr/>
        </p:nvSpPr>
        <p:spPr bwMode="gray">
          <a:xfrm>
            <a:off x="676023" y="2544800"/>
            <a:ext cx="4089271" cy="3181837"/>
          </a:xfrm>
          <a:prstGeom prst="rect">
            <a:avLst/>
          </a:prstGeom>
        </p:spPr>
        <p:txBody>
          <a:bodyPr vert="horz" lIns="100838" tIns="0" rIns="100838" bIns="0" rtlCol="0" anchor="t" anchorCtr="0">
            <a:no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algn="l"/>
            <a:endParaRPr lang="en-US" sz="1800" u="none" strike="noStrike" baseline="0" dirty="0">
              <a:latin typeface="+mn-lt"/>
            </a:endParaRPr>
          </a:p>
          <a:p>
            <a:pPr algn="l"/>
            <a:r>
              <a:rPr lang="en-US" sz="1800" dirty="0">
                <a:latin typeface="+mn-lt"/>
              </a:rPr>
              <a:t>T</a:t>
            </a:r>
            <a:r>
              <a:rPr lang="en-US" sz="1800" u="none" strike="noStrike" baseline="0" dirty="0">
                <a:latin typeface="+mn-lt"/>
              </a:rPr>
              <a:t>he amount of contract revenue recognised as </a:t>
            </a:r>
            <a:r>
              <a:rPr lang="en-US" sz="1800" dirty="0">
                <a:latin typeface="+mn-lt"/>
              </a:rPr>
              <a:t>income</a:t>
            </a:r>
            <a:r>
              <a:rPr lang="en-US" sz="1800" u="none" strike="noStrike" baseline="0" dirty="0">
                <a:latin typeface="+mn-lt"/>
              </a:rPr>
              <a:t> in the period;</a:t>
            </a:r>
          </a:p>
          <a:p>
            <a:pPr algn="l"/>
            <a:endParaRPr lang="en-US" sz="1800" dirty="0">
              <a:latin typeface="+mn-lt"/>
            </a:endParaRPr>
          </a:p>
          <a:p>
            <a:pPr algn="l"/>
            <a:r>
              <a:rPr lang="en-US" sz="1800" dirty="0">
                <a:latin typeface="+mn-lt"/>
              </a:rPr>
              <a:t>T</a:t>
            </a:r>
            <a:r>
              <a:rPr lang="en-US" sz="1800" u="none" strike="noStrike" baseline="0" dirty="0">
                <a:latin typeface="+mn-lt"/>
              </a:rPr>
              <a:t>he methods used to determine the stage of completion of contracts in progress.</a:t>
            </a:r>
            <a:endParaRPr lang="en-US" sz="1544" dirty="0">
              <a:latin typeface="+mn-lt"/>
            </a:endParaRPr>
          </a:p>
        </p:txBody>
      </p:sp>
      <p:sp>
        <p:nvSpPr>
          <p:cNvPr id="7" name="Freeform: Shape 64">
            <a:extLst>
              <a:ext uri="{FF2B5EF4-FFF2-40B4-BE49-F238E27FC236}">
                <a16:creationId xmlns:a16="http://schemas.microsoft.com/office/drawing/2014/main" id="{403FA023-1E9D-C159-6D65-B217DC813F45}"/>
              </a:ext>
            </a:extLst>
          </p:cNvPr>
          <p:cNvSpPr/>
          <p:nvPr/>
        </p:nvSpPr>
        <p:spPr>
          <a:xfrm>
            <a:off x="644689" y="5951645"/>
            <a:ext cx="4356409" cy="318761"/>
          </a:xfrm>
          <a:custGeom>
            <a:avLst/>
            <a:gdLst>
              <a:gd name="connsiteX0" fmla="*/ 0 w 3950396"/>
              <a:gd name="connsiteY0" fmla="*/ 299652 h 289053"/>
              <a:gd name="connsiteX1" fmla="*/ 69855 w 3950396"/>
              <a:gd name="connsiteY1" fmla="*/ 299652 h 289053"/>
              <a:gd name="connsiteX2" fmla="*/ 3770220 w 3950396"/>
              <a:gd name="connsiteY2" fmla="*/ 297725 h 289053"/>
              <a:gd name="connsiteX3" fmla="*/ 3958104 w 3950396"/>
              <a:gd name="connsiteY3" fmla="*/ 1927 h 289053"/>
              <a:gd name="connsiteX4" fmla="*/ 0 w 3950396"/>
              <a:gd name="connsiteY4" fmla="*/ 0 h 289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0396" h="289053">
                <a:moveTo>
                  <a:pt x="0" y="299652"/>
                </a:moveTo>
                <a:lnTo>
                  <a:pt x="69855" y="299652"/>
                </a:lnTo>
                <a:lnTo>
                  <a:pt x="3770220" y="297725"/>
                </a:lnTo>
                <a:lnTo>
                  <a:pt x="3958104" y="1927"/>
                </a:lnTo>
                <a:lnTo>
                  <a:pt x="0" y="0"/>
                </a:lnTo>
                <a:close/>
              </a:path>
            </a:pathLst>
          </a:custGeom>
          <a:solidFill>
            <a:srgbClr val="012169"/>
          </a:solidFill>
          <a:ln w="48172" cap="flat">
            <a:noFill/>
            <a:prstDash val="solid"/>
            <a:miter/>
          </a:ln>
        </p:spPr>
        <p:txBody>
          <a:bodyPr rtlCol="0" anchor="ctr"/>
          <a:lstStyle/>
          <a:p>
            <a:endParaRPr lang="en-US" sz="2264"/>
          </a:p>
        </p:txBody>
      </p:sp>
      <p:sp>
        <p:nvSpPr>
          <p:cNvPr id="8" name="Freeform: Shape 65">
            <a:extLst>
              <a:ext uri="{FF2B5EF4-FFF2-40B4-BE49-F238E27FC236}">
                <a16:creationId xmlns:a16="http://schemas.microsoft.com/office/drawing/2014/main" id="{D73E335D-70FF-3ACA-B1A6-6E1F986EF47C}"/>
              </a:ext>
            </a:extLst>
          </p:cNvPr>
          <p:cNvSpPr/>
          <p:nvPr/>
        </p:nvSpPr>
        <p:spPr>
          <a:xfrm>
            <a:off x="389149" y="1623392"/>
            <a:ext cx="4568916" cy="4622044"/>
          </a:xfrm>
          <a:custGeom>
            <a:avLst/>
            <a:gdLst>
              <a:gd name="connsiteX0" fmla="*/ 0 w 4143098"/>
              <a:gd name="connsiteY0" fmla="*/ 0 h 4191274"/>
              <a:gd name="connsiteX1" fmla="*/ 4189829 w 4143098"/>
              <a:gd name="connsiteY1" fmla="*/ 0 h 4191274"/>
              <a:gd name="connsiteX2" fmla="*/ 4189829 w 4143098"/>
              <a:gd name="connsiteY2" fmla="*/ 4224516 h 4191274"/>
              <a:gd name="connsiteX3" fmla="*/ 0 w 4143098"/>
              <a:gd name="connsiteY3" fmla="*/ 4224516 h 4191274"/>
            </a:gdLst>
            <a:ahLst/>
            <a:cxnLst>
              <a:cxn ang="0">
                <a:pos x="connsiteX0" y="connsiteY0"/>
              </a:cxn>
              <a:cxn ang="0">
                <a:pos x="connsiteX1" y="connsiteY1"/>
              </a:cxn>
              <a:cxn ang="0">
                <a:pos x="connsiteX2" y="connsiteY2"/>
              </a:cxn>
              <a:cxn ang="0">
                <a:pos x="connsiteX3" y="connsiteY3"/>
              </a:cxn>
            </a:cxnLst>
            <a:rect l="l" t="t" r="r" b="b"/>
            <a:pathLst>
              <a:path w="4143098" h="4191274">
                <a:moveTo>
                  <a:pt x="0" y="0"/>
                </a:moveTo>
                <a:lnTo>
                  <a:pt x="4189829" y="0"/>
                </a:lnTo>
                <a:lnTo>
                  <a:pt x="4189829" y="4224516"/>
                </a:lnTo>
                <a:lnTo>
                  <a:pt x="0" y="4224516"/>
                </a:lnTo>
                <a:close/>
              </a:path>
            </a:pathLst>
          </a:custGeom>
          <a:noFill/>
          <a:ln w="48172" cap="flat">
            <a:noFill/>
            <a:prstDash val="solid"/>
            <a:miter/>
          </a:ln>
        </p:spPr>
        <p:txBody>
          <a:bodyPr rtlCol="0" anchor="ctr"/>
          <a:lstStyle/>
          <a:p>
            <a:endParaRPr lang="en-US" sz="2264"/>
          </a:p>
        </p:txBody>
      </p:sp>
      <p:grpSp>
        <p:nvGrpSpPr>
          <p:cNvPr id="10" name="Graphic 174">
            <a:extLst>
              <a:ext uri="{FF2B5EF4-FFF2-40B4-BE49-F238E27FC236}">
                <a16:creationId xmlns:a16="http://schemas.microsoft.com/office/drawing/2014/main" id="{3F22973E-0CE9-61CB-0D6D-F76DD93B286B}"/>
              </a:ext>
            </a:extLst>
          </p:cNvPr>
          <p:cNvGrpSpPr/>
          <p:nvPr/>
        </p:nvGrpSpPr>
        <p:grpSpPr>
          <a:xfrm>
            <a:off x="455027" y="1203690"/>
            <a:ext cx="1168792" cy="1168792"/>
            <a:chOff x="261077" y="1653271"/>
            <a:chExt cx="1059862" cy="1059862"/>
          </a:xfrm>
          <a:solidFill>
            <a:srgbClr val="012169"/>
          </a:solidFill>
        </p:grpSpPr>
        <p:sp>
          <p:nvSpPr>
            <p:cNvPr id="11" name="Freeform: Shape 67">
              <a:extLst>
                <a:ext uri="{FF2B5EF4-FFF2-40B4-BE49-F238E27FC236}">
                  <a16:creationId xmlns:a16="http://schemas.microsoft.com/office/drawing/2014/main" id="{6A4ABC9D-FFB0-1F51-CD9B-C07814DBA820}"/>
                </a:ext>
              </a:extLst>
            </p:cNvPr>
            <p:cNvSpPr/>
            <p:nvPr/>
          </p:nvSpPr>
          <p:spPr>
            <a:xfrm>
              <a:off x="261077" y="1653271"/>
              <a:ext cx="1059862" cy="1059862"/>
            </a:xfrm>
            <a:custGeom>
              <a:avLst/>
              <a:gdLst>
                <a:gd name="connsiteX0" fmla="*/ 551128 w 1059862"/>
                <a:gd name="connsiteY0" fmla="*/ 1101775 h 1059862"/>
                <a:gd name="connsiteX1" fmla="*/ 1102257 w 1059862"/>
                <a:gd name="connsiteY1" fmla="*/ 550647 h 1059862"/>
                <a:gd name="connsiteX2" fmla="*/ 551128 w 1059862"/>
                <a:gd name="connsiteY2" fmla="*/ 0 h 1059862"/>
                <a:gd name="connsiteX3" fmla="*/ 0 w 1059862"/>
                <a:gd name="connsiteY3" fmla="*/ 551129 h 1059862"/>
                <a:gd name="connsiteX4" fmla="*/ 551128 w 1059862"/>
                <a:gd name="connsiteY4" fmla="*/ 1101775 h 1059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62" h="1059862">
                  <a:moveTo>
                    <a:pt x="551128" y="1101775"/>
                  </a:moveTo>
                  <a:cubicBezTo>
                    <a:pt x="855598" y="1101775"/>
                    <a:pt x="1102257" y="855116"/>
                    <a:pt x="1102257" y="550647"/>
                  </a:cubicBezTo>
                  <a:cubicBezTo>
                    <a:pt x="1102257" y="246177"/>
                    <a:pt x="855116" y="0"/>
                    <a:pt x="551128" y="0"/>
                  </a:cubicBezTo>
                  <a:cubicBezTo>
                    <a:pt x="247141" y="0"/>
                    <a:pt x="0" y="246659"/>
                    <a:pt x="0" y="551129"/>
                  </a:cubicBezTo>
                  <a:cubicBezTo>
                    <a:pt x="0" y="855598"/>
                    <a:pt x="246659" y="1101775"/>
                    <a:pt x="551128" y="1101775"/>
                  </a:cubicBezTo>
                </a:path>
              </a:pathLst>
            </a:custGeom>
            <a:grpFill/>
            <a:ln w="48172" cap="flat">
              <a:noFill/>
              <a:prstDash val="solid"/>
              <a:miter/>
            </a:ln>
          </p:spPr>
          <p:txBody>
            <a:bodyPr rtlCol="0" anchor="ctr"/>
            <a:lstStyle/>
            <a:p>
              <a:endParaRPr lang="en-US" sz="2264"/>
            </a:p>
          </p:txBody>
        </p:sp>
        <p:sp>
          <p:nvSpPr>
            <p:cNvPr id="12" name="Freeform: Shape 68">
              <a:extLst>
                <a:ext uri="{FF2B5EF4-FFF2-40B4-BE49-F238E27FC236}">
                  <a16:creationId xmlns:a16="http://schemas.microsoft.com/office/drawing/2014/main" id="{BA33EB7F-28C3-4959-7EEE-45E3BCC0FCF5}"/>
                </a:ext>
              </a:extLst>
            </p:cNvPr>
            <p:cNvSpPr/>
            <p:nvPr/>
          </p:nvSpPr>
          <p:spPr>
            <a:xfrm>
              <a:off x="261077" y="1653271"/>
              <a:ext cx="1059862" cy="1059862"/>
            </a:xfrm>
            <a:custGeom>
              <a:avLst/>
              <a:gdLst>
                <a:gd name="connsiteX0" fmla="*/ 1102257 w 1059862"/>
                <a:gd name="connsiteY0" fmla="*/ 551129 h 1059862"/>
                <a:gd name="connsiteX1" fmla="*/ 551129 w 1059862"/>
                <a:gd name="connsiteY1" fmla="*/ 1102257 h 1059862"/>
                <a:gd name="connsiteX2" fmla="*/ 0 w 1059862"/>
                <a:gd name="connsiteY2" fmla="*/ 551129 h 1059862"/>
                <a:gd name="connsiteX3" fmla="*/ 551129 w 1059862"/>
                <a:gd name="connsiteY3" fmla="*/ 0 h 1059862"/>
                <a:gd name="connsiteX4" fmla="*/ 1102257 w 1059862"/>
                <a:gd name="connsiteY4" fmla="*/ 551129 h 1059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62" h="1059862">
                  <a:moveTo>
                    <a:pt x="1102257" y="551129"/>
                  </a:moveTo>
                  <a:cubicBezTo>
                    <a:pt x="1102257" y="855508"/>
                    <a:pt x="855508" y="1102257"/>
                    <a:pt x="551129" y="1102257"/>
                  </a:cubicBezTo>
                  <a:cubicBezTo>
                    <a:pt x="246749" y="1102257"/>
                    <a:pt x="0" y="855508"/>
                    <a:pt x="0" y="551129"/>
                  </a:cubicBezTo>
                  <a:cubicBezTo>
                    <a:pt x="0" y="246749"/>
                    <a:pt x="246749" y="0"/>
                    <a:pt x="551129" y="0"/>
                  </a:cubicBezTo>
                  <a:cubicBezTo>
                    <a:pt x="855508" y="0"/>
                    <a:pt x="1102257" y="246749"/>
                    <a:pt x="1102257" y="551129"/>
                  </a:cubicBezTo>
                  <a:close/>
                </a:path>
              </a:pathLst>
            </a:custGeom>
            <a:grpFill/>
            <a:ln w="119612" cap="flat">
              <a:solidFill>
                <a:srgbClr val="FFFFFF"/>
              </a:solidFill>
              <a:prstDash val="solid"/>
              <a:miter/>
            </a:ln>
          </p:spPr>
          <p:txBody>
            <a:bodyPr rtlCol="0" anchor="ctr"/>
            <a:lstStyle/>
            <a:p>
              <a:endParaRPr lang="en-US" sz="2264"/>
            </a:p>
          </p:txBody>
        </p:sp>
      </p:grpSp>
      <p:sp>
        <p:nvSpPr>
          <p:cNvPr id="13" name="Freeform: Shape 107">
            <a:extLst>
              <a:ext uri="{FF2B5EF4-FFF2-40B4-BE49-F238E27FC236}">
                <a16:creationId xmlns:a16="http://schemas.microsoft.com/office/drawing/2014/main" id="{A93B5FF3-3CCD-2734-C6F3-47A6D99FAC4E}"/>
              </a:ext>
            </a:extLst>
          </p:cNvPr>
          <p:cNvSpPr/>
          <p:nvPr/>
        </p:nvSpPr>
        <p:spPr>
          <a:xfrm>
            <a:off x="5266627" y="5951645"/>
            <a:ext cx="4356409" cy="318761"/>
          </a:xfrm>
          <a:custGeom>
            <a:avLst/>
            <a:gdLst>
              <a:gd name="connsiteX0" fmla="*/ 0 w 3950396"/>
              <a:gd name="connsiteY0" fmla="*/ 299652 h 289053"/>
              <a:gd name="connsiteX1" fmla="*/ 69855 w 3950396"/>
              <a:gd name="connsiteY1" fmla="*/ 299652 h 289053"/>
              <a:gd name="connsiteX2" fmla="*/ 3770220 w 3950396"/>
              <a:gd name="connsiteY2" fmla="*/ 297725 h 289053"/>
              <a:gd name="connsiteX3" fmla="*/ 3958104 w 3950396"/>
              <a:gd name="connsiteY3" fmla="*/ 1927 h 289053"/>
              <a:gd name="connsiteX4" fmla="*/ 0 w 3950396"/>
              <a:gd name="connsiteY4" fmla="*/ 0 h 289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0396" h="289053">
                <a:moveTo>
                  <a:pt x="0" y="299652"/>
                </a:moveTo>
                <a:lnTo>
                  <a:pt x="69855" y="299652"/>
                </a:lnTo>
                <a:lnTo>
                  <a:pt x="3770220" y="297725"/>
                </a:lnTo>
                <a:lnTo>
                  <a:pt x="3958104" y="1927"/>
                </a:lnTo>
                <a:lnTo>
                  <a:pt x="0" y="0"/>
                </a:lnTo>
                <a:close/>
              </a:path>
            </a:pathLst>
          </a:custGeom>
          <a:solidFill>
            <a:srgbClr val="00A3E0"/>
          </a:solidFill>
          <a:ln w="48172" cap="flat">
            <a:noFill/>
            <a:prstDash val="solid"/>
            <a:miter/>
          </a:ln>
        </p:spPr>
        <p:txBody>
          <a:bodyPr rtlCol="0" anchor="ctr"/>
          <a:lstStyle/>
          <a:p>
            <a:endParaRPr lang="en-US" sz="2264"/>
          </a:p>
        </p:txBody>
      </p:sp>
      <p:sp>
        <p:nvSpPr>
          <p:cNvPr id="14" name="Freeform: Shape 108">
            <a:extLst>
              <a:ext uri="{FF2B5EF4-FFF2-40B4-BE49-F238E27FC236}">
                <a16:creationId xmlns:a16="http://schemas.microsoft.com/office/drawing/2014/main" id="{07FFDD4B-2F68-1C20-D271-5B0ADDF3BABF}"/>
              </a:ext>
            </a:extLst>
          </p:cNvPr>
          <p:cNvSpPr/>
          <p:nvPr/>
        </p:nvSpPr>
        <p:spPr>
          <a:xfrm>
            <a:off x="5305002" y="1623392"/>
            <a:ext cx="4568916" cy="4622044"/>
          </a:xfrm>
          <a:custGeom>
            <a:avLst/>
            <a:gdLst>
              <a:gd name="connsiteX0" fmla="*/ 0 w 4143098"/>
              <a:gd name="connsiteY0" fmla="*/ 0 h 4191274"/>
              <a:gd name="connsiteX1" fmla="*/ 4189829 w 4143098"/>
              <a:gd name="connsiteY1" fmla="*/ 0 h 4191274"/>
              <a:gd name="connsiteX2" fmla="*/ 4189829 w 4143098"/>
              <a:gd name="connsiteY2" fmla="*/ 4224516 h 4191274"/>
              <a:gd name="connsiteX3" fmla="*/ 0 w 4143098"/>
              <a:gd name="connsiteY3" fmla="*/ 4224516 h 4191274"/>
            </a:gdLst>
            <a:ahLst/>
            <a:cxnLst>
              <a:cxn ang="0">
                <a:pos x="connsiteX0" y="connsiteY0"/>
              </a:cxn>
              <a:cxn ang="0">
                <a:pos x="connsiteX1" y="connsiteY1"/>
              </a:cxn>
              <a:cxn ang="0">
                <a:pos x="connsiteX2" y="connsiteY2"/>
              </a:cxn>
              <a:cxn ang="0">
                <a:pos x="connsiteX3" y="connsiteY3"/>
              </a:cxn>
            </a:cxnLst>
            <a:rect l="l" t="t" r="r" b="b"/>
            <a:pathLst>
              <a:path w="4143098" h="4191274">
                <a:moveTo>
                  <a:pt x="0" y="0"/>
                </a:moveTo>
                <a:lnTo>
                  <a:pt x="4189829" y="0"/>
                </a:lnTo>
                <a:lnTo>
                  <a:pt x="4189829" y="4224516"/>
                </a:lnTo>
                <a:lnTo>
                  <a:pt x="0" y="4224516"/>
                </a:lnTo>
                <a:close/>
              </a:path>
            </a:pathLst>
          </a:custGeom>
          <a:noFill/>
          <a:ln w="48172" cap="flat">
            <a:noFill/>
            <a:prstDash val="solid"/>
            <a:miter/>
          </a:ln>
        </p:spPr>
        <p:txBody>
          <a:bodyPr rtlCol="0" anchor="ctr"/>
          <a:lstStyle/>
          <a:p>
            <a:endParaRPr lang="en-US" sz="2264"/>
          </a:p>
        </p:txBody>
      </p:sp>
      <p:grpSp>
        <p:nvGrpSpPr>
          <p:cNvPr id="15" name="Graphic 174">
            <a:extLst>
              <a:ext uri="{FF2B5EF4-FFF2-40B4-BE49-F238E27FC236}">
                <a16:creationId xmlns:a16="http://schemas.microsoft.com/office/drawing/2014/main" id="{05285846-325C-AB77-AE05-2F58B224C11C}"/>
              </a:ext>
            </a:extLst>
          </p:cNvPr>
          <p:cNvGrpSpPr/>
          <p:nvPr/>
        </p:nvGrpSpPr>
        <p:grpSpPr>
          <a:xfrm>
            <a:off x="5076965" y="1203690"/>
            <a:ext cx="1168792" cy="1168792"/>
            <a:chOff x="261077" y="1653271"/>
            <a:chExt cx="1059862" cy="1059862"/>
          </a:xfrm>
          <a:solidFill>
            <a:srgbClr val="00A3E0"/>
          </a:solidFill>
        </p:grpSpPr>
        <p:sp>
          <p:nvSpPr>
            <p:cNvPr id="16" name="Freeform: Shape 110">
              <a:extLst>
                <a:ext uri="{FF2B5EF4-FFF2-40B4-BE49-F238E27FC236}">
                  <a16:creationId xmlns:a16="http://schemas.microsoft.com/office/drawing/2014/main" id="{A04B2B13-EC82-652D-BDA7-F2E29DA373A9}"/>
                </a:ext>
              </a:extLst>
            </p:cNvPr>
            <p:cNvSpPr/>
            <p:nvPr/>
          </p:nvSpPr>
          <p:spPr>
            <a:xfrm>
              <a:off x="261077" y="1653271"/>
              <a:ext cx="1059862" cy="1059862"/>
            </a:xfrm>
            <a:custGeom>
              <a:avLst/>
              <a:gdLst>
                <a:gd name="connsiteX0" fmla="*/ 551128 w 1059862"/>
                <a:gd name="connsiteY0" fmla="*/ 1101775 h 1059862"/>
                <a:gd name="connsiteX1" fmla="*/ 1102257 w 1059862"/>
                <a:gd name="connsiteY1" fmla="*/ 550647 h 1059862"/>
                <a:gd name="connsiteX2" fmla="*/ 551128 w 1059862"/>
                <a:gd name="connsiteY2" fmla="*/ 0 h 1059862"/>
                <a:gd name="connsiteX3" fmla="*/ 0 w 1059862"/>
                <a:gd name="connsiteY3" fmla="*/ 551129 h 1059862"/>
                <a:gd name="connsiteX4" fmla="*/ 551128 w 1059862"/>
                <a:gd name="connsiteY4" fmla="*/ 1101775 h 1059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62" h="1059862">
                  <a:moveTo>
                    <a:pt x="551128" y="1101775"/>
                  </a:moveTo>
                  <a:cubicBezTo>
                    <a:pt x="855598" y="1101775"/>
                    <a:pt x="1102257" y="855116"/>
                    <a:pt x="1102257" y="550647"/>
                  </a:cubicBezTo>
                  <a:cubicBezTo>
                    <a:pt x="1102257" y="246177"/>
                    <a:pt x="855116" y="0"/>
                    <a:pt x="551128" y="0"/>
                  </a:cubicBezTo>
                  <a:cubicBezTo>
                    <a:pt x="247141" y="0"/>
                    <a:pt x="0" y="246659"/>
                    <a:pt x="0" y="551129"/>
                  </a:cubicBezTo>
                  <a:cubicBezTo>
                    <a:pt x="0" y="855598"/>
                    <a:pt x="246659" y="1101775"/>
                    <a:pt x="551128" y="1101775"/>
                  </a:cubicBezTo>
                </a:path>
              </a:pathLst>
            </a:custGeom>
            <a:grpFill/>
            <a:ln w="48172" cap="flat">
              <a:noFill/>
              <a:prstDash val="solid"/>
              <a:miter/>
            </a:ln>
          </p:spPr>
          <p:txBody>
            <a:bodyPr rtlCol="0" anchor="ctr"/>
            <a:lstStyle/>
            <a:p>
              <a:endParaRPr lang="en-US" sz="2264"/>
            </a:p>
          </p:txBody>
        </p:sp>
        <p:sp>
          <p:nvSpPr>
            <p:cNvPr id="17" name="Freeform: Shape 111">
              <a:extLst>
                <a:ext uri="{FF2B5EF4-FFF2-40B4-BE49-F238E27FC236}">
                  <a16:creationId xmlns:a16="http://schemas.microsoft.com/office/drawing/2014/main" id="{06A87C9A-BC50-BF13-27EE-30536613BA6A}"/>
                </a:ext>
              </a:extLst>
            </p:cNvPr>
            <p:cNvSpPr/>
            <p:nvPr/>
          </p:nvSpPr>
          <p:spPr>
            <a:xfrm>
              <a:off x="261077" y="1653271"/>
              <a:ext cx="1059862" cy="1059862"/>
            </a:xfrm>
            <a:custGeom>
              <a:avLst/>
              <a:gdLst>
                <a:gd name="connsiteX0" fmla="*/ 1102257 w 1059862"/>
                <a:gd name="connsiteY0" fmla="*/ 551129 h 1059862"/>
                <a:gd name="connsiteX1" fmla="*/ 551129 w 1059862"/>
                <a:gd name="connsiteY1" fmla="*/ 1102257 h 1059862"/>
                <a:gd name="connsiteX2" fmla="*/ 0 w 1059862"/>
                <a:gd name="connsiteY2" fmla="*/ 551129 h 1059862"/>
                <a:gd name="connsiteX3" fmla="*/ 551129 w 1059862"/>
                <a:gd name="connsiteY3" fmla="*/ 0 h 1059862"/>
                <a:gd name="connsiteX4" fmla="*/ 1102257 w 1059862"/>
                <a:gd name="connsiteY4" fmla="*/ 551129 h 1059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62" h="1059862">
                  <a:moveTo>
                    <a:pt x="1102257" y="551129"/>
                  </a:moveTo>
                  <a:cubicBezTo>
                    <a:pt x="1102257" y="855508"/>
                    <a:pt x="855508" y="1102257"/>
                    <a:pt x="551129" y="1102257"/>
                  </a:cubicBezTo>
                  <a:cubicBezTo>
                    <a:pt x="246749" y="1102257"/>
                    <a:pt x="0" y="855508"/>
                    <a:pt x="0" y="551129"/>
                  </a:cubicBezTo>
                  <a:cubicBezTo>
                    <a:pt x="0" y="246749"/>
                    <a:pt x="246749" y="0"/>
                    <a:pt x="551129" y="0"/>
                  </a:cubicBezTo>
                  <a:cubicBezTo>
                    <a:pt x="855508" y="0"/>
                    <a:pt x="1102257" y="246749"/>
                    <a:pt x="1102257" y="551129"/>
                  </a:cubicBezTo>
                  <a:close/>
                </a:path>
              </a:pathLst>
            </a:custGeom>
            <a:grpFill/>
            <a:ln w="119612" cap="flat">
              <a:solidFill>
                <a:srgbClr val="FFFFFF"/>
              </a:solidFill>
              <a:prstDash val="solid"/>
              <a:miter/>
            </a:ln>
          </p:spPr>
          <p:txBody>
            <a:bodyPr rtlCol="0" anchor="ctr"/>
            <a:lstStyle/>
            <a:p>
              <a:endParaRPr lang="en-US" sz="2264"/>
            </a:p>
          </p:txBody>
        </p:sp>
      </p:grpSp>
      <p:sp>
        <p:nvSpPr>
          <p:cNvPr id="18" name="Title 5">
            <a:extLst>
              <a:ext uri="{FF2B5EF4-FFF2-40B4-BE49-F238E27FC236}">
                <a16:creationId xmlns:a16="http://schemas.microsoft.com/office/drawing/2014/main" id="{516A9064-687C-FAFF-9850-A3B047552BA5}"/>
              </a:ext>
            </a:extLst>
          </p:cNvPr>
          <p:cNvSpPr txBox="1">
            <a:spLocks/>
          </p:cNvSpPr>
          <p:nvPr/>
        </p:nvSpPr>
        <p:spPr bwMode="gray">
          <a:xfrm>
            <a:off x="5574548" y="2560551"/>
            <a:ext cx="4130164" cy="3150334"/>
          </a:xfrm>
          <a:prstGeom prst="rect">
            <a:avLst/>
          </a:prstGeom>
        </p:spPr>
        <p:txBody>
          <a:bodyPr vert="horz" lIns="100838" tIns="0" rIns="100838" bIns="0" rtlCol="0" anchor="t" anchorCtr="0">
            <a:no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marL="189075" indent="-189075">
              <a:buFont typeface="Arial" panose="020B0604020202020204" pitchFamily="34" charset="0"/>
              <a:buChar char="•"/>
            </a:pPr>
            <a:endParaRPr lang="en-US" sz="1800" dirty="0">
              <a:latin typeface="+mn-lt"/>
            </a:endParaRPr>
          </a:p>
          <a:p>
            <a:pPr marL="189075" indent="-189075">
              <a:buFont typeface="Arial" panose="020B0604020202020204" pitchFamily="34" charset="0"/>
              <a:buChar char="•"/>
            </a:pPr>
            <a:r>
              <a:rPr lang="en-US" sz="1800">
                <a:latin typeface="+mn-lt"/>
              </a:rPr>
              <a:t>Amount </a:t>
            </a:r>
            <a:r>
              <a:rPr lang="en-US" sz="1800" dirty="0">
                <a:latin typeface="+mn-lt"/>
              </a:rPr>
              <a:t>of costs incurred and recognised profits (less recognised losses) </a:t>
            </a:r>
            <a:r>
              <a:rPr lang="en-US" sz="1800" dirty="0" err="1">
                <a:latin typeface="+mn-lt"/>
              </a:rPr>
              <a:t>upto</a:t>
            </a:r>
            <a:r>
              <a:rPr lang="en-US" sz="1800" dirty="0">
                <a:latin typeface="+mn-lt"/>
              </a:rPr>
              <a:t> the reporting date;</a:t>
            </a:r>
          </a:p>
          <a:p>
            <a:endParaRPr lang="en-US" sz="1800" dirty="0">
              <a:latin typeface="+mn-lt"/>
            </a:endParaRPr>
          </a:p>
          <a:p>
            <a:pPr marL="189075" indent="-189075">
              <a:buFont typeface="Arial" panose="020B0604020202020204" pitchFamily="34" charset="0"/>
              <a:buChar char="•"/>
            </a:pPr>
            <a:r>
              <a:rPr lang="en-US" sz="1800">
                <a:latin typeface="+mn-lt"/>
              </a:rPr>
              <a:t>The </a:t>
            </a:r>
            <a:r>
              <a:rPr lang="en-US" sz="1800" dirty="0">
                <a:latin typeface="+mn-lt"/>
              </a:rPr>
              <a:t>amount of advances received;</a:t>
            </a:r>
          </a:p>
          <a:p>
            <a:endParaRPr lang="en-US" sz="1800" dirty="0">
              <a:latin typeface="+mn-lt"/>
            </a:endParaRPr>
          </a:p>
          <a:p>
            <a:pPr marL="189075" indent="-189075">
              <a:buFont typeface="Arial" panose="020B0604020202020204" pitchFamily="34" charset="0"/>
              <a:buChar char="•"/>
            </a:pPr>
            <a:r>
              <a:rPr lang="en-US" sz="1800">
                <a:latin typeface="+mn-lt"/>
              </a:rPr>
              <a:t>The </a:t>
            </a:r>
            <a:r>
              <a:rPr lang="en-US" sz="1800" dirty="0">
                <a:latin typeface="+mn-lt"/>
              </a:rPr>
              <a:t>amount of retentions</a:t>
            </a:r>
            <a:r>
              <a:rPr lang="en-US" sz="1800">
                <a:latin typeface="+mn-lt"/>
              </a:rPr>
              <a:t>.</a:t>
            </a:r>
            <a:endParaRPr lang="en-US" sz="1800" dirty="0">
              <a:latin typeface="+mn-lt"/>
            </a:endParaRPr>
          </a:p>
        </p:txBody>
      </p:sp>
      <p:grpSp>
        <p:nvGrpSpPr>
          <p:cNvPr id="19" name="Group 749">
            <a:extLst>
              <a:ext uri="{FF2B5EF4-FFF2-40B4-BE49-F238E27FC236}">
                <a16:creationId xmlns:a16="http://schemas.microsoft.com/office/drawing/2014/main" id="{72137B00-541C-12C1-DC81-EC09D38586E3}"/>
              </a:ext>
            </a:extLst>
          </p:cNvPr>
          <p:cNvGrpSpPr>
            <a:grpSpLocks noChangeAspect="1"/>
          </p:cNvGrpSpPr>
          <p:nvPr/>
        </p:nvGrpSpPr>
        <p:grpSpPr bwMode="auto">
          <a:xfrm>
            <a:off x="632457" y="1356557"/>
            <a:ext cx="907542" cy="907542"/>
            <a:chOff x="3520" y="2686"/>
            <a:chExt cx="340" cy="340"/>
          </a:xfrm>
          <a:solidFill>
            <a:schemeClr val="bg1"/>
          </a:solidFill>
        </p:grpSpPr>
        <p:sp>
          <p:nvSpPr>
            <p:cNvPr id="20" name="Freeform 750">
              <a:extLst>
                <a:ext uri="{FF2B5EF4-FFF2-40B4-BE49-F238E27FC236}">
                  <a16:creationId xmlns:a16="http://schemas.microsoft.com/office/drawing/2014/main" id="{64863E73-29BB-4BCA-7F34-33727EF9DF56}"/>
                </a:ext>
              </a:extLst>
            </p:cNvPr>
            <p:cNvSpPr>
              <a:spLocks noEditPoints="1"/>
            </p:cNvSpPr>
            <p:nvPr/>
          </p:nvSpPr>
          <p:spPr bwMode="auto">
            <a:xfrm>
              <a:off x="3520" y="268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4909" tIns="52455" rIns="104909" bIns="52455" numCol="1" anchor="t" anchorCtr="0" compatLnSpc="1">
              <a:prstTxWarp prst="textNoShape">
                <a:avLst/>
              </a:prstTxWarp>
            </a:bodyPr>
            <a:lstStyle/>
            <a:p>
              <a:endParaRPr lang="en-GB" sz="2356"/>
            </a:p>
          </p:txBody>
        </p:sp>
        <p:sp>
          <p:nvSpPr>
            <p:cNvPr id="21" name="Freeform 751">
              <a:extLst>
                <a:ext uri="{FF2B5EF4-FFF2-40B4-BE49-F238E27FC236}">
                  <a16:creationId xmlns:a16="http://schemas.microsoft.com/office/drawing/2014/main" id="{27B297CF-92B2-BB2F-718D-D74C579D4802}"/>
                </a:ext>
              </a:extLst>
            </p:cNvPr>
            <p:cNvSpPr>
              <a:spLocks/>
            </p:cNvSpPr>
            <p:nvPr/>
          </p:nvSpPr>
          <p:spPr bwMode="auto">
            <a:xfrm>
              <a:off x="3582" y="2789"/>
              <a:ext cx="144" cy="137"/>
            </a:xfrm>
            <a:custGeom>
              <a:avLst/>
              <a:gdLst>
                <a:gd name="T0" fmla="*/ 209 w 216"/>
                <a:gd name="T1" fmla="*/ 187 h 207"/>
                <a:gd name="T2" fmla="*/ 171 w 216"/>
                <a:gd name="T3" fmla="*/ 179 h 207"/>
                <a:gd name="T4" fmla="*/ 156 w 216"/>
                <a:gd name="T5" fmla="*/ 177 h 207"/>
                <a:gd name="T6" fmla="*/ 145 w 216"/>
                <a:gd name="T7" fmla="*/ 147 h 207"/>
                <a:gd name="T8" fmla="*/ 167 w 216"/>
                <a:gd name="T9" fmla="*/ 96 h 207"/>
                <a:gd name="T10" fmla="*/ 157 w 216"/>
                <a:gd name="T11" fmla="*/ 22 h 207"/>
                <a:gd name="T12" fmla="*/ 108 w 216"/>
                <a:gd name="T13" fmla="*/ 0 h 207"/>
                <a:gd name="T14" fmla="*/ 59 w 216"/>
                <a:gd name="T15" fmla="*/ 22 h 207"/>
                <a:gd name="T16" fmla="*/ 50 w 216"/>
                <a:gd name="T17" fmla="*/ 96 h 207"/>
                <a:gd name="T18" fmla="*/ 72 w 216"/>
                <a:gd name="T19" fmla="*/ 147 h 207"/>
                <a:gd name="T20" fmla="*/ 61 w 216"/>
                <a:gd name="T21" fmla="*/ 177 h 207"/>
                <a:gd name="T22" fmla="*/ 45 w 216"/>
                <a:gd name="T23" fmla="*/ 179 h 207"/>
                <a:gd name="T24" fmla="*/ 8 w 216"/>
                <a:gd name="T25" fmla="*/ 187 h 207"/>
                <a:gd name="T26" fmla="*/ 3 w 216"/>
                <a:gd name="T27" fmla="*/ 201 h 207"/>
                <a:gd name="T28" fmla="*/ 12 w 216"/>
                <a:gd name="T29" fmla="*/ 207 h 207"/>
                <a:gd name="T30" fmla="*/ 17 w 216"/>
                <a:gd name="T31" fmla="*/ 206 h 207"/>
                <a:gd name="T32" fmla="*/ 46 w 216"/>
                <a:gd name="T33" fmla="*/ 200 h 207"/>
                <a:gd name="T34" fmla="*/ 71 w 216"/>
                <a:gd name="T35" fmla="*/ 195 h 207"/>
                <a:gd name="T36" fmla="*/ 91 w 216"/>
                <a:gd name="T37" fmla="*/ 162 h 207"/>
                <a:gd name="T38" fmla="*/ 90 w 216"/>
                <a:gd name="T39" fmla="*/ 135 h 207"/>
                <a:gd name="T40" fmla="*/ 71 w 216"/>
                <a:gd name="T41" fmla="*/ 91 h 207"/>
                <a:gd name="T42" fmla="*/ 76 w 216"/>
                <a:gd name="T43" fmla="*/ 36 h 207"/>
                <a:gd name="T44" fmla="*/ 108 w 216"/>
                <a:gd name="T45" fmla="*/ 22 h 207"/>
                <a:gd name="T46" fmla="*/ 108 w 216"/>
                <a:gd name="T47" fmla="*/ 21 h 207"/>
                <a:gd name="T48" fmla="*/ 109 w 216"/>
                <a:gd name="T49" fmla="*/ 22 h 207"/>
                <a:gd name="T50" fmla="*/ 141 w 216"/>
                <a:gd name="T51" fmla="*/ 36 h 207"/>
                <a:gd name="T52" fmla="*/ 146 w 216"/>
                <a:gd name="T53" fmla="*/ 91 h 207"/>
                <a:gd name="T54" fmla="*/ 127 w 216"/>
                <a:gd name="T55" fmla="*/ 135 h 207"/>
                <a:gd name="T56" fmla="*/ 125 w 216"/>
                <a:gd name="T57" fmla="*/ 162 h 207"/>
                <a:gd name="T58" fmla="*/ 146 w 216"/>
                <a:gd name="T59" fmla="*/ 195 h 207"/>
                <a:gd name="T60" fmla="*/ 170 w 216"/>
                <a:gd name="T61" fmla="*/ 200 h 207"/>
                <a:gd name="T62" fmla="*/ 200 w 216"/>
                <a:gd name="T63" fmla="*/ 206 h 207"/>
                <a:gd name="T64" fmla="*/ 204 w 216"/>
                <a:gd name="T65" fmla="*/ 207 h 207"/>
                <a:gd name="T66" fmla="*/ 214 w 216"/>
                <a:gd name="T67" fmla="*/ 201 h 207"/>
                <a:gd name="T68" fmla="*/ 209 w 216"/>
                <a:gd name="T69" fmla="*/ 18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07">
                  <a:moveTo>
                    <a:pt x="209" y="187"/>
                  </a:moveTo>
                  <a:cubicBezTo>
                    <a:pt x="194" y="180"/>
                    <a:pt x="182" y="180"/>
                    <a:pt x="171" y="179"/>
                  </a:cubicBezTo>
                  <a:cubicBezTo>
                    <a:pt x="165" y="179"/>
                    <a:pt x="159" y="179"/>
                    <a:pt x="156" y="177"/>
                  </a:cubicBezTo>
                  <a:cubicBezTo>
                    <a:pt x="149" y="173"/>
                    <a:pt x="143" y="153"/>
                    <a:pt x="145" y="147"/>
                  </a:cubicBezTo>
                  <a:cubicBezTo>
                    <a:pt x="153" y="134"/>
                    <a:pt x="162" y="114"/>
                    <a:pt x="167" y="96"/>
                  </a:cubicBezTo>
                  <a:cubicBezTo>
                    <a:pt x="174" y="64"/>
                    <a:pt x="171" y="39"/>
                    <a:pt x="157" y="22"/>
                  </a:cubicBezTo>
                  <a:cubicBezTo>
                    <a:pt x="139" y="0"/>
                    <a:pt x="111" y="0"/>
                    <a:pt x="108" y="0"/>
                  </a:cubicBezTo>
                  <a:cubicBezTo>
                    <a:pt x="106" y="0"/>
                    <a:pt x="77" y="0"/>
                    <a:pt x="59" y="22"/>
                  </a:cubicBezTo>
                  <a:cubicBezTo>
                    <a:pt x="45" y="39"/>
                    <a:pt x="42" y="64"/>
                    <a:pt x="50" y="96"/>
                  </a:cubicBezTo>
                  <a:cubicBezTo>
                    <a:pt x="54" y="114"/>
                    <a:pt x="63" y="134"/>
                    <a:pt x="72" y="147"/>
                  </a:cubicBezTo>
                  <a:cubicBezTo>
                    <a:pt x="73" y="153"/>
                    <a:pt x="67" y="173"/>
                    <a:pt x="61" y="177"/>
                  </a:cubicBezTo>
                  <a:cubicBezTo>
                    <a:pt x="57" y="179"/>
                    <a:pt x="52" y="179"/>
                    <a:pt x="45" y="179"/>
                  </a:cubicBezTo>
                  <a:cubicBezTo>
                    <a:pt x="35" y="180"/>
                    <a:pt x="22" y="180"/>
                    <a:pt x="8" y="187"/>
                  </a:cubicBezTo>
                  <a:cubicBezTo>
                    <a:pt x="2" y="189"/>
                    <a:pt x="0" y="196"/>
                    <a:pt x="3" y="201"/>
                  </a:cubicBezTo>
                  <a:cubicBezTo>
                    <a:pt x="4" y="205"/>
                    <a:pt x="8" y="207"/>
                    <a:pt x="12" y="207"/>
                  </a:cubicBezTo>
                  <a:cubicBezTo>
                    <a:pt x="14" y="207"/>
                    <a:pt x="15" y="207"/>
                    <a:pt x="17" y="206"/>
                  </a:cubicBezTo>
                  <a:cubicBezTo>
                    <a:pt x="28" y="201"/>
                    <a:pt x="37" y="201"/>
                    <a:pt x="46" y="200"/>
                  </a:cubicBezTo>
                  <a:cubicBezTo>
                    <a:pt x="55" y="200"/>
                    <a:pt x="63" y="200"/>
                    <a:pt x="71" y="195"/>
                  </a:cubicBezTo>
                  <a:cubicBezTo>
                    <a:pt x="85" y="188"/>
                    <a:pt x="90" y="168"/>
                    <a:pt x="91" y="162"/>
                  </a:cubicBezTo>
                  <a:cubicBezTo>
                    <a:pt x="93" y="153"/>
                    <a:pt x="95" y="142"/>
                    <a:pt x="90" y="135"/>
                  </a:cubicBezTo>
                  <a:cubicBezTo>
                    <a:pt x="82" y="125"/>
                    <a:pt x="74" y="106"/>
                    <a:pt x="71" y="91"/>
                  </a:cubicBezTo>
                  <a:cubicBezTo>
                    <a:pt x="65" y="66"/>
                    <a:pt x="66" y="47"/>
                    <a:pt x="76" y="36"/>
                  </a:cubicBezTo>
                  <a:cubicBezTo>
                    <a:pt x="87" y="21"/>
                    <a:pt x="108" y="22"/>
                    <a:pt x="108" y="22"/>
                  </a:cubicBezTo>
                  <a:cubicBezTo>
                    <a:pt x="108" y="22"/>
                    <a:pt x="108" y="21"/>
                    <a:pt x="108" y="21"/>
                  </a:cubicBezTo>
                  <a:cubicBezTo>
                    <a:pt x="108" y="21"/>
                    <a:pt x="108" y="22"/>
                    <a:pt x="109" y="22"/>
                  </a:cubicBezTo>
                  <a:cubicBezTo>
                    <a:pt x="109" y="22"/>
                    <a:pt x="129" y="21"/>
                    <a:pt x="141" y="36"/>
                  </a:cubicBezTo>
                  <a:cubicBezTo>
                    <a:pt x="150" y="47"/>
                    <a:pt x="152" y="66"/>
                    <a:pt x="146" y="91"/>
                  </a:cubicBezTo>
                  <a:cubicBezTo>
                    <a:pt x="142" y="106"/>
                    <a:pt x="134" y="125"/>
                    <a:pt x="127" y="135"/>
                  </a:cubicBezTo>
                  <a:cubicBezTo>
                    <a:pt x="122" y="142"/>
                    <a:pt x="123" y="153"/>
                    <a:pt x="125" y="162"/>
                  </a:cubicBezTo>
                  <a:cubicBezTo>
                    <a:pt x="126" y="168"/>
                    <a:pt x="132" y="188"/>
                    <a:pt x="146" y="195"/>
                  </a:cubicBezTo>
                  <a:cubicBezTo>
                    <a:pt x="154" y="200"/>
                    <a:pt x="162" y="200"/>
                    <a:pt x="170" y="200"/>
                  </a:cubicBezTo>
                  <a:cubicBezTo>
                    <a:pt x="179" y="201"/>
                    <a:pt x="189" y="201"/>
                    <a:pt x="200" y="206"/>
                  </a:cubicBezTo>
                  <a:cubicBezTo>
                    <a:pt x="201" y="207"/>
                    <a:pt x="203" y="207"/>
                    <a:pt x="204" y="207"/>
                  </a:cubicBezTo>
                  <a:cubicBezTo>
                    <a:pt x="208" y="207"/>
                    <a:pt x="212" y="205"/>
                    <a:pt x="214" y="201"/>
                  </a:cubicBezTo>
                  <a:cubicBezTo>
                    <a:pt x="216" y="196"/>
                    <a:pt x="214" y="189"/>
                    <a:pt x="209" y="18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4909" tIns="52455" rIns="104909" bIns="52455" numCol="1" anchor="t" anchorCtr="0" compatLnSpc="1">
              <a:prstTxWarp prst="textNoShape">
                <a:avLst/>
              </a:prstTxWarp>
            </a:bodyPr>
            <a:lstStyle/>
            <a:p>
              <a:endParaRPr lang="en-GB" sz="2356"/>
            </a:p>
          </p:txBody>
        </p:sp>
        <p:sp>
          <p:nvSpPr>
            <p:cNvPr id="22" name="Freeform 752">
              <a:extLst>
                <a:ext uri="{FF2B5EF4-FFF2-40B4-BE49-F238E27FC236}">
                  <a16:creationId xmlns:a16="http://schemas.microsoft.com/office/drawing/2014/main" id="{C3421610-05BE-147C-6360-8B934E142DC4}"/>
                </a:ext>
              </a:extLst>
            </p:cNvPr>
            <p:cNvSpPr>
              <a:spLocks/>
            </p:cNvSpPr>
            <p:nvPr/>
          </p:nvSpPr>
          <p:spPr bwMode="auto">
            <a:xfrm>
              <a:off x="3702" y="2802"/>
              <a:ext cx="95" cy="111"/>
            </a:xfrm>
            <a:custGeom>
              <a:avLst/>
              <a:gdLst>
                <a:gd name="T0" fmla="*/ 136 w 143"/>
                <a:gd name="T1" fmla="*/ 147 h 167"/>
                <a:gd name="T2" fmla="*/ 109 w 143"/>
                <a:gd name="T3" fmla="*/ 139 h 167"/>
                <a:gd name="T4" fmla="*/ 95 w 143"/>
                <a:gd name="T5" fmla="*/ 136 h 167"/>
                <a:gd name="T6" fmla="*/ 89 w 143"/>
                <a:gd name="T7" fmla="*/ 118 h 167"/>
                <a:gd name="T8" fmla="*/ 106 w 143"/>
                <a:gd name="T9" fmla="*/ 78 h 167"/>
                <a:gd name="T10" fmla="*/ 99 w 143"/>
                <a:gd name="T11" fmla="*/ 20 h 167"/>
                <a:gd name="T12" fmla="*/ 56 w 143"/>
                <a:gd name="T13" fmla="*/ 1 h 167"/>
                <a:gd name="T14" fmla="*/ 14 w 143"/>
                <a:gd name="T15" fmla="*/ 20 h 167"/>
                <a:gd name="T16" fmla="*/ 6 w 143"/>
                <a:gd name="T17" fmla="*/ 78 h 167"/>
                <a:gd name="T18" fmla="*/ 24 w 143"/>
                <a:gd name="T19" fmla="*/ 118 h 167"/>
                <a:gd name="T20" fmla="*/ 18 w 143"/>
                <a:gd name="T21" fmla="*/ 136 h 167"/>
                <a:gd name="T22" fmla="*/ 16 w 143"/>
                <a:gd name="T23" fmla="*/ 151 h 167"/>
                <a:gd name="T24" fmla="*/ 24 w 143"/>
                <a:gd name="T25" fmla="*/ 155 h 167"/>
                <a:gd name="T26" fmla="*/ 31 w 143"/>
                <a:gd name="T27" fmla="*/ 153 h 167"/>
                <a:gd name="T28" fmla="*/ 41 w 143"/>
                <a:gd name="T29" fmla="*/ 107 h 167"/>
                <a:gd name="T30" fmla="*/ 27 w 143"/>
                <a:gd name="T31" fmla="*/ 73 h 167"/>
                <a:gd name="T32" fmla="*/ 31 w 143"/>
                <a:gd name="T33" fmla="*/ 33 h 167"/>
                <a:gd name="T34" fmla="*/ 56 w 143"/>
                <a:gd name="T35" fmla="*/ 22 h 167"/>
                <a:gd name="T36" fmla="*/ 82 w 143"/>
                <a:gd name="T37" fmla="*/ 33 h 167"/>
                <a:gd name="T38" fmla="*/ 86 w 143"/>
                <a:gd name="T39" fmla="*/ 73 h 167"/>
                <a:gd name="T40" fmla="*/ 71 w 143"/>
                <a:gd name="T41" fmla="*/ 107 h 167"/>
                <a:gd name="T42" fmla="*/ 82 w 143"/>
                <a:gd name="T43" fmla="*/ 153 h 167"/>
                <a:gd name="T44" fmla="*/ 83 w 143"/>
                <a:gd name="T45" fmla="*/ 154 h 167"/>
                <a:gd name="T46" fmla="*/ 106 w 143"/>
                <a:gd name="T47" fmla="*/ 160 h 167"/>
                <a:gd name="T48" fmla="*/ 125 w 143"/>
                <a:gd name="T49" fmla="*/ 165 h 167"/>
                <a:gd name="T50" fmla="*/ 131 w 143"/>
                <a:gd name="T51" fmla="*/ 167 h 167"/>
                <a:gd name="T52" fmla="*/ 140 w 143"/>
                <a:gd name="T53" fmla="*/ 162 h 167"/>
                <a:gd name="T54" fmla="*/ 136 w 143"/>
                <a:gd name="T55"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67">
                  <a:moveTo>
                    <a:pt x="136" y="147"/>
                  </a:moveTo>
                  <a:cubicBezTo>
                    <a:pt x="128" y="142"/>
                    <a:pt x="118" y="140"/>
                    <a:pt x="109" y="139"/>
                  </a:cubicBezTo>
                  <a:cubicBezTo>
                    <a:pt x="104" y="138"/>
                    <a:pt x="98" y="137"/>
                    <a:pt x="95" y="136"/>
                  </a:cubicBezTo>
                  <a:cubicBezTo>
                    <a:pt x="89" y="131"/>
                    <a:pt x="88" y="121"/>
                    <a:pt x="89" y="118"/>
                  </a:cubicBezTo>
                  <a:cubicBezTo>
                    <a:pt x="96" y="109"/>
                    <a:pt x="103" y="93"/>
                    <a:pt x="106" y="78"/>
                  </a:cubicBezTo>
                  <a:cubicBezTo>
                    <a:pt x="112" y="53"/>
                    <a:pt x="110" y="34"/>
                    <a:pt x="99" y="20"/>
                  </a:cubicBezTo>
                  <a:cubicBezTo>
                    <a:pt x="83" y="0"/>
                    <a:pt x="58" y="1"/>
                    <a:pt x="56" y="1"/>
                  </a:cubicBezTo>
                  <a:cubicBezTo>
                    <a:pt x="54" y="1"/>
                    <a:pt x="30" y="0"/>
                    <a:pt x="14" y="20"/>
                  </a:cubicBezTo>
                  <a:cubicBezTo>
                    <a:pt x="3" y="34"/>
                    <a:pt x="0" y="53"/>
                    <a:pt x="6" y="78"/>
                  </a:cubicBezTo>
                  <a:cubicBezTo>
                    <a:pt x="10" y="93"/>
                    <a:pt x="17" y="109"/>
                    <a:pt x="24" y="118"/>
                  </a:cubicBezTo>
                  <a:cubicBezTo>
                    <a:pt x="25" y="121"/>
                    <a:pt x="24" y="132"/>
                    <a:pt x="18" y="136"/>
                  </a:cubicBezTo>
                  <a:cubicBezTo>
                    <a:pt x="13" y="140"/>
                    <a:pt x="12" y="146"/>
                    <a:pt x="16" y="151"/>
                  </a:cubicBezTo>
                  <a:cubicBezTo>
                    <a:pt x="18" y="154"/>
                    <a:pt x="21" y="155"/>
                    <a:pt x="24" y="155"/>
                  </a:cubicBezTo>
                  <a:cubicBezTo>
                    <a:pt x="26" y="155"/>
                    <a:pt x="29" y="155"/>
                    <a:pt x="31" y="153"/>
                  </a:cubicBezTo>
                  <a:cubicBezTo>
                    <a:pt x="45" y="142"/>
                    <a:pt x="49" y="118"/>
                    <a:pt x="41" y="107"/>
                  </a:cubicBezTo>
                  <a:cubicBezTo>
                    <a:pt x="36" y="99"/>
                    <a:pt x="30" y="85"/>
                    <a:pt x="27" y="73"/>
                  </a:cubicBezTo>
                  <a:cubicBezTo>
                    <a:pt x="23" y="55"/>
                    <a:pt x="24" y="42"/>
                    <a:pt x="31" y="33"/>
                  </a:cubicBezTo>
                  <a:cubicBezTo>
                    <a:pt x="39" y="22"/>
                    <a:pt x="55" y="22"/>
                    <a:pt x="56" y="22"/>
                  </a:cubicBezTo>
                  <a:cubicBezTo>
                    <a:pt x="58" y="22"/>
                    <a:pt x="73" y="22"/>
                    <a:pt x="82" y="33"/>
                  </a:cubicBezTo>
                  <a:cubicBezTo>
                    <a:pt x="89" y="42"/>
                    <a:pt x="90" y="55"/>
                    <a:pt x="86" y="73"/>
                  </a:cubicBezTo>
                  <a:cubicBezTo>
                    <a:pt x="83" y="85"/>
                    <a:pt x="77" y="99"/>
                    <a:pt x="71" y="107"/>
                  </a:cubicBezTo>
                  <a:cubicBezTo>
                    <a:pt x="63" y="118"/>
                    <a:pt x="67" y="142"/>
                    <a:pt x="82" y="153"/>
                  </a:cubicBezTo>
                  <a:cubicBezTo>
                    <a:pt x="82" y="153"/>
                    <a:pt x="83" y="154"/>
                    <a:pt x="83" y="154"/>
                  </a:cubicBezTo>
                  <a:cubicBezTo>
                    <a:pt x="90" y="158"/>
                    <a:pt x="98" y="159"/>
                    <a:pt x="106" y="160"/>
                  </a:cubicBezTo>
                  <a:cubicBezTo>
                    <a:pt x="113" y="161"/>
                    <a:pt x="121" y="162"/>
                    <a:pt x="125" y="165"/>
                  </a:cubicBezTo>
                  <a:cubicBezTo>
                    <a:pt x="127" y="166"/>
                    <a:pt x="129" y="167"/>
                    <a:pt x="131" y="167"/>
                  </a:cubicBezTo>
                  <a:cubicBezTo>
                    <a:pt x="134" y="167"/>
                    <a:pt x="138" y="165"/>
                    <a:pt x="140" y="162"/>
                  </a:cubicBezTo>
                  <a:cubicBezTo>
                    <a:pt x="143" y="157"/>
                    <a:pt x="141" y="150"/>
                    <a:pt x="136"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4909" tIns="52455" rIns="104909" bIns="52455" numCol="1" anchor="t" anchorCtr="0" compatLnSpc="1">
              <a:prstTxWarp prst="textNoShape">
                <a:avLst/>
              </a:prstTxWarp>
            </a:bodyPr>
            <a:lstStyle/>
            <a:p>
              <a:endParaRPr lang="en-GB" sz="2356"/>
            </a:p>
          </p:txBody>
        </p:sp>
      </p:grpSp>
      <p:grpSp>
        <p:nvGrpSpPr>
          <p:cNvPr id="23" name="Group 349">
            <a:extLst>
              <a:ext uri="{FF2B5EF4-FFF2-40B4-BE49-F238E27FC236}">
                <a16:creationId xmlns:a16="http://schemas.microsoft.com/office/drawing/2014/main" id="{294E689C-F30A-97EF-D76A-20387FCB8C59}"/>
              </a:ext>
            </a:extLst>
          </p:cNvPr>
          <p:cNvGrpSpPr>
            <a:grpSpLocks noChangeAspect="1"/>
          </p:cNvGrpSpPr>
          <p:nvPr/>
        </p:nvGrpSpPr>
        <p:grpSpPr bwMode="auto">
          <a:xfrm>
            <a:off x="5240524" y="1356557"/>
            <a:ext cx="907542" cy="907542"/>
            <a:chOff x="5018" y="1229"/>
            <a:chExt cx="340" cy="340"/>
          </a:xfrm>
          <a:solidFill>
            <a:schemeClr val="bg1"/>
          </a:solidFill>
        </p:grpSpPr>
        <p:sp>
          <p:nvSpPr>
            <p:cNvPr id="24" name="Freeform 350">
              <a:extLst>
                <a:ext uri="{FF2B5EF4-FFF2-40B4-BE49-F238E27FC236}">
                  <a16:creationId xmlns:a16="http://schemas.microsoft.com/office/drawing/2014/main" id="{0729C296-88A3-15BA-9BF2-B233ABF641C1}"/>
                </a:ext>
              </a:extLst>
            </p:cNvPr>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4909" tIns="52455" rIns="104909" bIns="52455" numCol="1" anchor="t" anchorCtr="0" compatLnSpc="1">
              <a:prstTxWarp prst="textNoShape">
                <a:avLst/>
              </a:prstTxWarp>
            </a:bodyPr>
            <a:lstStyle/>
            <a:p>
              <a:endParaRPr lang="en-GB" sz="2356"/>
            </a:p>
          </p:txBody>
        </p:sp>
        <p:sp>
          <p:nvSpPr>
            <p:cNvPr id="25" name="Freeform 351">
              <a:extLst>
                <a:ext uri="{FF2B5EF4-FFF2-40B4-BE49-F238E27FC236}">
                  <a16:creationId xmlns:a16="http://schemas.microsoft.com/office/drawing/2014/main" id="{33D1EC9C-CE68-3021-5B2C-D2B15CB9238C}"/>
                </a:ext>
              </a:extLst>
            </p:cNvPr>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4909" tIns="52455" rIns="104909" bIns="52455" numCol="1" anchor="t" anchorCtr="0" compatLnSpc="1">
              <a:prstTxWarp prst="textNoShape">
                <a:avLst/>
              </a:prstTxWarp>
            </a:bodyPr>
            <a:lstStyle/>
            <a:p>
              <a:endParaRPr lang="en-GB" sz="2356"/>
            </a:p>
          </p:txBody>
        </p:sp>
      </p:grpSp>
      <p:sp>
        <p:nvSpPr>
          <p:cNvPr id="26" name="Title 5">
            <a:extLst>
              <a:ext uri="{FF2B5EF4-FFF2-40B4-BE49-F238E27FC236}">
                <a16:creationId xmlns:a16="http://schemas.microsoft.com/office/drawing/2014/main" id="{A6927ABA-8447-2DF4-DC61-58CFAC522D1E}"/>
              </a:ext>
            </a:extLst>
          </p:cNvPr>
          <p:cNvSpPr txBox="1">
            <a:spLocks/>
          </p:cNvSpPr>
          <p:nvPr/>
        </p:nvSpPr>
        <p:spPr bwMode="gray">
          <a:xfrm>
            <a:off x="1761900" y="1986953"/>
            <a:ext cx="3012954" cy="278634"/>
          </a:xfrm>
          <a:prstGeom prst="rect">
            <a:avLst/>
          </a:prstGeom>
        </p:spPr>
        <p:txBody>
          <a:bodyPr vert="horz" lIns="100838" tIns="0" rIns="100838" bIns="0" rtlCol="0" anchor="t" anchorCtr="0">
            <a:no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800" b="1" u="sng">
                <a:latin typeface="+mn-lt"/>
              </a:rPr>
              <a:t>Disclosure</a:t>
            </a:r>
          </a:p>
        </p:txBody>
      </p:sp>
      <p:sp>
        <p:nvSpPr>
          <p:cNvPr id="27" name="Title 5">
            <a:extLst>
              <a:ext uri="{FF2B5EF4-FFF2-40B4-BE49-F238E27FC236}">
                <a16:creationId xmlns:a16="http://schemas.microsoft.com/office/drawing/2014/main" id="{69405814-5C48-D7A1-E9D4-2C56D990267E}"/>
              </a:ext>
            </a:extLst>
          </p:cNvPr>
          <p:cNvSpPr txBox="1">
            <a:spLocks/>
          </p:cNvSpPr>
          <p:nvPr/>
        </p:nvSpPr>
        <p:spPr bwMode="gray">
          <a:xfrm>
            <a:off x="6435419" y="1964798"/>
            <a:ext cx="3012954" cy="278634"/>
          </a:xfrm>
          <a:prstGeom prst="rect">
            <a:avLst/>
          </a:prstGeom>
        </p:spPr>
        <p:txBody>
          <a:bodyPr vert="horz" lIns="100838" tIns="0" rIns="100838" bIns="0" rtlCol="0" anchor="t" anchorCtr="0">
            <a:no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800" b="1" u="sng" dirty="0">
                <a:latin typeface="+mn-lt"/>
              </a:rPr>
              <a:t>For contracts in progress at</a:t>
            </a:r>
          </a:p>
          <a:p>
            <a:r>
              <a:rPr lang="en-US" sz="1800" b="1" u="sng" dirty="0">
                <a:latin typeface="+mn-lt"/>
              </a:rPr>
              <a:t>the reporting date:</a:t>
            </a:r>
          </a:p>
        </p:txBody>
      </p:sp>
    </p:spTree>
    <p:extLst>
      <p:ext uri="{BB962C8B-B14F-4D97-AF65-F5344CB8AC3E}">
        <p14:creationId xmlns:p14="http://schemas.microsoft.com/office/powerpoint/2010/main" val="407025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III: Construction Contracts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6C16B402-1D96-3A71-AF65-F3E678CCB5B2}"/>
              </a:ext>
            </a:extLst>
          </p:cNvPr>
          <p:cNvSpPr txBox="1"/>
          <p:nvPr/>
        </p:nvSpPr>
        <p:spPr>
          <a:xfrm>
            <a:off x="389149" y="834358"/>
            <a:ext cx="5842000" cy="369332"/>
          </a:xfrm>
          <a:prstGeom prst="rect">
            <a:avLst/>
          </a:prstGeom>
          <a:noFill/>
        </p:spPr>
        <p:txBody>
          <a:bodyPr wrap="square" rtlCol="0">
            <a:spAutoFit/>
          </a:bodyPr>
          <a:lstStyle/>
          <a:p>
            <a:r>
              <a:rPr lang="en-US" b="1">
                <a:solidFill>
                  <a:schemeClr val="bg1">
                    <a:lumMod val="50000"/>
                  </a:schemeClr>
                </a:solidFill>
              </a:rPr>
              <a:t>Indicative Disclosure</a:t>
            </a:r>
            <a:endParaRPr lang="en-US"/>
          </a:p>
        </p:txBody>
      </p:sp>
      <p:sp>
        <p:nvSpPr>
          <p:cNvPr id="6" name="Title 5">
            <a:extLst>
              <a:ext uri="{FF2B5EF4-FFF2-40B4-BE49-F238E27FC236}">
                <a16:creationId xmlns:a16="http://schemas.microsoft.com/office/drawing/2014/main" id="{E52B4A7E-8F52-9E8F-A3D9-2812721159D9}"/>
              </a:ext>
            </a:extLst>
          </p:cNvPr>
          <p:cNvSpPr txBox="1">
            <a:spLocks/>
          </p:cNvSpPr>
          <p:nvPr/>
        </p:nvSpPr>
        <p:spPr bwMode="gray">
          <a:xfrm>
            <a:off x="685583" y="2584838"/>
            <a:ext cx="4089271" cy="3374754"/>
          </a:xfrm>
          <a:prstGeom prst="rect">
            <a:avLst/>
          </a:prstGeom>
          <a:ln>
            <a:solidFill>
              <a:srgbClr val="3769C3"/>
            </a:solidFill>
            <a:prstDash val="dash"/>
          </a:ln>
        </p:spPr>
        <p:txBody>
          <a:bodyPr vert="horz" lIns="100838" tIns="0" rIns="100838" bIns="0" rtlCol="0" anchor="t" anchorCtr="0">
            <a:no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algn="just"/>
            <a:r>
              <a:rPr lang="en-US" sz="1600" i="1">
                <a:latin typeface="+mn-lt"/>
              </a:rPr>
              <a:t>Revenues from contract is recognised when there is a reasonable certainty of its ultimate collection on the percentage completion method </a:t>
            </a:r>
            <a:r>
              <a:rPr lang="en-US" sz="1600" b="1" i="1">
                <a:latin typeface="+mn-lt"/>
              </a:rPr>
              <a:t>in proportion that contract costs are incurred for work performed</a:t>
            </a:r>
            <a:r>
              <a:rPr lang="en-US" sz="1600" i="1">
                <a:latin typeface="+mn-lt"/>
              </a:rPr>
              <a:t> </a:t>
            </a:r>
            <a:r>
              <a:rPr lang="en-US" sz="1600" i="1" err="1">
                <a:latin typeface="+mn-lt"/>
              </a:rPr>
              <a:t>upto</a:t>
            </a:r>
            <a:r>
              <a:rPr lang="en-US" sz="1600" i="1">
                <a:latin typeface="+mn-lt"/>
              </a:rPr>
              <a:t> to the reporting date bears to the estimated total contract costs. Total amount of contract cost so recognised amount to INR XXX.  </a:t>
            </a:r>
            <a:endParaRPr lang="en-US" sz="1400" i="1">
              <a:latin typeface="+mn-lt"/>
            </a:endParaRPr>
          </a:p>
        </p:txBody>
      </p:sp>
      <p:sp>
        <p:nvSpPr>
          <p:cNvPr id="8" name="Freeform: Shape 65">
            <a:extLst>
              <a:ext uri="{FF2B5EF4-FFF2-40B4-BE49-F238E27FC236}">
                <a16:creationId xmlns:a16="http://schemas.microsoft.com/office/drawing/2014/main" id="{D73E335D-70FF-3ACA-B1A6-6E1F986EF47C}"/>
              </a:ext>
            </a:extLst>
          </p:cNvPr>
          <p:cNvSpPr/>
          <p:nvPr/>
        </p:nvSpPr>
        <p:spPr>
          <a:xfrm>
            <a:off x="389149" y="1623392"/>
            <a:ext cx="4568916" cy="4622044"/>
          </a:xfrm>
          <a:custGeom>
            <a:avLst/>
            <a:gdLst>
              <a:gd name="connsiteX0" fmla="*/ 0 w 4143098"/>
              <a:gd name="connsiteY0" fmla="*/ 0 h 4191274"/>
              <a:gd name="connsiteX1" fmla="*/ 4189829 w 4143098"/>
              <a:gd name="connsiteY1" fmla="*/ 0 h 4191274"/>
              <a:gd name="connsiteX2" fmla="*/ 4189829 w 4143098"/>
              <a:gd name="connsiteY2" fmla="*/ 4224516 h 4191274"/>
              <a:gd name="connsiteX3" fmla="*/ 0 w 4143098"/>
              <a:gd name="connsiteY3" fmla="*/ 4224516 h 4191274"/>
            </a:gdLst>
            <a:ahLst/>
            <a:cxnLst>
              <a:cxn ang="0">
                <a:pos x="connsiteX0" y="connsiteY0"/>
              </a:cxn>
              <a:cxn ang="0">
                <a:pos x="connsiteX1" y="connsiteY1"/>
              </a:cxn>
              <a:cxn ang="0">
                <a:pos x="connsiteX2" y="connsiteY2"/>
              </a:cxn>
              <a:cxn ang="0">
                <a:pos x="connsiteX3" y="connsiteY3"/>
              </a:cxn>
            </a:cxnLst>
            <a:rect l="l" t="t" r="r" b="b"/>
            <a:pathLst>
              <a:path w="4143098" h="4191274">
                <a:moveTo>
                  <a:pt x="0" y="0"/>
                </a:moveTo>
                <a:lnTo>
                  <a:pt x="4189829" y="0"/>
                </a:lnTo>
                <a:lnTo>
                  <a:pt x="4189829" y="4224516"/>
                </a:lnTo>
                <a:lnTo>
                  <a:pt x="0" y="4224516"/>
                </a:lnTo>
                <a:close/>
              </a:path>
            </a:pathLst>
          </a:custGeom>
          <a:noFill/>
          <a:ln w="48172" cap="flat">
            <a:noFill/>
            <a:prstDash val="solid"/>
            <a:miter/>
          </a:ln>
        </p:spPr>
        <p:txBody>
          <a:bodyPr rtlCol="0" anchor="ctr"/>
          <a:lstStyle/>
          <a:p>
            <a:endParaRPr lang="en-US" sz="2264"/>
          </a:p>
        </p:txBody>
      </p:sp>
      <p:sp>
        <p:nvSpPr>
          <p:cNvPr id="14" name="Freeform: Shape 108">
            <a:extLst>
              <a:ext uri="{FF2B5EF4-FFF2-40B4-BE49-F238E27FC236}">
                <a16:creationId xmlns:a16="http://schemas.microsoft.com/office/drawing/2014/main" id="{07FFDD4B-2F68-1C20-D271-5B0ADDF3BABF}"/>
              </a:ext>
            </a:extLst>
          </p:cNvPr>
          <p:cNvSpPr/>
          <p:nvPr/>
        </p:nvSpPr>
        <p:spPr>
          <a:xfrm>
            <a:off x="5305002" y="1623392"/>
            <a:ext cx="4568916" cy="4622044"/>
          </a:xfrm>
          <a:custGeom>
            <a:avLst/>
            <a:gdLst>
              <a:gd name="connsiteX0" fmla="*/ 0 w 4143098"/>
              <a:gd name="connsiteY0" fmla="*/ 0 h 4191274"/>
              <a:gd name="connsiteX1" fmla="*/ 4189829 w 4143098"/>
              <a:gd name="connsiteY1" fmla="*/ 0 h 4191274"/>
              <a:gd name="connsiteX2" fmla="*/ 4189829 w 4143098"/>
              <a:gd name="connsiteY2" fmla="*/ 4224516 h 4191274"/>
              <a:gd name="connsiteX3" fmla="*/ 0 w 4143098"/>
              <a:gd name="connsiteY3" fmla="*/ 4224516 h 4191274"/>
            </a:gdLst>
            <a:ahLst/>
            <a:cxnLst>
              <a:cxn ang="0">
                <a:pos x="connsiteX0" y="connsiteY0"/>
              </a:cxn>
              <a:cxn ang="0">
                <a:pos x="connsiteX1" y="connsiteY1"/>
              </a:cxn>
              <a:cxn ang="0">
                <a:pos x="connsiteX2" y="connsiteY2"/>
              </a:cxn>
              <a:cxn ang="0">
                <a:pos x="connsiteX3" y="connsiteY3"/>
              </a:cxn>
            </a:cxnLst>
            <a:rect l="l" t="t" r="r" b="b"/>
            <a:pathLst>
              <a:path w="4143098" h="4191274">
                <a:moveTo>
                  <a:pt x="0" y="0"/>
                </a:moveTo>
                <a:lnTo>
                  <a:pt x="4189829" y="0"/>
                </a:lnTo>
                <a:lnTo>
                  <a:pt x="4189829" y="4224516"/>
                </a:lnTo>
                <a:lnTo>
                  <a:pt x="0" y="4224516"/>
                </a:lnTo>
                <a:close/>
              </a:path>
            </a:pathLst>
          </a:custGeom>
          <a:noFill/>
          <a:ln w="48172" cap="flat">
            <a:noFill/>
            <a:prstDash val="solid"/>
            <a:miter/>
          </a:ln>
        </p:spPr>
        <p:txBody>
          <a:bodyPr rtlCol="0" anchor="ctr"/>
          <a:lstStyle/>
          <a:p>
            <a:endParaRPr lang="en-US" sz="2264"/>
          </a:p>
        </p:txBody>
      </p:sp>
      <p:grpSp>
        <p:nvGrpSpPr>
          <p:cNvPr id="19" name="Group 749">
            <a:extLst>
              <a:ext uri="{FF2B5EF4-FFF2-40B4-BE49-F238E27FC236}">
                <a16:creationId xmlns:a16="http://schemas.microsoft.com/office/drawing/2014/main" id="{72137B00-541C-12C1-DC81-EC09D38586E3}"/>
              </a:ext>
            </a:extLst>
          </p:cNvPr>
          <p:cNvGrpSpPr>
            <a:grpSpLocks noChangeAspect="1"/>
          </p:cNvGrpSpPr>
          <p:nvPr/>
        </p:nvGrpSpPr>
        <p:grpSpPr bwMode="auto">
          <a:xfrm>
            <a:off x="632457" y="1356557"/>
            <a:ext cx="907542" cy="907542"/>
            <a:chOff x="3520" y="2686"/>
            <a:chExt cx="340" cy="340"/>
          </a:xfrm>
          <a:solidFill>
            <a:schemeClr val="bg1"/>
          </a:solidFill>
        </p:grpSpPr>
        <p:sp>
          <p:nvSpPr>
            <p:cNvPr id="20" name="Freeform 750">
              <a:extLst>
                <a:ext uri="{FF2B5EF4-FFF2-40B4-BE49-F238E27FC236}">
                  <a16:creationId xmlns:a16="http://schemas.microsoft.com/office/drawing/2014/main" id="{64863E73-29BB-4BCA-7F34-33727EF9DF56}"/>
                </a:ext>
              </a:extLst>
            </p:cNvPr>
            <p:cNvSpPr>
              <a:spLocks noEditPoints="1"/>
            </p:cNvSpPr>
            <p:nvPr/>
          </p:nvSpPr>
          <p:spPr bwMode="auto">
            <a:xfrm>
              <a:off x="3520" y="268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4909" tIns="52455" rIns="104909" bIns="52455" numCol="1" anchor="t" anchorCtr="0" compatLnSpc="1">
              <a:prstTxWarp prst="textNoShape">
                <a:avLst/>
              </a:prstTxWarp>
            </a:bodyPr>
            <a:lstStyle/>
            <a:p>
              <a:endParaRPr lang="en-GB" sz="2356"/>
            </a:p>
          </p:txBody>
        </p:sp>
        <p:sp>
          <p:nvSpPr>
            <p:cNvPr id="21" name="Freeform 751">
              <a:extLst>
                <a:ext uri="{FF2B5EF4-FFF2-40B4-BE49-F238E27FC236}">
                  <a16:creationId xmlns:a16="http://schemas.microsoft.com/office/drawing/2014/main" id="{27B297CF-92B2-BB2F-718D-D74C579D4802}"/>
                </a:ext>
              </a:extLst>
            </p:cNvPr>
            <p:cNvSpPr>
              <a:spLocks/>
            </p:cNvSpPr>
            <p:nvPr/>
          </p:nvSpPr>
          <p:spPr bwMode="auto">
            <a:xfrm>
              <a:off x="3582" y="2789"/>
              <a:ext cx="144" cy="137"/>
            </a:xfrm>
            <a:custGeom>
              <a:avLst/>
              <a:gdLst>
                <a:gd name="T0" fmla="*/ 209 w 216"/>
                <a:gd name="T1" fmla="*/ 187 h 207"/>
                <a:gd name="T2" fmla="*/ 171 w 216"/>
                <a:gd name="T3" fmla="*/ 179 h 207"/>
                <a:gd name="T4" fmla="*/ 156 w 216"/>
                <a:gd name="T5" fmla="*/ 177 h 207"/>
                <a:gd name="T6" fmla="*/ 145 w 216"/>
                <a:gd name="T7" fmla="*/ 147 h 207"/>
                <a:gd name="T8" fmla="*/ 167 w 216"/>
                <a:gd name="T9" fmla="*/ 96 h 207"/>
                <a:gd name="T10" fmla="*/ 157 w 216"/>
                <a:gd name="T11" fmla="*/ 22 h 207"/>
                <a:gd name="T12" fmla="*/ 108 w 216"/>
                <a:gd name="T13" fmla="*/ 0 h 207"/>
                <a:gd name="T14" fmla="*/ 59 w 216"/>
                <a:gd name="T15" fmla="*/ 22 h 207"/>
                <a:gd name="T16" fmla="*/ 50 w 216"/>
                <a:gd name="T17" fmla="*/ 96 h 207"/>
                <a:gd name="T18" fmla="*/ 72 w 216"/>
                <a:gd name="T19" fmla="*/ 147 h 207"/>
                <a:gd name="T20" fmla="*/ 61 w 216"/>
                <a:gd name="T21" fmla="*/ 177 h 207"/>
                <a:gd name="T22" fmla="*/ 45 w 216"/>
                <a:gd name="T23" fmla="*/ 179 h 207"/>
                <a:gd name="T24" fmla="*/ 8 w 216"/>
                <a:gd name="T25" fmla="*/ 187 h 207"/>
                <a:gd name="T26" fmla="*/ 3 w 216"/>
                <a:gd name="T27" fmla="*/ 201 h 207"/>
                <a:gd name="T28" fmla="*/ 12 w 216"/>
                <a:gd name="T29" fmla="*/ 207 h 207"/>
                <a:gd name="T30" fmla="*/ 17 w 216"/>
                <a:gd name="T31" fmla="*/ 206 h 207"/>
                <a:gd name="T32" fmla="*/ 46 w 216"/>
                <a:gd name="T33" fmla="*/ 200 h 207"/>
                <a:gd name="T34" fmla="*/ 71 w 216"/>
                <a:gd name="T35" fmla="*/ 195 h 207"/>
                <a:gd name="T36" fmla="*/ 91 w 216"/>
                <a:gd name="T37" fmla="*/ 162 h 207"/>
                <a:gd name="T38" fmla="*/ 90 w 216"/>
                <a:gd name="T39" fmla="*/ 135 h 207"/>
                <a:gd name="T40" fmla="*/ 71 w 216"/>
                <a:gd name="T41" fmla="*/ 91 h 207"/>
                <a:gd name="T42" fmla="*/ 76 w 216"/>
                <a:gd name="T43" fmla="*/ 36 h 207"/>
                <a:gd name="T44" fmla="*/ 108 w 216"/>
                <a:gd name="T45" fmla="*/ 22 h 207"/>
                <a:gd name="T46" fmla="*/ 108 w 216"/>
                <a:gd name="T47" fmla="*/ 21 h 207"/>
                <a:gd name="T48" fmla="*/ 109 w 216"/>
                <a:gd name="T49" fmla="*/ 22 h 207"/>
                <a:gd name="T50" fmla="*/ 141 w 216"/>
                <a:gd name="T51" fmla="*/ 36 h 207"/>
                <a:gd name="T52" fmla="*/ 146 w 216"/>
                <a:gd name="T53" fmla="*/ 91 h 207"/>
                <a:gd name="T54" fmla="*/ 127 w 216"/>
                <a:gd name="T55" fmla="*/ 135 h 207"/>
                <a:gd name="T56" fmla="*/ 125 w 216"/>
                <a:gd name="T57" fmla="*/ 162 h 207"/>
                <a:gd name="T58" fmla="*/ 146 w 216"/>
                <a:gd name="T59" fmla="*/ 195 h 207"/>
                <a:gd name="T60" fmla="*/ 170 w 216"/>
                <a:gd name="T61" fmla="*/ 200 h 207"/>
                <a:gd name="T62" fmla="*/ 200 w 216"/>
                <a:gd name="T63" fmla="*/ 206 h 207"/>
                <a:gd name="T64" fmla="*/ 204 w 216"/>
                <a:gd name="T65" fmla="*/ 207 h 207"/>
                <a:gd name="T66" fmla="*/ 214 w 216"/>
                <a:gd name="T67" fmla="*/ 201 h 207"/>
                <a:gd name="T68" fmla="*/ 209 w 216"/>
                <a:gd name="T69" fmla="*/ 18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07">
                  <a:moveTo>
                    <a:pt x="209" y="187"/>
                  </a:moveTo>
                  <a:cubicBezTo>
                    <a:pt x="194" y="180"/>
                    <a:pt x="182" y="180"/>
                    <a:pt x="171" y="179"/>
                  </a:cubicBezTo>
                  <a:cubicBezTo>
                    <a:pt x="165" y="179"/>
                    <a:pt x="159" y="179"/>
                    <a:pt x="156" y="177"/>
                  </a:cubicBezTo>
                  <a:cubicBezTo>
                    <a:pt x="149" y="173"/>
                    <a:pt x="143" y="153"/>
                    <a:pt x="145" y="147"/>
                  </a:cubicBezTo>
                  <a:cubicBezTo>
                    <a:pt x="153" y="134"/>
                    <a:pt x="162" y="114"/>
                    <a:pt x="167" y="96"/>
                  </a:cubicBezTo>
                  <a:cubicBezTo>
                    <a:pt x="174" y="64"/>
                    <a:pt x="171" y="39"/>
                    <a:pt x="157" y="22"/>
                  </a:cubicBezTo>
                  <a:cubicBezTo>
                    <a:pt x="139" y="0"/>
                    <a:pt x="111" y="0"/>
                    <a:pt x="108" y="0"/>
                  </a:cubicBezTo>
                  <a:cubicBezTo>
                    <a:pt x="106" y="0"/>
                    <a:pt x="77" y="0"/>
                    <a:pt x="59" y="22"/>
                  </a:cubicBezTo>
                  <a:cubicBezTo>
                    <a:pt x="45" y="39"/>
                    <a:pt x="42" y="64"/>
                    <a:pt x="50" y="96"/>
                  </a:cubicBezTo>
                  <a:cubicBezTo>
                    <a:pt x="54" y="114"/>
                    <a:pt x="63" y="134"/>
                    <a:pt x="72" y="147"/>
                  </a:cubicBezTo>
                  <a:cubicBezTo>
                    <a:pt x="73" y="153"/>
                    <a:pt x="67" y="173"/>
                    <a:pt x="61" y="177"/>
                  </a:cubicBezTo>
                  <a:cubicBezTo>
                    <a:pt x="57" y="179"/>
                    <a:pt x="52" y="179"/>
                    <a:pt x="45" y="179"/>
                  </a:cubicBezTo>
                  <a:cubicBezTo>
                    <a:pt x="35" y="180"/>
                    <a:pt x="22" y="180"/>
                    <a:pt x="8" y="187"/>
                  </a:cubicBezTo>
                  <a:cubicBezTo>
                    <a:pt x="2" y="189"/>
                    <a:pt x="0" y="196"/>
                    <a:pt x="3" y="201"/>
                  </a:cubicBezTo>
                  <a:cubicBezTo>
                    <a:pt x="4" y="205"/>
                    <a:pt x="8" y="207"/>
                    <a:pt x="12" y="207"/>
                  </a:cubicBezTo>
                  <a:cubicBezTo>
                    <a:pt x="14" y="207"/>
                    <a:pt x="15" y="207"/>
                    <a:pt x="17" y="206"/>
                  </a:cubicBezTo>
                  <a:cubicBezTo>
                    <a:pt x="28" y="201"/>
                    <a:pt x="37" y="201"/>
                    <a:pt x="46" y="200"/>
                  </a:cubicBezTo>
                  <a:cubicBezTo>
                    <a:pt x="55" y="200"/>
                    <a:pt x="63" y="200"/>
                    <a:pt x="71" y="195"/>
                  </a:cubicBezTo>
                  <a:cubicBezTo>
                    <a:pt x="85" y="188"/>
                    <a:pt x="90" y="168"/>
                    <a:pt x="91" y="162"/>
                  </a:cubicBezTo>
                  <a:cubicBezTo>
                    <a:pt x="93" y="153"/>
                    <a:pt x="95" y="142"/>
                    <a:pt x="90" y="135"/>
                  </a:cubicBezTo>
                  <a:cubicBezTo>
                    <a:pt x="82" y="125"/>
                    <a:pt x="74" y="106"/>
                    <a:pt x="71" y="91"/>
                  </a:cubicBezTo>
                  <a:cubicBezTo>
                    <a:pt x="65" y="66"/>
                    <a:pt x="66" y="47"/>
                    <a:pt x="76" y="36"/>
                  </a:cubicBezTo>
                  <a:cubicBezTo>
                    <a:pt x="87" y="21"/>
                    <a:pt x="108" y="22"/>
                    <a:pt x="108" y="22"/>
                  </a:cubicBezTo>
                  <a:cubicBezTo>
                    <a:pt x="108" y="22"/>
                    <a:pt x="108" y="21"/>
                    <a:pt x="108" y="21"/>
                  </a:cubicBezTo>
                  <a:cubicBezTo>
                    <a:pt x="108" y="21"/>
                    <a:pt x="108" y="22"/>
                    <a:pt x="109" y="22"/>
                  </a:cubicBezTo>
                  <a:cubicBezTo>
                    <a:pt x="109" y="22"/>
                    <a:pt x="129" y="21"/>
                    <a:pt x="141" y="36"/>
                  </a:cubicBezTo>
                  <a:cubicBezTo>
                    <a:pt x="150" y="47"/>
                    <a:pt x="152" y="66"/>
                    <a:pt x="146" y="91"/>
                  </a:cubicBezTo>
                  <a:cubicBezTo>
                    <a:pt x="142" y="106"/>
                    <a:pt x="134" y="125"/>
                    <a:pt x="127" y="135"/>
                  </a:cubicBezTo>
                  <a:cubicBezTo>
                    <a:pt x="122" y="142"/>
                    <a:pt x="123" y="153"/>
                    <a:pt x="125" y="162"/>
                  </a:cubicBezTo>
                  <a:cubicBezTo>
                    <a:pt x="126" y="168"/>
                    <a:pt x="132" y="188"/>
                    <a:pt x="146" y="195"/>
                  </a:cubicBezTo>
                  <a:cubicBezTo>
                    <a:pt x="154" y="200"/>
                    <a:pt x="162" y="200"/>
                    <a:pt x="170" y="200"/>
                  </a:cubicBezTo>
                  <a:cubicBezTo>
                    <a:pt x="179" y="201"/>
                    <a:pt x="189" y="201"/>
                    <a:pt x="200" y="206"/>
                  </a:cubicBezTo>
                  <a:cubicBezTo>
                    <a:pt x="201" y="207"/>
                    <a:pt x="203" y="207"/>
                    <a:pt x="204" y="207"/>
                  </a:cubicBezTo>
                  <a:cubicBezTo>
                    <a:pt x="208" y="207"/>
                    <a:pt x="212" y="205"/>
                    <a:pt x="214" y="201"/>
                  </a:cubicBezTo>
                  <a:cubicBezTo>
                    <a:pt x="216" y="196"/>
                    <a:pt x="214" y="189"/>
                    <a:pt x="209" y="1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4909" tIns="52455" rIns="104909" bIns="52455" numCol="1" anchor="t" anchorCtr="0" compatLnSpc="1">
              <a:prstTxWarp prst="textNoShape">
                <a:avLst/>
              </a:prstTxWarp>
            </a:bodyPr>
            <a:lstStyle/>
            <a:p>
              <a:endParaRPr lang="en-GB" sz="2356"/>
            </a:p>
          </p:txBody>
        </p:sp>
        <p:sp>
          <p:nvSpPr>
            <p:cNvPr id="22" name="Freeform 752">
              <a:extLst>
                <a:ext uri="{FF2B5EF4-FFF2-40B4-BE49-F238E27FC236}">
                  <a16:creationId xmlns:a16="http://schemas.microsoft.com/office/drawing/2014/main" id="{C3421610-05BE-147C-6360-8B934E142DC4}"/>
                </a:ext>
              </a:extLst>
            </p:cNvPr>
            <p:cNvSpPr>
              <a:spLocks/>
            </p:cNvSpPr>
            <p:nvPr/>
          </p:nvSpPr>
          <p:spPr bwMode="auto">
            <a:xfrm>
              <a:off x="3702" y="2802"/>
              <a:ext cx="95" cy="111"/>
            </a:xfrm>
            <a:custGeom>
              <a:avLst/>
              <a:gdLst>
                <a:gd name="T0" fmla="*/ 136 w 143"/>
                <a:gd name="T1" fmla="*/ 147 h 167"/>
                <a:gd name="T2" fmla="*/ 109 w 143"/>
                <a:gd name="T3" fmla="*/ 139 h 167"/>
                <a:gd name="T4" fmla="*/ 95 w 143"/>
                <a:gd name="T5" fmla="*/ 136 h 167"/>
                <a:gd name="T6" fmla="*/ 89 w 143"/>
                <a:gd name="T7" fmla="*/ 118 h 167"/>
                <a:gd name="T8" fmla="*/ 106 w 143"/>
                <a:gd name="T9" fmla="*/ 78 h 167"/>
                <a:gd name="T10" fmla="*/ 99 w 143"/>
                <a:gd name="T11" fmla="*/ 20 h 167"/>
                <a:gd name="T12" fmla="*/ 56 w 143"/>
                <a:gd name="T13" fmla="*/ 1 h 167"/>
                <a:gd name="T14" fmla="*/ 14 w 143"/>
                <a:gd name="T15" fmla="*/ 20 h 167"/>
                <a:gd name="T16" fmla="*/ 6 w 143"/>
                <a:gd name="T17" fmla="*/ 78 h 167"/>
                <a:gd name="T18" fmla="*/ 24 w 143"/>
                <a:gd name="T19" fmla="*/ 118 h 167"/>
                <a:gd name="T20" fmla="*/ 18 w 143"/>
                <a:gd name="T21" fmla="*/ 136 h 167"/>
                <a:gd name="T22" fmla="*/ 16 w 143"/>
                <a:gd name="T23" fmla="*/ 151 h 167"/>
                <a:gd name="T24" fmla="*/ 24 w 143"/>
                <a:gd name="T25" fmla="*/ 155 h 167"/>
                <a:gd name="T26" fmla="*/ 31 w 143"/>
                <a:gd name="T27" fmla="*/ 153 h 167"/>
                <a:gd name="T28" fmla="*/ 41 w 143"/>
                <a:gd name="T29" fmla="*/ 107 h 167"/>
                <a:gd name="T30" fmla="*/ 27 w 143"/>
                <a:gd name="T31" fmla="*/ 73 h 167"/>
                <a:gd name="T32" fmla="*/ 31 w 143"/>
                <a:gd name="T33" fmla="*/ 33 h 167"/>
                <a:gd name="T34" fmla="*/ 56 w 143"/>
                <a:gd name="T35" fmla="*/ 22 h 167"/>
                <a:gd name="T36" fmla="*/ 82 w 143"/>
                <a:gd name="T37" fmla="*/ 33 h 167"/>
                <a:gd name="T38" fmla="*/ 86 w 143"/>
                <a:gd name="T39" fmla="*/ 73 h 167"/>
                <a:gd name="T40" fmla="*/ 71 w 143"/>
                <a:gd name="T41" fmla="*/ 107 h 167"/>
                <a:gd name="T42" fmla="*/ 82 w 143"/>
                <a:gd name="T43" fmla="*/ 153 h 167"/>
                <a:gd name="T44" fmla="*/ 83 w 143"/>
                <a:gd name="T45" fmla="*/ 154 h 167"/>
                <a:gd name="T46" fmla="*/ 106 w 143"/>
                <a:gd name="T47" fmla="*/ 160 h 167"/>
                <a:gd name="T48" fmla="*/ 125 w 143"/>
                <a:gd name="T49" fmla="*/ 165 h 167"/>
                <a:gd name="T50" fmla="*/ 131 w 143"/>
                <a:gd name="T51" fmla="*/ 167 h 167"/>
                <a:gd name="T52" fmla="*/ 140 w 143"/>
                <a:gd name="T53" fmla="*/ 162 h 167"/>
                <a:gd name="T54" fmla="*/ 136 w 143"/>
                <a:gd name="T55"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67">
                  <a:moveTo>
                    <a:pt x="136" y="147"/>
                  </a:moveTo>
                  <a:cubicBezTo>
                    <a:pt x="128" y="142"/>
                    <a:pt x="118" y="140"/>
                    <a:pt x="109" y="139"/>
                  </a:cubicBezTo>
                  <a:cubicBezTo>
                    <a:pt x="104" y="138"/>
                    <a:pt x="98" y="137"/>
                    <a:pt x="95" y="136"/>
                  </a:cubicBezTo>
                  <a:cubicBezTo>
                    <a:pt x="89" y="131"/>
                    <a:pt x="88" y="121"/>
                    <a:pt x="89" y="118"/>
                  </a:cubicBezTo>
                  <a:cubicBezTo>
                    <a:pt x="96" y="109"/>
                    <a:pt x="103" y="93"/>
                    <a:pt x="106" y="78"/>
                  </a:cubicBezTo>
                  <a:cubicBezTo>
                    <a:pt x="112" y="53"/>
                    <a:pt x="110" y="34"/>
                    <a:pt x="99" y="20"/>
                  </a:cubicBezTo>
                  <a:cubicBezTo>
                    <a:pt x="83" y="0"/>
                    <a:pt x="58" y="1"/>
                    <a:pt x="56" y="1"/>
                  </a:cubicBezTo>
                  <a:cubicBezTo>
                    <a:pt x="54" y="1"/>
                    <a:pt x="30" y="0"/>
                    <a:pt x="14" y="20"/>
                  </a:cubicBezTo>
                  <a:cubicBezTo>
                    <a:pt x="3" y="34"/>
                    <a:pt x="0" y="53"/>
                    <a:pt x="6" y="78"/>
                  </a:cubicBezTo>
                  <a:cubicBezTo>
                    <a:pt x="10" y="93"/>
                    <a:pt x="17" y="109"/>
                    <a:pt x="24" y="118"/>
                  </a:cubicBezTo>
                  <a:cubicBezTo>
                    <a:pt x="25" y="121"/>
                    <a:pt x="24" y="132"/>
                    <a:pt x="18" y="136"/>
                  </a:cubicBezTo>
                  <a:cubicBezTo>
                    <a:pt x="13" y="140"/>
                    <a:pt x="12" y="146"/>
                    <a:pt x="16" y="151"/>
                  </a:cubicBezTo>
                  <a:cubicBezTo>
                    <a:pt x="18" y="154"/>
                    <a:pt x="21" y="155"/>
                    <a:pt x="24" y="155"/>
                  </a:cubicBezTo>
                  <a:cubicBezTo>
                    <a:pt x="26" y="155"/>
                    <a:pt x="29" y="155"/>
                    <a:pt x="31" y="153"/>
                  </a:cubicBezTo>
                  <a:cubicBezTo>
                    <a:pt x="45" y="142"/>
                    <a:pt x="49" y="118"/>
                    <a:pt x="41" y="107"/>
                  </a:cubicBezTo>
                  <a:cubicBezTo>
                    <a:pt x="36" y="99"/>
                    <a:pt x="30" y="85"/>
                    <a:pt x="27" y="73"/>
                  </a:cubicBezTo>
                  <a:cubicBezTo>
                    <a:pt x="23" y="55"/>
                    <a:pt x="24" y="42"/>
                    <a:pt x="31" y="33"/>
                  </a:cubicBezTo>
                  <a:cubicBezTo>
                    <a:pt x="39" y="22"/>
                    <a:pt x="55" y="22"/>
                    <a:pt x="56" y="22"/>
                  </a:cubicBezTo>
                  <a:cubicBezTo>
                    <a:pt x="58" y="22"/>
                    <a:pt x="73" y="22"/>
                    <a:pt x="82" y="33"/>
                  </a:cubicBezTo>
                  <a:cubicBezTo>
                    <a:pt x="89" y="42"/>
                    <a:pt x="90" y="55"/>
                    <a:pt x="86" y="73"/>
                  </a:cubicBezTo>
                  <a:cubicBezTo>
                    <a:pt x="83" y="85"/>
                    <a:pt x="77" y="99"/>
                    <a:pt x="71" y="107"/>
                  </a:cubicBezTo>
                  <a:cubicBezTo>
                    <a:pt x="63" y="118"/>
                    <a:pt x="67" y="142"/>
                    <a:pt x="82" y="153"/>
                  </a:cubicBezTo>
                  <a:cubicBezTo>
                    <a:pt x="82" y="153"/>
                    <a:pt x="83" y="154"/>
                    <a:pt x="83" y="154"/>
                  </a:cubicBezTo>
                  <a:cubicBezTo>
                    <a:pt x="90" y="158"/>
                    <a:pt x="98" y="159"/>
                    <a:pt x="106" y="160"/>
                  </a:cubicBezTo>
                  <a:cubicBezTo>
                    <a:pt x="113" y="161"/>
                    <a:pt x="121" y="162"/>
                    <a:pt x="125" y="165"/>
                  </a:cubicBezTo>
                  <a:cubicBezTo>
                    <a:pt x="127" y="166"/>
                    <a:pt x="129" y="167"/>
                    <a:pt x="131" y="167"/>
                  </a:cubicBezTo>
                  <a:cubicBezTo>
                    <a:pt x="134" y="167"/>
                    <a:pt x="138" y="165"/>
                    <a:pt x="140" y="162"/>
                  </a:cubicBezTo>
                  <a:cubicBezTo>
                    <a:pt x="143" y="157"/>
                    <a:pt x="141" y="150"/>
                    <a:pt x="136"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4909" tIns="52455" rIns="104909" bIns="52455" numCol="1" anchor="t" anchorCtr="0" compatLnSpc="1">
              <a:prstTxWarp prst="textNoShape">
                <a:avLst/>
              </a:prstTxWarp>
            </a:bodyPr>
            <a:lstStyle/>
            <a:p>
              <a:endParaRPr lang="en-GB" sz="2356"/>
            </a:p>
          </p:txBody>
        </p:sp>
      </p:grpSp>
      <p:sp>
        <p:nvSpPr>
          <p:cNvPr id="26" name="Title 5">
            <a:extLst>
              <a:ext uri="{FF2B5EF4-FFF2-40B4-BE49-F238E27FC236}">
                <a16:creationId xmlns:a16="http://schemas.microsoft.com/office/drawing/2014/main" id="{A6927ABA-8447-2DF4-DC61-58CFAC522D1E}"/>
              </a:ext>
            </a:extLst>
          </p:cNvPr>
          <p:cNvSpPr txBox="1">
            <a:spLocks/>
          </p:cNvSpPr>
          <p:nvPr/>
        </p:nvSpPr>
        <p:spPr bwMode="gray">
          <a:xfrm>
            <a:off x="1761900" y="1986953"/>
            <a:ext cx="3012954" cy="278634"/>
          </a:xfrm>
          <a:prstGeom prst="rect">
            <a:avLst/>
          </a:prstGeom>
        </p:spPr>
        <p:txBody>
          <a:bodyPr vert="horz" lIns="100838" tIns="0" rIns="100838" bIns="0" rtlCol="0" anchor="t" anchorCtr="0">
            <a:no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800" b="1" u="sng">
                <a:latin typeface="+mn-lt"/>
              </a:rPr>
              <a:t>Disclosure</a:t>
            </a:r>
          </a:p>
        </p:txBody>
      </p:sp>
      <p:sp>
        <p:nvSpPr>
          <p:cNvPr id="27" name="Title 5">
            <a:extLst>
              <a:ext uri="{FF2B5EF4-FFF2-40B4-BE49-F238E27FC236}">
                <a16:creationId xmlns:a16="http://schemas.microsoft.com/office/drawing/2014/main" id="{69405814-5C48-D7A1-E9D4-2C56D990267E}"/>
              </a:ext>
            </a:extLst>
          </p:cNvPr>
          <p:cNvSpPr txBox="1">
            <a:spLocks/>
          </p:cNvSpPr>
          <p:nvPr/>
        </p:nvSpPr>
        <p:spPr bwMode="gray">
          <a:xfrm>
            <a:off x="6435419" y="1964798"/>
            <a:ext cx="3012954" cy="278634"/>
          </a:xfrm>
          <a:prstGeom prst="rect">
            <a:avLst/>
          </a:prstGeom>
        </p:spPr>
        <p:txBody>
          <a:bodyPr vert="horz" lIns="100838" tIns="0" rIns="100838" bIns="0" rtlCol="0" anchor="t" anchorCtr="0">
            <a:no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1800" b="1" u="sng">
                <a:latin typeface="+mn-lt"/>
              </a:rPr>
              <a:t>For contracts in progress at</a:t>
            </a:r>
          </a:p>
          <a:p>
            <a:r>
              <a:rPr lang="en-US" sz="1800" b="1" u="sng">
                <a:latin typeface="+mn-lt"/>
              </a:rPr>
              <a:t>the reporting date:</a:t>
            </a:r>
          </a:p>
        </p:txBody>
      </p:sp>
      <p:graphicFrame>
        <p:nvGraphicFramePr>
          <p:cNvPr id="29" name="Table 28">
            <a:extLst>
              <a:ext uri="{FF2B5EF4-FFF2-40B4-BE49-F238E27FC236}">
                <a16:creationId xmlns:a16="http://schemas.microsoft.com/office/drawing/2014/main" id="{B0FBA9EF-E315-52B4-ABDD-77ABA732343B}"/>
              </a:ext>
            </a:extLst>
          </p:cNvPr>
          <p:cNvGraphicFramePr>
            <a:graphicFrameLocks noGrp="1"/>
          </p:cNvGraphicFramePr>
          <p:nvPr>
            <p:extLst>
              <p:ext uri="{D42A27DB-BD31-4B8C-83A1-F6EECF244321}">
                <p14:modId xmlns:p14="http://schemas.microsoft.com/office/powerpoint/2010/main" val="453223359"/>
              </p:ext>
            </p:extLst>
          </p:nvPr>
        </p:nvGraphicFramePr>
        <p:xfrm>
          <a:off x="5536877" y="2584838"/>
          <a:ext cx="5447497" cy="3374754"/>
        </p:xfrm>
        <a:graphic>
          <a:graphicData uri="http://schemas.openxmlformats.org/drawingml/2006/table">
            <a:tbl>
              <a:tblPr/>
              <a:tblGrid>
                <a:gridCol w="734494">
                  <a:extLst>
                    <a:ext uri="{9D8B030D-6E8A-4147-A177-3AD203B41FA5}">
                      <a16:colId xmlns:a16="http://schemas.microsoft.com/office/drawing/2014/main" val="2089189687"/>
                    </a:ext>
                  </a:extLst>
                </a:gridCol>
                <a:gridCol w="2662541">
                  <a:extLst>
                    <a:ext uri="{9D8B030D-6E8A-4147-A177-3AD203B41FA5}">
                      <a16:colId xmlns:a16="http://schemas.microsoft.com/office/drawing/2014/main" val="4010961037"/>
                    </a:ext>
                  </a:extLst>
                </a:gridCol>
                <a:gridCol w="2050462">
                  <a:extLst>
                    <a:ext uri="{9D8B030D-6E8A-4147-A177-3AD203B41FA5}">
                      <a16:colId xmlns:a16="http://schemas.microsoft.com/office/drawing/2014/main" val="2796726674"/>
                    </a:ext>
                  </a:extLst>
                </a:gridCol>
              </a:tblGrid>
              <a:tr h="305768">
                <a:tc>
                  <a:txBody>
                    <a:bodyPr/>
                    <a:lstStyle/>
                    <a:p>
                      <a:pPr algn="ctr" fontAlgn="b"/>
                      <a:r>
                        <a:rPr lang="en-US" sz="1600" b="1" i="0" u="none" strike="noStrike">
                          <a:solidFill>
                            <a:schemeClr val="bg1"/>
                          </a:solidFill>
                          <a:effectLst/>
                          <a:latin typeface="Calibri" panose="020F0502020204030204" pitchFamily="34" charset="0"/>
                        </a:rPr>
                        <a:t>Sr.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3769C3">
                            <a:shade val="30000"/>
                            <a:satMod val="115000"/>
                          </a:srgbClr>
                        </a:gs>
                        <a:gs pos="50000">
                          <a:srgbClr val="3769C3">
                            <a:shade val="67500"/>
                            <a:satMod val="115000"/>
                          </a:srgbClr>
                        </a:gs>
                        <a:gs pos="100000">
                          <a:srgbClr val="3769C3">
                            <a:shade val="100000"/>
                            <a:satMod val="115000"/>
                          </a:srgbClr>
                        </a:gs>
                      </a:gsLst>
                      <a:lin ang="5400000" scaled="1"/>
                      <a:tileRect/>
                    </a:gradFill>
                  </a:tcPr>
                </a:tc>
                <a:tc>
                  <a:txBody>
                    <a:bodyPr/>
                    <a:lstStyle/>
                    <a:p>
                      <a:pPr algn="ctr" fontAlgn="b"/>
                      <a:r>
                        <a:rPr lang="en-US" sz="1600" b="1" i="0" u="none" strike="noStrike">
                          <a:solidFill>
                            <a:schemeClr val="bg1"/>
                          </a:solidFill>
                          <a:effectLst/>
                          <a:latin typeface="Calibri" panose="020F0502020204030204" pitchFamily="34" charset="0"/>
                        </a:rPr>
                        <a:t>Particulars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3769C3">
                            <a:shade val="30000"/>
                            <a:satMod val="115000"/>
                          </a:srgbClr>
                        </a:gs>
                        <a:gs pos="50000">
                          <a:srgbClr val="3769C3">
                            <a:shade val="67500"/>
                            <a:satMod val="115000"/>
                          </a:srgbClr>
                        </a:gs>
                        <a:gs pos="100000">
                          <a:srgbClr val="3769C3">
                            <a:shade val="100000"/>
                            <a:satMod val="115000"/>
                          </a:srgbClr>
                        </a:gs>
                      </a:gsLst>
                      <a:lin ang="5400000" scaled="1"/>
                      <a:tileRect/>
                    </a:gradFill>
                  </a:tcPr>
                </a:tc>
                <a:tc>
                  <a:txBody>
                    <a:bodyPr/>
                    <a:lstStyle/>
                    <a:p>
                      <a:pPr algn="ctr" fontAlgn="b"/>
                      <a:r>
                        <a:rPr lang="en-US" sz="1600" b="1" i="0" u="none" strike="noStrike">
                          <a:solidFill>
                            <a:schemeClr val="bg1"/>
                          </a:solidFill>
                          <a:effectLst/>
                          <a:latin typeface="Calibri" panose="020F0502020204030204" pitchFamily="34" charset="0"/>
                        </a:rPr>
                        <a:t>As at 31 March 20XX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3769C3">
                            <a:shade val="30000"/>
                            <a:satMod val="115000"/>
                          </a:srgbClr>
                        </a:gs>
                        <a:gs pos="50000">
                          <a:srgbClr val="3769C3">
                            <a:shade val="67500"/>
                            <a:satMod val="115000"/>
                          </a:srgbClr>
                        </a:gs>
                        <a:gs pos="100000">
                          <a:srgbClr val="3769C3">
                            <a:shade val="100000"/>
                            <a:satMod val="115000"/>
                          </a:srgbClr>
                        </a:gs>
                      </a:gsLst>
                      <a:lin ang="5400000" scaled="1"/>
                      <a:tileRect/>
                    </a:gradFill>
                  </a:tcPr>
                </a:tc>
                <a:extLst>
                  <a:ext uri="{0D108BD9-81ED-4DB2-BD59-A6C34878D82A}">
                    <a16:rowId xmlns:a16="http://schemas.microsoft.com/office/drawing/2014/main" val="2517442730"/>
                  </a:ext>
                </a:extLst>
              </a:tr>
              <a:tr h="917303">
                <a:tc>
                  <a:txBody>
                    <a:bodyPr/>
                    <a:lstStyle/>
                    <a:p>
                      <a:pPr algn="ctr" fontAlgn="ctr"/>
                      <a:r>
                        <a:rPr lang="en-US" sz="16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Contract revenue recognised during the year in respect of contract in progress as on 31 march 20XX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xxx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881145"/>
                  </a:ext>
                </a:extLst>
              </a:tr>
              <a:tr h="611536">
                <a:tc>
                  <a:txBody>
                    <a:bodyPr/>
                    <a:lstStyle/>
                    <a:p>
                      <a:pPr algn="ctr" fontAlgn="ctr"/>
                      <a:r>
                        <a:rPr lang="en-US" sz="1600" b="0" i="0" u="none" strike="noStrike">
                          <a:solidFill>
                            <a:srgbClr val="000000"/>
                          </a:solidFill>
                          <a:effectLst/>
                          <a:latin typeface="Calibri" panose="020F050202020403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Method used in determination of stage of completion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Completion of physical proportion of contract work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332982"/>
                  </a:ext>
                </a:extLst>
              </a:tr>
              <a:tr h="611536">
                <a:tc>
                  <a:txBody>
                    <a:bodyPr/>
                    <a:lstStyle/>
                    <a:p>
                      <a:pPr algn="ctr" fontAlgn="ctr"/>
                      <a:r>
                        <a:rPr lang="en-US" sz="1600" b="0" i="0" u="none" strike="noStrike">
                          <a:solidFill>
                            <a:srgbClr val="000000"/>
                          </a:solidFill>
                          <a:effectLst/>
                          <a:latin typeface="Calibri" panose="020F050202020403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Cost incurred and recognised profits</a:t>
                      </a:r>
                      <a:br>
                        <a:rPr lang="en-US" sz="1600" b="0" i="0" u="none" strike="noStrike">
                          <a:solidFill>
                            <a:srgbClr val="000000"/>
                          </a:solidFill>
                          <a:effectLst/>
                          <a:latin typeface="Calibri" panose="020F0502020204030204" pitchFamily="34" charset="0"/>
                        </a:rPr>
                      </a:br>
                      <a:r>
                        <a:rPr lang="en-US" sz="1600" b="0" i="0" u="none" strike="noStrike">
                          <a:solidFill>
                            <a:srgbClr val="000000"/>
                          </a:solidFill>
                          <a:effectLst/>
                          <a:latin typeface="Calibri" panose="020F0502020204030204" pitchFamily="34" charset="0"/>
                        </a:rPr>
                        <a:t>(Less recognised losses)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xxx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5602548"/>
                  </a:ext>
                </a:extLst>
              </a:tr>
              <a:tr h="305768">
                <a:tc>
                  <a:txBody>
                    <a:bodyPr/>
                    <a:lstStyle/>
                    <a:p>
                      <a:pPr algn="ctr" fontAlgn="ctr"/>
                      <a:r>
                        <a:rPr lang="en-US" sz="1600" b="0" i="0" u="none" strike="noStrike">
                          <a:solidFill>
                            <a:srgbClr val="000000"/>
                          </a:solidFill>
                          <a:effectLst/>
                          <a:latin typeface="Calibri" panose="020F050202020403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Amount of advance received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xxx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342561"/>
                  </a:ext>
                </a:extLst>
              </a:tr>
              <a:tr h="305768">
                <a:tc>
                  <a:txBody>
                    <a:bodyPr/>
                    <a:lstStyle/>
                    <a:p>
                      <a:pPr algn="ctr" fontAlgn="ctr"/>
                      <a:r>
                        <a:rPr lang="en-US" sz="1600" b="0" i="0" u="none" strike="noStrike">
                          <a:solidFill>
                            <a:srgbClr val="000000"/>
                          </a:solidFill>
                          <a:effectLst/>
                          <a:latin typeface="Calibri" panose="020F050202020403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Amount of retentions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xxx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7037869"/>
                  </a:ext>
                </a:extLst>
              </a:tr>
            </a:tbl>
          </a:graphicData>
        </a:graphic>
      </p:graphicFrame>
    </p:spTree>
    <p:extLst>
      <p:ext uri="{BB962C8B-B14F-4D97-AF65-F5344CB8AC3E}">
        <p14:creationId xmlns:p14="http://schemas.microsoft.com/office/powerpoint/2010/main" val="157623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III: Construction Contract</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BC6B8F7C-99F4-42A4-44BC-D0B1037A203C}"/>
              </a:ext>
            </a:extLst>
          </p:cNvPr>
          <p:cNvSpPr txBox="1">
            <a:spLocks/>
          </p:cNvSpPr>
          <p:nvPr/>
        </p:nvSpPr>
        <p:spPr>
          <a:xfrm>
            <a:off x="389149" y="816002"/>
            <a:ext cx="4416972" cy="2865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lumMod val="50000"/>
                  </a:schemeClr>
                </a:solidFill>
              </a:rPr>
              <a:t>Quiz Time</a:t>
            </a:r>
          </a:p>
        </p:txBody>
      </p:sp>
      <p:sp>
        <p:nvSpPr>
          <p:cNvPr id="20" name="Rectangle: Rounded Corners 19">
            <a:extLst>
              <a:ext uri="{FF2B5EF4-FFF2-40B4-BE49-F238E27FC236}">
                <a16:creationId xmlns:a16="http://schemas.microsoft.com/office/drawing/2014/main" id="{6477A4E9-F8B4-F262-CC3F-522B311431E5}"/>
              </a:ext>
            </a:extLst>
          </p:cNvPr>
          <p:cNvSpPr/>
          <p:nvPr/>
        </p:nvSpPr>
        <p:spPr bwMode="gray">
          <a:xfrm>
            <a:off x="501041" y="1422607"/>
            <a:ext cx="10709754" cy="654044"/>
          </a:xfrm>
          <a:prstGeom prst="roundRect">
            <a:avLst/>
          </a:prstGeom>
          <a:gradFill flip="none" rotWithShape="1">
            <a:gsLst>
              <a:gs pos="0">
                <a:srgbClr val="9DD4CF">
                  <a:tint val="66000"/>
                  <a:satMod val="160000"/>
                </a:srgbClr>
              </a:gs>
              <a:gs pos="50000">
                <a:srgbClr val="9DD4CF">
                  <a:tint val="44500"/>
                  <a:satMod val="160000"/>
                </a:srgbClr>
              </a:gs>
              <a:gs pos="100000">
                <a:srgbClr val="9DD4CF">
                  <a:tint val="23500"/>
                  <a:satMod val="160000"/>
                </a:srgbClr>
              </a:gs>
            </a:gsLst>
            <a:lin ang="8100000" scaled="1"/>
            <a:tileRect/>
          </a:gra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US" b="1" dirty="0">
                <a:solidFill>
                  <a:sysClr val="windowText" lastClr="000000"/>
                </a:solidFill>
              </a:rPr>
              <a:t>What should be the timing of recognition of retention money, where the ultimate certainty of collection is dependent upon occurrence or non-occurrence of an event   ?</a:t>
            </a:r>
          </a:p>
        </p:txBody>
      </p:sp>
      <p:sp>
        <p:nvSpPr>
          <p:cNvPr id="21" name="Rectangle: Rounded Corners 20">
            <a:extLst>
              <a:ext uri="{FF2B5EF4-FFF2-40B4-BE49-F238E27FC236}">
                <a16:creationId xmlns:a16="http://schemas.microsoft.com/office/drawing/2014/main" id="{B6177A47-B989-5192-8ED0-75DA3B0AD5ED}"/>
              </a:ext>
            </a:extLst>
          </p:cNvPr>
          <p:cNvSpPr/>
          <p:nvPr/>
        </p:nvSpPr>
        <p:spPr bwMode="gray">
          <a:xfrm>
            <a:off x="501041" y="2179968"/>
            <a:ext cx="10709754" cy="654045"/>
          </a:xfrm>
          <a:prstGeom prst="roundRect">
            <a:avLst/>
          </a:prstGeom>
          <a:noFill/>
          <a:ln w="19050" algn="ctr">
            <a:solidFill>
              <a:srgbClr val="9DD4CF"/>
            </a:solidFill>
            <a:miter lim="800000"/>
            <a:headEnd/>
            <a:tailEnd/>
          </a:ln>
        </p:spPr>
        <p:txBody>
          <a:bodyPr wrap="square" lIns="88900" tIns="88900" rIns="88900" bIns="88900" rtlCol="0" anchor="ctr"/>
          <a:lstStyle/>
          <a:p>
            <a:pPr>
              <a:lnSpc>
                <a:spcPct val="106000"/>
              </a:lnSpc>
              <a:buFont typeface="Wingdings 2" pitchFamily="18" charset="2"/>
              <a:buNone/>
            </a:pPr>
            <a:r>
              <a:rPr lang="en-US" b="1" dirty="0">
                <a:solidFill>
                  <a:sysClr val="windowText" lastClr="000000"/>
                </a:solidFill>
              </a:rPr>
              <a:t>Retention money should be recognized as revenue when reasonable certainty of receipt of the money is established</a:t>
            </a:r>
          </a:p>
        </p:txBody>
      </p:sp>
      <p:sp>
        <p:nvSpPr>
          <p:cNvPr id="22" name="Rectangle: Rounded Corners 21">
            <a:extLst>
              <a:ext uri="{FF2B5EF4-FFF2-40B4-BE49-F238E27FC236}">
                <a16:creationId xmlns:a16="http://schemas.microsoft.com/office/drawing/2014/main" id="{0C865274-1C15-B2B6-4824-013C8A5CAD11}"/>
              </a:ext>
            </a:extLst>
          </p:cNvPr>
          <p:cNvSpPr/>
          <p:nvPr/>
        </p:nvSpPr>
        <p:spPr bwMode="gray">
          <a:xfrm>
            <a:off x="501041" y="3101977"/>
            <a:ext cx="10709754" cy="654045"/>
          </a:xfrm>
          <a:prstGeom prst="roundRect">
            <a:avLst/>
          </a:prstGeom>
          <a:noFill/>
          <a:ln w="19050" algn="ctr">
            <a:solidFill>
              <a:srgbClr val="9DD4CF"/>
            </a:solidFill>
            <a:miter lim="800000"/>
            <a:headEnd/>
            <a:tailEnd/>
          </a:ln>
        </p:spPr>
        <p:txBody>
          <a:bodyPr wrap="square" lIns="88900" tIns="88900" rIns="88900" bIns="88900" rtlCol="0" anchor="ctr"/>
          <a:lstStyle/>
          <a:p>
            <a:pPr>
              <a:lnSpc>
                <a:spcPct val="106000"/>
              </a:lnSpc>
              <a:buFont typeface="Wingdings 2" pitchFamily="18" charset="2"/>
              <a:buNone/>
            </a:pPr>
            <a:r>
              <a:rPr lang="en-US" b="1" dirty="0">
                <a:solidFill>
                  <a:sysClr val="windowText" lastClr="000000"/>
                </a:solidFill>
              </a:rPr>
              <a:t>Contract revenue includes retention money and shall be recognized in proportion of stage of completion of the contract in terms of section 43CB of the Act  </a:t>
            </a:r>
          </a:p>
        </p:txBody>
      </p:sp>
    </p:spTree>
    <p:extLst>
      <p:ext uri="{BB962C8B-B14F-4D97-AF65-F5344CB8AC3E}">
        <p14:creationId xmlns:p14="http://schemas.microsoft.com/office/powerpoint/2010/main" val="203391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III: Construction Contract</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BC6B8F7C-99F4-42A4-44BC-D0B1037A203C}"/>
              </a:ext>
            </a:extLst>
          </p:cNvPr>
          <p:cNvSpPr txBox="1">
            <a:spLocks/>
          </p:cNvSpPr>
          <p:nvPr/>
        </p:nvSpPr>
        <p:spPr>
          <a:xfrm>
            <a:off x="389149" y="816002"/>
            <a:ext cx="4416972" cy="2865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lumMod val="50000"/>
                  </a:schemeClr>
                </a:solidFill>
              </a:rPr>
              <a:t>Quiz Time</a:t>
            </a:r>
          </a:p>
        </p:txBody>
      </p:sp>
      <p:sp>
        <p:nvSpPr>
          <p:cNvPr id="20" name="Rectangle: Rounded Corners 19">
            <a:extLst>
              <a:ext uri="{FF2B5EF4-FFF2-40B4-BE49-F238E27FC236}">
                <a16:creationId xmlns:a16="http://schemas.microsoft.com/office/drawing/2014/main" id="{6477A4E9-F8B4-F262-CC3F-522B311431E5}"/>
              </a:ext>
            </a:extLst>
          </p:cNvPr>
          <p:cNvSpPr/>
          <p:nvPr/>
        </p:nvSpPr>
        <p:spPr bwMode="gray">
          <a:xfrm>
            <a:off x="501041" y="1422607"/>
            <a:ext cx="10709754" cy="654044"/>
          </a:xfrm>
          <a:prstGeom prst="roundRect">
            <a:avLst/>
          </a:prstGeom>
          <a:gradFill flip="none" rotWithShape="1">
            <a:gsLst>
              <a:gs pos="0">
                <a:srgbClr val="9DD4CF">
                  <a:tint val="66000"/>
                  <a:satMod val="160000"/>
                </a:srgbClr>
              </a:gs>
              <a:gs pos="50000">
                <a:srgbClr val="9DD4CF">
                  <a:tint val="44500"/>
                  <a:satMod val="160000"/>
                </a:srgbClr>
              </a:gs>
              <a:gs pos="100000">
                <a:srgbClr val="9DD4CF">
                  <a:tint val="23500"/>
                  <a:satMod val="160000"/>
                </a:srgbClr>
              </a:gs>
            </a:gsLst>
            <a:lin ang="8100000" scaled="1"/>
            <a:tileRect/>
          </a:gra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US" b="1" dirty="0">
                <a:solidFill>
                  <a:sysClr val="windowText" lastClr="000000"/>
                </a:solidFill>
              </a:rPr>
              <a:t>What should be the timing of recognition of retention money, where the ultimate certainty of collection is dependent upon occurrence or non-occurrence of an event   ?</a:t>
            </a:r>
          </a:p>
        </p:txBody>
      </p:sp>
      <p:sp>
        <p:nvSpPr>
          <p:cNvPr id="21" name="Rectangle: Rounded Corners 20">
            <a:extLst>
              <a:ext uri="{FF2B5EF4-FFF2-40B4-BE49-F238E27FC236}">
                <a16:creationId xmlns:a16="http://schemas.microsoft.com/office/drawing/2014/main" id="{B6177A47-B989-5192-8ED0-75DA3B0AD5ED}"/>
              </a:ext>
            </a:extLst>
          </p:cNvPr>
          <p:cNvSpPr/>
          <p:nvPr/>
        </p:nvSpPr>
        <p:spPr bwMode="gray">
          <a:xfrm>
            <a:off x="501041" y="2179968"/>
            <a:ext cx="10709754" cy="654045"/>
          </a:xfrm>
          <a:prstGeom prst="roundRect">
            <a:avLst/>
          </a:prstGeom>
          <a:solidFill>
            <a:srgbClr val="92D050"/>
          </a:solidFill>
          <a:ln w="19050" algn="ctr">
            <a:solidFill>
              <a:srgbClr val="9DD4CF"/>
            </a:solidFill>
            <a:miter lim="800000"/>
            <a:headEnd/>
            <a:tailEnd/>
          </a:ln>
        </p:spPr>
        <p:txBody>
          <a:bodyPr wrap="square" lIns="88900" tIns="88900" rIns="88900" bIns="88900" rtlCol="0" anchor="ctr"/>
          <a:lstStyle/>
          <a:p>
            <a:pPr>
              <a:lnSpc>
                <a:spcPct val="106000"/>
              </a:lnSpc>
              <a:buFont typeface="Wingdings 2" pitchFamily="18" charset="2"/>
              <a:buNone/>
            </a:pPr>
            <a:r>
              <a:rPr lang="en-US" b="1" dirty="0">
                <a:solidFill>
                  <a:sysClr val="windowText" lastClr="000000"/>
                </a:solidFill>
              </a:rPr>
              <a:t>Retention money should be recognized as revenue when reasonable certainty of receipt of the money is established</a:t>
            </a:r>
          </a:p>
        </p:txBody>
      </p:sp>
      <p:sp>
        <p:nvSpPr>
          <p:cNvPr id="22" name="Rectangle: Rounded Corners 21">
            <a:extLst>
              <a:ext uri="{FF2B5EF4-FFF2-40B4-BE49-F238E27FC236}">
                <a16:creationId xmlns:a16="http://schemas.microsoft.com/office/drawing/2014/main" id="{0C865274-1C15-B2B6-4824-013C8A5CAD11}"/>
              </a:ext>
            </a:extLst>
          </p:cNvPr>
          <p:cNvSpPr/>
          <p:nvPr/>
        </p:nvSpPr>
        <p:spPr bwMode="gray">
          <a:xfrm>
            <a:off x="501041" y="3101977"/>
            <a:ext cx="10709754" cy="654045"/>
          </a:xfrm>
          <a:prstGeom prst="roundRect">
            <a:avLst/>
          </a:prstGeom>
          <a:solidFill>
            <a:srgbClr val="92D050"/>
          </a:solidFill>
          <a:ln w="19050" algn="ctr">
            <a:solidFill>
              <a:srgbClr val="9DD4CF"/>
            </a:solidFill>
            <a:miter lim="800000"/>
            <a:headEnd/>
            <a:tailEnd/>
          </a:ln>
        </p:spPr>
        <p:txBody>
          <a:bodyPr wrap="square" lIns="88900" tIns="88900" rIns="88900" bIns="88900" rtlCol="0" anchor="ctr"/>
          <a:lstStyle/>
          <a:p>
            <a:pPr>
              <a:lnSpc>
                <a:spcPct val="106000"/>
              </a:lnSpc>
              <a:buFont typeface="Wingdings 2" pitchFamily="18" charset="2"/>
              <a:buNone/>
            </a:pPr>
            <a:r>
              <a:rPr lang="en-US" b="1" dirty="0">
                <a:solidFill>
                  <a:sysClr val="windowText" lastClr="000000"/>
                </a:solidFill>
              </a:rPr>
              <a:t>Contract revenue includes retention money and shall be recognized in proportion of stage of completion of the contract in terms of section 43CB of the Act  </a:t>
            </a:r>
          </a:p>
        </p:txBody>
      </p:sp>
      <p:sp>
        <p:nvSpPr>
          <p:cNvPr id="4" name="Rectangle: Rounded Corners 3">
            <a:extLst>
              <a:ext uri="{FF2B5EF4-FFF2-40B4-BE49-F238E27FC236}">
                <a16:creationId xmlns:a16="http://schemas.microsoft.com/office/drawing/2014/main" id="{B213320B-00C6-F135-E49E-BE2AA1469933}"/>
              </a:ext>
            </a:extLst>
          </p:cNvPr>
          <p:cNvSpPr/>
          <p:nvPr/>
        </p:nvSpPr>
        <p:spPr bwMode="gray">
          <a:xfrm>
            <a:off x="501039" y="4023986"/>
            <a:ext cx="10709755" cy="1728632"/>
          </a:xfrm>
          <a:prstGeom prst="roundRect">
            <a:avLst/>
          </a:prstGeom>
          <a:solidFill>
            <a:schemeClr val="bg1">
              <a:lumMod val="95000"/>
            </a:schemeClr>
          </a:solidFill>
          <a:ln w="19050" algn="ctr">
            <a:solidFill>
              <a:srgbClr val="9DD4CF"/>
            </a:solidFill>
            <a:miter lim="800000"/>
            <a:headEnd/>
            <a:tailEnd/>
          </a:ln>
        </p:spPr>
        <p:txBody>
          <a:bodyPr wrap="square" lIns="88900" tIns="88900" rIns="88900" bIns="88900" rtlCol="0" anchor="ctr"/>
          <a:lstStyle/>
          <a:p>
            <a:r>
              <a:rPr lang="en-US" sz="1600" dirty="0"/>
              <a:t>Circular no. 10/2017 clarifies that retention money, being part of overall contract revenue, shall be recognised as revenue subject to reasonable certainty of its ultimate collection condition contained in para 9 of ICDS-III on Construction contracts.</a:t>
            </a:r>
          </a:p>
          <a:p>
            <a:endParaRPr lang="en-US" sz="1600" dirty="0"/>
          </a:p>
          <a:p>
            <a:r>
              <a:rPr lang="en-US" sz="1600" dirty="0"/>
              <a:t>The issue is with regard to the year in which such revenue satisfies the test of accrual. Courts have held that a contractor cannot be said to have earned the retentions in terms of section 5 of the Act unless the conditions stipulated in the contract are satisfied or defects are rectified. No enforceable right arises till the conditions are satisfied or defects are rectified. Till such time the right to receive vis-à-vis retentions is contingent in nature. </a:t>
            </a:r>
          </a:p>
        </p:txBody>
      </p:sp>
    </p:spTree>
    <p:extLst>
      <p:ext uri="{BB962C8B-B14F-4D97-AF65-F5344CB8AC3E}">
        <p14:creationId xmlns:p14="http://schemas.microsoft.com/office/powerpoint/2010/main" val="423432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B12326D-D714-A3D5-A35F-5DC5AF329545}"/>
              </a:ext>
            </a:extLst>
          </p:cNvPr>
          <p:cNvSpPr txBox="1"/>
          <p:nvPr/>
        </p:nvSpPr>
        <p:spPr>
          <a:xfrm>
            <a:off x="425221" y="2844225"/>
            <a:ext cx="9408160" cy="584775"/>
          </a:xfrm>
          <a:prstGeom prst="rect">
            <a:avLst/>
          </a:prstGeom>
          <a:noFill/>
        </p:spPr>
        <p:txBody>
          <a:bodyPr wrap="square" rtlCol="0">
            <a:spAutoFit/>
          </a:bodyPr>
          <a:lstStyle/>
          <a:p>
            <a:r>
              <a:rPr lang="en-US" sz="3200" b="1" dirty="0">
                <a:solidFill>
                  <a:srgbClr val="3485A2"/>
                </a:solidFill>
              </a:rPr>
              <a:t>ICDS IV: Revenue Recognition</a:t>
            </a:r>
          </a:p>
        </p:txBody>
      </p:sp>
    </p:spTree>
    <p:extLst>
      <p:ext uri="{BB962C8B-B14F-4D97-AF65-F5344CB8AC3E}">
        <p14:creationId xmlns:p14="http://schemas.microsoft.com/office/powerpoint/2010/main" val="269977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Background</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9985B06F-1642-754A-465C-AA93B1AC2961}"/>
              </a:ext>
            </a:extLst>
          </p:cNvPr>
          <p:cNvSpPr txBox="1">
            <a:spLocks/>
          </p:cNvSpPr>
          <p:nvPr/>
        </p:nvSpPr>
        <p:spPr>
          <a:xfrm>
            <a:off x="389149" y="816002"/>
            <a:ext cx="4416972" cy="2865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lumMod val="50000"/>
                  </a:schemeClr>
                </a:solidFill>
              </a:rPr>
              <a:t>Method of Accounting – Section 145</a:t>
            </a:r>
          </a:p>
        </p:txBody>
      </p:sp>
      <p:sp>
        <p:nvSpPr>
          <p:cNvPr id="67" name="Freeform 5">
            <a:extLst>
              <a:ext uri="{FF2B5EF4-FFF2-40B4-BE49-F238E27FC236}">
                <a16:creationId xmlns:a16="http://schemas.microsoft.com/office/drawing/2014/main" id="{BD02C042-F203-CC7C-7FBE-059A1375B264}"/>
              </a:ext>
            </a:extLst>
          </p:cNvPr>
          <p:cNvSpPr>
            <a:spLocks/>
          </p:cNvSpPr>
          <p:nvPr/>
        </p:nvSpPr>
        <p:spPr bwMode="auto">
          <a:xfrm rot="5400000">
            <a:off x="2206793" y="243327"/>
            <a:ext cx="1089561" cy="3640848"/>
          </a:xfrm>
          <a:custGeom>
            <a:avLst/>
            <a:gdLst>
              <a:gd name="T0" fmla="*/ 0 w 473"/>
              <a:gd name="T1" fmla="*/ 0 h 1149"/>
              <a:gd name="T2" fmla="*/ 0 w 473"/>
              <a:gd name="T3" fmla="*/ 436 h 1149"/>
              <a:gd name="T4" fmla="*/ 0 w 473"/>
              <a:gd name="T5" fmla="*/ 486 h 1149"/>
              <a:gd name="T6" fmla="*/ 0 w 473"/>
              <a:gd name="T7" fmla="*/ 1002 h 1149"/>
              <a:gd name="T8" fmla="*/ 86 w 473"/>
              <a:gd name="T9" fmla="*/ 1149 h 1149"/>
              <a:gd name="T10" fmla="*/ 182 w 473"/>
              <a:gd name="T11" fmla="*/ 1149 h 1149"/>
              <a:gd name="T12" fmla="*/ 138 w 473"/>
              <a:gd name="T13" fmla="*/ 1033 h 1149"/>
              <a:gd name="T14" fmla="*/ 473 w 473"/>
              <a:gd name="T15" fmla="*/ 1033 h 1149"/>
              <a:gd name="T16" fmla="*/ 473 w 473"/>
              <a:gd name="T17" fmla="*/ 486 h 1149"/>
              <a:gd name="T18" fmla="*/ 473 w 473"/>
              <a:gd name="T19" fmla="*/ 369 h 1149"/>
              <a:gd name="T20" fmla="*/ 473 w 473"/>
              <a:gd name="T21" fmla="*/ 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3" h="1149">
                <a:moveTo>
                  <a:pt x="0" y="0"/>
                </a:moveTo>
                <a:cubicBezTo>
                  <a:pt x="0" y="436"/>
                  <a:pt x="0" y="436"/>
                  <a:pt x="0" y="436"/>
                </a:cubicBezTo>
                <a:cubicBezTo>
                  <a:pt x="0" y="486"/>
                  <a:pt x="0" y="486"/>
                  <a:pt x="0" y="486"/>
                </a:cubicBezTo>
                <a:cubicBezTo>
                  <a:pt x="0" y="1002"/>
                  <a:pt x="0" y="1002"/>
                  <a:pt x="0" y="1002"/>
                </a:cubicBezTo>
                <a:cubicBezTo>
                  <a:pt x="48" y="1031"/>
                  <a:pt x="77" y="1080"/>
                  <a:pt x="86" y="1149"/>
                </a:cubicBezTo>
                <a:cubicBezTo>
                  <a:pt x="182" y="1149"/>
                  <a:pt x="182" y="1149"/>
                  <a:pt x="182" y="1149"/>
                </a:cubicBezTo>
                <a:cubicBezTo>
                  <a:pt x="172" y="1096"/>
                  <a:pt x="157" y="1057"/>
                  <a:pt x="138" y="1033"/>
                </a:cubicBezTo>
                <a:cubicBezTo>
                  <a:pt x="473" y="1033"/>
                  <a:pt x="473" y="1033"/>
                  <a:pt x="473" y="1033"/>
                </a:cubicBezTo>
                <a:cubicBezTo>
                  <a:pt x="473" y="486"/>
                  <a:pt x="473" y="486"/>
                  <a:pt x="473" y="486"/>
                </a:cubicBezTo>
                <a:cubicBezTo>
                  <a:pt x="473" y="369"/>
                  <a:pt x="473" y="369"/>
                  <a:pt x="473" y="369"/>
                </a:cubicBezTo>
                <a:cubicBezTo>
                  <a:pt x="473" y="0"/>
                  <a:pt x="473" y="0"/>
                  <a:pt x="473" y="0"/>
                </a:cubicBezTo>
              </a:path>
            </a:pathLst>
          </a:custGeom>
          <a:gradFill>
            <a:gsLst>
              <a:gs pos="100000">
                <a:srgbClr val="88C3D9">
                  <a:tint val="66000"/>
                  <a:satMod val="160000"/>
                </a:srgbClr>
              </a:gs>
              <a:gs pos="63000">
                <a:srgbClr val="88C3D9">
                  <a:tint val="44500"/>
                  <a:satMod val="160000"/>
                </a:srgbClr>
              </a:gs>
              <a:gs pos="100000">
                <a:srgbClr val="88C3D9">
                  <a:tint val="23500"/>
                  <a:satMod val="160000"/>
                </a:srgbClr>
              </a:gs>
            </a:gsLst>
            <a:path path="circle">
              <a:fillToRect t="100000" r="100000"/>
            </a:path>
          </a:gradFill>
          <a:ln>
            <a:noFill/>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mj-lt"/>
            </a:endParaRPr>
          </a:p>
        </p:txBody>
      </p:sp>
      <p:sp>
        <p:nvSpPr>
          <p:cNvPr id="69" name="Freeform 7">
            <a:extLst>
              <a:ext uri="{FF2B5EF4-FFF2-40B4-BE49-F238E27FC236}">
                <a16:creationId xmlns:a16="http://schemas.microsoft.com/office/drawing/2014/main" id="{D792027D-09AE-1CF7-EBCA-91D6CB380ADC}"/>
              </a:ext>
            </a:extLst>
          </p:cNvPr>
          <p:cNvSpPr>
            <a:spLocks/>
          </p:cNvSpPr>
          <p:nvPr/>
        </p:nvSpPr>
        <p:spPr bwMode="auto">
          <a:xfrm rot="5400000">
            <a:off x="2008065" y="1700363"/>
            <a:ext cx="1487014" cy="3640849"/>
          </a:xfrm>
          <a:custGeom>
            <a:avLst/>
            <a:gdLst>
              <a:gd name="T0" fmla="*/ 0 w 503"/>
              <a:gd name="T1" fmla="*/ 0 h 1343"/>
              <a:gd name="T2" fmla="*/ 0 w 503"/>
              <a:gd name="T3" fmla="*/ 0 h 1343"/>
              <a:gd name="T4" fmla="*/ 0 w 503"/>
              <a:gd name="T5" fmla="*/ 847 h 1343"/>
              <a:gd name="T6" fmla="*/ 0 w 503"/>
              <a:gd name="T7" fmla="*/ 867 h 1343"/>
              <a:gd name="T8" fmla="*/ 0 w 503"/>
              <a:gd name="T9" fmla="*/ 868 h 1343"/>
              <a:gd name="T10" fmla="*/ 0 w 503"/>
              <a:gd name="T11" fmla="*/ 1159 h 1343"/>
              <a:gd name="T12" fmla="*/ 133 w 503"/>
              <a:gd name="T13" fmla="*/ 1335 h 1343"/>
              <a:gd name="T14" fmla="*/ 153 w 503"/>
              <a:gd name="T15" fmla="*/ 1217 h 1343"/>
              <a:gd name="T16" fmla="*/ 104 w 503"/>
              <a:gd name="T17" fmla="*/ 1166 h 1343"/>
              <a:gd name="T18" fmla="*/ 117 w 503"/>
              <a:gd name="T19" fmla="*/ 1133 h 1343"/>
              <a:gd name="T20" fmla="*/ 152 w 503"/>
              <a:gd name="T21" fmla="*/ 1120 h 1343"/>
              <a:gd name="T22" fmla="*/ 208 w 503"/>
              <a:gd name="T23" fmla="*/ 1140 h 1343"/>
              <a:gd name="T24" fmla="*/ 280 w 503"/>
              <a:gd name="T25" fmla="*/ 1216 h 1343"/>
              <a:gd name="T26" fmla="*/ 383 w 503"/>
              <a:gd name="T27" fmla="*/ 1307 h 1343"/>
              <a:gd name="T28" fmla="*/ 503 w 503"/>
              <a:gd name="T29" fmla="*/ 1343 h 1343"/>
              <a:gd name="T30" fmla="*/ 503 w 503"/>
              <a:gd name="T31" fmla="*/ 868 h 1343"/>
              <a:gd name="T32" fmla="*/ 503 w 503"/>
              <a:gd name="T33" fmla="*/ 251 h 1343"/>
              <a:gd name="T34" fmla="*/ 503 w 503"/>
              <a:gd name="T35" fmla="*/ 0 h 1343"/>
              <a:gd name="T36" fmla="*/ 500 w 503"/>
              <a:gd name="T37" fmla="*/ 0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3" h="1343">
                <a:moveTo>
                  <a:pt x="0" y="0"/>
                </a:moveTo>
                <a:cubicBezTo>
                  <a:pt x="0" y="0"/>
                  <a:pt x="0" y="0"/>
                  <a:pt x="0" y="0"/>
                </a:cubicBezTo>
                <a:cubicBezTo>
                  <a:pt x="0" y="847"/>
                  <a:pt x="0" y="847"/>
                  <a:pt x="0" y="847"/>
                </a:cubicBezTo>
                <a:cubicBezTo>
                  <a:pt x="0" y="854"/>
                  <a:pt x="0" y="860"/>
                  <a:pt x="0" y="867"/>
                </a:cubicBezTo>
                <a:cubicBezTo>
                  <a:pt x="0" y="868"/>
                  <a:pt x="0" y="868"/>
                  <a:pt x="0" y="868"/>
                </a:cubicBezTo>
                <a:cubicBezTo>
                  <a:pt x="0" y="1024"/>
                  <a:pt x="0" y="1143"/>
                  <a:pt x="0" y="1159"/>
                </a:cubicBezTo>
                <a:cubicBezTo>
                  <a:pt x="0" y="1255"/>
                  <a:pt x="44" y="1314"/>
                  <a:pt x="133" y="1335"/>
                </a:cubicBezTo>
                <a:cubicBezTo>
                  <a:pt x="153" y="1217"/>
                  <a:pt x="153" y="1217"/>
                  <a:pt x="153" y="1217"/>
                </a:cubicBezTo>
                <a:cubicBezTo>
                  <a:pt x="120" y="1210"/>
                  <a:pt x="104" y="1193"/>
                  <a:pt x="104" y="1166"/>
                </a:cubicBezTo>
                <a:cubicBezTo>
                  <a:pt x="104" y="1153"/>
                  <a:pt x="108" y="1142"/>
                  <a:pt x="117" y="1133"/>
                </a:cubicBezTo>
                <a:cubicBezTo>
                  <a:pt x="126" y="1124"/>
                  <a:pt x="137" y="1120"/>
                  <a:pt x="152" y="1120"/>
                </a:cubicBezTo>
                <a:cubicBezTo>
                  <a:pt x="171" y="1120"/>
                  <a:pt x="189" y="1127"/>
                  <a:pt x="208" y="1140"/>
                </a:cubicBezTo>
                <a:cubicBezTo>
                  <a:pt x="226" y="1154"/>
                  <a:pt x="250" y="1179"/>
                  <a:pt x="280" y="1216"/>
                </a:cubicBezTo>
                <a:cubicBezTo>
                  <a:pt x="311" y="1252"/>
                  <a:pt x="345" y="1283"/>
                  <a:pt x="383" y="1307"/>
                </a:cubicBezTo>
                <a:cubicBezTo>
                  <a:pt x="422" y="1331"/>
                  <a:pt x="462" y="1343"/>
                  <a:pt x="503" y="1343"/>
                </a:cubicBezTo>
                <a:cubicBezTo>
                  <a:pt x="503" y="868"/>
                  <a:pt x="503" y="868"/>
                  <a:pt x="503" y="868"/>
                </a:cubicBezTo>
                <a:cubicBezTo>
                  <a:pt x="503" y="251"/>
                  <a:pt x="503" y="251"/>
                  <a:pt x="503" y="251"/>
                </a:cubicBezTo>
                <a:cubicBezTo>
                  <a:pt x="503" y="0"/>
                  <a:pt x="503" y="0"/>
                  <a:pt x="503" y="0"/>
                </a:cubicBezTo>
                <a:cubicBezTo>
                  <a:pt x="500" y="0"/>
                  <a:pt x="500" y="0"/>
                  <a:pt x="500" y="0"/>
                </a:cubicBezTo>
              </a:path>
            </a:pathLst>
          </a:custGeom>
          <a:solidFill>
            <a:srgbClr val="88C3D9"/>
          </a:solidFill>
          <a:ln>
            <a:solidFill>
              <a:schemeClr val="bg2"/>
            </a:solidFill>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mj-lt"/>
            </a:endParaRPr>
          </a:p>
        </p:txBody>
      </p:sp>
      <p:sp>
        <p:nvSpPr>
          <p:cNvPr id="70" name="Freeform 9">
            <a:extLst>
              <a:ext uri="{FF2B5EF4-FFF2-40B4-BE49-F238E27FC236}">
                <a16:creationId xmlns:a16="http://schemas.microsoft.com/office/drawing/2014/main" id="{C781C6FC-6B88-D6CD-4002-E47675F83382}"/>
              </a:ext>
            </a:extLst>
          </p:cNvPr>
          <p:cNvSpPr>
            <a:spLocks/>
          </p:cNvSpPr>
          <p:nvPr/>
        </p:nvSpPr>
        <p:spPr bwMode="auto">
          <a:xfrm rot="5400000">
            <a:off x="1877129" y="3527652"/>
            <a:ext cx="1650853" cy="3738875"/>
          </a:xfrm>
          <a:custGeom>
            <a:avLst/>
            <a:gdLst>
              <a:gd name="T0" fmla="*/ 0 w 546"/>
              <a:gd name="T1" fmla="*/ 0 h 1488"/>
              <a:gd name="T2" fmla="*/ 0 w 546"/>
              <a:gd name="T3" fmla="*/ 0 h 1488"/>
              <a:gd name="T4" fmla="*/ 0 w 546"/>
              <a:gd name="T5" fmla="*/ 1282 h 1488"/>
              <a:gd name="T6" fmla="*/ 123 w 546"/>
              <a:gd name="T7" fmla="*/ 1467 h 1488"/>
              <a:gd name="T8" fmla="*/ 144 w 546"/>
              <a:gd name="T9" fmla="*/ 1342 h 1488"/>
              <a:gd name="T10" fmla="*/ 106 w 546"/>
              <a:gd name="T11" fmla="*/ 1287 h 1488"/>
              <a:gd name="T12" fmla="*/ 122 w 546"/>
              <a:gd name="T13" fmla="*/ 1252 h 1488"/>
              <a:gd name="T14" fmla="*/ 159 w 546"/>
              <a:gd name="T15" fmla="*/ 1240 h 1488"/>
              <a:gd name="T16" fmla="*/ 202 w 546"/>
              <a:gd name="T17" fmla="*/ 1257 h 1488"/>
              <a:gd name="T18" fmla="*/ 219 w 546"/>
              <a:gd name="T19" fmla="*/ 1300 h 1488"/>
              <a:gd name="T20" fmla="*/ 219 w 546"/>
              <a:gd name="T21" fmla="*/ 1313 h 1488"/>
              <a:gd name="T22" fmla="*/ 308 w 546"/>
              <a:gd name="T23" fmla="*/ 1323 h 1488"/>
              <a:gd name="T24" fmla="*/ 307 w 546"/>
              <a:gd name="T25" fmla="*/ 1304 h 1488"/>
              <a:gd name="T26" fmla="*/ 328 w 546"/>
              <a:gd name="T27" fmla="*/ 1238 h 1488"/>
              <a:gd name="T28" fmla="*/ 383 w 546"/>
              <a:gd name="T29" fmla="*/ 1216 h 1488"/>
              <a:gd name="T30" fmla="*/ 431 w 546"/>
              <a:gd name="T31" fmla="*/ 1236 h 1488"/>
              <a:gd name="T32" fmla="*/ 449 w 546"/>
              <a:gd name="T33" fmla="*/ 1284 h 1488"/>
              <a:gd name="T34" fmla="*/ 430 w 546"/>
              <a:gd name="T35" fmla="*/ 1337 h 1488"/>
              <a:gd name="T36" fmla="*/ 382 w 546"/>
              <a:gd name="T37" fmla="*/ 1364 h 1488"/>
              <a:gd name="T38" fmla="*/ 405 w 546"/>
              <a:gd name="T39" fmla="*/ 1488 h 1488"/>
              <a:gd name="T40" fmla="*/ 507 w 546"/>
              <a:gd name="T41" fmla="*/ 1418 h 1488"/>
              <a:gd name="T42" fmla="*/ 546 w 546"/>
              <a:gd name="T43" fmla="*/ 1284 h 1488"/>
              <a:gd name="T44" fmla="*/ 546 w 546"/>
              <a:gd name="T45" fmla="*/ 0 h 1488"/>
              <a:gd name="T46" fmla="*/ 546 w 546"/>
              <a:gd name="T47" fmla="*/ 0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 h="1488">
                <a:moveTo>
                  <a:pt x="0" y="0"/>
                </a:moveTo>
                <a:cubicBezTo>
                  <a:pt x="0" y="0"/>
                  <a:pt x="0" y="0"/>
                  <a:pt x="0" y="0"/>
                </a:cubicBezTo>
                <a:cubicBezTo>
                  <a:pt x="0" y="1282"/>
                  <a:pt x="0" y="1282"/>
                  <a:pt x="0" y="1282"/>
                </a:cubicBezTo>
                <a:cubicBezTo>
                  <a:pt x="0" y="1376"/>
                  <a:pt x="41" y="1437"/>
                  <a:pt x="123" y="1467"/>
                </a:cubicBezTo>
                <a:cubicBezTo>
                  <a:pt x="144" y="1342"/>
                  <a:pt x="144" y="1342"/>
                  <a:pt x="144" y="1342"/>
                </a:cubicBezTo>
                <a:cubicBezTo>
                  <a:pt x="118" y="1331"/>
                  <a:pt x="106" y="1313"/>
                  <a:pt x="106" y="1287"/>
                </a:cubicBezTo>
                <a:cubicBezTo>
                  <a:pt x="106" y="1272"/>
                  <a:pt x="111" y="1260"/>
                  <a:pt x="122" y="1252"/>
                </a:cubicBezTo>
                <a:cubicBezTo>
                  <a:pt x="133" y="1244"/>
                  <a:pt x="145" y="1240"/>
                  <a:pt x="159" y="1240"/>
                </a:cubicBezTo>
                <a:cubicBezTo>
                  <a:pt x="177" y="1240"/>
                  <a:pt x="191" y="1246"/>
                  <a:pt x="202" y="1257"/>
                </a:cubicBezTo>
                <a:cubicBezTo>
                  <a:pt x="213" y="1268"/>
                  <a:pt x="219" y="1283"/>
                  <a:pt x="219" y="1300"/>
                </a:cubicBezTo>
                <a:cubicBezTo>
                  <a:pt x="219" y="1313"/>
                  <a:pt x="219" y="1313"/>
                  <a:pt x="219" y="1313"/>
                </a:cubicBezTo>
                <a:cubicBezTo>
                  <a:pt x="308" y="1323"/>
                  <a:pt x="308" y="1323"/>
                  <a:pt x="308" y="1323"/>
                </a:cubicBezTo>
                <a:cubicBezTo>
                  <a:pt x="308" y="1316"/>
                  <a:pt x="307" y="1310"/>
                  <a:pt x="307" y="1304"/>
                </a:cubicBezTo>
                <a:cubicBezTo>
                  <a:pt x="307" y="1274"/>
                  <a:pt x="314" y="1253"/>
                  <a:pt x="328" y="1238"/>
                </a:cubicBezTo>
                <a:cubicBezTo>
                  <a:pt x="342" y="1223"/>
                  <a:pt x="360" y="1216"/>
                  <a:pt x="383" y="1216"/>
                </a:cubicBezTo>
                <a:cubicBezTo>
                  <a:pt x="403" y="1216"/>
                  <a:pt x="419" y="1223"/>
                  <a:pt x="431" y="1236"/>
                </a:cubicBezTo>
                <a:cubicBezTo>
                  <a:pt x="443" y="1248"/>
                  <a:pt x="449" y="1265"/>
                  <a:pt x="449" y="1284"/>
                </a:cubicBezTo>
                <a:cubicBezTo>
                  <a:pt x="449" y="1304"/>
                  <a:pt x="443" y="1322"/>
                  <a:pt x="430" y="1337"/>
                </a:cubicBezTo>
                <a:cubicBezTo>
                  <a:pt x="418" y="1351"/>
                  <a:pt x="402" y="1360"/>
                  <a:pt x="382" y="1364"/>
                </a:cubicBezTo>
                <a:cubicBezTo>
                  <a:pt x="405" y="1488"/>
                  <a:pt x="405" y="1488"/>
                  <a:pt x="405" y="1488"/>
                </a:cubicBezTo>
                <a:cubicBezTo>
                  <a:pt x="447" y="1479"/>
                  <a:pt x="481" y="1456"/>
                  <a:pt x="507" y="1418"/>
                </a:cubicBezTo>
                <a:cubicBezTo>
                  <a:pt x="533" y="1380"/>
                  <a:pt x="546" y="1336"/>
                  <a:pt x="546" y="1284"/>
                </a:cubicBezTo>
                <a:cubicBezTo>
                  <a:pt x="546" y="0"/>
                  <a:pt x="546" y="0"/>
                  <a:pt x="546" y="0"/>
                </a:cubicBezTo>
                <a:cubicBezTo>
                  <a:pt x="546" y="0"/>
                  <a:pt x="546" y="0"/>
                  <a:pt x="546" y="0"/>
                </a:cubicBezTo>
              </a:path>
            </a:pathLst>
          </a:custGeom>
          <a:gradFill flip="none" rotWithShape="1">
            <a:gsLst>
              <a:gs pos="0">
                <a:srgbClr val="3485A2">
                  <a:tint val="66000"/>
                  <a:satMod val="160000"/>
                </a:srgbClr>
              </a:gs>
              <a:gs pos="50000">
                <a:srgbClr val="3485A2">
                  <a:tint val="44500"/>
                  <a:satMod val="160000"/>
                </a:srgbClr>
              </a:gs>
              <a:gs pos="100000">
                <a:srgbClr val="3485A2">
                  <a:tint val="23500"/>
                  <a:satMod val="160000"/>
                </a:srgbClr>
              </a:gs>
            </a:gsLst>
            <a:lin ang="13500000" scaled="1"/>
            <a:tileRect/>
          </a:gradFill>
          <a:ln>
            <a:solidFill>
              <a:schemeClr val="bg2"/>
            </a:solidFill>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mj-lt"/>
            </a:endParaRPr>
          </a:p>
        </p:txBody>
      </p:sp>
      <p:sp>
        <p:nvSpPr>
          <p:cNvPr id="71" name="TextBox 70">
            <a:extLst>
              <a:ext uri="{FF2B5EF4-FFF2-40B4-BE49-F238E27FC236}">
                <a16:creationId xmlns:a16="http://schemas.microsoft.com/office/drawing/2014/main" id="{964A52EC-E1D9-E209-4EF6-0E7F114FB42E}"/>
              </a:ext>
            </a:extLst>
          </p:cNvPr>
          <p:cNvSpPr txBox="1"/>
          <p:nvPr/>
        </p:nvSpPr>
        <p:spPr>
          <a:xfrm>
            <a:off x="1473200" y="1586697"/>
            <a:ext cx="3098795" cy="954107"/>
          </a:xfrm>
          <a:prstGeom prst="rect">
            <a:avLst/>
          </a:prstGeom>
          <a:noFill/>
        </p:spPr>
        <p:txBody>
          <a:bodyPr wrap="square" rtlCol="0">
            <a:spAutoFit/>
          </a:bodyPr>
          <a:lstStyle/>
          <a:p>
            <a:pPr algn="just"/>
            <a:r>
              <a:rPr lang="en-US" sz="1400" dirty="0"/>
              <a:t>Taxable income under the head PGBP and IFOS shall be computed as per cash or mercantile system of accounting, being regularly employed.</a:t>
            </a:r>
          </a:p>
        </p:txBody>
      </p:sp>
      <p:sp>
        <p:nvSpPr>
          <p:cNvPr id="73" name="TextBox 72">
            <a:extLst>
              <a:ext uri="{FF2B5EF4-FFF2-40B4-BE49-F238E27FC236}">
                <a16:creationId xmlns:a16="http://schemas.microsoft.com/office/drawing/2014/main" id="{6621D754-9079-0902-9D88-8F1E0AE9939D}"/>
              </a:ext>
            </a:extLst>
          </p:cNvPr>
          <p:cNvSpPr txBox="1"/>
          <p:nvPr/>
        </p:nvSpPr>
        <p:spPr>
          <a:xfrm>
            <a:off x="1473200" y="2848819"/>
            <a:ext cx="3098795" cy="1384995"/>
          </a:xfrm>
          <a:prstGeom prst="rect">
            <a:avLst/>
          </a:prstGeom>
          <a:noFill/>
        </p:spPr>
        <p:txBody>
          <a:bodyPr wrap="square" rtlCol="0">
            <a:spAutoFit/>
          </a:bodyPr>
          <a:lstStyle/>
          <a:p>
            <a:pPr algn="just"/>
            <a:r>
              <a:rPr lang="en-US" sz="1400" dirty="0"/>
              <a:t>CBDT has notified 10 ICDS vide notification 87/2016 dated 29-09-2016 repealing earlier notification no. 32/2015 dated 31-03-2015. The revised notification is applicable from AY 2017-18 onwards.</a:t>
            </a:r>
          </a:p>
        </p:txBody>
      </p:sp>
      <p:sp>
        <p:nvSpPr>
          <p:cNvPr id="74" name="TextBox 73">
            <a:extLst>
              <a:ext uri="{FF2B5EF4-FFF2-40B4-BE49-F238E27FC236}">
                <a16:creationId xmlns:a16="http://schemas.microsoft.com/office/drawing/2014/main" id="{8A5F34DD-DDB5-BE41-87C1-F32CABF48C5C}"/>
              </a:ext>
            </a:extLst>
          </p:cNvPr>
          <p:cNvSpPr txBox="1"/>
          <p:nvPr/>
        </p:nvSpPr>
        <p:spPr>
          <a:xfrm>
            <a:off x="1473200" y="4611918"/>
            <a:ext cx="3098795" cy="1600438"/>
          </a:xfrm>
          <a:prstGeom prst="rect">
            <a:avLst/>
          </a:prstGeom>
          <a:noFill/>
        </p:spPr>
        <p:txBody>
          <a:bodyPr wrap="square" rtlCol="0">
            <a:spAutoFit/>
          </a:bodyPr>
          <a:lstStyle/>
          <a:p>
            <a:pPr algn="just"/>
            <a:r>
              <a:rPr lang="en-US" sz="1400" dirty="0"/>
              <a:t>If the AO is not satisfied about the correctness or completeness of the accounts or method accounting has not been followed regularly, or </a:t>
            </a:r>
            <a:r>
              <a:rPr lang="en-US" sz="1400" b="1" dirty="0"/>
              <a:t>income has not been computed in accordance with ICDS</a:t>
            </a:r>
            <a:r>
              <a:rPr lang="en-US" sz="1400" dirty="0"/>
              <a:t>, the AO may make best judgement assessment under section 144.</a:t>
            </a:r>
          </a:p>
        </p:txBody>
      </p:sp>
      <p:sp>
        <p:nvSpPr>
          <p:cNvPr id="75" name="TextBox 74">
            <a:extLst>
              <a:ext uri="{FF2B5EF4-FFF2-40B4-BE49-F238E27FC236}">
                <a16:creationId xmlns:a16="http://schemas.microsoft.com/office/drawing/2014/main" id="{EF000DAF-3C4C-709B-2B6F-0EFD5F43BC51}"/>
              </a:ext>
            </a:extLst>
          </p:cNvPr>
          <p:cNvSpPr txBox="1"/>
          <p:nvPr/>
        </p:nvSpPr>
        <p:spPr>
          <a:xfrm>
            <a:off x="6521686" y="778722"/>
            <a:ext cx="4267200" cy="523220"/>
          </a:xfrm>
          <a:prstGeom prst="rect">
            <a:avLst/>
          </a:prstGeom>
          <a:noFill/>
        </p:spPr>
        <p:txBody>
          <a:bodyPr wrap="square" rtlCol="0">
            <a:spAutoFit/>
          </a:bodyPr>
          <a:lstStyle/>
          <a:p>
            <a:pPr algn="ctr"/>
            <a:r>
              <a:rPr lang="en-US" sz="2800" b="1" u="sng" dirty="0">
                <a:solidFill>
                  <a:schemeClr val="accent1">
                    <a:lumMod val="50000"/>
                  </a:schemeClr>
                </a:solidFill>
              </a:rPr>
              <a:t>ICDS Notified:</a:t>
            </a:r>
          </a:p>
        </p:txBody>
      </p:sp>
      <p:grpSp>
        <p:nvGrpSpPr>
          <p:cNvPr id="30" name="Group 29">
            <a:extLst>
              <a:ext uri="{FF2B5EF4-FFF2-40B4-BE49-F238E27FC236}">
                <a16:creationId xmlns:a16="http://schemas.microsoft.com/office/drawing/2014/main" id="{BBDD3565-A6A0-8CFA-282F-7EF99D748FB0}"/>
              </a:ext>
            </a:extLst>
          </p:cNvPr>
          <p:cNvGrpSpPr/>
          <p:nvPr/>
        </p:nvGrpSpPr>
        <p:grpSpPr>
          <a:xfrm>
            <a:off x="6003636" y="1281476"/>
            <a:ext cx="541806" cy="5067151"/>
            <a:chOff x="6540935" y="1465728"/>
            <a:chExt cx="541806" cy="5067151"/>
          </a:xfrm>
        </p:grpSpPr>
        <p:sp>
          <p:nvSpPr>
            <p:cNvPr id="4" name="Rectangle 3">
              <a:extLst>
                <a:ext uri="{FF2B5EF4-FFF2-40B4-BE49-F238E27FC236}">
                  <a16:creationId xmlns:a16="http://schemas.microsoft.com/office/drawing/2014/main" id="{57733D21-E49C-5675-2F58-3599ADFBECF6}"/>
                </a:ext>
              </a:extLst>
            </p:cNvPr>
            <p:cNvSpPr/>
            <p:nvPr/>
          </p:nvSpPr>
          <p:spPr>
            <a:xfrm>
              <a:off x="6559963" y="1465728"/>
              <a:ext cx="457689" cy="5067151"/>
            </a:xfrm>
            <a:prstGeom prst="rect">
              <a:avLst/>
            </a:prstGeom>
            <a:solidFill>
              <a:srgbClr val="3485A2"/>
            </a:solidFill>
            <a:ln>
              <a:noFill/>
            </a:ln>
            <a:effectLst>
              <a:outerShdw blurRad="203200" dist="114300" dir="2940000" algn="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512FCF9-59E2-39A6-1F88-EAAFB0BE93A9}"/>
                </a:ext>
              </a:extLst>
            </p:cNvPr>
            <p:cNvSpPr/>
            <p:nvPr/>
          </p:nvSpPr>
          <p:spPr>
            <a:xfrm>
              <a:off x="6559963" y="1672359"/>
              <a:ext cx="504306" cy="39407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I</a:t>
              </a:r>
            </a:p>
          </p:txBody>
        </p:sp>
        <p:sp>
          <p:nvSpPr>
            <p:cNvPr id="7" name="Rectangle 6">
              <a:extLst>
                <a:ext uri="{FF2B5EF4-FFF2-40B4-BE49-F238E27FC236}">
                  <a16:creationId xmlns:a16="http://schemas.microsoft.com/office/drawing/2014/main" id="{B19BA8F2-4BA6-5DA2-C9DD-382F9D8A7592}"/>
                </a:ext>
              </a:extLst>
            </p:cNvPr>
            <p:cNvSpPr/>
            <p:nvPr/>
          </p:nvSpPr>
          <p:spPr>
            <a:xfrm>
              <a:off x="6559963" y="2179618"/>
              <a:ext cx="504306" cy="39407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II</a:t>
              </a:r>
            </a:p>
          </p:txBody>
        </p:sp>
        <p:sp>
          <p:nvSpPr>
            <p:cNvPr id="8" name="Rectangle 7">
              <a:extLst>
                <a:ext uri="{FF2B5EF4-FFF2-40B4-BE49-F238E27FC236}">
                  <a16:creationId xmlns:a16="http://schemas.microsoft.com/office/drawing/2014/main" id="{CA75E51F-AE50-CDB4-BBDB-A5F77BE039B0}"/>
                </a:ext>
              </a:extLst>
            </p:cNvPr>
            <p:cNvSpPr/>
            <p:nvPr/>
          </p:nvSpPr>
          <p:spPr>
            <a:xfrm>
              <a:off x="6559963" y="2659713"/>
              <a:ext cx="504306" cy="39407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III</a:t>
              </a:r>
            </a:p>
          </p:txBody>
        </p:sp>
        <p:sp>
          <p:nvSpPr>
            <p:cNvPr id="10" name="Rectangle 9">
              <a:extLst>
                <a:ext uri="{FF2B5EF4-FFF2-40B4-BE49-F238E27FC236}">
                  <a16:creationId xmlns:a16="http://schemas.microsoft.com/office/drawing/2014/main" id="{A0812326-EC6A-8832-99C6-B13BD587B1F1}"/>
                </a:ext>
              </a:extLst>
            </p:cNvPr>
            <p:cNvSpPr/>
            <p:nvPr/>
          </p:nvSpPr>
          <p:spPr>
            <a:xfrm>
              <a:off x="6559963" y="3136524"/>
              <a:ext cx="504306" cy="39407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IV</a:t>
              </a:r>
            </a:p>
          </p:txBody>
        </p:sp>
        <p:sp>
          <p:nvSpPr>
            <p:cNvPr id="11" name="Rectangle 10">
              <a:extLst>
                <a:ext uri="{FF2B5EF4-FFF2-40B4-BE49-F238E27FC236}">
                  <a16:creationId xmlns:a16="http://schemas.microsoft.com/office/drawing/2014/main" id="{DCCCD953-395D-8182-6E66-B4F44DA3BB41}"/>
                </a:ext>
              </a:extLst>
            </p:cNvPr>
            <p:cNvSpPr/>
            <p:nvPr/>
          </p:nvSpPr>
          <p:spPr>
            <a:xfrm>
              <a:off x="6559963" y="3601226"/>
              <a:ext cx="504306" cy="39407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V</a:t>
              </a:r>
            </a:p>
          </p:txBody>
        </p:sp>
        <p:sp>
          <p:nvSpPr>
            <p:cNvPr id="12" name="Rectangle 11">
              <a:extLst>
                <a:ext uri="{FF2B5EF4-FFF2-40B4-BE49-F238E27FC236}">
                  <a16:creationId xmlns:a16="http://schemas.microsoft.com/office/drawing/2014/main" id="{3C197721-32B0-A3BB-FB0C-907C4C4B552F}"/>
                </a:ext>
              </a:extLst>
            </p:cNvPr>
            <p:cNvSpPr/>
            <p:nvPr/>
          </p:nvSpPr>
          <p:spPr>
            <a:xfrm>
              <a:off x="6559963" y="4079754"/>
              <a:ext cx="504306" cy="39407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VI</a:t>
              </a:r>
            </a:p>
          </p:txBody>
        </p:sp>
        <p:sp>
          <p:nvSpPr>
            <p:cNvPr id="13" name="Rectangle 12">
              <a:extLst>
                <a:ext uri="{FF2B5EF4-FFF2-40B4-BE49-F238E27FC236}">
                  <a16:creationId xmlns:a16="http://schemas.microsoft.com/office/drawing/2014/main" id="{392A342C-757C-2CE6-A485-C3DFC6CC32F6}"/>
                </a:ext>
              </a:extLst>
            </p:cNvPr>
            <p:cNvSpPr/>
            <p:nvPr/>
          </p:nvSpPr>
          <p:spPr>
            <a:xfrm>
              <a:off x="6559963" y="4557181"/>
              <a:ext cx="504306" cy="39407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rPr>
                <a:t>VII</a:t>
              </a:r>
            </a:p>
          </p:txBody>
        </p:sp>
        <p:sp>
          <p:nvSpPr>
            <p:cNvPr id="14" name="Rectangle 13">
              <a:extLst>
                <a:ext uri="{FF2B5EF4-FFF2-40B4-BE49-F238E27FC236}">
                  <a16:creationId xmlns:a16="http://schemas.microsoft.com/office/drawing/2014/main" id="{CE1EA365-03E2-14C5-0A44-4D76673A7FDD}"/>
                </a:ext>
              </a:extLst>
            </p:cNvPr>
            <p:cNvSpPr/>
            <p:nvPr/>
          </p:nvSpPr>
          <p:spPr>
            <a:xfrm>
              <a:off x="6540935" y="5045630"/>
              <a:ext cx="541806" cy="39407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rPr>
                <a:t>VIII</a:t>
              </a:r>
            </a:p>
          </p:txBody>
        </p:sp>
        <p:sp>
          <p:nvSpPr>
            <p:cNvPr id="15" name="Rectangle 14">
              <a:extLst>
                <a:ext uri="{FF2B5EF4-FFF2-40B4-BE49-F238E27FC236}">
                  <a16:creationId xmlns:a16="http://schemas.microsoft.com/office/drawing/2014/main" id="{5209FA21-0E83-3C05-CBD3-1E075E3FE584}"/>
                </a:ext>
              </a:extLst>
            </p:cNvPr>
            <p:cNvSpPr/>
            <p:nvPr/>
          </p:nvSpPr>
          <p:spPr>
            <a:xfrm>
              <a:off x="6559963" y="5524062"/>
              <a:ext cx="504306" cy="39407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IX</a:t>
              </a:r>
            </a:p>
          </p:txBody>
        </p:sp>
        <p:sp>
          <p:nvSpPr>
            <p:cNvPr id="17" name="Rectangle 16">
              <a:extLst>
                <a:ext uri="{FF2B5EF4-FFF2-40B4-BE49-F238E27FC236}">
                  <a16:creationId xmlns:a16="http://schemas.microsoft.com/office/drawing/2014/main" id="{36D5D053-3C42-A645-9FBA-84AA9F8503A2}"/>
                </a:ext>
              </a:extLst>
            </p:cNvPr>
            <p:cNvSpPr/>
            <p:nvPr/>
          </p:nvSpPr>
          <p:spPr>
            <a:xfrm>
              <a:off x="6559963" y="6045676"/>
              <a:ext cx="504306" cy="39407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X</a:t>
              </a:r>
            </a:p>
          </p:txBody>
        </p:sp>
      </p:grpSp>
      <p:sp>
        <p:nvSpPr>
          <p:cNvPr id="18" name="TextBox 17">
            <a:extLst>
              <a:ext uri="{FF2B5EF4-FFF2-40B4-BE49-F238E27FC236}">
                <a16:creationId xmlns:a16="http://schemas.microsoft.com/office/drawing/2014/main" id="{AB043B61-D3BF-2052-25EB-5124D4AC12F4}"/>
              </a:ext>
            </a:extLst>
          </p:cNvPr>
          <p:cNvSpPr txBox="1"/>
          <p:nvPr/>
        </p:nvSpPr>
        <p:spPr>
          <a:xfrm>
            <a:off x="6582389" y="1518970"/>
            <a:ext cx="2983971" cy="369332"/>
          </a:xfrm>
          <a:prstGeom prst="rect">
            <a:avLst/>
          </a:prstGeom>
          <a:noFill/>
        </p:spPr>
        <p:txBody>
          <a:bodyPr wrap="square" rtlCol="0">
            <a:spAutoFit/>
          </a:bodyPr>
          <a:lstStyle/>
          <a:p>
            <a:r>
              <a:rPr lang="en-US" dirty="0">
                <a:solidFill>
                  <a:sysClr val="windowText" lastClr="000000"/>
                </a:solidFill>
              </a:rPr>
              <a:t>Accounting Polices</a:t>
            </a:r>
          </a:p>
        </p:txBody>
      </p:sp>
      <p:sp>
        <p:nvSpPr>
          <p:cNvPr id="19" name="TextBox 18">
            <a:extLst>
              <a:ext uri="{FF2B5EF4-FFF2-40B4-BE49-F238E27FC236}">
                <a16:creationId xmlns:a16="http://schemas.microsoft.com/office/drawing/2014/main" id="{1A2730A1-EF3D-AE75-9323-5D4AF5435811}"/>
              </a:ext>
            </a:extLst>
          </p:cNvPr>
          <p:cNvSpPr txBox="1"/>
          <p:nvPr/>
        </p:nvSpPr>
        <p:spPr>
          <a:xfrm>
            <a:off x="6582389" y="2029922"/>
            <a:ext cx="3156691" cy="369332"/>
          </a:xfrm>
          <a:prstGeom prst="rect">
            <a:avLst/>
          </a:prstGeom>
          <a:noFill/>
        </p:spPr>
        <p:txBody>
          <a:bodyPr wrap="square" rtlCol="0">
            <a:spAutoFit/>
          </a:bodyPr>
          <a:lstStyle/>
          <a:p>
            <a:r>
              <a:rPr lang="en-US" dirty="0">
                <a:solidFill>
                  <a:sysClr val="windowText" lastClr="000000"/>
                </a:solidFill>
              </a:rPr>
              <a:t>Valuation of Inventories</a:t>
            </a:r>
          </a:p>
        </p:txBody>
      </p:sp>
      <p:sp>
        <p:nvSpPr>
          <p:cNvPr id="21" name="TextBox 20">
            <a:extLst>
              <a:ext uri="{FF2B5EF4-FFF2-40B4-BE49-F238E27FC236}">
                <a16:creationId xmlns:a16="http://schemas.microsoft.com/office/drawing/2014/main" id="{3DBFEE8F-91B1-422A-63F6-25FEE184E7F0}"/>
              </a:ext>
            </a:extLst>
          </p:cNvPr>
          <p:cNvSpPr txBox="1"/>
          <p:nvPr/>
        </p:nvSpPr>
        <p:spPr>
          <a:xfrm>
            <a:off x="6582389" y="2474382"/>
            <a:ext cx="3441171" cy="369332"/>
          </a:xfrm>
          <a:prstGeom prst="rect">
            <a:avLst/>
          </a:prstGeom>
          <a:noFill/>
        </p:spPr>
        <p:txBody>
          <a:bodyPr wrap="square">
            <a:spAutoFit/>
          </a:bodyPr>
          <a:lstStyle/>
          <a:p>
            <a:r>
              <a:rPr lang="en-US" dirty="0"/>
              <a:t>Construction Contracts</a:t>
            </a:r>
          </a:p>
        </p:txBody>
      </p:sp>
      <p:sp>
        <p:nvSpPr>
          <p:cNvPr id="22" name="TextBox 21">
            <a:extLst>
              <a:ext uri="{FF2B5EF4-FFF2-40B4-BE49-F238E27FC236}">
                <a16:creationId xmlns:a16="http://schemas.microsoft.com/office/drawing/2014/main" id="{9D66F2A2-00B7-497D-6686-7367F8EE1196}"/>
              </a:ext>
            </a:extLst>
          </p:cNvPr>
          <p:cNvSpPr txBox="1"/>
          <p:nvPr/>
        </p:nvSpPr>
        <p:spPr>
          <a:xfrm>
            <a:off x="6582389" y="2945225"/>
            <a:ext cx="3065251" cy="369332"/>
          </a:xfrm>
          <a:prstGeom prst="rect">
            <a:avLst/>
          </a:prstGeom>
          <a:noFill/>
        </p:spPr>
        <p:txBody>
          <a:bodyPr wrap="square">
            <a:spAutoFit/>
          </a:bodyPr>
          <a:lstStyle/>
          <a:p>
            <a:r>
              <a:rPr lang="en-US" dirty="0"/>
              <a:t>Revenue Recognition</a:t>
            </a:r>
          </a:p>
        </p:txBody>
      </p:sp>
      <p:sp>
        <p:nvSpPr>
          <p:cNvPr id="23" name="TextBox 22">
            <a:extLst>
              <a:ext uri="{FF2B5EF4-FFF2-40B4-BE49-F238E27FC236}">
                <a16:creationId xmlns:a16="http://schemas.microsoft.com/office/drawing/2014/main" id="{9B52BDB7-5888-5774-9631-E21D86ACE261}"/>
              </a:ext>
            </a:extLst>
          </p:cNvPr>
          <p:cNvSpPr txBox="1"/>
          <p:nvPr/>
        </p:nvSpPr>
        <p:spPr>
          <a:xfrm>
            <a:off x="6582388" y="3435161"/>
            <a:ext cx="3065251" cy="369332"/>
          </a:xfrm>
          <a:prstGeom prst="rect">
            <a:avLst/>
          </a:prstGeom>
          <a:noFill/>
        </p:spPr>
        <p:txBody>
          <a:bodyPr wrap="square">
            <a:spAutoFit/>
          </a:bodyPr>
          <a:lstStyle/>
          <a:p>
            <a:r>
              <a:rPr lang="en-US" dirty="0"/>
              <a:t>Tangible Fixed Assets</a:t>
            </a:r>
          </a:p>
        </p:txBody>
      </p:sp>
      <p:sp>
        <p:nvSpPr>
          <p:cNvPr id="24" name="TextBox 23">
            <a:extLst>
              <a:ext uri="{FF2B5EF4-FFF2-40B4-BE49-F238E27FC236}">
                <a16:creationId xmlns:a16="http://schemas.microsoft.com/office/drawing/2014/main" id="{14E95A52-4FD8-1F59-3239-E9D84D4F9AC3}"/>
              </a:ext>
            </a:extLst>
          </p:cNvPr>
          <p:cNvSpPr txBox="1"/>
          <p:nvPr/>
        </p:nvSpPr>
        <p:spPr>
          <a:xfrm>
            <a:off x="6582388" y="3920114"/>
            <a:ext cx="4848333" cy="369332"/>
          </a:xfrm>
          <a:prstGeom prst="rect">
            <a:avLst/>
          </a:prstGeom>
          <a:noFill/>
        </p:spPr>
        <p:txBody>
          <a:bodyPr wrap="square">
            <a:spAutoFit/>
          </a:bodyPr>
          <a:lstStyle/>
          <a:p>
            <a:r>
              <a:rPr lang="en-US" dirty="0"/>
              <a:t>Effects of Changes in Foreign Exchange Rates</a:t>
            </a:r>
          </a:p>
        </p:txBody>
      </p:sp>
      <p:sp>
        <p:nvSpPr>
          <p:cNvPr id="25" name="TextBox 24">
            <a:extLst>
              <a:ext uri="{FF2B5EF4-FFF2-40B4-BE49-F238E27FC236}">
                <a16:creationId xmlns:a16="http://schemas.microsoft.com/office/drawing/2014/main" id="{95E88CB1-BE55-4AF8-AB6A-D58E91408BE0}"/>
              </a:ext>
            </a:extLst>
          </p:cNvPr>
          <p:cNvSpPr txBox="1"/>
          <p:nvPr/>
        </p:nvSpPr>
        <p:spPr>
          <a:xfrm>
            <a:off x="6582388" y="4378455"/>
            <a:ext cx="3065251" cy="369332"/>
          </a:xfrm>
          <a:prstGeom prst="rect">
            <a:avLst/>
          </a:prstGeom>
          <a:noFill/>
        </p:spPr>
        <p:txBody>
          <a:bodyPr wrap="square">
            <a:spAutoFit/>
          </a:bodyPr>
          <a:lstStyle/>
          <a:p>
            <a:r>
              <a:rPr lang="en-US" dirty="0"/>
              <a:t>Government Grants</a:t>
            </a:r>
          </a:p>
        </p:txBody>
      </p:sp>
      <p:sp>
        <p:nvSpPr>
          <p:cNvPr id="26" name="TextBox 25">
            <a:extLst>
              <a:ext uri="{FF2B5EF4-FFF2-40B4-BE49-F238E27FC236}">
                <a16:creationId xmlns:a16="http://schemas.microsoft.com/office/drawing/2014/main" id="{5F399DFD-29D5-130B-917B-5F705E043BFF}"/>
              </a:ext>
            </a:extLst>
          </p:cNvPr>
          <p:cNvSpPr txBox="1"/>
          <p:nvPr/>
        </p:nvSpPr>
        <p:spPr>
          <a:xfrm>
            <a:off x="6582388" y="4840400"/>
            <a:ext cx="3065251" cy="369332"/>
          </a:xfrm>
          <a:prstGeom prst="rect">
            <a:avLst/>
          </a:prstGeom>
          <a:noFill/>
        </p:spPr>
        <p:txBody>
          <a:bodyPr wrap="square">
            <a:spAutoFit/>
          </a:bodyPr>
          <a:lstStyle/>
          <a:p>
            <a:r>
              <a:rPr lang="en-US" dirty="0"/>
              <a:t>Securities</a:t>
            </a:r>
          </a:p>
        </p:txBody>
      </p:sp>
      <p:sp>
        <p:nvSpPr>
          <p:cNvPr id="28" name="TextBox 27">
            <a:extLst>
              <a:ext uri="{FF2B5EF4-FFF2-40B4-BE49-F238E27FC236}">
                <a16:creationId xmlns:a16="http://schemas.microsoft.com/office/drawing/2014/main" id="{5C6476DB-2EDE-358E-EF16-C2AF9329A899}"/>
              </a:ext>
            </a:extLst>
          </p:cNvPr>
          <p:cNvSpPr txBox="1"/>
          <p:nvPr/>
        </p:nvSpPr>
        <p:spPr>
          <a:xfrm>
            <a:off x="6582388" y="5365846"/>
            <a:ext cx="3991738" cy="369332"/>
          </a:xfrm>
          <a:prstGeom prst="rect">
            <a:avLst/>
          </a:prstGeom>
          <a:noFill/>
        </p:spPr>
        <p:txBody>
          <a:bodyPr wrap="square">
            <a:spAutoFit/>
          </a:bodyPr>
          <a:lstStyle/>
          <a:p>
            <a:r>
              <a:rPr lang="en-US" dirty="0"/>
              <a:t>Borrowing Costs</a:t>
            </a:r>
          </a:p>
        </p:txBody>
      </p:sp>
      <p:sp>
        <p:nvSpPr>
          <p:cNvPr id="29" name="TextBox 28">
            <a:extLst>
              <a:ext uri="{FF2B5EF4-FFF2-40B4-BE49-F238E27FC236}">
                <a16:creationId xmlns:a16="http://schemas.microsoft.com/office/drawing/2014/main" id="{C6CBDC64-1FD2-0067-6A8B-FAD72A42E577}"/>
              </a:ext>
            </a:extLst>
          </p:cNvPr>
          <p:cNvSpPr txBox="1"/>
          <p:nvPr/>
        </p:nvSpPr>
        <p:spPr>
          <a:xfrm>
            <a:off x="6582388" y="5826559"/>
            <a:ext cx="5419343" cy="369332"/>
          </a:xfrm>
          <a:prstGeom prst="rect">
            <a:avLst/>
          </a:prstGeom>
          <a:noFill/>
        </p:spPr>
        <p:txBody>
          <a:bodyPr wrap="square">
            <a:spAutoFit/>
          </a:bodyPr>
          <a:lstStyle/>
          <a:p>
            <a:r>
              <a:rPr lang="fr-FR" dirty="0"/>
              <a:t>Provisions, Contingent Liabilities &amp; Contingent Assets</a:t>
            </a:r>
            <a:endParaRPr lang="en-US" dirty="0"/>
          </a:p>
        </p:txBody>
      </p:sp>
    </p:spTree>
    <p:extLst>
      <p:ext uri="{BB962C8B-B14F-4D97-AF65-F5344CB8AC3E}">
        <p14:creationId xmlns:p14="http://schemas.microsoft.com/office/powerpoint/2010/main" val="87892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IV: Revenue Recognition</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6C16B402-1D96-3A71-AF65-F3E678CCB5B2}"/>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Scope</a:t>
            </a:r>
            <a:endParaRPr lang="en-US" dirty="0"/>
          </a:p>
        </p:txBody>
      </p:sp>
      <p:grpSp>
        <p:nvGrpSpPr>
          <p:cNvPr id="51" name="Group 50">
            <a:extLst>
              <a:ext uri="{FF2B5EF4-FFF2-40B4-BE49-F238E27FC236}">
                <a16:creationId xmlns:a16="http://schemas.microsoft.com/office/drawing/2014/main" id="{DE83BBC1-4E11-586E-1445-9184E8A1F402}"/>
              </a:ext>
            </a:extLst>
          </p:cNvPr>
          <p:cNvGrpSpPr/>
          <p:nvPr/>
        </p:nvGrpSpPr>
        <p:grpSpPr>
          <a:xfrm>
            <a:off x="891039" y="1203690"/>
            <a:ext cx="9741353" cy="5345535"/>
            <a:chOff x="379412" y="1558960"/>
            <a:chExt cx="8394338" cy="4606365"/>
          </a:xfrm>
        </p:grpSpPr>
        <p:sp>
          <p:nvSpPr>
            <p:cNvPr id="52" name="Rectangle 51">
              <a:extLst>
                <a:ext uri="{FF2B5EF4-FFF2-40B4-BE49-F238E27FC236}">
                  <a16:creationId xmlns:a16="http://schemas.microsoft.com/office/drawing/2014/main" id="{61F7AA24-F58E-A0D0-DC5E-F6215DB60676}"/>
                </a:ext>
              </a:extLst>
            </p:cNvPr>
            <p:cNvSpPr/>
            <p:nvPr/>
          </p:nvSpPr>
          <p:spPr>
            <a:xfrm>
              <a:off x="379412" y="4645176"/>
              <a:ext cx="8386762" cy="914400"/>
            </a:xfrm>
            <a:prstGeom prst="rect">
              <a:avLst/>
            </a:prstGeom>
            <a:solidFill>
              <a:sysClr val="window" lastClr="FFFFFF">
                <a:lumMod val="95000"/>
              </a:sysClr>
            </a:solidFill>
            <a:ln w="12700" cap="flat" cmpd="sng" algn="ctr">
              <a:solidFill>
                <a:sysClr val="window" lastClr="FFFFFF">
                  <a:lumMod val="9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53" name="Rectangle 52">
              <a:extLst>
                <a:ext uri="{FF2B5EF4-FFF2-40B4-BE49-F238E27FC236}">
                  <a16:creationId xmlns:a16="http://schemas.microsoft.com/office/drawing/2014/main" id="{7D5B4E2E-2D80-95CF-AAE8-C788F7E5C914}"/>
                </a:ext>
              </a:extLst>
            </p:cNvPr>
            <p:cNvSpPr/>
            <p:nvPr/>
          </p:nvSpPr>
          <p:spPr>
            <a:xfrm>
              <a:off x="379413" y="2229521"/>
              <a:ext cx="8386762" cy="914400"/>
            </a:xfrm>
            <a:prstGeom prst="rect">
              <a:avLst/>
            </a:prstGeom>
            <a:solidFill>
              <a:sysClr val="window" lastClr="FFFFFF">
                <a:lumMod val="95000"/>
              </a:sysClr>
            </a:solidFill>
            <a:ln w="12700" cap="flat" cmpd="sng" algn="ctr">
              <a:solidFill>
                <a:sysClr val="window" lastClr="FFFFFF">
                  <a:lumMod val="9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err="1">
                <a:ln>
                  <a:noFill/>
                </a:ln>
                <a:solidFill>
                  <a:prstClr val="white"/>
                </a:solidFill>
                <a:effectLst/>
                <a:uLnTx/>
                <a:uFillTx/>
                <a:latin typeface="Calibri"/>
                <a:ea typeface="+mn-ea"/>
                <a:cs typeface="+mn-cs"/>
              </a:endParaRPr>
            </a:p>
          </p:txBody>
        </p:sp>
        <p:sp>
          <p:nvSpPr>
            <p:cNvPr id="54" name="Rectangle 53">
              <a:extLst>
                <a:ext uri="{FF2B5EF4-FFF2-40B4-BE49-F238E27FC236}">
                  <a16:creationId xmlns:a16="http://schemas.microsoft.com/office/drawing/2014/main" id="{CB268D84-E5C4-AA93-0B1E-C564C7D5FEB2}"/>
                </a:ext>
              </a:extLst>
            </p:cNvPr>
            <p:cNvSpPr/>
            <p:nvPr/>
          </p:nvSpPr>
          <p:spPr>
            <a:xfrm>
              <a:off x="385496" y="2321746"/>
              <a:ext cx="1308958" cy="8221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3565A"/>
                  </a:solidFill>
                  <a:effectLst/>
                  <a:uLnTx/>
                  <a:uFillTx/>
                </a:rPr>
                <a:t>Revenue arising in the ordinary course of business</a:t>
              </a:r>
            </a:p>
          </p:txBody>
        </p:sp>
        <p:sp>
          <p:nvSpPr>
            <p:cNvPr id="55" name="Rectangle 54">
              <a:extLst>
                <a:ext uri="{FF2B5EF4-FFF2-40B4-BE49-F238E27FC236}">
                  <a16:creationId xmlns:a16="http://schemas.microsoft.com/office/drawing/2014/main" id="{62F3C376-89E3-1A89-C705-AB15D8981CE1}"/>
                </a:ext>
              </a:extLst>
            </p:cNvPr>
            <p:cNvSpPr/>
            <p:nvPr/>
          </p:nvSpPr>
          <p:spPr>
            <a:xfrm>
              <a:off x="385496" y="4933098"/>
              <a:ext cx="1308958" cy="4508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3565A"/>
                  </a:solidFill>
                  <a:effectLst/>
                  <a:uLnTx/>
                  <a:uFillTx/>
                </a:rPr>
                <a:t>Recognition Criteria</a:t>
              </a:r>
            </a:p>
          </p:txBody>
        </p:sp>
        <p:grpSp>
          <p:nvGrpSpPr>
            <p:cNvPr id="56" name="Group 55">
              <a:extLst>
                <a:ext uri="{FF2B5EF4-FFF2-40B4-BE49-F238E27FC236}">
                  <a16:creationId xmlns:a16="http://schemas.microsoft.com/office/drawing/2014/main" id="{40384C1B-6460-49CD-9B5D-0B6BFCF10886}"/>
                </a:ext>
              </a:extLst>
            </p:cNvPr>
            <p:cNvGrpSpPr/>
            <p:nvPr/>
          </p:nvGrpSpPr>
          <p:grpSpPr>
            <a:xfrm>
              <a:off x="1677382" y="2381431"/>
              <a:ext cx="239125" cy="584775"/>
              <a:chOff x="1677382" y="2644902"/>
              <a:chExt cx="239125" cy="584775"/>
            </a:xfrm>
          </p:grpSpPr>
          <p:sp>
            <p:nvSpPr>
              <p:cNvPr id="136" name="Isosceles Triangle 135">
                <a:extLst>
                  <a:ext uri="{FF2B5EF4-FFF2-40B4-BE49-F238E27FC236}">
                    <a16:creationId xmlns:a16="http://schemas.microsoft.com/office/drawing/2014/main" id="{3A0418D0-2098-CDCC-319A-62011C874765}"/>
                  </a:ext>
                </a:extLst>
              </p:cNvPr>
              <p:cNvSpPr/>
              <p:nvPr/>
            </p:nvSpPr>
            <p:spPr>
              <a:xfrm rot="5400000" flipH="1">
                <a:off x="1644545" y="2831893"/>
                <a:ext cx="304800" cy="239125"/>
              </a:xfrm>
              <a:prstGeom prst="triangle">
                <a:avLst/>
              </a:prstGeom>
              <a:solidFill>
                <a:schemeClr val="tx1">
                  <a:lumMod val="95000"/>
                  <a:lumOff val="5000"/>
                </a:schemeClr>
              </a:solid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err="1">
                  <a:ln>
                    <a:noFill/>
                  </a:ln>
                  <a:solidFill>
                    <a:prstClr val="white"/>
                  </a:solidFill>
                  <a:effectLst/>
                  <a:uLnTx/>
                  <a:uFillTx/>
                  <a:latin typeface="Calibri"/>
                  <a:ea typeface="+mn-ea"/>
                  <a:cs typeface="+mn-cs"/>
                </a:endParaRPr>
              </a:p>
            </p:txBody>
          </p:sp>
          <p:cxnSp>
            <p:nvCxnSpPr>
              <p:cNvPr id="137" name="Straight Connector 136">
                <a:extLst>
                  <a:ext uri="{FF2B5EF4-FFF2-40B4-BE49-F238E27FC236}">
                    <a16:creationId xmlns:a16="http://schemas.microsoft.com/office/drawing/2014/main" id="{0037598E-C4C3-B8EB-E64A-14624F9B034D}"/>
                  </a:ext>
                </a:extLst>
              </p:cNvPr>
              <p:cNvCxnSpPr/>
              <p:nvPr/>
            </p:nvCxnSpPr>
            <p:spPr>
              <a:xfrm>
                <a:off x="1677383" y="2644902"/>
                <a:ext cx="0" cy="584775"/>
              </a:xfrm>
              <a:prstGeom prst="line">
                <a:avLst/>
              </a:prstGeom>
              <a:solidFill>
                <a:schemeClr val="tx1">
                  <a:lumMod val="95000"/>
                  <a:lumOff val="5000"/>
                </a:schemeClr>
              </a:solidFill>
              <a:ln w="19050" cap="flat" cmpd="sng" algn="ctr">
                <a:solidFill>
                  <a:schemeClr val="tx1"/>
                </a:solidFill>
                <a:prstDash val="solid"/>
              </a:ln>
              <a:effectLst/>
            </p:spPr>
          </p:cxnSp>
        </p:grpSp>
        <p:grpSp>
          <p:nvGrpSpPr>
            <p:cNvPr id="57" name="Group 56">
              <a:extLst>
                <a:ext uri="{FF2B5EF4-FFF2-40B4-BE49-F238E27FC236}">
                  <a16:creationId xmlns:a16="http://schemas.microsoft.com/office/drawing/2014/main" id="{6A2BD063-8D70-5426-3790-6FAFF3AA7762}"/>
                </a:ext>
              </a:extLst>
            </p:cNvPr>
            <p:cNvGrpSpPr/>
            <p:nvPr/>
          </p:nvGrpSpPr>
          <p:grpSpPr>
            <a:xfrm>
              <a:off x="1678733" y="4811805"/>
              <a:ext cx="239125" cy="584775"/>
              <a:chOff x="1678733" y="2645456"/>
              <a:chExt cx="239125" cy="584775"/>
            </a:xfrm>
          </p:grpSpPr>
          <p:sp>
            <p:nvSpPr>
              <p:cNvPr id="134" name="Isosceles Triangle 133">
                <a:extLst>
                  <a:ext uri="{FF2B5EF4-FFF2-40B4-BE49-F238E27FC236}">
                    <a16:creationId xmlns:a16="http://schemas.microsoft.com/office/drawing/2014/main" id="{A3625E8B-C543-486C-4912-B5A66CDFBE91}"/>
                  </a:ext>
                </a:extLst>
              </p:cNvPr>
              <p:cNvSpPr/>
              <p:nvPr/>
            </p:nvSpPr>
            <p:spPr>
              <a:xfrm rot="5400000" flipH="1">
                <a:off x="1645896" y="2832446"/>
                <a:ext cx="304800" cy="239125"/>
              </a:xfrm>
              <a:prstGeom prst="triangle">
                <a:avLst/>
              </a:prstGeom>
              <a:solidFill>
                <a:schemeClr val="tx1">
                  <a:lumMod val="95000"/>
                  <a:lumOff val="5000"/>
                </a:schemeClr>
              </a:solid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err="1">
                  <a:ln>
                    <a:noFill/>
                  </a:ln>
                  <a:solidFill>
                    <a:prstClr val="white"/>
                  </a:solidFill>
                  <a:effectLst/>
                  <a:uLnTx/>
                  <a:uFillTx/>
                  <a:latin typeface="Calibri"/>
                  <a:ea typeface="+mn-ea"/>
                  <a:cs typeface="+mn-cs"/>
                </a:endParaRPr>
              </a:p>
            </p:txBody>
          </p:sp>
          <p:cxnSp>
            <p:nvCxnSpPr>
              <p:cNvPr id="135" name="Straight Connector 134">
                <a:extLst>
                  <a:ext uri="{FF2B5EF4-FFF2-40B4-BE49-F238E27FC236}">
                    <a16:creationId xmlns:a16="http://schemas.microsoft.com/office/drawing/2014/main" id="{DC4C9233-30B6-EE4C-30D3-F502520164D6}"/>
                  </a:ext>
                </a:extLst>
              </p:cNvPr>
              <p:cNvCxnSpPr/>
              <p:nvPr/>
            </p:nvCxnSpPr>
            <p:spPr>
              <a:xfrm>
                <a:off x="1678733" y="2645456"/>
                <a:ext cx="0" cy="584775"/>
              </a:xfrm>
              <a:prstGeom prst="line">
                <a:avLst/>
              </a:prstGeom>
              <a:noFill/>
              <a:ln w="19050" cap="flat" cmpd="sng" algn="ctr">
                <a:solidFill>
                  <a:schemeClr val="tx1"/>
                </a:solidFill>
                <a:prstDash val="solid"/>
              </a:ln>
              <a:effectLst/>
            </p:spPr>
          </p:cxnSp>
        </p:grpSp>
        <p:sp>
          <p:nvSpPr>
            <p:cNvPr id="58" name="Oval 57">
              <a:extLst>
                <a:ext uri="{FF2B5EF4-FFF2-40B4-BE49-F238E27FC236}">
                  <a16:creationId xmlns:a16="http://schemas.microsoft.com/office/drawing/2014/main" id="{2CBFF0F0-684A-D1D7-84F4-43DBC193AA27}"/>
                </a:ext>
              </a:extLst>
            </p:cNvPr>
            <p:cNvSpPr/>
            <p:nvPr/>
          </p:nvSpPr>
          <p:spPr>
            <a:xfrm>
              <a:off x="1964505" y="3925045"/>
              <a:ext cx="2240280" cy="2240280"/>
            </a:xfrm>
            <a:prstGeom prst="ellipse">
              <a:avLst/>
            </a:prstGeom>
            <a:solidFill>
              <a:sysClr val="window" lastClr="FFFFFF"/>
            </a:solidFill>
            <a:ln w="12700" cap="flat" cmpd="sng" algn="ctr">
              <a:solidFill>
                <a:schemeClr val="accent1">
                  <a:lumMod val="60000"/>
                  <a:lumOff val="40000"/>
                </a:schemeClr>
              </a:solidFill>
              <a:prstDash val="solid"/>
            </a:ln>
            <a:effectLst/>
          </p:spPr>
          <p:txBody>
            <a:bodyPr lIns="0" tIns="0" rIns="0" bIns="0" rtlCol="0" anchor="ctr"/>
            <a:lstStyle/>
            <a:p>
              <a:pPr marL="6350" marR="0" lvl="1"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Transfer of title in Goods</a:t>
              </a:r>
            </a:p>
            <a:p>
              <a:pPr marL="6350" marR="0" lvl="1" indent="0" algn="ctr" defTabSz="914400" eaLnBrk="1" fontAlgn="auto" latinLnBrk="0" hangingPunct="1">
                <a:lnSpc>
                  <a:spcPct val="100000"/>
                </a:lnSpc>
                <a:spcBef>
                  <a:spcPts val="0"/>
                </a:spcBef>
                <a:spcAft>
                  <a:spcPts val="0"/>
                </a:spcAft>
                <a:buClrTx/>
                <a:buSzTx/>
                <a:buFontTx/>
                <a:buNone/>
                <a:tabLst/>
                <a:defRPr/>
              </a:pPr>
              <a:r>
                <a:rPr lang="en-US" sz="1200" kern="0" dirty="0">
                  <a:solidFill>
                    <a:prstClr val="black"/>
                  </a:solidFill>
                  <a:latin typeface="Calibri"/>
                </a:rPr>
                <a:t>+ </a:t>
              </a:r>
            </a:p>
            <a:p>
              <a:pPr marL="6350" marR="0" lvl="1"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Transfer of Significant Risks</a:t>
              </a:r>
              <a:endParaRPr lang="en-US" sz="1200" kern="0" dirty="0">
                <a:solidFill>
                  <a:prstClr val="black"/>
                </a:solidFill>
                <a:latin typeface="Calibri"/>
              </a:endParaRPr>
            </a:p>
            <a:p>
              <a:pPr marL="6350" marR="0" lvl="1" indent="0" algn="ctr" defTabSz="914400" eaLnBrk="1" fontAlgn="auto" latinLnBrk="0" hangingPunct="1">
                <a:lnSpc>
                  <a:spcPct val="100000"/>
                </a:lnSpc>
                <a:spcBef>
                  <a:spcPts val="0"/>
                </a:spcBef>
                <a:spcAft>
                  <a:spcPts val="0"/>
                </a:spcAft>
                <a:buClrTx/>
                <a:buSzTx/>
                <a:buFontTx/>
                <a:buNone/>
                <a:tabLst/>
                <a:defRPr/>
              </a:pPr>
              <a:r>
                <a:rPr lang="en-US" sz="1200" kern="0" dirty="0">
                  <a:solidFill>
                    <a:prstClr val="black"/>
                  </a:solidFill>
                  <a:latin typeface="Calibri"/>
                </a:rPr>
                <a:t>+</a:t>
              </a:r>
            </a:p>
            <a:p>
              <a:pPr marL="6350" marR="0" lvl="1" indent="0" algn="ctr" defTabSz="914400" eaLnBrk="1" fontAlgn="auto" latinLnBrk="0" hangingPunct="1">
                <a:lnSpc>
                  <a:spcPct val="100000"/>
                </a:lnSpc>
                <a:spcBef>
                  <a:spcPts val="0"/>
                </a:spcBef>
                <a:spcAft>
                  <a:spcPts val="0"/>
                </a:spcAft>
                <a:buClrTx/>
                <a:buSzTx/>
                <a:buFontTx/>
                <a:buNone/>
                <a:tabLst/>
                <a:defRPr/>
              </a:pPr>
              <a:r>
                <a:rPr lang="en-US" sz="1200" kern="0" dirty="0">
                  <a:solidFill>
                    <a:prstClr val="black"/>
                  </a:solidFill>
                  <a:latin typeface="Calibri"/>
                </a:rPr>
                <a:t>Reasonable certainty of ultimate collection</a:t>
              </a:r>
            </a:p>
          </p:txBody>
        </p:sp>
        <p:sp>
          <p:nvSpPr>
            <p:cNvPr id="59" name="Teardrop 58">
              <a:extLst>
                <a:ext uri="{FF2B5EF4-FFF2-40B4-BE49-F238E27FC236}">
                  <a16:creationId xmlns:a16="http://schemas.microsoft.com/office/drawing/2014/main" id="{F5402DC8-FC5E-F4D3-0DBD-A0FAE5DE5A15}"/>
                </a:ext>
              </a:extLst>
            </p:cNvPr>
            <p:cNvSpPr/>
            <p:nvPr/>
          </p:nvSpPr>
          <p:spPr>
            <a:xfrm rot="2700000" flipV="1">
              <a:off x="2124523" y="1569567"/>
              <a:ext cx="1920240" cy="1920240"/>
            </a:xfrm>
            <a:prstGeom prst="teardrop">
              <a:avLst/>
            </a:prstGeom>
            <a:solidFill>
              <a:schemeClr val="accent1">
                <a:lumMod val="60000"/>
                <a:lumOff val="40000"/>
              </a:schemeClr>
            </a:solid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60" name="Oval 59">
              <a:extLst>
                <a:ext uri="{FF2B5EF4-FFF2-40B4-BE49-F238E27FC236}">
                  <a16:creationId xmlns:a16="http://schemas.microsoft.com/office/drawing/2014/main" id="{DB1C5BBA-4511-9977-36DD-5204C483CB29}"/>
                </a:ext>
              </a:extLst>
            </p:cNvPr>
            <p:cNvSpPr/>
            <p:nvPr/>
          </p:nvSpPr>
          <p:spPr>
            <a:xfrm>
              <a:off x="2168340" y="1606498"/>
              <a:ext cx="1828800" cy="1828800"/>
            </a:xfrm>
            <a:prstGeom prst="ellipse">
              <a:avLst/>
            </a:prstGeom>
            <a:solidFill>
              <a:sysClr val="window" lastClr="FFFFFF"/>
            </a:solidFill>
            <a:ln w="12700" cap="flat" cmpd="sng" algn="ctr">
              <a:solidFill>
                <a:sysClr val="window" lastClr="FFFFFF"/>
              </a:solidFill>
              <a:prstDash val="solid"/>
            </a:ln>
            <a:effectLst/>
          </p:spPr>
          <p:txBody>
            <a:bodyPr lIns="0" rIns="0" rtlCol="0" anchor="ctr"/>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2F5597"/>
                  </a:solidFill>
                  <a:effectLst/>
                  <a:uLnTx/>
                  <a:uFillTx/>
                  <a:ea typeface="+mn-ea"/>
                  <a:cs typeface="Arial" pitchFamily="34" charset="0"/>
                </a:rPr>
                <a:t>Sale of Goods</a:t>
              </a:r>
            </a:p>
          </p:txBody>
        </p:sp>
        <p:sp>
          <p:nvSpPr>
            <p:cNvPr id="61" name="Freeform 196">
              <a:extLst>
                <a:ext uri="{FF2B5EF4-FFF2-40B4-BE49-F238E27FC236}">
                  <a16:creationId xmlns:a16="http://schemas.microsoft.com/office/drawing/2014/main" id="{9581087B-C61B-D9AC-87B7-67F5AA638F68}"/>
                </a:ext>
              </a:extLst>
            </p:cNvPr>
            <p:cNvSpPr>
              <a:spLocks noEditPoints="1"/>
            </p:cNvSpPr>
            <p:nvPr/>
          </p:nvSpPr>
          <p:spPr bwMode="auto">
            <a:xfrm rot="18780000">
              <a:off x="2903792" y="3660025"/>
              <a:ext cx="365760" cy="365760"/>
            </a:xfrm>
            <a:custGeom>
              <a:avLst/>
              <a:gdLst>
                <a:gd name="T0" fmla="*/ 346 w 382"/>
                <a:gd name="T1" fmla="*/ 20 h 396"/>
                <a:gd name="T2" fmla="*/ 312 w 382"/>
                <a:gd name="T3" fmla="*/ 0 h 396"/>
                <a:gd name="T4" fmla="*/ 278 w 382"/>
                <a:gd name="T5" fmla="*/ 4 h 396"/>
                <a:gd name="T6" fmla="*/ 252 w 382"/>
                <a:gd name="T7" fmla="*/ 20 h 396"/>
                <a:gd name="T8" fmla="*/ 152 w 382"/>
                <a:gd name="T9" fmla="*/ 114 h 396"/>
                <a:gd name="T10" fmla="*/ 130 w 382"/>
                <a:gd name="T11" fmla="*/ 156 h 396"/>
                <a:gd name="T12" fmla="*/ 134 w 382"/>
                <a:gd name="T13" fmla="*/ 196 h 396"/>
                <a:gd name="T14" fmla="*/ 156 w 382"/>
                <a:gd name="T15" fmla="*/ 228 h 396"/>
                <a:gd name="T16" fmla="*/ 176 w 382"/>
                <a:gd name="T17" fmla="*/ 238 h 396"/>
                <a:gd name="T18" fmla="*/ 190 w 382"/>
                <a:gd name="T19" fmla="*/ 232 h 396"/>
                <a:gd name="T20" fmla="*/ 198 w 382"/>
                <a:gd name="T21" fmla="*/ 212 h 396"/>
                <a:gd name="T22" fmla="*/ 188 w 382"/>
                <a:gd name="T23" fmla="*/ 196 h 396"/>
                <a:gd name="T24" fmla="*/ 188 w 382"/>
                <a:gd name="T25" fmla="*/ 196 h 396"/>
                <a:gd name="T26" fmla="*/ 176 w 382"/>
                <a:gd name="T27" fmla="*/ 178 h 396"/>
                <a:gd name="T28" fmla="*/ 176 w 382"/>
                <a:gd name="T29" fmla="*/ 160 h 396"/>
                <a:gd name="T30" fmla="*/ 278 w 382"/>
                <a:gd name="T31" fmla="*/ 60 h 396"/>
                <a:gd name="T32" fmla="*/ 300 w 382"/>
                <a:gd name="T33" fmla="*/ 44 h 396"/>
                <a:gd name="T34" fmla="*/ 316 w 382"/>
                <a:gd name="T35" fmla="*/ 54 h 396"/>
                <a:gd name="T36" fmla="*/ 328 w 382"/>
                <a:gd name="T37" fmla="*/ 66 h 396"/>
                <a:gd name="T38" fmla="*/ 336 w 382"/>
                <a:gd name="T39" fmla="*/ 82 h 396"/>
                <a:gd name="T40" fmla="*/ 274 w 382"/>
                <a:gd name="T41" fmla="*/ 148 h 396"/>
                <a:gd name="T42" fmla="*/ 274 w 382"/>
                <a:gd name="T43" fmla="*/ 180 h 396"/>
                <a:gd name="T44" fmla="*/ 300 w 382"/>
                <a:gd name="T45" fmla="*/ 186 h 396"/>
                <a:gd name="T46" fmla="*/ 370 w 382"/>
                <a:gd name="T47" fmla="*/ 118 h 396"/>
                <a:gd name="T48" fmla="*/ 382 w 382"/>
                <a:gd name="T49" fmla="*/ 82 h 396"/>
                <a:gd name="T50" fmla="*/ 370 w 382"/>
                <a:gd name="T51" fmla="*/ 44 h 396"/>
                <a:gd name="T52" fmla="*/ 238 w 382"/>
                <a:gd name="T53" fmla="*/ 148 h 396"/>
                <a:gd name="T54" fmla="*/ 206 w 382"/>
                <a:gd name="T55" fmla="*/ 148 h 396"/>
                <a:gd name="T56" fmla="*/ 200 w 382"/>
                <a:gd name="T57" fmla="*/ 172 h 396"/>
                <a:gd name="T58" fmla="*/ 216 w 382"/>
                <a:gd name="T59" fmla="*/ 194 h 396"/>
                <a:gd name="T60" fmla="*/ 226 w 382"/>
                <a:gd name="T61" fmla="*/ 222 h 396"/>
                <a:gd name="T62" fmla="*/ 220 w 382"/>
                <a:gd name="T63" fmla="*/ 240 h 396"/>
                <a:gd name="T64" fmla="*/ 98 w 382"/>
                <a:gd name="T65" fmla="*/ 346 h 396"/>
                <a:gd name="T66" fmla="*/ 86 w 382"/>
                <a:gd name="T67" fmla="*/ 352 h 396"/>
                <a:gd name="T68" fmla="*/ 66 w 382"/>
                <a:gd name="T69" fmla="*/ 340 h 396"/>
                <a:gd name="T70" fmla="*/ 60 w 382"/>
                <a:gd name="T71" fmla="*/ 334 h 396"/>
                <a:gd name="T72" fmla="*/ 46 w 382"/>
                <a:gd name="T73" fmla="*/ 308 h 396"/>
                <a:gd name="T74" fmla="*/ 114 w 382"/>
                <a:gd name="T75" fmla="*/ 236 h 396"/>
                <a:gd name="T76" fmla="*/ 120 w 382"/>
                <a:gd name="T77" fmla="*/ 212 h 396"/>
                <a:gd name="T78" fmla="*/ 100 w 382"/>
                <a:gd name="T79" fmla="*/ 198 h 396"/>
                <a:gd name="T80" fmla="*/ 14 w 382"/>
                <a:gd name="T81" fmla="*/ 270 h 396"/>
                <a:gd name="T82" fmla="*/ 0 w 382"/>
                <a:gd name="T83" fmla="*/ 298 h 396"/>
                <a:gd name="T84" fmla="*/ 6 w 382"/>
                <a:gd name="T85" fmla="*/ 336 h 396"/>
                <a:gd name="T86" fmla="*/ 28 w 382"/>
                <a:gd name="T87" fmla="*/ 366 h 396"/>
                <a:gd name="T88" fmla="*/ 60 w 382"/>
                <a:gd name="T89" fmla="*/ 390 h 396"/>
                <a:gd name="T90" fmla="*/ 86 w 382"/>
                <a:gd name="T91" fmla="*/ 396 h 396"/>
                <a:gd name="T92" fmla="*/ 116 w 382"/>
                <a:gd name="T93" fmla="*/ 388 h 396"/>
                <a:gd name="T94" fmla="*/ 140 w 382"/>
                <a:gd name="T95" fmla="*/ 370 h 396"/>
                <a:gd name="T96" fmla="*/ 246 w 382"/>
                <a:gd name="T97" fmla="*/ 280 h 396"/>
                <a:gd name="T98" fmla="*/ 270 w 382"/>
                <a:gd name="T99" fmla="*/ 222 h 396"/>
                <a:gd name="T100" fmla="*/ 260 w 382"/>
                <a:gd name="T101" fmla="*/ 180 h 396"/>
                <a:gd name="T102" fmla="*/ 238 w 382"/>
                <a:gd name="T103" fmla="*/ 14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2" h="396">
                  <a:moveTo>
                    <a:pt x="362" y="36"/>
                  </a:moveTo>
                  <a:lnTo>
                    <a:pt x="362" y="36"/>
                  </a:lnTo>
                  <a:lnTo>
                    <a:pt x="352" y="26"/>
                  </a:lnTo>
                  <a:lnTo>
                    <a:pt x="346" y="20"/>
                  </a:lnTo>
                  <a:lnTo>
                    <a:pt x="346" y="20"/>
                  </a:lnTo>
                  <a:lnTo>
                    <a:pt x="336" y="12"/>
                  </a:lnTo>
                  <a:lnTo>
                    <a:pt x="324" y="4"/>
                  </a:lnTo>
                  <a:lnTo>
                    <a:pt x="312" y="0"/>
                  </a:lnTo>
                  <a:lnTo>
                    <a:pt x="300" y="0"/>
                  </a:lnTo>
                  <a:lnTo>
                    <a:pt x="300" y="0"/>
                  </a:lnTo>
                  <a:lnTo>
                    <a:pt x="288" y="0"/>
                  </a:lnTo>
                  <a:lnTo>
                    <a:pt x="278" y="4"/>
                  </a:lnTo>
                  <a:lnTo>
                    <a:pt x="270" y="8"/>
                  </a:lnTo>
                  <a:lnTo>
                    <a:pt x="262" y="12"/>
                  </a:lnTo>
                  <a:lnTo>
                    <a:pt x="262" y="12"/>
                  </a:lnTo>
                  <a:lnTo>
                    <a:pt x="252" y="20"/>
                  </a:lnTo>
                  <a:lnTo>
                    <a:pt x="246" y="26"/>
                  </a:lnTo>
                  <a:lnTo>
                    <a:pt x="246" y="26"/>
                  </a:lnTo>
                  <a:lnTo>
                    <a:pt x="154" y="112"/>
                  </a:lnTo>
                  <a:lnTo>
                    <a:pt x="152" y="114"/>
                  </a:lnTo>
                  <a:lnTo>
                    <a:pt x="152" y="114"/>
                  </a:lnTo>
                  <a:lnTo>
                    <a:pt x="142" y="128"/>
                  </a:lnTo>
                  <a:lnTo>
                    <a:pt x="134" y="142"/>
                  </a:lnTo>
                  <a:lnTo>
                    <a:pt x="130" y="156"/>
                  </a:lnTo>
                  <a:lnTo>
                    <a:pt x="128" y="170"/>
                  </a:lnTo>
                  <a:lnTo>
                    <a:pt x="128" y="170"/>
                  </a:lnTo>
                  <a:lnTo>
                    <a:pt x="130" y="184"/>
                  </a:lnTo>
                  <a:lnTo>
                    <a:pt x="134" y="196"/>
                  </a:lnTo>
                  <a:lnTo>
                    <a:pt x="140" y="208"/>
                  </a:lnTo>
                  <a:lnTo>
                    <a:pt x="146" y="216"/>
                  </a:lnTo>
                  <a:lnTo>
                    <a:pt x="146" y="216"/>
                  </a:lnTo>
                  <a:lnTo>
                    <a:pt x="156" y="228"/>
                  </a:lnTo>
                  <a:lnTo>
                    <a:pt x="162" y="234"/>
                  </a:lnTo>
                  <a:lnTo>
                    <a:pt x="162" y="234"/>
                  </a:lnTo>
                  <a:lnTo>
                    <a:pt x="168" y="236"/>
                  </a:lnTo>
                  <a:lnTo>
                    <a:pt x="176" y="238"/>
                  </a:lnTo>
                  <a:lnTo>
                    <a:pt x="176" y="238"/>
                  </a:lnTo>
                  <a:lnTo>
                    <a:pt x="180" y="238"/>
                  </a:lnTo>
                  <a:lnTo>
                    <a:pt x="186" y="236"/>
                  </a:lnTo>
                  <a:lnTo>
                    <a:pt x="190" y="232"/>
                  </a:lnTo>
                  <a:lnTo>
                    <a:pt x="194" y="228"/>
                  </a:lnTo>
                  <a:lnTo>
                    <a:pt x="194" y="228"/>
                  </a:lnTo>
                  <a:lnTo>
                    <a:pt x="198" y="220"/>
                  </a:lnTo>
                  <a:lnTo>
                    <a:pt x="198" y="212"/>
                  </a:lnTo>
                  <a:lnTo>
                    <a:pt x="194" y="204"/>
                  </a:lnTo>
                  <a:lnTo>
                    <a:pt x="188" y="196"/>
                  </a:lnTo>
                  <a:lnTo>
                    <a:pt x="188" y="196"/>
                  </a:lnTo>
                  <a:lnTo>
                    <a:pt x="188" y="196"/>
                  </a:lnTo>
                  <a:lnTo>
                    <a:pt x="188" y="196"/>
                  </a:lnTo>
                  <a:lnTo>
                    <a:pt x="188" y="196"/>
                  </a:lnTo>
                  <a:lnTo>
                    <a:pt x="188" y="196"/>
                  </a:lnTo>
                  <a:lnTo>
                    <a:pt x="188" y="196"/>
                  </a:lnTo>
                  <a:lnTo>
                    <a:pt x="186" y="194"/>
                  </a:lnTo>
                  <a:lnTo>
                    <a:pt x="180" y="188"/>
                  </a:lnTo>
                  <a:lnTo>
                    <a:pt x="180" y="188"/>
                  </a:lnTo>
                  <a:lnTo>
                    <a:pt x="176" y="178"/>
                  </a:lnTo>
                  <a:lnTo>
                    <a:pt x="174" y="170"/>
                  </a:lnTo>
                  <a:lnTo>
                    <a:pt x="174" y="170"/>
                  </a:lnTo>
                  <a:lnTo>
                    <a:pt x="174" y="164"/>
                  </a:lnTo>
                  <a:lnTo>
                    <a:pt x="176" y="160"/>
                  </a:lnTo>
                  <a:lnTo>
                    <a:pt x="178" y="152"/>
                  </a:lnTo>
                  <a:lnTo>
                    <a:pt x="186" y="144"/>
                  </a:lnTo>
                  <a:lnTo>
                    <a:pt x="278" y="60"/>
                  </a:lnTo>
                  <a:lnTo>
                    <a:pt x="278" y="60"/>
                  </a:lnTo>
                  <a:lnTo>
                    <a:pt x="288" y="50"/>
                  </a:lnTo>
                  <a:lnTo>
                    <a:pt x="288" y="50"/>
                  </a:lnTo>
                  <a:lnTo>
                    <a:pt x="294" y="46"/>
                  </a:lnTo>
                  <a:lnTo>
                    <a:pt x="300" y="44"/>
                  </a:lnTo>
                  <a:lnTo>
                    <a:pt x="300" y="44"/>
                  </a:lnTo>
                  <a:lnTo>
                    <a:pt x="306" y="46"/>
                  </a:lnTo>
                  <a:lnTo>
                    <a:pt x="316" y="54"/>
                  </a:lnTo>
                  <a:lnTo>
                    <a:pt x="316" y="54"/>
                  </a:lnTo>
                  <a:lnTo>
                    <a:pt x="318" y="56"/>
                  </a:lnTo>
                  <a:lnTo>
                    <a:pt x="318" y="56"/>
                  </a:lnTo>
                  <a:lnTo>
                    <a:pt x="322" y="58"/>
                  </a:lnTo>
                  <a:lnTo>
                    <a:pt x="328" y="66"/>
                  </a:lnTo>
                  <a:lnTo>
                    <a:pt x="328" y="66"/>
                  </a:lnTo>
                  <a:lnTo>
                    <a:pt x="334" y="76"/>
                  </a:lnTo>
                  <a:lnTo>
                    <a:pt x="336" y="82"/>
                  </a:lnTo>
                  <a:lnTo>
                    <a:pt x="336" y="82"/>
                  </a:lnTo>
                  <a:lnTo>
                    <a:pt x="336" y="86"/>
                  </a:lnTo>
                  <a:lnTo>
                    <a:pt x="334" y="90"/>
                  </a:lnTo>
                  <a:lnTo>
                    <a:pt x="274" y="148"/>
                  </a:lnTo>
                  <a:lnTo>
                    <a:pt x="274" y="148"/>
                  </a:lnTo>
                  <a:lnTo>
                    <a:pt x="270" y="156"/>
                  </a:lnTo>
                  <a:lnTo>
                    <a:pt x="268" y="164"/>
                  </a:lnTo>
                  <a:lnTo>
                    <a:pt x="270" y="174"/>
                  </a:lnTo>
                  <a:lnTo>
                    <a:pt x="274" y="180"/>
                  </a:lnTo>
                  <a:lnTo>
                    <a:pt x="274" y="180"/>
                  </a:lnTo>
                  <a:lnTo>
                    <a:pt x="282" y="186"/>
                  </a:lnTo>
                  <a:lnTo>
                    <a:pt x="290" y="188"/>
                  </a:lnTo>
                  <a:lnTo>
                    <a:pt x="300" y="186"/>
                  </a:lnTo>
                  <a:lnTo>
                    <a:pt x="306" y="180"/>
                  </a:lnTo>
                  <a:lnTo>
                    <a:pt x="368" y="118"/>
                  </a:lnTo>
                  <a:lnTo>
                    <a:pt x="370" y="118"/>
                  </a:lnTo>
                  <a:lnTo>
                    <a:pt x="370" y="118"/>
                  </a:lnTo>
                  <a:lnTo>
                    <a:pt x="376" y="110"/>
                  </a:lnTo>
                  <a:lnTo>
                    <a:pt x="378" y="100"/>
                  </a:lnTo>
                  <a:lnTo>
                    <a:pt x="380" y="92"/>
                  </a:lnTo>
                  <a:lnTo>
                    <a:pt x="382" y="82"/>
                  </a:lnTo>
                  <a:lnTo>
                    <a:pt x="382" y="82"/>
                  </a:lnTo>
                  <a:lnTo>
                    <a:pt x="380" y="68"/>
                  </a:lnTo>
                  <a:lnTo>
                    <a:pt x="376" y="56"/>
                  </a:lnTo>
                  <a:lnTo>
                    <a:pt x="370" y="44"/>
                  </a:lnTo>
                  <a:lnTo>
                    <a:pt x="362" y="36"/>
                  </a:lnTo>
                  <a:lnTo>
                    <a:pt x="362" y="36"/>
                  </a:lnTo>
                  <a:close/>
                  <a:moveTo>
                    <a:pt x="238" y="148"/>
                  </a:moveTo>
                  <a:lnTo>
                    <a:pt x="238" y="148"/>
                  </a:lnTo>
                  <a:lnTo>
                    <a:pt x="230" y="142"/>
                  </a:lnTo>
                  <a:lnTo>
                    <a:pt x="222" y="142"/>
                  </a:lnTo>
                  <a:lnTo>
                    <a:pt x="212" y="142"/>
                  </a:lnTo>
                  <a:lnTo>
                    <a:pt x="206" y="148"/>
                  </a:lnTo>
                  <a:lnTo>
                    <a:pt x="206" y="148"/>
                  </a:lnTo>
                  <a:lnTo>
                    <a:pt x="200" y="156"/>
                  </a:lnTo>
                  <a:lnTo>
                    <a:pt x="198" y="164"/>
                  </a:lnTo>
                  <a:lnTo>
                    <a:pt x="200" y="172"/>
                  </a:lnTo>
                  <a:lnTo>
                    <a:pt x="206" y="180"/>
                  </a:lnTo>
                  <a:lnTo>
                    <a:pt x="206" y="180"/>
                  </a:lnTo>
                  <a:lnTo>
                    <a:pt x="210" y="184"/>
                  </a:lnTo>
                  <a:lnTo>
                    <a:pt x="216" y="194"/>
                  </a:lnTo>
                  <a:lnTo>
                    <a:pt x="216" y="194"/>
                  </a:lnTo>
                  <a:lnTo>
                    <a:pt x="222" y="208"/>
                  </a:lnTo>
                  <a:lnTo>
                    <a:pt x="224" y="216"/>
                  </a:lnTo>
                  <a:lnTo>
                    <a:pt x="226" y="222"/>
                  </a:lnTo>
                  <a:lnTo>
                    <a:pt x="226" y="222"/>
                  </a:lnTo>
                  <a:lnTo>
                    <a:pt x="224" y="228"/>
                  </a:lnTo>
                  <a:lnTo>
                    <a:pt x="224" y="234"/>
                  </a:lnTo>
                  <a:lnTo>
                    <a:pt x="220" y="240"/>
                  </a:lnTo>
                  <a:lnTo>
                    <a:pt x="214" y="246"/>
                  </a:lnTo>
                  <a:lnTo>
                    <a:pt x="112" y="336"/>
                  </a:lnTo>
                  <a:lnTo>
                    <a:pt x="112" y="336"/>
                  </a:lnTo>
                  <a:lnTo>
                    <a:pt x="98" y="346"/>
                  </a:lnTo>
                  <a:lnTo>
                    <a:pt x="98" y="346"/>
                  </a:lnTo>
                  <a:lnTo>
                    <a:pt x="92" y="350"/>
                  </a:lnTo>
                  <a:lnTo>
                    <a:pt x="86" y="352"/>
                  </a:lnTo>
                  <a:lnTo>
                    <a:pt x="86" y="352"/>
                  </a:lnTo>
                  <a:lnTo>
                    <a:pt x="78" y="350"/>
                  </a:lnTo>
                  <a:lnTo>
                    <a:pt x="74" y="346"/>
                  </a:lnTo>
                  <a:lnTo>
                    <a:pt x="66" y="340"/>
                  </a:lnTo>
                  <a:lnTo>
                    <a:pt x="66" y="340"/>
                  </a:lnTo>
                  <a:lnTo>
                    <a:pt x="64" y="338"/>
                  </a:lnTo>
                  <a:lnTo>
                    <a:pt x="64" y="338"/>
                  </a:lnTo>
                  <a:lnTo>
                    <a:pt x="64" y="338"/>
                  </a:lnTo>
                  <a:lnTo>
                    <a:pt x="60" y="334"/>
                  </a:lnTo>
                  <a:lnTo>
                    <a:pt x="54" y="326"/>
                  </a:lnTo>
                  <a:lnTo>
                    <a:pt x="54" y="326"/>
                  </a:lnTo>
                  <a:lnTo>
                    <a:pt x="48" y="316"/>
                  </a:lnTo>
                  <a:lnTo>
                    <a:pt x="46" y="308"/>
                  </a:lnTo>
                  <a:lnTo>
                    <a:pt x="46" y="308"/>
                  </a:lnTo>
                  <a:lnTo>
                    <a:pt x="46" y="304"/>
                  </a:lnTo>
                  <a:lnTo>
                    <a:pt x="48" y="298"/>
                  </a:lnTo>
                  <a:lnTo>
                    <a:pt x="114" y="236"/>
                  </a:lnTo>
                  <a:lnTo>
                    <a:pt x="114" y="236"/>
                  </a:lnTo>
                  <a:lnTo>
                    <a:pt x="120" y="230"/>
                  </a:lnTo>
                  <a:lnTo>
                    <a:pt x="122" y="222"/>
                  </a:lnTo>
                  <a:lnTo>
                    <a:pt x="120" y="212"/>
                  </a:lnTo>
                  <a:lnTo>
                    <a:pt x="116" y="204"/>
                  </a:lnTo>
                  <a:lnTo>
                    <a:pt x="116" y="204"/>
                  </a:lnTo>
                  <a:lnTo>
                    <a:pt x="108" y="200"/>
                  </a:lnTo>
                  <a:lnTo>
                    <a:pt x="100" y="198"/>
                  </a:lnTo>
                  <a:lnTo>
                    <a:pt x="92" y="198"/>
                  </a:lnTo>
                  <a:lnTo>
                    <a:pt x="84" y="204"/>
                  </a:lnTo>
                  <a:lnTo>
                    <a:pt x="14" y="268"/>
                  </a:lnTo>
                  <a:lnTo>
                    <a:pt x="14" y="270"/>
                  </a:lnTo>
                  <a:lnTo>
                    <a:pt x="14" y="270"/>
                  </a:lnTo>
                  <a:lnTo>
                    <a:pt x="8" y="278"/>
                  </a:lnTo>
                  <a:lnTo>
                    <a:pt x="4" y="288"/>
                  </a:lnTo>
                  <a:lnTo>
                    <a:pt x="0" y="298"/>
                  </a:lnTo>
                  <a:lnTo>
                    <a:pt x="0" y="308"/>
                  </a:lnTo>
                  <a:lnTo>
                    <a:pt x="0" y="308"/>
                  </a:lnTo>
                  <a:lnTo>
                    <a:pt x="2" y="322"/>
                  </a:lnTo>
                  <a:lnTo>
                    <a:pt x="6" y="336"/>
                  </a:lnTo>
                  <a:lnTo>
                    <a:pt x="12" y="346"/>
                  </a:lnTo>
                  <a:lnTo>
                    <a:pt x="18" y="356"/>
                  </a:lnTo>
                  <a:lnTo>
                    <a:pt x="18" y="356"/>
                  </a:lnTo>
                  <a:lnTo>
                    <a:pt x="28" y="366"/>
                  </a:lnTo>
                  <a:lnTo>
                    <a:pt x="36" y="374"/>
                  </a:lnTo>
                  <a:lnTo>
                    <a:pt x="36" y="374"/>
                  </a:lnTo>
                  <a:lnTo>
                    <a:pt x="48" y="384"/>
                  </a:lnTo>
                  <a:lnTo>
                    <a:pt x="60" y="390"/>
                  </a:lnTo>
                  <a:lnTo>
                    <a:pt x="72" y="394"/>
                  </a:lnTo>
                  <a:lnTo>
                    <a:pt x="86" y="396"/>
                  </a:lnTo>
                  <a:lnTo>
                    <a:pt x="86" y="396"/>
                  </a:lnTo>
                  <a:lnTo>
                    <a:pt x="86" y="396"/>
                  </a:lnTo>
                  <a:lnTo>
                    <a:pt x="86" y="396"/>
                  </a:lnTo>
                  <a:lnTo>
                    <a:pt x="98" y="396"/>
                  </a:lnTo>
                  <a:lnTo>
                    <a:pt x="108" y="392"/>
                  </a:lnTo>
                  <a:lnTo>
                    <a:pt x="116" y="388"/>
                  </a:lnTo>
                  <a:lnTo>
                    <a:pt x="124" y="384"/>
                  </a:lnTo>
                  <a:lnTo>
                    <a:pt x="124" y="384"/>
                  </a:lnTo>
                  <a:lnTo>
                    <a:pt x="134" y="376"/>
                  </a:lnTo>
                  <a:lnTo>
                    <a:pt x="140" y="370"/>
                  </a:lnTo>
                  <a:lnTo>
                    <a:pt x="140" y="370"/>
                  </a:lnTo>
                  <a:lnTo>
                    <a:pt x="246" y="280"/>
                  </a:lnTo>
                  <a:lnTo>
                    <a:pt x="246" y="280"/>
                  </a:lnTo>
                  <a:lnTo>
                    <a:pt x="246" y="280"/>
                  </a:lnTo>
                  <a:lnTo>
                    <a:pt x="258" y="266"/>
                  </a:lnTo>
                  <a:lnTo>
                    <a:pt x="264" y="252"/>
                  </a:lnTo>
                  <a:lnTo>
                    <a:pt x="270" y="236"/>
                  </a:lnTo>
                  <a:lnTo>
                    <a:pt x="270" y="222"/>
                  </a:lnTo>
                  <a:lnTo>
                    <a:pt x="270" y="222"/>
                  </a:lnTo>
                  <a:lnTo>
                    <a:pt x="270" y="206"/>
                  </a:lnTo>
                  <a:lnTo>
                    <a:pt x="266" y="192"/>
                  </a:lnTo>
                  <a:lnTo>
                    <a:pt x="260" y="180"/>
                  </a:lnTo>
                  <a:lnTo>
                    <a:pt x="254" y="168"/>
                  </a:lnTo>
                  <a:lnTo>
                    <a:pt x="254" y="168"/>
                  </a:lnTo>
                  <a:lnTo>
                    <a:pt x="242" y="154"/>
                  </a:lnTo>
                  <a:lnTo>
                    <a:pt x="238" y="148"/>
                  </a:lnTo>
                  <a:lnTo>
                    <a:pt x="238" y="148"/>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2" name="Oval 61">
              <a:extLst>
                <a:ext uri="{FF2B5EF4-FFF2-40B4-BE49-F238E27FC236}">
                  <a16:creationId xmlns:a16="http://schemas.microsoft.com/office/drawing/2014/main" id="{63406A4D-B5CB-8964-EEC5-E00C154A0D7D}"/>
                </a:ext>
              </a:extLst>
            </p:cNvPr>
            <p:cNvSpPr/>
            <p:nvPr/>
          </p:nvSpPr>
          <p:spPr>
            <a:xfrm>
              <a:off x="4248987" y="3925045"/>
              <a:ext cx="2240280" cy="2240280"/>
            </a:xfrm>
            <a:prstGeom prst="ellipse">
              <a:avLst/>
            </a:prstGeom>
            <a:solidFill>
              <a:sysClr val="window" lastClr="FFFFFF"/>
            </a:solidFill>
            <a:ln w="12700" cap="flat" cmpd="sng" algn="ctr">
              <a:solidFill>
                <a:srgbClr val="C1EEE9"/>
              </a:solidFill>
              <a:prstDash val="solid"/>
            </a:ln>
            <a:effectLst/>
          </p:spPr>
          <p:txBody>
            <a:bodyPr lIns="0" tIns="0" rIns="0" bIns="0" rtlCol="0" anchor="ctr"/>
            <a:lstStyle/>
            <a:p>
              <a:pPr marL="6350" marR="0" lvl="1"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Percentage Completion Method</a:t>
              </a:r>
            </a:p>
          </p:txBody>
        </p:sp>
        <p:sp>
          <p:nvSpPr>
            <p:cNvPr id="63" name="Oval 62">
              <a:extLst>
                <a:ext uri="{FF2B5EF4-FFF2-40B4-BE49-F238E27FC236}">
                  <a16:creationId xmlns:a16="http://schemas.microsoft.com/office/drawing/2014/main" id="{77B6C0DC-2845-3864-1909-267B95E130F5}"/>
                </a:ext>
              </a:extLst>
            </p:cNvPr>
            <p:cNvSpPr/>
            <p:nvPr/>
          </p:nvSpPr>
          <p:spPr>
            <a:xfrm>
              <a:off x="6533470" y="3925045"/>
              <a:ext cx="2240280" cy="2240280"/>
            </a:xfrm>
            <a:prstGeom prst="ellipse">
              <a:avLst/>
            </a:prstGeom>
            <a:solidFill>
              <a:sysClr val="window" lastClr="FFFFFF"/>
            </a:solidFill>
            <a:ln w="12700" cap="flat" cmpd="sng" algn="ctr">
              <a:solidFill>
                <a:srgbClr val="00B0F0"/>
              </a:solidFill>
              <a:prstDash val="solid"/>
            </a:ln>
            <a:effectLst/>
          </p:spPr>
          <p:txBody>
            <a:bodyPr lIns="0" tIns="0" rIns="0" bIns="0" rtlCol="0" anchor="ctr"/>
            <a:lstStyle/>
            <a:p>
              <a:pPr marL="6350" marR="0" lvl="1"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Interest accrues over time on amount outstanding and rate applicable</a:t>
              </a:r>
            </a:p>
            <a:p>
              <a:pPr marL="6350" marR="0" lvl="1" indent="0" algn="ctr" defTabSz="914400" eaLnBrk="1" fontAlgn="auto" latinLnBrk="0" hangingPunct="1">
                <a:lnSpc>
                  <a:spcPct val="100000"/>
                </a:lnSpc>
                <a:spcBef>
                  <a:spcPts val="0"/>
                </a:spcBef>
                <a:spcAft>
                  <a:spcPts val="0"/>
                </a:spcAft>
                <a:buClrTx/>
                <a:buSzTx/>
                <a:buFontTx/>
                <a:buNone/>
                <a:tabLst/>
                <a:defRPr/>
              </a:pPr>
              <a:endParaRPr lang="en-US" sz="1200" kern="0" dirty="0">
                <a:solidFill>
                  <a:prstClr val="black"/>
                </a:solidFill>
                <a:latin typeface="Calibri"/>
              </a:endParaRPr>
            </a:p>
            <a:p>
              <a:pPr marL="6350" marR="0" lvl="1" indent="0" algn="ctr" defTabSz="914400" eaLnBrk="1" fontAlgn="auto" latinLnBrk="0" hangingPunct="1">
                <a:lnSpc>
                  <a:spcPct val="100000"/>
                </a:lnSpc>
                <a:spcBef>
                  <a:spcPts val="0"/>
                </a:spcBef>
                <a:spcAft>
                  <a:spcPts val="0"/>
                </a:spcAft>
                <a:buClrTx/>
                <a:buSzTx/>
                <a:buFontTx/>
                <a:buNone/>
                <a:tabLst/>
                <a:defRPr/>
              </a:pPr>
              <a:r>
                <a:rPr lang="en-US" sz="1200" kern="0" dirty="0">
                  <a:solidFill>
                    <a:prstClr val="black"/>
                  </a:solidFill>
                  <a:latin typeface="Calibri"/>
                </a:rPr>
                <a:t>Dividend is recognized as per the provisions of the Act</a:t>
              </a:r>
            </a:p>
            <a:p>
              <a:pPr marL="6350" marR="0" lvl="1"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a:ea typeface="+mn-ea"/>
                <a:cs typeface="+mn-cs"/>
              </a:endParaRPr>
            </a:p>
            <a:p>
              <a:pPr marL="6350" marR="0" lvl="1" indent="0" algn="ctr" defTabSz="914400" eaLnBrk="1" fontAlgn="auto" latinLnBrk="0" hangingPunct="1">
                <a:lnSpc>
                  <a:spcPct val="100000"/>
                </a:lnSpc>
                <a:spcBef>
                  <a:spcPts val="0"/>
                </a:spcBef>
                <a:spcAft>
                  <a:spcPts val="0"/>
                </a:spcAft>
                <a:buClrTx/>
                <a:buSzTx/>
                <a:buFontTx/>
                <a:buNone/>
                <a:tabLst/>
                <a:defRPr/>
              </a:pPr>
              <a:r>
                <a:rPr lang="en-US" sz="1200" kern="0" dirty="0">
                  <a:solidFill>
                    <a:prstClr val="black"/>
                  </a:solidFill>
                  <a:latin typeface="Calibri"/>
                </a:rPr>
                <a:t>Royalty is accrued as per the terms of the Agreement</a:t>
              </a:r>
              <a:endParaRPr kumimoji="0" lang="en-US"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128" name="Teardrop 127">
              <a:extLst>
                <a:ext uri="{FF2B5EF4-FFF2-40B4-BE49-F238E27FC236}">
                  <a16:creationId xmlns:a16="http://schemas.microsoft.com/office/drawing/2014/main" id="{81F00EA8-F394-67BB-C766-4AD780DF0815}"/>
                </a:ext>
              </a:extLst>
            </p:cNvPr>
            <p:cNvSpPr/>
            <p:nvPr/>
          </p:nvSpPr>
          <p:spPr>
            <a:xfrm rot="2700000" flipV="1">
              <a:off x="4409007" y="1624157"/>
              <a:ext cx="1920240" cy="1920240"/>
            </a:xfrm>
            <a:prstGeom prst="teardrop">
              <a:avLst/>
            </a:prstGeom>
            <a:solidFill>
              <a:srgbClr val="C1EEE9"/>
            </a:solid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129" name="Oval 128">
              <a:extLst>
                <a:ext uri="{FF2B5EF4-FFF2-40B4-BE49-F238E27FC236}">
                  <a16:creationId xmlns:a16="http://schemas.microsoft.com/office/drawing/2014/main" id="{9C732D3B-6A3C-0160-0534-CA7F166CD5CE}"/>
                </a:ext>
              </a:extLst>
            </p:cNvPr>
            <p:cNvSpPr/>
            <p:nvPr/>
          </p:nvSpPr>
          <p:spPr>
            <a:xfrm>
              <a:off x="4452822" y="1661090"/>
              <a:ext cx="1828800" cy="1828800"/>
            </a:xfrm>
            <a:prstGeom prst="ellipse">
              <a:avLst/>
            </a:prstGeom>
            <a:solidFill>
              <a:sysClr val="window" lastClr="FFFFFF"/>
            </a:solidFill>
            <a:ln w="12700" cap="flat" cmpd="sng" algn="ctr">
              <a:solidFill>
                <a:sysClr val="window" lastClr="FFFFFF"/>
              </a:solidFill>
              <a:prstDash val="solid"/>
            </a:ln>
            <a:effectLst/>
          </p:spPr>
          <p:txBody>
            <a:bodyPr rtlCol="0" anchor="ctr"/>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46A38"/>
                  </a:solidFill>
                  <a:effectLst/>
                  <a:uLnTx/>
                  <a:uFillTx/>
                  <a:ea typeface="+mn-ea"/>
                  <a:cs typeface="Arial" pitchFamily="34" charset="0"/>
                </a:rPr>
                <a:t>Rendering of services</a:t>
              </a:r>
            </a:p>
          </p:txBody>
        </p:sp>
        <p:sp>
          <p:nvSpPr>
            <p:cNvPr id="130" name="Freeform 196">
              <a:extLst>
                <a:ext uri="{FF2B5EF4-FFF2-40B4-BE49-F238E27FC236}">
                  <a16:creationId xmlns:a16="http://schemas.microsoft.com/office/drawing/2014/main" id="{45169AD0-EB20-3F5A-655E-EFB75C36A144}"/>
                </a:ext>
              </a:extLst>
            </p:cNvPr>
            <p:cNvSpPr>
              <a:spLocks noEditPoints="1"/>
            </p:cNvSpPr>
            <p:nvPr/>
          </p:nvSpPr>
          <p:spPr bwMode="auto">
            <a:xfrm rot="18780000">
              <a:off x="5159277" y="3714617"/>
              <a:ext cx="365760" cy="365760"/>
            </a:xfrm>
            <a:custGeom>
              <a:avLst/>
              <a:gdLst>
                <a:gd name="T0" fmla="*/ 346 w 382"/>
                <a:gd name="T1" fmla="*/ 20 h 396"/>
                <a:gd name="T2" fmla="*/ 312 w 382"/>
                <a:gd name="T3" fmla="*/ 0 h 396"/>
                <a:gd name="T4" fmla="*/ 278 w 382"/>
                <a:gd name="T5" fmla="*/ 4 h 396"/>
                <a:gd name="T6" fmla="*/ 252 w 382"/>
                <a:gd name="T7" fmla="*/ 20 h 396"/>
                <a:gd name="T8" fmla="*/ 152 w 382"/>
                <a:gd name="T9" fmla="*/ 114 h 396"/>
                <a:gd name="T10" fmla="*/ 130 w 382"/>
                <a:gd name="T11" fmla="*/ 156 h 396"/>
                <a:gd name="T12" fmla="*/ 134 w 382"/>
                <a:gd name="T13" fmla="*/ 196 h 396"/>
                <a:gd name="T14" fmla="*/ 156 w 382"/>
                <a:gd name="T15" fmla="*/ 228 h 396"/>
                <a:gd name="T16" fmla="*/ 176 w 382"/>
                <a:gd name="T17" fmla="*/ 238 h 396"/>
                <a:gd name="T18" fmla="*/ 190 w 382"/>
                <a:gd name="T19" fmla="*/ 232 h 396"/>
                <a:gd name="T20" fmla="*/ 198 w 382"/>
                <a:gd name="T21" fmla="*/ 212 h 396"/>
                <a:gd name="T22" fmla="*/ 188 w 382"/>
                <a:gd name="T23" fmla="*/ 196 h 396"/>
                <a:gd name="T24" fmla="*/ 188 w 382"/>
                <a:gd name="T25" fmla="*/ 196 h 396"/>
                <a:gd name="T26" fmla="*/ 176 w 382"/>
                <a:gd name="T27" fmla="*/ 178 h 396"/>
                <a:gd name="T28" fmla="*/ 176 w 382"/>
                <a:gd name="T29" fmla="*/ 160 h 396"/>
                <a:gd name="T30" fmla="*/ 278 w 382"/>
                <a:gd name="T31" fmla="*/ 60 h 396"/>
                <a:gd name="T32" fmla="*/ 300 w 382"/>
                <a:gd name="T33" fmla="*/ 44 h 396"/>
                <a:gd name="T34" fmla="*/ 316 w 382"/>
                <a:gd name="T35" fmla="*/ 54 h 396"/>
                <a:gd name="T36" fmla="*/ 328 w 382"/>
                <a:gd name="T37" fmla="*/ 66 h 396"/>
                <a:gd name="T38" fmla="*/ 336 w 382"/>
                <a:gd name="T39" fmla="*/ 82 h 396"/>
                <a:gd name="T40" fmla="*/ 274 w 382"/>
                <a:gd name="T41" fmla="*/ 148 h 396"/>
                <a:gd name="T42" fmla="*/ 274 w 382"/>
                <a:gd name="T43" fmla="*/ 180 h 396"/>
                <a:gd name="T44" fmla="*/ 300 w 382"/>
                <a:gd name="T45" fmla="*/ 186 h 396"/>
                <a:gd name="T46" fmla="*/ 370 w 382"/>
                <a:gd name="T47" fmla="*/ 118 h 396"/>
                <a:gd name="T48" fmla="*/ 382 w 382"/>
                <a:gd name="T49" fmla="*/ 82 h 396"/>
                <a:gd name="T50" fmla="*/ 370 w 382"/>
                <a:gd name="T51" fmla="*/ 44 h 396"/>
                <a:gd name="T52" fmla="*/ 238 w 382"/>
                <a:gd name="T53" fmla="*/ 148 h 396"/>
                <a:gd name="T54" fmla="*/ 206 w 382"/>
                <a:gd name="T55" fmla="*/ 148 h 396"/>
                <a:gd name="T56" fmla="*/ 200 w 382"/>
                <a:gd name="T57" fmla="*/ 172 h 396"/>
                <a:gd name="T58" fmla="*/ 216 w 382"/>
                <a:gd name="T59" fmla="*/ 194 h 396"/>
                <a:gd name="T60" fmla="*/ 226 w 382"/>
                <a:gd name="T61" fmla="*/ 222 h 396"/>
                <a:gd name="T62" fmla="*/ 220 w 382"/>
                <a:gd name="T63" fmla="*/ 240 h 396"/>
                <a:gd name="T64" fmla="*/ 98 w 382"/>
                <a:gd name="T65" fmla="*/ 346 h 396"/>
                <a:gd name="T66" fmla="*/ 86 w 382"/>
                <a:gd name="T67" fmla="*/ 352 h 396"/>
                <a:gd name="T68" fmla="*/ 66 w 382"/>
                <a:gd name="T69" fmla="*/ 340 h 396"/>
                <a:gd name="T70" fmla="*/ 60 w 382"/>
                <a:gd name="T71" fmla="*/ 334 h 396"/>
                <a:gd name="T72" fmla="*/ 46 w 382"/>
                <a:gd name="T73" fmla="*/ 308 h 396"/>
                <a:gd name="T74" fmla="*/ 114 w 382"/>
                <a:gd name="T75" fmla="*/ 236 h 396"/>
                <a:gd name="T76" fmla="*/ 120 w 382"/>
                <a:gd name="T77" fmla="*/ 212 h 396"/>
                <a:gd name="T78" fmla="*/ 100 w 382"/>
                <a:gd name="T79" fmla="*/ 198 h 396"/>
                <a:gd name="T80" fmla="*/ 14 w 382"/>
                <a:gd name="T81" fmla="*/ 270 h 396"/>
                <a:gd name="T82" fmla="*/ 0 w 382"/>
                <a:gd name="T83" fmla="*/ 298 h 396"/>
                <a:gd name="T84" fmla="*/ 6 w 382"/>
                <a:gd name="T85" fmla="*/ 336 h 396"/>
                <a:gd name="T86" fmla="*/ 28 w 382"/>
                <a:gd name="T87" fmla="*/ 366 h 396"/>
                <a:gd name="T88" fmla="*/ 60 w 382"/>
                <a:gd name="T89" fmla="*/ 390 h 396"/>
                <a:gd name="T90" fmla="*/ 86 w 382"/>
                <a:gd name="T91" fmla="*/ 396 h 396"/>
                <a:gd name="T92" fmla="*/ 116 w 382"/>
                <a:gd name="T93" fmla="*/ 388 h 396"/>
                <a:gd name="T94" fmla="*/ 140 w 382"/>
                <a:gd name="T95" fmla="*/ 370 h 396"/>
                <a:gd name="T96" fmla="*/ 246 w 382"/>
                <a:gd name="T97" fmla="*/ 280 h 396"/>
                <a:gd name="T98" fmla="*/ 270 w 382"/>
                <a:gd name="T99" fmla="*/ 222 h 396"/>
                <a:gd name="T100" fmla="*/ 260 w 382"/>
                <a:gd name="T101" fmla="*/ 180 h 396"/>
                <a:gd name="T102" fmla="*/ 238 w 382"/>
                <a:gd name="T103" fmla="*/ 14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2" h="396">
                  <a:moveTo>
                    <a:pt x="362" y="36"/>
                  </a:moveTo>
                  <a:lnTo>
                    <a:pt x="362" y="36"/>
                  </a:lnTo>
                  <a:lnTo>
                    <a:pt x="352" y="26"/>
                  </a:lnTo>
                  <a:lnTo>
                    <a:pt x="346" y="20"/>
                  </a:lnTo>
                  <a:lnTo>
                    <a:pt x="346" y="20"/>
                  </a:lnTo>
                  <a:lnTo>
                    <a:pt x="336" y="12"/>
                  </a:lnTo>
                  <a:lnTo>
                    <a:pt x="324" y="4"/>
                  </a:lnTo>
                  <a:lnTo>
                    <a:pt x="312" y="0"/>
                  </a:lnTo>
                  <a:lnTo>
                    <a:pt x="300" y="0"/>
                  </a:lnTo>
                  <a:lnTo>
                    <a:pt x="300" y="0"/>
                  </a:lnTo>
                  <a:lnTo>
                    <a:pt x="288" y="0"/>
                  </a:lnTo>
                  <a:lnTo>
                    <a:pt x="278" y="4"/>
                  </a:lnTo>
                  <a:lnTo>
                    <a:pt x="270" y="8"/>
                  </a:lnTo>
                  <a:lnTo>
                    <a:pt x="262" y="12"/>
                  </a:lnTo>
                  <a:lnTo>
                    <a:pt x="262" y="12"/>
                  </a:lnTo>
                  <a:lnTo>
                    <a:pt x="252" y="20"/>
                  </a:lnTo>
                  <a:lnTo>
                    <a:pt x="246" y="26"/>
                  </a:lnTo>
                  <a:lnTo>
                    <a:pt x="246" y="26"/>
                  </a:lnTo>
                  <a:lnTo>
                    <a:pt x="154" y="112"/>
                  </a:lnTo>
                  <a:lnTo>
                    <a:pt x="152" y="114"/>
                  </a:lnTo>
                  <a:lnTo>
                    <a:pt x="152" y="114"/>
                  </a:lnTo>
                  <a:lnTo>
                    <a:pt x="142" y="128"/>
                  </a:lnTo>
                  <a:lnTo>
                    <a:pt x="134" y="142"/>
                  </a:lnTo>
                  <a:lnTo>
                    <a:pt x="130" y="156"/>
                  </a:lnTo>
                  <a:lnTo>
                    <a:pt x="128" y="170"/>
                  </a:lnTo>
                  <a:lnTo>
                    <a:pt x="128" y="170"/>
                  </a:lnTo>
                  <a:lnTo>
                    <a:pt x="130" y="184"/>
                  </a:lnTo>
                  <a:lnTo>
                    <a:pt x="134" y="196"/>
                  </a:lnTo>
                  <a:lnTo>
                    <a:pt x="140" y="208"/>
                  </a:lnTo>
                  <a:lnTo>
                    <a:pt x="146" y="216"/>
                  </a:lnTo>
                  <a:lnTo>
                    <a:pt x="146" y="216"/>
                  </a:lnTo>
                  <a:lnTo>
                    <a:pt x="156" y="228"/>
                  </a:lnTo>
                  <a:lnTo>
                    <a:pt x="162" y="234"/>
                  </a:lnTo>
                  <a:lnTo>
                    <a:pt x="162" y="234"/>
                  </a:lnTo>
                  <a:lnTo>
                    <a:pt x="168" y="236"/>
                  </a:lnTo>
                  <a:lnTo>
                    <a:pt x="176" y="238"/>
                  </a:lnTo>
                  <a:lnTo>
                    <a:pt x="176" y="238"/>
                  </a:lnTo>
                  <a:lnTo>
                    <a:pt x="180" y="238"/>
                  </a:lnTo>
                  <a:lnTo>
                    <a:pt x="186" y="236"/>
                  </a:lnTo>
                  <a:lnTo>
                    <a:pt x="190" y="232"/>
                  </a:lnTo>
                  <a:lnTo>
                    <a:pt x="194" y="228"/>
                  </a:lnTo>
                  <a:lnTo>
                    <a:pt x="194" y="228"/>
                  </a:lnTo>
                  <a:lnTo>
                    <a:pt x="198" y="220"/>
                  </a:lnTo>
                  <a:lnTo>
                    <a:pt x="198" y="212"/>
                  </a:lnTo>
                  <a:lnTo>
                    <a:pt x="194" y="204"/>
                  </a:lnTo>
                  <a:lnTo>
                    <a:pt x="188" y="196"/>
                  </a:lnTo>
                  <a:lnTo>
                    <a:pt x="188" y="196"/>
                  </a:lnTo>
                  <a:lnTo>
                    <a:pt x="188" y="196"/>
                  </a:lnTo>
                  <a:lnTo>
                    <a:pt x="188" y="196"/>
                  </a:lnTo>
                  <a:lnTo>
                    <a:pt x="188" y="196"/>
                  </a:lnTo>
                  <a:lnTo>
                    <a:pt x="188" y="196"/>
                  </a:lnTo>
                  <a:lnTo>
                    <a:pt x="188" y="196"/>
                  </a:lnTo>
                  <a:lnTo>
                    <a:pt x="186" y="194"/>
                  </a:lnTo>
                  <a:lnTo>
                    <a:pt x="180" y="188"/>
                  </a:lnTo>
                  <a:lnTo>
                    <a:pt x="180" y="188"/>
                  </a:lnTo>
                  <a:lnTo>
                    <a:pt x="176" y="178"/>
                  </a:lnTo>
                  <a:lnTo>
                    <a:pt x="174" y="170"/>
                  </a:lnTo>
                  <a:lnTo>
                    <a:pt x="174" y="170"/>
                  </a:lnTo>
                  <a:lnTo>
                    <a:pt x="174" y="164"/>
                  </a:lnTo>
                  <a:lnTo>
                    <a:pt x="176" y="160"/>
                  </a:lnTo>
                  <a:lnTo>
                    <a:pt x="178" y="152"/>
                  </a:lnTo>
                  <a:lnTo>
                    <a:pt x="186" y="144"/>
                  </a:lnTo>
                  <a:lnTo>
                    <a:pt x="278" y="60"/>
                  </a:lnTo>
                  <a:lnTo>
                    <a:pt x="278" y="60"/>
                  </a:lnTo>
                  <a:lnTo>
                    <a:pt x="288" y="50"/>
                  </a:lnTo>
                  <a:lnTo>
                    <a:pt x="288" y="50"/>
                  </a:lnTo>
                  <a:lnTo>
                    <a:pt x="294" y="46"/>
                  </a:lnTo>
                  <a:lnTo>
                    <a:pt x="300" y="44"/>
                  </a:lnTo>
                  <a:lnTo>
                    <a:pt x="300" y="44"/>
                  </a:lnTo>
                  <a:lnTo>
                    <a:pt x="306" y="46"/>
                  </a:lnTo>
                  <a:lnTo>
                    <a:pt x="316" y="54"/>
                  </a:lnTo>
                  <a:lnTo>
                    <a:pt x="316" y="54"/>
                  </a:lnTo>
                  <a:lnTo>
                    <a:pt x="318" y="56"/>
                  </a:lnTo>
                  <a:lnTo>
                    <a:pt x="318" y="56"/>
                  </a:lnTo>
                  <a:lnTo>
                    <a:pt x="322" y="58"/>
                  </a:lnTo>
                  <a:lnTo>
                    <a:pt x="328" y="66"/>
                  </a:lnTo>
                  <a:lnTo>
                    <a:pt x="328" y="66"/>
                  </a:lnTo>
                  <a:lnTo>
                    <a:pt x="334" y="76"/>
                  </a:lnTo>
                  <a:lnTo>
                    <a:pt x="336" y="82"/>
                  </a:lnTo>
                  <a:lnTo>
                    <a:pt x="336" y="82"/>
                  </a:lnTo>
                  <a:lnTo>
                    <a:pt x="336" y="86"/>
                  </a:lnTo>
                  <a:lnTo>
                    <a:pt x="334" y="90"/>
                  </a:lnTo>
                  <a:lnTo>
                    <a:pt x="274" y="148"/>
                  </a:lnTo>
                  <a:lnTo>
                    <a:pt x="274" y="148"/>
                  </a:lnTo>
                  <a:lnTo>
                    <a:pt x="270" y="156"/>
                  </a:lnTo>
                  <a:lnTo>
                    <a:pt x="268" y="164"/>
                  </a:lnTo>
                  <a:lnTo>
                    <a:pt x="270" y="174"/>
                  </a:lnTo>
                  <a:lnTo>
                    <a:pt x="274" y="180"/>
                  </a:lnTo>
                  <a:lnTo>
                    <a:pt x="274" y="180"/>
                  </a:lnTo>
                  <a:lnTo>
                    <a:pt x="282" y="186"/>
                  </a:lnTo>
                  <a:lnTo>
                    <a:pt x="290" y="188"/>
                  </a:lnTo>
                  <a:lnTo>
                    <a:pt x="300" y="186"/>
                  </a:lnTo>
                  <a:lnTo>
                    <a:pt x="306" y="180"/>
                  </a:lnTo>
                  <a:lnTo>
                    <a:pt x="368" y="118"/>
                  </a:lnTo>
                  <a:lnTo>
                    <a:pt x="370" y="118"/>
                  </a:lnTo>
                  <a:lnTo>
                    <a:pt x="370" y="118"/>
                  </a:lnTo>
                  <a:lnTo>
                    <a:pt x="376" y="110"/>
                  </a:lnTo>
                  <a:lnTo>
                    <a:pt x="378" y="100"/>
                  </a:lnTo>
                  <a:lnTo>
                    <a:pt x="380" y="92"/>
                  </a:lnTo>
                  <a:lnTo>
                    <a:pt x="382" y="82"/>
                  </a:lnTo>
                  <a:lnTo>
                    <a:pt x="382" y="82"/>
                  </a:lnTo>
                  <a:lnTo>
                    <a:pt x="380" y="68"/>
                  </a:lnTo>
                  <a:lnTo>
                    <a:pt x="376" y="56"/>
                  </a:lnTo>
                  <a:lnTo>
                    <a:pt x="370" y="44"/>
                  </a:lnTo>
                  <a:lnTo>
                    <a:pt x="362" y="36"/>
                  </a:lnTo>
                  <a:lnTo>
                    <a:pt x="362" y="36"/>
                  </a:lnTo>
                  <a:close/>
                  <a:moveTo>
                    <a:pt x="238" y="148"/>
                  </a:moveTo>
                  <a:lnTo>
                    <a:pt x="238" y="148"/>
                  </a:lnTo>
                  <a:lnTo>
                    <a:pt x="230" y="142"/>
                  </a:lnTo>
                  <a:lnTo>
                    <a:pt x="222" y="142"/>
                  </a:lnTo>
                  <a:lnTo>
                    <a:pt x="212" y="142"/>
                  </a:lnTo>
                  <a:lnTo>
                    <a:pt x="206" y="148"/>
                  </a:lnTo>
                  <a:lnTo>
                    <a:pt x="206" y="148"/>
                  </a:lnTo>
                  <a:lnTo>
                    <a:pt x="200" y="156"/>
                  </a:lnTo>
                  <a:lnTo>
                    <a:pt x="198" y="164"/>
                  </a:lnTo>
                  <a:lnTo>
                    <a:pt x="200" y="172"/>
                  </a:lnTo>
                  <a:lnTo>
                    <a:pt x="206" y="180"/>
                  </a:lnTo>
                  <a:lnTo>
                    <a:pt x="206" y="180"/>
                  </a:lnTo>
                  <a:lnTo>
                    <a:pt x="210" y="184"/>
                  </a:lnTo>
                  <a:lnTo>
                    <a:pt x="216" y="194"/>
                  </a:lnTo>
                  <a:lnTo>
                    <a:pt x="216" y="194"/>
                  </a:lnTo>
                  <a:lnTo>
                    <a:pt x="222" y="208"/>
                  </a:lnTo>
                  <a:lnTo>
                    <a:pt x="224" y="216"/>
                  </a:lnTo>
                  <a:lnTo>
                    <a:pt x="226" y="222"/>
                  </a:lnTo>
                  <a:lnTo>
                    <a:pt x="226" y="222"/>
                  </a:lnTo>
                  <a:lnTo>
                    <a:pt x="224" y="228"/>
                  </a:lnTo>
                  <a:lnTo>
                    <a:pt x="224" y="234"/>
                  </a:lnTo>
                  <a:lnTo>
                    <a:pt x="220" y="240"/>
                  </a:lnTo>
                  <a:lnTo>
                    <a:pt x="214" y="246"/>
                  </a:lnTo>
                  <a:lnTo>
                    <a:pt x="112" y="336"/>
                  </a:lnTo>
                  <a:lnTo>
                    <a:pt x="112" y="336"/>
                  </a:lnTo>
                  <a:lnTo>
                    <a:pt x="98" y="346"/>
                  </a:lnTo>
                  <a:lnTo>
                    <a:pt x="98" y="346"/>
                  </a:lnTo>
                  <a:lnTo>
                    <a:pt x="92" y="350"/>
                  </a:lnTo>
                  <a:lnTo>
                    <a:pt x="86" y="352"/>
                  </a:lnTo>
                  <a:lnTo>
                    <a:pt x="86" y="352"/>
                  </a:lnTo>
                  <a:lnTo>
                    <a:pt x="78" y="350"/>
                  </a:lnTo>
                  <a:lnTo>
                    <a:pt x="74" y="346"/>
                  </a:lnTo>
                  <a:lnTo>
                    <a:pt x="66" y="340"/>
                  </a:lnTo>
                  <a:lnTo>
                    <a:pt x="66" y="340"/>
                  </a:lnTo>
                  <a:lnTo>
                    <a:pt x="64" y="338"/>
                  </a:lnTo>
                  <a:lnTo>
                    <a:pt x="64" y="338"/>
                  </a:lnTo>
                  <a:lnTo>
                    <a:pt x="64" y="338"/>
                  </a:lnTo>
                  <a:lnTo>
                    <a:pt x="60" y="334"/>
                  </a:lnTo>
                  <a:lnTo>
                    <a:pt x="54" y="326"/>
                  </a:lnTo>
                  <a:lnTo>
                    <a:pt x="54" y="326"/>
                  </a:lnTo>
                  <a:lnTo>
                    <a:pt x="48" y="316"/>
                  </a:lnTo>
                  <a:lnTo>
                    <a:pt x="46" y="308"/>
                  </a:lnTo>
                  <a:lnTo>
                    <a:pt x="46" y="308"/>
                  </a:lnTo>
                  <a:lnTo>
                    <a:pt x="46" y="304"/>
                  </a:lnTo>
                  <a:lnTo>
                    <a:pt x="48" y="298"/>
                  </a:lnTo>
                  <a:lnTo>
                    <a:pt x="114" y="236"/>
                  </a:lnTo>
                  <a:lnTo>
                    <a:pt x="114" y="236"/>
                  </a:lnTo>
                  <a:lnTo>
                    <a:pt x="120" y="230"/>
                  </a:lnTo>
                  <a:lnTo>
                    <a:pt x="122" y="222"/>
                  </a:lnTo>
                  <a:lnTo>
                    <a:pt x="120" y="212"/>
                  </a:lnTo>
                  <a:lnTo>
                    <a:pt x="116" y="204"/>
                  </a:lnTo>
                  <a:lnTo>
                    <a:pt x="116" y="204"/>
                  </a:lnTo>
                  <a:lnTo>
                    <a:pt x="108" y="200"/>
                  </a:lnTo>
                  <a:lnTo>
                    <a:pt x="100" y="198"/>
                  </a:lnTo>
                  <a:lnTo>
                    <a:pt x="92" y="198"/>
                  </a:lnTo>
                  <a:lnTo>
                    <a:pt x="84" y="204"/>
                  </a:lnTo>
                  <a:lnTo>
                    <a:pt x="14" y="268"/>
                  </a:lnTo>
                  <a:lnTo>
                    <a:pt x="14" y="270"/>
                  </a:lnTo>
                  <a:lnTo>
                    <a:pt x="14" y="270"/>
                  </a:lnTo>
                  <a:lnTo>
                    <a:pt x="8" y="278"/>
                  </a:lnTo>
                  <a:lnTo>
                    <a:pt x="4" y="288"/>
                  </a:lnTo>
                  <a:lnTo>
                    <a:pt x="0" y="298"/>
                  </a:lnTo>
                  <a:lnTo>
                    <a:pt x="0" y="308"/>
                  </a:lnTo>
                  <a:lnTo>
                    <a:pt x="0" y="308"/>
                  </a:lnTo>
                  <a:lnTo>
                    <a:pt x="2" y="322"/>
                  </a:lnTo>
                  <a:lnTo>
                    <a:pt x="6" y="336"/>
                  </a:lnTo>
                  <a:lnTo>
                    <a:pt x="12" y="346"/>
                  </a:lnTo>
                  <a:lnTo>
                    <a:pt x="18" y="356"/>
                  </a:lnTo>
                  <a:lnTo>
                    <a:pt x="18" y="356"/>
                  </a:lnTo>
                  <a:lnTo>
                    <a:pt x="28" y="366"/>
                  </a:lnTo>
                  <a:lnTo>
                    <a:pt x="36" y="374"/>
                  </a:lnTo>
                  <a:lnTo>
                    <a:pt x="36" y="374"/>
                  </a:lnTo>
                  <a:lnTo>
                    <a:pt x="48" y="384"/>
                  </a:lnTo>
                  <a:lnTo>
                    <a:pt x="60" y="390"/>
                  </a:lnTo>
                  <a:lnTo>
                    <a:pt x="72" y="394"/>
                  </a:lnTo>
                  <a:lnTo>
                    <a:pt x="86" y="396"/>
                  </a:lnTo>
                  <a:lnTo>
                    <a:pt x="86" y="396"/>
                  </a:lnTo>
                  <a:lnTo>
                    <a:pt x="86" y="396"/>
                  </a:lnTo>
                  <a:lnTo>
                    <a:pt x="86" y="396"/>
                  </a:lnTo>
                  <a:lnTo>
                    <a:pt x="98" y="396"/>
                  </a:lnTo>
                  <a:lnTo>
                    <a:pt x="108" y="392"/>
                  </a:lnTo>
                  <a:lnTo>
                    <a:pt x="116" y="388"/>
                  </a:lnTo>
                  <a:lnTo>
                    <a:pt x="124" y="384"/>
                  </a:lnTo>
                  <a:lnTo>
                    <a:pt x="124" y="384"/>
                  </a:lnTo>
                  <a:lnTo>
                    <a:pt x="134" y="376"/>
                  </a:lnTo>
                  <a:lnTo>
                    <a:pt x="140" y="370"/>
                  </a:lnTo>
                  <a:lnTo>
                    <a:pt x="140" y="370"/>
                  </a:lnTo>
                  <a:lnTo>
                    <a:pt x="246" y="280"/>
                  </a:lnTo>
                  <a:lnTo>
                    <a:pt x="246" y="280"/>
                  </a:lnTo>
                  <a:lnTo>
                    <a:pt x="246" y="280"/>
                  </a:lnTo>
                  <a:lnTo>
                    <a:pt x="258" y="266"/>
                  </a:lnTo>
                  <a:lnTo>
                    <a:pt x="264" y="252"/>
                  </a:lnTo>
                  <a:lnTo>
                    <a:pt x="270" y="236"/>
                  </a:lnTo>
                  <a:lnTo>
                    <a:pt x="270" y="222"/>
                  </a:lnTo>
                  <a:lnTo>
                    <a:pt x="270" y="222"/>
                  </a:lnTo>
                  <a:lnTo>
                    <a:pt x="270" y="206"/>
                  </a:lnTo>
                  <a:lnTo>
                    <a:pt x="266" y="192"/>
                  </a:lnTo>
                  <a:lnTo>
                    <a:pt x="260" y="180"/>
                  </a:lnTo>
                  <a:lnTo>
                    <a:pt x="254" y="168"/>
                  </a:lnTo>
                  <a:lnTo>
                    <a:pt x="254" y="168"/>
                  </a:lnTo>
                  <a:lnTo>
                    <a:pt x="242" y="154"/>
                  </a:lnTo>
                  <a:lnTo>
                    <a:pt x="238" y="148"/>
                  </a:lnTo>
                  <a:lnTo>
                    <a:pt x="238" y="148"/>
                  </a:lnTo>
                  <a:close/>
                </a:path>
              </a:pathLst>
            </a:custGeom>
            <a:solidFill>
              <a:srgbClr val="046A3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1" name="Teardrop 130">
              <a:extLst>
                <a:ext uri="{FF2B5EF4-FFF2-40B4-BE49-F238E27FC236}">
                  <a16:creationId xmlns:a16="http://schemas.microsoft.com/office/drawing/2014/main" id="{FB0722A7-FCFF-B6E7-D16E-500B59AE6694}"/>
                </a:ext>
              </a:extLst>
            </p:cNvPr>
            <p:cNvSpPr/>
            <p:nvPr/>
          </p:nvSpPr>
          <p:spPr>
            <a:xfrm rot="2700000" flipV="1">
              <a:off x="6741114" y="1558960"/>
              <a:ext cx="1920240" cy="1920240"/>
            </a:xfrm>
            <a:prstGeom prst="teardrop">
              <a:avLst/>
            </a:prstGeom>
            <a:solidFill>
              <a:srgbClr val="00B0F0"/>
            </a:solid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132" name="Oval 131">
              <a:extLst>
                <a:ext uri="{FF2B5EF4-FFF2-40B4-BE49-F238E27FC236}">
                  <a16:creationId xmlns:a16="http://schemas.microsoft.com/office/drawing/2014/main" id="{CC70ECA1-116F-E9CE-49B5-6A5BE49B8613}"/>
                </a:ext>
              </a:extLst>
            </p:cNvPr>
            <p:cNvSpPr/>
            <p:nvPr/>
          </p:nvSpPr>
          <p:spPr>
            <a:xfrm>
              <a:off x="6784930" y="1595892"/>
              <a:ext cx="1828800" cy="1828800"/>
            </a:xfrm>
            <a:prstGeom prst="ellipse">
              <a:avLst/>
            </a:prstGeom>
            <a:solidFill>
              <a:sysClr val="window" lastClr="FFFFFF"/>
            </a:solidFill>
            <a:ln w="12700" cap="flat" cmpd="sng" algn="ctr">
              <a:solidFill>
                <a:sysClr val="window" lastClr="FFFFFF"/>
              </a:solidFill>
              <a:prstDash val="solid"/>
            </a:ln>
            <a:effectLst/>
          </p:spPr>
          <p:txBody>
            <a:bodyPr rtlCol="0" anchor="ctr"/>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ea typeface="+mn-ea"/>
                  <a:cs typeface="Arial" pitchFamily="34" charset="0"/>
                </a:rPr>
                <a:t>Interest, Dividends or Royalties</a:t>
              </a:r>
            </a:p>
          </p:txBody>
        </p:sp>
        <p:sp>
          <p:nvSpPr>
            <p:cNvPr id="133" name="Freeform 196">
              <a:extLst>
                <a:ext uri="{FF2B5EF4-FFF2-40B4-BE49-F238E27FC236}">
                  <a16:creationId xmlns:a16="http://schemas.microsoft.com/office/drawing/2014/main" id="{E81E750E-9907-C10E-3698-793B26CEB5E0}"/>
                </a:ext>
              </a:extLst>
            </p:cNvPr>
            <p:cNvSpPr>
              <a:spLocks noEditPoints="1"/>
            </p:cNvSpPr>
            <p:nvPr/>
          </p:nvSpPr>
          <p:spPr bwMode="auto">
            <a:xfrm rot="18780000">
              <a:off x="7498026" y="3649419"/>
              <a:ext cx="365760" cy="365760"/>
            </a:xfrm>
            <a:custGeom>
              <a:avLst/>
              <a:gdLst>
                <a:gd name="T0" fmla="*/ 346 w 382"/>
                <a:gd name="T1" fmla="*/ 20 h 396"/>
                <a:gd name="T2" fmla="*/ 312 w 382"/>
                <a:gd name="T3" fmla="*/ 0 h 396"/>
                <a:gd name="T4" fmla="*/ 278 w 382"/>
                <a:gd name="T5" fmla="*/ 4 h 396"/>
                <a:gd name="T6" fmla="*/ 252 w 382"/>
                <a:gd name="T7" fmla="*/ 20 h 396"/>
                <a:gd name="T8" fmla="*/ 152 w 382"/>
                <a:gd name="T9" fmla="*/ 114 h 396"/>
                <a:gd name="T10" fmla="*/ 130 w 382"/>
                <a:gd name="T11" fmla="*/ 156 h 396"/>
                <a:gd name="T12" fmla="*/ 134 w 382"/>
                <a:gd name="T13" fmla="*/ 196 h 396"/>
                <a:gd name="T14" fmla="*/ 156 w 382"/>
                <a:gd name="T15" fmla="*/ 228 h 396"/>
                <a:gd name="T16" fmla="*/ 176 w 382"/>
                <a:gd name="T17" fmla="*/ 238 h 396"/>
                <a:gd name="T18" fmla="*/ 190 w 382"/>
                <a:gd name="T19" fmla="*/ 232 h 396"/>
                <a:gd name="T20" fmla="*/ 198 w 382"/>
                <a:gd name="T21" fmla="*/ 212 h 396"/>
                <a:gd name="T22" fmla="*/ 188 w 382"/>
                <a:gd name="T23" fmla="*/ 196 h 396"/>
                <a:gd name="T24" fmla="*/ 188 w 382"/>
                <a:gd name="T25" fmla="*/ 196 h 396"/>
                <a:gd name="T26" fmla="*/ 176 w 382"/>
                <a:gd name="T27" fmla="*/ 178 h 396"/>
                <a:gd name="T28" fmla="*/ 176 w 382"/>
                <a:gd name="T29" fmla="*/ 160 h 396"/>
                <a:gd name="T30" fmla="*/ 278 w 382"/>
                <a:gd name="T31" fmla="*/ 60 h 396"/>
                <a:gd name="T32" fmla="*/ 300 w 382"/>
                <a:gd name="T33" fmla="*/ 44 h 396"/>
                <a:gd name="T34" fmla="*/ 316 w 382"/>
                <a:gd name="T35" fmla="*/ 54 h 396"/>
                <a:gd name="T36" fmla="*/ 328 w 382"/>
                <a:gd name="T37" fmla="*/ 66 h 396"/>
                <a:gd name="T38" fmla="*/ 336 w 382"/>
                <a:gd name="T39" fmla="*/ 82 h 396"/>
                <a:gd name="T40" fmla="*/ 274 w 382"/>
                <a:gd name="T41" fmla="*/ 148 h 396"/>
                <a:gd name="T42" fmla="*/ 274 w 382"/>
                <a:gd name="T43" fmla="*/ 180 h 396"/>
                <a:gd name="T44" fmla="*/ 300 w 382"/>
                <a:gd name="T45" fmla="*/ 186 h 396"/>
                <a:gd name="T46" fmla="*/ 370 w 382"/>
                <a:gd name="T47" fmla="*/ 118 h 396"/>
                <a:gd name="T48" fmla="*/ 382 w 382"/>
                <a:gd name="T49" fmla="*/ 82 h 396"/>
                <a:gd name="T50" fmla="*/ 370 w 382"/>
                <a:gd name="T51" fmla="*/ 44 h 396"/>
                <a:gd name="T52" fmla="*/ 238 w 382"/>
                <a:gd name="T53" fmla="*/ 148 h 396"/>
                <a:gd name="T54" fmla="*/ 206 w 382"/>
                <a:gd name="T55" fmla="*/ 148 h 396"/>
                <a:gd name="T56" fmla="*/ 200 w 382"/>
                <a:gd name="T57" fmla="*/ 172 h 396"/>
                <a:gd name="T58" fmla="*/ 216 w 382"/>
                <a:gd name="T59" fmla="*/ 194 h 396"/>
                <a:gd name="T60" fmla="*/ 226 w 382"/>
                <a:gd name="T61" fmla="*/ 222 h 396"/>
                <a:gd name="T62" fmla="*/ 220 w 382"/>
                <a:gd name="T63" fmla="*/ 240 h 396"/>
                <a:gd name="T64" fmla="*/ 98 w 382"/>
                <a:gd name="T65" fmla="*/ 346 h 396"/>
                <a:gd name="T66" fmla="*/ 86 w 382"/>
                <a:gd name="T67" fmla="*/ 352 h 396"/>
                <a:gd name="T68" fmla="*/ 66 w 382"/>
                <a:gd name="T69" fmla="*/ 340 h 396"/>
                <a:gd name="T70" fmla="*/ 60 w 382"/>
                <a:gd name="T71" fmla="*/ 334 h 396"/>
                <a:gd name="T72" fmla="*/ 46 w 382"/>
                <a:gd name="T73" fmla="*/ 308 h 396"/>
                <a:gd name="T74" fmla="*/ 114 w 382"/>
                <a:gd name="T75" fmla="*/ 236 h 396"/>
                <a:gd name="T76" fmla="*/ 120 w 382"/>
                <a:gd name="T77" fmla="*/ 212 h 396"/>
                <a:gd name="T78" fmla="*/ 100 w 382"/>
                <a:gd name="T79" fmla="*/ 198 h 396"/>
                <a:gd name="T80" fmla="*/ 14 w 382"/>
                <a:gd name="T81" fmla="*/ 270 h 396"/>
                <a:gd name="T82" fmla="*/ 0 w 382"/>
                <a:gd name="T83" fmla="*/ 298 h 396"/>
                <a:gd name="T84" fmla="*/ 6 w 382"/>
                <a:gd name="T85" fmla="*/ 336 h 396"/>
                <a:gd name="T86" fmla="*/ 28 w 382"/>
                <a:gd name="T87" fmla="*/ 366 h 396"/>
                <a:gd name="T88" fmla="*/ 60 w 382"/>
                <a:gd name="T89" fmla="*/ 390 h 396"/>
                <a:gd name="T90" fmla="*/ 86 w 382"/>
                <a:gd name="T91" fmla="*/ 396 h 396"/>
                <a:gd name="T92" fmla="*/ 116 w 382"/>
                <a:gd name="T93" fmla="*/ 388 h 396"/>
                <a:gd name="T94" fmla="*/ 140 w 382"/>
                <a:gd name="T95" fmla="*/ 370 h 396"/>
                <a:gd name="T96" fmla="*/ 246 w 382"/>
                <a:gd name="T97" fmla="*/ 280 h 396"/>
                <a:gd name="T98" fmla="*/ 270 w 382"/>
                <a:gd name="T99" fmla="*/ 222 h 396"/>
                <a:gd name="T100" fmla="*/ 260 w 382"/>
                <a:gd name="T101" fmla="*/ 180 h 396"/>
                <a:gd name="T102" fmla="*/ 238 w 382"/>
                <a:gd name="T103" fmla="*/ 14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2" h="396">
                  <a:moveTo>
                    <a:pt x="362" y="36"/>
                  </a:moveTo>
                  <a:lnTo>
                    <a:pt x="362" y="36"/>
                  </a:lnTo>
                  <a:lnTo>
                    <a:pt x="352" y="26"/>
                  </a:lnTo>
                  <a:lnTo>
                    <a:pt x="346" y="20"/>
                  </a:lnTo>
                  <a:lnTo>
                    <a:pt x="346" y="20"/>
                  </a:lnTo>
                  <a:lnTo>
                    <a:pt x="336" y="12"/>
                  </a:lnTo>
                  <a:lnTo>
                    <a:pt x="324" y="4"/>
                  </a:lnTo>
                  <a:lnTo>
                    <a:pt x="312" y="0"/>
                  </a:lnTo>
                  <a:lnTo>
                    <a:pt x="300" y="0"/>
                  </a:lnTo>
                  <a:lnTo>
                    <a:pt x="300" y="0"/>
                  </a:lnTo>
                  <a:lnTo>
                    <a:pt x="288" y="0"/>
                  </a:lnTo>
                  <a:lnTo>
                    <a:pt x="278" y="4"/>
                  </a:lnTo>
                  <a:lnTo>
                    <a:pt x="270" y="8"/>
                  </a:lnTo>
                  <a:lnTo>
                    <a:pt x="262" y="12"/>
                  </a:lnTo>
                  <a:lnTo>
                    <a:pt x="262" y="12"/>
                  </a:lnTo>
                  <a:lnTo>
                    <a:pt x="252" y="20"/>
                  </a:lnTo>
                  <a:lnTo>
                    <a:pt x="246" y="26"/>
                  </a:lnTo>
                  <a:lnTo>
                    <a:pt x="246" y="26"/>
                  </a:lnTo>
                  <a:lnTo>
                    <a:pt x="154" y="112"/>
                  </a:lnTo>
                  <a:lnTo>
                    <a:pt x="152" y="114"/>
                  </a:lnTo>
                  <a:lnTo>
                    <a:pt x="152" y="114"/>
                  </a:lnTo>
                  <a:lnTo>
                    <a:pt x="142" y="128"/>
                  </a:lnTo>
                  <a:lnTo>
                    <a:pt x="134" y="142"/>
                  </a:lnTo>
                  <a:lnTo>
                    <a:pt x="130" y="156"/>
                  </a:lnTo>
                  <a:lnTo>
                    <a:pt x="128" y="170"/>
                  </a:lnTo>
                  <a:lnTo>
                    <a:pt x="128" y="170"/>
                  </a:lnTo>
                  <a:lnTo>
                    <a:pt x="130" y="184"/>
                  </a:lnTo>
                  <a:lnTo>
                    <a:pt x="134" y="196"/>
                  </a:lnTo>
                  <a:lnTo>
                    <a:pt x="140" y="208"/>
                  </a:lnTo>
                  <a:lnTo>
                    <a:pt x="146" y="216"/>
                  </a:lnTo>
                  <a:lnTo>
                    <a:pt x="146" y="216"/>
                  </a:lnTo>
                  <a:lnTo>
                    <a:pt x="156" y="228"/>
                  </a:lnTo>
                  <a:lnTo>
                    <a:pt x="162" y="234"/>
                  </a:lnTo>
                  <a:lnTo>
                    <a:pt x="162" y="234"/>
                  </a:lnTo>
                  <a:lnTo>
                    <a:pt x="168" y="236"/>
                  </a:lnTo>
                  <a:lnTo>
                    <a:pt x="176" y="238"/>
                  </a:lnTo>
                  <a:lnTo>
                    <a:pt x="176" y="238"/>
                  </a:lnTo>
                  <a:lnTo>
                    <a:pt x="180" y="238"/>
                  </a:lnTo>
                  <a:lnTo>
                    <a:pt x="186" y="236"/>
                  </a:lnTo>
                  <a:lnTo>
                    <a:pt x="190" y="232"/>
                  </a:lnTo>
                  <a:lnTo>
                    <a:pt x="194" y="228"/>
                  </a:lnTo>
                  <a:lnTo>
                    <a:pt x="194" y="228"/>
                  </a:lnTo>
                  <a:lnTo>
                    <a:pt x="198" y="220"/>
                  </a:lnTo>
                  <a:lnTo>
                    <a:pt x="198" y="212"/>
                  </a:lnTo>
                  <a:lnTo>
                    <a:pt x="194" y="204"/>
                  </a:lnTo>
                  <a:lnTo>
                    <a:pt x="188" y="196"/>
                  </a:lnTo>
                  <a:lnTo>
                    <a:pt x="188" y="196"/>
                  </a:lnTo>
                  <a:lnTo>
                    <a:pt x="188" y="196"/>
                  </a:lnTo>
                  <a:lnTo>
                    <a:pt x="188" y="196"/>
                  </a:lnTo>
                  <a:lnTo>
                    <a:pt x="188" y="196"/>
                  </a:lnTo>
                  <a:lnTo>
                    <a:pt x="188" y="196"/>
                  </a:lnTo>
                  <a:lnTo>
                    <a:pt x="188" y="196"/>
                  </a:lnTo>
                  <a:lnTo>
                    <a:pt x="186" y="194"/>
                  </a:lnTo>
                  <a:lnTo>
                    <a:pt x="180" y="188"/>
                  </a:lnTo>
                  <a:lnTo>
                    <a:pt x="180" y="188"/>
                  </a:lnTo>
                  <a:lnTo>
                    <a:pt x="176" y="178"/>
                  </a:lnTo>
                  <a:lnTo>
                    <a:pt x="174" y="170"/>
                  </a:lnTo>
                  <a:lnTo>
                    <a:pt x="174" y="170"/>
                  </a:lnTo>
                  <a:lnTo>
                    <a:pt x="174" y="164"/>
                  </a:lnTo>
                  <a:lnTo>
                    <a:pt x="176" y="160"/>
                  </a:lnTo>
                  <a:lnTo>
                    <a:pt x="178" y="152"/>
                  </a:lnTo>
                  <a:lnTo>
                    <a:pt x="186" y="144"/>
                  </a:lnTo>
                  <a:lnTo>
                    <a:pt x="278" y="60"/>
                  </a:lnTo>
                  <a:lnTo>
                    <a:pt x="278" y="60"/>
                  </a:lnTo>
                  <a:lnTo>
                    <a:pt x="288" y="50"/>
                  </a:lnTo>
                  <a:lnTo>
                    <a:pt x="288" y="50"/>
                  </a:lnTo>
                  <a:lnTo>
                    <a:pt x="294" y="46"/>
                  </a:lnTo>
                  <a:lnTo>
                    <a:pt x="300" y="44"/>
                  </a:lnTo>
                  <a:lnTo>
                    <a:pt x="300" y="44"/>
                  </a:lnTo>
                  <a:lnTo>
                    <a:pt x="306" y="46"/>
                  </a:lnTo>
                  <a:lnTo>
                    <a:pt x="316" y="54"/>
                  </a:lnTo>
                  <a:lnTo>
                    <a:pt x="316" y="54"/>
                  </a:lnTo>
                  <a:lnTo>
                    <a:pt x="318" y="56"/>
                  </a:lnTo>
                  <a:lnTo>
                    <a:pt x="318" y="56"/>
                  </a:lnTo>
                  <a:lnTo>
                    <a:pt x="322" y="58"/>
                  </a:lnTo>
                  <a:lnTo>
                    <a:pt x="328" y="66"/>
                  </a:lnTo>
                  <a:lnTo>
                    <a:pt x="328" y="66"/>
                  </a:lnTo>
                  <a:lnTo>
                    <a:pt x="334" y="76"/>
                  </a:lnTo>
                  <a:lnTo>
                    <a:pt x="336" y="82"/>
                  </a:lnTo>
                  <a:lnTo>
                    <a:pt x="336" y="82"/>
                  </a:lnTo>
                  <a:lnTo>
                    <a:pt x="336" y="86"/>
                  </a:lnTo>
                  <a:lnTo>
                    <a:pt x="334" y="90"/>
                  </a:lnTo>
                  <a:lnTo>
                    <a:pt x="274" y="148"/>
                  </a:lnTo>
                  <a:lnTo>
                    <a:pt x="274" y="148"/>
                  </a:lnTo>
                  <a:lnTo>
                    <a:pt x="270" y="156"/>
                  </a:lnTo>
                  <a:lnTo>
                    <a:pt x="268" y="164"/>
                  </a:lnTo>
                  <a:lnTo>
                    <a:pt x="270" y="174"/>
                  </a:lnTo>
                  <a:lnTo>
                    <a:pt x="274" y="180"/>
                  </a:lnTo>
                  <a:lnTo>
                    <a:pt x="274" y="180"/>
                  </a:lnTo>
                  <a:lnTo>
                    <a:pt x="282" y="186"/>
                  </a:lnTo>
                  <a:lnTo>
                    <a:pt x="290" y="188"/>
                  </a:lnTo>
                  <a:lnTo>
                    <a:pt x="300" y="186"/>
                  </a:lnTo>
                  <a:lnTo>
                    <a:pt x="306" y="180"/>
                  </a:lnTo>
                  <a:lnTo>
                    <a:pt x="368" y="118"/>
                  </a:lnTo>
                  <a:lnTo>
                    <a:pt x="370" y="118"/>
                  </a:lnTo>
                  <a:lnTo>
                    <a:pt x="370" y="118"/>
                  </a:lnTo>
                  <a:lnTo>
                    <a:pt x="376" y="110"/>
                  </a:lnTo>
                  <a:lnTo>
                    <a:pt x="378" y="100"/>
                  </a:lnTo>
                  <a:lnTo>
                    <a:pt x="380" y="92"/>
                  </a:lnTo>
                  <a:lnTo>
                    <a:pt x="382" y="82"/>
                  </a:lnTo>
                  <a:lnTo>
                    <a:pt x="382" y="82"/>
                  </a:lnTo>
                  <a:lnTo>
                    <a:pt x="380" y="68"/>
                  </a:lnTo>
                  <a:lnTo>
                    <a:pt x="376" y="56"/>
                  </a:lnTo>
                  <a:lnTo>
                    <a:pt x="370" y="44"/>
                  </a:lnTo>
                  <a:lnTo>
                    <a:pt x="362" y="36"/>
                  </a:lnTo>
                  <a:lnTo>
                    <a:pt x="362" y="36"/>
                  </a:lnTo>
                  <a:close/>
                  <a:moveTo>
                    <a:pt x="238" y="148"/>
                  </a:moveTo>
                  <a:lnTo>
                    <a:pt x="238" y="148"/>
                  </a:lnTo>
                  <a:lnTo>
                    <a:pt x="230" y="142"/>
                  </a:lnTo>
                  <a:lnTo>
                    <a:pt x="222" y="142"/>
                  </a:lnTo>
                  <a:lnTo>
                    <a:pt x="212" y="142"/>
                  </a:lnTo>
                  <a:lnTo>
                    <a:pt x="206" y="148"/>
                  </a:lnTo>
                  <a:lnTo>
                    <a:pt x="206" y="148"/>
                  </a:lnTo>
                  <a:lnTo>
                    <a:pt x="200" y="156"/>
                  </a:lnTo>
                  <a:lnTo>
                    <a:pt x="198" y="164"/>
                  </a:lnTo>
                  <a:lnTo>
                    <a:pt x="200" y="172"/>
                  </a:lnTo>
                  <a:lnTo>
                    <a:pt x="206" y="180"/>
                  </a:lnTo>
                  <a:lnTo>
                    <a:pt x="206" y="180"/>
                  </a:lnTo>
                  <a:lnTo>
                    <a:pt x="210" y="184"/>
                  </a:lnTo>
                  <a:lnTo>
                    <a:pt x="216" y="194"/>
                  </a:lnTo>
                  <a:lnTo>
                    <a:pt x="216" y="194"/>
                  </a:lnTo>
                  <a:lnTo>
                    <a:pt x="222" y="208"/>
                  </a:lnTo>
                  <a:lnTo>
                    <a:pt x="224" y="216"/>
                  </a:lnTo>
                  <a:lnTo>
                    <a:pt x="226" y="222"/>
                  </a:lnTo>
                  <a:lnTo>
                    <a:pt x="226" y="222"/>
                  </a:lnTo>
                  <a:lnTo>
                    <a:pt x="224" y="228"/>
                  </a:lnTo>
                  <a:lnTo>
                    <a:pt x="224" y="234"/>
                  </a:lnTo>
                  <a:lnTo>
                    <a:pt x="220" y="240"/>
                  </a:lnTo>
                  <a:lnTo>
                    <a:pt x="214" y="246"/>
                  </a:lnTo>
                  <a:lnTo>
                    <a:pt x="112" y="336"/>
                  </a:lnTo>
                  <a:lnTo>
                    <a:pt x="112" y="336"/>
                  </a:lnTo>
                  <a:lnTo>
                    <a:pt x="98" y="346"/>
                  </a:lnTo>
                  <a:lnTo>
                    <a:pt x="98" y="346"/>
                  </a:lnTo>
                  <a:lnTo>
                    <a:pt x="92" y="350"/>
                  </a:lnTo>
                  <a:lnTo>
                    <a:pt x="86" y="352"/>
                  </a:lnTo>
                  <a:lnTo>
                    <a:pt x="86" y="352"/>
                  </a:lnTo>
                  <a:lnTo>
                    <a:pt x="78" y="350"/>
                  </a:lnTo>
                  <a:lnTo>
                    <a:pt x="74" y="346"/>
                  </a:lnTo>
                  <a:lnTo>
                    <a:pt x="66" y="340"/>
                  </a:lnTo>
                  <a:lnTo>
                    <a:pt x="66" y="340"/>
                  </a:lnTo>
                  <a:lnTo>
                    <a:pt x="64" y="338"/>
                  </a:lnTo>
                  <a:lnTo>
                    <a:pt x="64" y="338"/>
                  </a:lnTo>
                  <a:lnTo>
                    <a:pt x="64" y="338"/>
                  </a:lnTo>
                  <a:lnTo>
                    <a:pt x="60" y="334"/>
                  </a:lnTo>
                  <a:lnTo>
                    <a:pt x="54" y="326"/>
                  </a:lnTo>
                  <a:lnTo>
                    <a:pt x="54" y="326"/>
                  </a:lnTo>
                  <a:lnTo>
                    <a:pt x="48" y="316"/>
                  </a:lnTo>
                  <a:lnTo>
                    <a:pt x="46" y="308"/>
                  </a:lnTo>
                  <a:lnTo>
                    <a:pt x="46" y="308"/>
                  </a:lnTo>
                  <a:lnTo>
                    <a:pt x="46" y="304"/>
                  </a:lnTo>
                  <a:lnTo>
                    <a:pt x="48" y="298"/>
                  </a:lnTo>
                  <a:lnTo>
                    <a:pt x="114" y="236"/>
                  </a:lnTo>
                  <a:lnTo>
                    <a:pt x="114" y="236"/>
                  </a:lnTo>
                  <a:lnTo>
                    <a:pt x="120" y="230"/>
                  </a:lnTo>
                  <a:lnTo>
                    <a:pt x="122" y="222"/>
                  </a:lnTo>
                  <a:lnTo>
                    <a:pt x="120" y="212"/>
                  </a:lnTo>
                  <a:lnTo>
                    <a:pt x="116" y="204"/>
                  </a:lnTo>
                  <a:lnTo>
                    <a:pt x="116" y="204"/>
                  </a:lnTo>
                  <a:lnTo>
                    <a:pt x="108" y="200"/>
                  </a:lnTo>
                  <a:lnTo>
                    <a:pt x="100" y="198"/>
                  </a:lnTo>
                  <a:lnTo>
                    <a:pt x="92" y="198"/>
                  </a:lnTo>
                  <a:lnTo>
                    <a:pt x="84" y="204"/>
                  </a:lnTo>
                  <a:lnTo>
                    <a:pt x="14" y="268"/>
                  </a:lnTo>
                  <a:lnTo>
                    <a:pt x="14" y="270"/>
                  </a:lnTo>
                  <a:lnTo>
                    <a:pt x="14" y="270"/>
                  </a:lnTo>
                  <a:lnTo>
                    <a:pt x="8" y="278"/>
                  </a:lnTo>
                  <a:lnTo>
                    <a:pt x="4" y="288"/>
                  </a:lnTo>
                  <a:lnTo>
                    <a:pt x="0" y="298"/>
                  </a:lnTo>
                  <a:lnTo>
                    <a:pt x="0" y="308"/>
                  </a:lnTo>
                  <a:lnTo>
                    <a:pt x="0" y="308"/>
                  </a:lnTo>
                  <a:lnTo>
                    <a:pt x="2" y="322"/>
                  </a:lnTo>
                  <a:lnTo>
                    <a:pt x="6" y="336"/>
                  </a:lnTo>
                  <a:lnTo>
                    <a:pt x="12" y="346"/>
                  </a:lnTo>
                  <a:lnTo>
                    <a:pt x="18" y="356"/>
                  </a:lnTo>
                  <a:lnTo>
                    <a:pt x="18" y="356"/>
                  </a:lnTo>
                  <a:lnTo>
                    <a:pt x="28" y="366"/>
                  </a:lnTo>
                  <a:lnTo>
                    <a:pt x="36" y="374"/>
                  </a:lnTo>
                  <a:lnTo>
                    <a:pt x="36" y="374"/>
                  </a:lnTo>
                  <a:lnTo>
                    <a:pt x="48" y="384"/>
                  </a:lnTo>
                  <a:lnTo>
                    <a:pt x="60" y="390"/>
                  </a:lnTo>
                  <a:lnTo>
                    <a:pt x="72" y="394"/>
                  </a:lnTo>
                  <a:lnTo>
                    <a:pt x="86" y="396"/>
                  </a:lnTo>
                  <a:lnTo>
                    <a:pt x="86" y="396"/>
                  </a:lnTo>
                  <a:lnTo>
                    <a:pt x="86" y="396"/>
                  </a:lnTo>
                  <a:lnTo>
                    <a:pt x="86" y="396"/>
                  </a:lnTo>
                  <a:lnTo>
                    <a:pt x="98" y="396"/>
                  </a:lnTo>
                  <a:lnTo>
                    <a:pt x="108" y="392"/>
                  </a:lnTo>
                  <a:lnTo>
                    <a:pt x="116" y="388"/>
                  </a:lnTo>
                  <a:lnTo>
                    <a:pt x="124" y="384"/>
                  </a:lnTo>
                  <a:lnTo>
                    <a:pt x="124" y="384"/>
                  </a:lnTo>
                  <a:lnTo>
                    <a:pt x="134" y="376"/>
                  </a:lnTo>
                  <a:lnTo>
                    <a:pt x="140" y="370"/>
                  </a:lnTo>
                  <a:lnTo>
                    <a:pt x="140" y="370"/>
                  </a:lnTo>
                  <a:lnTo>
                    <a:pt x="246" y="280"/>
                  </a:lnTo>
                  <a:lnTo>
                    <a:pt x="246" y="280"/>
                  </a:lnTo>
                  <a:lnTo>
                    <a:pt x="246" y="280"/>
                  </a:lnTo>
                  <a:lnTo>
                    <a:pt x="258" y="266"/>
                  </a:lnTo>
                  <a:lnTo>
                    <a:pt x="264" y="252"/>
                  </a:lnTo>
                  <a:lnTo>
                    <a:pt x="270" y="236"/>
                  </a:lnTo>
                  <a:lnTo>
                    <a:pt x="270" y="222"/>
                  </a:lnTo>
                  <a:lnTo>
                    <a:pt x="270" y="222"/>
                  </a:lnTo>
                  <a:lnTo>
                    <a:pt x="270" y="206"/>
                  </a:lnTo>
                  <a:lnTo>
                    <a:pt x="266" y="192"/>
                  </a:lnTo>
                  <a:lnTo>
                    <a:pt x="260" y="180"/>
                  </a:lnTo>
                  <a:lnTo>
                    <a:pt x="254" y="168"/>
                  </a:lnTo>
                  <a:lnTo>
                    <a:pt x="254" y="168"/>
                  </a:lnTo>
                  <a:lnTo>
                    <a:pt x="242" y="154"/>
                  </a:lnTo>
                  <a:lnTo>
                    <a:pt x="238" y="148"/>
                  </a:lnTo>
                  <a:lnTo>
                    <a:pt x="238" y="148"/>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356716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IV: Revenue Recognition</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6C16B402-1D96-3A71-AF65-F3E678CCB5B2}"/>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Sale of Goods</a:t>
            </a:r>
            <a:endParaRPr lang="en-US" dirty="0"/>
          </a:p>
        </p:txBody>
      </p:sp>
      <p:sp>
        <p:nvSpPr>
          <p:cNvPr id="12" name="Rectangle 11">
            <a:extLst>
              <a:ext uri="{FF2B5EF4-FFF2-40B4-BE49-F238E27FC236}">
                <a16:creationId xmlns:a16="http://schemas.microsoft.com/office/drawing/2014/main" id="{9043A11B-4737-8DA0-FCAF-0BEB82F4493A}"/>
              </a:ext>
            </a:extLst>
          </p:cNvPr>
          <p:cNvSpPr/>
          <p:nvPr/>
        </p:nvSpPr>
        <p:spPr>
          <a:xfrm>
            <a:off x="333052" y="1458410"/>
            <a:ext cx="2819232" cy="5067983"/>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857FF10-FF31-012C-EBAF-C51DFFFFD96D}"/>
              </a:ext>
            </a:extLst>
          </p:cNvPr>
          <p:cNvSpPr/>
          <p:nvPr/>
        </p:nvSpPr>
        <p:spPr>
          <a:xfrm>
            <a:off x="369249" y="3294739"/>
            <a:ext cx="2722188" cy="3108543"/>
          </a:xfrm>
          <a:prstGeom prst="rect">
            <a:avLst/>
          </a:prstGeom>
        </p:spPr>
        <p:txBody>
          <a:bodyPr wrap="square">
            <a:spAutoFit/>
          </a:bodyPr>
          <a:lstStyle/>
          <a:p>
            <a:pPr marL="208640" indent="-208640" algn="just">
              <a:buFont typeface="Arial" panose="020B0604020202020204" pitchFamily="34" charset="0"/>
              <a:buChar char="•"/>
            </a:pPr>
            <a:r>
              <a:rPr lang="en-US" sz="1400" dirty="0"/>
              <a:t>Generally, transfer of significant risks and rewards associated with the ownership of the goods coincides with or is the result of transfer of property in the goods.</a:t>
            </a:r>
          </a:p>
          <a:p>
            <a:pPr marL="208640" indent="-208640" algn="just">
              <a:buFont typeface="Arial" panose="020B0604020202020204" pitchFamily="34" charset="0"/>
              <a:buChar char="•"/>
            </a:pPr>
            <a:r>
              <a:rPr lang="en-US" sz="1400" dirty="0"/>
              <a:t>In some cases, the two events may not happen simultaneously.  In such a case revenue should be recognised when significant risks and rewards associated with the ownership of the goods are transferred to the buyer.</a:t>
            </a:r>
          </a:p>
        </p:txBody>
      </p:sp>
      <p:sp>
        <p:nvSpPr>
          <p:cNvPr id="16" name="Rectangle 15">
            <a:extLst>
              <a:ext uri="{FF2B5EF4-FFF2-40B4-BE49-F238E27FC236}">
                <a16:creationId xmlns:a16="http://schemas.microsoft.com/office/drawing/2014/main" id="{07768007-A635-4D79-1FE6-4A8F6D4A0061}"/>
              </a:ext>
            </a:extLst>
          </p:cNvPr>
          <p:cNvSpPr/>
          <p:nvPr/>
        </p:nvSpPr>
        <p:spPr>
          <a:xfrm>
            <a:off x="3411917" y="1458410"/>
            <a:ext cx="2819232" cy="5067983"/>
          </a:xfrm>
          <a:prstGeom prst="rect">
            <a:avLst/>
          </a:prstGeom>
          <a:gradFill>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D1BC1F6-8383-6F0C-2F32-5F309DCF8F9C}"/>
              </a:ext>
            </a:extLst>
          </p:cNvPr>
          <p:cNvSpPr/>
          <p:nvPr/>
        </p:nvSpPr>
        <p:spPr>
          <a:xfrm>
            <a:off x="3981853" y="1581062"/>
            <a:ext cx="1648535" cy="1497876"/>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angle 17">
            <a:extLst>
              <a:ext uri="{FF2B5EF4-FFF2-40B4-BE49-F238E27FC236}">
                <a16:creationId xmlns:a16="http://schemas.microsoft.com/office/drawing/2014/main" id="{312295D0-CD48-84DE-3504-20A2AE42BCB5}"/>
              </a:ext>
            </a:extLst>
          </p:cNvPr>
          <p:cNvSpPr/>
          <p:nvPr/>
        </p:nvSpPr>
        <p:spPr>
          <a:xfrm>
            <a:off x="3997265" y="2229316"/>
            <a:ext cx="1648535" cy="261610"/>
          </a:xfrm>
          <a:prstGeom prst="rect">
            <a:avLst/>
          </a:prstGeom>
        </p:spPr>
        <p:txBody>
          <a:bodyPr wrap="square" lIns="0" rIns="0" anchor="ctr">
            <a:spAutoFit/>
          </a:bodyPr>
          <a:lstStyle/>
          <a:p>
            <a:pPr algn="ctr"/>
            <a:r>
              <a:rPr lang="en-US" sz="1100" b="1" dirty="0"/>
              <a:t>Ultimate Collection</a:t>
            </a:r>
          </a:p>
        </p:txBody>
      </p:sp>
      <p:sp>
        <p:nvSpPr>
          <p:cNvPr id="19" name="Rectangle 18">
            <a:extLst>
              <a:ext uri="{FF2B5EF4-FFF2-40B4-BE49-F238E27FC236}">
                <a16:creationId xmlns:a16="http://schemas.microsoft.com/office/drawing/2014/main" id="{25E7A572-480F-81CB-7D20-F53CAD1AE052}"/>
              </a:ext>
            </a:extLst>
          </p:cNvPr>
          <p:cNvSpPr/>
          <p:nvPr/>
        </p:nvSpPr>
        <p:spPr>
          <a:xfrm>
            <a:off x="3448114" y="3294739"/>
            <a:ext cx="2722188" cy="1815882"/>
          </a:xfrm>
          <a:prstGeom prst="rect">
            <a:avLst/>
          </a:prstGeom>
        </p:spPr>
        <p:txBody>
          <a:bodyPr wrap="square">
            <a:spAutoFit/>
          </a:bodyPr>
          <a:lstStyle/>
          <a:p>
            <a:pPr marL="208640" indent="-208640" algn="just">
              <a:buFont typeface="Arial" panose="020B0604020202020204" pitchFamily="34" charset="0"/>
              <a:buChar char="•"/>
            </a:pPr>
            <a:r>
              <a:rPr lang="en-US" sz="1400" dirty="0"/>
              <a:t>Other criteria for </a:t>
            </a:r>
            <a:r>
              <a:rPr lang="en-US" sz="1400" dirty="0" err="1"/>
              <a:t>recognising</a:t>
            </a:r>
            <a:r>
              <a:rPr lang="en-US" sz="1400" dirty="0"/>
              <a:t> the revenue is that there is reasonable certainty of ultimate collection of the revenue. If there does not exist reasonable certainty of ultimate collection of the revenue, recognition of revenue is postponed.</a:t>
            </a:r>
          </a:p>
        </p:txBody>
      </p:sp>
      <p:sp>
        <p:nvSpPr>
          <p:cNvPr id="29" name="Rectangle 28">
            <a:extLst>
              <a:ext uri="{FF2B5EF4-FFF2-40B4-BE49-F238E27FC236}">
                <a16:creationId xmlns:a16="http://schemas.microsoft.com/office/drawing/2014/main" id="{13959D96-0FF7-26ED-B219-C937F1765D42}"/>
              </a:ext>
            </a:extLst>
          </p:cNvPr>
          <p:cNvSpPr/>
          <p:nvPr/>
        </p:nvSpPr>
        <p:spPr bwMode="gray">
          <a:xfrm>
            <a:off x="7002381" y="1792546"/>
            <a:ext cx="4109316" cy="4641250"/>
          </a:xfrm>
          <a:prstGeom prst="rect">
            <a:avLst/>
          </a:prstGeom>
          <a:solidFill>
            <a:schemeClr val="bg1"/>
          </a:solidFill>
          <a:ln w="19050" algn="ctr">
            <a:solidFill>
              <a:schemeClr val="accent1">
                <a:lumMod val="20000"/>
                <a:lumOff val="80000"/>
              </a:schemeClr>
            </a:solidFill>
            <a:miter lim="800000"/>
            <a:headEnd/>
            <a:tailEnd/>
          </a:ln>
        </p:spPr>
        <p:txBody>
          <a:bodyPr wrap="square" lIns="77938" tIns="77938" rIns="77938" bIns="77938" rtlCol="0" anchor="ctr"/>
          <a:lstStyle/>
          <a:p>
            <a:pPr algn="ctr">
              <a:lnSpc>
                <a:spcPct val="106000"/>
              </a:lnSpc>
              <a:buFont typeface="Wingdings 2" pitchFamily="18" charset="2"/>
              <a:buNone/>
            </a:pPr>
            <a:endParaRPr lang="en-IN" sz="1403" b="1" dirty="0">
              <a:solidFill>
                <a:schemeClr val="bg1"/>
              </a:solidFill>
            </a:endParaRPr>
          </a:p>
        </p:txBody>
      </p:sp>
      <p:grpSp>
        <p:nvGrpSpPr>
          <p:cNvPr id="30" name="Graphic 4">
            <a:extLst>
              <a:ext uri="{FF2B5EF4-FFF2-40B4-BE49-F238E27FC236}">
                <a16:creationId xmlns:a16="http://schemas.microsoft.com/office/drawing/2014/main" id="{62C31EE2-EED0-B320-BCAC-7BA1FE4DCBB3}"/>
              </a:ext>
            </a:extLst>
          </p:cNvPr>
          <p:cNvGrpSpPr/>
          <p:nvPr/>
        </p:nvGrpSpPr>
        <p:grpSpPr>
          <a:xfrm>
            <a:off x="6647580" y="1412117"/>
            <a:ext cx="3072016" cy="589372"/>
            <a:chOff x="469900" y="1885648"/>
            <a:chExt cx="4102727" cy="799679"/>
          </a:xfrm>
          <a:solidFill>
            <a:schemeClr val="accent1"/>
          </a:solidFill>
        </p:grpSpPr>
        <p:sp>
          <p:nvSpPr>
            <p:cNvPr id="31" name="Freeform: Shape 6">
              <a:extLst>
                <a:ext uri="{FF2B5EF4-FFF2-40B4-BE49-F238E27FC236}">
                  <a16:creationId xmlns:a16="http://schemas.microsoft.com/office/drawing/2014/main" id="{967EF2DB-CCC4-E7C3-CDD6-ADB73CCE682D}"/>
                </a:ext>
              </a:extLst>
            </p:cNvPr>
            <p:cNvSpPr/>
            <p:nvPr/>
          </p:nvSpPr>
          <p:spPr>
            <a:xfrm>
              <a:off x="700978" y="1946219"/>
              <a:ext cx="3871649" cy="703927"/>
            </a:xfrm>
            <a:custGeom>
              <a:avLst/>
              <a:gdLst>
                <a:gd name="connsiteX0" fmla="*/ 2717548 w 2705297"/>
                <a:gd name="connsiteY0" fmla="*/ 341650 h 680577"/>
                <a:gd name="connsiteX1" fmla="*/ 2717548 w 2705297"/>
                <a:gd name="connsiteY1" fmla="*/ 683300 h 680577"/>
                <a:gd name="connsiteX2" fmla="*/ 423830 w 2705297"/>
                <a:gd name="connsiteY2" fmla="*/ 683300 h 680577"/>
                <a:gd name="connsiteX3" fmla="*/ 0 w 2705297"/>
                <a:gd name="connsiteY3" fmla="*/ 341480 h 680577"/>
                <a:gd name="connsiteX4" fmla="*/ 423830 w 2705297"/>
                <a:gd name="connsiteY4" fmla="*/ 0 h 680577"/>
                <a:gd name="connsiteX5" fmla="*/ 2375898 w 2705297"/>
                <a:gd name="connsiteY5" fmla="*/ 0 h 680577"/>
                <a:gd name="connsiteX6" fmla="*/ 2717548 w 2705297"/>
                <a:gd name="connsiteY6" fmla="*/ 341650 h 68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297" h="680577">
                  <a:moveTo>
                    <a:pt x="2717548" y="341650"/>
                  </a:moveTo>
                  <a:lnTo>
                    <a:pt x="2717548" y="683300"/>
                  </a:lnTo>
                  <a:lnTo>
                    <a:pt x="423830" y="683300"/>
                  </a:lnTo>
                  <a:lnTo>
                    <a:pt x="0" y="341480"/>
                  </a:lnTo>
                  <a:lnTo>
                    <a:pt x="423830" y="0"/>
                  </a:lnTo>
                  <a:lnTo>
                    <a:pt x="2375898" y="0"/>
                  </a:lnTo>
                  <a:cubicBezTo>
                    <a:pt x="2564588" y="0"/>
                    <a:pt x="2717548" y="152960"/>
                    <a:pt x="2717548" y="341650"/>
                  </a:cubicBezTo>
                  <a:close/>
                </a:path>
              </a:pathLst>
            </a:custGeom>
            <a:solidFill>
              <a:schemeClr val="accent1"/>
            </a:solidFill>
            <a:ln w="16968" cap="flat">
              <a:noFill/>
              <a:prstDash val="solid"/>
              <a:miter/>
            </a:ln>
          </p:spPr>
          <p:txBody>
            <a:bodyPr rtlCol="0" anchor="ctr"/>
            <a:lstStyle/>
            <a:p>
              <a:pPr algn="ctr"/>
              <a:endParaRPr lang="en-US" sz="1800"/>
            </a:p>
          </p:txBody>
        </p:sp>
        <p:sp>
          <p:nvSpPr>
            <p:cNvPr id="32" name="Freeform: Shape 7">
              <a:extLst>
                <a:ext uri="{FF2B5EF4-FFF2-40B4-BE49-F238E27FC236}">
                  <a16:creationId xmlns:a16="http://schemas.microsoft.com/office/drawing/2014/main" id="{51776D9A-356B-9982-DCC2-4DA3E6764BD1}"/>
                </a:ext>
              </a:extLst>
            </p:cNvPr>
            <p:cNvSpPr/>
            <p:nvPr/>
          </p:nvSpPr>
          <p:spPr>
            <a:xfrm>
              <a:off x="872122" y="1946219"/>
              <a:ext cx="544462" cy="703927"/>
            </a:xfrm>
            <a:custGeom>
              <a:avLst/>
              <a:gdLst>
                <a:gd name="connsiteX0" fmla="*/ 547695 w 544462"/>
                <a:gd name="connsiteY0" fmla="*/ 341480 h 680577"/>
                <a:gd name="connsiteX1" fmla="*/ 427743 w 544462"/>
                <a:gd name="connsiteY1" fmla="*/ 683130 h 680577"/>
                <a:gd name="connsiteX2" fmla="*/ 424000 w 544462"/>
                <a:gd name="connsiteY2" fmla="*/ 683130 h 680577"/>
                <a:gd name="connsiteX3" fmla="*/ 0 w 544462"/>
                <a:gd name="connsiteY3" fmla="*/ 341480 h 680577"/>
                <a:gd name="connsiteX4" fmla="*/ 423830 w 544462"/>
                <a:gd name="connsiteY4" fmla="*/ 0 h 680577"/>
                <a:gd name="connsiteX5" fmla="*/ 427743 w 544462"/>
                <a:gd name="connsiteY5" fmla="*/ 0 h 680577"/>
                <a:gd name="connsiteX6" fmla="*/ 547695 w 544462"/>
                <a:gd name="connsiteY6" fmla="*/ 341480 h 68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62" h="680577">
                  <a:moveTo>
                    <a:pt x="547695" y="341480"/>
                  </a:moveTo>
                  <a:cubicBezTo>
                    <a:pt x="547695" y="470620"/>
                    <a:pt x="502777" y="589551"/>
                    <a:pt x="427743" y="683130"/>
                  </a:cubicBezTo>
                  <a:lnTo>
                    <a:pt x="424000" y="683130"/>
                  </a:lnTo>
                  <a:lnTo>
                    <a:pt x="0" y="341480"/>
                  </a:lnTo>
                  <a:lnTo>
                    <a:pt x="423830" y="0"/>
                  </a:lnTo>
                  <a:lnTo>
                    <a:pt x="427743" y="0"/>
                  </a:lnTo>
                  <a:cubicBezTo>
                    <a:pt x="502947" y="93750"/>
                    <a:pt x="547695" y="212510"/>
                    <a:pt x="547695" y="341480"/>
                  </a:cubicBezTo>
                  <a:close/>
                </a:path>
              </a:pathLst>
            </a:custGeom>
            <a:solidFill>
              <a:schemeClr val="accent1">
                <a:lumMod val="75000"/>
              </a:schemeClr>
            </a:solidFill>
            <a:ln w="16968" cap="flat">
              <a:noFill/>
              <a:prstDash val="solid"/>
              <a:miter/>
            </a:ln>
          </p:spPr>
          <p:txBody>
            <a:bodyPr rtlCol="0" anchor="ctr"/>
            <a:lstStyle/>
            <a:p>
              <a:pPr algn="ctr"/>
              <a:endParaRPr lang="en-US" sz="1800"/>
            </a:p>
          </p:txBody>
        </p:sp>
        <p:sp>
          <p:nvSpPr>
            <p:cNvPr id="33" name="Freeform: Shape 8">
              <a:extLst>
                <a:ext uri="{FF2B5EF4-FFF2-40B4-BE49-F238E27FC236}">
                  <a16:creationId xmlns:a16="http://schemas.microsoft.com/office/drawing/2014/main" id="{D9459293-5A03-40F7-B295-3FD2877042D0}"/>
                </a:ext>
              </a:extLst>
            </p:cNvPr>
            <p:cNvSpPr/>
            <p:nvPr/>
          </p:nvSpPr>
          <p:spPr>
            <a:xfrm>
              <a:off x="469900" y="1885648"/>
              <a:ext cx="799679" cy="799679"/>
            </a:xfrm>
            <a:custGeom>
              <a:avLst/>
              <a:gdLst>
                <a:gd name="connsiteX0" fmla="*/ 402222 w 799679"/>
                <a:gd name="connsiteY0" fmla="*/ 804443 h 799679"/>
                <a:gd name="connsiteX1" fmla="*/ 0 w 799679"/>
                <a:gd name="connsiteY1" fmla="*/ 402222 h 799679"/>
                <a:gd name="connsiteX2" fmla="*/ 402222 w 799679"/>
                <a:gd name="connsiteY2" fmla="*/ 0 h 799679"/>
                <a:gd name="connsiteX3" fmla="*/ 804443 w 799679"/>
                <a:gd name="connsiteY3" fmla="*/ 402222 h 799679"/>
                <a:gd name="connsiteX4" fmla="*/ 402222 w 799679"/>
                <a:gd name="connsiteY4" fmla="*/ 804443 h 79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679" h="799679">
                  <a:moveTo>
                    <a:pt x="402222" y="804443"/>
                  </a:moveTo>
                  <a:cubicBezTo>
                    <a:pt x="180353" y="804443"/>
                    <a:pt x="0" y="623920"/>
                    <a:pt x="0" y="402222"/>
                  </a:cubicBezTo>
                  <a:cubicBezTo>
                    <a:pt x="0" y="180353"/>
                    <a:pt x="180353" y="0"/>
                    <a:pt x="402222" y="0"/>
                  </a:cubicBezTo>
                  <a:cubicBezTo>
                    <a:pt x="624090" y="0"/>
                    <a:pt x="804443" y="180353"/>
                    <a:pt x="804443" y="402222"/>
                  </a:cubicBezTo>
                  <a:cubicBezTo>
                    <a:pt x="804443" y="623920"/>
                    <a:pt x="623920" y="804443"/>
                    <a:pt x="402222" y="804443"/>
                  </a:cubicBezTo>
                  <a:close/>
                </a:path>
              </a:pathLst>
            </a:custGeom>
            <a:solidFill>
              <a:schemeClr val="accent1">
                <a:lumMod val="20000"/>
                <a:lumOff val="80000"/>
              </a:schemeClr>
            </a:solidFill>
            <a:ln w="16968" cap="flat">
              <a:noFill/>
              <a:prstDash val="solid"/>
              <a:miter/>
            </a:ln>
          </p:spPr>
          <p:txBody>
            <a:bodyPr rtlCol="0" anchor="ctr"/>
            <a:lstStyle/>
            <a:p>
              <a:pPr algn="ctr"/>
              <a:endParaRPr lang="en-US" sz="1800" dirty="0"/>
            </a:p>
          </p:txBody>
        </p:sp>
        <p:sp>
          <p:nvSpPr>
            <p:cNvPr id="34" name="Freeform: Shape 9">
              <a:extLst>
                <a:ext uri="{FF2B5EF4-FFF2-40B4-BE49-F238E27FC236}">
                  <a16:creationId xmlns:a16="http://schemas.microsoft.com/office/drawing/2014/main" id="{387ADD47-01DD-7067-1094-3A0188AD9431}"/>
                </a:ext>
              </a:extLst>
            </p:cNvPr>
            <p:cNvSpPr/>
            <p:nvPr/>
          </p:nvSpPr>
          <p:spPr>
            <a:xfrm>
              <a:off x="542552" y="1958470"/>
              <a:ext cx="646549" cy="646549"/>
            </a:xfrm>
            <a:custGeom>
              <a:avLst/>
              <a:gdLst>
                <a:gd name="connsiteX0" fmla="*/ 658970 w 646549"/>
                <a:gd name="connsiteY0" fmla="*/ 329400 h 646548"/>
                <a:gd name="connsiteX1" fmla="*/ 329570 w 646549"/>
                <a:gd name="connsiteY1" fmla="*/ 658800 h 646548"/>
                <a:gd name="connsiteX2" fmla="*/ 0 w 646549"/>
                <a:gd name="connsiteY2" fmla="*/ 329400 h 646548"/>
                <a:gd name="connsiteX3" fmla="*/ 329400 w 646549"/>
                <a:gd name="connsiteY3" fmla="*/ 0 h 646548"/>
                <a:gd name="connsiteX4" fmla="*/ 658970 w 646549"/>
                <a:gd name="connsiteY4" fmla="*/ 329400 h 646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549" h="646548">
                  <a:moveTo>
                    <a:pt x="658970" y="329400"/>
                  </a:moveTo>
                  <a:cubicBezTo>
                    <a:pt x="658970" y="511284"/>
                    <a:pt x="511454" y="658800"/>
                    <a:pt x="329570" y="658800"/>
                  </a:cubicBezTo>
                  <a:cubicBezTo>
                    <a:pt x="147515" y="658800"/>
                    <a:pt x="0" y="511284"/>
                    <a:pt x="0" y="329400"/>
                  </a:cubicBezTo>
                  <a:cubicBezTo>
                    <a:pt x="0" y="147345"/>
                    <a:pt x="147515" y="0"/>
                    <a:pt x="329400" y="0"/>
                  </a:cubicBezTo>
                  <a:cubicBezTo>
                    <a:pt x="511454" y="-170"/>
                    <a:pt x="658970" y="147345"/>
                    <a:pt x="658970" y="329400"/>
                  </a:cubicBezTo>
                  <a:close/>
                </a:path>
              </a:pathLst>
            </a:custGeom>
            <a:solidFill>
              <a:schemeClr val="accent1"/>
            </a:solidFill>
            <a:ln w="16968" cap="flat">
              <a:noFill/>
              <a:prstDash val="solid"/>
              <a:miter/>
            </a:ln>
          </p:spPr>
          <p:txBody>
            <a:bodyPr rtlCol="0" anchor="ctr"/>
            <a:lstStyle/>
            <a:p>
              <a:pPr algn="ctr"/>
              <a:endParaRPr lang="en-US" sz="1800"/>
            </a:p>
          </p:txBody>
        </p:sp>
      </p:grpSp>
      <p:sp>
        <p:nvSpPr>
          <p:cNvPr id="35" name="Rectangle 34">
            <a:extLst>
              <a:ext uri="{FF2B5EF4-FFF2-40B4-BE49-F238E27FC236}">
                <a16:creationId xmlns:a16="http://schemas.microsoft.com/office/drawing/2014/main" id="{4FB3D6EB-F005-E8F9-DE62-F9DAACD53B4C}"/>
              </a:ext>
            </a:extLst>
          </p:cNvPr>
          <p:cNvSpPr/>
          <p:nvPr/>
        </p:nvSpPr>
        <p:spPr>
          <a:xfrm>
            <a:off x="6985232" y="2101001"/>
            <a:ext cx="4126465" cy="3452227"/>
          </a:xfrm>
          <a:prstGeom prst="rect">
            <a:avLst/>
          </a:prstGeom>
        </p:spPr>
        <p:txBody>
          <a:bodyPr wrap="square">
            <a:spAutoFit/>
          </a:bodyPr>
          <a:lstStyle/>
          <a:p>
            <a:pPr marL="313147" indent="-313147">
              <a:spcBef>
                <a:spcPts val="526"/>
              </a:spcBef>
              <a:buFont typeface="Arial" panose="020B0604020202020204" pitchFamily="34" charset="0"/>
              <a:buChar char="•"/>
            </a:pPr>
            <a:r>
              <a:rPr lang="en-US" sz="1400" dirty="0"/>
              <a:t>Claim for escalation of price and income from export incentive to be recognised in the year of making of the claim if there is 'reasonable certainty' of its ultimate collection. Can be postponed only if there is inability to assess the ultimate collection.</a:t>
            </a:r>
          </a:p>
          <a:p>
            <a:pPr marL="313147" indent="-313147">
              <a:spcBef>
                <a:spcPts val="526"/>
              </a:spcBef>
              <a:buFont typeface="Arial" panose="020B0604020202020204" pitchFamily="34" charset="0"/>
              <a:buChar char="•"/>
            </a:pPr>
            <a:r>
              <a:rPr lang="en-US" sz="1400" dirty="0"/>
              <a:t>This is contrary to the decision of the Supreme Court in CIT v. Excel Industries Limited [2015] 358 ITR 295 (SC) and is, therefore, ultra vires the Act and struck down as such.</a:t>
            </a:r>
          </a:p>
          <a:p>
            <a:pPr marL="313147" indent="-313147">
              <a:spcBef>
                <a:spcPts val="526"/>
              </a:spcBef>
              <a:buFont typeface="Arial" panose="020B0604020202020204" pitchFamily="34" charset="0"/>
              <a:buChar char="•"/>
            </a:pPr>
            <a:r>
              <a:rPr lang="en-US" sz="1400" dirty="0"/>
              <a:t>New Section 145B inserted to provide that the claim for escalation of price in a contract or export incentives shall be deemed to be the income of the previous year in which reasonable certainty of its realisation is achieved. </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36" name="Rectangle 35">
            <a:extLst>
              <a:ext uri="{FF2B5EF4-FFF2-40B4-BE49-F238E27FC236}">
                <a16:creationId xmlns:a16="http://schemas.microsoft.com/office/drawing/2014/main" id="{252944BC-A3DC-9FC5-2C95-B94E95484DA2}"/>
              </a:ext>
            </a:extLst>
          </p:cNvPr>
          <p:cNvSpPr/>
          <p:nvPr/>
        </p:nvSpPr>
        <p:spPr bwMode="gray">
          <a:xfrm>
            <a:off x="7244594" y="1525452"/>
            <a:ext cx="1692356" cy="396108"/>
          </a:xfrm>
          <a:prstGeom prst="rect">
            <a:avLst/>
          </a:prstGeom>
          <a:noFill/>
          <a:ln w="19050" algn="ctr">
            <a:noFill/>
            <a:miter lim="800000"/>
            <a:headEnd/>
            <a:tailEnd/>
          </a:ln>
        </p:spPr>
        <p:txBody>
          <a:bodyPr wrap="square" lIns="77938" tIns="77938" rIns="77938" bIns="77938" rtlCol="0" anchor="ctr"/>
          <a:lstStyle/>
          <a:p>
            <a:pPr algn="ctr">
              <a:lnSpc>
                <a:spcPct val="106000"/>
              </a:lnSpc>
              <a:buFont typeface="Wingdings 2" pitchFamily="18" charset="2"/>
              <a:buNone/>
            </a:pPr>
            <a:r>
              <a:rPr lang="en-US" sz="1400" b="1" dirty="0">
                <a:solidFill>
                  <a:schemeClr val="bg1"/>
                </a:solidFill>
              </a:rPr>
              <a:t>Escalation claim and Export incentive</a:t>
            </a:r>
            <a:endParaRPr lang="en-IN" sz="1400" b="1" dirty="0">
              <a:solidFill>
                <a:schemeClr val="bg1"/>
              </a:solidFill>
            </a:endParaRPr>
          </a:p>
        </p:txBody>
      </p:sp>
      <p:grpSp>
        <p:nvGrpSpPr>
          <p:cNvPr id="37" name="Group 144">
            <a:extLst>
              <a:ext uri="{FF2B5EF4-FFF2-40B4-BE49-F238E27FC236}">
                <a16:creationId xmlns:a16="http://schemas.microsoft.com/office/drawing/2014/main" id="{8D80D551-4F13-D10A-7894-1D7B55AC0C8F}"/>
              </a:ext>
            </a:extLst>
          </p:cNvPr>
          <p:cNvGrpSpPr>
            <a:grpSpLocks noChangeAspect="1"/>
          </p:cNvGrpSpPr>
          <p:nvPr/>
        </p:nvGrpSpPr>
        <p:grpSpPr bwMode="auto">
          <a:xfrm>
            <a:off x="6792158" y="1547635"/>
            <a:ext cx="322299" cy="322299"/>
            <a:chOff x="2963" y="1300"/>
            <a:chExt cx="340" cy="340"/>
          </a:xfrm>
          <a:solidFill>
            <a:schemeClr val="bg1"/>
          </a:solidFill>
        </p:grpSpPr>
        <p:sp>
          <p:nvSpPr>
            <p:cNvPr id="38" name="Freeform 145">
              <a:extLst>
                <a:ext uri="{FF2B5EF4-FFF2-40B4-BE49-F238E27FC236}">
                  <a16:creationId xmlns:a16="http://schemas.microsoft.com/office/drawing/2014/main" id="{D1FC4097-802D-9937-BF7E-FDCF6B4B193E}"/>
                </a:ext>
              </a:extLst>
            </p:cNvPr>
            <p:cNvSpPr>
              <a:spLocks noEditPoints="1"/>
            </p:cNvSpPr>
            <p:nvPr/>
          </p:nvSpPr>
          <p:spPr bwMode="auto">
            <a:xfrm>
              <a:off x="2963" y="130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165" tIns="40082" rIns="80165" bIns="40082" numCol="1" anchor="t" anchorCtr="0" compatLnSpc="1">
              <a:prstTxWarp prst="textNoShape">
                <a:avLst/>
              </a:prstTxWarp>
            </a:bodyPr>
            <a:lstStyle/>
            <a:p>
              <a:endParaRPr lang="en-GB" sz="1800"/>
            </a:p>
          </p:txBody>
        </p:sp>
        <p:sp>
          <p:nvSpPr>
            <p:cNvPr id="39" name="Freeform 146">
              <a:extLst>
                <a:ext uri="{FF2B5EF4-FFF2-40B4-BE49-F238E27FC236}">
                  <a16:creationId xmlns:a16="http://schemas.microsoft.com/office/drawing/2014/main" id="{4EA56F45-8A24-BBFA-98ED-06A79B39AA96}"/>
                </a:ext>
              </a:extLst>
            </p:cNvPr>
            <p:cNvSpPr>
              <a:spLocks noEditPoints="1"/>
            </p:cNvSpPr>
            <p:nvPr/>
          </p:nvSpPr>
          <p:spPr bwMode="auto">
            <a:xfrm>
              <a:off x="3041" y="1406"/>
              <a:ext cx="191" cy="128"/>
            </a:xfrm>
            <a:custGeom>
              <a:avLst/>
              <a:gdLst>
                <a:gd name="T0" fmla="*/ 53 w 288"/>
                <a:gd name="T1" fmla="*/ 0 h 192"/>
                <a:gd name="T2" fmla="*/ 43 w 288"/>
                <a:gd name="T3" fmla="*/ 42 h 192"/>
                <a:gd name="T4" fmla="*/ 0 w 288"/>
                <a:gd name="T5" fmla="*/ 53 h 192"/>
                <a:gd name="T6" fmla="*/ 11 w 288"/>
                <a:gd name="T7" fmla="*/ 192 h 192"/>
                <a:gd name="T8" fmla="*/ 245 w 288"/>
                <a:gd name="T9" fmla="*/ 181 h 192"/>
                <a:gd name="T10" fmla="*/ 277 w 288"/>
                <a:gd name="T11" fmla="*/ 149 h 192"/>
                <a:gd name="T12" fmla="*/ 288 w 288"/>
                <a:gd name="T13" fmla="*/ 10 h 192"/>
                <a:gd name="T14" fmla="*/ 224 w 288"/>
                <a:gd name="T15" fmla="*/ 170 h 192"/>
                <a:gd name="T16" fmla="*/ 21 w 288"/>
                <a:gd name="T17" fmla="*/ 64 h 192"/>
                <a:gd name="T18" fmla="*/ 224 w 288"/>
                <a:gd name="T19" fmla="*/ 170 h 192"/>
                <a:gd name="T20" fmla="*/ 245 w 288"/>
                <a:gd name="T21" fmla="*/ 128 h 192"/>
                <a:gd name="T22" fmla="*/ 235 w 288"/>
                <a:gd name="T23" fmla="*/ 42 h 192"/>
                <a:gd name="T24" fmla="*/ 64 w 288"/>
                <a:gd name="T25" fmla="*/ 21 h 192"/>
                <a:gd name="T26" fmla="*/ 267 w 288"/>
                <a:gd name="T27" fmla="*/ 128 h 192"/>
                <a:gd name="T28" fmla="*/ 101 w 288"/>
                <a:gd name="T29" fmla="*/ 100 h 192"/>
                <a:gd name="T30" fmla="*/ 123 w 288"/>
                <a:gd name="T31" fmla="*/ 82 h 192"/>
                <a:gd name="T32" fmla="*/ 130 w 288"/>
                <a:gd name="T33" fmla="*/ 74 h 192"/>
                <a:gd name="T34" fmla="*/ 151 w 288"/>
                <a:gd name="T35" fmla="*/ 87 h 192"/>
                <a:gd name="T36" fmla="*/ 130 w 288"/>
                <a:gd name="T37" fmla="*/ 95 h 192"/>
                <a:gd name="T38" fmla="*/ 123 w 288"/>
                <a:gd name="T39" fmla="*/ 95 h 192"/>
                <a:gd name="T40" fmla="*/ 118 w 288"/>
                <a:gd name="T41" fmla="*/ 104 h 192"/>
                <a:gd name="T42" fmla="*/ 130 w 288"/>
                <a:gd name="T43" fmla="*/ 110 h 192"/>
                <a:gd name="T44" fmla="*/ 151 w 288"/>
                <a:gd name="T45" fmla="*/ 122 h 192"/>
                <a:gd name="T46" fmla="*/ 147 w 288"/>
                <a:gd name="T47" fmla="*/ 143 h 192"/>
                <a:gd name="T48" fmla="*/ 130 w 288"/>
                <a:gd name="T49" fmla="*/ 160 h 192"/>
                <a:gd name="T50" fmla="*/ 123 w 288"/>
                <a:gd name="T51" fmla="*/ 149 h 192"/>
                <a:gd name="T52" fmla="*/ 101 w 288"/>
                <a:gd name="T53" fmla="*/ 132 h 192"/>
                <a:gd name="T54" fmla="*/ 123 w 288"/>
                <a:gd name="T55" fmla="*/ 137 h 192"/>
                <a:gd name="T56" fmla="*/ 130 w 288"/>
                <a:gd name="T57" fmla="*/ 137 h 192"/>
                <a:gd name="T58" fmla="*/ 135 w 288"/>
                <a:gd name="T59" fmla="*/ 127 h 192"/>
                <a:gd name="T60" fmla="*/ 123 w 288"/>
                <a:gd name="T61" fmla="*/ 122 h 192"/>
                <a:gd name="T62" fmla="*/ 105 w 288"/>
                <a:gd name="T63" fmla="*/ 11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8" h="192">
                  <a:moveTo>
                    <a:pt x="277" y="0"/>
                  </a:moveTo>
                  <a:cubicBezTo>
                    <a:pt x="53" y="0"/>
                    <a:pt x="53" y="0"/>
                    <a:pt x="53" y="0"/>
                  </a:cubicBezTo>
                  <a:cubicBezTo>
                    <a:pt x="47" y="0"/>
                    <a:pt x="43" y="4"/>
                    <a:pt x="43" y="10"/>
                  </a:cubicBezTo>
                  <a:cubicBezTo>
                    <a:pt x="43" y="42"/>
                    <a:pt x="43" y="42"/>
                    <a:pt x="43" y="42"/>
                  </a:cubicBezTo>
                  <a:cubicBezTo>
                    <a:pt x="11" y="42"/>
                    <a:pt x="11" y="42"/>
                    <a:pt x="11" y="42"/>
                  </a:cubicBezTo>
                  <a:cubicBezTo>
                    <a:pt x="5" y="42"/>
                    <a:pt x="0" y="47"/>
                    <a:pt x="0" y="53"/>
                  </a:cubicBezTo>
                  <a:cubicBezTo>
                    <a:pt x="0" y="181"/>
                    <a:pt x="0" y="181"/>
                    <a:pt x="0" y="181"/>
                  </a:cubicBezTo>
                  <a:cubicBezTo>
                    <a:pt x="0" y="187"/>
                    <a:pt x="5" y="192"/>
                    <a:pt x="11" y="192"/>
                  </a:cubicBezTo>
                  <a:cubicBezTo>
                    <a:pt x="235" y="192"/>
                    <a:pt x="235" y="192"/>
                    <a:pt x="235" y="192"/>
                  </a:cubicBezTo>
                  <a:cubicBezTo>
                    <a:pt x="241" y="192"/>
                    <a:pt x="245" y="187"/>
                    <a:pt x="245" y="181"/>
                  </a:cubicBezTo>
                  <a:cubicBezTo>
                    <a:pt x="245" y="149"/>
                    <a:pt x="245" y="149"/>
                    <a:pt x="245" y="149"/>
                  </a:cubicBezTo>
                  <a:cubicBezTo>
                    <a:pt x="277" y="149"/>
                    <a:pt x="277" y="149"/>
                    <a:pt x="277" y="149"/>
                  </a:cubicBezTo>
                  <a:cubicBezTo>
                    <a:pt x="283" y="149"/>
                    <a:pt x="288" y="144"/>
                    <a:pt x="288" y="138"/>
                  </a:cubicBezTo>
                  <a:cubicBezTo>
                    <a:pt x="288" y="10"/>
                    <a:pt x="288" y="10"/>
                    <a:pt x="288" y="10"/>
                  </a:cubicBezTo>
                  <a:cubicBezTo>
                    <a:pt x="288" y="4"/>
                    <a:pt x="283" y="0"/>
                    <a:pt x="277" y="0"/>
                  </a:cubicBezTo>
                  <a:close/>
                  <a:moveTo>
                    <a:pt x="224" y="170"/>
                  </a:moveTo>
                  <a:cubicBezTo>
                    <a:pt x="21" y="170"/>
                    <a:pt x="21" y="170"/>
                    <a:pt x="21" y="170"/>
                  </a:cubicBezTo>
                  <a:cubicBezTo>
                    <a:pt x="21" y="64"/>
                    <a:pt x="21" y="64"/>
                    <a:pt x="21" y="64"/>
                  </a:cubicBezTo>
                  <a:cubicBezTo>
                    <a:pt x="224" y="64"/>
                    <a:pt x="224" y="64"/>
                    <a:pt x="224" y="64"/>
                  </a:cubicBezTo>
                  <a:lnTo>
                    <a:pt x="224" y="170"/>
                  </a:lnTo>
                  <a:close/>
                  <a:moveTo>
                    <a:pt x="267" y="128"/>
                  </a:moveTo>
                  <a:cubicBezTo>
                    <a:pt x="245" y="128"/>
                    <a:pt x="245" y="128"/>
                    <a:pt x="245" y="128"/>
                  </a:cubicBezTo>
                  <a:cubicBezTo>
                    <a:pt x="245" y="53"/>
                    <a:pt x="245" y="53"/>
                    <a:pt x="245" y="53"/>
                  </a:cubicBezTo>
                  <a:cubicBezTo>
                    <a:pt x="245" y="47"/>
                    <a:pt x="241" y="42"/>
                    <a:pt x="235" y="42"/>
                  </a:cubicBezTo>
                  <a:cubicBezTo>
                    <a:pt x="64" y="42"/>
                    <a:pt x="64" y="42"/>
                    <a:pt x="64" y="42"/>
                  </a:cubicBezTo>
                  <a:cubicBezTo>
                    <a:pt x="64" y="21"/>
                    <a:pt x="64" y="21"/>
                    <a:pt x="64" y="21"/>
                  </a:cubicBezTo>
                  <a:cubicBezTo>
                    <a:pt x="267" y="21"/>
                    <a:pt x="267" y="21"/>
                    <a:pt x="267" y="21"/>
                  </a:cubicBezTo>
                  <a:lnTo>
                    <a:pt x="267" y="128"/>
                  </a:lnTo>
                  <a:close/>
                  <a:moveTo>
                    <a:pt x="105" y="112"/>
                  </a:moveTo>
                  <a:cubicBezTo>
                    <a:pt x="103" y="109"/>
                    <a:pt x="101" y="105"/>
                    <a:pt x="101" y="100"/>
                  </a:cubicBezTo>
                  <a:cubicBezTo>
                    <a:pt x="101" y="95"/>
                    <a:pt x="103" y="91"/>
                    <a:pt x="107" y="88"/>
                  </a:cubicBezTo>
                  <a:cubicBezTo>
                    <a:pt x="111" y="85"/>
                    <a:pt x="116" y="83"/>
                    <a:pt x="123" y="82"/>
                  </a:cubicBezTo>
                  <a:cubicBezTo>
                    <a:pt x="123" y="74"/>
                    <a:pt x="123" y="74"/>
                    <a:pt x="123" y="74"/>
                  </a:cubicBezTo>
                  <a:cubicBezTo>
                    <a:pt x="130" y="74"/>
                    <a:pt x="130" y="74"/>
                    <a:pt x="130" y="74"/>
                  </a:cubicBezTo>
                  <a:cubicBezTo>
                    <a:pt x="130" y="82"/>
                    <a:pt x="130" y="82"/>
                    <a:pt x="130" y="82"/>
                  </a:cubicBezTo>
                  <a:cubicBezTo>
                    <a:pt x="138" y="82"/>
                    <a:pt x="145" y="84"/>
                    <a:pt x="151" y="87"/>
                  </a:cubicBezTo>
                  <a:cubicBezTo>
                    <a:pt x="147" y="99"/>
                    <a:pt x="147" y="99"/>
                    <a:pt x="147" y="99"/>
                  </a:cubicBezTo>
                  <a:cubicBezTo>
                    <a:pt x="141" y="96"/>
                    <a:pt x="136" y="95"/>
                    <a:pt x="130" y="95"/>
                  </a:cubicBezTo>
                  <a:cubicBezTo>
                    <a:pt x="130" y="95"/>
                    <a:pt x="129" y="94"/>
                    <a:pt x="127" y="94"/>
                  </a:cubicBezTo>
                  <a:cubicBezTo>
                    <a:pt x="125" y="94"/>
                    <a:pt x="123" y="95"/>
                    <a:pt x="123" y="95"/>
                  </a:cubicBezTo>
                  <a:cubicBezTo>
                    <a:pt x="119" y="95"/>
                    <a:pt x="117" y="97"/>
                    <a:pt x="117" y="100"/>
                  </a:cubicBezTo>
                  <a:cubicBezTo>
                    <a:pt x="117" y="102"/>
                    <a:pt x="117" y="103"/>
                    <a:pt x="118" y="104"/>
                  </a:cubicBezTo>
                  <a:cubicBezTo>
                    <a:pt x="119" y="105"/>
                    <a:pt x="121" y="106"/>
                    <a:pt x="123" y="107"/>
                  </a:cubicBezTo>
                  <a:cubicBezTo>
                    <a:pt x="130" y="110"/>
                    <a:pt x="130" y="110"/>
                    <a:pt x="130" y="110"/>
                  </a:cubicBezTo>
                  <a:cubicBezTo>
                    <a:pt x="137" y="112"/>
                    <a:pt x="142" y="114"/>
                    <a:pt x="144" y="116"/>
                  </a:cubicBezTo>
                  <a:cubicBezTo>
                    <a:pt x="147" y="118"/>
                    <a:pt x="149" y="120"/>
                    <a:pt x="151" y="122"/>
                  </a:cubicBezTo>
                  <a:cubicBezTo>
                    <a:pt x="152" y="125"/>
                    <a:pt x="152" y="127"/>
                    <a:pt x="152" y="130"/>
                  </a:cubicBezTo>
                  <a:cubicBezTo>
                    <a:pt x="152" y="136"/>
                    <a:pt x="151" y="140"/>
                    <a:pt x="147" y="143"/>
                  </a:cubicBezTo>
                  <a:cubicBezTo>
                    <a:pt x="143" y="147"/>
                    <a:pt x="137" y="149"/>
                    <a:pt x="130" y="149"/>
                  </a:cubicBezTo>
                  <a:cubicBezTo>
                    <a:pt x="130" y="160"/>
                    <a:pt x="130" y="160"/>
                    <a:pt x="130" y="160"/>
                  </a:cubicBezTo>
                  <a:cubicBezTo>
                    <a:pt x="123" y="160"/>
                    <a:pt x="123" y="160"/>
                    <a:pt x="123" y="160"/>
                  </a:cubicBezTo>
                  <a:cubicBezTo>
                    <a:pt x="123" y="149"/>
                    <a:pt x="123" y="149"/>
                    <a:pt x="123" y="149"/>
                  </a:cubicBezTo>
                  <a:cubicBezTo>
                    <a:pt x="115" y="149"/>
                    <a:pt x="108" y="148"/>
                    <a:pt x="101" y="145"/>
                  </a:cubicBezTo>
                  <a:cubicBezTo>
                    <a:pt x="101" y="132"/>
                    <a:pt x="101" y="132"/>
                    <a:pt x="101" y="132"/>
                  </a:cubicBezTo>
                  <a:cubicBezTo>
                    <a:pt x="104" y="133"/>
                    <a:pt x="108" y="134"/>
                    <a:pt x="112" y="135"/>
                  </a:cubicBezTo>
                  <a:cubicBezTo>
                    <a:pt x="116" y="137"/>
                    <a:pt x="120" y="137"/>
                    <a:pt x="123" y="137"/>
                  </a:cubicBezTo>
                  <a:cubicBezTo>
                    <a:pt x="123" y="137"/>
                    <a:pt x="125" y="137"/>
                    <a:pt x="127" y="137"/>
                  </a:cubicBezTo>
                  <a:cubicBezTo>
                    <a:pt x="129" y="137"/>
                    <a:pt x="130" y="137"/>
                    <a:pt x="130" y="137"/>
                  </a:cubicBezTo>
                  <a:cubicBezTo>
                    <a:pt x="135" y="136"/>
                    <a:pt x="137" y="134"/>
                    <a:pt x="137" y="131"/>
                  </a:cubicBezTo>
                  <a:cubicBezTo>
                    <a:pt x="137" y="130"/>
                    <a:pt x="137" y="128"/>
                    <a:pt x="135" y="127"/>
                  </a:cubicBezTo>
                  <a:cubicBezTo>
                    <a:pt x="134" y="126"/>
                    <a:pt x="133" y="125"/>
                    <a:pt x="130" y="124"/>
                  </a:cubicBezTo>
                  <a:cubicBezTo>
                    <a:pt x="123" y="122"/>
                    <a:pt x="123" y="122"/>
                    <a:pt x="123" y="122"/>
                  </a:cubicBezTo>
                  <a:cubicBezTo>
                    <a:pt x="120" y="120"/>
                    <a:pt x="120" y="120"/>
                    <a:pt x="120" y="120"/>
                  </a:cubicBezTo>
                  <a:cubicBezTo>
                    <a:pt x="113" y="118"/>
                    <a:pt x="108" y="115"/>
                    <a:pt x="105" y="1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165" tIns="40082" rIns="80165" bIns="40082" numCol="1" anchor="t" anchorCtr="0" compatLnSpc="1">
              <a:prstTxWarp prst="textNoShape">
                <a:avLst/>
              </a:prstTxWarp>
            </a:bodyPr>
            <a:lstStyle/>
            <a:p>
              <a:endParaRPr lang="en-GB" sz="1800"/>
            </a:p>
          </p:txBody>
        </p:sp>
      </p:grpSp>
      <p:sp>
        <p:nvSpPr>
          <p:cNvPr id="13" name="Oval 12">
            <a:extLst>
              <a:ext uri="{FF2B5EF4-FFF2-40B4-BE49-F238E27FC236}">
                <a16:creationId xmlns:a16="http://schemas.microsoft.com/office/drawing/2014/main" id="{F02CA35B-9869-3109-70EE-EB200A22C975}"/>
              </a:ext>
            </a:extLst>
          </p:cNvPr>
          <p:cNvSpPr/>
          <p:nvPr/>
        </p:nvSpPr>
        <p:spPr>
          <a:xfrm>
            <a:off x="836352" y="1567033"/>
            <a:ext cx="1648535" cy="1492384"/>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Rectangle 13">
            <a:extLst>
              <a:ext uri="{FF2B5EF4-FFF2-40B4-BE49-F238E27FC236}">
                <a16:creationId xmlns:a16="http://schemas.microsoft.com/office/drawing/2014/main" id="{71CB1C57-89A8-EABF-9E82-56B06A9995C3}"/>
              </a:ext>
            </a:extLst>
          </p:cNvPr>
          <p:cNvSpPr/>
          <p:nvPr/>
        </p:nvSpPr>
        <p:spPr>
          <a:xfrm>
            <a:off x="769717" y="2199195"/>
            <a:ext cx="1648535" cy="261610"/>
          </a:xfrm>
          <a:prstGeom prst="rect">
            <a:avLst/>
          </a:prstGeom>
        </p:spPr>
        <p:txBody>
          <a:bodyPr wrap="square" lIns="0" rIns="0" anchor="ctr">
            <a:spAutoFit/>
          </a:bodyPr>
          <a:lstStyle/>
          <a:p>
            <a:pPr algn="ctr"/>
            <a:r>
              <a:rPr lang="en-US" sz="1100" b="1" dirty="0"/>
              <a:t>Risk and Reward</a:t>
            </a:r>
          </a:p>
        </p:txBody>
      </p:sp>
    </p:spTree>
    <p:extLst>
      <p:ext uri="{BB962C8B-B14F-4D97-AF65-F5344CB8AC3E}">
        <p14:creationId xmlns:p14="http://schemas.microsoft.com/office/powerpoint/2010/main" val="119695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IV: Revenue Recognition</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6C16B402-1D96-3A71-AF65-F3E678CCB5B2}"/>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Rendering of Service</a:t>
            </a:r>
            <a:endParaRPr lang="en-US" dirty="0"/>
          </a:p>
        </p:txBody>
      </p:sp>
      <p:grpSp>
        <p:nvGrpSpPr>
          <p:cNvPr id="3" name="Group 2">
            <a:extLst>
              <a:ext uri="{FF2B5EF4-FFF2-40B4-BE49-F238E27FC236}">
                <a16:creationId xmlns:a16="http://schemas.microsoft.com/office/drawing/2014/main" id="{4D99E4C5-911F-82D9-B9D7-ABAB28AD458C}"/>
              </a:ext>
            </a:extLst>
          </p:cNvPr>
          <p:cNvGrpSpPr/>
          <p:nvPr/>
        </p:nvGrpSpPr>
        <p:grpSpPr>
          <a:xfrm>
            <a:off x="727513" y="1835024"/>
            <a:ext cx="9243801" cy="4284015"/>
            <a:chOff x="439793" y="1828800"/>
            <a:chExt cx="9817391" cy="4549843"/>
          </a:xfrm>
        </p:grpSpPr>
        <p:sp>
          <p:nvSpPr>
            <p:cNvPr id="4" name="Freeform: Shape 3">
              <a:extLst>
                <a:ext uri="{FF2B5EF4-FFF2-40B4-BE49-F238E27FC236}">
                  <a16:creationId xmlns:a16="http://schemas.microsoft.com/office/drawing/2014/main" id="{3AE191E9-988D-47EC-879A-1D9AB4C90570}"/>
                </a:ext>
              </a:extLst>
            </p:cNvPr>
            <p:cNvSpPr/>
            <p:nvPr/>
          </p:nvSpPr>
          <p:spPr>
            <a:xfrm>
              <a:off x="1963467" y="4069361"/>
              <a:ext cx="878245" cy="554891"/>
            </a:xfrm>
            <a:custGeom>
              <a:avLst/>
              <a:gdLst>
                <a:gd name="connsiteX0" fmla="*/ 0 w 878244"/>
                <a:gd name="connsiteY0" fmla="*/ 345549 h 554890"/>
                <a:gd name="connsiteX1" fmla="*/ 0 w 878244"/>
                <a:gd name="connsiteY1" fmla="*/ 557845 h 554890"/>
                <a:gd name="connsiteX2" fmla="*/ 879243 w 878244"/>
                <a:gd name="connsiteY2" fmla="*/ 142555 h 554890"/>
                <a:gd name="connsiteX3" fmla="*/ 736687 w 878244"/>
                <a:gd name="connsiteY3" fmla="*/ 0 h 554890"/>
                <a:gd name="connsiteX4" fmla="*/ 0 w 878244"/>
                <a:gd name="connsiteY4" fmla="*/ 345549 h 554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244" h="554890">
                  <a:moveTo>
                    <a:pt x="0" y="345549"/>
                  </a:moveTo>
                  <a:lnTo>
                    <a:pt x="0" y="557845"/>
                  </a:lnTo>
                  <a:cubicBezTo>
                    <a:pt x="343434" y="528264"/>
                    <a:pt x="651458" y="374891"/>
                    <a:pt x="879243" y="142555"/>
                  </a:cubicBezTo>
                  <a:lnTo>
                    <a:pt x="736687" y="0"/>
                  </a:lnTo>
                  <a:cubicBezTo>
                    <a:pt x="544152" y="192176"/>
                    <a:pt x="286627" y="319242"/>
                    <a:pt x="0" y="345549"/>
                  </a:cubicBezTo>
                  <a:close/>
                </a:path>
              </a:pathLst>
            </a:custGeom>
            <a:solidFill>
              <a:srgbClr val="00A3E0"/>
            </a:solidFill>
            <a:ln w="3991" cap="flat">
              <a:noFill/>
              <a:prstDash val="solid"/>
              <a:miter/>
            </a:ln>
          </p:spPr>
          <p:txBody>
            <a:bodyPr rtlCol="0" anchor="ctr"/>
            <a:lstStyle/>
            <a:p>
              <a:endParaRPr lang="en-US" sz="1323"/>
            </a:p>
          </p:txBody>
        </p:sp>
        <p:sp>
          <p:nvSpPr>
            <p:cNvPr id="5" name="Freeform: Shape 4">
              <a:extLst>
                <a:ext uri="{FF2B5EF4-FFF2-40B4-BE49-F238E27FC236}">
                  <a16:creationId xmlns:a16="http://schemas.microsoft.com/office/drawing/2014/main" id="{4FEE9745-5A09-3C18-B55F-8734449F20C3}"/>
                </a:ext>
              </a:extLst>
            </p:cNvPr>
            <p:cNvSpPr/>
            <p:nvPr/>
          </p:nvSpPr>
          <p:spPr>
            <a:xfrm>
              <a:off x="439793" y="1828800"/>
              <a:ext cx="2794415" cy="2387228"/>
            </a:xfrm>
            <a:custGeom>
              <a:avLst/>
              <a:gdLst>
                <a:gd name="connsiteX0" fmla="*/ 212376 w 2794414"/>
                <a:gd name="connsiteY0" fmla="*/ 1391139 h 2387228"/>
                <a:gd name="connsiteX1" fmla="*/ 1412537 w 2794414"/>
                <a:gd name="connsiteY1" fmla="*/ 190978 h 2387228"/>
                <a:gd name="connsiteX2" fmla="*/ 2606271 w 2794414"/>
                <a:gd name="connsiteY2" fmla="*/ 1266588 h 2387228"/>
                <a:gd name="connsiteX3" fmla="*/ 2797169 w 2794414"/>
                <a:gd name="connsiteY3" fmla="*/ 1266588 h 2387228"/>
                <a:gd name="connsiteX4" fmla="*/ 1401838 w 2794414"/>
                <a:gd name="connsiteY4" fmla="*/ 0 h 2387228"/>
                <a:gd name="connsiteX5" fmla="*/ 0 w 2794414"/>
                <a:gd name="connsiteY5" fmla="*/ 1401838 h 2387228"/>
                <a:gd name="connsiteX6" fmla="*/ 405270 w 2794414"/>
                <a:gd name="connsiteY6" fmla="*/ 2387707 h 2387228"/>
                <a:gd name="connsiteX7" fmla="*/ 558603 w 2794414"/>
                <a:gd name="connsiteY7" fmla="*/ 2234374 h 2387228"/>
                <a:gd name="connsiteX8" fmla="*/ 212376 w 2794414"/>
                <a:gd name="connsiteY8" fmla="*/ 1391139 h 238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4414" h="2387228">
                  <a:moveTo>
                    <a:pt x="212376" y="1391139"/>
                  </a:moveTo>
                  <a:cubicBezTo>
                    <a:pt x="212376" y="728304"/>
                    <a:pt x="749702" y="190978"/>
                    <a:pt x="1412537" y="190978"/>
                  </a:cubicBezTo>
                  <a:cubicBezTo>
                    <a:pt x="2033296" y="190978"/>
                    <a:pt x="2543995" y="662276"/>
                    <a:pt x="2606271" y="1266588"/>
                  </a:cubicBezTo>
                  <a:lnTo>
                    <a:pt x="2797169" y="1266588"/>
                  </a:lnTo>
                  <a:cubicBezTo>
                    <a:pt x="2729145" y="555849"/>
                    <a:pt x="2130422" y="0"/>
                    <a:pt x="1401838" y="0"/>
                  </a:cubicBezTo>
                  <a:cubicBezTo>
                    <a:pt x="627626" y="0"/>
                    <a:pt x="0" y="627625"/>
                    <a:pt x="0" y="1401838"/>
                  </a:cubicBezTo>
                  <a:cubicBezTo>
                    <a:pt x="0" y="1786230"/>
                    <a:pt x="154731" y="2134453"/>
                    <a:pt x="405270" y="2387707"/>
                  </a:cubicBezTo>
                  <a:lnTo>
                    <a:pt x="558603" y="2234374"/>
                  </a:lnTo>
                  <a:cubicBezTo>
                    <a:pt x="344551" y="2017607"/>
                    <a:pt x="212376" y="1719842"/>
                    <a:pt x="212376" y="1391139"/>
                  </a:cubicBezTo>
                  <a:close/>
                </a:path>
              </a:pathLst>
            </a:custGeom>
            <a:solidFill>
              <a:srgbClr val="75787B">
                <a:alpha val="20000"/>
              </a:srgbClr>
            </a:solidFill>
            <a:ln w="3991" cap="flat">
              <a:noFill/>
              <a:prstDash val="solid"/>
              <a:miter/>
            </a:ln>
          </p:spPr>
          <p:txBody>
            <a:bodyPr rtlCol="0" anchor="ctr"/>
            <a:lstStyle/>
            <a:p>
              <a:endParaRPr lang="en-US" sz="1323"/>
            </a:p>
          </p:txBody>
        </p:sp>
        <p:sp>
          <p:nvSpPr>
            <p:cNvPr id="6" name="Freeform: Shape 5">
              <a:extLst>
                <a:ext uri="{FF2B5EF4-FFF2-40B4-BE49-F238E27FC236}">
                  <a16:creationId xmlns:a16="http://schemas.microsoft.com/office/drawing/2014/main" id="{1911D11B-4BFE-740C-F04F-D432C8BF5471}"/>
                </a:ext>
              </a:extLst>
            </p:cNvPr>
            <p:cNvSpPr/>
            <p:nvPr/>
          </p:nvSpPr>
          <p:spPr>
            <a:xfrm>
              <a:off x="2778039" y="3210957"/>
              <a:ext cx="463074" cy="914173"/>
            </a:xfrm>
            <a:custGeom>
              <a:avLst/>
              <a:gdLst>
                <a:gd name="connsiteX0" fmla="*/ 274451 w 463074"/>
                <a:gd name="connsiteY0" fmla="*/ 8982 h 914172"/>
                <a:gd name="connsiteX1" fmla="*/ 0 w 463074"/>
                <a:gd name="connsiteY1" fmla="*/ 772855 h 914172"/>
                <a:gd name="connsiteX2" fmla="*/ 142236 w 463074"/>
                <a:gd name="connsiteY2" fmla="*/ 915091 h 914172"/>
                <a:gd name="connsiteX3" fmla="*/ 465430 w 463074"/>
                <a:gd name="connsiteY3" fmla="*/ 19681 h 914172"/>
                <a:gd name="connsiteX4" fmla="*/ 465270 w 463074"/>
                <a:gd name="connsiteY4" fmla="*/ 0 h 914172"/>
                <a:gd name="connsiteX5" fmla="*/ 274332 w 463074"/>
                <a:gd name="connsiteY5" fmla="*/ 0 h 914172"/>
                <a:gd name="connsiteX6" fmla="*/ 274451 w 463074"/>
                <a:gd name="connsiteY6" fmla="*/ 8982 h 91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074" h="914172">
                  <a:moveTo>
                    <a:pt x="274451" y="8982"/>
                  </a:moveTo>
                  <a:cubicBezTo>
                    <a:pt x="274451" y="299202"/>
                    <a:pt x="171457" y="565350"/>
                    <a:pt x="0" y="772855"/>
                  </a:cubicBezTo>
                  <a:lnTo>
                    <a:pt x="142236" y="915091"/>
                  </a:lnTo>
                  <a:cubicBezTo>
                    <a:pt x="344072" y="672216"/>
                    <a:pt x="465430" y="360160"/>
                    <a:pt x="465430" y="19681"/>
                  </a:cubicBezTo>
                  <a:cubicBezTo>
                    <a:pt x="465430" y="13094"/>
                    <a:pt x="465390" y="6547"/>
                    <a:pt x="465270" y="0"/>
                  </a:cubicBezTo>
                  <a:lnTo>
                    <a:pt x="274332" y="0"/>
                  </a:lnTo>
                  <a:cubicBezTo>
                    <a:pt x="274372" y="2994"/>
                    <a:pt x="274451" y="5988"/>
                    <a:pt x="274451" y="8982"/>
                  </a:cubicBezTo>
                  <a:close/>
                </a:path>
              </a:pathLst>
            </a:custGeom>
            <a:solidFill>
              <a:srgbClr val="3769C3"/>
            </a:solidFill>
            <a:ln w="3991" cap="flat">
              <a:noFill/>
              <a:prstDash val="solid"/>
              <a:miter/>
            </a:ln>
          </p:spPr>
          <p:txBody>
            <a:bodyPr rtlCol="0" anchor="ctr"/>
            <a:lstStyle/>
            <a:p>
              <a:endParaRPr lang="en-US" sz="1323"/>
            </a:p>
          </p:txBody>
        </p:sp>
        <p:sp>
          <p:nvSpPr>
            <p:cNvPr id="7" name="Freeform: Shape 6">
              <a:extLst>
                <a:ext uri="{FF2B5EF4-FFF2-40B4-BE49-F238E27FC236}">
                  <a16:creationId xmlns:a16="http://schemas.microsoft.com/office/drawing/2014/main" id="{E22A7D0F-73AB-1AD3-5E44-CD0EA841F9A6}"/>
                </a:ext>
              </a:extLst>
            </p:cNvPr>
            <p:cNvSpPr/>
            <p:nvPr/>
          </p:nvSpPr>
          <p:spPr>
            <a:xfrm>
              <a:off x="929734" y="4141457"/>
              <a:ext cx="918165" cy="487026"/>
            </a:xfrm>
            <a:custGeom>
              <a:avLst/>
              <a:gdLst>
                <a:gd name="connsiteX0" fmla="*/ 153813 w 918164"/>
                <a:gd name="connsiteY0" fmla="*/ 0 h 487026"/>
                <a:gd name="connsiteX1" fmla="*/ 0 w 918164"/>
                <a:gd name="connsiteY1" fmla="*/ 153812 h 487026"/>
                <a:gd name="connsiteX2" fmla="*/ 911937 w 918164"/>
                <a:gd name="connsiteY2" fmla="*/ 490979 h 487026"/>
                <a:gd name="connsiteX3" fmla="*/ 918205 w 918164"/>
                <a:gd name="connsiteY3" fmla="*/ 490939 h 487026"/>
                <a:gd name="connsiteX4" fmla="*/ 918205 w 918164"/>
                <a:gd name="connsiteY4" fmla="*/ 278563 h 487026"/>
                <a:gd name="connsiteX5" fmla="*/ 153813 w 918164"/>
                <a:gd name="connsiteY5" fmla="*/ 0 h 48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164" h="487026">
                  <a:moveTo>
                    <a:pt x="153813" y="0"/>
                  </a:moveTo>
                  <a:lnTo>
                    <a:pt x="0" y="153812"/>
                  </a:lnTo>
                  <a:cubicBezTo>
                    <a:pt x="245150" y="363992"/>
                    <a:pt x="563713" y="490979"/>
                    <a:pt x="911937" y="490979"/>
                  </a:cubicBezTo>
                  <a:cubicBezTo>
                    <a:pt x="914013" y="490979"/>
                    <a:pt x="916089" y="490939"/>
                    <a:pt x="918205" y="490939"/>
                  </a:cubicBezTo>
                  <a:lnTo>
                    <a:pt x="918205" y="278563"/>
                  </a:lnTo>
                  <a:cubicBezTo>
                    <a:pt x="627346" y="277525"/>
                    <a:pt x="360958" y="173054"/>
                    <a:pt x="153813" y="0"/>
                  </a:cubicBezTo>
                  <a:close/>
                </a:path>
              </a:pathLst>
            </a:custGeom>
            <a:solidFill>
              <a:schemeClr val="accent5">
                <a:lumMod val="40000"/>
                <a:lumOff val="60000"/>
              </a:schemeClr>
            </a:solidFill>
            <a:ln w="3991" cap="flat">
              <a:noFill/>
              <a:prstDash val="solid"/>
              <a:miter/>
            </a:ln>
          </p:spPr>
          <p:txBody>
            <a:bodyPr rtlCol="0" anchor="ctr"/>
            <a:lstStyle/>
            <a:p>
              <a:endParaRPr lang="en-US" sz="1323"/>
            </a:p>
          </p:txBody>
        </p:sp>
        <p:grpSp>
          <p:nvGrpSpPr>
            <p:cNvPr id="8" name="Graphic 1">
              <a:extLst>
                <a:ext uri="{FF2B5EF4-FFF2-40B4-BE49-F238E27FC236}">
                  <a16:creationId xmlns:a16="http://schemas.microsoft.com/office/drawing/2014/main" id="{B1062448-1989-8B8B-0CD8-71F564EA571E}"/>
                </a:ext>
              </a:extLst>
            </p:cNvPr>
            <p:cNvGrpSpPr/>
            <p:nvPr/>
          </p:nvGrpSpPr>
          <p:grpSpPr>
            <a:xfrm>
              <a:off x="3052371" y="3200977"/>
              <a:ext cx="1504992" cy="19960"/>
              <a:chOff x="3052371" y="3200977"/>
              <a:chExt cx="1504992" cy="19960"/>
            </a:xfrm>
            <a:solidFill>
              <a:srgbClr val="86BC25"/>
            </a:solidFill>
          </p:grpSpPr>
          <p:sp>
            <p:nvSpPr>
              <p:cNvPr id="20" name="Freeform: Shape 19">
                <a:extLst>
                  <a:ext uri="{FF2B5EF4-FFF2-40B4-BE49-F238E27FC236}">
                    <a16:creationId xmlns:a16="http://schemas.microsoft.com/office/drawing/2014/main" id="{17228487-BBB7-7C14-F83E-58D7E135D168}"/>
                  </a:ext>
                </a:extLst>
              </p:cNvPr>
              <p:cNvSpPr/>
              <p:nvPr/>
            </p:nvSpPr>
            <p:spPr>
              <a:xfrm>
                <a:off x="3052371" y="3210957"/>
                <a:ext cx="1504992" cy="3992"/>
              </a:xfrm>
              <a:custGeom>
                <a:avLst/>
                <a:gdLst>
                  <a:gd name="connsiteX0" fmla="*/ 0 w 1504991"/>
                  <a:gd name="connsiteY0" fmla="*/ 0 h 0"/>
                  <a:gd name="connsiteX1" fmla="*/ 1506549 w 1504991"/>
                  <a:gd name="connsiteY1" fmla="*/ 0 h 0"/>
                </a:gdLst>
                <a:ahLst/>
                <a:cxnLst>
                  <a:cxn ang="0">
                    <a:pos x="connsiteX0" y="connsiteY0"/>
                  </a:cxn>
                  <a:cxn ang="0">
                    <a:pos x="connsiteX1" y="connsiteY1"/>
                  </a:cxn>
                </a:cxnLst>
                <a:rect l="l" t="t" r="r" b="b"/>
                <a:pathLst>
                  <a:path w="1504991">
                    <a:moveTo>
                      <a:pt x="0" y="0"/>
                    </a:moveTo>
                    <a:lnTo>
                      <a:pt x="1506549" y="0"/>
                    </a:lnTo>
                  </a:path>
                </a:pathLst>
              </a:custGeom>
              <a:grpFill/>
              <a:ln w="3991" cap="flat">
                <a:noFill/>
                <a:prstDash val="solid"/>
                <a:miter/>
              </a:ln>
            </p:spPr>
            <p:txBody>
              <a:bodyPr rtlCol="0" anchor="ctr"/>
              <a:lstStyle/>
              <a:p>
                <a:endParaRPr lang="en-US" sz="1323"/>
              </a:p>
            </p:txBody>
          </p:sp>
          <p:sp>
            <p:nvSpPr>
              <p:cNvPr id="21" name="Freeform: Shape 20">
                <a:extLst>
                  <a:ext uri="{FF2B5EF4-FFF2-40B4-BE49-F238E27FC236}">
                    <a16:creationId xmlns:a16="http://schemas.microsoft.com/office/drawing/2014/main" id="{809EFAE7-F931-0B01-6CA3-EE77E038F654}"/>
                  </a:ext>
                </a:extLst>
              </p:cNvPr>
              <p:cNvSpPr/>
              <p:nvPr/>
            </p:nvSpPr>
            <p:spPr>
              <a:xfrm>
                <a:off x="3052371" y="3200977"/>
                <a:ext cx="1504992" cy="19960"/>
              </a:xfrm>
              <a:custGeom>
                <a:avLst/>
                <a:gdLst>
                  <a:gd name="connsiteX0" fmla="*/ 0 w 1504991"/>
                  <a:gd name="connsiteY0" fmla="*/ 0 h 19960"/>
                  <a:gd name="connsiteX1" fmla="*/ 1506549 w 1504991"/>
                  <a:gd name="connsiteY1" fmla="*/ 0 h 19960"/>
                  <a:gd name="connsiteX2" fmla="*/ 1506549 w 1504991"/>
                  <a:gd name="connsiteY2" fmla="*/ 19960 h 19960"/>
                  <a:gd name="connsiteX3" fmla="*/ 0 w 1504991"/>
                  <a:gd name="connsiteY3" fmla="*/ 19960 h 19960"/>
                </a:gdLst>
                <a:ahLst/>
                <a:cxnLst>
                  <a:cxn ang="0">
                    <a:pos x="connsiteX0" y="connsiteY0"/>
                  </a:cxn>
                  <a:cxn ang="0">
                    <a:pos x="connsiteX1" y="connsiteY1"/>
                  </a:cxn>
                  <a:cxn ang="0">
                    <a:pos x="connsiteX2" y="connsiteY2"/>
                  </a:cxn>
                  <a:cxn ang="0">
                    <a:pos x="connsiteX3" y="connsiteY3"/>
                  </a:cxn>
                </a:cxnLst>
                <a:rect l="l" t="t" r="r" b="b"/>
                <a:pathLst>
                  <a:path w="1504991" h="19960">
                    <a:moveTo>
                      <a:pt x="0" y="0"/>
                    </a:moveTo>
                    <a:lnTo>
                      <a:pt x="1506549" y="0"/>
                    </a:lnTo>
                    <a:lnTo>
                      <a:pt x="1506549" y="19960"/>
                    </a:lnTo>
                    <a:lnTo>
                      <a:pt x="0" y="19960"/>
                    </a:lnTo>
                    <a:close/>
                  </a:path>
                </a:pathLst>
              </a:custGeom>
              <a:solidFill>
                <a:srgbClr val="3769C3"/>
              </a:solidFill>
              <a:ln w="3991" cap="flat">
                <a:noFill/>
                <a:prstDash val="solid"/>
                <a:miter/>
              </a:ln>
            </p:spPr>
            <p:txBody>
              <a:bodyPr rtlCol="0" anchor="ctr"/>
              <a:lstStyle/>
              <a:p>
                <a:endParaRPr lang="en-US" sz="1323"/>
              </a:p>
            </p:txBody>
          </p:sp>
        </p:grpSp>
        <p:sp>
          <p:nvSpPr>
            <p:cNvPr id="10" name="Freeform: Shape 9">
              <a:extLst>
                <a:ext uri="{FF2B5EF4-FFF2-40B4-BE49-F238E27FC236}">
                  <a16:creationId xmlns:a16="http://schemas.microsoft.com/office/drawing/2014/main" id="{D922E125-54A1-0321-1763-75B6EE6B69E9}"/>
                </a:ext>
              </a:extLst>
            </p:cNvPr>
            <p:cNvSpPr/>
            <p:nvPr/>
          </p:nvSpPr>
          <p:spPr>
            <a:xfrm>
              <a:off x="2692929" y="4062535"/>
              <a:ext cx="1225550" cy="491018"/>
            </a:xfrm>
            <a:custGeom>
              <a:avLst/>
              <a:gdLst>
                <a:gd name="connsiteX0" fmla="*/ 1227267 w 1225550"/>
                <a:gd name="connsiteY0" fmla="*/ 492615 h 491018"/>
                <a:gd name="connsiteX1" fmla="*/ 661358 w 1225550"/>
                <a:gd name="connsiteY1" fmla="*/ 492615 h 491018"/>
                <a:gd name="connsiteX2" fmla="*/ 312815 w 1225550"/>
                <a:gd name="connsiteY2" fmla="*/ 342994 h 491018"/>
                <a:gd name="connsiteX3" fmla="*/ 0 w 1225550"/>
                <a:gd name="connsiteY3" fmla="*/ 13733 h 491018"/>
                <a:gd name="connsiteX4" fmla="*/ 14491 w 1225550"/>
                <a:gd name="connsiteY4" fmla="*/ 0 h 491018"/>
                <a:gd name="connsiteX5" fmla="*/ 327306 w 1225550"/>
                <a:gd name="connsiteY5" fmla="*/ 329262 h 491018"/>
                <a:gd name="connsiteX6" fmla="*/ 661398 w 1225550"/>
                <a:gd name="connsiteY6" fmla="*/ 472695 h 491018"/>
                <a:gd name="connsiteX7" fmla="*/ 1227307 w 1225550"/>
                <a:gd name="connsiteY7" fmla="*/ 472695 h 491018"/>
                <a:gd name="connsiteX8" fmla="*/ 1227307 w 1225550"/>
                <a:gd name="connsiteY8" fmla="*/ 492615 h 49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5550" h="491018">
                  <a:moveTo>
                    <a:pt x="1227267" y="492615"/>
                  </a:moveTo>
                  <a:lnTo>
                    <a:pt x="661358" y="492615"/>
                  </a:lnTo>
                  <a:cubicBezTo>
                    <a:pt x="530180" y="492615"/>
                    <a:pt x="403154" y="438084"/>
                    <a:pt x="312815" y="342994"/>
                  </a:cubicBezTo>
                  <a:lnTo>
                    <a:pt x="0" y="13733"/>
                  </a:lnTo>
                  <a:lnTo>
                    <a:pt x="14491" y="0"/>
                  </a:lnTo>
                  <a:lnTo>
                    <a:pt x="327306" y="329262"/>
                  </a:lnTo>
                  <a:cubicBezTo>
                    <a:pt x="413893" y="420400"/>
                    <a:pt x="535650" y="472695"/>
                    <a:pt x="661398" y="472695"/>
                  </a:cubicBezTo>
                  <a:lnTo>
                    <a:pt x="1227307" y="472695"/>
                  </a:lnTo>
                  <a:lnTo>
                    <a:pt x="1227307" y="492615"/>
                  </a:lnTo>
                  <a:close/>
                </a:path>
              </a:pathLst>
            </a:custGeom>
            <a:solidFill>
              <a:srgbClr val="00A3E0"/>
            </a:solidFill>
            <a:ln w="3991" cap="flat">
              <a:noFill/>
              <a:prstDash val="solid"/>
              <a:miter/>
            </a:ln>
          </p:spPr>
          <p:txBody>
            <a:bodyPr rtlCol="0" anchor="ctr"/>
            <a:lstStyle/>
            <a:p>
              <a:endParaRPr lang="en-US" sz="1323"/>
            </a:p>
          </p:txBody>
        </p:sp>
        <p:sp>
          <p:nvSpPr>
            <p:cNvPr id="11" name="Freeform: Shape 10">
              <a:extLst>
                <a:ext uri="{FF2B5EF4-FFF2-40B4-BE49-F238E27FC236}">
                  <a16:creationId xmlns:a16="http://schemas.microsoft.com/office/drawing/2014/main" id="{BCDD335A-93F3-8DA0-AAF0-D73BBA16EF13}"/>
                </a:ext>
              </a:extLst>
            </p:cNvPr>
            <p:cNvSpPr/>
            <p:nvPr/>
          </p:nvSpPr>
          <p:spPr>
            <a:xfrm>
              <a:off x="1837918" y="4420020"/>
              <a:ext cx="1329343" cy="1465071"/>
            </a:xfrm>
            <a:custGeom>
              <a:avLst/>
              <a:gdLst>
                <a:gd name="connsiteX0" fmla="*/ 1331339 w 1329342"/>
                <a:gd name="connsiteY0" fmla="*/ 1465471 h 1465071"/>
                <a:gd name="connsiteX1" fmla="*/ 321437 w 1329342"/>
                <a:gd name="connsiteY1" fmla="*/ 1465471 h 1465071"/>
                <a:gd name="connsiteX2" fmla="*/ 0 w 1329342"/>
                <a:gd name="connsiteY2" fmla="*/ 1144033 h 1465071"/>
                <a:gd name="connsiteX3" fmla="*/ 0 w 1329342"/>
                <a:gd name="connsiteY3" fmla="*/ 0 h 1465071"/>
                <a:gd name="connsiteX4" fmla="*/ 19960 w 1329342"/>
                <a:gd name="connsiteY4" fmla="*/ 0 h 1465071"/>
                <a:gd name="connsiteX5" fmla="*/ 19960 w 1329342"/>
                <a:gd name="connsiteY5" fmla="*/ 1144033 h 1465071"/>
                <a:gd name="connsiteX6" fmla="*/ 321437 w 1329342"/>
                <a:gd name="connsiteY6" fmla="*/ 1445511 h 1465071"/>
                <a:gd name="connsiteX7" fmla="*/ 1331339 w 1329342"/>
                <a:gd name="connsiteY7" fmla="*/ 1445511 h 1465071"/>
                <a:gd name="connsiteX8" fmla="*/ 1331339 w 1329342"/>
                <a:gd name="connsiteY8" fmla="*/ 1465471 h 146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342" h="1465071">
                  <a:moveTo>
                    <a:pt x="1331339" y="1465471"/>
                  </a:moveTo>
                  <a:lnTo>
                    <a:pt x="321437" y="1465471"/>
                  </a:lnTo>
                  <a:cubicBezTo>
                    <a:pt x="144192" y="1465471"/>
                    <a:pt x="0" y="1321279"/>
                    <a:pt x="0" y="1144033"/>
                  </a:cubicBezTo>
                  <a:lnTo>
                    <a:pt x="0" y="0"/>
                  </a:lnTo>
                  <a:lnTo>
                    <a:pt x="19960" y="0"/>
                  </a:lnTo>
                  <a:lnTo>
                    <a:pt x="19960" y="1144033"/>
                  </a:lnTo>
                  <a:cubicBezTo>
                    <a:pt x="19960" y="1310261"/>
                    <a:pt x="155210" y="1445511"/>
                    <a:pt x="321437" y="1445511"/>
                  </a:cubicBezTo>
                  <a:lnTo>
                    <a:pt x="1331339" y="1445511"/>
                  </a:lnTo>
                  <a:lnTo>
                    <a:pt x="1331339" y="1465471"/>
                  </a:lnTo>
                  <a:close/>
                </a:path>
              </a:pathLst>
            </a:custGeom>
            <a:solidFill>
              <a:schemeClr val="accent5">
                <a:lumMod val="40000"/>
                <a:lumOff val="60000"/>
              </a:schemeClr>
            </a:solidFill>
            <a:ln w="3991" cap="flat">
              <a:noFill/>
              <a:prstDash val="solid"/>
              <a:miter/>
            </a:ln>
          </p:spPr>
          <p:txBody>
            <a:bodyPr rtlCol="0" anchor="ctr"/>
            <a:lstStyle/>
            <a:p>
              <a:endParaRPr lang="en-US" sz="1323"/>
            </a:p>
          </p:txBody>
        </p:sp>
        <p:sp>
          <p:nvSpPr>
            <p:cNvPr id="12" name="Freeform: Shape 11">
              <a:extLst>
                <a:ext uri="{FF2B5EF4-FFF2-40B4-BE49-F238E27FC236}">
                  <a16:creationId xmlns:a16="http://schemas.microsoft.com/office/drawing/2014/main" id="{DA82E5CC-F488-3B5A-DE28-B18FFAC3B14B}"/>
                </a:ext>
              </a:extLst>
            </p:cNvPr>
            <p:cNvSpPr/>
            <p:nvPr/>
          </p:nvSpPr>
          <p:spPr>
            <a:xfrm>
              <a:off x="4554928" y="2889001"/>
              <a:ext cx="295410" cy="670659"/>
            </a:xfrm>
            <a:custGeom>
              <a:avLst/>
              <a:gdLst>
                <a:gd name="connsiteX0" fmla="*/ 0 w 295409"/>
                <a:gd name="connsiteY0" fmla="*/ 0 h 670659"/>
                <a:gd name="connsiteX1" fmla="*/ 296128 w 295409"/>
                <a:gd name="connsiteY1" fmla="*/ 0 h 670659"/>
                <a:gd name="connsiteX2" fmla="*/ 296128 w 295409"/>
                <a:gd name="connsiteY2" fmla="*/ 673294 h 670659"/>
                <a:gd name="connsiteX3" fmla="*/ 0 w 295409"/>
                <a:gd name="connsiteY3" fmla="*/ 673294 h 670659"/>
              </a:gdLst>
              <a:ahLst/>
              <a:cxnLst>
                <a:cxn ang="0">
                  <a:pos x="connsiteX0" y="connsiteY0"/>
                </a:cxn>
                <a:cxn ang="0">
                  <a:pos x="connsiteX1" y="connsiteY1"/>
                </a:cxn>
                <a:cxn ang="0">
                  <a:pos x="connsiteX2" y="connsiteY2"/>
                </a:cxn>
                <a:cxn ang="0">
                  <a:pos x="connsiteX3" y="connsiteY3"/>
                </a:cxn>
              </a:cxnLst>
              <a:rect l="l" t="t" r="r" b="b"/>
              <a:pathLst>
                <a:path w="295409" h="670659">
                  <a:moveTo>
                    <a:pt x="0" y="0"/>
                  </a:moveTo>
                  <a:lnTo>
                    <a:pt x="296128" y="0"/>
                  </a:lnTo>
                  <a:lnTo>
                    <a:pt x="296128" y="673294"/>
                  </a:lnTo>
                  <a:lnTo>
                    <a:pt x="0" y="673294"/>
                  </a:lnTo>
                  <a:close/>
                </a:path>
              </a:pathLst>
            </a:custGeom>
            <a:solidFill>
              <a:srgbClr val="3769C3"/>
            </a:solidFill>
            <a:ln w="3991" cap="flat">
              <a:noFill/>
              <a:prstDash val="solid"/>
              <a:miter/>
            </a:ln>
          </p:spPr>
          <p:txBody>
            <a:bodyPr rtlCol="0" anchor="ctr"/>
            <a:lstStyle/>
            <a:p>
              <a:endParaRPr lang="en-US" sz="1323" dirty="0"/>
            </a:p>
          </p:txBody>
        </p:sp>
        <p:sp>
          <p:nvSpPr>
            <p:cNvPr id="13" name="Freeform: Shape 12">
              <a:extLst>
                <a:ext uri="{FF2B5EF4-FFF2-40B4-BE49-F238E27FC236}">
                  <a16:creationId xmlns:a16="http://schemas.microsoft.com/office/drawing/2014/main" id="{06911E89-1E41-4FF9-B820-22950F1CAA53}"/>
                </a:ext>
              </a:extLst>
            </p:cNvPr>
            <p:cNvSpPr/>
            <p:nvPr/>
          </p:nvSpPr>
          <p:spPr>
            <a:xfrm>
              <a:off x="3850895" y="4204850"/>
              <a:ext cx="295410" cy="670659"/>
            </a:xfrm>
            <a:custGeom>
              <a:avLst/>
              <a:gdLst>
                <a:gd name="connsiteX0" fmla="*/ 0 w 295409"/>
                <a:gd name="connsiteY0" fmla="*/ 0 h 670659"/>
                <a:gd name="connsiteX1" fmla="*/ 296128 w 295409"/>
                <a:gd name="connsiteY1" fmla="*/ 0 h 670659"/>
                <a:gd name="connsiteX2" fmla="*/ 296128 w 295409"/>
                <a:gd name="connsiteY2" fmla="*/ 673294 h 670659"/>
                <a:gd name="connsiteX3" fmla="*/ 0 w 295409"/>
                <a:gd name="connsiteY3" fmla="*/ 673294 h 670659"/>
              </a:gdLst>
              <a:ahLst/>
              <a:cxnLst>
                <a:cxn ang="0">
                  <a:pos x="connsiteX0" y="connsiteY0"/>
                </a:cxn>
                <a:cxn ang="0">
                  <a:pos x="connsiteX1" y="connsiteY1"/>
                </a:cxn>
                <a:cxn ang="0">
                  <a:pos x="connsiteX2" y="connsiteY2"/>
                </a:cxn>
                <a:cxn ang="0">
                  <a:pos x="connsiteX3" y="connsiteY3"/>
                </a:cxn>
              </a:cxnLst>
              <a:rect l="l" t="t" r="r" b="b"/>
              <a:pathLst>
                <a:path w="295409" h="670659">
                  <a:moveTo>
                    <a:pt x="0" y="0"/>
                  </a:moveTo>
                  <a:lnTo>
                    <a:pt x="296128" y="0"/>
                  </a:lnTo>
                  <a:lnTo>
                    <a:pt x="296128" y="673294"/>
                  </a:lnTo>
                  <a:lnTo>
                    <a:pt x="0" y="673294"/>
                  </a:lnTo>
                  <a:close/>
                </a:path>
              </a:pathLst>
            </a:custGeom>
            <a:solidFill>
              <a:srgbClr val="00A3E0"/>
            </a:solidFill>
            <a:ln w="3991" cap="flat">
              <a:noFill/>
              <a:prstDash val="solid"/>
              <a:miter/>
            </a:ln>
          </p:spPr>
          <p:txBody>
            <a:bodyPr rtlCol="0" anchor="ctr"/>
            <a:lstStyle/>
            <a:p>
              <a:endParaRPr lang="en-US" sz="1323"/>
            </a:p>
          </p:txBody>
        </p:sp>
        <p:sp>
          <p:nvSpPr>
            <p:cNvPr id="14" name="Freeform: Shape 13">
              <a:extLst>
                <a:ext uri="{FF2B5EF4-FFF2-40B4-BE49-F238E27FC236}">
                  <a16:creationId xmlns:a16="http://schemas.microsoft.com/office/drawing/2014/main" id="{18389A43-E4FB-6A19-ABFF-AD74E0EA775B}"/>
                </a:ext>
              </a:extLst>
            </p:cNvPr>
            <p:cNvSpPr/>
            <p:nvPr/>
          </p:nvSpPr>
          <p:spPr>
            <a:xfrm>
              <a:off x="3138519" y="5520700"/>
              <a:ext cx="295410" cy="670659"/>
            </a:xfrm>
            <a:custGeom>
              <a:avLst/>
              <a:gdLst>
                <a:gd name="connsiteX0" fmla="*/ 0 w 295409"/>
                <a:gd name="connsiteY0" fmla="*/ 0 h 670659"/>
                <a:gd name="connsiteX1" fmla="*/ 296128 w 295409"/>
                <a:gd name="connsiteY1" fmla="*/ 0 h 670659"/>
                <a:gd name="connsiteX2" fmla="*/ 296128 w 295409"/>
                <a:gd name="connsiteY2" fmla="*/ 673294 h 670659"/>
                <a:gd name="connsiteX3" fmla="*/ 0 w 295409"/>
                <a:gd name="connsiteY3" fmla="*/ 673294 h 670659"/>
              </a:gdLst>
              <a:ahLst/>
              <a:cxnLst>
                <a:cxn ang="0">
                  <a:pos x="connsiteX0" y="connsiteY0"/>
                </a:cxn>
                <a:cxn ang="0">
                  <a:pos x="connsiteX1" y="connsiteY1"/>
                </a:cxn>
                <a:cxn ang="0">
                  <a:pos x="connsiteX2" y="connsiteY2"/>
                </a:cxn>
                <a:cxn ang="0">
                  <a:pos x="connsiteX3" y="connsiteY3"/>
                </a:cxn>
              </a:cxnLst>
              <a:rect l="l" t="t" r="r" b="b"/>
              <a:pathLst>
                <a:path w="295409" h="670659">
                  <a:moveTo>
                    <a:pt x="0" y="0"/>
                  </a:moveTo>
                  <a:lnTo>
                    <a:pt x="296128" y="0"/>
                  </a:lnTo>
                  <a:lnTo>
                    <a:pt x="296128" y="673294"/>
                  </a:lnTo>
                  <a:lnTo>
                    <a:pt x="0" y="673294"/>
                  </a:lnTo>
                  <a:close/>
                </a:path>
              </a:pathLst>
            </a:custGeom>
            <a:solidFill>
              <a:schemeClr val="accent5">
                <a:lumMod val="40000"/>
                <a:lumOff val="60000"/>
              </a:schemeClr>
            </a:solidFill>
            <a:ln w="3991" cap="flat">
              <a:noFill/>
              <a:prstDash val="solid"/>
              <a:miter/>
            </a:ln>
          </p:spPr>
          <p:txBody>
            <a:bodyPr rtlCol="0" anchor="ctr"/>
            <a:lstStyle/>
            <a:p>
              <a:endParaRPr lang="en-US" sz="1323" dirty="0"/>
            </a:p>
          </p:txBody>
        </p:sp>
        <p:sp>
          <p:nvSpPr>
            <p:cNvPr id="15" name="Rectangle 14">
              <a:extLst>
                <a:ext uri="{FF2B5EF4-FFF2-40B4-BE49-F238E27FC236}">
                  <a16:creationId xmlns:a16="http://schemas.microsoft.com/office/drawing/2014/main" id="{CE9B3F58-426B-0342-4C23-C97168256410}"/>
                </a:ext>
              </a:extLst>
            </p:cNvPr>
            <p:cNvSpPr/>
            <p:nvPr/>
          </p:nvSpPr>
          <p:spPr>
            <a:xfrm>
              <a:off x="4850338" y="2477286"/>
              <a:ext cx="5406845" cy="621061"/>
            </a:xfrm>
            <a:prstGeom prst="rect">
              <a:avLst/>
            </a:prstGeom>
            <a:ln>
              <a:solidFill>
                <a:schemeClr val="accent1"/>
              </a:solidFill>
            </a:ln>
          </p:spPr>
          <p:txBody>
            <a:bodyPr wrap="square">
              <a:spAutoFit/>
            </a:bodyPr>
            <a:lstStyle/>
            <a:p>
              <a:pPr marL="94538">
                <a:spcAft>
                  <a:spcPts val="331"/>
                </a:spcAft>
                <a:buSzPct val="100000"/>
              </a:pPr>
              <a:r>
                <a:rPr lang="en-US" sz="1600" dirty="0"/>
                <a:t>Revenue has to be offered to tax under percentage completion method only. </a:t>
              </a:r>
              <a:r>
                <a:rPr lang="en-US" sz="1400" b="1" dirty="0">
                  <a:solidFill>
                    <a:srgbClr val="86BC25"/>
                  </a:solidFill>
                </a:rPr>
                <a:t> </a:t>
              </a:r>
              <a:endParaRPr lang="en-IN" sz="1400" dirty="0">
                <a:solidFill>
                  <a:schemeClr val="dk1"/>
                </a:solidFill>
              </a:endParaRPr>
            </a:p>
          </p:txBody>
        </p:sp>
        <p:sp>
          <p:nvSpPr>
            <p:cNvPr id="16" name="Rectangle 15">
              <a:extLst>
                <a:ext uri="{FF2B5EF4-FFF2-40B4-BE49-F238E27FC236}">
                  <a16:creationId xmlns:a16="http://schemas.microsoft.com/office/drawing/2014/main" id="{CAFB9EAD-11FB-EB8F-62C2-869CC2D0AE62}"/>
                </a:ext>
              </a:extLst>
            </p:cNvPr>
            <p:cNvSpPr/>
            <p:nvPr/>
          </p:nvSpPr>
          <p:spPr>
            <a:xfrm>
              <a:off x="4142314" y="3772552"/>
              <a:ext cx="6114870" cy="917768"/>
            </a:xfrm>
            <a:prstGeom prst="rect">
              <a:avLst/>
            </a:prstGeom>
            <a:ln>
              <a:solidFill>
                <a:srgbClr val="00A3E0"/>
              </a:solidFill>
            </a:ln>
          </p:spPr>
          <p:txBody>
            <a:bodyPr wrap="square">
              <a:spAutoFit/>
            </a:bodyPr>
            <a:lstStyle/>
            <a:p>
              <a:pPr>
                <a:lnSpc>
                  <a:spcPct val="106000"/>
                </a:lnSpc>
                <a:buFont typeface="Wingdings 2" pitchFamily="18" charset="2"/>
                <a:buNone/>
              </a:pPr>
              <a:r>
                <a:rPr lang="en-US" sz="1600" dirty="0"/>
                <a:t>Revenue from service contracts with duration of not more than ninety days may be recognised when the rendering of services under that contract is completed or substantially completed. </a:t>
              </a:r>
              <a:r>
                <a:rPr lang="en-US" sz="1600" dirty="0">
                  <a:solidFill>
                    <a:schemeClr val="bg1"/>
                  </a:solidFill>
                </a:rPr>
                <a:t>&lt;Text&gt;</a:t>
              </a:r>
            </a:p>
          </p:txBody>
        </p:sp>
        <p:sp>
          <p:nvSpPr>
            <p:cNvPr id="17" name="Rectangle 16">
              <a:extLst>
                <a:ext uri="{FF2B5EF4-FFF2-40B4-BE49-F238E27FC236}">
                  <a16:creationId xmlns:a16="http://schemas.microsoft.com/office/drawing/2014/main" id="{9BDFC021-E5ED-6811-ABF2-E905EA967C8D}"/>
                </a:ext>
              </a:extLst>
            </p:cNvPr>
            <p:cNvSpPr/>
            <p:nvPr/>
          </p:nvSpPr>
          <p:spPr>
            <a:xfrm>
              <a:off x="3433929" y="5496082"/>
              <a:ext cx="6823255" cy="882561"/>
            </a:xfrm>
            <a:prstGeom prst="rect">
              <a:avLst/>
            </a:prstGeom>
            <a:ln>
              <a:solidFill>
                <a:srgbClr val="BDD7EE"/>
              </a:solidFill>
            </a:ln>
          </p:spPr>
          <p:txBody>
            <a:bodyPr wrap="square">
              <a:spAutoFit/>
            </a:bodyPr>
            <a:lstStyle/>
            <a:p>
              <a:pPr marL="94538">
                <a:spcAft>
                  <a:spcPts val="331"/>
                </a:spcAft>
                <a:buSzPct val="100000"/>
              </a:pPr>
              <a:r>
                <a:rPr lang="en-US" sz="1600" dirty="0"/>
                <a:t>When services are provided by an indeterminate number of acts over a specific period of time, revenue may be recognised on a straight line basis over the specific period. </a:t>
              </a:r>
              <a:r>
                <a:rPr lang="en-US" sz="1600" dirty="0" err="1"/>
                <a:t>Eg</a:t>
              </a:r>
              <a:r>
                <a:rPr lang="en-US" sz="1600" dirty="0"/>
                <a:t>: </a:t>
              </a:r>
              <a:r>
                <a:rPr lang="en-US" sz="1600" dirty="0" err="1"/>
                <a:t>AMC</a:t>
              </a:r>
              <a:r>
                <a:rPr lang="en-US" sz="1600" dirty="0" err="1">
                  <a:solidFill>
                    <a:schemeClr val="bg1"/>
                  </a:solidFill>
                </a:rPr>
                <a:t>xt</a:t>
              </a:r>
              <a:r>
                <a:rPr lang="en-US" sz="1600" dirty="0">
                  <a:solidFill>
                    <a:schemeClr val="bg1"/>
                  </a:solidFill>
                </a:rPr>
                <a:t>&gt;</a:t>
              </a:r>
              <a:r>
                <a:rPr lang="en-US" sz="1103" b="1" dirty="0">
                  <a:solidFill>
                    <a:srgbClr val="046A38"/>
                  </a:solidFill>
                </a:rPr>
                <a:t> </a:t>
              </a:r>
              <a:endParaRPr lang="en-US" sz="1103" dirty="0"/>
            </a:p>
          </p:txBody>
        </p:sp>
        <p:sp>
          <p:nvSpPr>
            <p:cNvPr id="18" name="Rectangle 17">
              <a:extLst>
                <a:ext uri="{FF2B5EF4-FFF2-40B4-BE49-F238E27FC236}">
                  <a16:creationId xmlns:a16="http://schemas.microsoft.com/office/drawing/2014/main" id="{A37D9E7D-5CF6-3693-150E-877694A53AB3}"/>
                </a:ext>
              </a:extLst>
            </p:cNvPr>
            <p:cNvSpPr/>
            <p:nvPr/>
          </p:nvSpPr>
          <p:spPr>
            <a:xfrm>
              <a:off x="971756" y="2974008"/>
              <a:ext cx="1669117" cy="621061"/>
            </a:xfrm>
            <a:prstGeom prst="rect">
              <a:avLst/>
            </a:prstGeom>
          </p:spPr>
          <p:txBody>
            <a:bodyPr wrap="square">
              <a:spAutoFit/>
            </a:bodyPr>
            <a:lstStyle/>
            <a:p>
              <a:pPr algn="ctr">
                <a:spcAft>
                  <a:spcPts val="312"/>
                </a:spcAft>
                <a:buSzPct val="100000"/>
              </a:pPr>
              <a:r>
                <a:rPr lang="en-US" sz="1600" b="1" dirty="0"/>
                <a:t>Rendering of Service </a:t>
              </a:r>
            </a:p>
          </p:txBody>
        </p:sp>
      </p:grpSp>
    </p:spTree>
    <p:extLst>
      <p:ext uri="{BB962C8B-B14F-4D97-AF65-F5344CB8AC3E}">
        <p14:creationId xmlns:p14="http://schemas.microsoft.com/office/powerpoint/2010/main" val="76707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IV: Revenue recognition</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6C16B402-1D96-3A71-AF65-F3E678CCB5B2}"/>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Interest, Dividend or Royalty</a:t>
            </a:r>
            <a:endParaRPr lang="en-US" dirty="0"/>
          </a:p>
        </p:txBody>
      </p:sp>
      <p:sp>
        <p:nvSpPr>
          <p:cNvPr id="19" name="Rectangle: Single Corner Snipped 2">
            <a:extLst>
              <a:ext uri="{FF2B5EF4-FFF2-40B4-BE49-F238E27FC236}">
                <a16:creationId xmlns:a16="http://schemas.microsoft.com/office/drawing/2014/main" id="{37B5358D-B0E9-C193-21B9-AF20C74DF653}"/>
              </a:ext>
            </a:extLst>
          </p:cNvPr>
          <p:cNvSpPr/>
          <p:nvPr/>
        </p:nvSpPr>
        <p:spPr bwMode="gray">
          <a:xfrm>
            <a:off x="389149" y="1332609"/>
            <a:ext cx="9411547" cy="414906"/>
          </a:xfrm>
          <a:prstGeom prst="snip1Rect">
            <a:avLst>
              <a:gd name="adj" fmla="val 50000"/>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19050" algn="ctr">
            <a:noFill/>
            <a:miter lim="800000"/>
            <a:headEnd/>
            <a:tailEnd/>
          </a:ln>
        </p:spPr>
        <p:txBody>
          <a:bodyPr wrap="square" lIns="98037" tIns="98037" rIns="98037" bIns="98037" rtlCol="0" anchor="ctr"/>
          <a:lstStyle/>
          <a:p>
            <a:pPr>
              <a:lnSpc>
                <a:spcPct val="106000"/>
              </a:lnSpc>
              <a:buFont typeface="Wingdings 2" pitchFamily="18" charset="2"/>
              <a:buNone/>
            </a:pPr>
            <a:r>
              <a:rPr lang="en-US" sz="1800" b="1" i="0" u="none" strike="noStrike" baseline="0" dirty="0">
                <a:solidFill>
                  <a:schemeClr val="bg1"/>
                </a:solidFill>
              </a:rPr>
              <a:t>Circular no. 10/2017, dated 23rd March, 2017</a:t>
            </a:r>
            <a:endParaRPr lang="en-US" sz="1323" b="1" dirty="0">
              <a:solidFill>
                <a:schemeClr val="bg1"/>
              </a:solidFill>
            </a:endParaRPr>
          </a:p>
        </p:txBody>
      </p:sp>
      <p:sp>
        <p:nvSpPr>
          <p:cNvPr id="22" name="Rectangle 21">
            <a:extLst>
              <a:ext uri="{FF2B5EF4-FFF2-40B4-BE49-F238E27FC236}">
                <a16:creationId xmlns:a16="http://schemas.microsoft.com/office/drawing/2014/main" id="{9A7321EF-4731-7844-5372-4B029659B20E}"/>
              </a:ext>
            </a:extLst>
          </p:cNvPr>
          <p:cNvSpPr/>
          <p:nvPr/>
        </p:nvSpPr>
        <p:spPr bwMode="gray">
          <a:xfrm>
            <a:off x="515194" y="1747514"/>
            <a:ext cx="11078091" cy="2150718"/>
          </a:xfrm>
          <a:prstGeom prst="rect">
            <a:avLst/>
          </a:prstGeom>
          <a:solidFill>
            <a:srgbClr val="BDD7EE">
              <a:alpha val="25000"/>
            </a:srgbClr>
          </a:solidFill>
          <a:ln w="19050" algn="ctr">
            <a:noFill/>
            <a:miter lim="800000"/>
            <a:headEnd/>
            <a:tailEnd/>
          </a:ln>
        </p:spPr>
        <p:txBody>
          <a:bodyPr wrap="square" lIns="98037" tIns="98037" rIns="98037" bIns="98037" rtlCol="0" anchor="t"/>
          <a:lstStyle/>
          <a:p>
            <a:pPr>
              <a:spcAft>
                <a:spcPts val="331"/>
              </a:spcAft>
            </a:pPr>
            <a:r>
              <a:rPr lang="en-US" sz="1600" b="1" dirty="0"/>
              <a:t>Question 13:</a:t>
            </a:r>
            <a:r>
              <a:rPr lang="en-US" sz="1600" dirty="0"/>
              <a:t> The condition of reasonable certainty of ultimate collection is not laid down for taxation of interest, royalty and dividend. Whether the taxpayer is obliged to account for such income even when the collection thereof is uncertain?</a:t>
            </a:r>
          </a:p>
          <a:p>
            <a:pPr>
              <a:spcAft>
                <a:spcPts val="331"/>
              </a:spcAft>
            </a:pPr>
            <a:endParaRPr lang="en-US" sz="1600" dirty="0"/>
          </a:p>
          <a:p>
            <a:pPr>
              <a:spcAft>
                <a:spcPts val="331"/>
              </a:spcAft>
            </a:pPr>
            <a:r>
              <a:rPr lang="en-US" sz="1600" b="1" dirty="0"/>
              <a:t>Answer:</a:t>
            </a:r>
            <a:r>
              <a:rPr lang="en-US" sz="1600" dirty="0"/>
              <a:t> As a principle, interest accrues on time basis and royalty accrues on the basis of contractual terms. Subsequent non recovery in either cases can be claimed as deduction in view of amendment to Section 36(1)(vii). Further, the provision of the Act (e.g. Section 43D) shall prevail over the provisions of ICDS.</a:t>
            </a:r>
          </a:p>
        </p:txBody>
      </p:sp>
      <p:sp>
        <p:nvSpPr>
          <p:cNvPr id="23" name="Rectangle: Single Corner Snipped 2">
            <a:extLst>
              <a:ext uri="{FF2B5EF4-FFF2-40B4-BE49-F238E27FC236}">
                <a16:creationId xmlns:a16="http://schemas.microsoft.com/office/drawing/2014/main" id="{02BCB26F-8A54-C313-1F5A-F90360CF9EEE}"/>
              </a:ext>
            </a:extLst>
          </p:cNvPr>
          <p:cNvSpPr/>
          <p:nvPr/>
        </p:nvSpPr>
        <p:spPr bwMode="gray">
          <a:xfrm>
            <a:off x="422510" y="4234739"/>
            <a:ext cx="9411547" cy="414906"/>
          </a:xfrm>
          <a:prstGeom prst="snip1Rect">
            <a:avLst>
              <a:gd name="adj" fmla="val 50000"/>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19050" algn="ctr">
            <a:noFill/>
            <a:miter lim="800000"/>
            <a:headEnd/>
            <a:tailEnd/>
          </a:ln>
        </p:spPr>
        <p:txBody>
          <a:bodyPr wrap="square" lIns="98037" tIns="98037" rIns="98037" bIns="98037" rtlCol="0" anchor="ctr"/>
          <a:lstStyle/>
          <a:p>
            <a:pPr>
              <a:lnSpc>
                <a:spcPct val="106000"/>
              </a:lnSpc>
              <a:buFont typeface="Wingdings 2" pitchFamily="18" charset="2"/>
              <a:buNone/>
            </a:pPr>
            <a:r>
              <a:rPr lang="en-US" b="1" dirty="0">
                <a:solidFill>
                  <a:schemeClr val="bg1"/>
                </a:solidFill>
              </a:rPr>
              <a:t>Dividend</a:t>
            </a:r>
          </a:p>
        </p:txBody>
      </p:sp>
      <p:sp>
        <p:nvSpPr>
          <p:cNvPr id="24" name="Rectangle 23">
            <a:extLst>
              <a:ext uri="{FF2B5EF4-FFF2-40B4-BE49-F238E27FC236}">
                <a16:creationId xmlns:a16="http://schemas.microsoft.com/office/drawing/2014/main" id="{C0817193-BEAA-2DA7-6627-521CEA71AF02}"/>
              </a:ext>
            </a:extLst>
          </p:cNvPr>
          <p:cNvSpPr/>
          <p:nvPr/>
        </p:nvSpPr>
        <p:spPr bwMode="gray">
          <a:xfrm>
            <a:off x="548555" y="4649644"/>
            <a:ext cx="11044729" cy="1735812"/>
          </a:xfrm>
          <a:prstGeom prst="rect">
            <a:avLst/>
          </a:prstGeom>
          <a:solidFill>
            <a:srgbClr val="BDD7EE">
              <a:alpha val="25000"/>
            </a:srgbClr>
          </a:solidFill>
          <a:ln w="19050" algn="ctr">
            <a:noFill/>
            <a:miter lim="800000"/>
            <a:headEnd/>
            <a:tailEnd/>
          </a:ln>
        </p:spPr>
        <p:txBody>
          <a:bodyPr wrap="square" lIns="98037" tIns="98037" rIns="98037" bIns="98037" rtlCol="0" anchor="t"/>
          <a:lstStyle/>
          <a:p>
            <a:pPr>
              <a:spcAft>
                <a:spcPts val="331"/>
              </a:spcAft>
            </a:pPr>
            <a:r>
              <a:rPr lang="en-US" sz="1600" dirty="0"/>
              <a:t>Dividends are recognised in accordance with the provisions of the Act.</a:t>
            </a:r>
          </a:p>
          <a:p>
            <a:pPr marL="342900" indent="-342900">
              <a:spcAft>
                <a:spcPts val="331"/>
              </a:spcAft>
              <a:buAutoNum type="alphaLcParenBoth"/>
            </a:pPr>
            <a:r>
              <a:rPr lang="en-US" sz="1600" dirty="0"/>
              <a:t>any dividend declared by a company or distributed or paid by it within the meaning of Sec 2(22) (a) /(b) /(c) /(d) / (e) shall be deemed to be the income of the previous year in which it is so declared, distributed or paid, as the case may be;</a:t>
            </a:r>
          </a:p>
          <a:p>
            <a:pPr marL="342900" indent="-342900">
              <a:spcAft>
                <a:spcPts val="331"/>
              </a:spcAft>
              <a:buAutoNum type="alphaLcParenBoth"/>
            </a:pPr>
            <a:r>
              <a:rPr lang="en-US" sz="1600" dirty="0"/>
              <a:t>any interim dividend shall be deemed to be the income of the previous year in which the amount of such dividend is unconditionally made available by the company to the member who is entitled to it.</a:t>
            </a:r>
            <a:endParaRPr lang="en-US" sz="1400" dirty="0"/>
          </a:p>
        </p:txBody>
      </p:sp>
    </p:spTree>
    <p:extLst>
      <p:ext uri="{BB962C8B-B14F-4D97-AF65-F5344CB8AC3E}">
        <p14:creationId xmlns:p14="http://schemas.microsoft.com/office/powerpoint/2010/main" val="39320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IV: Revenue Recognition</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6C16B402-1D96-3A71-AF65-F3E678CCB5B2}"/>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Interest, Dividend or Royalty</a:t>
            </a:r>
            <a:endParaRPr lang="en-US" dirty="0"/>
          </a:p>
        </p:txBody>
      </p:sp>
      <p:sp>
        <p:nvSpPr>
          <p:cNvPr id="19" name="Rectangle: Single Corner Snipped 2">
            <a:extLst>
              <a:ext uri="{FF2B5EF4-FFF2-40B4-BE49-F238E27FC236}">
                <a16:creationId xmlns:a16="http://schemas.microsoft.com/office/drawing/2014/main" id="{37B5358D-B0E9-C193-21B9-AF20C74DF653}"/>
              </a:ext>
            </a:extLst>
          </p:cNvPr>
          <p:cNvSpPr/>
          <p:nvPr/>
        </p:nvSpPr>
        <p:spPr bwMode="gray">
          <a:xfrm>
            <a:off x="389149" y="1332609"/>
            <a:ext cx="9411547" cy="414906"/>
          </a:xfrm>
          <a:prstGeom prst="snip1Rect">
            <a:avLst>
              <a:gd name="adj" fmla="val 50000"/>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19050" algn="ctr">
            <a:noFill/>
            <a:miter lim="800000"/>
            <a:headEnd/>
            <a:tailEnd/>
          </a:ln>
        </p:spPr>
        <p:txBody>
          <a:bodyPr wrap="square" lIns="98037" tIns="98037" rIns="98037" bIns="98037" rtlCol="0" anchor="ctr"/>
          <a:lstStyle/>
          <a:p>
            <a:pPr>
              <a:lnSpc>
                <a:spcPct val="106000"/>
              </a:lnSpc>
              <a:buFont typeface="Wingdings 2" pitchFamily="18" charset="2"/>
              <a:buNone/>
            </a:pPr>
            <a:r>
              <a:rPr lang="en-US" sz="1800" b="1" i="0" u="none" strike="noStrike" baseline="0" dirty="0">
                <a:solidFill>
                  <a:schemeClr val="bg1"/>
                </a:solidFill>
              </a:rPr>
              <a:t>Royalty</a:t>
            </a:r>
            <a:endParaRPr lang="en-US" sz="1323" b="1" dirty="0">
              <a:solidFill>
                <a:schemeClr val="bg1"/>
              </a:solidFill>
            </a:endParaRPr>
          </a:p>
        </p:txBody>
      </p:sp>
      <p:sp>
        <p:nvSpPr>
          <p:cNvPr id="22" name="Rectangle 21">
            <a:extLst>
              <a:ext uri="{FF2B5EF4-FFF2-40B4-BE49-F238E27FC236}">
                <a16:creationId xmlns:a16="http://schemas.microsoft.com/office/drawing/2014/main" id="{9A7321EF-4731-7844-5372-4B029659B20E}"/>
              </a:ext>
            </a:extLst>
          </p:cNvPr>
          <p:cNvSpPr/>
          <p:nvPr/>
        </p:nvSpPr>
        <p:spPr bwMode="gray">
          <a:xfrm>
            <a:off x="515194" y="1747514"/>
            <a:ext cx="11078091" cy="2150718"/>
          </a:xfrm>
          <a:prstGeom prst="rect">
            <a:avLst/>
          </a:prstGeom>
          <a:solidFill>
            <a:srgbClr val="BDD7EE">
              <a:alpha val="25000"/>
            </a:srgbClr>
          </a:solidFill>
          <a:ln w="19050" algn="ctr">
            <a:noFill/>
            <a:miter lim="800000"/>
            <a:headEnd/>
            <a:tailEnd/>
          </a:ln>
        </p:spPr>
        <p:txBody>
          <a:bodyPr wrap="square" lIns="98037" tIns="98037" rIns="98037" bIns="98037" rtlCol="0" anchor="t"/>
          <a:lstStyle/>
          <a:p>
            <a:pPr>
              <a:spcAft>
                <a:spcPts val="331"/>
              </a:spcAft>
            </a:pPr>
            <a:r>
              <a:rPr lang="en-US" sz="1600" dirty="0"/>
              <a:t>In case of non-resident </a:t>
            </a:r>
            <a:r>
              <a:rPr lang="en-US" sz="1600" dirty="0" err="1"/>
              <a:t>assessees</a:t>
            </a:r>
            <a:r>
              <a:rPr lang="en-US" sz="1600" dirty="0"/>
              <a:t>, royalty is generally taxed on gross basis under section 115A of the Act or under the provisions of Double Taxation Avoidance Agreements (DTA). In such cases where royalty is taxed under section 115A of the Act, provisions of this ICDS will have to complied with.</a:t>
            </a:r>
          </a:p>
          <a:p>
            <a:pPr>
              <a:spcAft>
                <a:spcPts val="331"/>
              </a:spcAft>
            </a:pPr>
            <a:endParaRPr lang="en-US" sz="1600" dirty="0"/>
          </a:p>
          <a:p>
            <a:pPr>
              <a:spcAft>
                <a:spcPts val="331"/>
              </a:spcAft>
            </a:pPr>
            <a:r>
              <a:rPr lang="en-US" sz="1600" dirty="0"/>
              <a:t>However, where royalty is taxed under the provisions of any DTA, provisions of such DTA will prevail over the provisions of the Act and consequently, provisions of the ICDS will not apply.</a:t>
            </a:r>
          </a:p>
        </p:txBody>
      </p:sp>
    </p:spTree>
    <p:extLst>
      <p:ext uri="{BB962C8B-B14F-4D97-AF65-F5344CB8AC3E}">
        <p14:creationId xmlns:p14="http://schemas.microsoft.com/office/powerpoint/2010/main" val="137288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IV: Revenue recognition</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6C16B402-1D96-3A71-AF65-F3E678CCB5B2}"/>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Accounting Standard (AS) - Reconciliation</a:t>
            </a:r>
            <a:endParaRPr lang="en-US" dirty="0"/>
          </a:p>
        </p:txBody>
      </p:sp>
      <p:graphicFrame>
        <p:nvGraphicFramePr>
          <p:cNvPr id="6" name="Table 5">
            <a:extLst>
              <a:ext uri="{FF2B5EF4-FFF2-40B4-BE49-F238E27FC236}">
                <a16:creationId xmlns:a16="http://schemas.microsoft.com/office/drawing/2014/main" id="{3CE27F69-B4B4-CE7A-769E-9F1BBCBBD56B}"/>
              </a:ext>
            </a:extLst>
          </p:cNvPr>
          <p:cNvGraphicFramePr>
            <a:graphicFrameLocks noGrp="1"/>
          </p:cNvGraphicFramePr>
          <p:nvPr>
            <p:extLst>
              <p:ext uri="{D42A27DB-BD31-4B8C-83A1-F6EECF244321}">
                <p14:modId xmlns:p14="http://schemas.microsoft.com/office/powerpoint/2010/main" val="2742982010"/>
              </p:ext>
            </p:extLst>
          </p:nvPr>
        </p:nvGraphicFramePr>
        <p:xfrm>
          <a:off x="468993" y="1321034"/>
          <a:ext cx="11079843" cy="4500521"/>
        </p:xfrm>
        <a:graphic>
          <a:graphicData uri="http://schemas.openxmlformats.org/drawingml/2006/table">
            <a:tbl>
              <a:tblPr/>
              <a:tblGrid>
                <a:gridCol w="10078358">
                  <a:extLst>
                    <a:ext uri="{9D8B030D-6E8A-4147-A177-3AD203B41FA5}">
                      <a16:colId xmlns:a16="http://schemas.microsoft.com/office/drawing/2014/main" val="3115113482"/>
                    </a:ext>
                  </a:extLst>
                </a:gridCol>
                <a:gridCol w="1001485">
                  <a:extLst>
                    <a:ext uri="{9D8B030D-6E8A-4147-A177-3AD203B41FA5}">
                      <a16:colId xmlns:a16="http://schemas.microsoft.com/office/drawing/2014/main" val="3383014532"/>
                    </a:ext>
                  </a:extLst>
                </a:gridCol>
              </a:tblGrid>
              <a:tr h="317325">
                <a:tc>
                  <a:txBody>
                    <a:bodyPr/>
                    <a:lstStyle/>
                    <a:p>
                      <a:pPr algn="l" fontAlgn="b"/>
                      <a:r>
                        <a:rPr lang="en-US" sz="1600" b="1" i="0" u="none" strike="noStrike">
                          <a:solidFill>
                            <a:srgbClr val="FFFFFF"/>
                          </a:solidFill>
                          <a:effectLst/>
                          <a:latin typeface="Calibri" panose="020F0502020204030204" pitchFamily="34" charset="0"/>
                        </a:rPr>
                        <a:t>Particulars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600" b="1" i="0" u="none" strike="noStrike" dirty="0">
                          <a:solidFill>
                            <a:srgbClr val="FFFFFF"/>
                          </a:solidFill>
                          <a:effectLst/>
                          <a:latin typeface="Calibri" panose="020F0502020204030204" pitchFamily="34" charset="0"/>
                        </a:rPr>
                        <a:t>Amount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826997064"/>
                  </a:ext>
                </a:extLst>
              </a:tr>
              <a:tr h="317325">
                <a:tc>
                  <a:txBody>
                    <a:bodyPr/>
                    <a:lstStyle/>
                    <a:p>
                      <a:pPr algn="l" fontAlgn="b"/>
                      <a:r>
                        <a:rPr lang="en-US" sz="1600" b="1" i="0" u="none" strike="noStrike">
                          <a:solidFill>
                            <a:srgbClr val="000000"/>
                          </a:solidFill>
                          <a:effectLst/>
                          <a:latin typeface="Calibri" panose="020F0502020204030204" pitchFamily="34" charset="0"/>
                        </a:rPr>
                        <a:t>Profit before tax as per AS financials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XXX</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2905958"/>
                  </a:ext>
                </a:extLst>
              </a:tr>
              <a:tr h="317325">
                <a:tc>
                  <a:txBody>
                    <a:bodyPr/>
                    <a:lstStyle/>
                    <a:p>
                      <a:pPr algn="l" fontAlgn="t"/>
                      <a:r>
                        <a:rPr lang="en-US" sz="1600" b="1" i="0" u="none" strike="noStrike" dirty="0">
                          <a:solidFill>
                            <a:srgbClr val="000000"/>
                          </a:solidFill>
                          <a:effectLst/>
                          <a:latin typeface="Calibri" panose="020F0502020204030204" pitchFamily="34" charset="0"/>
                        </a:rPr>
                        <a:t>Add: Income taxable (if not credited to P&amp;L account)</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XXX</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5218705"/>
                  </a:ext>
                </a:extLst>
              </a:tr>
              <a:tr h="317325">
                <a:tc>
                  <a:txBody>
                    <a:bodyPr/>
                    <a:lstStyle/>
                    <a:p>
                      <a:pPr algn="l" fontAlgn="t"/>
                      <a:r>
                        <a:rPr lang="en-US" sz="1600" b="0" i="0" u="none" strike="noStrike" dirty="0">
                          <a:solidFill>
                            <a:srgbClr val="000000"/>
                          </a:solidFill>
                          <a:effectLst/>
                          <a:latin typeface="Calibri" panose="020F0502020204030204" pitchFamily="34" charset="0"/>
                        </a:rPr>
                        <a:t>1. Dividend income</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XXX</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970107"/>
                  </a:ext>
                </a:extLst>
              </a:tr>
              <a:tr h="317325">
                <a:tc>
                  <a:txBody>
                    <a:bodyPr/>
                    <a:lstStyle/>
                    <a:p>
                      <a:pPr algn="l" fontAlgn="t"/>
                      <a:r>
                        <a:rPr lang="en-US" sz="1600" b="0" i="0" u="none" strike="noStrike" dirty="0">
                          <a:solidFill>
                            <a:srgbClr val="000000"/>
                          </a:solidFill>
                          <a:effectLst/>
                          <a:latin typeface="Calibri" panose="020F0502020204030204" pitchFamily="34" charset="0"/>
                        </a:rPr>
                        <a:t>2. Amount of revenue not recognised in the current year as the assessee followed the service completion method for his books of account</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XXX</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1824390"/>
                  </a:ext>
                </a:extLst>
              </a:tr>
              <a:tr h="317325">
                <a:tc>
                  <a:txBody>
                    <a:bodyPr/>
                    <a:lstStyle/>
                    <a:p>
                      <a:pPr algn="l" fontAlgn="t"/>
                      <a:r>
                        <a:rPr lang="en-US" sz="1600" b="0" i="0" u="none" strike="noStrike">
                          <a:solidFill>
                            <a:srgbClr val="000000"/>
                          </a:solidFill>
                          <a:effectLst/>
                          <a:latin typeface="Calibri" panose="020F0502020204030204" pitchFamily="34" charset="0"/>
                        </a:rPr>
                        <a:t>3. Interest on income-tax refund accrued in the earlier year but received in the current year</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XXX</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3995773"/>
                  </a:ext>
                </a:extLst>
              </a:tr>
              <a:tr h="317325">
                <a:tc>
                  <a:txBody>
                    <a:bodyPr/>
                    <a:lstStyle/>
                    <a:p>
                      <a:pPr algn="l" fontAlgn="t"/>
                      <a:r>
                        <a:rPr lang="en-US" sz="1600" b="0" i="0" u="none" strike="noStrike">
                          <a:solidFill>
                            <a:srgbClr val="000000"/>
                          </a:solidFill>
                          <a:effectLst/>
                          <a:latin typeface="Calibri" panose="020F0502020204030204" pitchFamily="34" charset="0"/>
                        </a:rPr>
                        <a:t>4. Interest on compensation or enhanced compensation taxable in accordance with Section 145A(1)</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XXX</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407498"/>
                  </a:ext>
                </a:extLst>
              </a:tr>
              <a:tr h="317325">
                <a:tc>
                  <a:txBody>
                    <a:bodyPr/>
                    <a:lstStyle/>
                    <a:p>
                      <a:pPr algn="l" fontAlgn="t"/>
                      <a:r>
                        <a:rPr lang="en-US" sz="1600" b="0" i="0" u="none" strike="noStrike">
                          <a:solidFill>
                            <a:srgbClr val="000000"/>
                          </a:solidFill>
                          <a:effectLst/>
                          <a:latin typeface="Calibri" panose="020F0502020204030204" pitchFamily="34" charset="0"/>
                        </a:rPr>
                        <a:t> </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338531"/>
                  </a:ext>
                </a:extLst>
              </a:tr>
              <a:tr h="317325">
                <a:tc>
                  <a:txBody>
                    <a:bodyPr/>
                    <a:lstStyle/>
                    <a:p>
                      <a:pPr algn="l" fontAlgn="t"/>
                      <a:r>
                        <a:rPr lang="en-US" sz="1600" b="1" i="0" u="none" strike="noStrike" dirty="0">
                          <a:solidFill>
                            <a:srgbClr val="000000"/>
                          </a:solidFill>
                          <a:effectLst/>
                          <a:latin typeface="Calibri" panose="020F0502020204030204" pitchFamily="34" charset="0"/>
                        </a:rPr>
                        <a:t>Less: Income not taxable (if already credited to P&amp;L account)</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0407380"/>
                  </a:ext>
                </a:extLst>
              </a:tr>
              <a:tr h="317325">
                <a:tc>
                  <a:txBody>
                    <a:bodyPr/>
                    <a:lstStyle/>
                    <a:p>
                      <a:pPr algn="l" fontAlgn="t"/>
                      <a:r>
                        <a:rPr lang="en-US" sz="1600" b="0" i="0" u="none" strike="noStrike" dirty="0">
                          <a:solidFill>
                            <a:srgbClr val="000000"/>
                          </a:solidFill>
                          <a:effectLst/>
                          <a:latin typeface="Calibri" panose="020F0502020204030204" pitchFamily="34" charset="0"/>
                        </a:rPr>
                        <a:t>1. Excess revenue recognised in the current year as the assessee followed the service completion method for his books of account</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(XXX)</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4418360"/>
                  </a:ext>
                </a:extLst>
              </a:tr>
              <a:tr h="317325">
                <a:tc>
                  <a:txBody>
                    <a:bodyPr/>
                    <a:lstStyle/>
                    <a:p>
                      <a:pPr algn="l" fontAlgn="t"/>
                      <a:r>
                        <a:rPr lang="en-US" sz="1600" b="0" i="0" u="none" strike="noStrike">
                          <a:solidFill>
                            <a:srgbClr val="000000"/>
                          </a:solidFill>
                          <a:effectLst/>
                          <a:latin typeface="Calibri" panose="020F0502020204030204" pitchFamily="34" charset="0"/>
                        </a:rPr>
                        <a:t>2. Interest on income-tax refund accrued in the current year but received in the subsequent year</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(XXX)</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7585904"/>
                  </a:ext>
                </a:extLst>
              </a:tr>
              <a:tr h="328268">
                <a:tc>
                  <a:txBody>
                    <a:bodyPr/>
                    <a:lstStyle/>
                    <a:p>
                      <a:pPr algn="l" fontAlgn="t"/>
                      <a:r>
                        <a:rPr lang="en-US" sz="1600" b="0" i="0" u="none" strike="noStrike" dirty="0">
                          <a:solidFill>
                            <a:srgbClr val="000000"/>
                          </a:solidFill>
                          <a:effectLst/>
                          <a:latin typeface="Calibri" panose="020F0502020204030204" pitchFamily="34" charset="0"/>
                        </a:rPr>
                        <a:t>3. Interest on compensation or enhanced compensation on an accrual basis</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(XXX)</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6189295"/>
                  </a:ext>
                </a:extLst>
              </a:tr>
              <a:tr h="328268">
                <a:tc>
                  <a:txBody>
                    <a:bodyPr/>
                    <a:lstStyle/>
                    <a:p>
                      <a:pPr algn="l" fontAlgn="t"/>
                      <a:r>
                        <a:rPr lang="en-US" sz="1600" b="1" i="0" u="none" strike="noStrike">
                          <a:solidFill>
                            <a:srgbClr val="000000"/>
                          </a:solidFill>
                          <a:effectLst/>
                          <a:latin typeface="Calibri" panose="020F0502020204030204" pitchFamily="34" charset="0"/>
                        </a:rPr>
                        <a:t>Net profit/ loss before tax as per ICDS</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XXX</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2677439"/>
                  </a:ext>
                </a:extLst>
              </a:tr>
            </a:tbl>
          </a:graphicData>
        </a:graphic>
      </p:graphicFrame>
    </p:spTree>
    <p:extLst>
      <p:ext uri="{BB962C8B-B14F-4D97-AF65-F5344CB8AC3E}">
        <p14:creationId xmlns:p14="http://schemas.microsoft.com/office/powerpoint/2010/main" val="120454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IV: Revenue Recognition</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6C16B402-1D96-3A71-AF65-F3E678CCB5B2}"/>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Indian Accounting Standard (Ind AS) - Reconciliation</a:t>
            </a:r>
            <a:endParaRPr lang="en-US" dirty="0"/>
          </a:p>
        </p:txBody>
      </p:sp>
      <p:graphicFrame>
        <p:nvGraphicFramePr>
          <p:cNvPr id="4" name="Table 3">
            <a:extLst>
              <a:ext uri="{FF2B5EF4-FFF2-40B4-BE49-F238E27FC236}">
                <a16:creationId xmlns:a16="http://schemas.microsoft.com/office/drawing/2014/main" id="{690FAC71-2EE2-9EC6-56C2-D8DEDA31F57F}"/>
              </a:ext>
            </a:extLst>
          </p:cNvPr>
          <p:cNvGraphicFramePr>
            <a:graphicFrameLocks noGrp="1"/>
          </p:cNvGraphicFramePr>
          <p:nvPr>
            <p:extLst>
              <p:ext uri="{D42A27DB-BD31-4B8C-83A1-F6EECF244321}">
                <p14:modId xmlns:p14="http://schemas.microsoft.com/office/powerpoint/2010/main" val="2381073060"/>
              </p:ext>
            </p:extLst>
          </p:nvPr>
        </p:nvGraphicFramePr>
        <p:xfrm>
          <a:off x="488082" y="1332609"/>
          <a:ext cx="11215836" cy="5391543"/>
        </p:xfrm>
        <a:graphic>
          <a:graphicData uri="http://schemas.openxmlformats.org/drawingml/2006/table">
            <a:tbl>
              <a:tblPr/>
              <a:tblGrid>
                <a:gridCol w="10268779">
                  <a:extLst>
                    <a:ext uri="{9D8B030D-6E8A-4147-A177-3AD203B41FA5}">
                      <a16:colId xmlns:a16="http://schemas.microsoft.com/office/drawing/2014/main" val="3948661204"/>
                    </a:ext>
                  </a:extLst>
                </a:gridCol>
                <a:gridCol w="947057">
                  <a:extLst>
                    <a:ext uri="{9D8B030D-6E8A-4147-A177-3AD203B41FA5}">
                      <a16:colId xmlns:a16="http://schemas.microsoft.com/office/drawing/2014/main" val="406957235"/>
                    </a:ext>
                  </a:extLst>
                </a:gridCol>
              </a:tblGrid>
              <a:tr h="286925">
                <a:tc>
                  <a:txBody>
                    <a:bodyPr/>
                    <a:lstStyle/>
                    <a:p>
                      <a:pPr algn="l" fontAlgn="b"/>
                      <a:r>
                        <a:rPr lang="en-US" sz="1600" b="1" i="0" u="none" strike="noStrike">
                          <a:solidFill>
                            <a:srgbClr val="FFFFFF"/>
                          </a:solidFill>
                          <a:effectLst/>
                          <a:latin typeface="Calibri" panose="020F0502020204030204" pitchFamily="34" charset="0"/>
                        </a:rPr>
                        <a:t>Particulars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600" b="1" i="0" u="none" strike="noStrike" dirty="0">
                          <a:solidFill>
                            <a:srgbClr val="FFFFFF"/>
                          </a:solidFill>
                          <a:effectLst/>
                          <a:latin typeface="Calibri" panose="020F0502020204030204" pitchFamily="34" charset="0"/>
                        </a:rPr>
                        <a:t>Amount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873375181"/>
                  </a:ext>
                </a:extLst>
              </a:tr>
              <a:tr h="286925">
                <a:tc>
                  <a:txBody>
                    <a:bodyPr/>
                    <a:lstStyle/>
                    <a:p>
                      <a:pPr algn="l" fontAlgn="b"/>
                      <a:r>
                        <a:rPr lang="en-US" sz="1600" b="1" i="0" u="none" strike="noStrike" dirty="0">
                          <a:solidFill>
                            <a:srgbClr val="000000"/>
                          </a:solidFill>
                          <a:effectLst/>
                          <a:latin typeface="Calibri" panose="020F0502020204030204" pitchFamily="34" charset="0"/>
                        </a:rPr>
                        <a:t>Profit before tax as per Ind AS financials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XXX</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1137195"/>
                  </a:ext>
                </a:extLst>
              </a:tr>
              <a:tr h="286925">
                <a:tc>
                  <a:txBody>
                    <a:bodyPr/>
                    <a:lstStyle/>
                    <a:p>
                      <a:pPr algn="l" fontAlgn="t"/>
                      <a:r>
                        <a:rPr lang="en-US" sz="1600" b="1" i="0" u="none" strike="noStrike">
                          <a:solidFill>
                            <a:srgbClr val="000000"/>
                          </a:solidFill>
                          <a:effectLst/>
                          <a:latin typeface="Calibri" panose="020F0502020204030204" pitchFamily="34" charset="0"/>
                        </a:rPr>
                        <a:t>Add: Income taxable (if not credited to P&amp;L account)</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XXX</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8888427"/>
                  </a:ext>
                </a:extLst>
              </a:tr>
              <a:tr h="286925">
                <a:tc>
                  <a:txBody>
                    <a:bodyPr/>
                    <a:lstStyle/>
                    <a:p>
                      <a:pPr algn="l" fontAlgn="t"/>
                      <a:r>
                        <a:rPr lang="en-US" sz="1600" b="0" i="0" u="none" strike="noStrike">
                          <a:solidFill>
                            <a:srgbClr val="000000"/>
                          </a:solidFill>
                          <a:effectLst/>
                          <a:latin typeface="Calibri" panose="020F0502020204030204" pitchFamily="34" charset="0"/>
                        </a:rPr>
                        <a:t>1. Dividend income</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XXX</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868447"/>
                  </a:ext>
                </a:extLst>
              </a:tr>
              <a:tr h="286925">
                <a:tc>
                  <a:txBody>
                    <a:bodyPr/>
                    <a:lstStyle/>
                    <a:p>
                      <a:pPr algn="l" fontAlgn="t"/>
                      <a:r>
                        <a:rPr lang="en-US" sz="1600" b="0" i="0" u="none" strike="noStrike" dirty="0">
                          <a:solidFill>
                            <a:srgbClr val="000000"/>
                          </a:solidFill>
                          <a:effectLst/>
                          <a:latin typeface="Calibri" panose="020F0502020204030204" pitchFamily="34" charset="0"/>
                        </a:rPr>
                        <a:t>2. Amount of revenue not recognised in the current year as assessee followed revenue recognition principles as per Ind AS 115</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XXX</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86735"/>
                  </a:ext>
                </a:extLst>
              </a:tr>
              <a:tr h="286925">
                <a:tc>
                  <a:txBody>
                    <a:bodyPr/>
                    <a:lstStyle/>
                    <a:p>
                      <a:pPr algn="l" fontAlgn="t"/>
                      <a:r>
                        <a:rPr lang="en-US" sz="1600" b="0" i="0" u="none" strike="noStrike" dirty="0">
                          <a:solidFill>
                            <a:srgbClr val="000000"/>
                          </a:solidFill>
                          <a:effectLst/>
                          <a:latin typeface="Calibri" panose="020F0502020204030204" pitchFamily="34" charset="0"/>
                        </a:rPr>
                        <a:t>3. Interest on income-tax refund accrued in the previous year but received in the current year</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XXX</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616718"/>
                  </a:ext>
                </a:extLst>
              </a:tr>
              <a:tr h="286925">
                <a:tc>
                  <a:txBody>
                    <a:bodyPr/>
                    <a:lstStyle/>
                    <a:p>
                      <a:pPr algn="l" fontAlgn="t"/>
                      <a:r>
                        <a:rPr lang="en-US" sz="1600" b="0" i="0" u="none" strike="noStrike" dirty="0">
                          <a:solidFill>
                            <a:srgbClr val="000000"/>
                          </a:solidFill>
                          <a:effectLst/>
                          <a:latin typeface="Calibri" panose="020F0502020204030204" pitchFamily="34" charset="0"/>
                        </a:rPr>
                        <a:t>4. Difference in ICDS and Ind AS revenue due to the time value of money</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XXX</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9005558"/>
                  </a:ext>
                </a:extLst>
              </a:tr>
              <a:tr h="286925">
                <a:tc>
                  <a:txBody>
                    <a:bodyPr/>
                    <a:lstStyle/>
                    <a:p>
                      <a:pPr algn="l" fontAlgn="t"/>
                      <a:r>
                        <a:rPr lang="en-US" sz="1600" b="0" i="0" u="none" strike="noStrike">
                          <a:solidFill>
                            <a:srgbClr val="000000"/>
                          </a:solidFill>
                          <a:effectLst/>
                          <a:latin typeface="Calibri" panose="020F0502020204030204" pitchFamily="34" charset="0"/>
                        </a:rPr>
                        <a:t>5. Interest income as per this ICDS</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XXX</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9023423"/>
                  </a:ext>
                </a:extLst>
              </a:tr>
              <a:tr h="286925">
                <a:tc>
                  <a:txBody>
                    <a:bodyPr/>
                    <a:lstStyle/>
                    <a:p>
                      <a:pPr algn="l" fontAlgn="t"/>
                      <a:r>
                        <a:rPr lang="en-US" sz="1600" b="0" i="0" u="none" strike="noStrike">
                          <a:solidFill>
                            <a:srgbClr val="000000"/>
                          </a:solidFill>
                          <a:effectLst/>
                          <a:latin typeface="Calibri" panose="020F0502020204030204" pitchFamily="34" charset="0"/>
                        </a:rPr>
                        <a:t>6. Discount on debt securities as per this ICDS</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XXX</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5676251"/>
                  </a:ext>
                </a:extLst>
              </a:tr>
              <a:tr h="286925">
                <a:tc>
                  <a:txBody>
                    <a:bodyPr/>
                    <a:lstStyle/>
                    <a:p>
                      <a:pPr algn="l" fontAlgn="t"/>
                      <a:r>
                        <a:rPr lang="en-US" sz="1600" b="0" i="0" u="none" strike="noStrike">
                          <a:solidFill>
                            <a:srgbClr val="000000"/>
                          </a:solidFill>
                          <a:effectLst/>
                          <a:latin typeface="Calibri" panose="020F0502020204030204" pitchFamily="34" charset="0"/>
                        </a:rPr>
                        <a:t>7. Interest on compensation or enhanced compensation taxable in accordance with Section 145A(1)</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XXX</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2058117"/>
                  </a:ext>
                </a:extLst>
              </a:tr>
              <a:tr h="286925">
                <a:tc>
                  <a:txBody>
                    <a:bodyPr/>
                    <a:lstStyle/>
                    <a:p>
                      <a:pPr algn="l" fontAlgn="t"/>
                      <a:r>
                        <a:rPr lang="en-US" sz="1600" b="0" i="0" u="none" strike="noStrike">
                          <a:solidFill>
                            <a:srgbClr val="000000"/>
                          </a:solidFill>
                          <a:effectLst/>
                          <a:latin typeface="Calibri" panose="020F0502020204030204" pitchFamily="34" charset="0"/>
                        </a:rPr>
                        <a:t> </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2428951"/>
                  </a:ext>
                </a:extLst>
              </a:tr>
              <a:tr h="286925">
                <a:tc>
                  <a:txBody>
                    <a:bodyPr/>
                    <a:lstStyle/>
                    <a:p>
                      <a:pPr algn="l" fontAlgn="t"/>
                      <a:r>
                        <a:rPr lang="en-US" sz="1600" b="1" i="0" u="none" strike="noStrike">
                          <a:solidFill>
                            <a:srgbClr val="000000"/>
                          </a:solidFill>
                          <a:effectLst/>
                          <a:latin typeface="Calibri" panose="020F0502020204030204" pitchFamily="34" charset="0"/>
                        </a:rPr>
                        <a:t>Less: Income not taxable (if already credited to P&amp;L account)</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2691600"/>
                  </a:ext>
                </a:extLst>
              </a:tr>
              <a:tr h="286925">
                <a:tc>
                  <a:txBody>
                    <a:bodyPr/>
                    <a:lstStyle/>
                    <a:p>
                      <a:pPr algn="l" fontAlgn="t"/>
                      <a:r>
                        <a:rPr lang="en-US" sz="1600" b="0" i="0" u="none" strike="noStrike" dirty="0">
                          <a:solidFill>
                            <a:srgbClr val="000000"/>
                          </a:solidFill>
                          <a:effectLst/>
                          <a:latin typeface="Calibri" panose="020F0502020204030204" pitchFamily="34" charset="0"/>
                        </a:rPr>
                        <a:t>1. Excess revenue recognised in the current year as assessee followed revenue recognition principles as per Ind AS 115</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(XXX)</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476756"/>
                  </a:ext>
                </a:extLst>
              </a:tr>
              <a:tr h="286925">
                <a:tc>
                  <a:txBody>
                    <a:bodyPr/>
                    <a:lstStyle/>
                    <a:p>
                      <a:pPr algn="l" fontAlgn="t"/>
                      <a:r>
                        <a:rPr lang="en-US" sz="1600" b="0" i="0" u="none" strike="noStrike">
                          <a:solidFill>
                            <a:srgbClr val="000000"/>
                          </a:solidFill>
                          <a:effectLst/>
                          <a:latin typeface="Calibri" panose="020F0502020204030204" pitchFamily="34" charset="0"/>
                        </a:rPr>
                        <a:t>2. Interest on income-tax refund accrued in the current year but received in the subsequent year</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(XXX)</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2052188"/>
                  </a:ext>
                </a:extLst>
              </a:tr>
              <a:tr h="286925">
                <a:tc>
                  <a:txBody>
                    <a:bodyPr/>
                    <a:lstStyle/>
                    <a:p>
                      <a:pPr algn="l" fontAlgn="t"/>
                      <a:r>
                        <a:rPr lang="en-US" sz="1600" b="0" i="0" u="none" strike="noStrike" dirty="0">
                          <a:solidFill>
                            <a:srgbClr val="000000"/>
                          </a:solidFill>
                          <a:effectLst/>
                          <a:latin typeface="Calibri" panose="020F0502020204030204" pitchFamily="34" charset="0"/>
                        </a:rPr>
                        <a:t>3. Interest amount when the payment is deferred for a significant period of time (generally 1 year or more), if any</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(XXX)</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0080050"/>
                  </a:ext>
                </a:extLst>
              </a:tr>
              <a:tr h="286925">
                <a:tc>
                  <a:txBody>
                    <a:bodyPr/>
                    <a:lstStyle/>
                    <a:p>
                      <a:pPr algn="l" fontAlgn="t"/>
                      <a:r>
                        <a:rPr lang="en-US" sz="1600" b="0" i="0" u="none" strike="noStrike" dirty="0">
                          <a:solidFill>
                            <a:srgbClr val="000000"/>
                          </a:solidFill>
                          <a:effectLst/>
                          <a:latin typeface="Calibri" panose="020F0502020204030204" pitchFamily="34" charset="0"/>
                        </a:rPr>
                        <a:t>4. Interest income recognised on the basis of the effective interest rate method</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(XXX)</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318774"/>
                  </a:ext>
                </a:extLst>
              </a:tr>
              <a:tr h="296819">
                <a:tc>
                  <a:txBody>
                    <a:bodyPr/>
                    <a:lstStyle/>
                    <a:p>
                      <a:pPr algn="l" fontAlgn="t"/>
                      <a:r>
                        <a:rPr lang="en-US" sz="1600" b="0" i="0" u="none" strike="noStrike">
                          <a:solidFill>
                            <a:srgbClr val="000000"/>
                          </a:solidFill>
                          <a:effectLst/>
                          <a:latin typeface="Calibri" panose="020F0502020204030204" pitchFamily="34" charset="0"/>
                        </a:rPr>
                        <a:t>5. Interest on compensation or enhanced compensation included in taxable income on an accrual  basis</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(XXX)</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460817"/>
                  </a:ext>
                </a:extLst>
              </a:tr>
              <a:tr h="296819">
                <a:tc>
                  <a:txBody>
                    <a:bodyPr/>
                    <a:lstStyle/>
                    <a:p>
                      <a:pPr algn="l" fontAlgn="t"/>
                      <a:r>
                        <a:rPr lang="en-US" sz="1600" b="1" i="0" u="none" strike="noStrike">
                          <a:solidFill>
                            <a:srgbClr val="000000"/>
                          </a:solidFill>
                          <a:effectLst/>
                          <a:latin typeface="Calibri" panose="020F0502020204030204" pitchFamily="34" charset="0"/>
                        </a:rPr>
                        <a:t>Net profit/ loss before tax as per ICDS</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XXX</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5062999"/>
                  </a:ext>
                </a:extLst>
              </a:tr>
            </a:tbl>
          </a:graphicData>
        </a:graphic>
      </p:graphicFrame>
    </p:spTree>
    <p:extLst>
      <p:ext uri="{BB962C8B-B14F-4D97-AF65-F5344CB8AC3E}">
        <p14:creationId xmlns:p14="http://schemas.microsoft.com/office/powerpoint/2010/main" val="264058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IV: Revenue Recognition</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6C16B402-1D96-3A71-AF65-F3E678CCB5B2}"/>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ICDS – AS – IND AS – A Differentiation</a:t>
            </a:r>
          </a:p>
        </p:txBody>
      </p:sp>
      <p:grpSp>
        <p:nvGrpSpPr>
          <p:cNvPr id="4" name="Group 3">
            <a:extLst>
              <a:ext uri="{FF2B5EF4-FFF2-40B4-BE49-F238E27FC236}">
                <a16:creationId xmlns:a16="http://schemas.microsoft.com/office/drawing/2014/main" id="{FB4DDAC1-BB58-E20D-6566-77CA6C54868B}"/>
              </a:ext>
            </a:extLst>
          </p:cNvPr>
          <p:cNvGrpSpPr/>
          <p:nvPr/>
        </p:nvGrpSpPr>
        <p:grpSpPr>
          <a:xfrm>
            <a:off x="389149" y="1567646"/>
            <a:ext cx="3689762" cy="4740557"/>
            <a:chOff x="2908521" y="1973859"/>
            <a:chExt cx="2368940" cy="4415950"/>
          </a:xfrm>
        </p:grpSpPr>
        <p:sp>
          <p:nvSpPr>
            <p:cNvPr id="5" name="Round Same Side Corner Rectangle 7">
              <a:extLst>
                <a:ext uri="{FF2B5EF4-FFF2-40B4-BE49-F238E27FC236}">
                  <a16:creationId xmlns:a16="http://schemas.microsoft.com/office/drawing/2014/main" id="{BDA1B9C5-32C9-0026-9BB2-94386D6F2043}"/>
                </a:ext>
              </a:extLst>
            </p:cNvPr>
            <p:cNvSpPr/>
            <p:nvPr/>
          </p:nvSpPr>
          <p:spPr bwMode="gray">
            <a:xfrm>
              <a:off x="2908522" y="1973859"/>
              <a:ext cx="2368939" cy="431894"/>
            </a:xfrm>
            <a:prstGeom prst="round2SameRect">
              <a:avLst>
                <a:gd name="adj1" fmla="val 50000"/>
                <a:gd name="adj2" fmla="val 0"/>
              </a:avLst>
            </a:prstGeom>
            <a:solidFill>
              <a:schemeClr val="accent1">
                <a:lumMod val="50000"/>
              </a:schemeClr>
            </a:solidFill>
            <a:ln w="19050" algn="ctr">
              <a:solidFill>
                <a:schemeClr val="accent5">
                  <a:lumMod val="50000"/>
                </a:schemeClr>
              </a:solidFill>
              <a:miter lim="800000"/>
              <a:headEnd/>
              <a:tailEnd/>
            </a:ln>
          </p:spPr>
          <p:txBody>
            <a:bodyPr wrap="square" lIns="0" tIns="88900" rIns="0" bIns="108000" rtlCol="0" anchor="ctr"/>
            <a:lstStyle/>
            <a:p>
              <a:pPr algn="ctr">
                <a:buFont typeface="Wingdings 2" pitchFamily="18" charset="2"/>
                <a:buNone/>
              </a:pPr>
              <a:r>
                <a:rPr lang="en-US" sz="1600" b="1" dirty="0">
                  <a:solidFill>
                    <a:schemeClr val="bg1"/>
                  </a:solidFill>
                </a:rPr>
                <a:t>ICDS</a:t>
              </a:r>
            </a:p>
          </p:txBody>
        </p:sp>
        <p:sp>
          <p:nvSpPr>
            <p:cNvPr id="6" name="Round Same Side Corner Rectangle 9">
              <a:extLst>
                <a:ext uri="{FF2B5EF4-FFF2-40B4-BE49-F238E27FC236}">
                  <a16:creationId xmlns:a16="http://schemas.microsoft.com/office/drawing/2014/main" id="{31BE6FC9-A95C-20C6-97AF-188B1307C16F}"/>
                </a:ext>
              </a:extLst>
            </p:cNvPr>
            <p:cNvSpPr/>
            <p:nvPr/>
          </p:nvSpPr>
          <p:spPr bwMode="gray">
            <a:xfrm>
              <a:off x="2908521" y="2402997"/>
              <a:ext cx="2368939" cy="3986812"/>
            </a:xfrm>
            <a:prstGeom prst="round2SameRect">
              <a:avLst>
                <a:gd name="adj1" fmla="val 0"/>
                <a:gd name="adj2" fmla="val 11552"/>
              </a:avLst>
            </a:prstGeom>
            <a:solidFill>
              <a:srgbClr val="ECECEC">
                <a:alpha val="28000"/>
              </a:srgbClr>
            </a:solidFill>
            <a:ln w="19050" algn="ctr">
              <a:solidFill>
                <a:schemeClr val="accent5">
                  <a:lumMod val="50000"/>
                </a:schemeClr>
              </a:solidFill>
              <a:prstDash val="sysDot"/>
              <a:miter lim="800000"/>
              <a:headEnd/>
              <a:tailEnd/>
            </a:ln>
          </p:spPr>
          <p:txBody>
            <a:bodyPr wrap="square" lIns="36000" tIns="108000" rIns="88900" bIns="88900" rtlCol="0" anchor="t"/>
            <a:lstStyle/>
            <a:p>
              <a:pPr marL="171450" indent="-171450" algn="just">
                <a:lnSpc>
                  <a:spcPct val="106000"/>
                </a:lnSpc>
                <a:buFont typeface="Arial" panose="020B0604020202020204" pitchFamily="34" charset="0"/>
                <a:buChar char="•"/>
              </a:pPr>
              <a:r>
                <a:rPr lang="en-US" sz="1400" dirty="0"/>
                <a:t>In a transaction involving sale of goods, revenue is recognised when significant risk and rewards of ownership are transferred and there is a reasonable certainty of its ultimate collection.</a:t>
              </a:r>
            </a:p>
            <a:p>
              <a:pPr algn="just">
                <a:lnSpc>
                  <a:spcPct val="106000"/>
                </a:lnSpc>
              </a:pPr>
              <a:endParaRPr lang="en-US" sz="1400" dirty="0"/>
            </a:p>
            <a:p>
              <a:pPr marL="171450" indent="-171450" algn="just">
                <a:lnSpc>
                  <a:spcPct val="106000"/>
                </a:lnSpc>
                <a:buFont typeface="Arial" panose="020B0604020202020204" pitchFamily="34" charset="0"/>
                <a:buChar char="•"/>
              </a:pPr>
              <a:r>
                <a:rPr lang="en-US" sz="1400" dirty="0"/>
                <a:t>Revenue from service transaction is recognised using percentage of completion method. Percentage of completion is determined using cost expended method.</a:t>
              </a:r>
            </a:p>
          </p:txBody>
        </p:sp>
      </p:grpSp>
      <p:grpSp>
        <p:nvGrpSpPr>
          <p:cNvPr id="7" name="Group 6">
            <a:extLst>
              <a:ext uri="{FF2B5EF4-FFF2-40B4-BE49-F238E27FC236}">
                <a16:creationId xmlns:a16="http://schemas.microsoft.com/office/drawing/2014/main" id="{A8B5275F-C18E-FCE1-4C1C-248568ACCD61}"/>
              </a:ext>
            </a:extLst>
          </p:cNvPr>
          <p:cNvGrpSpPr/>
          <p:nvPr/>
        </p:nvGrpSpPr>
        <p:grpSpPr>
          <a:xfrm>
            <a:off x="4268732" y="1564086"/>
            <a:ext cx="3689762" cy="4738385"/>
            <a:chOff x="2908521" y="1973858"/>
            <a:chExt cx="2368940" cy="5017591"/>
          </a:xfrm>
        </p:grpSpPr>
        <p:sp>
          <p:nvSpPr>
            <p:cNvPr id="8" name="Round Same Side Corner Rectangle 7">
              <a:extLst>
                <a:ext uri="{FF2B5EF4-FFF2-40B4-BE49-F238E27FC236}">
                  <a16:creationId xmlns:a16="http://schemas.microsoft.com/office/drawing/2014/main" id="{D9346954-1FEB-269A-DB99-42DECF17FFCD}"/>
                </a:ext>
              </a:extLst>
            </p:cNvPr>
            <p:cNvSpPr/>
            <p:nvPr/>
          </p:nvSpPr>
          <p:spPr bwMode="gray">
            <a:xfrm>
              <a:off x="2908522" y="1973858"/>
              <a:ext cx="2368939" cy="485530"/>
            </a:xfrm>
            <a:prstGeom prst="round2SameRect">
              <a:avLst>
                <a:gd name="adj1" fmla="val 50000"/>
                <a:gd name="adj2" fmla="val 0"/>
              </a:avLst>
            </a:prstGeom>
            <a:solidFill>
              <a:schemeClr val="accent1">
                <a:lumMod val="50000"/>
              </a:schemeClr>
            </a:solidFill>
            <a:ln w="19050" algn="ctr">
              <a:solidFill>
                <a:schemeClr val="accent5">
                  <a:lumMod val="50000"/>
                </a:schemeClr>
              </a:solidFill>
              <a:miter lim="800000"/>
              <a:headEnd/>
              <a:tailEnd/>
            </a:ln>
          </p:spPr>
          <p:txBody>
            <a:bodyPr wrap="square" lIns="0" tIns="88900" rIns="0" bIns="108000" rtlCol="0" anchor="ctr"/>
            <a:lstStyle/>
            <a:p>
              <a:pPr algn="ctr">
                <a:buFont typeface="Wingdings 2" pitchFamily="18" charset="2"/>
                <a:buNone/>
              </a:pPr>
              <a:r>
                <a:rPr lang="en-US" sz="1600" b="1" dirty="0">
                  <a:solidFill>
                    <a:schemeClr val="bg1"/>
                  </a:solidFill>
                </a:rPr>
                <a:t>Accounting standard</a:t>
              </a:r>
            </a:p>
          </p:txBody>
        </p:sp>
        <p:sp>
          <p:nvSpPr>
            <p:cNvPr id="10" name="Round Same Side Corner Rectangle 9">
              <a:extLst>
                <a:ext uri="{FF2B5EF4-FFF2-40B4-BE49-F238E27FC236}">
                  <a16:creationId xmlns:a16="http://schemas.microsoft.com/office/drawing/2014/main" id="{10B29C19-4F35-9D1A-72EC-1CFD86D6DAAC}"/>
                </a:ext>
              </a:extLst>
            </p:cNvPr>
            <p:cNvSpPr/>
            <p:nvPr/>
          </p:nvSpPr>
          <p:spPr bwMode="gray">
            <a:xfrm>
              <a:off x="2908521" y="2459387"/>
              <a:ext cx="2368939" cy="4532062"/>
            </a:xfrm>
            <a:prstGeom prst="round2SameRect">
              <a:avLst>
                <a:gd name="adj1" fmla="val 0"/>
                <a:gd name="adj2" fmla="val 11552"/>
              </a:avLst>
            </a:prstGeom>
            <a:solidFill>
              <a:srgbClr val="ECECEC">
                <a:alpha val="28000"/>
              </a:srgbClr>
            </a:solidFill>
            <a:ln w="19050" algn="ctr">
              <a:solidFill>
                <a:schemeClr val="accent5">
                  <a:lumMod val="50000"/>
                </a:schemeClr>
              </a:solidFill>
              <a:prstDash val="sysDot"/>
              <a:miter lim="800000"/>
              <a:headEnd/>
              <a:tailEnd/>
            </a:ln>
          </p:spPr>
          <p:txBody>
            <a:bodyPr wrap="square" lIns="36000" tIns="108000" rIns="88900" bIns="88900" rtlCol="0" anchor="t"/>
            <a:lstStyle/>
            <a:p>
              <a:pPr marL="285750" indent="-285750" algn="just">
                <a:buFont typeface="Arial" panose="020B0604020202020204" pitchFamily="34" charset="0"/>
                <a:buChar char="•"/>
              </a:pPr>
              <a:r>
                <a:rPr lang="en-US" sz="1400" dirty="0"/>
                <a:t>Similar to ICDS.</a:t>
              </a:r>
            </a:p>
            <a:p>
              <a:pPr algn="just"/>
              <a:endParaRPr lang="en-US" sz="1400" dirty="0"/>
            </a:p>
            <a:p>
              <a:pPr algn="just"/>
              <a:endParaRPr lang="en-US" sz="1400" dirty="0"/>
            </a:p>
            <a:p>
              <a:pPr algn="just"/>
              <a:endParaRPr lang="en-US" sz="1400" dirty="0"/>
            </a:p>
            <a:p>
              <a:pPr algn="just"/>
              <a:endParaRPr lang="en-US" sz="1400" dirty="0"/>
            </a:p>
            <a:p>
              <a:pPr algn="just"/>
              <a:endParaRPr lang="en-US" sz="1400" dirty="0"/>
            </a:p>
            <a:p>
              <a:pPr marL="285750" indent="-285750" algn="just">
                <a:buFont typeface="Arial" panose="020B0604020202020204" pitchFamily="34" charset="0"/>
                <a:buChar char="•"/>
              </a:pPr>
              <a:r>
                <a:rPr lang="en-US" sz="1400" dirty="0"/>
                <a:t>Revenue from service transaction is recognised using either percentage of completion method or completed contract method whichever relates the revenue to the work accomplished. Percentage of completion is determined either using cost expended method or output method.</a:t>
              </a:r>
            </a:p>
          </p:txBody>
        </p:sp>
      </p:grpSp>
      <p:grpSp>
        <p:nvGrpSpPr>
          <p:cNvPr id="11" name="Group 10">
            <a:extLst>
              <a:ext uri="{FF2B5EF4-FFF2-40B4-BE49-F238E27FC236}">
                <a16:creationId xmlns:a16="http://schemas.microsoft.com/office/drawing/2014/main" id="{5C0369B5-58A5-2DC0-8C90-C4465AFCBDFA}"/>
              </a:ext>
            </a:extLst>
          </p:cNvPr>
          <p:cNvGrpSpPr/>
          <p:nvPr/>
        </p:nvGrpSpPr>
        <p:grpSpPr>
          <a:xfrm>
            <a:off x="8148313" y="1564085"/>
            <a:ext cx="3689762" cy="4738385"/>
            <a:chOff x="2908521" y="1973858"/>
            <a:chExt cx="2368940" cy="2898762"/>
          </a:xfrm>
        </p:grpSpPr>
        <p:sp>
          <p:nvSpPr>
            <p:cNvPr id="12" name="Round Same Side Corner Rectangle 7">
              <a:extLst>
                <a:ext uri="{FF2B5EF4-FFF2-40B4-BE49-F238E27FC236}">
                  <a16:creationId xmlns:a16="http://schemas.microsoft.com/office/drawing/2014/main" id="{DCC647DF-4BF3-B180-2269-E4011DCAC1C5}"/>
                </a:ext>
              </a:extLst>
            </p:cNvPr>
            <p:cNvSpPr/>
            <p:nvPr/>
          </p:nvSpPr>
          <p:spPr bwMode="gray">
            <a:xfrm>
              <a:off x="2908522" y="1973858"/>
              <a:ext cx="2368939" cy="280500"/>
            </a:xfrm>
            <a:prstGeom prst="round2SameRect">
              <a:avLst>
                <a:gd name="adj1" fmla="val 50000"/>
                <a:gd name="adj2" fmla="val 0"/>
              </a:avLst>
            </a:prstGeom>
            <a:solidFill>
              <a:schemeClr val="accent1">
                <a:lumMod val="50000"/>
              </a:schemeClr>
            </a:solidFill>
            <a:ln w="19050" algn="ctr">
              <a:solidFill>
                <a:schemeClr val="accent5">
                  <a:lumMod val="50000"/>
                </a:schemeClr>
              </a:solidFill>
              <a:miter lim="800000"/>
              <a:headEnd/>
              <a:tailEnd/>
            </a:ln>
          </p:spPr>
          <p:txBody>
            <a:bodyPr wrap="square" lIns="0" tIns="88900" rIns="0" bIns="108000" rtlCol="0" anchor="ctr"/>
            <a:lstStyle/>
            <a:p>
              <a:pPr algn="ctr">
                <a:buFont typeface="Wingdings 2" pitchFamily="18" charset="2"/>
                <a:buNone/>
              </a:pPr>
              <a:r>
                <a:rPr lang="en-US" sz="1600" b="1" dirty="0">
                  <a:solidFill>
                    <a:schemeClr val="bg1"/>
                  </a:solidFill>
                </a:rPr>
                <a:t>Indian Accounting Standard</a:t>
              </a:r>
            </a:p>
          </p:txBody>
        </p:sp>
        <p:sp>
          <p:nvSpPr>
            <p:cNvPr id="13" name="Round Same Side Corner Rectangle 9">
              <a:extLst>
                <a:ext uri="{FF2B5EF4-FFF2-40B4-BE49-F238E27FC236}">
                  <a16:creationId xmlns:a16="http://schemas.microsoft.com/office/drawing/2014/main" id="{377516ED-0DEF-BAEE-152B-770021FA37AD}"/>
                </a:ext>
              </a:extLst>
            </p:cNvPr>
            <p:cNvSpPr/>
            <p:nvPr/>
          </p:nvSpPr>
          <p:spPr bwMode="gray">
            <a:xfrm>
              <a:off x="2908521" y="2259675"/>
              <a:ext cx="2368939" cy="2612945"/>
            </a:xfrm>
            <a:prstGeom prst="round2SameRect">
              <a:avLst>
                <a:gd name="adj1" fmla="val 0"/>
                <a:gd name="adj2" fmla="val 11552"/>
              </a:avLst>
            </a:prstGeom>
            <a:solidFill>
              <a:srgbClr val="ECECEC">
                <a:alpha val="28000"/>
              </a:srgbClr>
            </a:solidFill>
            <a:ln w="19050" algn="ctr">
              <a:solidFill>
                <a:schemeClr val="accent5">
                  <a:lumMod val="50000"/>
                </a:schemeClr>
              </a:solidFill>
              <a:prstDash val="sysDot"/>
              <a:miter lim="800000"/>
              <a:headEnd/>
              <a:tailEnd/>
            </a:ln>
          </p:spPr>
          <p:txBody>
            <a:bodyPr wrap="square" lIns="36000" tIns="108000" rIns="88900" bIns="88900" rtlCol="0" anchor="t"/>
            <a:lstStyle/>
            <a:p>
              <a:pPr marL="285750" indent="-285750" algn="just">
                <a:buFont typeface="Arial" panose="020B0604020202020204" pitchFamily="34" charset="0"/>
                <a:buChar char="•"/>
              </a:pPr>
              <a:r>
                <a:rPr lang="en-US" sz="1400" dirty="0"/>
                <a:t>Unlike ICDS and Indian GAAP, Entity </a:t>
              </a:r>
              <a:r>
                <a:rPr lang="en-US" sz="1400" dirty="0" err="1"/>
                <a:t>recognises</a:t>
              </a:r>
              <a:r>
                <a:rPr lang="en-US" sz="1400" dirty="0"/>
                <a:t> revenue when (or as) it satisfies a performance obligation by transferring control of a good or service to a customer. Control may be transferred either at a point in time or over time.</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Entity that </a:t>
              </a:r>
              <a:r>
                <a:rPr lang="en-US" sz="1400" dirty="0" err="1"/>
                <a:t>recognises</a:t>
              </a:r>
              <a:r>
                <a:rPr lang="en-US" sz="1400" dirty="0"/>
                <a:t> revenue over time should select the method that depicts the performance. This may be either an output method (example: units produced) or an input method (example: costs incurred or </a:t>
              </a:r>
              <a:r>
                <a:rPr lang="en-US" sz="1400" dirty="0" err="1"/>
                <a:t>labour</a:t>
              </a:r>
              <a:r>
                <a:rPr lang="en-US" sz="1400" dirty="0"/>
                <a:t> hours).</a:t>
              </a:r>
            </a:p>
          </p:txBody>
        </p:sp>
      </p:grpSp>
    </p:spTree>
    <p:extLst>
      <p:ext uri="{BB962C8B-B14F-4D97-AF65-F5344CB8AC3E}">
        <p14:creationId xmlns:p14="http://schemas.microsoft.com/office/powerpoint/2010/main" val="157635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IV: Revenue Recognition</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6C16B402-1D96-3A71-AF65-F3E678CCB5B2}"/>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Disclosure Requirement</a:t>
            </a:r>
            <a:endParaRPr lang="en-US" dirty="0"/>
          </a:p>
        </p:txBody>
      </p:sp>
      <p:grpSp>
        <p:nvGrpSpPr>
          <p:cNvPr id="3" name="Group 2">
            <a:extLst>
              <a:ext uri="{FF2B5EF4-FFF2-40B4-BE49-F238E27FC236}">
                <a16:creationId xmlns:a16="http://schemas.microsoft.com/office/drawing/2014/main" id="{8FCF938D-48A0-F16A-3E79-50A0E1AE6ADD}"/>
              </a:ext>
            </a:extLst>
          </p:cNvPr>
          <p:cNvGrpSpPr/>
          <p:nvPr/>
        </p:nvGrpSpPr>
        <p:grpSpPr>
          <a:xfrm>
            <a:off x="576219" y="1946071"/>
            <a:ext cx="5682217" cy="1969217"/>
            <a:chOff x="501650" y="1727260"/>
            <a:chExt cx="5291406" cy="1223764"/>
          </a:xfrm>
        </p:grpSpPr>
        <p:sp>
          <p:nvSpPr>
            <p:cNvPr id="5" name="Parallelogram 4">
              <a:extLst>
                <a:ext uri="{FF2B5EF4-FFF2-40B4-BE49-F238E27FC236}">
                  <a16:creationId xmlns:a16="http://schemas.microsoft.com/office/drawing/2014/main" id="{DA9E9FEB-E528-7610-43FD-017C4CB30CFA}"/>
                </a:ext>
              </a:extLst>
            </p:cNvPr>
            <p:cNvSpPr/>
            <p:nvPr/>
          </p:nvSpPr>
          <p:spPr bwMode="gray">
            <a:xfrm>
              <a:off x="501650" y="1913794"/>
              <a:ext cx="5012046" cy="1037230"/>
            </a:xfrm>
            <a:prstGeom prst="parallelogram">
              <a:avLst/>
            </a:prstGeom>
            <a:solidFill>
              <a:srgbClr val="E4EEF8"/>
            </a:solidFill>
            <a:ln w="19050" algn="ctr">
              <a:noFill/>
              <a:miter lim="800000"/>
              <a:headEnd/>
              <a:tailEnd/>
            </a:ln>
          </p:spPr>
          <p:txBody>
            <a:bodyPr wrap="square" lIns="77938" tIns="77938" rIns="77938" bIns="77938" rtlCol="0" anchor="ctr"/>
            <a:lstStyle/>
            <a:p>
              <a:pPr algn="ctr">
                <a:lnSpc>
                  <a:spcPct val="106000"/>
                </a:lnSpc>
                <a:buFont typeface="Wingdings 2" pitchFamily="18" charset="2"/>
                <a:buNone/>
              </a:pPr>
              <a:endParaRPr lang="en-IN" sz="1403" dirty="0"/>
            </a:p>
          </p:txBody>
        </p:sp>
        <p:sp>
          <p:nvSpPr>
            <p:cNvPr id="6" name="Parallelogram 5">
              <a:extLst>
                <a:ext uri="{FF2B5EF4-FFF2-40B4-BE49-F238E27FC236}">
                  <a16:creationId xmlns:a16="http://schemas.microsoft.com/office/drawing/2014/main" id="{0D90AA7E-9982-AF5B-DDE7-278C6EA2B609}"/>
                </a:ext>
              </a:extLst>
            </p:cNvPr>
            <p:cNvSpPr/>
            <p:nvPr/>
          </p:nvSpPr>
          <p:spPr bwMode="gray">
            <a:xfrm>
              <a:off x="781010" y="1727260"/>
              <a:ext cx="5012046" cy="1037230"/>
            </a:xfrm>
            <a:prstGeom prst="parallelogram">
              <a:avLst/>
            </a:prstGeom>
            <a:solidFill>
              <a:schemeClr val="bg1"/>
            </a:solidFill>
            <a:ln w="19050" algn="ctr">
              <a:solidFill>
                <a:schemeClr val="accent5"/>
              </a:solidFill>
              <a:miter lim="800000"/>
              <a:headEnd/>
              <a:tailEnd/>
            </a:ln>
          </p:spPr>
          <p:txBody>
            <a:bodyPr wrap="square" lIns="77938" tIns="77938" rIns="77938" bIns="77938" rtlCol="0" anchor="ctr"/>
            <a:lstStyle/>
            <a:p>
              <a:pPr>
                <a:lnSpc>
                  <a:spcPct val="106000"/>
                </a:lnSpc>
                <a:buFont typeface="Wingdings 2" pitchFamily="18" charset="2"/>
                <a:buNone/>
              </a:pPr>
              <a:r>
                <a:rPr lang="en-US" sz="1400" b="1" dirty="0"/>
                <a:t>in a transaction involving sale of good, total amount not recognised as revenue during the previous year due to lack of reasonably certainty of its ultimate collection along with nature of uncertainty</a:t>
              </a:r>
              <a:endParaRPr lang="en-IN" sz="1400" b="1" dirty="0"/>
            </a:p>
          </p:txBody>
        </p:sp>
      </p:grpSp>
      <p:grpSp>
        <p:nvGrpSpPr>
          <p:cNvPr id="7" name="Group 6">
            <a:extLst>
              <a:ext uri="{FF2B5EF4-FFF2-40B4-BE49-F238E27FC236}">
                <a16:creationId xmlns:a16="http://schemas.microsoft.com/office/drawing/2014/main" id="{2FCCF9AC-305E-BC53-B747-84B917A064C8}"/>
              </a:ext>
            </a:extLst>
          </p:cNvPr>
          <p:cNvGrpSpPr/>
          <p:nvPr/>
        </p:nvGrpSpPr>
        <p:grpSpPr>
          <a:xfrm>
            <a:off x="6096000" y="1920936"/>
            <a:ext cx="5707096" cy="2012739"/>
            <a:chOff x="6167745" y="1700213"/>
            <a:chExt cx="5314573" cy="1250811"/>
          </a:xfrm>
        </p:grpSpPr>
        <p:sp>
          <p:nvSpPr>
            <p:cNvPr id="8" name="Parallelogram 7">
              <a:extLst>
                <a:ext uri="{FF2B5EF4-FFF2-40B4-BE49-F238E27FC236}">
                  <a16:creationId xmlns:a16="http://schemas.microsoft.com/office/drawing/2014/main" id="{283AC7B2-41D6-5809-1D24-1E86190ABD68}"/>
                </a:ext>
              </a:extLst>
            </p:cNvPr>
            <p:cNvSpPr/>
            <p:nvPr/>
          </p:nvSpPr>
          <p:spPr bwMode="gray">
            <a:xfrm>
              <a:off x="6167745" y="1913794"/>
              <a:ext cx="5012046" cy="1037230"/>
            </a:xfrm>
            <a:prstGeom prst="parallelogram">
              <a:avLst/>
            </a:prstGeom>
            <a:solidFill>
              <a:schemeClr val="accent1">
                <a:lumMod val="20000"/>
                <a:lumOff val="80000"/>
              </a:schemeClr>
            </a:solidFill>
            <a:ln w="19050" algn="ctr">
              <a:noFill/>
              <a:miter lim="800000"/>
              <a:headEnd/>
              <a:tailEnd/>
            </a:ln>
          </p:spPr>
          <p:txBody>
            <a:bodyPr wrap="square" lIns="77938" tIns="77938" rIns="77938" bIns="77938" rtlCol="0" anchor="ctr"/>
            <a:lstStyle/>
            <a:p>
              <a:pPr algn="ctr">
                <a:lnSpc>
                  <a:spcPct val="106000"/>
                </a:lnSpc>
                <a:buFont typeface="Wingdings 2" pitchFamily="18" charset="2"/>
                <a:buNone/>
              </a:pPr>
              <a:endParaRPr lang="en-IN" sz="1403" dirty="0">
                <a:solidFill>
                  <a:schemeClr val="bg1"/>
                </a:solidFill>
              </a:endParaRPr>
            </a:p>
          </p:txBody>
        </p:sp>
        <p:sp>
          <p:nvSpPr>
            <p:cNvPr id="10" name="Parallelogram 9">
              <a:extLst>
                <a:ext uri="{FF2B5EF4-FFF2-40B4-BE49-F238E27FC236}">
                  <a16:creationId xmlns:a16="http://schemas.microsoft.com/office/drawing/2014/main" id="{D1E3F51C-390D-311B-3967-3DD5AC5A091A}"/>
                </a:ext>
              </a:extLst>
            </p:cNvPr>
            <p:cNvSpPr/>
            <p:nvPr/>
          </p:nvSpPr>
          <p:spPr bwMode="gray">
            <a:xfrm>
              <a:off x="6470272" y="1700213"/>
              <a:ext cx="5012046" cy="1037230"/>
            </a:xfrm>
            <a:prstGeom prst="parallelogram">
              <a:avLst/>
            </a:prstGeom>
            <a:solidFill>
              <a:schemeClr val="bg1"/>
            </a:solidFill>
            <a:ln w="19050" algn="ctr">
              <a:solidFill>
                <a:schemeClr val="accent1"/>
              </a:solidFill>
              <a:miter lim="800000"/>
              <a:headEnd/>
              <a:tailEnd/>
            </a:ln>
          </p:spPr>
          <p:txBody>
            <a:bodyPr wrap="square" lIns="77938" tIns="77938" rIns="77938" bIns="77938" rtlCol="0" anchor="ctr"/>
            <a:lstStyle/>
            <a:p>
              <a:pPr algn="ctr">
                <a:lnSpc>
                  <a:spcPct val="106000"/>
                </a:lnSpc>
                <a:buFont typeface="Wingdings 2" pitchFamily="18" charset="2"/>
                <a:buNone/>
              </a:pPr>
              <a:r>
                <a:rPr lang="en-US" sz="1400" b="1" dirty="0"/>
                <a:t>the amount of revenue from service transactions</a:t>
              </a:r>
            </a:p>
            <a:p>
              <a:pPr algn="ctr">
                <a:lnSpc>
                  <a:spcPct val="106000"/>
                </a:lnSpc>
                <a:buFont typeface="Wingdings 2" pitchFamily="18" charset="2"/>
                <a:buNone/>
              </a:pPr>
              <a:r>
                <a:rPr lang="en-US" sz="1400" b="1" dirty="0"/>
                <a:t>recognised as revenue during the previous year</a:t>
              </a:r>
              <a:endParaRPr lang="en-IN" sz="1400" b="1" dirty="0"/>
            </a:p>
          </p:txBody>
        </p:sp>
      </p:grpSp>
      <p:grpSp>
        <p:nvGrpSpPr>
          <p:cNvPr id="11" name="Group 10">
            <a:extLst>
              <a:ext uri="{FF2B5EF4-FFF2-40B4-BE49-F238E27FC236}">
                <a16:creationId xmlns:a16="http://schemas.microsoft.com/office/drawing/2014/main" id="{BF205E1D-5021-A336-A9D7-78C033992144}"/>
              </a:ext>
            </a:extLst>
          </p:cNvPr>
          <p:cNvGrpSpPr/>
          <p:nvPr/>
        </p:nvGrpSpPr>
        <p:grpSpPr>
          <a:xfrm>
            <a:off x="251347" y="4241029"/>
            <a:ext cx="5707096" cy="2012739"/>
            <a:chOff x="501650" y="1700213"/>
            <a:chExt cx="5314573" cy="1250811"/>
          </a:xfrm>
        </p:grpSpPr>
        <p:sp>
          <p:nvSpPr>
            <p:cNvPr id="12" name="Parallelogram 11">
              <a:extLst>
                <a:ext uri="{FF2B5EF4-FFF2-40B4-BE49-F238E27FC236}">
                  <a16:creationId xmlns:a16="http://schemas.microsoft.com/office/drawing/2014/main" id="{AC24B1A7-7663-08B5-2451-CAC7751C7339}"/>
                </a:ext>
              </a:extLst>
            </p:cNvPr>
            <p:cNvSpPr/>
            <p:nvPr/>
          </p:nvSpPr>
          <p:spPr bwMode="gray">
            <a:xfrm>
              <a:off x="501650" y="1913794"/>
              <a:ext cx="5012046" cy="1037230"/>
            </a:xfrm>
            <a:prstGeom prst="parallelogram">
              <a:avLst/>
            </a:prstGeom>
            <a:solidFill>
              <a:srgbClr val="B6C6DB"/>
            </a:solidFill>
            <a:ln w="19050" algn="ctr">
              <a:solidFill>
                <a:srgbClr val="4D74A8"/>
              </a:solidFill>
              <a:miter lim="800000"/>
              <a:headEnd/>
              <a:tailEnd/>
            </a:ln>
          </p:spPr>
          <p:txBody>
            <a:bodyPr wrap="square" lIns="77938" tIns="77938" rIns="77938" bIns="77938" rtlCol="0" anchor="ctr"/>
            <a:lstStyle/>
            <a:p>
              <a:pPr algn="ctr">
                <a:lnSpc>
                  <a:spcPct val="106000"/>
                </a:lnSpc>
                <a:buFont typeface="Wingdings 2" pitchFamily="18" charset="2"/>
                <a:buNone/>
              </a:pPr>
              <a:endParaRPr lang="en-IN" sz="1403" b="1" dirty="0">
                <a:solidFill>
                  <a:schemeClr val="bg1"/>
                </a:solidFill>
              </a:endParaRPr>
            </a:p>
          </p:txBody>
        </p:sp>
        <p:sp>
          <p:nvSpPr>
            <p:cNvPr id="13" name="Parallelogram 12">
              <a:extLst>
                <a:ext uri="{FF2B5EF4-FFF2-40B4-BE49-F238E27FC236}">
                  <a16:creationId xmlns:a16="http://schemas.microsoft.com/office/drawing/2014/main" id="{FAD435E2-8573-0912-2CDE-B1F09FE08540}"/>
                </a:ext>
              </a:extLst>
            </p:cNvPr>
            <p:cNvSpPr/>
            <p:nvPr/>
          </p:nvSpPr>
          <p:spPr bwMode="gray">
            <a:xfrm>
              <a:off x="804177" y="1700213"/>
              <a:ext cx="5012046" cy="1037230"/>
            </a:xfrm>
            <a:prstGeom prst="parallelogram">
              <a:avLst/>
            </a:prstGeom>
            <a:solidFill>
              <a:schemeClr val="bg1"/>
            </a:solidFill>
            <a:ln w="19050" algn="ctr">
              <a:solidFill>
                <a:srgbClr val="4D74A8"/>
              </a:solidFill>
              <a:miter lim="800000"/>
              <a:headEnd/>
              <a:tailEnd/>
            </a:ln>
          </p:spPr>
          <p:txBody>
            <a:bodyPr wrap="square" lIns="77938" tIns="77938" rIns="77938" bIns="77938" rtlCol="0" anchor="ctr"/>
            <a:lstStyle/>
            <a:p>
              <a:pPr>
                <a:lnSpc>
                  <a:spcPct val="106000"/>
                </a:lnSpc>
                <a:buFont typeface="Wingdings 2" pitchFamily="18" charset="2"/>
                <a:buNone/>
              </a:pPr>
              <a:r>
                <a:rPr lang="en-US" sz="1400" b="1" dirty="0"/>
                <a:t>the method used to determine the stage of completion of service transactions in progress;</a:t>
              </a:r>
              <a:endParaRPr lang="en-IN" sz="1400" b="1" dirty="0"/>
            </a:p>
          </p:txBody>
        </p:sp>
      </p:grpSp>
      <p:grpSp>
        <p:nvGrpSpPr>
          <p:cNvPr id="14" name="Group 13">
            <a:extLst>
              <a:ext uri="{FF2B5EF4-FFF2-40B4-BE49-F238E27FC236}">
                <a16:creationId xmlns:a16="http://schemas.microsoft.com/office/drawing/2014/main" id="{32703292-9766-CCBD-30CC-41DC159C8807}"/>
              </a:ext>
            </a:extLst>
          </p:cNvPr>
          <p:cNvGrpSpPr/>
          <p:nvPr/>
        </p:nvGrpSpPr>
        <p:grpSpPr>
          <a:xfrm>
            <a:off x="5816355" y="4226900"/>
            <a:ext cx="5707096" cy="2012739"/>
            <a:chOff x="6167745" y="1700213"/>
            <a:chExt cx="5314573" cy="1250811"/>
          </a:xfrm>
          <a:solidFill>
            <a:schemeClr val="accent6">
              <a:lumMod val="20000"/>
              <a:lumOff val="80000"/>
            </a:schemeClr>
          </a:solidFill>
        </p:grpSpPr>
        <p:sp>
          <p:nvSpPr>
            <p:cNvPr id="15" name="Parallelogram 14">
              <a:extLst>
                <a:ext uri="{FF2B5EF4-FFF2-40B4-BE49-F238E27FC236}">
                  <a16:creationId xmlns:a16="http://schemas.microsoft.com/office/drawing/2014/main" id="{06980EB2-CFF8-5D47-4DB7-63AC25F56449}"/>
                </a:ext>
              </a:extLst>
            </p:cNvPr>
            <p:cNvSpPr/>
            <p:nvPr/>
          </p:nvSpPr>
          <p:spPr bwMode="gray">
            <a:xfrm>
              <a:off x="6167745" y="1913794"/>
              <a:ext cx="5012046" cy="1037230"/>
            </a:xfrm>
            <a:prstGeom prst="parallelogram">
              <a:avLst/>
            </a:prstGeom>
            <a:solidFill>
              <a:srgbClr val="6E7D9A"/>
            </a:solidFill>
            <a:ln w="19050" algn="ctr">
              <a:solidFill>
                <a:schemeClr val="accent1">
                  <a:lumMod val="50000"/>
                </a:schemeClr>
              </a:solidFill>
              <a:miter lim="800000"/>
              <a:headEnd/>
              <a:tailEnd/>
            </a:ln>
          </p:spPr>
          <p:txBody>
            <a:bodyPr wrap="square" lIns="77938" tIns="77938" rIns="77938" bIns="77938" rtlCol="0" anchor="ctr"/>
            <a:lstStyle/>
            <a:p>
              <a:pPr algn="ctr">
                <a:lnSpc>
                  <a:spcPct val="106000"/>
                </a:lnSpc>
                <a:buFont typeface="Wingdings 2" pitchFamily="18" charset="2"/>
                <a:buNone/>
              </a:pPr>
              <a:endParaRPr lang="en-IN" sz="1403" b="1" dirty="0">
                <a:solidFill>
                  <a:schemeClr val="bg1"/>
                </a:solidFill>
              </a:endParaRPr>
            </a:p>
          </p:txBody>
        </p:sp>
        <p:sp>
          <p:nvSpPr>
            <p:cNvPr id="16" name="Parallelogram 15">
              <a:extLst>
                <a:ext uri="{FF2B5EF4-FFF2-40B4-BE49-F238E27FC236}">
                  <a16:creationId xmlns:a16="http://schemas.microsoft.com/office/drawing/2014/main" id="{519EA6CB-A20C-63B1-1C8A-B912A2C9D835}"/>
                </a:ext>
              </a:extLst>
            </p:cNvPr>
            <p:cNvSpPr/>
            <p:nvPr/>
          </p:nvSpPr>
          <p:spPr bwMode="gray">
            <a:xfrm>
              <a:off x="6470272" y="1700213"/>
              <a:ext cx="5012046" cy="1037230"/>
            </a:xfrm>
            <a:prstGeom prst="parallelogram">
              <a:avLst/>
            </a:prstGeom>
            <a:solidFill>
              <a:schemeClr val="bg1"/>
            </a:solidFill>
            <a:ln w="19050" algn="ctr">
              <a:solidFill>
                <a:schemeClr val="accent1">
                  <a:lumMod val="50000"/>
                </a:schemeClr>
              </a:solidFill>
              <a:miter lim="800000"/>
              <a:headEnd/>
              <a:tailEnd/>
            </a:ln>
          </p:spPr>
          <p:txBody>
            <a:bodyPr wrap="square" lIns="77938" tIns="77938" rIns="77938" bIns="77938" rtlCol="0" anchor="ctr"/>
            <a:lstStyle/>
            <a:p>
              <a:pPr>
                <a:lnSpc>
                  <a:spcPct val="106000"/>
                </a:lnSpc>
                <a:buFont typeface="Wingdings 2" pitchFamily="18" charset="2"/>
                <a:buNone/>
              </a:pPr>
              <a:r>
                <a:rPr lang="en-US" sz="1400" b="1" dirty="0"/>
                <a:t>for service transactions in progress at the end of previous year:</a:t>
              </a:r>
            </a:p>
            <a:p>
              <a:pPr>
                <a:lnSpc>
                  <a:spcPct val="106000"/>
                </a:lnSpc>
                <a:buFont typeface="Wingdings 2" pitchFamily="18" charset="2"/>
                <a:buNone/>
              </a:pPr>
              <a:r>
                <a:rPr lang="en-US" sz="1400" b="1" dirty="0"/>
                <a:t>(</a:t>
              </a:r>
              <a:r>
                <a:rPr lang="en-US" sz="1400" b="1" dirty="0" err="1"/>
                <a:t>i</a:t>
              </a:r>
              <a:r>
                <a:rPr lang="en-US" sz="1400" b="1" dirty="0"/>
                <a:t>) amount of costs incurred and recognized profits (less recognised losses) </a:t>
              </a:r>
              <a:r>
                <a:rPr lang="en-US" sz="1400" b="1" dirty="0" err="1"/>
                <a:t>upto</a:t>
              </a:r>
              <a:r>
                <a:rPr lang="en-US" sz="1400" b="1" dirty="0"/>
                <a:t> end of </a:t>
              </a:r>
              <a:r>
                <a:rPr lang="en-US" sz="1400" b="1" dirty="0" err="1"/>
                <a:t>revious</a:t>
              </a:r>
              <a:r>
                <a:rPr lang="en-US" sz="1400" b="1" dirty="0"/>
                <a:t> year;</a:t>
              </a:r>
            </a:p>
            <a:p>
              <a:pPr>
                <a:lnSpc>
                  <a:spcPct val="106000"/>
                </a:lnSpc>
                <a:buFont typeface="Wingdings 2" pitchFamily="18" charset="2"/>
                <a:buNone/>
              </a:pPr>
              <a:r>
                <a:rPr lang="en-US" sz="1400" b="1" dirty="0"/>
                <a:t>(ii) the amount of advances received; and</a:t>
              </a:r>
            </a:p>
            <a:p>
              <a:pPr>
                <a:lnSpc>
                  <a:spcPct val="106000"/>
                </a:lnSpc>
                <a:buFont typeface="Wingdings 2" pitchFamily="18" charset="2"/>
                <a:buNone/>
              </a:pPr>
              <a:r>
                <a:rPr lang="en-US" sz="1400" b="1" dirty="0"/>
                <a:t>(iii) the amount of retentions</a:t>
              </a:r>
              <a:endParaRPr lang="en-IN" sz="1400" b="1" dirty="0"/>
            </a:p>
          </p:txBody>
        </p:sp>
      </p:grpSp>
    </p:spTree>
    <p:extLst>
      <p:ext uri="{BB962C8B-B14F-4D97-AF65-F5344CB8AC3E}">
        <p14:creationId xmlns:p14="http://schemas.microsoft.com/office/powerpoint/2010/main" val="126835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B12326D-D714-A3D5-A35F-5DC5AF329545}"/>
              </a:ext>
            </a:extLst>
          </p:cNvPr>
          <p:cNvSpPr txBox="1"/>
          <p:nvPr/>
        </p:nvSpPr>
        <p:spPr>
          <a:xfrm>
            <a:off x="425221" y="2844225"/>
            <a:ext cx="9408160" cy="584775"/>
          </a:xfrm>
          <a:prstGeom prst="rect">
            <a:avLst/>
          </a:prstGeom>
          <a:noFill/>
        </p:spPr>
        <p:txBody>
          <a:bodyPr wrap="square" rtlCol="0">
            <a:spAutoFit/>
          </a:bodyPr>
          <a:lstStyle/>
          <a:p>
            <a:r>
              <a:rPr lang="en-US" sz="3200" b="1" dirty="0">
                <a:solidFill>
                  <a:srgbClr val="3485A2"/>
                </a:solidFill>
              </a:rPr>
              <a:t>ICDS V: Tangible Fixed Assets</a:t>
            </a:r>
          </a:p>
        </p:txBody>
      </p:sp>
    </p:spTree>
    <p:extLst>
      <p:ext uri="{BB962C8B-B14F-4D97-AF65-F5344CB8AC3E}">
        <p14:creationId xmlns:p14="http://schemas.microsoft.com/office/powerpoint/2010/main" val="425170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Applicability of ICDS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6E2DAED-07FB-247B-2A75-1158E86F5AD0}"/>
              </a:ext>
            </a:extLst>
          </p:cNvPr>
          <p:cNvSpPr/>
          <p:nvPr/>
        </p:nvSpPr>
        <p:spPr>
          <a:xfrm>
            <a:off x="1011925" y="2197626"/>
            <a:ext cx="1695163" cy="3348000"/>
          </a:xfrm>
          <a:prstGeom prst="rect">
            <a:avLst/>
          </a:prstGeom>
          <a:solidFill>
            <a:srgbClr val="3485A2"/>
          </a:solidFill>
        </p:spPr>
        <p:txBody>
          <a:bodyPr wrap="square" tIns="108000">
            <a:spAutoFit/>
          </a:bodyPr>
          <a:lstStyle/>
          <a:p>
            <a:pPr marL="12700" marR="5080">
              <a:spcBef>
                <a:spcPts val="565"/>
              </a:spcBef>
            </a:pPr>
            <a:r>
              <a:rPr lang="en-US" sz="1600" spc="-40" dirty="0">
                <a:solidFill>
                  <a:schemeClr val="bg1"/>
                </a:solidFill>
                <a:cs typeface="Tahoma"/>
              </a:rPr>
              <a:t>ICDS is applicable to those Assessee following mercantile system of accounting and not to those following cash basis of accounting.</a:t>
            </a:r>
          </a:p>
          <a:p>
            <a:pPr marL="12700" marR="5080">
              <a:spcBef>
                <a:spcPts val="565"/>
              </a:spcBef>
            </a:pPr>
            <a:endParaRPr lang="en-US" sz="1400" spc="-40" dirty="0">
              <a:solidFill>
                <a:schemeClr val="bg1"/>
              </a:solidFill>
              <a:cs typeface="Tahoma"/>
            </a:endParaRPr>
          </a:p>
          <a:p>
            <a:pPr marL="12700" marR="5080">
              <a:spcBef>
                <a:spcPts val="565"/>
              </a:spcBef>
            </a:pPr>
            <a:endParaRPr lang="en-US" sz="1400" spc="-40" dirty="0">
              <a:solidFill>
                <a:schemeClr val="bg1"/>
              </a:solidFill>
              <a:cs typeface="Tahoma"/>
            </a:endParaRPr>
          </a:p>
          <a:p>
            <a:pPr marL="12700" marR="5080">
              <a:spcBef>
                <a:spcPts val="565"/>
              </a:spcBef>
            </a:pPr>
            <a:endParaRPr lang="en-US" sz="1400" spc="-40" dirty="0">
              <a:solidFill>
                <a:schemeClr val="bg1"/>
              </a:solidFill>
              <a:cs typeface="Tahoma"/>
            </a:endParaRPr>
          </a:p>
        </p:txBody>
      </p:sp>
      <p:sp>
        <p:nvSpPr>
          <p:cNvPr id="5" name="Rectangle 4">
            <a:extLst>
              <a:ext uri="{FF2B5EF4-FFF2-40B4-BE49-F238E27FC236}">
                <a16:creationId xmlns:a16="http://schemas.microsoft.com/office/drawing/2014/main" id="{C0730BC1-4244-866E-85D5-61E9C5F5B0FA}"/>
              </a:ext>
            </a:extLst>
          </p:cNvPr>
          <p:cNvSpPr/>
          <p:nvPr/>
        </p:nvSpPr>
        <p:spPr>
          <a:xfrm>
            <a:off x="2832403" y="2197627"/>
            <a:ext cx="1620000" cy="3348000"/>
          </a:xfrm>
          <a:prstGeom prst="rect">
            <a:avLst/>
          </a:prstGeom>
          <a:solidFill>
            <a:srgbClr val="E0F2F6"/>
          </a:solidFill>
        </p:spPr>
        <p:txBody>
          <a:bodyPr tIns="108000">
            <a:spAutoFit/>
          </a:bodyPr>
          <a:lstStyle/>
          <a:p>
            <a:r>
              <a:rPr lang="en-US" sz="1600" spc="-40" dirty="0">
                <a:cs typeface="Tahoma"/>
              </a:rPr>
              <a:t>ICDS is applicable to those assessee having income under the head PGBP or IFOS.  ICDS will not apply for computation of income under other heads of income, for computing exemptions, etc. </a:t>
            </a:r>
          </a:p>
          <a:p>
            <a:endParaRPr lang="en-US" sz="1400" spc="-40" dirty="0">
              <a:solidFill>
                <a:schemeClr val="bg1"/>
              </a:solidFill>
              <a:cs typeface="Tahoma"/>
            </a:endParaRPr>
          </a:p>
        </p:txBody>
      </p:sp>
      <p:sp>
        <p:nvSpPr>
          <p:cNvPr id="6" name="Rectangle 5">
            <a:extLst>
              <a:ext uri="{FF2B5EF4-FFF2-40B4-BE49-F238E27FC236}">
                <a16:creationId xmlns:a16="http://schemas.microsoft.com/office/drawing/2014/main" id="{32C63C7F-080F-A71A-AF4B-289A537D32B7}"/>
              </a:ext>
            </a:extLst>
          </p:cNvPr>
          <p:cNvSpPr/>
          <p:nvPr/>
        </p:nvSpPr>
        <p:spPr>
          <a:xfrm>
            <a:off x="4574773" y="2187467"/>
            <a:ext cx="2160000" cy="3348000"/>
          </a:xfrm>
          <a:prstGeom prst="rect">
            <a:avLst/>
          </a:prstGeom>
          <a:solidFill>
            <a:srgbClr val="88C3D9"/>
          </a:solidFill>
        </p:spPr>
        <p:txBody>
          <a:bodyPr wrap="square" tIns="108000">
            <a:spAutoFit/>
          </a:bodyPr>
          <a:lstStyle/>
          <a:p>
            <a:pPr marL="12700" marR="5080"/>
            <a:r>
              <a:rPr lang="en-US" sz="1600" spc="-40" dirty="0">
                <a:solidFill>
                  <a:schemeClr val="bg1"/>
                </a:solidFill>
                <a:cs typeface="Tahoma"/>
              </a:rPr>
              <a:t>ICDS is applicable for the purpose of computation of income only and not for the purpose of maintenance of books of accounts.</a:t>
            </a:r>
          </a:p>
          <a:p>
            <a:pPr marL="12700" marR="5080"/>
            <a:endParaRPr lang="en-US" sz="1600" spc="-40" dirty="0">
              <a:solidFill>
                <a:schemeClr val="bg1"/>
              </a:solidFill>
              <a:cs typeface="Tahoma"/>
            </a:endParaRPr>
          </a:p>
          <a:p>
            <a:pPr marL="12700" marR="5080"/>
            <a:endParaRPr lang="en-US" sz="1600" spc="-40" dirty="0">
              <a:solidFill>
                <a:schemeClr val="bg1"/>
              </a:solidFill>
              <a:cs typeface="Tahoma"/>
            </a:endParaRPr>
          </a:p>
          <a:p>
            <a:pPr marL="12700" marR="5080"/>
            <a:endParaRPr lang="en-US" sz="1600" spc="-40" dirty="0">
              <a:solidFill>
                <a:schemeClr val="bg1"/>
              </a:solidFill>
              <a:cs typeface="Tahoma"/>
            </a:endParaRPr>
          </a:p>
          <a:p>
            <a:pPr marL="12700" marR="5080"/>
            <a:endParaRPr lang="en-US" sz="1600" spc="-40" dirty="0">
              <a:solidFill>
                <a:schemeClr val="bg1"/>
              </a:solidFill>
              <a:cs typeface="Tahoma"/>
            </a:endParaRPr>
          </a:p>
          <a:p>
            <a:pPr marL="12700" marR="5080"/>
            <a:endParaRPr lang="en-US" sz="1600" spc="-40" dirty="0">
              <a:solidFill>
                <a:schemeClr val="bg1"/>
              </a:solidFill>
              <a:cs typeface="Tahoma"/>
            </a:endParaRPr>
          </a:p>
          <a:p>
            <a:pPr marL="12700" marR="5080"/>
            <a:endParaRPr lang="en-US" sz="1600" spc="-40" dirty="0">
              <a:solidFill>
                <a:schemeClr val="bg1"/>
              </a:solidFill>
              <a:cs typeface="Tahoma"/>
            </a:endParaRPr>
          </a:p>
          <a:p>
            <a:pPr marL="12700" marR="5080"/>
            <a:endParaRPr lang="en-US" sz="1600" spc="-40" dirty="0">
              <a:solidFill>
                <a:schemeClr val="bg1"/>
              </a:solidFill>
              <a:cs typeface="Tahoma"/>
            </a:endParaRPr>
          </a:p>
        </p:txBody>
      </p:sp>
      <p:sp>
        <p:nvSpPr>
          <p:cNvPr id="7" name="Rectangle 6">
            <a:extLst>
              <a:ext uri="{FF2B5EF4-FFF2-40B4-BE49-F238E27FC236}">
                <a16:creationId xmlns:a16="http://schemas.microsoft.com/office/drawing/2014/main" id="{91A48CFE-1B65-C3FA-9A25-59CED45F3CBD}"/>
              </a:ext>
            </a:extLst>
          </p:cNvPr>
          <p:cNvSpPr/>
          <p:nvPr/>
        </p:nvSpPr>
        <p:spPr>
          <a:xfrm>
            <a:off x="6812881" y="2187466"/>
            <a:ext cx="1664262" cy="3348000"/>
          </a:xfrm>
          <a:prstGeom prst="rect">
            <a:avLst/>
          </a:prstGeom>
          <a:solidFill>
            <a:schemeClr val="bg1">
              <a:lumMod val="75000"/>
            </a:schemeClr>
          </a:solidFill>
        </p:spPr>
        <p:txBody>
          <a:bodyPr wrap="square" tIns="108000">
            <a:spAutoFit/>
          </a:bodyPr>
          <a:lstStyle/>
          <a:p>
            <a:pPr marL="12700" marR="30480">
              <a:spcBef>
                <a:spcPts val="565"/>
              </a:spcBef>
            </a:pPr>
            <a:r>
              <a:rPr lang="en-US" sz="1600" spc="-40" dirty="0">
                <a:cs typeface="Tahoma"/>
              </a:rPr>
              <a:t>ICDS is not applicable to individual or HUF who are not subjected to tax audits under section 44AB of the Act.</a:t>
            </a:r>
            <a:endParaRPr lang="en-US" sz="1400" spc="-40" dirty="0">
              <a:cs typeface="Tahoma"/>
            </a:endParaRPr>
          </a:p>
        </p:txBody>
      </p:sp>
      <p:sp>
        <p:nvSpPr>
          <p:cNvPr id="8" name="Rectangle 7">
            <a:extLst>
              <a:ext uri="{FF2B5EF4-FFF2-40B4-BE49-F238E27FC236}">
                <a16:creationId xmlns:a16="http://schemas.microsoft.com/office/drawing/2014/main" id="{696B3397-B8AE-5772-18A5-98A2B903CE3A}"/>
              </a:ext>
            </a:extLst>
          </p:cNvPr>
          <p:cNvSpPr/>
          <p:nvPr/>
        </p:nvSpPr>
        <p:spPr>
          <a:xfrm>
            <a:off x="8599513" y="2197627"/>
            <a:ext cx="2340000" cy="3348000"/>
          </a:xfrm>
          <a:prstGeom prst="rect">
            <a:avLst/>
          </a:prstGeom>
          <a:solidFill>
            <a:schemeClr val="accent5">
              <a:lumMod val="60000"/>
              <a:lumOff val="40000"/>
            </a:schemeClr>
          </a:solidFill>
        </p:spPr>
        <p:txBody>
          <a:bodyPr wrap="square" tIns="108000">
            <a:spAutoFit/>
          </a:bodyPr>
          <a:lstStyle/>
          <a:p>
            <a:r>
              <a:rPr lang="en-US" sz="1600" spc="-40" dirty="0">
                <a:solidFill>
                  <a:schemeClr val="bg1"/>
                </a:solidFill>
                <a:cs typeface="Tahoma"/>
              </a:rPr>
              <a:t>There is no specific exemption for assessee offering income under the presumptive scheme of tax under section 44AD,  44AE, 44ADA, 44B. 44BB, 44BBA, etc.</a:t>
            </a:r>
          </a:p>
          <a:p>
            <a:endParaRPr lang="en-US" sz="1600" spc="-40" dirty="0">
              <a:solidFill>
                <a:schemeClr val="bg1"/>
              </a:solidFill>
              <a:cs typeface="Tahoma"/>
            </a:endParaRPr>
          </a:p>
          <a:p>
            <a:r>
              <a:rPr lang="en-US" sz="1600" dirty="0">
                <a:solidFill>
                  <a:schemeClr val="bg1"/>
                </a:solidFill>
              </a:rPr>
              <a:t>Q3 for Circular no. 10/2017 dated 23 March 2017 clarifies the above.</a:t>
            </a:r>
          </a:p>
          <a:p>
            <a:endParaRPr lang="en-US" sz="1400" b="1" spc="-40" dirty="0">
              <a:solidFill>
                <a:schemeClr val="bg1"/>
              </a:solidFill>
              <a:cs typeface="Tahoma"/>
            </a:endParaRPr>
          </a:p>
          <a:p>
            <a:endParaRPr lang="en-US" sz="1400" b="1" spc="-40" dirty="0">
              <a:solidFill>
                <a:schemeClr val="bg1"/>
              </a:solidFill>
              <a:cs typeface="Tahoma"/>
            </a:endParaRPr>
          </a:p>
        </p:txBody>
      </p:sp>
      <p:sp>
        <p:nvSpPr>
          <p:cNvPr id="10" name="Rectangle 9">
            <a:extLst>
              <a:ext uri="{FF2B5EF4-FFF2-40B4-BE49-F238E27FC236}">
                <a16:creationId xmlns:a16="http://schemas.microsoft.com/office/drawing/2014/main" id="{55334395-597E-C646-9A07-AA6225A91294}"/>
              </a:ext>
            </a:extLst>
          </p:cNvPr>
          <p:cNvSpPr/>
          <p:nvPr/>
        </p:nvSpPr>
        <p:spPr>
          <a:xfrm>
            <a:off x="970853" y="1725251"/>
            <a:ext cx="1814343" cy="338554"/>
          </a:xfrm>
          <a:prstGeom prst="rect">
            <a:avLst/>
          </a:prstGeom>
        </p:spPr>
        <p:txBody>
          <a:bodyPr wrap="none">
            <a:spAutoFit/>
          </a:bodyPr>
          <a:lstStyle/>
          <a:p>
            <a:r>
              <a:rPr lang="en-US" sz="1600" b="1" spc="25" dirty="0">
                <a:solidFill>
                  <a:srgbClr val="3485A2"/>
                </a:solidFill>
                <a:cs typeface="Calibri"/>
              </a:rPr>
              <a:t>Mercantile System</a:t>
            </a:r>
            <a:endParaRPr lang="en-IN" sz="1600" dirty="0">
              <a:solidFill>
                <a:srgbClr val="3485A2"/>
              </a:solidFill>
            </a:endParaRPr>
          </a:p>
        </p:txBody>
      </p:sp>
      <p:sp>
        <p:nvSpPr>
          <p:cNvPr id="11" name="Rectangle 10">
            <a:extLst>
              <a:ext uri="{FF2B5EF4-FFF2-40B4-BE49-F238E27FC236}">
                <a16:creationId xmlns:a16="http://schemas.microsoft.com/office/drawing/2014/main" id="{E72A0D82-2AE3-FA6A-F904-76483F007BA6}"/>
              </a:ext>
            </a:extLst>
          </p:cNvPr>
          <p:cNvSpPr/>
          <p:nvPr/>
        </p:nvSpPr>
        <p:spPr>
          <a:xfrm>
            <a:off x="2785196" y="1725251"/>
            <a:ext cx="1667207" cy="338554"/>
          </a:xfrm>
          <a:prstGeom prst="rect">
            <a:avLst/>
          </a:prstGeom>
        </p:spPr>
        <p:txBody>
          <a:bodyPr wrap="square">
            <a:spAutoFit/>
          </a:bodyPr>
          <a:lstStyle/>
          <a:p>
            <a:pPr algn="ctr"/>
            <a:r>
              <a:rPr lang="en-US" sz="1600" b="1" spc="-40" dirty="0">
                <a:cs typeface="Tahoma"/>
              </a:rPr>
              <a:t>PGBP or IFOS</a:t>
            </a:r>
            <a:endParaRPr lang="en-IN" sz="1600" dirty="0"/>
          </a:p>
        </p:txBody>
      </p:sp>
      <p:sp>
        <p:nvSpPr>
          <p:cNvPr id="12" name="Rectangle 11">
            <a:extLst>
              <a:ext uri="{FF2B5EF4-FFF2-40B4-BE49-F238E27FC236}">
                <a16:creationId xmlns:a16="http://schemas.microsoft.com/office/drawing/2014/main" id="{17580FED-C84B-AFC1-375A-FA9F75F40C78}"/>
              </a:ext>
            </a:extLst>
          </p:cNvPr>
          <p:cNvSpPr/>
          <p:nvPr/>
        </p:nvSpPr>
        <p:spPr>
          <a:xfrm>
            <a:off x="4571828" y="1586752"/>
            <a:ext cx="2162945" cy="646331"/>
          </a:xfrm>
          <a:prstGeom prst="rect">
            <a:avLst/>
          </a:prstGeom>
        </p:spPr>
        <p:txBody>
          <a:bodyPr wrap="square">
            <a:spAutoFit/>
          </a:bodyPr>
          <a:lstStyle/>
          <a:p>
            <a:pPr algn="ctr"/>
            <a:r>
              <a:rPr lang="en-US" sz="1800" b="1" spc="-40" dirty="0">
                <a:solidFill>
                  <a:srgbClr val="88C3D9"/>
                </a:solidFill>
                <a:cs typeface="Tahoma"/>
              </a:rPr>
              <a:t>Computation of Income</a:t>
            </a:r>
            <a:endParaRPr lang="en-IN" sz="1800" dirty="0">
              <a:solidFill>
                <a:srgbClr val="88C3D9"/>
              </a:solidFill>
            </a:endParaRPr>
          </a:p>
        </p:txBody>
      </p:sp>
      <p:sp>
        <p:nvSpPr>
          <p:cNvPr id="13" name="Rectangle 12">
            <a:extLst>
              <a:ext uri="{FF2B5EF4-FFF2-40B4-BE49-F238E27FC236}">
                <a16:creationId xmlns:a16="http://schemas.microsoft.com/office/drawing/2014/main" id="{763ECB03-DD0D-D156-77C3-7F7BBD587CF6}"/>
              </a:ext>
            </a:extLst>
          </p:cNvPr>
          <p:cNvSpPr/>
          <p:nvPr/>
        </p:nvSpPr>
        <p:spPr>
          <a:xfrm>
            <a:off x="6854198" y="1694473"/>
            <a:ext cx="1622945" cy="369332"/>
          </a:xfrm>
          <a:prstGeom prst="rect">
            <a:avLst/>
          </a:prstGeom>
        </p:spPr>
        <p:txBody>
          <a:bodyPr wrap="square">
            <a:spAutoFit/>
          </a:bodyPr>
          <a:lstStyle/>
          <a:p>
            <a:pPr algn="ctr"/>
            <a:r>
              <a:rPr lang="en-US" sz="1800" b="1" spc="-40" dirty="0">
                <a:solidFill>
                  <a:srgbClr val="BFBFBF"/>
                </a:solidFill>
                <a:cs typeface="Tahoma"/>
              </a:rPr>
              <a:t>Individual/HUF</a:t>
            </a:r>
            <a:endParaRPr lang="en-IN" sz="1800" dirty="0">
              <a:solidFill>
                <a:srgbClr val="BFBFBF"/>
              </a:solidFill>
            </a:endParaRPr>
          </a:p>
        </p:txBody>
      </p:sp>
      <p:sp>
        <p:nvSpPr>
          <p:cNvPr id="14" name="Rectangle 13">
            <a:extLst>
              <a:ext uri="{FF2B5EF4-FFF2-40B4-BE49-F238E27FC236}">
                <a16:creationId xmlns:a16="http://schemas.microsoft.com/office/drawing/2014/main" id="{080FA17B-CCF5-B29F-D412-0BDB7839BACC}"/>
              </a:ext>
            </a:extLst>
          </p:cNvPr>
          <p:cNvSpPr/>
          <p:nvPr/>
        </p:nvSpPr>
        <p:spPr>
          <a:xfrm>
            <a:off x="8596568" y="1694473"/>
            <a:ext cx="2315327" cy="369332"/>
          </a:xfrm>
          <a:prstGeom prst="rect">
            <a:avLst/>
          </a:prstGeom>
        </p:spPr>
        <p:txBody>
          <a:bodyPr wrap="square">
            <a:spAutoFit/>
          </a:bodyPr>
          <a:lstStyle/>
          <a:p>
            <a:pPr algn="ctr"/>
            <a:r>
              <a:rPr lang="en-US" sz="1800" b="1" spc="-40" dirty="0">
                <a:solidFill>
                  <a:srgbClr val="9DC3E6"/>
                </a:solidFill>
                <a:cs typeface="Tahoma"/>
              </a:rPr>
              <a:t>Presumptive Taxation</a:t>
            </a:r>
            <a:endParaRPr lang="en-IN" sz="1800" dirty="0">
              <a:solidFill>
                <a:srgbClr val="9DC3E6"/>
              </a:solidFill>
            </a:endParaRPr>
          </a:p>
        </p:txBody>
      </p:sp>
      <p:sp>
        <p:nvSpPr>
          <p:cNvPr id="15" name="Rectangle 14">
            <a:extLst>
              <a:ext uri="{FF2B5EF4-FFF2-40B4-BE49-F238E27FC236}">
                <a16:creationId xmlns:a16="http://schemas.microsoft.com/office/drawing/2014/main" id="{56F8E732-5789-9420-1148-EC0A8634B29E}"/>
              </a:ext>
            </a:extLst>
          </p:cNvPr>
          <p:cNvSpPr/>
          <p:nvPr/>
        </p:nvSpPr>
        <p:spPr>
          <a:xfrm>
            <a:off x="1049506" y="1564640"/>
            <a:ext cx="1620000" cy="36000"/>
          </a:xfrm>
          <a:prstGeom prst="rect">
            <a:avLst/>
          </a:prstGeom>
          <a:solidFill>
            <a:srgbClr val="3485A2"/>
          </a:solidFill>
        </p:spPr>
        <p:txBody>
          <a:bodyPr wrap="square" tIns="108000">
            <a:spAutoFit/>
          </a:bodyPr>
          <a:lstStyle/>
          <a:p>
            <a:pPr marL="12700" marR="5080">
              <a:spcBef>
                <a:spcPts val="565"/>
              </a:spcBef>
            </a:pPr>
            <a:endParaRPr lang="en-US" sz="1400" spc="-40" dirty="0">
              <a:solidFill>
                <a:schemeClr val="bg1"/>
              </a:solidFill>
              <a:cs typeface="Tahoma"/>
            </a:endParaRPr>
          </a:p>
        </p:txBody>
      </p:sp>
      <p:sp>
        <p:nvSpPr>
          <p:cNvPr id="16" name="Rectangle 15">
            <a:extLst>
              <a:ext uri="{FF2B5EF4-FFF2-40B4-BE49-F238E27FC236}">
                <a16:creationId xmlns:a16="http://schemas.microsoft.com/office/drawing/2014/main" id="{DBC196B0-4847-B159-3982-261765F274D4}"/>
              </a:ext>
            </a:extLst>
          </p:cNvPr>
          <p:cNvSpPr/>
          <p:nvPr/>
        </p:nvSpPr>
        <p:spPr>
          <a:xfrm>
            <a:off x="2832403" y="1564640"/>
            <a:ext cx="1620000" cy="36000"/>
          </a:xfrm>
          <a:prstGeom prst="rect">
            <a:avLst/>
          </a:prstGeom>
          <a:solidFill>
            <a:srgbClr val="E0F2F6"/>
          </a:solidFill>
        </p:spPr>
        <p:txBody>
          <a:bodyPr tIns="108000">
            <a:spAutoFit/>
          </a:bodyPr>
          <a:lstStyle/>
          <a:p>
            <a:endParaRPr lang="en-US" sz="1400" spc="-40" dirty="0">
              <a:solidFill>
                <a:schemeClr val="bg1"/>
              </a:solidFill>
              <a:cs typeface="Tahoma"/>
            </a:endParaRPr>
          </a:p>
        </p:txBody>
      </p:sp>
      <p:sp>
        <p:nvSpPr>
          <p:cNvPr id="17" name="Rectangle 16">
            <a:extLst>
              <a:ext uri="{FF2B5EF4-FFF2-40B4-BE49-F238E27FC236}">
                <a16:creationId xmlns:a16="http://schemas.microsoft.com/office/drawing/2014/main" id="{62A4231F-AEB1-CB21-4862-4FB185FB78B9}"/>
              </a:ext>
            </a:extLst>
          </p:cNvPr>
          <p:cNvSpPr/>
          <p:nvPr/>
        </p:nvSpPr>
        <p:spPr>
          <a:xfrm>
            <a:off x="4574773" y="1564640"/>
            <a:ext cx="2160000" cy="36000"/>
          </a:xfrm>
          <a:prstGeom prst="rect">
            <a:avLst/>
          </a:prstGeom>
          <a:solidFill>
            <a:srgbClr val="88C3D9"/>
          </a:solidFill>
        </p:spPr>
        <p:txBody>
          <a:bodyPr wrap="square" tIns="108000">
            <a:spAutoFit/>
          </a:bodyPr>
          <a:lstStyle/>
          <a:p>
            <a:pPr marL="12700" marR="5080"/>
            <a:endParaRPr lang="en-US" sz="1400" spc="-40" dirty="0">
              <a:solidFill>
                <a:schemeClr val="bg1"/>
              </a:solidFill>
              <a:cs typeface="Tahoma"/>
            </a:endParaRPr>
          </a:p>
        </p:txBody>
      </p:sp>
      <p:sp>
        <p:nvSpPr>
          <p:cNvPr id="18" name="Rectangle 17">
            <a:extLst>
              <a:ext uri="{FF2B5EF4-FFF2-40B4-BE49-F238E27FC236}">
                <a16:creationId xmlns:a16="http://schemas.microsoft.com/office/drawing/2014/main" id="{14D075E3-1A80-8844-7C72-FFDB381AED48}"/>
              </a:ext>
            </a:extLst>
          </p:cNvPr>
          <p:cNvSpPr/>
          <p:nvPr/>
        </p:nvSpPr>
        <p:spPr>
          <a:xfrm>
            <a:off x="6857143" y="1564640"/>
            <a:ext cx="1620000" cy="36000"/>
          </a:xfrm>
          <a:prstGeom prst="rect">
            <a:avLst/>
          </a:prstGeom>
          <a:solidFill>
            <a:schemeClr val="bg1">
              <a:lumMod val="75000"/>
            </a:schemeClr>
          </a:solidFill>
        </p:spPr>
        <p:txBody>
          <a:bodyPr wrap="square" tIns="108000">
            <a:spAutoFit/>
          </a:bodyPr>
          <a:lstStyle/>
          <a:p>
            <a:pPr marL="12700" marR="30480">
              <a:spcBef>
                <a:spcPts val="565"/>
              </a:spcBef>
            </a:pPr>
            <a:endParaRPr lang="en-US" sz="1400" spc="-40" dirty="0">
              <a:solidFill>
                <a:schemeClr val="bg1"/>
              </a:solidFill>
              <a:cs typeface="Tahoma"/>
            </a:endParaRPr>
          </a:p>
        </p:txBody>
      </p:sp>
      <p:sp>
        <p:nvSpPr>
          <p:cNvPr id="19" name="Rectangle 18">
            <a:extLst>
              <a:ext uri="{FF2B5EF4-FFF2-40B4-BE49-F238E27FC236}">
                <a16:creationId xmlns:a16="http://schemas.microsoft.com/office/drawing/2014/main" id="{F9E46B0C-DA50-D93C-486B-4C7AA6C01C4B}"/>
              </a:ext>
            </a:extLst>
          </p:cNvPr>
          <p:cNvSpPr/>
          <p:nvPr/>
        </p:nvSpPr>
        <p:spPr>
          <a:xfrm>
            <a:off x="8599513" y="1564640"/>
            <a:ext cx="2340000" cy="36000"/>
          </a:xfrm>
          <a:prstGeom prst="rect">
            <a:avLst/>
          </a:prstGeom>
          <a:solidFill>
            <a:schemeClr val="accent5">
              <a:lumMod val="60000"/>
              <a:lumOff val="40000"/>
            </a:schemeClr>
          </a:solidFill>
        </p:spPr>
        <p:txBody>
          <a:bodyPr wrap="square" tIns="108000">
            <a:spAutoFit/>
          </a:bodyPr>
          <a:lstStyle/>
          <a:p>
            <a:endParaRPr lang="en-US" sz="1400" spc="-40" dirty="0">
              <a:solidFill>
                <a:schemeClr val="bg1"/>
              </a:solidFill>
              <a:cs typeface="Tahoma"/>
            </a:endParaRPr>
          </a:p>
        </p:txBody>
      </p:sp>
    </p:spTree>
    <p:extLst>
      <p:ext uri="{BB962C8B-B14F-4D97-AF65-F5344CB8AC3E}">
        <p14:creationId xmlns:p14="http://schemas.microsoft.com/office/powerpoint/2010/main" val="345256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3A455DC-7E89-7AE6-C934-3ACA49CDD731}"/>
              </a:ext>
            </a:extLst>
          </p:cNvPr>
          <p:cNvSpPr/>
          <p:nvPr/>
        </p:nvSpPr>
        <p:spPr>
          <a:xfrm>
            <a:off x="389149" y="816002"/>
            <a:ext cx="11081491" cy="149030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221273"/>
            <a:ext cx="4416972" cy="286516"/>
          </a:xfrm>
        </p:spPr>
        <p:txBody>
          <a:bodyPr>
            <a:normAutofit fontScale="90000"/>
          </a:bodyPr>
          <a:lstStyle/>
          <a:p>
            <a:r>
              <a:rPr lang="en-US" sz="2400" b="1" dirty="0">
                <a:solidFill>
                  <a:schemeClr val="accent1">
                    <a:lumMod val="75000"/>
                  </a:schemeClr>
                </a:solidFill>
              </a:rPr>
              <a:t>ICDS V: Tangible Fixed Assets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4E63991-D7F0-1411-F49B-93BEF57C3D46}"/>
              </a:ext>
            </a:extLst>
          </p:cNvPr>
          <p:cNvSpPr txBox="1"/>
          <p:nvPr/>
        </p:nvSpPr>
        <p:spPr>
          <a:xfrm>
            <a:off x="470428" y="899434"/>
            <a:ext cx="10918931" cy="1323439"/>
          </a:xfrm>
          <a:prstGeom prst="rect">
            <a:avLst/>
          </a:prstGeom>
          <a:noFill/>
        </p:spPr>
        <p:txBody>
          <a:bodyPr wrap="square" rtlCol="0">
            <a:spAutoFit/>
          </a:bodyPr>
          <a:lstStyle/>
          <a:p>
            <a:r>
              <a:rPr lang="en-US" sz="1600" dirty="0"/>
              <a:t>ICDS V deals with the treatment of tangible fixed assets being land, building, machinery, plant or furniture held with the intention of being used for the purpose of producing or providing goods or services and not held for sale in the normal course of business.</a:t>
            </a:r>
          </a:p>
          <a:p>
            <a:endParaRPr lang="en-US" sz="1600" dirty="0"/>
          </a:p>
          <a:p>
            <a:r>
              <a:rPr lang="en-US" sz="1600" dirty="0"/>
              <a:t>Since intangible assets are excluded from the scope of this ICDS, for the purpose of computation of income, the treatment of intangible assets would be based on the normal provisions of the Act and accounting principles.</a:t>
            </a:r>
          </a:p>
        </p:txBody>
      </p:sp>
      <p:sp>
        <p:nvSpPr>
          <p:cNvPr id="11" name="Rectangle 10">
            <a:extLst>
              <a:ext uri="{FF2B5EF4-FFF2-40B4-BE49-F238E27FC236}">
                <a16:creationId xmlns:a16="http://schemas.microsoft.com/office/drawing/2014/main" id="{C0240BC7-8C03-13B0-26EA-B416BFE844C7}"/>
              </a:ext>
            </a:extLst>
          </p:cNvPr>
          <p:cNvSpPr/>
          <p:nvPr/>
        </p:nvSpPr>
        <p:spPr>
          <a:xfrm>
            <a:off x="389149" y="2405766"/>
            <a:ext cx="11081491" cy="660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effectLst/>
                <a:latin typeface="Calibri" panose="020F0502020204030204" pitchFamily="34" charset="0"/>
                <a:ea typeface="Calibri" panose="020F0502020204030204" pitchFamily="34" charset="0"/>
                <a:cs typeface="Times New Roman" panose="02020603050405020304" pitchFamily="18" charset="0"/>
              </a:rPr>
              <a:t>Cost - Purchase price +import duties+ other taxes - subsequently recoverable duties and taxes + directly attributable expenditure on making asset ready for use – trade discount-rebates.</a:t>
            </a:r>
            <a:endParaRPr lang="en-US" sz="1600" dirty="0"/>
          </a:p>
        </p:txBody>
      </p:sp>
      <p:sp>
        <p:nvSpPr>
          <p:cNvPr id="27" name="Rectangle 26">
            <a:extLst>
              <a:ext uri="{FF2B5EF4-FFF2-40B4-BE49-F238E27FC236}">
                <a16:creationId xmlns:a16="http://schemas.microsoft.com/office/drawing/2014/main" id="{67C6845D-14B9-EEB1-E10F-0898EFB6280A}"/>
              </a:ext>
            </a:extLst>
          </p:cNvPr>
          <p:cNvSpPr/>
          <p:nvPr/>
        </p:nvSpPr>
        <p:spPr>
          <a:xfrm>
            <a:off x="389147" y="3175785"/>
            <a:ext cx="11081491" cy="445161"/>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effectLst/>
                <a:latin typeface="Calibri" panose="020F0502020204030204" pitchFamily="34" charset="0"/>
                <a:ea typeface="Calibri" panose="020F0502020204030204" pitchFamily="34" charset="0"/>
                <a:cs typeface="Times New Roman" panose="02020603050405020304" pitchFamily="18" charset="0"/>
              </a:rPr>
              <a:t>Fair value - amount for which that asset could be exchanged between knowledgeable, willing parties in an arm’s length transaction.</a:t>
            </a:r>
            <a:endParaRPr lang="en-US" sz="1600" dirty="0"/>
          </a:p>
        </p:txBody>
      </p:sp>
      <p:grpSp>
        <p:nvGrpSpPr>
          <p:cNvPr id="39" name="Group 38">
            <a:extLst>
              <a:ext uri="{FF2B5EF4-FFF2-40B4-BE49-F238E27FC236}">
                <a16:creationId xmlns:a16="http://schemas.microsoft.com/office/drawing/2014/main" id="{253BF081-51B0-A6DB-AACB-EDBCDBFC54C7}"/>
              </a:ext>
            </a:extLst>
          </p:cNvPr>
          <p:cNvGrpSpPr/>
          <p:nvPr/>
        </p:nvGrpSpPr>
        <p:grpSpPr>
          <a:xfrm>
            <a:off x="399306" y="3799840"/>
            <a:ext cx="5512260" cy="2605162"/>
            <a:chOff x="399306" y="3982720"/>
            <a:chExt cx="5512260" cy="2605162"/>
          </a:xfrm>
        </p:grpSpPr>
        <p:sp>
          <p:nvSpPr>
            <p:cNvPr id="31" name="Rectangle 30">
              <a:extLst>
                <a:ext uri="{FF2B5EF4-FFF2-40B4-BE49-F238E27FC236}">
                  <a16:creationId xmlns:a16="http://schemas.microsoft.com/office/drawing/2014/main" id="{ED3C9D75-10DD-28C1-4663-92DC5F11B71C}"/>
                </a:ext>
              </a:extLst>
            </p:cNvPr>
            <p:cNvSpPr/>
            <p:nvPr/>
          </p:nvSpPr>
          <p:spPr>
            <a:xfrm>
              <a:off x="399308" y="3982720"/>
              <a:ext cx="5512258" cy="4451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t>Items considered for capitalization -  as per ICDS V</a:t>
              </a:r>
            </a:p>
          </p:txBody>
        </p:sp>
        <p:sp>
          <p:nvSpPr>
            <p:cNvPr id="33" name="Rectangle 32">
              <a:extLst>
                <a:ext uri="{FF2B5EF4-FFF2-40B4-BE49-F238E27FC236}">
                  <a16:creationId xmlns:a16="http://schemas.microsoft.com/office/drawing/2014/main" id="{06BF8644-BD31-9FC2-535B-DAA220BF25E5}"/>
                </a:ext>
              </a:extLst>
            </p:cNvPr>
            <p:cNvSpPr/>
            <p:nvPr/>
          </p:nvSpPr>
          <p:spPr>
            <a:xfrm>
              <a:off x="399306" y="4427882"/>
              <a:ext cx="5512257" cy="2160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buFont typeface="Arial" panose="020B0604020202020204" pitchFamily="34" charset="0"/>
                <a:buChar char="•"/>
              </a:pPr>
              <a:r>
                <a:rPr lang="en-US" sz="1400" dirty="0"/>
                <a:t>Stand-up equipment</a:t>
              </a:r>
            </a:p>
            <a:p>
              <a:pPr marL="285750" indent="-285750" algn="just">
                <a:buFont typeface="Arial" panose="020B0604020202020204" pitchFamily="34" charset="0"/>
                <a:buChar char="•"/>
              </a:pPr>
              <a:r>
                <a:rPr lang="en-US" sz="1400" dirty="0"/>
                <a:t>Servicing equipment</a:t>
              </a:r>
            </a:p>
            <a:p>
              <a:pPr marL="285750" indent="-285750" algn="just">
                <a:buFont typeface="Arial" panose="020B0604020202020204" pitchFamily="34" charset="0"/>
                <a:buChar char="•"/>
              </a:pPr>
              <a:r>
                <a:rPr lang="en-US" sz="1400" dirty="0"/>
                <a:t>Machinery spares – used in connection with tangible fixed assets and their use is irregular</a:t>
              </a:r>
            </a:p>
            <a:p>
              <a:pPr marL="285750" indent="-285750" algn="just">
                <a:buFont typeface="Arial" panose="020B0604020202020204" pitchFamily="34" charset="0"/>
                <a:buChar char="•"/>
              </a:pPr>
              <a:r>
                <a:rPr lang="en-US" sz="1400" dirty="0"/>
                <a:t>Expenses incurred on start-up and commissioning of the project</a:t>
              </a:r>
            </a:p>
            <a:p>
              <a:pPr marL="285750" indent="-285750" algn="just">
                <a:buFont typeface="Arial" panose="020B0604020202020204" pitchFamily="34" charset="0"/>
                <a:buChar char="•"/>
              </a:pPr>
              <a:r>
                <a:rPr lang="en-US" sz="1400" dirty="0"/>
                <a:t>Expenses incurred on test runs and experimental production</a:t>
              </a:r>
            </a:p>
            <a:p>
              <a:pPr marL="285750" indent="-285750" algn="just">
                <a:buFont typeface="Arial" panose="020B0604020202020204" pitchFamily="34" charset="0"/>
                <a:buChar char="•"/>
              </a:pPr>
              <a:r>
                <a:rPr lang="en-US" sz="1400" dirty="0"/>
                <a:t>Expenses specifically incurred to bring the asset to working conditions</a:t>
              </a:r>
            </a:p>
            <a:p>
              <a:pPr marL="285750" indent="-285750" algn="just">
                <a:buFont typeface="Arial" panose="020B0604020202020204" pitchFamily="34" charset="0"/>
                <a:buChar char="•"/>
              </a:pPr>
              <a:r>
                <a:rPr lang="en-US" sz="1400" dirty="0"/>
                <a:t>Improvement and repairs cost that increases the future benefits from the existing asset beyond its standard performance</a:t>
              </a:r>
            </a:p>
          </p:txBody>
        </p:sp>
      </p:grpSp>
      <p:grpSp>
        <p:nvGrpSpPr>
          <p:cNvPr id="47" name="Group 46">
            <a:extLst>
              <a:ext uri="{FF2B5EF4-FFF2-40B4-BE49-F238E27FC236}">
                <a16:creationId xmlns:a16="http://schemas.microsoft.com/office/drawing/2014/main" id="{B4CBC382-C326-46AA-6DA4-DC627235E799}"/>
              </a:ext>
            </a:extLst>
          </p:cNvPr>
          <p:cNvGrpSpPr/>
          <p:nvPr/>
        </p:nvGrpSpPr>
        <p:grpSpPr>
          <a:xfrm>
            <a:off x="5958378" y="3797962"/>
            <a:ext cx="5512260" cy="2605162"/>
            <a:chOff x="399306" y="3982720"/>
            <a:chExt cx="5512260" cy="2605162"/>
          </a:xfrm>
        </p:grpSpPr>
        <p:sp>
          <p:nvSpPr>
            <p:cNvPr id="48" name="Rectangle 47">
              <a:extLst>
                <a:ext uri="{FF2B5EF4-FFF2-40B4-BE49-F238E27FC236}">
                  <a16:creationId xmlns:a16="http://schemas.microsoft.com/office/drawing/2014/main" id="{DBAC5A6E-3B97-4813-46A1-8BBA6714FECD}"/>
                </a:ext>
              </a:extLst>
            </p:cNvPr>
            <p:cNvSpPr/>
            <p:nvPr/>
          </p:nvSpPr>
          <p:spPr>
            <a:xfrm>
              <a:off x="399308" y="3982720"/>
              <a:ext cx="5512258" cy="4451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t>Items not to be considered for Capitalization -  as per ICDS V</a:t>
              </a:r>
            </a:p>
          </p:txBody>
        </p:sp>
        <p:sp>
          <p:nvSpPr>
            <p:cNvPr id="49" name="Rectangle 48">
              <a:extLst>
                <a:ext uri="{FF2B5EF4-FFF2-40B4-BE49-F238E27FC236}">
                  <a16:creationId xmlns:a16="http://schemas.microsoft.com/office/drawing/2014/main" id="{765C82EA-37FA-3CD1-4AA1-968AB72B8436}"/>
                </a:ext>
              </a:extLst>
            </p:cNvPr>
            <p:cNvSpPr/>
            <p:nvPr/>
          </p:nvSpPr>
          <p:spPr>
            <a:xfrm>
              <a:off x="399306" y="4427882"/>
              <a:ext cx="5512257" cy="216000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marL="285750" indent="-285750" algn="just">
                <a:buFont typeface="Arial" panose="020B0604020202020204" pitchFamily="34" charset="0"/>
                <a:buChar char="•"/>
              </a:pPr>
              <a:r>
                <a:rPr lang="en-US" sz="1400" dirty="0"/>
                <a:t>Machinery spares as and when consumed on normal basis</a:t>
              </a:r>
            </a:p>
            <a:p>
              <a:pPr marL="285750" indent="-285750" algn="just">
                <a:buFont typeface="Arial" panose="020B0604020202020204" pitchFamily="34" charset="0"/>
                <a:buChar char="•"/>
              </a:pPr>
              <a:r>
                <a:rPr lang="en-US" sz="1400" dirty="0"/>
                <a:t>Administration and other general OH expenses not related to assets.</a:t>
              </a:r>
            </a:p>
          </p:txBody>
        </p:sp>
      </p:grpSp>
    </p:spTree>
    <p:extLst>
      <p:ext uri="{BB962C8B-B14F-4D97-AF65-F5344CB8AC3E}">
        <p14:creationId xmlns:p14="http://schemas.microsoft.com/office/powerpoint/2010/main" val="147253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V: Tangible Fixed Assets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3A63645-AAB4-80D9-3CD7-678C6A3A28F7}"/>
              </a:ext>
            </a:extLst>
          </p:cNvPr>
          <p:cNvGrpSpPr/>
          <p:nvPr/>
        </p:nvGrpSpPr>
        <p:grpSpPr>
          <a:xfrm>
            <a:off x="389149" y="1235627"/>
            <a:ext cx="11152611" cy="2249249"/>
            <a:chOff x="389149" y="1235627"/>
            <a:chExt cx="11152611" cy="2249249"/>
          </a:xfrm>
        </p:grpSpPr>
        <p:grpSp>
          <p:nvGrpSpPr>
            <p:cNvPr id="6" name="Group 5">
              <a:extLst>
                <a:ext uri="{FF2B5EF4-FFF2-40B4-BE49-F238E27FC236}">
                  <a16:creationId xmlns:a16="http://schemas.microsoft.com/office/drawing/2014/main" id="{71FB2D91-34CC-10A6-02D6-8BE0F64B49A7}"/>
                </a:ext>
              </a:extLst>
            </p:cNvPr>
            <p:cNvGrpSpPr/>
            <p:nvPr/>
          </p:nvGrpSpPr>
          <p:grpSpPr>
            <a:xfrm>
              <a:off x="389149" y="1253676"/>
              <a:ext cx="799279" cy="771781"/>
              <a:chOff x="649982" y="2930790"/>
              <a:chExt cx="662792" cy="662792"/>
            </a:xfrm>
            <a:solidFill>
              <a:schemeClr val="accent1">
                <a:lumMod val="40000"/>
                <a:lumOff val="60000"/>
              </a:schemeClr>
            </a:solidFill>
          </p:grpSpPr>
          <p:sp>
            <p:nvSpPr>
              <p:cNvPr id="35" name="Teardrop 34">
                <a:extLst>
                  <a:ext uri="{FF2B5EF4-FFF2-40B4-BE49-F238E27FC236}">
                    <a16:creationId xmlns:a16="http://schemas.microsoft.com/office/drawing/2014/main" id="{2B5724C0-0485-5424-19D1-11A906B7B43C}"/>
                  </a:ext>
                </a:extLst>
              </p:cNvPr>
              <p:cNvSpPr/>
              <p:nvPr/>
            </p:nvSpPr>
            <p:spPr>
              <a:xfrm rot="2700000">
                <a:off x="649982" y="2930790"/>
                <a:ext cx="662792" cy="662792"/>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92BAF12-183D-FC98-B5F6-CB66BFD51E73}"/>
                  </a:ext>
                </a:extLst>
              </p:cNvPr>
              <p:cNvSpPr/>
              <p:nvPr/>
            </p:nvSpPr>
            <p:spPr>
              <a:xfrm>
                <a:off x="761642" y="3042450"/>
                <a:ext cx="439472" cy="4394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1"/>
                    </a:solidFill>
                  </a:rPr>
                  <a:t>01</a:t>
                </a:r>
              </a:p>
            </p:txBody>
          </p:sp>
        </p:grpSp>
        <p:sp>
          <p:nvSpPr>
            <p:cNvPr id="7" name="Pentagon 9">
              <a:extLst>
                <a:ext uri="{FF2B5EF4-FFF2-40B4-BE49-F238E27FC236}">
                  <a16:creationId xmlns:a16="http://schemas.microsoft.com/office/drawing/2014/main" id="{0FF7CB3C-A8C4-9C58-DE25-DEF867406956}"/>
                </a:ext>
              </a:extLst>
            </p:cNvPr>
            <p:cNvSpPr/>
            <p:nvPr/>
          </p:nvSpPr>
          <p:spPr>
            <a:xfrm flipH="1">
              <a:off x="1206831" y="1235627"/>
              <a:ext cx="1803806" cy="777277"/>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4939" rIns="89880" bIns="44939" anchor="ctr"/>
            <a:lstStyle/>
            <a:p>
              <a:pPr algn="ctr">
                <a:defRPr/>
              </a:pPr>
              <a:r>
                <a:rPr lang="en-US" sz="1200" b="1" dirty="0">
                  <a:solidFill>
                    <a:sysClr val="windowText" lastClr="000000"/>
                  </a:solidFill>
                </a:rPr>
                <a:t>Asset acquired in exchange of other assets, shares or securities</a:t>
              </a:r>
            </a:p>
          </p:txBody>
        </p:sp>
        <p:sp>
          <p:nvSpPr>
            <p:cNvPr id="8" name="TextBox 3">
              <a:extLst>
                <a:ext uri="{FF2B5EF4-FFF2-40B4-BE49-F238E27FC236}">
                  <a16:creationId xmlns:a16="http://schemas.microsoft.com/office/drawing/2014/main" id="{7516CE07-CBC4-E1D4-B93A-9FE4D61965E7}"/>
                </a:ext>
              </a:extLst>
            </p:cNvPr>
            <p:cNvSpPr txBox="1">
              <a:spLocks noChangeArrowheads="1"/>
            </p:cNvSpPr>
            <p:nvPr/>
          </p:nvSpPr>
          <p:spPr bwMode="auto">
            <a:xfrm>
              <a:off x="624622" y="2432807"/>
              <a:ext cx="2386014" cy="400712"/>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9880" tIns="44939" rIns="89880" bIns="44939">
              <a:spAutoFit/>
            </a:bodyPr>
            <a:lstStyle>
              <a:lvl1pPr marL="171450" indent="-1714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lnSpc>
                  <a:spcPts val="1200"/>
                </a:lnSpc>
                <a:spcBef>
                  <a:spcPts val="300"/>
                </a:spcBef>
                <a:spcAft>
                  <a:spcPts val="300"/>
                </a:spcAft>
              </a:pPr>
              <a:r>
                <a:rPr lang="en-US" sz="1200" dirty="0">
                  <a:latin typeface="+mn-lt"/>
                  <a:ea typeface="+mj-ea"/>
                  <a:cs typeface="+mj-cs"/>
                </a:rPr>
                <a:t>Fair vale of the tangible fixed asset acquired will be the cost</a:t>
              </a:r>
            </a:p>
          </p:txBody>
        </p:sp>
        <p:grpSp>
          <p:nvGrpSpPr>
            <p:cNvPr id="10" name="Group 9">
              <a:extLst>
                <a:ext uri="{FF2B5EF4-FFF2-40B4-BE49-F238E27FC236}">
                  <a16:creationId xmlns:a16="http://schemas.microsoft.com/office/drawing/2014/main" id="{85D9A57C-BC09-3698-A055-384FC389B9F6}"/>
                </a:ext>
              </a:extLst>
            </p:cNvPr>
            <p:cNvGrpSpPr/>
            <p:nvPr/>
          </p:nvGrpSpPr>
          <p:grpSpPr>
            <a:xfrm>
              <a:off x="3122926" y="1253676"/>
              <a:ext cx="799279" cy="771781"/>
              <a:chOff x="649982" y="2930790"/>
              <a:chExt cx="662792" cy="662792"/>
            </a:xfrm>
            <a:solidFill>
              <a:schemeClr val="accent1">
                <a:lumMod val="40000"/>
                <a:lumOff val="60000"/>
              </a:schemeClr>
            </a:solidFill>
          </p:grpSpPr>
          <p:sp>
            <p:nvSpPr>
              <p:cNvPr id="32" name="Teardrop 31">
                <a:extLst>
                  <a:ext uri="{FF2B5EF4-FFF2-40B4-BE49-F238E27FC236}">
                    <a16:creationId xmlns:a16="http://schemas.microsoft.com/office/drawing/2014/main" id="{E4C513B1-4642-80B2-A5B8-1839533764C0}"/>
                  </a:ext>
                </a:extLst>
              </p:cNvPr>
              <p:cNvSpPr/>
              <p:nvPr/>
            </p:nvSpPr>
            <p:spPr>
              <a:xfrm rot="2700000">
                <a:off x="649982" y="2930790"/>
                <a:ext cx="662792" cy="662792"/>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32D9E92-079C-70CB-4B0F-1B17E6AB6719}"/>
                  </a:ext>
                </a:extLst>
              </p:cNvPr>
              <p:cNvSpPr/>
              <p:nvPr/>
            </p:nvSpPr>
            <p:spPr>
              <a:xfrm>
                <a:off x="761642" y="3042450"/>
                <a:ext cx="439472" cy="4394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ysClr val="windowText" lastClr="000000"/>
                    </a:solidFill>
                  </a:rPr>
                  <a:t>02</a:t>
                </a:r>
              </a:p>
            </p:txBody>
          </p:sp>
        </p:grpSp>
        <p:sp>
          <p:nvSpPr>
            <p:cNvPr id="12" name="Pentagon 14">
              <a:extLst>
                <a:ext uri="{FF2B5EF4-FFF2-40B4-BE49-F238E27FC236}">
                  <a16:creationId xmlns:a16="http://schemas.microsoft.com/office/drawing/2014/main" id="{611822DD-E0E6-4F86-516F-9AA167BDE291}"/>
                </a:ext>
              </a:extLst>
            </p:cNvPr>
            <p:cNvSpPr/>
            <p:nvPr/>
          </p:nvSpPr>
          <p:spPr>
            <a:xfrm flipH="1">
              <a:off x="3940608" y="1235627"/>
              <a:ext cx="1803806" cy="777277"/>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4939" rIns="89880" bIns="44939" anchor="ctr"/>
            <a:lstStyle/>
            <a:p>
              <a:pPr algn="ctr">
                <a:defRPr/>
              </a:pPr>
              <a:r>
                <a:rPr lang="en-US" sz="1200" b="1" dirty="0">
                  <a:solidFill>
                    <a:sysClr val="windowText" lastClr="000000"/>
                  </a:solidFill>
                </a:rPr>
                <a:t>Assets purchased on consolidated price</a:t>
              </a:r>
            </a:p>
          </p:txBody>
        </p:sp>
        <p:sp>
          <p:nvSpPr>
            <p:cNvPr id="13" name="TextBox 3">
              <a:extLst>
                <a:ext uri="{FF2B5EF4-FFF2-40B4-BE49-F238E27FC236}">
                  <a16:creationId xmlns:a16="http://schemas.microsoft.com/office/drawing/2014/main" id="{84ED9886-9615-1EDA-A516-CEF41165F5B9}"/>
                </a:ext>
              </a:extLst>
            </p:cNvPr>
            <p:cNvSpPr txBox="1">
              <a:spLocks noChangeArrowheads="1"/>
            </p:cNvSpPr>
            <p:nvPr/>
          </p:nvSpPr>
          <p:spPr bwMode="auto">
            <a:xfrm>
              <a:off x="3301793" y="2432807"/>
              <a:ext cx="2486833" cy="554602"/>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9880" tIns="44939" rIns="89880" bIns="44939">
              <a:spAutoFit/>
            </a:bodyPr>
            <a:lstStyle>
              <a:defPPr>
                <a:defRPr lang="en-US"/>
              </a:defPPr>
              <a:lvl1pPr marL="114300" indent="-114300">
                <a:lnSpc>
                  <a:spcPts val="1200"/>
                </a:lnSpc>
                <a:spcBef>
                  <a:spcPts val="300"/>
                </a:spcBef>
                <a:spcAft>
                  <a:spcPts val="300"/>
                </a:spcAft>
                <a:buFont typeface="Arial" panose="020B0604020202020204" pitchFamily="34" charset="0"/>
                <a:buChar char="•"/>
                <a:defRPr sz="1050">
                  <a:solidFill>
                    <a:schemeClr val="tx2"/>
                  </a:solidFill>
                  <a:ea typeface="+mj-ea"/>
                  <a:cs typeface="+mj-cs"/>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marL="0" indent="0">
                <a:buNone/>
              </a:pPr>
              <a:r>
                <a:rPr lang="en-US" sz="1200" dirty="0">
                  <a:solidFill>
                    <a:schemeClr val="tx1"/>
                  </a:solidFill>
                </a:rPr>
                <a:t>The consideration shall be apportioned to the various assets on a fair basis.</a:t>
              </a:r>
            </a:p>
          </p:txBody>
        </p:sp>
        <p:grpSp>
          <p:nvGrpSpPr>
            <p:cNvPr id="14" name="Group 13">
              <a:extLst>
                <a:ext uri="{FF2B5EF4-FFF2-40B4-BE49-F238E27FC236}">
                  <a16:creationId xmlns:a16="http://schemas.microsoft.com/office/drawing/2014/main" id="{EA323A28-EE15-70FC-BDD1-168E3E078860}"/>
                </a:ext>
              </a:extLst>
            </p:cNvPr>
            <p:cNvGrpSpPr/>
            <p:nvPr/>
          </p:nvGrpSpPr>
          <p:grpSpPr>
            <a:xfrm>
              <a:off x="5989341" y="1253676"/>
              <a:ext cx="799279" cy="771781"/>
              <a:chOff x="649982" y="2930790"/>
              <a:chExt cx="662792" cy="662792"/>
            </a:xfrm>
            <a:solidFill>
              <a:schemeClr val="accent1">
                <a:lumMod val="40000"/>
                <a:lumOff val="60000"/>
              </a:schemeClr>
            </a:solidFill>
          </p:grpSpPr>
          <p:sp>
            <p:nvSpPr>
              <p:cNvPr id="29" name="Teardrop 28">
                <a:extLst>
                  <a:ext uri="{FF2B5EF4-FFF2-40B4-BE49-F238E27FC236}">
                    <a16:creationId xmlns:a16="http://schemas.microsoft.com/office/drawing/2014/main" id="{9EA5DB17-5E6E-B7D1-0136-B2899594FC61}"/>
                  </a:ext>
                </a:extLst>
              </p:cNvPr>
              <p:cNvSpPr/>
              <p:nvPr/>
            </p:nvSpPr>
            <p:spPr>
              <a:xfrm rot="2700000">
                <a:off x="649982" y="2930790"/>
                <a:ext cx="662792" cy="662792"/>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D1BC1F5B-CD3D-5046-BDE6-5EDB7FBD1D18}"/>
                  </a:ext>
                </a:extLst>
              </p:cNvPr>
              <p:cNvSpPr/>
              <p:nvPr/>
            </p:nvSpPr>
            <p:spPr>
              <a:xfrm>
                <a:off x="761642" y="3042450"/>
                <a:ext cx="439472" cy="4394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ysClr val="windowText" lastClr="000000"/>
                    </a:solidFill>
                  </a:rPr>
                  <a:t>03</a:t>
                </a:r>
              </a:p>
            </p:txBody>
          </p:sp>
        </p:grpSp>
        <p:sp>
          <p:nvSpPr>
            <p:cNvPr id="15" name="Pentagon 19">
              <a:extLst>
                <a:ext uri="{FF2B5EF4-FFF2-40B4-BE49-F238E27FC236}">
                  <a16:creationId xmlns:a16="http://schemas.microsoft.com/office/drawing/2014/main" id="{79238234-677A-5702-1697-37E48B91579E}"/>
                </a:ext>
              </a:extLst>
            </p:cNvPr>
            <p:cNvSpPr/>
            <p:nvPr/>
          </p:nvSpPr>
          <p:spPr>
            <a:xfrm flipH="1">
              <a:off x="6807022" y="1235627"/>
              <a:ext cx="1803806" cy="777277"/>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4939" rIns="89880" bIns="44939" anchor="ctr"/>
            <a:lstStyle/>
            <a:p>
              <a:pPr algn="ctr">
                <a:defRPr/>
              </a:pPr>
              <a:r>
                <a:rPr lang="en-US" sz="1200" b="1" dirty="0">
                  <a:solidFill>
                    <a:sysClr val="windowText" lastClr="000000"/>
                  </a:solidFill>
                </a:rPr>
                <a:t>Assets held jointly with others</a:t>
              </a:r>
            </a:p>
          </p:txBody>
        </p:sp>
        <p:sp>
          <p:nvSpPr>
            <p:cNvPr id="16" name="TextBox 3">
              <a:extLst>
                <a:ext uri="{FF2B5EF4-FFF2-40B4-BE49-F238E27FC236}">
                  <a16:creationId xmlns:a16="http://schemas.microsoft.com/office/drawing/2014/main" id="{F54426C9-1EA5-2F17-5D23-F661FEBE5E77}"/>
                </a:ext>
              </a:extLst>
            </p:cNvPr>
            <p:cNvSpPr txBox="1">
              <a:spLocks noChangeArrowheads="1"/>
            </p:cNvSpPr>
            <p:nvPr/>
          </p:nvSpPr>
          <p:spPr bwMode="auto">
            <a:xfrm>
              <a:off x="6079783" y="2432807"/>
              <a:ext cx="2486833" cy="862377"/>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9880" tIns="44939" rIns="89880" bIns="44939">
              <a:spAutoFit/>
            </a:bodyPr>
            <a:lstStyle>
              <a:defPPr>
                <a:defRPr lang="en-US"/>
              </a:defPPr>
              <a:lvl1pPr marL="114300" indent="-114300">
                <a:lnSpc>
                  <a:spcPts val="1200"/>
                </a:lnSpc>
                <a:spcBef>
                  <a:spcPts val="300"/>
                </a:spcBef>
                <a:spcAft>
                  <a:spcPts val="300"/>
                </a:spcAft>
                <a:buFont typeface="Arial" panose="020B0604020202020204" pitchFamily="34" charset="0"/>
                <a:buChar char="•"/>
                <a:defRPr sz="1050">
                  <a:solidFill>
                    <a:schemeClr val="tx2"/>
                  </a:solidFill>
                  <a:ea typeface="+mj-ea"/>
                  <a:cs typeface="+mj-cs"/>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marL="0" indent="0">
                <a:buNone/>
              </a:pPr>
              <a:r>
                <a:rPr lang="en-US" sz="1200" dirty="0">
                  <a:solidFill>
                    <a:schemeClr val="tx1"/>
                  </a:solidFill>
                </a:rPr>
                <a:t>The proportion in the actual cost, accumulated depreciation and written down value is grouped together with similar fully owned tangible fixed assets.</a:t>
              </a:r>
            </a:p>
          </p:txBody>
        </p:sp>
        <p:grpSp>
          <p:nvGrpSpPr>
            <p:cNvPr id="17" name="Group 16">
              <a:extLst>
                <a:ext uri="{FF2B5EF4-FFF2-40B4-BE49-F238E27FC236}">
                  <a16:creationId xmlns:a16="http://schemas.microsoft.com/office/drawing/2014/main" id="{0596031E-6476-C828-2D33-466565C674D7}"/>
                </a:ext>
              </a:extLst>
            </p:cNvPr>
            <p:cNvGrpSpPr/>
            <p:nvPr/>
          </p:nvGrpSpPr>
          <p:grpSpPr>
            <a:xfrm>
              <a:off x="8723118" y="1253676"/>
              <a:ext cx="799279" cy="771781"/>
              <a:chOff x="649982" y="2930790"/>
              <a:chExt cx="662792" cy="662792"/>
            </a:xfrm>
            <a:solidFill>
              <a:schemeClr val="accent1">
                <a:lumMod val="40000"/>
                <a:lumOff val="60000"/>
              </a:schemeClr>
            </a:solidFill>
          </p:grpSpPr>
          <p:sp>
            <p:nvSpPr>
              <p:cNvPr id="26" name="Teardrop 25">
                <a:extLst>
                  <a:ext uri="{FF2B5EF4-FFF2-40B4-BE49-F238E27FC236}">
                    <a16:creationId xmlns:a16="http://schemas.microsoft.com/office/drawing/2014/main" id="{336CBB75-C271-C949-2F40-F20AEF19214E}"/>
                  </a:ext>
                </a:extLst>
              </p:cNvPr>
              <p:cNvSpPr/>
              <p:nvPr/>
            </p:nvSpPr>
            <p:spPr>
              <a:xfrm rot="2700000">
                <a:off x="649982" y="2930790"/>
                <a:ext cx="662792" cy="662792"/>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640D8BA-C1AB-C1A1-ECDD-2CEC6841C7E1}"/>
                  </a:ext>
                </a:extLst>
              </p:cNvPr>
              <p:cNvSpPr/>
              <p:nvPr/>
            </p:nvSpPr>
            <p:spPr>
              <a:xfrm>
                <a:off x="761642" y="3042450"/>
                <a:ext cx="439472" cy="4394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ysClr val="windowText" lastClr="000000"/>
                    </a:solidFill>
                  </a:rPr>
                  <a:t>04</a:t>
                </a:r>
              </a:p>
            </p:txBody>
          </p:sp>
        </p:grpSp>
        <p:sp>
          <p:nvSpPr>
            <p:cNvPr id="18" name="Pentagon 24">
              <a:extLst>
                <a:ext uri="{FF2B5EF4-FFF2-40B4-BE49-F238E27FC236}">
                  <a16:creationId xmlns:a16="http://schemas.microsoft.com/office/drawing/2014/main" id="{EB162F71-7DA6-987E-6BFE-F8AF0706875A}"/>
                </a:ext>
              </a:extLst>
            </p:cNvPr>
            <p:cNvSpPr/>
            <p:nvPr/>
          </p:nvSpPr>
          <p:spPr>
            <a:xfrm flipH="1">
              <a:off x="9540800" y="1235627"/>
              <a:ext cx="1803806" cy="772501"/>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4939" rIns="89880" bIns="44939" anchor="ctr"/>
            <a:lstStyle/>
            <a:p>
              <a:pPr algn="ctr">
                <a:defRPr/>
              </a:pPr>
              <a:r>
                <a:rPr lang="en-US" sz="1200" b="1" dirty="0">
                  <a:solidFill>
                    <a:sysClr val="windowText" lastClr="000000"/>
                  </a:solidFill>
                </a:rPr>
                <a:t>Addition or Extension to the existing tangible fixed asset</a:t>
              </a:r>
            </a:p>
          </p:txBody>
        </p:sp>
        <p:sp>
          <p:nvSpPr>
            <p:cNvPr id="19" name="TextBox 3">
              <a:extLst>
                <a:ext uri="{FF2B5EF4-FFF2-40B4-BE49-F238E27FC236}">
                  <a16:creationId xmlns:a16="http://schemas.microsoft.com/office/drawing/2014/main" id="{CA9C3AA7-E3AF-C8E7-9A80-91F6E5E51514}"/>
                </a:ext>
              </a:extLst>
            </p:cNvPr>
            <p:cNvSpPr txBox="1">
              <a:spLocks noChangeArrowheads="1"/>
            </p:cNvSpPr>
            <p:nvPr/>
          </p:nvSpPr>
          <p:spPr bwMode="auto">
            <a:xfrm>
              <a:off x="8857772" y="2432807"/>
              <a:ext cx="2486833" cy="862377"/>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9880" tIns="44939" rIns="89880" bIns="44939">
              <a:spAutoFit/>
            </a:bodyPr>
            <a:lstStyle>
              <a:defPPr>
                <a:defRPr lang="en-US"/>
              </a:defPPr>
              <a:lvl1pPr marL="114300" indent="-114300">
                <a:lnSpc>
                  <a:spcPts val="1200"/>
                </a:lnSpc>
                <a:spcBef>
                  <a:spcPts val="300"/>
                </a:spcBef>
                <a:spcAft>
                  <a:spcPts val="300"/>
                </a:spcAft>
                <a:buFont typeface="Arial" panose="020B0604020202020204" pitchFamily="34" charset="0"/>
                <a:buChar char="•"/>
                <a:defRPr sz="1050">
                  <a:solidFill>
                    <a:schemeClr val="tx2"/>
                  </a:solidFill>
                  <a:ea typeface="+mj-ea"/>
                  <a:cs typeface="+mj-cs"/>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marL="0" indent="0">
                <a:buNone/>
              </a:pPr>
              <a:r>
                <a:rPr lang="en-US" sz="1200" dirty="0">
                  <a:solidFill>
                    <a:schemeClr val="tx1"/>
                  </a:solidFill>
                </a:rPr>
                <a:t>If the addition or extension is separately identifiable and is capable of being used after the existing tangible asset is disposed of, then it shall be treated as separate asset </a:t>
              </a:r>
            </a:p>
          </p:txBody>
        </p:sp>
        <p:cxnSp>
          <p:nvCxnSpPr>
            <p:cNvPr id="20" name="Straight Connector 19">
              <a:extLst>
                <a:ext uri="{FF2B5EF4-FFF2-40B4-BE49-F238E27FC236}">
                  <a16:creationId xmlns:a16="http://schemas.microsoft.com/office/drawing/2014/main" id="{FBC8CE88-FC9C-46E2-0F8B-93157165DE19}"/>
                </a:ext>
              </a:extLst>
            </p:cNvPr>
            <p:cNvCxnSpPr/>
            <p:nvPr/>
          </p:nvCxnSpPr>
          <p:spPr>
            <a:xfrm>
              <a:off x="389149" y="2185298"/>
              <a:ext cx="11152611"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E3A3263-8591-66C9-624B-A2D81432C909}"/>
                </a:ext>
              </a:extLst>
            </p:cNvPr>
            <p:cNvCxnSpPr/>
            <p:nvPr/>
          </p:nvCxnSpPr>
          <p:spPr>
            <a:xfrm>
              <a:off x="389149" y="3484876"/>
              <a:ext cx="11152611"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2" name="Isosceles Triangle 21">
              <a:extLst>
                <a:ext uri="{FF2B5EF4-FFF2-40B4-BE49-F238E27FC236}">
                  <a16:creationId xmlns:a16="http://schemas.microsoft.com/office/drawing/2014/main" id="{0C10F72E-67C7-F9F1-F2F8-364921CD26CF}"/>
                </a:ext>
              </a:extLst>
            </p:cNvPr>
            <p:cNvSpPr/>
            <p:nvPr/>
          </p:nvSpPr>
          <p:spPr>
            <a:xfrm rot="10800000">
              <a:off x="1972380" y="2176543"/>
              <a:ext cx="233957" cy="194748"/>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834B4F4D-502C-6C16-D790-1EB85F3F9B3B}"/>
                </a:ext>
              </a:extLst>
            </p:cNvPr>
            <p:cNvSpPr/>
            <p:nvPr/>
          </p:nvSpPr>
          <p:spPr>
            <a:xfrm rot="10800000">
              <a:off x="4897676" y="2176543"/>
              <a:ext cx="233957" cy="194748"/>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D4B33C13-328A-CBF6-5647-B88DC456FBD6}"/>
                </a:ext>
              </a:extLst>
            </p:cNvPr>
            <p:cNvSpPr/>
            <p:nvPr/>
          </p:nvSpPr>
          <p:spPr>
            <a:xfrm rot="10800000">
              <a:off x="7721571" y="2176543"/>
              <a:ext cx="233957" cy="194748"/>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D6E1F1AF-0FFC-63C5-08CC-D3A76B0C0C3C}"/>
                </a:ext>
              </a:extLst>
            </p:cNvPr>
            <p:cNvSpPr/>
            <p:nvPr/>
          </p:nvSpPr>
          <p:spPr>
            <a:xfrm rot="10800000">
              <a:off x="10646868" y="2176543"/>
              <a:ext cx="233957" cy="194748"/>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73CC5335-0C6A-6A30-2897-0654B74BEF68}"/>
              </a:ext>
            </a:extLst>
          </p:cNvPr>
          <p:cNvGrpSpPr/>
          <p:nvPr/>
        </p:nvGrpSpPr>
        <p:grpSpPr>
          <a:xfrm>
            <a:off x="353916" y="4046856"/>
            <a:ext cx="3689762" cy="2325856"/>
            <a:chOff x="2908521" y="1973858"/>
            <a:chExt cx="2368940" cy="3422801"/>
          </a:xfrm>
        </p:grpSpPr>
        <p:sp>
          <p:nvSpPr>
            <p:cNvPr id="38" name="Round Same Side Corner Rectangle 7">
              <a:extLst>
                <a:ext uri="{FF2B5EF4-FFF2-40B4-BE49-F238E27FC236}">
                  <a16:creationId xmlns:a16="http://schemas.microsoft.com/office/drawing/2014/main" id="{D1AA23B4-4F20-8782-F952-E92567C2BE79}"/>
                </a:ext>
              </a:extLst>
            </p:cNvPr>
            <p:cNvSpPr/>
            <p:nvPr/>
          </p:nvSpPr>
          <p:spPr bwMode="gray">
            <a:xfrm>
              <a:off x="2908522" y="1973858"/>
              <a:ext cx="2368939" cy="710954"/>
            </a:xfrm>
            <a:prstGeom prst="round2SameRect">
              <a:avLst>
                <a:gd name="adj1" fmla="val 50000"/>
                <a:gd name="adj2" fmla="val 0"/>
              </a:avLst>
            </a:prstGeom>
            <a:solidFill>
              <a:schemeClr val="accent1">
                <a:lumMod val="50000"/>
              </a:schemeClr>
            </a:solidFill>
            <a:ln w="19050" algn="ctr">
              <a:solidFill>
                <a:schemeClr val="accent5">
                  <a:lumMod val="50000"/>
                </a:schemeClr>
              </a:solidFill>
              <a:miter lim="800000"/>
              <a:headEnd/>
              <a:tailEnd/>
            </a:ln>
          </p:spPr>
          <p:txBody>
            <a:bodyPr wrap="square" lIns="0" tIns="88900" rIns="0" bIns="108000" rtlCol="0" anchor="ctr"/>
            <a:lstStyle/>
            <a:p>
              <a:pPr algn="ctr">
                <a:buFont typeface="Wingdings 2" pitchFamily="18" charset="2"/>
                <a:buNone/>
              </a:pPr>
              <a:r>
                <a:rPr lang="en-US" sz="1600" b="1" dirty="0">
                  <a:solidFill>
                    <a:schemeClr val="bg1"/>
                  </a:solidFill>
                </a:rPr>
                <a:t>ICDS</a:t>
              </a:r>
            </a:p>
          </p:txBody>
        </p:sp>
        <p:sp>
          <p:nvSpPr>
            <p:cNvPr id="40" name="Round Same Side Corner Rectangle 9">
              <a:extLst>
                <a:ext uri="{FF2B5EF4-FFF2-40B4-BE49-F238E27FC236}">
                  <a16:creationId xmlns:a16="http://schemas.microsoft.com/office/drawing/2014/main" id="{D04234C0-DF4F-B50A-B944-B90E771DA60F}"/>
                </a:ext>
              </a:extLst>
            </p:cNvPr>
            <p:cNvSpPr/>
            <p:nvPr/>
          </p:nvSpPr>
          <p:spPr bwMode="gray">
            <a:xfrm>
              <a:off x="2908521" y="2684813"/>
              <a:ext cx="2368939" cy="2711846"/>
            </a:xfrm>
            <a:prstGeom prst="round2SameRect">
              <a:avLst>
                <a:gd name="adj1" fmla="val 0"/>
                <a:gd name="adj2" fmla="val 11552"/>
              </a:avLst>
            </a:prstGeom>
            <a:solidFill>
              <a:srgbClr val="ECECEC">
                <a:alpha val="28000"/>
              </a:srgbClr>
            </a:solidFill>
            <a:ln w="19050" algn="ctr">
              <a:solidFill>
                <a:schemeClr val="accent5">
                  <a:lumMod val="50000"/>
                </a:schemeClr>
              </a:solidFill>
              <a:prstDash val="sysDot"/>
              <a:miter lim="800000"/>
              <a:headEnd/>
              <a:tailEnd/>
            </a:ln>
          </p:spPr>
          <p:txBody>
            <a:bodyPr wrap="square" lIns="36000" tIns="108000" rIns="88900" bIns="88900" rtlCol="0" anchor="t"/>
            <a:lstStyle/>
            <a:p>
              <a:pPr marL="171450" indent="-171450" algn="just">
                <a:lnSpc>
                  <a:spcPct val="106000"/>
                </a:lnSpc>
                <a:buFont typeface="Arial" panose="020B0604020202020204" pitchFamily="34" charset="0"/>
                <a:buChar char="•"/>
              </a:pPr>
              <a:r>
                <a:rPr lang="en-US" sz="1400" dirty="0"/>
                <a:t>A tangible fixed asset is any land, building, machinery, plant, or furniture intended for use in producing goods or services, not for sale in regular business operations. </a:t>
              </a:r>
            </a:p>
            <a:p>
              <a:pPr marL="171450" indent="-171450" algn="just">
                <a:lnSpc>
                  <a:spcPct val="106000"/>
                </a:lnSpc>
                <a:buFont typeface="Arial" panose="020B0604020202020204" pitchFamily="34" charset="0"/>
                <a:buChar char="•"/>
              </a:pPr>
              <a:r>
                <a:rPr lang="en-US" sz="1400" dirty="0"/>
                <a:t>There is no option of expensing off of immaterial assets resulting in onerous compliances and record keeping.</a:t>
              </a:r>
            </a:p>
          </p:txBody>
        </p:sp>
      </p:grpSp>
      <p:grpSp>
        <p:nvGrpSpPr>
          <p:cNvPr id="41" name="Group 40">
            <a:extLst>
              <a:ext uri="{FF2B5EF4-FFF2-40B4-BE49-F238E27FC236}">
                <a16:creationId xmlns:a16="http://schemas.microsoft.com/office/drawing/2014/main" id="{003E841E-10D6-5172-0112-AB5B5BE6981B}"/>
              </a:ext>
            </a:extLst>
          </p:cNvPr>
          <p:cNvGrpSpPr/>
          <p:nvPr/>
        </p:nvGrpSpPr>
        <p:grpSpPr>
          <a:xfrm>
            <a:off x="4234902" y="4058386"/>
            <a:ext cx="3689762" cy="2325600"/>
            <a:chOff x="2908521" y="1973858"/>
            <a:chExt cx="2368940" cy="3422801"/>
          </a:xfrm>
        </p:grpSpPr>
        <p:sp>
          <p:nvSpPr>
            <p:cNvPr id="42" name="Round Same Side Corner Rectangle 7">
              <a:extLst>
                <a:ext uri="{FF2B5EF4-FFF2-40B4-BE49-F238E27FC236}">
                  <a16:creationId xmlns:a16="http://schemas.microsoft.com/office/drawing/2014/main" id="{4FBF92B6-6C1B-E900-5CBA-769B79CB5137}"/>
                </a:ext>
              </a:extLst>
            </p:cNvPr>
            <p:cNvSpPr/>
            <p:nvPr/>
          </p:nvSpPr>
          <p:spPr bwMode="gray">
            <a:xfrm>
              <a:off x="2908522" y="1973858"/>
              <a:ext cx="2368939" cy="710954"/>
            </a:xfrm>
            <a:prstGeom prst="round2SameRect">
              <a:avLst>
                <a:gd name="adj1" fmla="val 50000"/>
                <a:gd name="adj2" fmla="val 0"/>
              </a:avLst>
            </a:prstGeom>
            <a:solidFill>
              <a:schemeClr val="accent1">
                <a:lumMod val="50000"/>
              </a:schemeClr>
            </a:solidFill>
            <a:ln w="19050" algn="ctr">
              <a:solidFill>
                <a:schemeClr val="accent5">
                  <a:lumMod val="50000"/>
                </a:schemeClr>
              </a:solidFill>
              <a:miter lim="800000"/>
              <a:headEnd/>
              <a:tailEnd/>
            </a:ln>
          </p:spPr>
          <p:txBody>
            <a:bodyPr wrap="square" lIns="0" tIns="88900" rIns="0" bIns="108000" rtlCol="0" anchor="ctr"/>
            <a:lstStyle/>
            <a:p>
              <a:pPr algn="ctr">
                <a:buFont typeface="Wingdings 2" pitchFamily="18" charset="2"/>
                <a:buNone/>
              </a:pPr>
              <a:r>
                <a:rPr lang="en-US" sz="1600" b="1" dirty="0">
                  <a:solidFill>
                    <a:schemeClr val="bg1"/>
                  </a:solidFill>
                </a:rPr>
                <a:t>Accounting standard</a:t>
              </a:r>
            </a:p>
          </p:txBody>
        </p:sp>
        <p:sp>
          <p:nvSpPr>
            <p:cNvPr id="43" name="Round Same Side Corner Rectangle 9">
              <a:extLst>
                <a:ext uri="{FF2B5EF4-FFF2-40B4-BE49-F238E27FC236}">
                  <a16:creationId xmlns:a16="http://schemas.microsoft.com/office/drawing/2014/main" id="{10217E0F-80DB-3883-6FDE-603A56F76CAF}"/>
                </a:ext>
              </a:extLst>
            </p:cNvPr>
            <p:cNvSpPr/>
            <p:nvPr/>
          </p:nvSpPr>
          <p:spPr bwMode="gray">
            <a:xfrm>
              <a:off x="2908521" y="2684813"/>
              <a:ext cx="2368939" cy="2711846"/>
            </a:xfrm>
            <a:prstGeom prst="round2SameRect">
              <a:avLst>
                <a:gd name="adj1" fmla="val 0"/>
                <a:gd name="adj2" fmla="val 11552"/>
              </a:avLst>
            </a:prstGeom>
            <a:solidFill>
              <a:srgbClr val="ECECEC">
                <a:alpha val="28000"/>
              </a:srgbClr>
            </a:solidFill>
            <a:ln w="19050" algn="ctr">
              <a:solidFill>
                <a:schemeClr val="accent5">
                  <a:lumMod val="50000"/>
                </a:schemeClr>
              </a:solidFill>
              <a:prstDash val="sysDot"/>
              <a:miter lim="800000"/>
              <a:headEnd/>
              <a:tailEnd/>
            </a:ln>
          </p:spPr>
          <p:txBody>
            <a:bodyPr wrap="square" lIns="36000" tIns="108000" rIns="88900" bIns="88900" rtlCol="0" anchor="t"/>
            <a:lstStyle/>
            <a:p>
              <a:pPr algn="just">
                <a:lnSpc>
                  <a:spcPct val="106000"/>
                </a:lnSpc>
                <a:buFont typeface="Wingdings 2" pitchFamily="18" charset="2"/>
                <a:buNone/>
              </a:pPr>
              <a:r>
                <a:rPr lang="en-US" sz="1400" dirty="0"/>
                <a:t>A fixed asset is held for producing goods or services, not for sale in normal business. However, an enterprise may decide to expense an item which could otherwise have been included as fixed asset, because the amount of the expenditure is not material. </a:t>
              </a:r>
            </a:p>
          </p:txBody>
        </p:sp>
      </p:grpSp>
      <p:grpSp>
        <p:nvGrpSpPr>
          <p:cNvPr id="44" name="Group 43">
            <a:extLst>
              <a:ext uri="{FF2B5EF4-FFF2-40B4-BE49-F238E27FC236}">
                <a16:creationId xmlns:a16="http://schemas.microsoft.com/office/drawing/2014/main" id="{6BE48C37-79B9-F62C-2AB0-CA8C98FC48AA}"/>
              </a:ext>
            </a:extLst>
          </p:cNvPr>
          <p:cNvGrpSpPr/>
          <p:nvPr/>
        </p:nvGrpSpPr>
        <p:grpSpPr>
          <a:xfrm>
            <a:off x="8148320" y="4058386"/>
            <a:ext cx="3689762" cy="2325600"/>
            <a:chOff x="2908521" y="1973858"/>
            <a:chExt cx="2368940" cy="3422801"/>
          </a:xfrm>
        </p:grpSpPr>
        <p:sp>
          <p:nvSpPr>
            <p:cNvPr id="45" name="Round Same Side Corner Rectangle 7">
              <a:extLst>
                <a:ext uri="{FF2B5EF4-FFF2-40B4-BE49-F238E27FC236}">
                  <a16:creationId xmlns:a16="http://schemas.microsoft.com/office/drawing/2014/main" id="{C24422FE-D064-F6A8-682B-FBFE4F1AC504}"/>
                </a:ext>
              </a:extLst>
            </p:cNvPr>
            <p:cNvSpPr/>
            <p:nvPr/>
          </p:nvSpPr>
          <p:spPr bwMode="gray">
            <a:xfrm>
              <a:off x="2908522" y="1973858"/>
              <a:ext cx="2368939" cy="710954"/>
            </a:xfrm>
            <a:prstGeom prst="round2SameRect">
              <a:avLst>
                <a:gd name="adj1" fmla="val 50000"/>
                <a:gd name="adj2" fmla="val 0"/>
              </a:avLst>
            </a:prstGeom>
            <a:solidFill>
              <a:schemeClr val="accent1">
                <a:lumMod val="50000"/>
              </a:schemeClr>
            </a:solidFill>
            <a:ln w="19050" algn="ctr">
              <a:solidFill>
                <a:schemeClr val="accent5">
                  <a:lumMod val="50000"/>
                </a:schemeClr>
              </a:solidFill>
              <a:miter lim="800000"/>
              <a:headEnd/>
              <a:tailEnd/>
            </a:ln>
          </p:spPr>
          <p:txBody>
            <a:bodyPr wrap="square" lIns="0" tIns="88900" rIns="0" bIns="108000" rtlCol="0" anchor="ctr"/>
            <a:lstStyle/>
            <a:p>
              <a:pPr algn="ctr">
                <a:buFont typeface="Wingdings 2" pitchFamily="18" charset="2"/>
                <a:buNone/>
              </a:pPr>
              <a:r>
                <a:rPr lang="en-US" sz="1600" b="1" dirty="0">
                  <a:solidFill>
                    <a:schemeClr val="bg1"/>
                  </a:solidFill>
                </a:rPr>
                <a:t>Indian Accounting Standard</a:t>
              </a:r>
            </a:p>
          </p:txBody>
        </p:sp>
        <p:sp>
          <p:nvSpPr>
            <p:cNvPr id="46" name="Round Same Side Corner Rectangle 9">
              <a:extLst>
                <a:ext uri="{FF2B5EF4-FFF2-40B4-BE49-F238E27FC236}">
                  <a16:creationId xmlns:a16="http://schemas.microsoft.com/office/drawing/2014/main" id="{493D8D59-8529-EC52-9B05-0BBC4FA6A326}"/>
                </a:ext>
              </a:extLst>
            </p:cNvPr>
            <p:cNvSpPr/>
            <p:nvPr/>
          </p:nvSpPr>
          <p:spPr bwMode="gray">
            <a:xfrm>
              <a:off x="2908521" y="2684813"/>
              <a:ext cx="2368939" cy="2711846"/>
            </a:xfrm>
            <a:prstGeom prst="round2SameRect">
              <a:avLst>
                <a:gd name="adj1" fmla="val 0"/>
                <a:gd name="adj2" fmla="val 11552"/>
              </a:avLst>
            </a:prstGeom>
            <a:solidFill>
              <a:srgbClr val="ECECEC">
                <a:alpha val="28000"/>
              </a:srgbClr>
            </a:solidFill>
            <a:ln w="19050" algn="ctr">
              <a:solidFill>
                <a:schemeClr val="accent5">
                  <a:lumMod val="50000"/>
                </a:schemeClr>
              </a:solidFill>
              <a:prstDash val="sysDot"/>
              <a:miter lim="800000"/>
              <a:headEnd/>
              <a:tailEnd/>
            </a:ln>
          </p:spPr>
          <p:txBody>
            <a:bodyPr wrap="square" lIns="36000" tIns="108000" rIns="88900" bIns="88900" rtlCol="0" anchor="t"/>
            <a:lstStyle/>
            <a:p>
              <a:pPr algn="just">
                <a:lnSpc>
                  <a:spcPct val="106000"/>
                </a:lnSpc>
                <a:buFont typeface="Wingdings 2" pitchFamily="18" charset="2"/>
                <a:buNone/>
              </a:pPr>
              <a:r>
                <a:rPr lang="en-US" sz="1400" dirty="0"/>
                <a:t>Similar to Indian GAAP. However, Ind AS does not prescribe expensing any immaterial item.</a:t>
              </a:r>
            </a:p>
          </p:txBody>
        </p:sp>
      </p:grpSp>
      <p:sp>
        <p:nvSpPr>
          <p:cNvPr id="50" name="TextBox 49">
            <a:extLst>
              <a:ext uri="{FF2B5EF4-FFF2-40B4-BE49-F238E27FC236}">
                <a16:creationId xmlns:a16="http://schemas.microsoft.com/office/drawing/2014/main" id="{C12F7762-9888-54C6-2EAA-99359CEFA58F}"/>
              </a:ext>
            </a:extLst>
          </p:cNvPr>
          <p:cNvSpPr txBox="1"/>
          <p:nvPr/>
        </p:nvSpPr>
        <p:spPr>
          <a:xfrm>
            <a:off x="353917" y="3678553"/>
            <a:ext cx="11203411" cy="338554"/>
          </a:xfrm>
          <a:prstGeom prst="rect">
            <a:avLst/>
          </a:prstGeom>
          <a:noFill/>
        </p:spPr>
        <p:txBody>
          <a:bodyPr wrap="square" rtlCol="0">
            <a:spAutoFit/>
          </a:bodyPr>
          <a:lstStyle/>
          <a:p>
            <a:r>
              <a:rPr lang="en-US" sz="1600" b="1" dirty="0"/>
              <a:t>ICDS – AS – IND AS – A Differentiation</a:t>
            </a:r>
          </a:p>
        </p:txBody>
      </p:sp>
      <p:sp>
        <p:nvSpPr>
          <p:cNvPr id="51" name="TextBox 50">
            <a:extLst>
              <a:ext uri="{FF2B5EF4-FFF2-40B4-BE49-F238E27FC236}">
                <a16:creationId xmlns:a16="http://schemas.microsoft.com/office/drawing/2014/main" id="{7197ABC4-B27A-937B-6B23-771893BA647D}"/>
              </a:ext>
            </a:extLst>
          </p:cNvPr>
          <p:cNvSpPr txBox="1"/>
          <p:nvPr/>
        </p:nvSpPr>
        <p:spPr>
          <a:xfrm>
            <a:off x="389149" y="749466"/>
            <a:ext cx="4538451" cy="338554"/>
          </a:xfrm>
          <a:prstGeom prst="rect">
            <a:avLst/>
          </a:prstGeom>
          <a:noFill/>
        </p:spPr>
        <p:txBody>
          <a:bodyPr wrap="square" rtlCol="0">
            <a:spAutoFit/>
          </a:bodyPr>
          <a:lstStyle/>
          <a:p>
            <a:r>
              <a:rPr lang="en-US" sz="1600" b="1" dirty="0">
                <a:solidFill>
                  <a:schemeClr val="bg1">
                    <a:lumMod val="50000"/>
                  </a:schemeClr>
                </a:solidFill>
              </a:rPr>
              <a:t>Valuation of assets in special cases:</a:t>
            </a:r>
          </a:p>
        </p:txBody>
      </p:sp>
    </p:spTree>
    <p:extLst>
      <p:ext uri="{BB962C8B-B14F-4D97-AF65-F5344CB8AC3E}">
        <p14:creationId xmlns:p14="http://schemas.microsoft.com/office/powerpoint/2010/main" val="41794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 V Tangible Fixed Assets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2910DE3-F1AF-7531-3933-E91D50CFDB8A}"/>
              </a:ext>
            </a:extLst>
          </p:cNvPr>
          <p:cNvGrpSpPr/>
          <p:nvPr/>
        </p:nvGrpSpPr>
        <p:grpSpPr>
          <a:xfrm>
            <a:off x="309826" y="1011944"/>
            <a:ext cx="11188549" cy="4040479"/>
            <a:chOff x="126946" y="4622226"/>
            <a:chExt cx="11188549" cy="4040479"/>
          </a:xfrm>
        </p:grpSpPr>
        <p:sp>
          <p:nvSpPr>
            <p:cNvPr id="3" name="Rectangle 2">
              <a:extLst>
                <a:ext uri="{FF2B5EF4-FFF2-40B4-BE49-F238E27FC236}">
                  <a16:creationId xmlns:a16="http://schemas.microsoft.com/office/drawing/2014/main" id="{729CD3D5-8A92-8BD7-95E8-05DA87122D0B}"/>
                </a:ext>
              </a:extLst>
            </p:cNvPr>
            <p:cNvSpPr/>
            <p:nvPr/>
          </p:nvSpPr>
          <p:spPr bwMode="gray">
            <a:xfrm>
              <a:off x="389149" y="4959391"/>
              <a:ext cx="10926346" cy="3703314"/>
            </a:xfrm>
            <a:prstGeom prst="rect">
              <a:avLst/>
            </a:prstGeom>
            <a:solidFill>
              <a:schemeClr val="bg1"/>
            </a:solidFill>
            <a:ln w="19050" algn="ctr">
              <a:solidFill>
                <a:schemeClr val="accent3">
                  <a:lumMod val="20000"/>
                  <a:lumOff val="80000"/>
                </a:schemeClr>
              </a:solidFill>
              <a:miter lim="800000"/>
              <a:headEnd/>
              <a:tailEnd/>
            </a:ln>
          </p:spPr>
          <p:txBody>
            <a:bodyPr wrap="square" lIns="77938" tIns="77938" rIns="77938" bIns="77938" rtlCol="0" anchor="ctr"/>
            <a:lstStyle/>
            <a:p>
              <a:pPr algn="ctr">
                <a:lnSpc>
                  <a:spcPct val="106000"/>
                </a:lnSpc>
                <a:buFont typeface="Wingdings 2" pitchFamily="18" charset="2"/>
                <a:buNone/>
              </a:pPr>
              <a:endParaRPr lang="en-IN" sz="1403" b="1">
                <a:solidFill>
                  <a:schemeClr val="bg1"/>
                </a:solidFill>
              </a:endParaRPr>
            </a:p>
          </p:txBody>
        </p:sp>
        <p:sp>
          <p:nvSpPr>
            <p:cNvPr id="5" name="Rectangle 4">
              <a:extLst>
                <a:ext uri="{FF2B5EF4-FFF2-40B4-BE49-F238E27FC236}">
                  <a16:creationId xmlns:a16="http://schemas.microsoft.com/office/drawing/2014/main" id="{8E0E3381-D338-D57D-608D-7F67B93F8301}"/>
                </a:ext>
              </a:extLst>
            </p:cNvPr>
            <p:cNvSpPr/>
            <p:nvPr/>
          </p:nvSpPr>
          <p:spPr>
            <a:xfrm>
              <a:off x="464597" y="5267846"/>
              <a:ext cx="10672719" cy="3318857"/>
            </a:xfrm>
            <a:prstGeom prst="rect">
              <a:avLst/>
            </a:prstGeom>
          </p:spPr>
          <p:txBody>
            <a:bodyPr wrap="square">
              <a:spAutoFit/>
            </a:bodyPr>
            <a:lstStyle/>
            <a:p>
              <a:pPr>
                <a:spcBef>
                  <a:spcPts val="526"/>
                </a:spcBef>
              </a:pPr>
              <a:r>
                <a:rPr lang="en-US" sz="1400">
                  <a:ea typeface="Verdana" panose="020B0604030504040204" pitchFamily="34" charset="0"/>
                  <a:cs typeface="Verdana" panose="020B0604030504040204" pitchFamily="34" charset="0"/>
                </a:rPr>
                <a:t>Following disclosure shall be made in respect of tangible fixed assets: </a:t>
              </a:r>
            </a:p>
            <a:p>
              <a:pPr marL="150310" indent="-150310">
                <a:spcBef>
                  <a:spcPts val="526"/>
                </a:spcBef>
                <a:buFont typeface="Arial" panose="020B0604020202020204" pitchFamily="34" charset="0"/>
                <a:buChar char="•"/>
              </a:pPr>
              <a:r>
                <a:rPr lang="en-US" sz="1400">
                  <a:ea typeface="Verdana" panose="020B0604030504040204" pitchFamily="34" charset="0"/>
                  <a:cs typeface="Verdana" panose="020B0604030504040204" pitchFamily="34" charset="0"/>
                </a:rPr>
                <a:t>Description of asset or block of assets </a:t>
              </a:r>
            </a:p>
            <a:p>
              <a:pPr marL="150310" indent="-150310">
                <a:spcBef>
                  <a:spcPts val="526"/>
                </a:spcBef>
                <a:buFont typeface="Arial" panose="020B0604020202020204" pitchFamily="34" charset="0"/>
                <a:buChar char="•"/>
              </a:pPr>
              <a:r>
                <a:rPr lang="en-US" sz="1400">
                  <a:ea typeface="Verdana" panose="020B0604030504040204" pitchFamily="34" charset="0"/>
                  <a:cs typeface="Verdana" panose="020B0604030504040204" pitchFamily="34" charset="0"/>
                </a:rPr>
                <a:t>Rate of depreciation </a:t>
              </a:r>
            </a:p>
            <a:p>
              <a:pPr marL="150310" indent="-150310">
                <a:spcBef>
                  <a:spcPts val="526"/>
                </a:spcBef>
                <a:buFont typeface="Arial" panose="020B0604020202020204" pitchFamily="34" charset="0"/>
                <a:buChar char="•"/>
              </a:pPr>
              <a:r>
                <a:rPr lang="en-US" sz="1400">
                  <a:ea typeface="Verdana" panose="020B0604030504040204" pitchFamily="34" charset="0"/>
                  <a:cs typeface="Verdana" panose="020B0604030504040204" pitchFamily="34" charset="0"/>
                </a:rPr>
                <a:t>Actual cost or written down value, as the case may be </a:t>
              </a:r>
            </a:p>
            <a:p>
              <a:pPr marL="150310" indent="-150310">
                <a:spcBef>
                  <a:spcPts val="526"/>
                </a:spcBef>
                <a:buFont typeface="Arial" panose="020B0604020202020204" pitchFamily="34" charset="0"/>
                <a:buChar char="•"/>
              </a:pPr>
              <a:r>
                <a:rPr lang="en-US" sz="1400">
                  <a:ea typeface="Verdana" panose="020B0604030504040204" pitchFamily="34" charset="0"/>
                  <a:cs typeface="Verdana" panose="020B0604030504040204" pitchFamily="34" charset="0"/>
                </a:rPr>
                <a:t>Additions or deductions during the year with dates; in the case of any addition of an asset, date of put to use; including adjustments on account of </a:t>
              </a:r>
            </a:p>
            <a:p>
              <a:pPr marL="630238" indent="-285750">
                <a:spcBef>
                  <a:spcPts val="526"/>
                </a:spcBef>
                <a:buFont typeface="Courier New" panose="02070309020205020404" pitchFamily="49" charset="0"/>
                <a:buChar char="o"/>
              </a:pPr>
              <a:r>
                <a:rPr lang="en-US" sz="1400">
                  <a:ea typeface="Verdana" panose="020B0604030504040204" pitchFamily="34" charset="0"/>
                  <a:cs typeface="Verdana" panose="020B0604030504040204" pitchFamily="34" charset="0"/>
                </a:rPr>
                <a:t>Central Value Added Tax credit claimed and allowed; </a:t>
              </a:r>
            </a:p>
            <a:p>
              <a:pPr marL="630238" indent="-285750">
                <a:spcBef>
                  <a:spcPts val="526"/>
                </a:spcBef>
                <a:buFont typeface="Courier New" panose="02070309020205020404" pitchFamily="49" charset="0"/>
                <a:buChar char="o"/>
              </a:pPr>
              <a:r>
                <a:rPr lang="en-US" sz="1400">
                  <a:ea typeface="Verdana" panose="020B0604030504040204" pitchFamily="34" charset="0"/>
                  <a:cs typeface="Verdana" panose="020B0604030504040204" pitchFamily="34" charset="0"/>
                </a:rPr>
                <a:t>Change in rate of exchange of currency; </a:t>
              </a:r>
            </a:p>
            <a:p>
              <a:pPr marL="630238" indent="-285750">
                <a:spcBef>
                  <a:spcPts val="526"/>
                </a:spcBef>
                <a:buFont typeface="Courier New" panose="02070309020205020404" pitchFamily="49" charset="0"/>
                <a:buChar char="o"/>
              </a:pPr>
              <a:r>
                <a:rPr lang="en-US" sz="1400">
                  <a:ea typeface="Verdana" panose="020B0604030504040204" pitchFamily="34" charset="0"/>
                  <a:cs typeface="Verdana" panose="020B0604030504040204" pitchFamily="34" charset="0"/>
                </a:rPr>
                <a:t>Subsidy or grant or reimbursement, by whatever name called; </a:t>
              </a:r>
            </a:p>
            <a:p>
              <a:pPr marL="150310" indent="-150310">
                <a:spcBef>
                  <a:spcPts val="526"/>
                </a:spcBef>
                <a:buFont typeface="Arial" panose="020B0604020202020204" pitchFamily="34" charset="0"/>
                <a:buChar char="•"/>
              </a:pPr>
              <a:r>
                <a:rPr lang="en-US" sz="1400">
                  <a:ea typeface="Verdana" panose="020B0604030504040204" pitchFamily="34" charset="0"/>
                  <a:cs typeface="Verdana" panose="020B0604030504040204" pitchFamily="34" charset="0"/>
                </a:rPr>
                <a:t>Depreciation Allowable </a:t>
              </a:r>
            </a:p>
            <a:p>
              <a:pPr marL="150310" indent="-150310">
                <a:spcBef>
                  <a:spcPts val="526"/>
                </a:spcBef>
                <a:buFont typeface="Arial" panose="020B0604020202020204" pitchFamily="34" charset="0"/>
                <a:buChar char="•"/>
              </a:pPr>
              <a:r>
                <a:rPr lang="en-US" sz="1400">
                  <a:ea typeface="Verdana" panose="020B0604030504040204" pitchFamily="34" charset="0"/>
                  <a:cs typeface="Verdana" panose="020B0604030504040204" pitchFamily="34" charset="0"/>
                </a:rPr>
                <a:t>Written down value at the end of year </a:t>
              </a:r>
            </a:p>
            <a:p>
              <a:pPr>
                <a:spcBef>
                  <a:spcPts val="526"/>
                </a:spcBef>
              </a:pPr>
              <a:r>
                <a:rPr lang="en-US" sz="1400">
                  <a:ea typeface="Verdana" panose="020B0604030504040204" pitchFamily="34" charset="0"/>
                  <a:cs typeface="Verdana" panose="020B0604030504040204" pitchFamily="34" charset="0"/>
                </a:rPr>
                <a:t>The disclosures prescribed by this ICDS are similar to the requirements of clause 18 of Form 3CD</a:t>
              </a:r>
            </a:p>
          </p:txBody>
        </p:sp>
        <p:grpSp>
          <p:nvGrpSpPr>
            <p:cNvPr id="6" name="Graphic 4">
              <a:extLst>
                <a:ext uri="{FF2B5EF4-FFF2-40B4-BE49-F238E27FC236}">
                  <a16:creationId xmlns:a16="http://schemas.microsoft.com/office/drawing/2014/main" id="{87AD5613-5E3F-7DC1-8CBC-523D466B82B9}"/>
                </a:ext>
              </a:extLst>
            </p:cNvPr>
            <p:cNvGrpSpPr/>
            <p:nvPr/>
          </p:nvGrpSpPr>
          <p:grpSpPr>
            <a:xfrm>
              <a:off x="126946" y="4622226"/>
              <a:ext cx="3072016" cy="589372"/>
              <a:chOff x="469900" y="1885648"/>
              <a:chExt cx="4102727" cy="799679"/>
            </a:xfrm>
            <a:solidFill>
              <a:schemeClr val="accent1"/>
            </a:solidFill>
          </p:grpSpPr>
          <p:sp>
            <p:nvSpPr>
              <p:cNvPr id="7" name="Freeform: Shape 6">
                <a:extLst>
                  <a:ext uri="{FF2B5EF4-FFF2-40B4-BE49-F238E27FC236}">
                    <a16:creationId xmlns:a16="http://schemas.microsoft.com/office/drawing/2014/main" id="{58B07C55-6D04-25A1-1500-CCBA7DD3B2E5}"/>
                  </a:ext>
                </a:extLst>
              </p:cNvPr>
              <p:cNvSpPr/>
              <p:nvPr/>
            </p:nvSpPr>
            <p:spPr>
              <a:xfrm>
                <a:off x="700978" y="1946219"/>
                <a:ext cx="3871649" cy="703927"/>
              </a:xfrm>
              <a:custGeom>
                <a:avLst/>
                <a:gdLst>
                  <a:gd name="connsiteX0" fmla="*/ 2717548 w 2705297"/>
                  <a:gd name="connsiteY0" fmla="*/ 341650 h 680577"/>
                  <a:gd name="connsiteX1" fmla="*/ 2717548 w 2705297"/>
                  <a:gd name="connsiteY1" fmla="*/ 683300 h 680577"/>
                  <a:gd name="connsiteX2" fmla="*/ 423830 w 2705297"/>
                  <a:gd name="connsiteY2" fmla="*/ 683300 h 680577"/>
                  <a:gd name="connsiteX3" fmla="*/ 0 w 2705297"/>
                  <a:gd name="connsiteY3" fmla="*/ 341480 h 680577"/>
                  <a:gd name="connsiteX4" fmla="*/ 423830 w 2705297"/>
                  <a:gd name="connsiteY4" fmla="*/ 0 h 680577"/>
                  <a:gd name="connsiteX5" fmla="*/ 2375898 w 2705297"/>
                  <a:gd name="connsiteY5" fmla="*/ 0 h 680577"/>
                  <a:gd name="connsiteX6" fmla="*/ 2717548 w 2705297"/>
                  <a:gd name="connsiteY6" fmla="*/ 341650 h 68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297" h="680577">
                    <a:moveTo>
                      <a:pt x="2717548" y="341650"/>
                    </a:moveTo>
                    <a:lnTo>
                      <a:pt x="2717548" y="683300"/>
                    </a:lnTo>
                    <a:lnTo>
                      <a:pt x="423830" y="683300"/>
                    </a:lnTo>
                    <a:lnTo>
                      <a:pt x="0" y="341480"/>
                    </a:lnTo>
                    <a:lnTo>
                      <a:pt x="423830" y="0"/>
                    </a:lnTo>
                    <a:lnTo>
                      <a:pt x="2375898" y="0"/>
                    </a:lnTo>
                    <a:cubicBezTo>
                      <a:pt x="2564588" y="0"/>
                      <a:pt x="2717548" y="152960"/>
                      <a:pt x="2717548" y="341650"/>
                    </a:cubicBezTo>
                    <a:close/>
                  </a:path>
                </a:pathLst>
              </a:custGeom>
              <a:solidFill>
                <a:srgbClr val="0070C0"/>
              </a:solidFill>
              <a:ln w="16968" cap="flat">
                <a:noFill/>
                <a:prstDash val="solid"/>
                <a:miter/>
              </a:ln>
            </p:spPr>
            <p:txBody>
              <a:bodyPr rtlCol="0" anchor="ctr"/>
              <a:lstStyle/>
              <a:p>
                <a:endParaRPr lang="en-US" sz="1800"/>
              </a:p>
            </p:txBody>
          </p:sp>
          <p:sp>
            <p:nvSpPr>
              <p:cNvPr id="8" name="Freeform: Shape 7">
                <a:extLst>
                  <a:ext uri="{FF2B5EF4-FFF2-40B4-BE49-F238E27FC236}">
                    <a16:creationId xmlns:a16="http://schemas.microsoft.com/office/drawing/2014/main" id="{EADA6A9E-0267-09D4-44D3-4CEDE53AB8D4}"/>
                  </a:ext>
                </a:extLst>
              </p:cNvPr>
              <p:cNvSpPr/>
              <p:nvPr/>
            </p:nvSpPr>
            <p:spPr>
              <a:xfrm>
                <a:off x="872122" y="1946219"/>
                <a:ext cx="544462" cy="703927"/>
              </a:xfrm>
              <a:custGeom>
                <a:avLst/>
                <a:gdLst>
                  <a:gd name="connsiteX0" fmla="*/ 547695 w 544462"/>
                  <a:gd name="connsiteY0" fmla="*/ 341480 h 680577"/>
                  <a:gd name="connsiteX1" fmla="*/ 427743 w 544462"/>
                  <a:gd name="connsiteY1" fmla="*/ 683130 h 680577"/>
                  <a:gd name="connsiteX2" fmla="*/ 424000 w 544462"/>
                  <a:gd name="connsiteY2" fmla="*/ 683130 h 680577"/>
                  <a:gd name="connsiteX3" fmla="*/ 0 w 544462"/>
                  <a:gd name="connsiteY3" fmla="*/ 341480 h 680577"/>
                  <a:gd name="connsiteX4" fmla="*/ 423830 w 544462"/>
                  <a:gd name="connsiteY4" fmla="*/ 0 h 680577"/>
                  <a:gd name="connsiteX5" fmla="*/ 427743 w 544462"/>
                  <a:gd name="connsiteY5" fmla="*/ 0 h 680577"/>
                  <a:gd name="connsiteX6" fmla="*/ 547695 w 544462"/>
                  <a:gd name="connsiteY6" fmla="*/ 341480 h 68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62" h="680577">
                    <a:moveTo>
                      <a:pt x="547695" y="341480"/>
                    </a:moveTo>
                    <a:cubicBezTo>
                      <a:pt x="547695" y="470620"/>
                      <a:pt x="502777" y="589551"/>
                      <a:pt x="427743" y="683130"/>
                    </a:cubicBezTo>
                    <a:lnTo>
                      <a:pt x="424000" y="683130"/>
                    </a:lnTo>
                    <a:lnTo>
                      <a:pt x="0" y="341480"/>
                    </a:lnTo>
                    <a:lnTo>
                      <a:pt x="423830" y="0"/>
                    </a:lnTo>
                    <a:lnTo>
                      <a:pt x="427743" y="0"/>
                    </a:lnTo>
                    <a:cubicBezTo>
                      <a:pt x="502947" y="93750"/>
                      <a:pt x="547695" y="212510"/>
                      <a:pt x="547695" y="341480"/>
                    </a:cubicBezTo>
                    <a:close/>
                  </a:path>
                </a:pathLst>
              </a:custGeom>
              <a:solidFill>
                <a:srgbClr val="002060"/>
              </a:solidFill>
              <a:ln w="16968" cap="flat">
                <a:noFill/>
                <a:prstDash val="solid"/>
                <a:miter/>
              </a:ln>
            </p:spPr>
            <p:txBody>
              <a:bodyPr rtlCol="0" anchor="ctr"/>
              <a:lstStyle/>
              <a:p>
                <a:endParaRPr lang="en-US" sz="1800"/>
              </a:p>
            </p:txBody>
          </p:sp>
          <p:sp>
            <p:nvSpPr>
              <p:cNvPr id="10" name="Freeform: Shape 8">
                <a:extLst>
                  <a:ext uri="{FF2B5EF4-FFF2-40B4-BE49-F238E27FC236}">
                    <a16:creationId xmlns:a16="http://schemas.microsoft.com/office/drawing/2014/main" id="{59C3CF43-95AA-800C-FB65-FA71F5FE3119}"/>
                  </a:ext>
                </a:extLst>
              </p:cNvPr>
              <p:cNvSpPr/>
              <p:nvPr/>
            </p:nvSpPr>
            <p:spPr>
              <a:xfrm>
                <a:off x="469900" y="1885648"/>
                <a:ext cx="799679" cy="799679"/>
              </a:xfrm>
              <a:custGeom>
                <a:avLst/>
                <a:gdLst>
                  <a:gd name="connsiteX0" fmla="*/ 402222 w 799679"/>
                  <a:gd name="connsiteY0" fmla="*/ 804443 h 799679"/>
                  <a:gd name="connsiteX1" fmla="*/ 0 w 799679"/>
                  <a:gd name="connsiteY1" fmla="*/ 402222 h 799679"/>
                  <a:gd name="connsiteX2" fmla="*/ 402222 w 799679"/>
                  <a:gd name="connsiteY2" fmla="*/ 0 h 799679"/>
                  <a:gd name="connsiteX3" fmla="*/ 804443 w 799679"/>
                  <a:gd name="connsiteY3" fmla="*/ 402222 h 799679"/>
                  <a:gd name="connsiteX4" fmla="*/ 402222 w 799679"/>
                  <a:gd name="connsiteY4" fmla="*/ 804443 h 79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679" h="799679">
                    <a:moveTo>
                      <a:pt x="402222" y="804443"/>
                    </a:moveTo>
                    <a:cubicBezTo>
                      <a:pt x="180353" y="804443"/>
                      <a:pt x="0" y="623920"/>
                      <a:pt x="0" y="402222"/>
                    </a:cubicBezTo>
                    <a:cubicBezTo>
                      <a:pt x="0" y="180353"/>
                      <a:pt x="180353" y="0"/>
                      <a:pt x="402222" y="0"/>
                    </a:cubicBezTo>
                    <a:cubicBezTo>
                      <a:pt x="624090" y="0"/>
                      <a:pt x="804443" y="180353"/>
                      <a:pt x="804443" y="402222"/>
                    </a:cubicBezTo>
                    <a:cubicBezTo>
                      <a:pt x="804443" y="623920"/>
                      <a:pt x="623920" y="804443"/>
                      <a:pt x="402222" y="804443"/>
                    </a:cubicBezTo>
                    <a:close/>
                  </a:path>
                </a:pathLst>
              </a:custGeom>
              <a:solidFill>
                <a:schemeClr val="accent3">
                  <a:lumMod val="20000"/>
                  <a:lumOff val="80000"/>
                </a:schemeClr>
              </a:solidFill>
              <a:ln w="16968" cap="flat">
                <a:noFill/>
                <a:prstDash val="solid"/>
                <a:miter/>
              </a:ln>
            </p:spPr>
            <p:txBody>
              <a:bodyPr rtlCol="0" anchor="ctr"/>
              <a:lstStyle/>
              <a:p>
                <a:endParaRPr lang="en-US" sz="1800"/>
              </a:p>
            </p:txBody>
          </p:sp>
          <p:sp>
            <p:nvSpPr>
              <p:cNvPr id="11" name="Freeform: Shape 9">
                <a:extLst>
                  <a:ext uri="{FF2B5EF4-FFF2-40B4-BE49-F238E27FC236}">
                    <a16:creationId xmlns:a16="http://schemas.microsoft.com/office/drawing/2014/main" id="{9B75C3CF-CCE3-7733-3995-D10BB554F50C}"/>
                  </a:ext>
                </a:extLst>
              </p:cNvPr>
              <p:cNvSpPr/>
              <p:nvPr/>
            </p:nvSpPr>
            <p:spPr>
              <a:xfrm>
                <a:off x="542552" y="1958470"/>
                <a:ext cx="646549" cy="646549"/>
              </a:xfrm>
              <a:custGeom>
                <a:avLst/>
                <a:gdLst>
                  <a:gd name="connsiteX0" fmla="*/ 658970 w 646549"/>
                  <a:gd name="connsiteY0" fmla="*/ 329400 h 646548"/>
                  <a:gd name="connsiteX1" fmla="*/ 329570 w 646549"/>
                  <a:gd name="connsiteY1" fmla="*/ 658800 h 646548"/>
                  <a:gd name="connsiteX2" fmla="*/ 0 w 646549"/>
                  <a:gd name="connsiteY2" fmla="*/ 329400 h 646548"/>
                  <a:gd name="connsiteX3" fmla="*/ 329400 w 646549"/>
                  <a:gd name="connsiteY3" fmla="*/ 0 h 646548"/>
                  <a:gd name="connsiteX4" fmla="*/ 658970 w 646549"/>
                  <a:gd name="connsiteY4" fmla="*/ 329400 h 646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549" h="646548">
                    <a:moveTo>
                      <a:pt x="658970" y="329400"/>
                    </a:moveTo>
                    <a:cubicBezTo>
                      <a:pt x="658970" y="511284"/>
                      <a:pt x="511454" y="658800"/>
                      <a:pt x="329570" y="658800"/>
                    </a:cubicBezTo>
                    <a:cubicBezTo>
                      <a:pt x="147515" y="658800"/>
                      <a:pt x="0" y="511284"/>
                      <a:pt x="0" y="329400"/>
                    </a:cubicBezTo>
                    <a:cubicBezTo>
                      <a:pt x="0" y="147345"/>
                      <a:pt x="147515" y="0"/>
                      <a:pt x="329400" y="0"/>
                    </a:cubicBezTo>
                    <a:cubicBezTo>
                      <a:pt x="511454" y="-170"/>
                      <a:pt x="658970" y="147345"/>
                      <a:pt x="658970" y="329400"/>
                    </a:cubicBezTo>
                    <a:close/>
                  </a:path>
                </a:pathLst>
              </a:custGeom>
              <a:solidFill>
                <a:srgbClr val="0070C0"/>
              </a:solidFill>
              <a:ln w="16968" cap="flat">
                <a:noFill/>
                <a:prstDash val="solid"/>
                <a:miter/>
              </a:ln>
            </p:spPr>
            <p:txBody>
              <a:bodyPr rtlCol="0" anchor="ctr"/>
              <a:lstStyle/>
              <a:p>
                <a:endParaRPr lang="en-US" sz="1800"/>
              </a:p>
            </p:txBody>
          </p:sp>
        </p:grpSp>
        <p:sp>
          <p:nvSpPr>
            <p:cNvPr id="12" name="Rectangle 11">
              <a:extLst>
                <a:ext uri="{FF2B5EF4-FFF2-40B4-BE49-F238E27FC236}">
                  <a16:creationId xmlns:a16="http://schemas.microsoft.com/office/drawing/2014/main" id="{6D58FB8B-F93E-16C1-3E9F-D3B33C1352BF}"/>
                </a:ext>
              </a:extLst>
            </p:cNvPr>
            <p:cNvSpPr/>
            <p:nvPr/>
          </p:nvSpPr>
          <p:spPr bwMode="gray">
            <a:xfrm>
              <a:off x="769605" y="4732827"/>
              <a:ext cx="2320393" cy="396108"/>
            </a:xfrm>
            <a:prstGeom prst="rect">
              <a:avLst/>
            </a:prstGeom>
            <a:noFill/>
            <a:ln w="19050" algn="ctr">
              <a:noFill/>
              <a:miter lim="800000"/>
              <a:headEnd/>
              <a:tailEnd/>
            </a:ln>
          </p:spPr>
          <p:txBody>
            <a:bodyPr wrap="square" lIns="77938" tIns="77938" rIns="77938" bIns="77938" rtlCol="0" anchor="ctr"/>
            <a:lstStyle/>
            <a:p>
              <a:pPr algn="ctr">
                <a:lnSpc>
                  <a:spcPct val="106000"/>
                </a:lnSpc>
                <a:buFont typeface="Wingdings 2" pitchFamily="18" charset="2"/>
                <a:buNone/>
              </a:pPr>
              <a:r>
                <a:rPr lang="en-US" sz="1600" b="1">
                  <a:solidFill>
                    <a:schemeClr val="bg1"/>
                  </a:solidFill>
                </a:rPr>
                <a:t>Disclosure as per ICDS 5</a:t>
              </a:r>
            </a:p>
          </p:txBody>
        </p:sp>
        <p:grpSp>
          <p:nvGrpSpPr>
            <p:cNvPr id="13" name="Group 349">
              <a:extLst>
                <a:ext uri="{FF2B5EF4-FFF2-40B4-BE49-F238E27FC236}">
                  <a16:creationId xmlns:a16="http://schemas.microsoft.com/office/drawing/2014/main" id="{92AECF5C-1E01-1416-4ACC-ECDB37B8044E}"/>
                </a:ext>
              </a:extLst>
            </p:cNvPr>
            <p:cNvGrpSpPr>
              <a:grpSpLocks noChangeAspect="1"/>
            </p:cNvGrpSpPr>
            <p:nvPr/>
          </p:nvGrpSpPr>
          <p:grpSpPr bwMode="auto">
            <a:xfrm>
              <a:off x="271539" y="4769731"/>
              <a:ext cx="322300" cy="322299"/>
              <a:chOff x="5018" y="1229"/>
              <a:chExt cx="340" cy="340"/>
            </a:xfrm>
            <a:solidFill>
              <a:schemeClr val="bg1"/>
            </a:solidFill>
          </p:grpSpPr>
          <p:sp>
            <p:nvSpPr>
              <p:cNvPr id="14" name="Freeform 350">
                <a:extLst>
                  <a:ext uri="{FF2B5EF4-FFF2-40B4-BE49-F238E27FC236}">
                    <a16:creationId xmlns:a16="http://schemas.microsoft.com/office/drawing/2014/main" id="{78B4584D-BD57-3A55-DDFD-3E4AF7C686F6}"/>
                  </a:ext>
                </a:extLst>
              </p:cNvPr>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165" tIns="40082" rIns="80165" bIns="40082" numCol="1" anchor="t" anchorCtr="0" compatLnSpc="1">
                <a:prstTxWarp prst="textNoShape">
                  <a:avLst/>
                </a:prstTxWarp>
              </a:bodyPr>
              <a:lstStyle/>
              <a:p>
                <a:endParaRPr lang="en-GB" sz="1800"/>
              </a:p>
            </p:txBody>
          </p:sp>
          <p:sp>
            <p:nvSpPr>
              <p:cNvPr id="15" name="Freeform 351">
                <a:extLst>
                  <a:ext uri="{FF2B5EF4-FFF2-40B4-BE49-F238E27FC236}">
                    <a16:creationId xmlns:a16="http://schemas.microsoft.com/office/drawing/2014/main" id="{F180B7F2-51DF-441F-DAE7-4CEB14589B4F}"/>
                  </a:ext>
                </a:extLst>
              </p:cNvPr>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165" tIns="40082" rIns="80165" bIns="40082" numCol="1" anchor="t" anchorCtr="0" compatLnSpc="1">
                <a:prstTxWarp prst="textNoShape">
                  <a:avLst/>
                </a:prstTxWarp>
              </a:bodyPr>
              <a:lstStyle/>
              <a:p>
                <a:endParaRPr lang="en-GB" sz="1800"/>
              </a:p>
            </p:txBody>
          </p:sp>
        </p:grpSp>
      </p:grpSp>
    </p:spTree>
    <p:extLst>
      <p:ext uri="{BB962C8B-B14F-4D97-AF65-F5344CB8AC3E}">
        <p14:creationId xmlns:p14="http://schemas.microsoft.com/office/powerpoint/2010/main" val="281417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 V Tangible Fixed Assets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827CC68-8175-5945-9EBA-92E7BAD6F4B9}"/>
              </a:ext>
            </a:extLst>
          </p:cNvPr>
          <p:cNvSpPr txBox="1"/>
          <p:nvPr/>
        </p:nvSpPr>
        <p:spPr>
          <a:xfrm>
            <a:off x="389149" y="816002"/>
            <a:ext cx="4802391" cy="830997"/>
          </a:xfrm>
          <a:prstGeom prst="rect">
            <a:avLst/>
          </a:prstGeom>
          <a:noFill/>
        </p:spPr>
        <p:txBody>
          <a:bodyPr wrap="square" rtlCol="0">
            <a:spAutoFit/>
          </a:bodyPr>
          <a:lstStyle/>
          <a:p>
            <a:r>
              <a:rPr lang="en-US" sz="1600" b="1" dirty="0"/>
              <a:t>Indicative disclosure as per ICDS V:</a:t>
            </a:r>
          </a:p>
          <a:p>
            <a:endParaRPr lang="en-US" sz="1600" dirty="0"/>
          </a:p>
          <a:p>
            <a:r>
              <a:rPr lang="en-US" sz="1600" dirty="0"/>
              <a:t>Disclosure can be made in clause 18 of Form 3CD</a:t>
            </a:r>
          </a:p>
        </p:txBody>
      </p:sp>
      <p:pic>
        <p:nvPicPr>
          <p:cNvPr id="4" name="Picture 3">
            <a:extLst>
              <a:ext uri="{FF2B5EF4-FFF2-40B4-BE49-F238E27FC236}">
                <a16:creationId xmlns:a16="http://schemas.microsoft.com/office/drawing/2014/main" id="{9AAEE731-E9D8-6DF3-0F33-8A493A1F6A34}"/>
              </a:ext>
            </a:extLst>
          </p:cNvPr>
          <p:cNvPicPr>
            <a:picLocks noChangeAspect="1"/>
          </p:cNvPicPr>
          <p:nvPr/>
        </p:nvPicPr>
        <p:blipFill>
          <a:blip r:embed="rId2"/>
          <a:stretch>
            <a:fillRect/>
          </a:stretch>
        </p:blipFill>
        <p:spPr>
          <a:xfrm>
            <a:off x="1380552" y="1757562"/>
            <a:ext cx="8211696" cy="4086795"/>
          </a:xfrm>
          <a:prstGeom prst="rect">
            <a:avLst/>
          </a:prstGeom>
        </p:spPr>
      </p:pic>
    </p:spTree>
    <p:extLst>
      <p:ext uri="{BB962C8B-B14F-4D97-AF65-F5344CB8AC3E}">
        <p14:creationId xmlns:p14="http://schemas.microsoft.com/office/powerpoint/2010/main" val="67027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 V Tangible Fixed Assets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670564E-4895-20FD-9E5B-89A5CCFB53FE}"/>
              </a:ext>
            </a:extLst>
          </p:cNvPr>
          <p:cNvPicPr>
            <a:picLocks noChangeAspect="1"/>
          </p:cNvPicPr>
          <p:nvPr/>
        </p:nvPicPr>
        <p:blipFill>
          <a:blip r:embed="rId2"/>
          <a:stretch>
            <a:fillRect/>
          </a:stretch>
        </p:blipFill>
        <p:spPr>
          <a:xfrm>
            <a:off x="1780658" y="1433330"/>
            <a:ext cx="7411484" cy="2619741"/>
          </a:xfrm>
          <a:prstGeom prst="rect">
            <a:avLst/>
          </a:prstGeom>
        </p:spPr>
      </p:pic>
      <p:sp>
        <p:nvSpPr>
          <p:cNvPr id="6" name="TextBox 5">
            <a:extLst>
              <a:ext uri="{FF2B5EF4-FFF2-40B4-BE49-F238E27FC236}">
                <a16:creationId xmlns:a16="http://schemas.microsoft.com/office/drawing/2014/main" id="{73DE9D2A-74AB-627D-75BC-94122E76BF94}"/>
              </a:ext>
            </a:extLst>
          </p:cNvPr>
          <p:cNvSpPr txBox="1"/>
          <p:nvPr/>
        </p:nvSpPr>
        <p:spPr>
          <a:xfrm>
            <a:off x="389149" y="816002"/>
            <a:ext cx="4802391" cy="338554"/>
          </a:xfrm>
          <a:prstGeom prst="rect">
            <a:avLst/>
          </a:prstGeom>
          <a:noFill/>
        </p:spPr>
        <p:txBody>
          <a:bodyPr wrap="square" rtlCol="0">
            <a:spAutoFit/>
          </a:bodyPr>
          <a:lstStyle/>
          <a:p>
            <a:r>
              <a:rPr lang="en-US" sz="1600" b="1" dirty="0"/>
              <a:t>Indicative disclosure as per ICDS V:</a:t>
            </a:r>
          </a:p>
        </p:txBody>
      </p:sp>
    </p:spTree>
    <p:extLst>
      <p:ext uri="{BB962C8B-B14F-4D97-AF65-F5344CB8AC3E}">
        <p14:creationId xmlns:p14="http://schemas.microsoft.com/office/powerpoint/2010/main" val="370884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B12326D-D714-A3D5-A35F-5DC5AF329545}"/>
              </a:ext>
            </a:extLst>
          </p:cNvPr>
          <p:cNvSpPr txBox="1"/>
          <p:nvPr/>
        </p:nvSpPr>
        <p:spPr>
          <a:xfrm>
            <a:off x="425221" y="2844225"/>
            <a:ext cx="9408160" cy="584775"/>
          </a:xfrm>
          <a:prstGeom prst="rect">
            <a:avLst/>
          </a:prstGeom>
          <a:noFill/>
        </p:spPr>
        <p:txBody>
          <a:bodyPr wrap="square" rtlCol="0">
            <a:spAutoFit/>
          </a:bodyPr>
          <a:lstStyle/>
          <a:p>
            <a:r>
              <a:rPr lang="en-US" sz="3200" b="1" dirty="0">
                <a:solidFill>
                  <a:srgbClr val="3485A2"/>
                </a:solidFill>
              </a:rPr>
              <a:t>ICDS VI: Effects of Changes in Foreign Exchange Rates</a:t>
            </a:r>
          </a:p>
        </p:txBody>
      </p:sp>
    </p:spTree>
    <p:extLst>
      <p:ext uri="{BB962C8B-B14F-4D97-AF65-F5344CB8AC3E}">
        <p14:creationId xmlns:p14="http://schemas.microsoft.com/office/powerpoint/2010/main" val="226139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221272"/>
            <a:ext cx="6588594" cy="525961"/>
          </a:xfrm>
        </p:spPr>
        <p:txBody>
          <a:bodyPr>
            <a:normAutofit/>
          </a:bodyPr>
          <a:lstStyle/>
          <a:p>
            <a:pPr algn="l"/>
            <a:r>
              <a:rPr lang="en-US" sz="2400" b="1" dirty="0">
                <a:solidFill>
                  <a:schemeClr val="accent1">
                    <a:lumMod val="75000"/>
                  </a:schemeClr>
                </a:solidFill>
              </a:rPr>
              <a:t>ICDS VI: Effects of Changes in Foreign Exchange Rates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6C16B402-1D96-3A71-AF65-F3E678CCB5B2}"/>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Scope</a:t>
            </a:r>
            <a:endParaRPr lang="en-US" dirty="0"/>
          </a:p>
        </p:txBody>
      </p:sp>
      <p:cxnSp>
        <p:nvCxnSpPr>
          <p:cNvPr id="3" name="Straight Connector 2">
            <a:extLst>
              <a:ext uri="{FF2B5EF4-FFF2-40B4-BE49-F238E27FC236}">
                <a16:creationId xmlns:a16="http://schemas.microsoft.com/office/drawing/2014/main" id="{489BAF5A-13DC-7D74-8BE7-F566533F1AA8}"/>
              </a:ext>
            </a:extLst>
          </p:cNvPr>
          <p:cNvCxnSpPr>
            <a:cxnSpLocks/>
            <a:stCxn id="37" idx="6"/>
            <a:endCxn id="39" idx="2"/>
          </p:cNvCxnSpPr>
          <p:nvPr/>
        </p:nvCxnSpPr>
        <p:spPr>
          <a:xfrm>
            <a:off x="2472879" y="4098621"/>
            <a:ext cx="3319615" cy="0"/>
          </a:xfrm>
          <a:prstGeom prst="line">
            <a:avLst/>
          </a:prstGeom>
          <a:ln w="38100" cap="rnd">
            <a:solidFill>
              <a:srgbClr val="86BC25"/>
            </a:solidFill>
            <a:prstDash val="sysDot"/>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B1A90DF4-863A-B8BC-944F-10A110EA825D}"/>
              </a:ext>
            </a:extLst>
          </p:cNvPr>
          <p:cNvSpPr/>
          <p:nvPr/>
        </p:nvSpPr>
        <p:spPr bwMode="gray">
          <a:xfrm>
            <a:off x="1389666" y="1785257"/>
            <a:ext cx="1851121" cy="1851121"/>
          </a:xfrm>
          <a:prstGeom prst="ellipse">
            <a:avLst/>
          </a:prstGeom>
          <a:solidFill>
            <a:schemeClr val="accent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600" b="1" dirty="0">
              <a:solidFill>
                <a:schemeClr val="bg1"/>
              </a:solidFill>
            </a:endParaRPr>
          </a:p>
        </p:txBody>
      </p:sp>
      <p:sp>
        <p:nvSpPr>
          <p:cNvPr id="5" name="Isosceles Triangle 4">
            <a:extLst>
              <a:ext uri="{FF2B5EF4-FFF2-40B4-BE49-F238E27FC236}">
                <a16:creationId xmlns:a16="http://schemas.microsoft.com/office/drawing/2014/main" id="{B41FF4E2-B9F1-AC98-23FE-95BA3694599D}"/>
              </a:ext>
            </a:extLst>
          </p:cNvPr>
          <p:cNvSpPr/>
          <p:nvPr/>
        </p:nvSpPr>
        <p:spPr bwMode="gray">
          <a:xfrm rot="10800000">
            <a:off x="2104363" y="3416041"/>
            <a:ext cx="421725" cy="440674"/>
          </a:xfrm>
          <a:prstGeom prst="triangle">
            <a:avLst/>
          </a:prstGeom>
          <a:solidFill>
            <a:schemeClr val="accent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600" b="1" dirty="0">
              <a:solidFill>
                <a:schemeClr val="bg1"/>
              </a:solidFill>
            </a:endParaRPr>
          </a:p>
        </p:txBody>
      </p:sp>
      <p:sp>
        <p:nvSpPr>
          <p:cNvPr id="6" name="Oval 5">
            <a:extLst>
              <a:ext uri="{FF2B5EF4-FFF2-40B4-BE49-F238E27FC236}">
                <a16:creationId xmlns:a16="http://schemas.microsoft.com/office/drawing/2014/main" id="{E8CF188F-B14F-32E4-0E8F-70C48F3C6C95}"/>
              </a:ext>
            </a:extLst>
          </p:cNvPr>
          <p:cNvSpPr/>
          <p:nvPr/>
        </p:nvSpPr>
        <p:spPr bwMode="gray">
          <a:xfrm>
            <a:off x="1639391" y="2034982"/>
            <a:ext cx="1351671" cy="1351671"/>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600" b="1" dirty="0">
              <a:solidFill>
                <a:schemeClr val="bg1"/>
              </a:solidFill>
            </a:endParaRPr>
          </a:p>
        </p:txBody>
      </p:sp>
      <p:sp>
        <p:nvSpPr>
          <p:cNvPr id="7" name="Oval 6">
            <a:extLst>
              <a:ext uri="{FF2B5EF4-FFF2-40B4-BE49-F238E27FC236}">
                <a16:creationId xmlns:a16="http://schemas.microsoft.com/office/drawing/2014/main" id="{755A1E6D-ED27-7912-1B9C-965FEE566F85}"/>
              </a:ext>
            </a:extLst>
          </p:cNvPr>
          <p:cNvSpPr/>
          <p:nvPr/>
        </p:nvSpPr>
        <p:spPr bwMode="gray">
          <a:xfrm>
            <a:off x="1639391" y="2034982"/>
            <a:ext cx="1351671" cy="1351671"/>
          </a:xfrm>
          <a:prstGeom prst="ellipse">
            <a:avLst/>
          </a:prstGeom>
          <a:noFill/>
          <a:ln w="76200" algn="ctr">
            <a:solidFill>
              <a:schemeClr val="bg1"/>
            </a:solidFill>
            <a:miter lim="800000"/>
            <a:headEnd/>
            <a:tailEnd/>
          </a:ln>
          <a:effectLst>
            <a:outerShdw blurRad="50800" dist="38100" dir="13500000" algn="br" rotWithShape="0">
              <a:prstClr val="black">
                <a:alpha val="40000"/>
              </a:prstClr>
            </a:outerShdw>
          </a:effectLst>
        </p:spPr>
        <p:txBody>
          <a:bodyPr wrap="square" lIns="88900" tIns="88900" rIns="88900" bIns="88900" rtlCol="0" anchor="ctr"/>
          <a:lstStyle/>
          <a:p>
            <a:pPr algn="ctr">
              <a:lnSpc>
                <a:spcPct val="106000"/>
              </a:lnSpc>
              <a:buFont typeface="Wingdings 2" pitchFamily="18" charset="2"/>
              <a:buNone/>
            </a:pPr>
            <a:endParaRPr lang="en-IN" sz="1600" b="1" dirty="0">
              <a:solidFill>
                <a:schemeClr val="bg1"/>
              </a:solidFill>
            </a:endParaRPr>
          </a:p>
        </p:txBody>
      </p:sp>
      <p:sp>
        <p:nvSpPr>
          <p:cNvPr id="8" name="Oval 7">
            <a:extLst>
              <a:ext uri="{FF2B5EF4-FFF2-40B4-BE49-F238E27FC236}">
                <a16:creationId xmlns:a16="http://schemas.microsoft.com/office/drawing/2014/main" id="{CF7CAB4A-BB14-7DCD-49C9-F782BAA70834}"/>
              </a:ext>
            </a:extLst>
          </p:cNvPr>
          <p:cNvSpPr/>
          <p:nvPr/>
        </p:nvSpPr>
        <p:spPr bwMode="gray">
          <a:xfrm>
            <a:off x="5024587" y="1785257"/>
            <a:ext cx="1851121" cy="1851121"/>
          </a:xfrm>
          <a:prstGeom prst="ellipse">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600" b="1" dirty="0">
              <a:solidFill>
                <a:schemeClr val="bg1"/>
              </a:solidFill>
            </a:endParaRPr>
          </a:p>
        </p:txBody>
      </p:sp>
      <p:sp>
        <p:nvSpPr>
          <p:cNvPr id="10" name="Isosceles Triangle 9">
            <a:extLst>
              <a:ext uri="{FF2B5EF4-FFF2-40B4-BE49-F238E27FC236}">
                <a16:creationId xmlns:a16="http://schemas.microsoft.com/office/drawing/2014/main" id="{D3494BF2-362F-42A7-9CFB-BCB90D6FECEA}"/>
              </a:ext>
            </a:extLst>
          </p:cNvPr>
          <p:cNvSpPr/>
          <p:nvPr/>
        </p:nvSpPr>
        <p:spPr bwMode="gray">
          <a:xfrm rot="10800000">
            <a:off x="5739284" y="3416041"/>
            <a:ext cx="421725" cy="440674"/>
          </a:xfrm>
          <a:prstGeom prst="triangle">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600" b="1" dirty="0">
              <a:solidFill>
                <a:schemeClr val="bg1"/>
              </a:solidFill>
            </a:endParaRPr>
          </a:p>
        </p:txBody>
      </p:sp>
      <p:sp>
        <p:nvSpPr>
          <p:cNvPr id="11" name="Oval 10">
            <a:extLst>
              <a:ext uri="{FF2B5EF4-FFF2-40B4-BE49-F238E27FC236}">
                <a16:creationId xmlns:a16="http://schemas.microsoft.com/office/drawing/2014/main" id="{A0BB466F-78D9-6178-E45F-F73BA3293260}"/>
              </a:ext>
            </a:extLst>
          </p:cNvPr>
          <p:cNvSpPr/>
          <p:nvPr/>
        </p:nvSpPr>
        <p:spPr bwMode="gray">
          <a:xfrm>
            <a:off x="5274312" y="2034982"/>
            <a:ext cx="1351671" cy="1351671"/>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600" b="1" dirty="0">
              <a:solidFill>
                <a:schemeClr val="bg1"/>
              </a:solidFill>
            </a:endParaRPr>
          </a:p>
        </p:txBody>
      </p:sp>
      <p:sp>
        <p:nvSpPr>
          <p:cNvPr id="12" name="Oval 11">
            <a:extLst>
              <a:ext uri="{FF2B5EF4-FFF2-40B4-BE49-F238E27FC236}">
                <a16:creationId xmlns:a16="http://schemas.microsoft.com/office/drawing/2014/main" id="{DB061A5C-32B1-6052-798A-C6D7D89E33B5}"/>
              </a:ext>
            </a:extLst>
          </p:cNvPr>
          <p:cNvSpPr/>
          <p:nvPr/>
        </p:nvSpPr>
        <p:spPr bwMode="gray">
          <a:xfrm>
            <a:off x="5274312" y="2034982"/>
            <a:ext cx="1351671" cy="1351671"/>
          </a:xfrm>
          <a:prstGeom prst="ellipse">
            <a:avLst/>
          </a:prstGeom>
          <a:noFill/>
          <a:ln w="76200" algn="ctr">
            <a:solidFill>
              <a:schemeClr val="bg1"/>
            </a:solidFill>
            <a:miter lim="800000"/>
            <a:headEnd/>
            <a:tailEnd/>
          </a:ln>
          <a:effectLst>
            <a:outerShdw blurRad="50800" dist="38100" dir="13500000" algn="br" rotWithShape="0">
              <a:prstClr val="black">
                <a:alpha val="40000"/>
              </a:prstClr>
            </a:outerShdw>
          </a:effectLst>
        </p:spPr>
        <p:txBody>
          <a:bodyPr wrap="square" lIns="88900" tIns="88900" rIns="88900" bIns="88900" rtlCol="0" anchor="ctr"/>
          <a:lstStyle/>
          <a:p>
            <a:pPr algn="ctr">
              <a:lnSpc>
                <a:spcPct val="106000"/>
              </a:lnSpc>
              <a:buFont typeface="Wingdings 2" pitchFamily="18" charset="2"/>
              <a:buNone/>
            </a:pPr>
            <a:endParaRPr lang="en-IN" sz="1600" b="1" dirty="0">
              <a:solidFill>
                <a:schemeClr val="bg1"/>
              </a:solidFill>
            </a:endParaRPr>
          </a:p>
        </p:txBody>
      </p:sp>
      <p:sp>
        <p:nvSpPr>
          <p:cNvPr id="13" name="Oval 12">
            <a:extLst>
              <a:ext uri="{FF2B5EF4-FFF2-40B4-BE49-F238E27FC236}">
                <a16:creationId xmlns:a16="http://schemas.microsoft.com/office/drawing/2014/main" id="{5B87D369-11FF-5914-C436-1AC392D5D820}"/>
              </a:ext>
            </a:extLst>
          </p:cNvPr>
          <p:cNvSpPr/>
          <p:nvPr/>
        </p:nvSpPr>
        <p:spPr bwMode="gray">
          <a:xfrm>
            <a:off x="8632653" y="1785257"/>
            <a:ext cx="1851121" cy="1851121"/>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600" b="1" dirty="0">
              <a:solidFill>
                <a:schemeClr val="bg1"/>
              </a:solidFill>
            </a:endParaRPr>
          </a:p>
        </p:txBody>
      </p:sp>
      <p:sp>
        <p:nvSpPr>
          <p:cNvPr id="14" name="Isosceles Triangle 13">
            <a:extLst>
              <a:ext uri="{FF2B5EF4-FFF2-40B4-BE49-F238E27FC236}">
                <a16:creationId xmlns:a16="http://schemas.microsoft.com/office/drawing/2014/main" id="{96E3D806-0357-E71A-F166-EE953436E1D7}"/>
              </a:ext>
            </a:extLst>
          </p:cNvPr>
          <p:cNvSpPr/>
          <p:nvPr/>
        </p:nvSpPr>
        <p:spPr bwMode="gray">
          <a:xfrm rot="10800000">
            <a:off x="9347350" y="3416041"/>
            <a:ext cx="421725" cy="440674"/>
          </a:xfrm>
          <a:prstGeom prst="triangl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600" b="1" dirty="0">
              <a:solidFill>
                <a:schemeClr val="bg1"/>
              </a:solidFill>
            </a:endParaRPr>
          </a:p>
        </p:txBody>
      </p:sp>
      <p:sp>
        <p:nvSpPr>
          <p:cNvPr id="15" name="Oval 14">
            <a:extLst>
              <a:ext uri="{FF2B5EF4-FFF2-40B4-BE49-F238E27FC236}">
                <a16:creationId xmlns:a16="http://schemas.microsoft.com/office/drawing/2014/main" id="{76A7F880-9668-6829-70D8-6397B39EAD77}"/>
              </a:ext>
            </a:extLst>
          </p:cNvPr>
          <p:cNvSpPr/>
          <p:nvPr/>
        </p:nvSpPr>
        <p:spPr bwMode="gray">
          <a:xfrm>
            <a:off x="8882378" y="2034982"/>
            <a:ext cx="1351671" cy="1351671"/>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600" b="1" dirty="0">
              <a:solidFill>
                <a:schemeClr val="bg1"/>
              </a:solidFill>
            </a:endParaRPr>
          </a:p>
        </p:txBody>
      </p:sp>
      <p:sp>
        <p:nvSpPr>
          <p:cNvPr id="16" name="Oval 15">
            <a:extLst>
              <a:ext uri="{FF2B5EF4-FFF2-40B4-BE49-F238E27FC236}">
                <a16:creationId xmlns:a16="http://schemas.microsoft.com/office/drawing/2014/main" id="{66A7FD58-F906-4FB4-D2E9-0E69E264B134}"/>
              </a:ext>
            </a:extLst>
          </p:cNvPr>
          <p:cNvSpPr/>
          <p:nvPr/>
        </p:nvSpPr>
        <p:spPr bwMode="gray">
          <a:xfrm>
            <a:off x="8882378" y="2034982"/>
            <a:ext cx="1351671" cy="1351671"/>
          </a:xfrm>
          <a:prstGeom prst="ellipse">
            <a:avLst/>
          </a:prstGeom>
          <a:noFill/>
          <a:ln w="76200" algn="ctr">
            <a:solidFill>
              <a:schemeClr val="bg1"/>
            </a:solidFill>
            <a:miter lim="800000"/>
            <a:headEnd/>
            <a:tailEnd/>
          </a:ln>
          <a:effectLst>
            <a:outerShdw blurRad="50800" dist="38100" dir="13500000" algn="br" rotWithShape="0">
              <a:prstClr val="black">
                <a:alpha val="40000"/>
              </a:prstClr>
            </a:outerShdw>
          </a:effectLst>
        </p:spPr>
        <p:txBody>
          <a:bodyPr wrap="square" lIns="88900" tIns="88900" rIns="88900" bIns="88900" rtlCol="0" anchor="ctr"/>
          <a:lstStyle/>
          <a:p>
            <a:pPr algn="ctr">
              <a:lnSpc>
                <a:spcPct val="106000"/>
              </a:lnSpc>
              <a:buFont typeface="Wingdings 2" pitchFamily="18" charset="2"/>
              <a:buNone/>
            </a:pPr>
            <a:endParaRPr lang="en-IN" sz="1600" b="1" dirty="0">
              <a:solidFill>
                <a:schemeClr val="bg1"/>
              </a:solidFill>
            </a:endParaRPr>
          </a:p>
        </p:txBody>
      </p:sp>
      <p:sp>
        <p:nvSpPr>
          <p:cNvPr id="33" name="Rectangle 32">
            <a:extLst>
              <a:ext uri="{FF2B5EF4-FFF2-40B4-BE49-F238E27FC236}">
                <a16:creationId xmlns:a16="http://schemas.microsoft.com/office/drawing/2014/main" id="{67287991-14EE-800F-90FF-DC423EE468CE}"/>
              </a:ext>
            </a:extLst>
          </p:cNvPr>
          <p:cNvSpPr/>
          <p:nvPr/>
        </p:nvSpPr>
        <p:spPr>
          <a:xfrm>
            <a:off x="1364362" y="4837089"/>
            <a:ext cx="1876425" cy="1252522"/>
          </a:xfrm>
          <a:prstGeom prst="rect">
            <a:avLst/>
          </a:prstGeom>
        </p:spPr>
        <p:txBody>
          <a:bodyPr wrap="square">
            <a:spAutoFit/>
          </a:bodyPr>
          <a:lstStyle/>
          <a:p>
            <a:pPr algn="ctr">
              <a:lnSpc>
                <a:spcPct val="106000"/>
              </a:lnSpc>
              <a:buFont typeface="Wingdings 2" pitchFamily="18" charset="2"/>
              <a:buNone/>
            </a:pPr>
            <a:r>
              <a:rPr lang="en-US" sz="1800" b="1" i="1" u="none" strike="noStrike" baseline="0" dirty="0">
                <a:solidFill>
                  <a:srgbClr val="5B9BD5"/>
                </a:solidFill>
                <a:latin typeface="ArialNarrow,BoldItalic"/>
              </a:rPr>
              <a:t>treatment of transactions in foreign currencies</a:t>
            </a:r>
            <a:endParaRPr lang="en-US" sz="1200" b="1" dirty="0">
              <a:solidFill>
                <a:srgbClr val="5B9BD5"/>
              </a:solidFill>
            </a:endParaRPr>
          </a:p>
        </p:txBody>
      </p:sp>
      <p:sp>
        <p:nvSpPr>
          <p:cNvPr id="34" name="Rectangle 33">
            <a:extLst>
              <a:ext uri="{FF2B5EF4-FFF2-40B4-BE49-F238E27FC236}">
                <a16:creationId xmlns:a16="http://schemas.microsoft.com/office/drawing/2014/main" id="{2288347E-6352-F800-231C-6EB92702B506}"/>
              </a:ext>
            </a:extLst>
          </p:cNvPr>
          <p:cNvSpPr/>
          <p:nvPr/>
        </p:nvSpPr>
        <p:spPr>
          <a:xfrm>
            <a:off x="4981820" y="4837089"/>
            <a:ext cx="1876425" cy="1546129"/>
          </a:xfrm>
          <a:prstGeom prst="rect">
            <a:avLst/>
          </a:prstGeom>
        </p:spPr>
        <p:txBody>
          <a:bodyPr wrap="square">
            <a:spAutoFit/>
          </a:bodyPr>
          <a:lstStyle/>
          <a:p>
            <a:pPr algn="ctr">
              <a:lnSpc>
                <a:spcPct val="106000"/>
              </a:lnSpc>
              <a:buFont typeface="Wingdings 2" pitchFamily="18" charset="2"/>
              <a:buNone/>
            </a:pPr>
            <a:r>
              <a:rPr lang="en-US" sz="1800" b="1" i="1" u="none" strike="noStrike" baseline="0" dirty="0">
                <a:solidFill>
                  <a:srgbClr val="4472C4"/>
                </a:solidFill>
                <a:latin typeface="ArialNarrow,BoldItalic"/>
              </a:rPr>
              <a:t>translating the financial statements of foreign operations</a:t>
            </a:r>
            <a:endParaRPr lang="en-US" sz="1200" dirty="0">
              <a:solidFill>
                <a:srgbClr val="4472C4"/>
              </a:solidFill>
            </a:endParaRPr>
          </a:p>
        </p:txBody>
      </p:sp>
      <p:sp>
        <p:nvSpPr>
          <p:cNvPr id="35" name="Rectangle 34">
            <a:extLst>
              <a:ext uri="{FF2B5EF4-FFF2-40B4-BE49-F238E27FC236}">
                <a16:creationId xmlns:a16="http://schemas.microsoft.com/office/drawing/2014/main" id="{419DF877-BE76-1272-158F-E8A12A25CB10}"/>
              </a:ext>
            </a:extLst>
          </p:cNvPr>
          <p:cNvSpPr/>
          <p:nvPr/>
        </p:nvSpPr>
        <p:spPr>
          <a:xfrm>
            <a:off x="8294935" y="4837089"/>
            <a:ext cx="2547236" cy="1754326"/>
          </a:xfrm>
          <a:prstGeom prst="rect">
            <a:avLst/>
          </a:prstGeom>
        </p:spPr>
        <p:txBody>
          <a:bodyPr wrap="square">
            <a:spAutoFit/>
          </a:bodyPr>
          <a:lstStyle/>
          <a:p>
            <a:pPr algn="ctr"/>
            <a:r>
              <a:rPr lang="en-US" sz="1800" b="1" i="1" u="none" strike="noStrike" baseline="0" dirty="0">
                <a:solidFill>
                  <a:srgbClr val="A5A5A5"/>
                </a:solidFill>
                <a:latin typeface="ArialNarrow,BoldItalic"/>
              </a:rPr>
              <a:t>treatment of foreign currency transactions in the nature of</a:t>
            </a:r>
          </a:p>
          <a:p>
            <a:pPr algn="ctr"/>
            <a:r>
              <a:rPr lang="en-US" sz="1800" b="1" i="1" u="none" strike="noStrike" baseline="0" dirty="0">
                <a:solidFill>
                  <a:srgbClr val="A5A5A5"/>
                </a:solidFill>
                <a:latin typeface="ArialNarrow,BoldItalic"/>
              </a:rPr>
              <a:t>forward exchange contracts</a:t>
            </a:r>
            <a:endParaRPr lang="en-US" sz="1200" dirty="0">
              <a:solidFill>
                <a:srgbClr val="A5A5A5"/>
              </a:solidFill>
            </a:endParaRPr>
          </a:p>
        </p:txBody>
      </p:sp>
      <p:sp>
        <p:nvSpPr>
          <p:cNvPr id="37" name="Oval 36">
            <a:extLst>
              <a:ext uri="{FF2B5EF4-FFF2-40B4-BE49-F238E27FC236}">
                <a16:creationId xmlns:a16="http://schemas.microsoft.com/office/drawing/2014/main" id="{82166FDE-E60B-5D48-13C6-4BA04C5D0C9E}"/>
              </a:ext>
            </a:extLst>
          </p:cNvPr>
          <p:cNvSpPr/>
          <p:nvPr/>
        </p:nvSpPr>
        <p:spPr bwMode="gray">
          <a:xfrm flipV="1">
            <a:off x="2157575" y="3940969"/>
            <a:ext cx="315304" cy="315304"/>
          </a:xfrm>
          <a:prstGeom prst="ellipse">
            <a:avLst/>
          </a:prstGeom>
          <a:solidFill>
            <a:schemeClr val="accent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600" b="1" dirty="0">
              <a:solidFill>
                <a:schemeClr val="bg1"/>
              </a:solidFill>
            </a:endParaRPr>
          </a:p>
        </p:txBody>
      </p:sp>
      <p:sp>
        <p:nvSpPr>
          <p:cNvPr id="38" name="Oval 37">
            <a:extLst>
              <a:ext uri="{FF2B5EF4-FFF2-40B4-BE49-F238E27FC236}">
                <a16:creationId xmlns:a16="http://schemas.microsoft.com/office/drawing/2014/main" id="{C2D448D6-825A-52C3-B31F-76BFA3C9C301}"/>
              </a:ext>
            </a:extLst>
          </p:cNvPr>
          <p:cNvSpPr/>
          <p:nvPr/>
        </p:nvSpPr>
        <p:spPr bwMode="gray">
          <a:xfrm flipV="1">
            <a:off x="2228739" y="4012133"/>
            <a:ext cx="172976" cy="172976"/>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600" b="1" dirty="0">
              <a:solidFill>
                <a:schemeClr val="bg1"/>
              </a:solidFill>
            </a:endParaRPr>
          </a:p>
        </p:txBody>
      </p:sp>
      <p:sp>
        <p:nvSpPr>
          <p:cNvPr id="39" name="Oval 38">
            <a:extLst>
              <a:ext uri="{FF2B5EF4-FFF2-40B4-BE49-F238E27FC236}">
                <a16:creationId xmlns:a16="http://schemas.microsoft.com/office/drawing/2014/main" id="{512CB06D-6ABC-FB69-1C92-C000001D6D2F}"/>
              </a:ext>
            </a:extLst>
          </p:cNvPr>
          <p:cNvSpPr/>
          <p:nvPr/>
        </p:nvSpPr>
        <p:spPr bwMode="gray">
          <a:xfrm flipV="1">
            <a:off x="5792494" y="3940969"/>
            <a:ext cx="315304" cy="315304"/>
          </a:xfrm>
          <a:prstGeom prst="ellipse">
            <a:avLst/>
          </a:prstGeom>
          <a:solidFill>
            <a:srgbClr val="86BC2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600" b="1" dirty="0">
              <a:solidFill>
                <a:schemeClr val="bg1"/>
              </a:solidFill>
            </a:endParaRPr>
          </a:p>
        </p:txBody>
      </p:sp>
      <p:sp>
        <p:nvSpPr>
          <p:cNvPr id="40" name="Oval 39">
            <a:extLst>
              <a:ext uri="{FF2B5EF4-FFF2-40B4-BE49-F238E27FC236}">
                <a16:creationId xmlns:a16="http://schemas.microsoft.com/office/drawing/2014/main" id="{29C32F05-A53A-184C-B32F-CAE2D5702003}"/>
              </a:ext>
            </a:extLst>
          </p:cNvPr>
          <p:cNvSpPr/>
          <p:nvPr/>
        </p:nvSpPr>
        <p:spPr bwMode="gray">
          <a:xfrm flipV="1">
            <a:off x="5863658" y="4012133"/>
            <a:ext cx="172976" cy="172976"/>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600" b="1" dirty="0">
              <a:solidFill>
                <a:schemeClr val="bg1"/>
              </a:solidFill>
            </a:endParaRPr>
          </a:p>
        </p:txBody>
      </p:sp>
      <p:sp>
        <p:nvSpPr>
          <p:cNvPr id="41" name="Oval 40">
            <a:extLst>
              <a:ext uri="{FF2B5EF4-FFF2-40B4-BE49-F238E27FC236}">
                <a16:creationId xmlns:a16="http://schemas.microsoft.com/office/drawing/2014/main" id="{88DBFA93-0B57-1DCA-665F-281CBE80021E}"/>
              </a:ext>
            </a:extLst>
          </p:cNvPr>
          <p:cNvSpPr/>
          <p:nvPr/>
        </p:nvSpPr>
        <p:spPr bwMode="gray">
          <a:xfrm flipV="1">
            <a:off x="9400560" y="3940969"/>
            <a:ext cx="315304" cy="315304"/>
          </a:xfrm>
          <a:prstGeom prst="ellipse">
            <a:avLst/>
          </a:prstGeom>
          <a:solidFill>
            <a:srgbClr val="62B5E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600" b="1" dirty="0">
              <a:solidFill>
                <a:schemeClr val="bg1"/>
              </a:solidFill>
            </a:endParaRPr>
          </a:p>
        </p:txBody>
      </p:sp>
      <p:sp>
        <p:nvSpPr>
          <p:cNvPr id="42" name="Oval 41">
            <a:extLst>
              <a:ext uri="{FF2B5EF4-FFF2-40B4-BE49-F238E27FC236}">
                <a16:creationId xmlns:a16="http://schemas.microsoft.com/office/drawing/2014/main" id="{EA64FB01-DF80-54D6-1C85-0C71E5A9CA78}"/>
              </a:ext>
            </a:extLst>
          </p:cNvPr>
          <p:cNvSpPr/>
          <p:nvPr/>
        </p:nvSpPr>
        <p:spPr bwMode="gray">
          <a:xfrm flipV="1">
            <a:off x="9471724" y="4012133"/>
            <a:ext cx="172976" cy="172976"/>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600" b="1" dirty="0">
              <a:solidFill>
                <a:schemeClr val="bg1"/>
              </a:solidFill>
            </a:endParaRPr>
          </a:p>
        </p:txBody>
      </p:sp>
      <p:cxnSp>
        <p:nvCxnSpPr>
          <p:cNvPr id="45" name="Straight Connector 44">
            <a:extLst>
              <a:ext uri="{FF2B5EF4-FFF2-40B4-BE49-F238E27FC236}">
                <a16:creationId xmlns:a16="http://schemas.microsoft.com/office/drawing/2014/main" id="{C29D6566-D2D2-89E3-057E-938D60948B41}"/>
              </a:ext>
            </a:extLst>
          </p:cNvPr>
          <p:cNvCxnSpPr/>
          <p:nvPr/>
        </p:nvCxnSpPr>
        <p:spPr>
          <a:xfrm>
            <a:off x="2315225" y="4306862"/>
            <a:ext cx="0" cy="517171"/>
          </a:xfrm>
          <a:prstGeom prst="line">
            <a:avLst/>
          </a:prstGeom>
          <a:ln w="38100"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C1F65A5-5FCA-942C-8D4F-2EA0B50F2AEA}"/>
              </a:ext>
            </a:extLst>
          </p:cNvPr>
          <p:cNvCxnSpPr/>
          <p:nvPr/>
        </p:nvCxnSpPr>
        <p:spPr>
          <a:xfrm>
            <a:off x="5950146" y="4306862"/>
            <a:ext cx="0" cy="517171"/>
          </a:xfrm>
          <a:prstGeom prst="line">
            <a:avLst/>
          </a:prstGeom>
          <a:ln w="38100" cap="rnd">
            <a:solidFill>
              <a:srgbClr val="86BC25"/>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4EE184B-D87B-718A-9A0E-1683ED6E0C17}"/>
              </a:ext>
            </a:extLst>
          </p:cNvPr>
          <p:cNvCxnSpPr/>
          <p:nvPr/>
        </p:nvCxnSpPr>
        <p:spPr>
          <a:xfrm>
            <a:off x="9574038" y="4306862"/>
            <a:ext cx="0" cy="517171"/>
          </a:xfrm>
          <a:prstGeom prst="line">
            <a:avLst/>
          </a:prstGeom>
          <a:ln w="381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6C426D0-FCF2-027B-5CC1-95396BEEC564}"/>
              </a:ext>
            </a:extLst>
          </p:cNvPr>
          <p:cNvCxnSpPr>
            <a:cxnSpLocks/>
            <a:endCxn id="42" idx="2"/>
          </p:cNvCxnSpPr>
          <p:nvPr/>
        </p:nvCxnSpPr>
        <p:spPr>
          <a:xfrm>
            <a:off x="6084479" y="4098621"/>
            <a:ext cx="3387245" cy="0"/>
          </a:xfrm>
          <a:prstGeom prst="line">
            <a:avLst/>
          </a:prstGeom>
          <a:ln w="38100" cap="rnd">
            <a:solidFill>
              <a:srgbClr val="62B5E5"/>
            </a:solidFill>
            <a:prstDash val="sysDot"/>
          </a:ln>
        </p:spPr>
        <p:style>
          <a:lnRef idx="1">
            <a:schemeClr val="accent1"/>
          </a:lnRef>
          <a:fillRef idx="0">
            <a:schemeClr val="accent1"/>
          </a:fillRef>
          <a:effectRef idx="0">
            <a:schemeClr val="accent1"/>
          </a:effectRef>
          <a:fontRef idx="minor">
            <a:schemeClr val="tx1"/>
          </a:fontRef>
        </p:style>
      </p:cxnSp>
      <p:grpSp>
        <p:nvGrpSpPr>
          <p:cNvPr id="51" name="Group 577">
            <a:extLst>
              <a:ext uri="{FF2B5EF4-FFF2-40B4-BE49-F238E27FC236}">
                <a16:creationId xmlns:a16="http://schemas.microsoft.com/office/drawing/2014/main" id="{FDBFC5B9-0B7F-6548-8152-53AF54132D7F}"/>
              </a:ext>
            </a:extLst>
          </p:cNvPr>
          <p:cNvGrpSpPr>
            <a:grpSpLocks noChangeAspect="1"/>
          </p:cNvGrpSpPr>
          <p:nvPr/>
        </p:nvGrpSpPr>
        <p:grpSpPr bwMode="auto">
          <a:xfrm>
            <a:off x="1836632" y="2232254"/>
            <a:ext cx="957144" cy="957146"/>
            <a:chOff x="7356" y="2314"/>
            <a:chExt cx="340" cy="340"/>
          </a:xfrm>
          <a:solidFill>
            <a:schemeClr val="accent5"/>
          </a:solidFill>
        </p:grpSpPr>
        <p:sp>
          <p:nvSpPr>
            <p:cNvPr id="52" name="Freeform 578">
              <a:extLst>
                <a:ext uri="{FF2B5EF4-FFF2-40B4-BE49-F238E27FC236}">
                  <a16:creationId xmlns:a16="http://schemas.microsoft.com/office/drawing/2014/main" id="{736B01E1-4D86-F41E-8C84-265B5099E821}"/>
                </a:ext>
              </a:extLst>
            </p:cNvPr>
            <p:cNvSpPr>
              <a:spLocks/>
            </p:cNvSpPr>
            <p:nvPr/>
          </p:nvSpPr>
          <p:spPr bwMode="auto">
            <a:xfrm>
              <a:off x="7441" y="2399"/>
              <a:ext cx="177" cy="170"/>
            </a:xfrm>
            <a:custGeom>
              <a:avLst/>
              <a:gdLst>
                <a:gd name="T0" fmla="*/ 266 w 266"/>
                <a:gd name="T1" fmla="*/ 213 h 256"/>
                <a:gd name="T2" fmla="*/ 256 w 266"/>
                <a:gd name="T3" fmla="*/ 224 h 256"/>
                <a:gd name="T4" fmla="*/ 202 w 266"/>
                <a:gd name="T5" fmla="*/ 224 h 256"/>
                <a:gd name="T6" fmla="*/ 192 w 266"/>
                <a:gd name="T7" fmla="*/ 213 h 256"/>
                <a:gd name="T8" fmla="*/ 192 w 266"/>
                <a:gd name="T9" fmla="*/ 160 h 256"/>
                <a:gd name="T10" fmla="*/ 202 w 266"/>
                <a:gd name="T11" fmla="*/ 149 h 256"/>
                <a:gd name="T12" fmla="*/ 213 w 266"/>
                <a:gd name="T13" fmla="*/ 160 h 256"/>
                <a:gd name="T14" fmla="*/ 213 w 266"/>
                <a:gd name="T15" fmla="*/ 192 h 256"/>
                <a:gd name="T16" fmla="*/ 234 w 266"/>
                <a:gd name="T17" fmla="*/ 128 h 256"/>
                <a:gd name="T18" fmla="*/ 128 w 266"/>
                <a:gd name="T19" fmla="*/ 21 h 256"/>
                <a:gd name="T20" fmla="*/ 21 w 266"/>
                <a:gd name="T21" fmla="*/ 128 h 256"/>
                <a:gd name="T22" fmla="*/ 128 w 266"/>
                <a:gd name="T23" fmla="*/ 234 h 256"/>
                <a:gd name="T24" fmla="*/ 138 w 266"/>
                <a:gd name="T25" fmla="*/ 245 h 256"/>
                <a:gd name="T26" fmla="*/ 128 w 266"/>
                <a:gd name="T27" fmla="*/ 256 h 256"/>
                <a:gd name="T28" fmla="*/ 0 w 266"/>
                <a:gd name="T29" fmla="*/ 128 h 256"/>
                <a:gd name="T30" fmla="*/ 128 w 266"/>
                <a:gd name="T31" fmla="*/ 0 h 256"/>
                <a:gd name="T32" fmla="*/ 256 w 266"/>
                <a:gd name="T33" fmla="*/ 128 h 256"/>
                <a:gd name="T34" fmla="*/ 231 w 266"/>
                <a:gd name="T35" fmla="*/ 202 h 256"/>
                <a:gd name="T36" fmla="*/ 256 w 266"/>
                <a:gd name="T37" fmla="*/ 202 h 256"/>
                <a:gd name="T38" fmla="*/ 266 w 266"/>
                <a:gd name="T39" fmla="*/ 21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256">
                  <a:moveTo>
                    <a:pt x="266" y="213"/>
                  </a:moveTo>
                  <a:cubicBezTo>
                    <a:pt x="266" y="219"/>
                    <a:pt x="262" y="224"/>
                    <a:pt x="256" y="224"/>
                  </a:cubicBezTo>
                  <a:cubicBezTo>
                    <a:pt x="202" y="224"/>
                    <a:pt x="202" y="224"/>
                    <a:pt x="202" y="224"/>
                  </a:cubicBezTo>
                  <a:cubicBezTo>
                    <a:pt x="196" y="224"/>
                    <a:pt x="192" y="219"/>
                    <a:pt x="192" y="213"/>
                  </a:cubicBezTo>
                  <a:cubicBezTo>
                    <a:pt x="192" y="160"/>
                    <a:pt x="192" y="160"/>
                    <a:pt x="192" y="160"/>
                  </a:cubicBezTo>
                  <a:cubicBezTo>
                    <a:pt x="192" y="154"/>
                    <a:pt x="196" y="149"/>
                    <a:pt x="202" y="149"/>
                  </a:cubicBezTo>
                  <a:cubicBezTo>
                    <a:pt x="208" y="149"/>
                    <a:pt x="213" y="154"/>
                    <a:pt x="213" y="160"/>
                  </a:cubicBezTo>
                  <a:cubicBezTo>
                    <a:pt x="213" y="192"/>
                    <a:pt x="213" y="192"/>
                    <a:pt x="213" y="192"/>
                  </a:cubicBezTo>
                  <a:cubicBezTo>
                    <a:pt x="227" y="173"/>
                    <a:pt x="234" y="151"/>
                    <a:pt x="234" y="128"/>
                  </a:cubicBezTo>
                  <a:cubicBezTo>
                    <a:pt x="234" y="69"/>
                    <a:pt x="186" y="21"/>
                    <a:pt x="128" y="21"/>
                  </a:cubicBezTo>
                  <a:cubicBezTo>
                    <a:pt x="69" y="21"/>
                    <a:pt x="21" y="69"/>
                    <a:pt x="21" y="128"/>
                  </a:cubicBezTo>
                  <a:cubicBezTo>
                    <a:pt x="21" y="186"/>
                    <a:pt x="69" y="234"/>
                    <a:pt x="128" y="234"/>
                  </a:cubicBezTo>
                  <a:cubicBezTo>
                    <a:pt x="134" y="234"/>
                    <a:pt x="138" y="239"/>
                    <a:pt x="138" y="245"/>
                  </a:cubicBezTo>
                  <a:cubicBezTo>
                    <a:pt x="138" y="251"/>
                    <a:pt x="134" y="256"/>
                    <a:pt x="128" y="256"/>
                  </a:cubicBezTo>
                  <a:cubicBezTo>
                    <a:pt x="57" y="256"/>
                    <a:pt x="0" y="198"/>
                    <a:pt x="0" y="128"/>
                  </a:cubicBezTo>
                  <a:cubicBezTo>
                    <a:pt x="0" y="57"/>
                    <a:pt x="57" y="0"/>
                    <a:pt x="128" y="0"/>
                  </a:cubicBezTo>
                  <a:cubicBezTo>
                    <a:pt x="198" y="0"/>
                    <a:pt x="256" y="57"/>
                    <a:pt x="256" y="128"/>
                  </a:cubicBezTo>
                  <a:cubicBezTo>
                    <a:pt x="256" y="155"/>
                    <a:pt x="247" y="181"/>
                    <a:pt x="231" y="202"/>
                  </a:cubicBezTo>
                  <a:cubicBezTo>
                    <a:pt x="256" y="202"/>
                    <a:pt x="256" y="202"/>
                    <a:pt x="256" y="202"/>
                  </a:cubicBezTo>
                  <a:cubicBezTo>
                    <a:pt x="262" y="202"/>
                    <a:pt x="266" y="207"/>
                    <a:pt x="266" y="2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579">
              <a:extLst>
                <a:ext uri="{FF2B5EF4-FFF2-40B4-BE49-F238E27FC236}">
                  <a16:creationId xmlns:a16="http://schemas.microsoft.com/office/drawing/2014/main" id="{5F5DC747-DF01-7401-AEE7-8323DEA2AFCF}"/>
                </a:ext>
              </a:extLst>
            </p:cNvPr>
            <p:cNvSpPr>
              <a:spLocks noEditPoints="1"/>
            </p:cNvSpPr>
            <p:nvPr/>
          </p:nvSpPr>
          <p:spPr bwMode="auto">
            <a:xfrm>
              <a:off x="7356" y="231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4" name="Group 825">
            <a:extLst>
              <a:ext uri="{FF2B5EF4-FFF2-40B4-BE49-F238E27FC236}">
                <a16:creationId xmlns:a16="http://schemas.microsoft.com/office/drawing/2014/main" id="{D6E08A5F-F246-2C90-9BD8-A31BC3DB9B39}"/>
              </a:ext>
            </a:extLst>
          </p:cNvPr>
          <p:cNvGrpSpPr>
            <a:grpSpLocks noChangeAspect="1"/>
          </p:cNvGrpSpPr>
          <p:nvPr/>
        </p:nvGrpSpPr>
        <p:grpSpPr bwMode="auto">
          <a:xfrm>
            <a:off x="5474141" y="2234811"/>
            <a:ext cx="952012" cy="952012"/>
            <a:chOff x="5231" y="3496"/>
            <a:chExt cx="340" cy="340"/>
          </a:xfrm>
          <a:solidFill>
            <a:srgbClr val="86BC25"/>
          </a:solidFill>
        </p:grpSpPr>
        <p:sp>
          <p:nvSpPr>
            <p:cNvPr id="55" name="Freeform 826">
              <a:extLst>
                <a:ext uri="{FF2B5EF4-FFF2-40B4-BE49-F238E27FC236}">
                  <a16:creationId xmlns:a16="http://schemas.microsoft.com/office/drawing/2014/main" id="{1267F68E-1D25-F03C-DF31-4817D31A1FCB}"/>
                </a:ext>
              </a:extLst>
            </p:cNvPr>
            <p:cNvSpPr>
              <a:spLocks noEditPoints="1"/>
            </p:cNvSpPr>
            <p:nvPr/>
          </p:nvSpPr>
          <p:spPr bwMode="auto">
            <a:xfrm>
              <a:off x="5231" y="349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827">
              <a:extLst>
                <a:ext uri="{FF2B5EF4-FFF2-40B4-BE49-F238E27FC236}">
                  <a16:creationId xmlns:a16="http://schemas.microsoft.com/office/drawing/2014/main" id="{B0E91D1E-03C1-D4D2-E0AC-6B438407BB0F}"/>
                </a:ext>
              </a:extLst>
            </p:cNvPr>
            <p:cNvSpPr>
              <a:spLocks/>
            </p:cNvSpPr>
            <p:nvPr/>
          </p:nvSpPr>
          <p:spPr bwMode="auto">
            <a:xfrm>
              <a:off x="5329" y="3559"/>
              <a:ext cx="144" cy="211"/>
            </a:xfrm>
            <a:custGeom>
              <a:avLst/>
              <a:gdLst>
                <a:gd name="T0" fmla="*/ 212 w 216"/>
                <a:gd name="T1" fmla="*/ 313 h 318"/>
                <a:gd name="T2" fmla="*/ 204 w 216"/>
                <a:gd name="T3" fmla="*/ 318 h 318"/>
                <a:gd name="T4" fmla="*/ 198 w 216"/>
                <a:gd name="T5" fmla="*/ 316 h 318"/>
                <a:gd name="T6" fmla="*/ 162 w 216"/>
                <a:gd name="T7" fmla="*/ 285 h 318"/>
                <a:gd name="T8" fmla="*/ 112 w 216"/>
                <a:gd name="T9" fmla="*/ 207 h 318"/>
                <a:gd name="T10" fmla="*/ 108 w 216"/>
                <a:gd name="T11" fmla="*/ 193 h 318"/>
                <a:gd name="T12" fmla="*/ 51 w 216"/>
                <a:gd name="T13" fmla="*/ 288 h 318"/>
                <a:gd name="T14" fmla="*/ 18 w 216"/>
                <a:gd name="T15" fmla="*/ 316 h 318"/>
                <a:gd name="T16" fmla="*/ 12 w 216"/>
                <a:gd name="T17" fmla="*/ 318 h 318"/>
                <a:gd name="T18" fmla="*/ 3 w 216"/>
                <a:gd name="T19" fmla="*/ 313 h 318"/>
                <a:gd name="T20" fmla="*/ 6 w 216"/>
                <a:gd name="T21" fmla="*/ 298 h 318"/>
                <a:gd name="T22" fmla="*/ 36 w 216"/>
                <a:gd name="T23" fmla="*/ 273 h 318"/>
                <a:gd name="T24" fmla="*/ 97 w 216"/>
                <a:gd name="T25" fmla="*/ 123 h 318"/>
                <a:gd name="T26" fmla="*/ 97 w 216"/>
                <a:gd name="T27" fmla="*/ 37 h 318"/>
                <a:gd name="T28" fmla="*/ 30 w 216"/>
                <a:gd name="T29" fmla="*/ 104 h 318"/>
                <a:gd name="T30" fmla="*/ 22 w 216"/>
                <a:gd name="T31" fmla="*/ 107 h 318"/>
                <a:gd name="T32" fmla="*/ 15 w 216"/>
                <a:gd name="T33" fmla="*/ 104 h 318"/>
                <a:gd name="T34" fmla="*/ 15 w 216"/>
                <a:gd name="T35" fmla="*/ 89 h 318"/>
                <a:gd name="T36" fmla="*/ 100 w 216"/>
                <a:gd name="T37" fmla="*/ 4 h 318"/>
                <a:gd name="T38" fmla="*/ 104 w 216"/>
                <a:gd name="T39" fmla="*/ 1 h 318"/>
                <a:gd name="T40" fmla="*/ 112 w 216"/>
                <a:gd name="T41" fmla="*/ 1 h 318"/>
                <a:gd name="T42" fmla="*/ 115 w 216"/>
                <a:gd name="T43" fmla="*/ 4 h 318"/>
                <a:gd name="T44" fmla="*/ 201 w 216"/>
                <a:gd name="T45" fmla="*/ 89 h 318"/>
                <a:gd name="T46" fmla="*/ 201 w 216"/>
                <a:gd name="T47" fmla="*/ 104 h 318"/>
                <a:gd name="T48" fmla="*/ 193 w 216"/>
                <a:gd name="T49" fmla="*/ 107 h 318"/>
                <a:gd name="T50" fmla="*/ 185 w 216"/>
                <a:gd name="T51" fmla="*/ 104 h 318"/>
                <a:gd name="T52" fmla="*/ 118 w 216"/>
                <a:gd name="T53" fmla="*/ 37 h 318"/>
                <a:gd name="T54" fmla="*/ 118 w 216"/>
                <a:gd name="T55" fmla="*/ 123 h 318"/>
                <a:gd name="T56" fmla="*/ 132 w 216"/>
                <a:gd name="T57" fmla="*/ 199 h 318"/>
                <a:gd name="T58" fmla="*/ 177 w 216"/>
                <a:gd name="T59" fmla="*/ 271 h 318"/>
                <a:gd name="T60" fmla="*/ 210 w 216"/>
                <a:gd name="T61" fmla="*/ 298 h 318"/>
                <a:gd name="T62" fmla="*/ 212 w 216"/>
                <a:gd name="T63" fmla="*/ 3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318">
                  <a:moveTo>
                    <a:pt x="212" y="313"/>
                  </a:moveTo>
                  <a:cubicBezTo>
                    <a:pt x="210" y="316"/>
                    <a:pt x="207" y="318"/>
                    <a:pt x="204" y="318"/>
                  </a:cubicBezTo>
                  <a:cubicBezTo>
                    <a:pt x="202" y="318"/>
                    <a:pt x="199" y="317"/>
                    <a:pt x="198" y="316"/>
                  </a:cubicBezTo>
                  <a:cubicBezTo>
                    <a:pt x="185" y="307"/>
                    <a:pt x="173" y="297"/>
                    <a:pt x="162" y="285"/>
                  </a:cubicBezTo>
                  <a:cubicBezTo>
                    <a:pt x="140" y="263"/>
                    <a:pt x="124" y="236"/>
                    <a:pt x="112" y="207"/>
                  </a:cubicBezTo>
                  <a:cubicBezTo>
                    <a:pt x="111" y="202"/>
                    <a:pt x="109" y="198"/>
                    <a:pt x="108" y="193"/>
                  </a:cubicBezTo>
                  <a:cubicBezTo>
                    <a:pt x="97" y="228"/>
                    <a:pt x="78" y="261"/>
                    <a:pt x="51" y="288"/>
                  </a:cubicBezTo>
                  <a:cubicBezTo>
                    <a:pt x="41" y="298"/>
                    <a:pt x="30" y="308"/>
                    <a:pt x="18" y="316"/>
                  </a:cubicBezTo>
                  <a:cubicBezTo>
                    <a:pt x="16" y="317"/>
                    <a:pt x="14" y="318"/>
                    <a:pt x="12" y="318"/>
                  </a:cubicBezTo>
                  <a:cubicBezTo>
                    <a:pt x="8" y="318"/>
                    <a:pt x="5" y="316"/>
                    <a:pt x="3" y="313"/>
                  </a:cubicBezTo>
                  <a:cubicBezTo>
                    <a:pt x="0" y="308"/>
                    <a:pt x="1" y="302"/>
                    <a:pt x="6" y="298"/>
                  </a:cubicBezTo>
                  <a:cubicBezTo>
                    <a:pt x="16" y="291"/>
                    <a:pt x="27" y="282"/>
                    <a:pt x="36" y="273"/>
                  </a:cubicBezTo>
                  <a:cubicBezTo>
                    <a:pt x="75" y="233"/>
                    <a:pt x="97" y="180"/>
                    <a:pt x="97" y="123"/>
                  </a:cubicBezTo>
                  <a:cubicBezTo>
                    <a:pt x="97" y="37"/>
                    <a:pt x="97" y="37"/>
                    <a:pt x="97" y="37"/>
                  </a:cubicBezTo>
                  <a:cubicBezTo>
                    <a:pt x="30" y="104"/>
                    <a:pt x="30" y="104"/>
                    <a:pt x="30" y="104"/>
                  </a:cubicBezTo>
                  <a:cubicBezTo>
                    <a:pt x="28" y="106"/>
                    <a:pt x="25" y="107"/>
                    <a:pt x="22" y="107"/>
                  </a:cubicBezTo>
                  <a:cubicBezTo>
                    <a:pt x="20" y="107"/>
                    <a:pt x="17" y="106"/>
                    <a:pt x="15" y="104"/>
                  </a:cubicBezTo>
                  <a:cubicBezTo>
                    <a:pt x="11" y="100"/>
                    <a:pt x="11" y="93"/>
                    <a:pt x="15" y="89"/>
                  </a:cubicBezTo>
                  <a:cubicBezTo>
                    <a:pt x="100" y="4"/>
                    <a:pt x="100" y="4"/>
                    <a:pt x="100" y="4"/>
                  </a:cubicBezTo>
                  <a:cubicBezTo>
                    <a:pt x="101" y="3"/>
                    <a:pt x="102" y="2"/>
                    <a:pt x="104" y="1"/>
                  </a:cubicBezTo>
                  <a:cubicBezTo>
                    <a:pt x="106" y="0"/>
                    <a:pt x="109" y="0"/>
                    <a:pt x="112" y="1"/>
                  </a:cubicBezTo>
                  <a:cubicBezTo>
                    <a:pt x="113" y="2"/>
                    <a:pt x="114" y="3"/>
                    <a:pt x="115" y="4"/>
                  </a:cubicBezTo>
                  <a:cubicBezTo>
                    <a:pt x="201" y="89"/>
                    <a:pt x="201" y="89"/>
                    <a:pt x="201" y="89"/>
                  </a:cubicBezTo>
                  <a:cubicBezTo>
                    <a:pt x="205" y="93"/>
                    <a:pt x="205" y="100"/>
                    <a:pt x="201" y="104"/>
                  </a:cubicBezTo>
                  <a:cubicBezTo>
                    <a:pt x="198" y="106"/>
                    <a:pt x="196" y="107"/>
                    <a:pt x="193" y="107"/>
                  </a:cubicBezTo>
                  <a:cubicBezTo>
                    <a:pt x="190" y="107"/>
                    <a:pt x="188" y="106"/>
                    <a:pt x="185" y="104"/>
                  </a:cubicBezTo>
                  <a:cubicBezTo>
                    <a:pt x="118" y="37"/>
                    <a:pt x="118" y="37"/>
                    <a:pt x="118" y="37"/>
                  </a:cubicBezTo>
                  <a:cubicBezTo>
                    <a:pt x="118" y="123"/>
                    <a:pt x="118" y="123"/>
                    <a:pt x="118" y="123"/>
                  </a:cubicBezTo>
                  <a:cubicBezTo>
                    <a:pt x="118" y="150"/>
                    <a:pt x="123" y="175"/>
                    <a:pt x="132" y="199"/>
                  </a:cubicBezTo>
                  <a:cubicBezTo>
                    <a:pt x="142" y="226"/>
                    <a:pt x="158" y="250"/>
                    <a:pt x="177" y="271"/>
                  </a:cubicBezTo>
                  <a:cubicBezTo>
                    <a:pt x="187" y="281"/>
                    <a:pt x="198" y="290"/>
                    <a:pt x="210" y="298"/>
                  </a:cubicBezTo>
                  <a:cubicBezTo>
                    <a:pt x="215" y="302"/>
                    <a:pt x="216" y="308"/>
                    <a:pt x="212" y="3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7" name="Group 192">
            <a:extLst>
              <a:ext uri="{FF2B5EF4-FFF2-40B4-BE49-F238E27FC236}">
                <a16:creationId xmlns:a16="http://schemas.microsoft.com/office/drawing/2014/main" id="{0D17D2B5-F2D0-053E-BA9F-20ED2864937F}"/>
              </a:ext>
            </a:extLst>
          </p:cNvPr>
          <p:cNvGrpSpPr>
            <a:grpSpLocks noChangeAspect="1"/>
          </p:cNvGrpSpPr>
          <p:nvPr/>
        </p:nvGrpSpPr>
        <p:grpSpPr bwMode="auto">
          <a:xfrm>
            <a:off x="9082207" y="2234811"/>
            <a:ext cx="952012" cy="952012"/>
            <a:chOff x="378" y="713"/>
            <a:chExt cx="340" cy="340"/>
          </a:xfrm>
          <a:solidFill>
            <a:schemeClr val="accent3"/>
          </a:solidFill>
        </p:grpSpPr>
        <p:sp>
          <p:nvSpPr>
            <p:cNvPr id="58" name="Freeform 193">
              <a:extLst>
                <a:ext uri="{FF2B5EF4-FFF2-40B4-BE49-F238E27FC236}">
                  <a16:creationId xmlns:a16="http://schemas.microsoft.com/office/drawing/2014/main" id="{ED5F72FD-7FCB-7671-8DFB-6A6548FCF10C}"/>
                </a:ext>
              </a:extLst>
            </p:cNvPr>
            <p:cNvSpPr>
              <a:spLocks noEditPoints="1"/>
            </p:cNvSpPr>
            <p:nvPr/>
          </p:nvSpPr>
          <p:spPr bwMode="auto">
            <a:xfrm>
              <a:off x="378" y="713"/>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94">
              <a:extLst>
                <a:ext uri="{FF2B5EF4-FFF2-40B4-BE49-F238E27FC236}">
                  <a16:creationId xmlns:a16="http://schemas.microsoft.com/office/drawing/2014/main" id="{C20F0848-7FFD-E20C-A6CB-F88E63C337CE}"/>
                </a:ext>
              </a:extLst>
            </p:cNvPr>
            <p:cNvSpPr>
              <a:spLocks noEditPoints="1"/>
            </p:cNvSpPr>
            <p:nvPr/>
          </p:nvSpPr>
          <p:spPr bwMode="auto">
            <a:xfrm>
              <a:off x="442" y="812"/>
              <a:ext cx="212" cy="157"/>
            </a:xfrm>
            <a:custGeom>
              <a:avLst/>
              <a:gdLst>
                <a:gd name="T0" fmla="*/ 309 w 320"/>
                <a:gd name="T1" fmla="*/ 21 h 236"/>
                <a:gd name="T2" fmla="*/ 309 w 320"/>
                <a:gd name="T3" fmla="*/ 0 h 236"/>
                <a:gd name="T4" fmla="*/ 288 w 320"/>
                <a:gd name="T5" fmla="*/ 11 h 236"/>
                <a:gd name="T6" fmla="*/ 247 w 320"/>
                <a:gd name="T7" fmla="*/ 32 h 236"/>
                <a:gd name="T8" fmla="*/ 165 w 320"/>
                <a:gd name="T9" fmla="*/ 12 h 236"/>
                <a:gd name="T10" fmla="*/ 128 w 320"/>
                <a:gd name="T11" fmla="*/ 32 h 236"/>
                <a:gd name="T12" fmla="*/ 32 w 320"/>
                <a:gd name="T13" fmla="*/ 11 h 236"/>
                <a:gd name="T14" fmla="*/ 10 w 320"/>
                <a:gd name="T15" fmla="*/ 0 h 236"/>
                <a:gd name="T16" fmla="*/ 10 w 320"/>
                <a:gd name="T17" fmla="*/ 21 h 236"/>
                <a:gd name="T18" fmla="*/ 0 w 320"/>
                <a:gd name="T19" fmla="*/ 181 h 236"/>
                <a:gd name="T20" fmla="*/ 21 w 320"/>
                <a:gd name="T21" fmla="*/ 192 h 236"/>
                <a:gd name="T22" fmla="*/ 32 w 320"/>
                <a:gd name="T23" fmla="*/ 171 h 236"/>
                <a:gd name="T24" fmla="*/ 76 w 320"/>
                <a:gd name="T25" fmla="*/ 219 h 236"/>
                <a:gd name="T26" fmla="*/ 121 w 320"/>
                <a:gd name="T27" fmla="*/ 232 h 236"/>
                <a:gd name="T28" fmla="*/ 154 w 320"/>
                <a:gd name="T29" fmla="*/ 235 h 236"/>
                <a:gd name="T30" fmla="*/ 181 w 320"/>
                <a:gd name="T31" fmla="*/ 221 h 236"/>
                <a:gd name="T32" fmla="*/ 222 w 320"/>
                <a:gd name="T33" fmla="*/ 227 h 236"/>
                <a:gd name="T34" fmla="*/ 242 w 320"/>
                <a:gd name="T35" fmla="*/ 210 h 236"/>
                <a:gd name="T36" fmla="*/ 275 w 320"/>
                <a:gd name="T37" fmla="*/ 185 h 236"/>
                <a:gd name="T38" fmla="*/ 288 w 320"/>
                <a:gd name="T39" fmla="*/ 171 h 236"/>
                <a:gd name="T40" fmla="*/ 298 w 320"/>
                <a:gd name="T41" fmla="*/ 192 h 236"/>
                <a:gd name="T42" fmla="*/ 320 w 320"/>
                <a:gd name="T43" fmla="*/ 181 h 236"/>
                <a:gd name="T44" fmla="*/ 254 w 320"/>
                <a:gd name="T45" fmla="*/ 179 h 236"/>
                <a:gd name="T46" fmla="*/ 239 w 320"/>
                <a:gd name="T47" fmla="*/ 188 h 236"/>
                <a:gd name="T48" fmla="*/ 232 w 320"/>
                <a:gd name="T49" fmla="*/ 183 h 236"/>
                <a:gd name="T50" fmla="*/ 198 w 320"/>
                <a:gd name="T51" fmla="*/ 125 h 236"/>
                <a:gd name="T52" fmla="*/ 179 w 320"/>
                <a:gd name="T53" fmla="*/ 135 h 236"/>
                <a:gd name="T54" fmla="*/ 214 w 320"/>
                <a:gd name="T55" fmla="*/ 194 h 236"/>
                <a:gd name="T56" fmla="*/ 194 w 320"/>
                <a:gd name="T57" fmla="*/ 204 h 236"/>
                <a:gd name="T58" fmla="*/ 147 w 320"/>
                <a:gd name="T59" fmla="*/ 147 h 236"/>
                <a:gd name="T60" fmla="*/ 164 w 320"/>
                <a:gd name="T61" fmla="*/ 196 h 236"/>
                <a:gd name="T62" fmla="*/ 160 w 320"/>
                <a:gd name="T63" fmla="*/ 212 h 236"/>
                <a:gd name="T64" fmla="*/ 143 w 320"/>
                <a:gd name="T65" fmla="*/ 208 h 236"/>
                <a:gd name="T66" fmla="*/ 132 w 320"/>
                <a:gd name="T67" fmla="*/ 188 h 236"/>
                <a:gd name="T68" fmla="*/ 124 w 320"/>
                <a:gd name="T69" fmla="*/ 176 h 236"/>
                <a:gd name="T70" fmla="*/ 106 w 320"/>
                <a:gd name="T71" fmla="*/ 188 h 236"/>
                <a:gd name="T72" fmla="*/ 111 w 320"/>
                <a:gd name="T73" fmla="*/ 214 h 236"/>
                <a:gd name="T74" fmla="*/ 62 w 320"/>
                <a:gd name="T75" fmla="*/ 155 h 236"/>
                <a:gd name="T76" fmla="*/ 32 w 320"/>
                <a:gd name="T77" fmla="*/ 149 h 236"/>
                <a:gd name="T78" fmla="*/ 88 w 320"/>
                <a:gd name="T79" fmla="*/ 53 h 236"/>
                <a:gd name="T80" fmla="*/ 64 w 320"/>
                <a:gd name="T81" fmla="*/ 85 h 236"/>
                <a:gd name="T82" fmla="*/ 97 w 320"/>
                <a:gd name="T83" fmla="*/ 117 h 236"/>
                <a:gd name="T84" fmla="*/ 253 w 320"/>
                <a:gd name="T85" fmla="*/ 170 h 236"/>
                <a:gd name="T86" fmla="*/ 288 w 320"/>
                <a:gd name="T87" fmla="*/ 149 h 236"/>
                <a:gd name="T88" fmla="*/ 265 w 320"/>
                <a:gd name="T89" fmla="*/ 150 h 236"/>
                <a:gd name="T90" fmla="*/ 215 w 320"/>
                <a:gd name="T91" fmla="*/ 76 h 236"/>
                <a:gd name="T92" fmla="*/ 88 w 320"/>
                <a:gd name="T93" fmla="*/ 95 h 236"/>
                <a:gd name="T94" fmla="*/ 90 w 320"/>
                <a:gd name="T95" fmla="*/ 77 h 236"/>
                <a:gd name="T96" fmla="*/ 242 w 320"/>
                <a:gd name="T97" fmla="*/ 53 h 236"/>
                <a:gd name="T98" fmla="*/ 288 w 320"/>
                <a:gd name="T99" fmla="*/ 5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0" h="236">
                  <a:moveTo>
                    <a:pt x="309" y="171"/>
                  </a:moveTo>
                  <a:cubicBezTo>
                    <a:pt x="309" y="21"/>
                    <a:pt x="309" y="21"/>
                    <a:pt x="309" y="21"/>
                  </a:cubicBezTo>
                  <a:cubicBezTo>
                    <a:pt x="315" y="21"/>
                    <a:pt x="320" y="17"/>
                    <a:pt x="320" y="11"/>
                  </a:cubicBezTo>
                  <a:cubicBezTo>
                    <a:pt x="320" y="5"/>
                    <a:pt x="315" y="0"/>
                    <a:pt x="309" y="0"/>
                  </a:cubicBezTo>
                  <a:cubicBezTo>
                    <a:pt x="298" y="0"/>
                    <a:pt x="298" y="0"/>
                    <a:pt x="298" y="0"/>
                  </a:cubicBezTo>
                  <a:cubicBezTo>
                    <a:pt x="292" y="0"/>
                    <a:pt x="288" y="5"/>
                    <a:pt x="288" y="11"/>
                  </a:cubicBezTo>
                  <a:cubicBezTo>
                    <a:pt x="288" y="32"/>
                    <a:pt x="288" y="32"/>
                    <a:pt x="288" y="32"/>
                  </a:cubicBezTo>
                  <a:cubicBezTo>
                    <a:pt x="247" y="32"/>
                    <a:pt x="247" y="32"/>
                    <a:pt x="247" y="32"/>
                  </a:cubicBezTo>
                  <a:cubicBezTo>
                    <a:pt x="173" y="11"/>
                    <a:pt x="173" y="11"/>
                    <a:pt x="173" y="11"/>
                  </a:cubicBezTo>
                  <a:cubicBezTo>
                    <a:pt x="171" y="10"/>
                    <a:pt x="168" y="11"/>
                    <a:pt x="165" y="12"/>
                  </a:cubicBezTo>
                  <a:cubicBezTo>
                    <a:pt x="128" y="32"/>
                    <a:pt x="128" y="32"/>
                    <a:pt x="128" y="32"/>
                  </a:cubicBezTo>
                  <a:cubicBezTo>
                    <a:pt x="128" y="32"/>
                    <a:pt x="128" y="32"/>
                    <a:pt x="128" y="32"/>
                  </a:cubicBezTo>
                  <a:cubicBezTo>
                    <a:pt x="32" y="32"/>
                    <a:pt x="32" y="32"/>
                    <a:pt x="32" y="32"/>
                  </a:cubicBezTo>
                  <a:cubicBezTo>
                    <a:pt x="32" y="11"/>
                    <a:pt x="32" y="11"/>
                    <a:pt x="32" y="11"/>
                  </a:cubicBezTo>
                  <a:cubicBezTo>
                    <a:pt x="32" y="5"/>
                    <a:pt x="27" y="0"/>
                    <a:pt x="21" y="0"/>
                  </a:cubicBezTo>
                  <a:cubicBezTo>
                    <a:pt x="10" y="0"/>
                    <a:pt x="10" y="0"/>
                    <a:pt x="10" y="0"/>
                  </a:cubicBezTo>
                  <a:cubicBezTo>
                    <a:pt x="4" y="0"/>
                    <a:pt x="0" y="5"/>
                    <a:pt x="0" y="11"/>
                  </a:cubicBezTo>
                  <a:cubicBezTo>
                    <a:pt x="0" y="17"/>
                    <a:pt x="4" y="21"/>
                    <a:pt x="10" y="21"/>
                  </a:cubicBezTo>
                  <a:cubicBezTo>
                    <a:pt x="10" y="171"/>
                    <a:pt x="10" y="171"/>
                    <a:pt x="10" y="171"/>
                  </a:cubicBezTo>
                  <a:cubicBezTo>
                    <a:pt x="4" y="171"/>
                    <a:pt x="0" y="175"/>
                    <a:pt x="0" y="181"/>
                  </a:cubicBezTo>
                  <a:cubicBezTo>
                    <a:pt x="0" y="187"/>
                    <a:pt x="4" y="192"/>
                    <a:pt x="10" y="192"/>
                  </a:cubicBezTo>
                  <a:cubicBezTo>
                    <a:pt x="21" y="192"/>
                    <a:pt x="21" y="192"/>
                    <a:pt x="21" y="192"/>
                  </a:cubicBezTo>
                  <a:cubicBezTo>
                    <a:pt x="27" y="192"/>
                    <a:pt x="32" y="187"/>
                    <a:pt x="32" y="181"/>
                  </a:cubicBezTo>
                  <a:cubicBezTo>
                    <a:pt x="32" y="171"/>
                    <a:pt x="32" y="171"/>
                    <a:pt x="32" y="171"/>
                  </a:cubicBezTo>
                  <a:cubicBezTo>
                    <a:pt x="47" y="171"/>
                    <a:pt x="47" y="171"/>
                    <a:pt x="47" y="171"/>
                  </a:cubicBezTo>
                  <a:cubicBezTo>
                    <a:pt x="76" y="219"/>
                    <a:pt x="76" y="219"/>
                    <a:pt x="76" y="219"/>
                  </a:cubicBezTo>
                  <a:cubicBezTo>
                    <a:pt x="82" y="230"/>
                    <a:pt x="94" y="236"/>
                    <a:pt x="106" y="236"/>
                  </a:cubicBezTo>
                  <a:cubicBezTo>
                    <a:pt x="111" y="236"/>
                    <a:pt x="116" y="235"/>
                    <a:pt x="121" y="232"/>
                  </a:cubicBezTo>
                  <a:cubicBezTo>
                    <a:pt x="125" y="230"/>
                    <a:pt x="128" y="227"/>
                    <a:pt x="130" y="225"/>
                  </a:cubicBezTo>
                  <a:cubicBezTo>
                    <a:pt x="136" y="231"/>
                    <a:pt x="145" y="235"/>
                    <a:pt x="154" y="235"/>
                  </a:cubicBezTo>
                  <a:cubicBezTo>
                    <a:pt x="160" y="235"/>
                    <a:pt x="165" y="233"/>
                    <a:pt x="171" y="230"/>
                  </a:cubicBezTo>
                  <a:cubicBezTo>
                    <a:pt x="175" y="228"/>
                    <a:pt x="178" y="225"/>
                    <a:pt x="181" y="221"/>
                  </a:cubicBezTo>
                  <a:cubicBezTo>
                    <a:pt x="187" y="228"/>
                    <a:pt x="196" y="232"/>
                    <a:pt x="205" y="232"/>
                  </a:cubicBezTo>
                  <a:cubicBezTo>
                    <a:pt x="211" y="232"/>
                    <a:pt x="217" y="231"/>
                    <a:pt x="222" y="227"/>
                  </a:cubicBezTo>
                  <a:cubicBezTo>
                    <a:pt x="229" y="223"/>
                    <a:pt x="234" y="216"/>
                    <a:pt x="236" y="209"/>
                  </a:cubicBezTo>
                  <a:cubicBezTo>
                    <a:pt x="238" y="209"/>
                    <a:pt x="240" y="210"/>
                    <a:pt x="242" y="210"/>
                  </a:cubicBezTo>
                  <a:cubicBezTo>
                    <a:pt x="248" y="210"/>
                    <a:pt x="254" y="208"/>
                    <a:pt x="259" y="205"/>
                  </a:cubicBezTo>
                  <a:cubicBezTo>
                    <a:pt x="267" y="201"/>
                    <a:pt x="272" y="193"/>
                    <a:pt x="275" y="185"/>
                  </a:cubicBezTo>
                  <a:cubicBezTo>
                    <a:pt x="276" y="180"/>
                    <a:pt x="276" y="175"/>
                    <a:pt x="275" y="171"/>
                  </a:cubicBezTo>
                  <a:cubicBezTo>
                    <a:pt x="288" y="171"/>
                    <a:pt x="288" y="171"/>
                    <a:pt x="288" y="171"/>
                  </a:cubicBezTo>
                  <a:cubicBezTo>
                    <a:pt x="288" y="181"/>
                    <a:pt x="288" y="181"/>
                    <a:pt x="288" y="181"/>
                  </a:cubicBezTo>
                  <a:cubicBezTo>
                    <a:pt x="288" y="187"/>
                    <a:pt x="292" y="192"/>
                    <a:pt x="298" y="192"/>
                  </a:cubicBezTo>
                  <a:cubicBezTo>
                    <a:pt x="309" y="192"/>
                    <a:pt x="309" y="192"/>
                    <a:pt x="309" y="192"/>
                  </a:cubicBezTo>
                  <a:cubicBezTo>
                    <a:pt x="315" y="192"/>
                    <a:pt x="320" y="187"/>
                    <a:pt x="320" y="181"/>
                  </a:cubicBezTo>
                  <a:cubicBezTo>
                    <a:pt x="320" y="175"/>
                    <a:pt x="315" y="171"/>
                    <a:pt x="309" y="171"/>
                  </a:cubicBezTo>
                  <a:close/>
                  <a:moveTo>
                    <a:pt x="254" y="179"/>
                  </a:moveTo>
                  <a:cubicBezTo>
                    <a:pt x="253" y="183"/>
                    <a:pt x="251" y="185"/>
                    <a:pt x="248" y="187"/>
                  </a:cubicBezTo>
                  <a:cubicBezTo>
                    <a:pt x="246" y="188"/>
                    <a:pt x="242" y="189"/>
                    <a:pt x="239" y="188"/>
                  </a:cubicBezTo>
                  <a:cubicBezTo>
                    <a:pt x="236" y="187"/>
                    <a:pt x="234" y="185"/>
                    <a:pt x="232" y="183"/>
                  </a:cubicBezTo>
                  <a:cubicBezTo>
                    <a:pt x="232" y="183"/>
                    <a:pt x="232" y="183"/>
                    <a:pt x="232" y="183"/>
                  </a:cubicBezTo>
                  <a:cubicBezTo>
                    <a:pt x="232" y="183"/>
                    <a:pt x="232" y="183"/>
                    <a:pt x="232" y="182"/>
                  </a:cubicBezTo>
                  <a:cubicBezTo>
                    <a:pt x="198" y="125"/>
                    <a:pt x="198" y="125"/>
                    <a:pt x="198" y="125"/>
                  </a:cubicBezTo>
                  <a:cubicBezTo>
                    <a:pt x="195" y="119"/>
                    <a:pt x="188" y="118"/>
                    <a:pt x="183" y="121"/>
                  </a:cubicBezTo>
                  <a:cubicBezTo>
                    <a:pt x="178" y="124"/>
                    <a:pt x="176" y="130"/>
                    <a:pt x="179" y="135"/>
                  </a:cubicBezTo>
                  <a:cubicBezTo>
                    <a:pt x="214" y="194"/>
                    <a:pt x="214" y="194"/>
                    <a:pt x="214" y="194"/>
                  </a:cubicBezTo>
                  <a:cubicBezTo>
                    <a:pt x="214" y="194"/>
                    <a:pt x="214" y="194"/>
                    <a:pt x="214" y="194"/>
                  </a:cubicBezTo>
                  <a:cubicBezTo>
                    <a:pt x="217" y="199"/>
                    <a:pt x="217" y="206"/>
                    <a:pt x="211" y="209"/>
                  </a:cubicBezTo>
                  <a:cubicBezTo>
                    <a:pt x="205" y="212"/>
                    <a:pt x="198" y="210"/>
                    <a:pt x="194" y="204"/>
                  </a:cubicBezTo>
                  <a:cubicBezTo>
                    <a:pt x="162" y="151"/>
                    <a:pt x="162" y="151"/>
                    <a:pt x="162" y="151"/>
                  </a:cubicBezTo>
                  <a:cubicBezTo>
                    <a:pt x="159" y="146"/>
                    <a:pt x="153" y="144"/>
                    <a:pt x="147" y="147"/>
                  </a:cubicBezTo>
                  <a:cubicBezTo>
                    <a:pt x="142" y="150"/>
                    <a:pt x="141" y="157"/>
                    <a:pt x="144" y="162"/>
                  </a:cubicBezTo>
                  <a:cubicBezTo>
                    <a:pt x="164" y="196"/>
                    <a:pt x="164" y="196"/>
                    <a:pt x="164" y="196"/>
                  </a:cubicBezTo>
                  <a:cubicBezTo>
                    <a:pt x="166" y="198"/>
                    <a:pt x="166" y="201"/>
                    <a:pt x="165" y="204"/>
                  </a:cubicBezTo>
                  <a:cubicBezTo>
                    <a:pt x="165" y="207"/>
                    <a:pt x="163" y="210"/>
                    <a:pt x="160" y="212"/>
                  </a:cubicBezTo>
                  <a:cubicBezTo>
                    <a:pt x="154" y="215"/>
                    <a:pt x="147" y="213"/>
                    <a:pt x="143" y="208"/>
                  </a:cubicBezTo>
                  <a:cubicBezTo>
                    <a:pt x="143" y="208"/>
                    <a:pt x="143" y="208"/>
                    <a:pt x="143" y="208"/>
                  </a:cubicBezTo>
                  <a:cubicBezTo>
                    <a:pt x="132" y="188"/>
                    <a:pt x="132" y="188"/>
                    <a:pt x="132" y="188"/>
                  </a:cubicBezTo>
                  <a:cubicBezTo>
                    <a:pt x="132" y="188"/>
                    <a:pt x="132" y="188"/>
                    <a:pt x="132" y="188"/>
                  </a:cubicBezTo>
                  <a:cubicBezTo>
                    <a:pt x="132" y="188"/>
                    <a:pt x="132" y="188"/>
                    <a:pt x="132" y="188"/>
                  </a:cubicBezTo>
                  <a:cubicBezTo>
                    <a:pt x="124" y="176"/>
                    <a:pt x="124" y="176"/>
                    <a:pt x="124" y="176"/>
                  </a:cubicBezTo>
                  <a:cubicBezTo>
                    <a:pt x="121" y="171"/>
                    <a:pt x="114" y="170"/>
                    <a:pt x="110" y="173"/>
                  </a:cubicBezTo>
                  <a:cubicBezTo>
                    <a:pt x="105" y="176"/>
                    <a:pt x="103" y="183"/>
                    <a:pt x="106" y="188"/>
                  </a:cubicBezTo>
                  <a:cubicBezTo>
                    <a:pt x="114" y="199"/>
                    <a:pt x="114" y="199"/>
                    <a:pt x="114" y="199"/>
                  </a:cubicBezTo>
                  <a:cubicBezTo>
                    <a:pt x="115" y="201"/>
                    <a:pt x="118" y="209"/>
                    <a:pt x="111" y="214"/>
                  </a:cubicBezTo>
                  <a:cubicBezTo>
                    <a:pt x="105" y="217"/>
                    <a:pt x="97" y="213"/>
                    <a:pt x="94" y="208"/>
                  </a:cubicBezTo>
                  <a:cubicBezTo>
                    <a:pt x="62" y="155"/>
                    <a:pt x="62" y="155"/>
                    <a:pt x="62" y="155"/>
                  </a:cubicBezTo>
                  <a:cubicBezTo>
                    <a:pt x="60" y="151"/>
                    <a:pt x="57" y="149"/>
                    <a:pt x="53" y="149"/>
                  </a:cubicBezTo>
                  <a:cubicBezTo>
                    <a:pt x="32" y="149"/>
                    <a:pt x="32" y="149"/>
                    <a:pt x="32" y="149"/>
                  </a:cubicBezTo>
                  <a:cubicBezTo>
                    <a:pt x="32" y="53"/>
                    <a:pt x="32" y="53"/>
                    <a:pt x="32" y="53"/>
                  </a:cubicBezTo>
                  <a:cubicBezTo>
                    <a:pt x="88" y="53"/>
                    <a:pt x="88" y="53"/>
                    <a:pt x="88" y="53"/>
                  </a:cubicBezTo>
                  <a:cubicBezTo>
                    <a:pt x="80" y="58"/>
                    <a:pt x="80" y="58"/>
                    <a:pt x="80" y="58"/>
                  </a:cubicBezTo>
                  <a:cubicBezTo>
                    <a:pt x="70" y="64"/>
                    <a:pt x="64" y="74"/>
                    <a:pt x="64" y="85"/>
                  </a:cubicBezTo>
                  <a:cubicBezTo>
                    <a:pt x="64" y="95"/>
                    <a:pt x="68" y="105"/>
                    <a:pt x="74" y="111"/>
                  </a:cubicBezTo>
                  <a:cubicBezTo>
                    <a:pt x="81" y="116"/>
                    <a:pt x="89" y="118"/>
                    <a:pt x="97" y="117"/>
                  </a:cubicBezTo>
                  <a:cubicBezTo>
                    <a:pt x="211" y="98"/>
                    <a:pt x="211" y="98"/>
                    <a:pt x="211" y="98"/>
                  </a:cubicBezTo>
                  <a:cubicBezTo>
                    <a:pt x="253" y="170"/>
                    <a:pt x="253" y="170"/>
                    <a:pt x="253" y="170"/>
                  </a:cubicBezTo>
                  <a:cubicBezTo>
                    <a:pt x="254" y="173"/>
                    <a:pt x="255" y="176"/>
                    <a:pt x="254" y="179"/>
                  </a:cubicBezTo>
                  <a:close/>
                  <a:moveTo>
                    <a:pt x="288" y="149"/>
                  </a:moveTo>
                  <a:cubicBezTo>
                    <a:pt x="266" y="149"/>
                    <a:pt x="266" y="149"/>
                    <a:pt x="266" y="149"/>
                  </a:cubicBezTo>
                  <a:cubicBezTo>
                    <a:pt x="266" y="149"/>
                    <a:pt x="266" y="150"/>
                    <a:pt x="265" y="150"/>
                  </a:cubicBezTo>
                  <a:cubicBezTo>
                    <a:pt x="226" y="81"/>
                    <a:pt x="226" y="81"/>
                    <a:pt x="226" y="81"/>
                  </a:cubicBezTo>
                  <a:cubicBezTo>
                    <a:pt x="224" y="77"/>
                    <a:pt x="220" y="75"/>
                    <a:pt x="215" y="76"/>
                  </a:cubicBezTo>
                  <a:cubicBezTo>
                    <a:pt x="94" y="96"/>
                    <a:pt x="94" y="96"/>
                    <a:pt x="94" y="96"/>
                  </a:cubicBezTo>
                  <a:cubicBezTo>
                    <a:pt x="91" y="97"/>
                    <a:pt x="89" y="96"/>
                    <a:pt x="88" y="95"/>
                  </a:cubicBezTo>
                  <a:cubicBezTo>
                    <a:pt x="86" y="93"/>
                    <a:pt x="85" y="89"/>
                    <a:pt x="85" y="85"/>
                  </a:cubicBezTo>
                  <a:cubicBezTo>
                    <a:pt x="85" y="80"/>
                    <a:pt x="88" y="78"/>
                    <a:pt x="90" y="77"/>
                  </a:cubicBezTo>
                  <a:cubicBezTo>
                    <a:pt x="172" y="33"/>
                    <a:pt x="172" y="33"/>
                    <a:pt x="172" y="33"/>
                  </a:cubicBezTo>
                  <a:cubicBezTo>
                    <a:pt x="242" y="53"/>
                    <a:pt x="242" y="53"/>
                    <a:pt x="242" y="53"/>
                  </a:cubicBezTo>
                  <a:cubicBezTo>
                    <a:pt x="243" y="53"/>
                    <a:pt x="244" y="53"/>
                    <a:pt x="245" y="53"/>
                  </a:cubicBezTo>
                  <a:cubicBezTo>
                    <a:pt x="288" y="53"/>
                    <a:pt x="288" y="53"/>
                    <a:pt x="288" y="53"/>
                  </a:cubicBezTo>
                  <a:lnTo>
                    <a:pt x="288" y="14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42423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221272"/>
            <a:ext cx="6588594" cy="525961"/>
          </a:xfrm>
        </p:spPr>
        <p:txBody>
          <a:bodyPr>
            <a:normAutofit/>
          </a:bodyPr>
          <a:lstStyle/>
          <a:p>
            <a:pPr algn="l"/>
            <a:r>
              <a:rPr lang="en-US" sz="2400" b="1" dirty="0">
                <a:solidFill>
                  <a:schemeClr val="accent1">
                    <a:lumMod val="75000"/>
                  </a:schemeClr>
                </a:solidFill>
              </a:rPr>
              <a:t>ICDS VI: Effects of Changes in Foreign Exchange Rates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6C16B402-1D96-3A71-AF65-F3E678CCB5B2}"/>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Transactions in Foreign Currencies </a:t>
            </a:r>
            <a:endParaRPr lang="en-US" dirty="0"/>
          </a:p>
        </p:txBody>
      </p:sp>
      <p:sp>
        <p:nvSpPr>
          <p:cNvPr id="17" name="Rectangle 16">
            <a:extLst>
              <a:ext uri="{FF2B5EF4-FFF2-40B4-BE49-F238E27FC236}">
                <a16:creationId xmlns:a16="http://schemas.microsoft.com/office/drawing/2014/main" id="{CB11E98F-8FF7-8A49-7B29-6752DDA01210}"/>
              </a:ext>
            </a:extLst>
          </p:cNvPr>
          <p:cNvSpPr/>
          <p:nvPr/>
        </p:nvSpPr>
        <p:spPr bwMode="gray">
          <a:xfrm>
            <a:off x="494224" y="1243040"/>
            <a:ext cx="10200534" cy="1188177"/>
          </a:xfrm>
          <a:prstGeom prst="rect">
            <a:avLst/>
          </a:prstGeom>
          <a:solidFill>
            <a:schemeClr val="accent1">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8" name="Round Same Side Corner Rectangle 5">
            <a:extLst>
              <a:ext uri="{FF2B5EF4-FFF2-40B4-BE49-F238E27FC236}">
                <a16:creationId xmlns:a16="http://schemas.microsoft.com/office/drawing/2014/main" id="{3597AF5E-891B-D148-51D7-D75E9B57EC2D}"/>
              </a:ext>
            </a:extLst>
          </p:cNvPr>
          <p:cNvSpPr/>
          <p:nvPr/>
        </p:nvSpPr>
        <p:spPr bwMode="gray">
          <a:xfrm rot="5400000">
            <a:off x="754975" y="938145"/>
            <a:ext cx="1232264" cy="1753879"/>
          </a:xfrm>
          <a:prstGeom prst="round2SameRect">
            <a:avLst>
              <a:gd name="adj1" fmla="val 50000"/>
              <a:gd name="adj2" fmla="val 0"/>
            </a:avLst>
          </a:prstGeom>
          <a:solidFill>
            <a:schemeClr val="accent1">
              <a:lumMod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3" name="Rectangle 22">
            <a:extLst>
              <a:ext uri="{FF2B5EF4-FFF2-40B4-BE49-F238E27FC236}">
                <a16:creationId xmlns:a16="http://schemas.microsoft.com/office/drawing/2014/main" id="{1BAA27BA-A791-A1D0-87FF-B11CE8D393EC}"/>
              </a:ext>
            </a:extLst>
          </p:cNvPr>
          <p:cNvSpPr/>
          <p:nvPr/>
        </p:nvSpPr>
        <p:spPr>
          <a:xfrm>
            <a:off x="2289442" y="1284834"/>
            <a:ext cx="8405316" cy="1159292"/>
          </a:xfrm>
          <a:prstGeom prst="rect">
            <a:avLst/>
          </a:prstGeom>
        </p:spPr>
        <p:txBody>
          <a:bodyPr wrap="square">
            <a:spAutoFit/>
          </a:bodyPr>
          <a:lstStyle/>
          <a:p>
            <a:pPr marR="0" lvl="0">
              <a:spcBef>
                <a:spcPts val="200"/>
              </a:spcBef>
              <a:spcAft>
                <a:spcPts val="200"/>
              </a:spcAft>
            </a:pPr>
            <a:r>
              <a:rPr lang="en-US" sz="1600" dirty="0">
                <a:latin typeface="+mj-lt"/>
                <a:ea typeface="Calibri" panose="020F0502020204030204" pitchFamily="34" charset="0"/>
                <a:cs typeface="Times New Roman" panose="02020603050405020304" pitchFamily="18" charset="0"/>
              </a:rPr>
              <a:t>Recorded as on the date of transaction</a:t>
            </a:r>
          </a:p>
          <a:p>
            <a:pPr marR="0" lvl="0">
              <a:spcBef>
                <a:spcPts val="200"/>
              </a:spcBef>
              <a:spcAft>
                <a:spcPts val="200"/>
              </a:spcAft>
            </a:pPr>
            <a:r>
              <a:rPr lang="en-US" sz="1600" dirty="0">
                <a:latin typeface="+mj-lt"/>
                <a:ea typeface="Calibri" panose="020F0502020204030204" pitchFamily="34" charset="0"/>
                <a:cs typeface="Times New Roman" panose="02020603050405020304" pitchFamily="18" charset="0"/>
              </a:rPr>
              <a:t>An average rate for a week or a month that approximates the actual rate at the date of the transaction may be used for all transaction in each foreign currency occurring during that period. If the exchange rate fluctuates significantly, the actual rate at the date of the transaction shall be use</a:t>
            </a:r>
            <a:r>
              <a:rPr lang="en-US" dirty="0">
                <a:latin typeface="+mj-lt"/>
                <a:ea typeface="Calibri" panose="020F0502020204030204" pitchFamily="34" charset="0"/>
                <a:cs typeface="Times New Roman" panose="02020603050405020304" pitchFamily="18" charset="0"/>
              </a:rPr>
              <a:t>d.</a:t>
            </a:r>
          </a:p>
        </p:txBody>
      </p:sp>
      <p:sp>
        <p:nvSpPr>
          <p:cNvPr id="24" name="Rectangle 23">
            <a:extLst>
              <a:ext uri="{FF2B5EF4-FFF2-40B4-BE49-F238E27FC236}">
                <a16:creationId xmlns:a16="http://schemas.microsoft.com/office/drawing/2014/main" id="{E8482312-FD47-593B-125E-7A328858D407}"/>
              </a:ext>
            </a:extLst>
          </p:cNvPr>
          <p:cNvSpPr/>
          <p:nvPr/>
        </p:nvSpPr>
        <p:spPr>
          <a:xfrm>
            <a:off x="541812" y="1462018"/>
            <a:ext cx="1392807" cy="646331"/>
          </a:xfrm>
          <a:prstGeom prst="rect">
            <a:avLst/>
          </a:prstGeom>
        </p:spPr>
        <p:txBody>
          <a:bodyPr wrap="square">
            <a:spAutoFit/>
          </a:bodyPr>
          <a:lstStyle/>
          <a:p>
            <a:pPr algn="ctr"/>
            <a:r>
              <a:rPr lang="en-US" b="1" dirty="0">
                <a:solidFill>
                  <a:schemeClr val="bg1"/>
                </a:solidFill>
                <a:latin typeface="+mj-lt"/>
                <a:ea typeface="Calibri" panose="020F0502020204030204" pitchFamily="34" charset="0"/>
                <a:cs typeface="Times New Roman" panose="02020603050405020304" pitchFamily="18" charset="0"/>
              </a:rPr>
              <a:t>Initial Recognition</a:t>
            </a:r>
            <a:endParaRPr lang="en-US" b="1" dirty="0">
              <a:solidFill>
                <a:schemeClr val="bg1"/>
              </a:solidFill>
              <a:latin typeface="+mj-lt"/>
            </a:endParaRPr>
          </a:p>
        </p:txBody>
      </p:sp>
      <p:sp>
        <p:nvSpPr>
          <p:cNvPr id="25" name="Rectangle 24">
            <a:extLst>
              <a:ext uri="{FF2B5EF4-FFF2-40B4-BE49-F238E27FC236}">
                <a16:creationId xmlns:a16="http://schemas.microsoft.com/office/drawing/2014/main" id="{64D57190-E340-A1AD-0775-AB3F4AECF02C}"/>
              </a:ext>
            </a:extLst>
          </p:cNvPr>
          <p:cNvSpPr/>
          <p:nvPr/>
        </p:nvSpPr>
        <p:spPr bwMode="gray">
          <a:xfrm>
            <a:off x="468095" y="2598024"/>
            <a:ext cx="4886128" cy="4108319"/>
          </a:xfrm>
          <a:prstGeom prst="rect">
            <a:avLst/>
          </a:prstGeom>
          <a:pattFill prst="dkUpDiag">
            <a:fgClr>
              <a:schemeClr val="tx2"/>
            </a:fgClr>
            <a:bgClr>
              <a:schemeClr val="bg1">
                <a:lumMod val="85000"/>
              </a:schemeClr>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nvGrpSpPr>
          <p:cNvPr id="26" name="Group 25">
            <a:extLst>
              <a:ext uri="{FF2B5EF4-FFF2-40B4-BE49-F238E27FC236}">
                <a16:creationId xmlns:a16="http://schemas.microsoft.com/office/drawing/2014/main" id="{1CBEAB98-34B5-C78E-347A-778A7A7A5AAC}"/>
              </a:ext>
            </a:extLst>
          </p:cNvPr>
          <p:cNvGrpSpPr/>
          <p:nvPr/>
        </p:nvGrpSpPr>
        <p:grpSpPr>
          <a:xfrm>
            <a:off x="544380" y="3548414"/>
            <a:ext cx="4788878" cy="2470791"/>
            <a:chOff x="48792" y="2769302"/>
            <a:chExt cx="4955008" cy="2895761"/>
          </a:xfrm>
          <a:solidFill>
            <a:schemeClr val="tx1">
              <a:lumMod val="85000"/>
              <a:lumOff val="15000"/>
            </a:schemeClr>
          </a:solidFill>
        </p:grpSpPr>
        <p:sp>
          <p:nvSpPr>
            <p:cNvPr id="27" name="Rectangle 26">
              <a:extLst>
                <a:ext uri="{FF2B5EF4-FFF2-40B4-BE49-F238E27FC236}">
                  <a16:creationId xmlns:a16="http://schemas.microsoft.com/office/drawing/2014/main" id="{1A596B4B-BD75-1216-8986-8D5CFD278190}"/>
                </a:ext>
              </a:extLst>
            </p:cNvPr>
            <p:cNvSpPr/>
            <p:nvPr/>
          </p:nvSpPr>
          <p:spPr bwMode="gray">
            <a:xfrm>
              <a:off x="48792" y="2769302"/>
              <a:ext cx="2453108" cy="2895761"/>
            </a:xfrm>
            <a:prstGeom prst="rect">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8" name="Rectangle 27">
              <a:extLst>
                <a:ext uri="{FF2B5EF4-FFF2-40B4-BE49-F238E27FC236}">
                  <a16:creationId xmlns:a16="http://schemas.microsoft.com/office/drawing/2014/main" id="{B12B8074-DA20-5114-51DF-068B5C30A687}"/>
                </a:ext>
              </a:extLst>
            </p:cNvPr>
            <p:cNvSpPr/>
            <p:nvPr/>
          </p:nvSpPr>
          <p:spPr bwMode="gray">
            <a:xfrm>
              <a:off x="2550692" y="2769302"/>
              <a:ext cx="2453108" cy="2895761"/>
            </a:xfrm>
            <a:prstGeom prst="rect">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sp>
        <p:nvSpPr>
          <p:cNvPr id="29" name="Rectangle 28">
            <a:extLst>
              <a:ext uri="{FF2B5EF4-FFF2-40B4-BE49-F238E27FC236}">
                <a16:creationId xmlns:a16="http://schemas.microsoft.com/office/drawing/2014/main" id="{F0090F8C-D1B0-AC50-B064-933F9298D4E5}"/>
              </a:ext>
            </a:extLst>
          </p:cNvPr>
          <p:cNvSpPr/>
          <p:nvPr/>
        </p:nvSpPr>
        <p:spPr bwMode="gray">
          <a:xfrm>
            <a:off x="5727510" y="2598023"/>
            <a:ext cx="4910931" cy="4108320"/>
          </a:xfrm>
          <a:prstGeom prst="rect">
            <a:avLst/>
          </a:prstGeom>
          <a:pattFill prst="dkUpDiag">
            <a:fgClr>
              <a:schemeClr val="accent5"/>
            </a:fgClr>
            <a:bgClr>
              <a:schemeClr val="accent5">
                <a:lumMod val="20000"/>
                <a:lumOff val="80000"/>
              </a:schemeClr>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30" name="Rectangle 29">
            <a:extLst>
              <a:ext uri="{FF2B5EF4-FFF2-40B4-BE49-F238E27FC236}">
                <a16:creationId xmlns:a16="http://schemas.microsoft.com/office/drawing/2014/main" id="{29FDB3B7-929D-B6D8-283B-F97E6A92650F}"/>
              </a:ext>
            </a:extLst>
          </p:cNvPr>
          <p:cNvSpPr/>
          <p:nvPr/>
        </p:nvSpPr>
        <p:spPr bwMode="gray">
          <a:xfrm>
            <a:off x="5855172" y="2717700"/>
            <a:ext cx="3405573" cy="593999"/>
          </a:xfrm>
          <a:prstGeom prst="rect">
            <a:avLst/>
          </a:prstGeom>
          <a:solidFill>
            <a:schemeClr val="accent5">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31" name="Rectangle 30">
            <a:extLst>
              <a:ext uri="{FF2B5EF4-FFF2-40B4-BE49-F238E27FC236}">
                <a16:creationId xmlns:a16="http://schemas.microsoft.com/office/drawing/2014/main" id="{148F06DD-0232-7E1D-2C9F-5C4A6B64EED1}"/>
              </a:ext>
            </a:extLst>
          </p:cNvPr>
          <p:cNvSpPr/>
          <p:nvPr/>
        </p:nvSpPr>
        <p:spPr bwMode="gray">
          <a:xfrm>
            <a:off x="618822" y="2727842"/>
            <a:ext cx="3405573" cy="593999"/>
          </a:xfrm>
          <a:prstGeom prst="rect">
            <a:avLst/>
          </a:prstGeom>
          <a:solidFill>
            <a:schemeClr val="bg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43" name="Rectangle 42">
            <a:extLst>
              <a:ext uri="{FF2B5EF4-FFF2-40B4-BE49-F238E27FC236}">
                <a16:creationId xmlns:a16="http://schemas.microsoft.com/office/drawing/2014/main" id="{CAF05BF0-3C9A-B819-7B94-7D5A025FB571}"/>
              </a:ext>
            </a:extLst>
          </p:cNvPr>
          <p:cNvSpPr/>
          <p:nvPr/>
        </p:nvSpPr>
        <p:spPr>
          <a:xfrm>
            <a:off x="639219" y="2697964"/>
            <a:ext cx="3356361" cy="553998"/>
          </a:xfrm>
          <a:prstGeom prst="rect">
            <a:avLst/>
          </a:prstGeom>
        </p:spPr>
        <p:txBody>
          <a:bodyPr wrap="square">
            <a:spAutoFit/>
          </a:bodyPr>
          <a:lstStyle/>
          <a:p>
            <a:r>
              <a:rPr lang="en-US" sz="1600" b="1" dirty="0">
                <a:latin typeface="+mj-lt"/>
                <a:ea typeface="Calibri" panose="020F0502020204030204" pitchFamily="34" charset="0"/>
                <a:cs typeface="Times New Roman" panose="02020603050405020304" pitchFamily="18" charset="0"/>
              </a:rPr>
              <a:t>Conversion at last date of year </a:t>
            </a:r>
            <a:br>
              <a:rPr lang="en-US" sz="1600" b="1" dirty="0">
                <a:latin typeface="+mj-lt"/>
                <a:ea typeface="Calibri" panose="020F0502020204030204" pitchFamily="34" charset="0"/>
                <a:cs typeface="Times New Roman" panose="02020603050405020304" pitchFamily="18" charset="0"/>
              </a:rPr>
            </a:br>
            <a:r>
              <a:rPr lang="en-US" sz="1400" dirty="0">
                <a:latin typeface="+mj-lt"/>
                <a:ea typeface="Calibri" panose="020F0502020204030204" pitchFamily="34" charset="0"/>
                <a:cs typeface="Times New Roman" panose="02020603050405020304" pitchFamily="18" charset="0"/>
              </a:rPr>
              <a:t>Monetary item:</a:t>
            </a:r>
          </a:p>
        </p:txBody>
      </p:sp>
      <p:sp>
        <p:nvSpPr>
          <p:cNvPr id="44" name="Rectangle 43">
            <a:extLst>
              <a:ext uri="{FF2B5EF4-FFF2-40B4-BE49-F238E27FC236}">
                <a16:creationId xmlns:a16="http://schemas.microsoft.com/office/drawing/2014/main" id="{0482341B-2A9E-7503-DC76-4C716268537A}"/>
              </a:ext>
            </a:extLst>
          </p:cNvPr>
          <p:cNvSpPr/>
          <p:nvPr/>
        </p:nvSpPr>
        <p:spPr>
          <a:xfrm>
            <a:off x="5935471" y="2725468"/>
            <a:ext cx="3356361" cy="584775"/>
          </a:xfrm>
          <a:prstGeom prst="rect">
            <a:avLst/>
          </a:prstGeom>
        </p:spPr>
        <p:txBody>
          <a:bodyPr wrap="square">
            <a:spAutoFit/>
          </a:bodyPr>
          <a:lstStyle/>
          <a:p>
            <a:r>
              <a:rPr lang="en-US" sz="1600" b="1" dirty="0">
                <a:latin typeface="+mj-lt"/>
                <a:ea typeface="Calibri" panose="020F0502020204030204" pitchFamily="34" charset="0"/>
                <a:cs typeface="Times New Roman" panose="02020603050405020304" pitchFamily="18" charset="0"/>
              </a:rPr>
              <a:t>Conversion at last date of year</a:t>
            </a:r>
          </a:p>
          <a:p>
            <a:r>
              <a:rPr lang="en-US" sz="1600" b="1" dirty="0">
                <a:latin typeface="+mj-lt"/>
                <a:ea typeface="Calibri" panose="020F0502020204030204" pitchFamily="34" charset="0"/>
                <a:cs typeface="Times New Roman" panose="02020603050405020304" pitchFamily="18" charset="0"/>
              </a:rPr>
              <a:t> </a:t>
            </a:r>
            <a:r>
              <a:rPr lang="en-US" sz="1400" dirty="0">
                <a:latin typeface="+mj-lt"/>
                <a:ea typeface="Calibri" panose="020F0502020204030204" pitchFamily="34" charset="0"/>
                <a:cs typeface="Times New Roman" panose="02020603050405020304" pitchFamily="18" charset="0"/>
              </a:rPr>
              <a:t>Non-monetary item:</a:t>
            </a:r>
          </a:p>
        </p:txBody>
      </p:sp>
      <p:grpSp>
        <p:nvGrpSpPr>
          <p:cNvPr id="133" name="Group 132">
            <a:extLst>
              <a:ext uri="{FF2B5EF4-FFF2-40B4-BE49-F238E27FC236}">
                <a16:creationId xmlns:a16="http://schemas.microsoft.com/office/drawing/2014/main" id="{2B367E53-A85F-DA2B-CB08-D30940B7CF42}"/>
              </a:ext>
            </a:extLst>
          </p:cNvPr>
          <p:cNvGrpSpPr/>
          <p:nvPr/>
        </p:nvGrpSpPr>
        <p:grpSpPr>
          <a:xfrm>
            <a:off x="5812115" y="3532909"/>
            <a:ext cx="4788878" cy="2539552"/>
            <a:chOff x="48792" y="2769302"/>
            <a:chExt cx="4955008" cy="2895761"/>
          </a:xfrm>
          <a:solidFill>
            <a:schemeClr val="accent5"/>
          </a:solidFill>
        </p:grpSpPr>
        <p:sp>
          <p:nvSpPr>
            <p:cNvPr id="134" name="Rectangle 133">
              <a:extLst>
                <a:ext uri="{FF2B5EF4-FFF2-40B4-BE49-F238E27FC236}">
                  <a16:creationId xmlns:a16="http://schemas.microsoft.com/office/drawing/2014/main" id="{A809F304-DE67-5705-BD89-6A733DF31B1A}"/>
                </a:ext>
              </a:extLst>
            </p:cNvPr>
            <p:cNvSpPr/>
            <p:nvPr/>
          </p:nvSpPr>
          <p:spPr bwMode="gray">
            <a:xfrm>
              <a:off x="48792" y="2769302"/>
              <a:ext cx="2453108" cy="2895761"/>
            </a:xfrm>
            <a:prstGeom prst="rect">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35" name="Rectangle 134">
              <a:extLst>
                <a:ext uri="{FF2B5EF4-FFF2-40B4-BE49-F238E27FC236}">
                  <a16:creationId xmlns:a16="http://schemas.microsoft.com/office/drawing/2014/main" id="{058B35C6-A6EF-DAB6-B42C-9047A3497455}"/>
                </a:ext>
              </a:extLst>
            </p:cNvPr>
            <p:cNvSpPr/>
            <p:nvPr/>
          </p:nvSpPr>
          <p:spPr bwMode="gray">
            <a:xfrm>
              <a:off x="2550692" y="2769302"/>
              <a:ext cx="2453108" cy="2895761"/>
            </a:xfrm>
            <a:prstGeom prst="rect">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sp>
        <p:nvSpPr>
          <p:cNvPr id="136" name="Rectangle 135">
            <a:extLst>
              <a:ext uri="{FF2B5EF4-FFF2-40B4-BE49-F238E27FC236}">
                <a16:creationId xmlns:a16="http://schemas.microsoft.com/office/drawing/2014/main" id="{C7B5DF94-C4C1-1F4A-89BD-8DF6D1E3BEC2}"/>
              </a:ext>
            </a:extLst>
          </p:cNvPr>
          <p:cNvSpPr/>
          <p:nvPr/>
        </p:nvSpPr>
        <p:spPr>
          <a:xfrm>
            <a:off x="978645" y="3673115"/>
            <a:ext cx="1890003" cy="261610"/>
          </a:xfrm>
          <a:prstGeom prst="rect">
            <a:avLst/>
          </a:prstGeom>
        </p:spPr>
        <p:txBody>
          <a:bodyPr wrap="square">
            <a:spAutoFit/>
          </a:bodyPr>
          <a:lstStyle/>
          <a:p>
            <a:r>
              <a:rPr lang="en-US" sz="1100" b="1" dirty="0">
                <a:solidFill>
                  <a:schemeClr val="bg1"/>
                </a:solidFill>
                <a:latin typeface="+mj-lt"/>
                <a:ea typeface="Calibri" panose="020F0502020204030204" pitchFamily="34" charset="0"/>
                <a:cs typeface="Courier New" panose="02070309020205020404" pitchFamily="49" charset="0"/>
              </a:rPr>
              <a:t>Monetary Item</a:t>
            </a:r>
            <a:endParaRPr lang="en-US" sz="1100" b="1" dirty="0">
              <a:solidFill>
                <a:schemeClr val="bg1"/>
              </a:solidFill>
              <a:latin typeface="+mj-lt"/>
            </a:endParaRPr>
          </a:p>
        </p:txBody>
      </p:sp>
      <p:cxnSp>
        <p:nvCxnSpPr>
          <p:cNvPr id="137" name="Straight Connector 136">
            <a:extLst>
              <a:ext uri="{FF2B5EF4-FFF2-40B4-BE49-F238E27FC236}">
                <a16:creationId xmlns:a16="http://schemas.microsoft.com/office/drawing/2014/main" id="{E1A75A1C-917D-8402-5571-83DBB93DB748}"/>
              </a:ext>
            </a:extLst>
          </p:cNvPr>
          <p:cNvCxnSpPr/>
          <p:nvPr/>
        </p:nvCxnSpPr>
        <p:spPr>
          <a:xfrm>
            <a:off x="554169" y="4094464"/>
            <a:ext cx="23684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8" name="Rectangle 137">
            <a:extLst>
              <a:ext uri="{FF2B5EF4-FFF2-40B4-BE49-F238E27FC236}">
                <a16:creationId xmlns:a16="http://schemas.microsoft.com/office/drawing/2014/main" id="{8BE7D77B-15B4-6309-CF25-5B006CB93F9F}"/>
              </a:ext>
            </a:extLst>
          </p:cNvPr>
          <p:cNvSpPr/>
          <p:nvPr/>
        </p:nvSpPr>
        <p:spPr>
          <a:xfrm>
            <a:off x="3398058" y="3729806"/>
            <a:ext cx="1890003" cy="261610"/>
          </a:xfrm>
          <a:prstGeom prst="rect">
            <a:avLst/>
          </a:prstGeom>
        </p:spPr>
        <p:txBody>
          <a:bodyPr wrap="square">
            <a:spAutoFit/>
          </a:bodyPr>
          <a:lstStyle/>
          <a:p>
            <a:r>
              <a:rPr lang="en-US" sz="1100" b="1" dirty="0">
                <a:solidFill>
                  <a:schemeClr val="bg1"/>
                </a:solidFill>
                <a:latin typeface="+mj-lt"/>
                <a:ea typeface="Calibri" panose="020F0502020204030204" pitchFamily="34" charset="0"/>
                <a:cs typeface="Courier New" panose="02070309020205020404" pitchFamily="49" charset="0"/>
              </a:rPr>
              <a:t>Recognition</a:t>
            </a:r>
            <a:endParaRPr lang="en-US" sz="1100" b="1" dirty="0">
              <a:solidFill>
                <a:schemeClr val="bg1"/>
              </a:solidFill>
              <a:latin typeface="+mj-lt"/>
            </a:endParaRPr>
          </a:p>
        </p:txBody>
      </p:sp>
      <p:cxnSp>
        <p:nvCxnSpPr>
          <p:cNvPr id="139" name="Straight Connector 138">
            <a:extLst>
              <a:ext uri="{FF2B5EF4-FFF2-40B4-BE49-F238E27FC236}">
                <a16:creationId xmlns:a16="http://schemas.microsoft.com/office/drawing/2014/main" id="{FB39A313-8416-C1C0-FB84-2B6D731442FB}"/>
              </a:ext>
            </a:extLst>
          </p:cNvPr>
          <p:cNvCxnSpPr/>
          <p:nvPr/>
        </p:nvCxnSpPr>
        <p:spPr>
          <a:xfrm>
            <a:off x="2973581" y="4094464"/>
            <a:ext cx="23684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0" name="Group 777">
            <a:extLst>
              <a:ext uri="{FF2B5EF4-FFF2-40B4-BE49-F238E27FC236}">
                <a16:creationId xmlns:a16="http://schemas.microsoft.com/office/drawing/2014/main" id="{9BB1E4A0-D3C4-B617-82EC-F516F85AA468}"/>
              </a:ext>
            </a:extLst>
          </p:cNvPr>
          <p:cNvGrpSpPr>
            <a:grpSpLocks noChangeAspect="1"/>
          </p:cNvGrpSpPr>
          <p:nvPr/>
        </p:nvGrpSpPr>
        <p:grpSpPr bwMode="auto">
          <a:xfrm>
            <a:off x="3044518" y="3688453"/>
            <a:ext cx="361402" cy="360343"/>
            <a:chOff x="5818" y="3070"/>
            <a:chExt cx="341" cy="340"/>
          </a:xfrm>
          <a:solidFill>
            <a:schemeClr val="bg1"/>
          </a:solidFill>
        </p:grpSpPr>
        <p:sp>
          <p:nvSpPr>
            <p:cNvPr id="141" name="Freeform 778">
              <a:extLst>
                <a:ext uri="{FF2B5EF4-FFF2-40B4-BE49-F238E27FC236}">
                  <a16:creationId xmlns:a16="http://schemas.microsoft.com/office/drawing/2014/main" id="{F8128A94-DCB8-26D3-B024-086925ABD64E}"/>
                </a:ext>
              </a:extLst>
            </p:cNvPr>
            <p:cNvSpPr>
              <a:spLocks noEditPoints="1"/>
            </p:cNvSpPr>
            <p:nvPr/>
          </p:nvSpPr>
          <p:spPr bwMode="auto">
            <a:xfrm>
              <a:off x="5882" y="3140"/>
              <a:ext cx="213" cy="185"/>
            </a:xfrm>
            <a:custGeom>
              <a:avLst/>
              <a:gdLst>
                <a:gd name="T0" fmla="*/ 309 w 320"/>
                <a:gd name="T1" fmla="*/ 43 h 278"/>
                <a:gd name="T2" fmla="*/ 213 w 320"/>
                <a:gd name="T3" fmla="*/ 43 h 278"/>
                <a:gd name="T4" fmla="*/ 213 w 320"/>
                <a:gd name="T5" fmla="*/ 11 h 278"/>
                <a:gd name="T6" fmla="*/ 202 w 320"/>
                <a:gd name="T7" fmla="*/ 0 h 278"/>
                <a:gd name="T8" fmla="*/ 117 w 320"/>
                <a:gd name="T9" fmla="*/ 0 h 278"/>
                <a:gd name="T10" fmla="*/ 106 w 320"/>
                <a:gd name="T11" fmla="*/ 11 h 278"/>
                <a:gd name="T12" fmla="*/ 106 w 320"/>
                <a:gd name="T13" fmla="*/ 43 h 278"/>
                <a:gd name="T14" fmla="*/ 10 w 320"/>
                <a:gd name="T15" fmla="*/ 43 h 278"/>
                <a:gd name="T16" fmla="*/ 0 w 320"/>
                <a:gd name="T17" fmla="*/ 54 h 278"/>
                <a:gd name="T18" fmla="*/ 0 w 320"/>
                <a:gd name="T19" fmla="*/ 160 h 278"/>
                <a:gd name="T20" fmla="*/ 10 w 320"/>
                <a:gd name="T21" fmla="*/ 171 h 278"/>
                <a:gd name="T22" fmla="*/ 21 w 320"/>
                <a:gd name="T23" fmla="*/ 171 h 278"/>
                <a:gd name="T24" fmla="*/ 21 w 320"/>
                <a:gd name="T25" fmla="*/ 267 h 278"/>
                <a:gd name="T26" fmla="*/ 32 w 320"/>
                <a:gd name="T27" fmla="*/ 278 h 278"/>
                <a:gd name="T28" fmla="*/ 288 w 320"/>
                <a:gd name="T29" fmla="*/ 278 h 278"/>
                <a:gd name="T30" fmla="*/ 298 w 320"/>
                <a:gd name="T31" fmla="*/ 267 h 278"/>
                <a:gd name="T32" fmla="*/ 298 w 320"/>
                <a:gd name="T33" fmla="*/ 171 h 278"/>
                <a:gd name="T34" fmla="*/ 309 w 320"/>
                <a:gd name="T35" fmla="*/ 171 h 278"/>
                <a:gd name="T36" fmla="*/ 320 w 320"/>
                <a:gd name="T37" fmla="*/ 160 h 278"/>
                <a:gd name="T38" fmla="*/ 320 w 320"/>
                <a:gd name="T39" fmla="*/ 54 h 278"/>
                <a:gd name="T40" fmla="*/ 309 w 320"/>
                <a:gd name="T41" fmla="*/ 43 h 278"/>
                <a:gd name="T42" fmla="*/ 128 w 320"/>
                <a:gd name="T43" fmla="*/ 22 h 278"/>
                <a:gd name="T44" fmla="*/ 192 w 320"/>
                <a:gd name="T45" fmla="*/ 22 h 278"/>
                <a:gd name="T46" fmla="*/ 192 w 320"/>
                <a:gd name="T47" fmla="*/ 43 h 278"/>
                <a:gd name="T48" fmla="*/ 128 w 320"/>
                <a:gd name="T49" fmla="*/ 43 h 278"/>
                <a:gd name="T50" fmla="*/ 128 w 320"/>
                <a:gd name="T51" fmla="*/ 22 h 278"/>
                <a:gd name="T52" fmla="*/ 277 w 320"/>
                <a:gd name="T53" fmla="*/ 256 h 278"/>
                <a:gd name="T54" fmla="*/ 42 w 320"/>
                <a:gd name="T55" fmla="*/ 256 h 278"/>
                <a:gd name="T56" fmla="*/ 42 w 320"/>
                <a:gd name="T57" fmla="*/ 171 h 278"/>
                <a:gd name="T58" fmla="*/ 85 w 320"/>
                <a:gd name="T59" fmla="*/ 171 h 278"/>
                <a:gd name="T60" fmla="*/ 85 w 320"/>
                <a:gd name="T61" fmla="*/ 182 h 278"/>
                <a:gd name="T62" fmla="*/ 96 w 320"/>
                <a:gd name="T63" fmla="*/ 192 h 278"/>
                <a:gd name="T64" fmla="*/ 106 w 320"/>
                <a:gd name="T65" fmla="*/ 182 h 278"/>
                <a:gd name="T66" fmla="*/ 106 w 320"/>
                <a:gd name="T67" fmla="*/ 171 h 278"/>
                <a:gd name="T68" fmla="*/ 213 w 320"/>
                <a:gd name="T69" fmla="*/ 171 h 278"/>
                <a:gd name="T70" fmla="*/ 213 w 320"/>
                <a:gd name="T71" fmla="*/ 182 h 278"/>
                <a:gd name="T72" fmla="*/ 224 w 320"/>
                <a:gd name="T73" fmla="*/ 192 h 278"/>
                <a:gd name="T74" fmla="*/ 234 w 320"/>
                <a:gd name="T75" fmla="*/ 182 h 278"/>
                <a:gd name="T76" fmla="*/ 234 w 320"/>
                <a:gd name="T77" fmla="*/ 171 h 278"/>
                <a:gd name="T78" fmla="*/ 277 w 320"/>
                <a:gd name="T79" fmla="*/ 171 h 278"/>
                <a:gd name="T80" fmla="*/ 277 w 320"/>
                <a:gd name="T81" fmla="*/ 256 h 278"/>
                <a:gd name="T82" fmla="*/ 298 w 320"/>
                <a:gd name="T83" fmla="*/ 150 h 278"/>
                <a:gd name="T84" fmla="*/ 234 w 320"/>
                <a:gd name="T85" fmla="*/ 150 h 278"/>
                <a:gd name="T86" fmla="*/ 234 w 320"/>
                <a:gd name="T87" fmla="*/ 139 h 278"/>
                <a:gd name="T88" fmla="*/ 224 w 320"/>
                <a:gd name="T89" fmla="*/ 128 h 278"/>
                <a:gd name="T90" fmla="*/ 213 w 320"/>
                <a:gd name="T91" fmla="*/ 139 h 278"/>
                <a:gd name="T92" fmla="*/ 213 w 320"/>
                <a:gd name="T93" fmla="*/ 150 h 278"/>
                <a:gd name="T94" fmla="*/ 106 w 320"/>
                <a:gd name="T95" fmla="*/ 150 h 278"/>
                <a:gd name="T96" fmla="*/ 106 w 320"/>
                <a:gd name="T97" fmla="*/ 139 h 278"/>
                <a:gd name="T98" fmla="*/ 96 w 320"/>
                <a:gd name="T99" fmla="*/ 128 h 278"/>
                <a:gd name="T100" fmla="*/ 85 w 320"/>
                <a:gd name="T101" fmla="*/ 139 h 278"/>
                <a:gd name="T102" fmla="*/ 85 w 320"/>
                <a:gd name="T103" fmla="*/ 150 h 278"/>
                <a:gd name="T104" fmla="*/ 21 w 320"/>
                <a:gd name="T105" fmla="*/ 150 h 278"/>
                <a:gd name="T106" fmla="*/ 21 w 320"/>
                <a:gd name="T107" fmla="*/ 64 h 278"/>
                <a:gd name="T108" fmla="*/ 298 w 320"/>
                <a:gd name="T109" fmla="*/ 64 h 278"/>
                <a:gd name="T110" fmla="*/ 298 w 320"/>
                <a:gd name="T111" fmla="*/ 15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0" h="278">
                  <a:moveTo>
                    <a:pt x="309" y="43"/>
                  </a:moveTo>
                  <a:cubicBezTo>
                    <a:pt x="213" y="43"/>
                    <a:pt x="213" y="43"/>
                    <a:pt x="213" y="43"/>
                  </a:cubicBezTo>
                  <a:cubicBezTo>
                    <a:pt x="213" y="11"/>
                    <a:pt x="213" y="11"/>
                    <a:pt x="213" y="11"/>
                  </a:cubicBezTo>
                  <a:cubicBezTo>
                    <a:pt x="213" y="5"/>
                    <a:pt x="208" y="0"/>
                    <a:pt x="202" y="0"/>
                  </a:cubicBezTo>
                  <a:cubicBezTo>
                    <a:pt x="117" y="0"/>
                    <a:pt x="117" y="0"/>
                    <a:pt x="117" y="0"/>
                  </a:cubicBezTo>
                  <a:cubicBezTo>
                    <a:pt x="111" y="0"/>
                    <a:pt x="106" y="5"/>
                    <a:pt x="106" y="11"/>
                  </a:cubicBezTo>
                  <a:cubicBezTo>
                    <a:pt x="106" y="43"/>
                    <a:pt x="106" y="43"/>
                    <a:pt x="106" y="43"/>
                  </a:cubicBezTo>
                  <a:cubicBezTo>
                    <a:pt x="10" y="43"/>
                    <a:pt x="10" y="43"/>
                    <a:pt x="10" y="43"/>
                  </a:cubicBezTo>
                  <a:cubicBezTo>
                    <a:pt x="4" y="43"/>
                    <a:pt x="0" y="48"/>
                    <a:pt x="0" y="54"/>
                  </a:cubicBezTo>
                  <a:cubicBezTo>
                    <a:pt x="0" y="160"/>
                    <a:pt x="0" y="160"/>
                    <a:pt x="0" y="160"/>
                  </a:cubicBezTo>
                  <a:cubicBezTo>
                    <a:pt x="0" y="166"/>
                    <a:pt x="4" y="171"/>
                    <a:pt x="10" y="171"/>
                  </a:cubicBezTo>
                  <a:cubicBezTo>
                    <a:pt x="21" y="171"/>
                    <a:pt x="21" y="171"/>
                    <a:pt x="21" y="171"/>
                  </a:cubicBezTo>
                  <a:cubicBezTo>
                    <a:pt x="21" y="267"/>
                    <a:pt x="21" y="267"/>
                    <a:pt x="21" y="267"/>
                  </a:cubicBezTo>
                  <a:cubicBezTo>
                    <a:pt x="21" y="273"/>
                    <a:pt x="26" y="278"/>
                    <a:pt x="32" y="278"/>
                  </a:cubicBezTo>
                  <a:cubicBezTo>
                    <a:pt x="288" y="278"/>
                    <a:pt x="288" y="278"/>
                    <a:pt x="288" y="278"/>
                  </a:cubicBezTo>
                  <a:cubicBezTo>
                    <a:pt x="294" y="278"/>
                    <a:pt x="298" y="273"/>
                    <a:pt x="298" y="267"/>
                  </a:cubicBezTo>
                  <a:cubicBezTo>
                    <a:pt x="298" y="171"/>
                    <a:pt x="298" y="171"/>
                    <a:pt x="298" y="171"/>
                  </a:cubicBezTo>
                  <a:cubicBezTo>
                    <a:pt x="309" y="171"/>
                    <a:pt x="309" y="171"/>
                    <a:pt x="309" y="171"/>
                  </a:cubicBezTo>
                  <a:cubicBezTo>
                    <a:pt x="315" y="171"/>
                    <a:pt x="320" y="166"/>
                    <a:pt x="320" y="160"/>
                  </a:cubicBezTo>
                  <a:cubicBezTo>
                    <a:pt x="320" y="54"/>
                    <a:pt x="320" y="54"/>
                    <a:pt x="320" y="54"/>
                  </a:cubicBezTo>
                  <a:cubicBezTo>
                    <a:pt x="320" y="48"/>
                    <a:pt x="315" y="43"/>
                    <a:pt x="309" y="43"/>
                  </a:cubicBezTo>
                  <a:close/>
                  <a:moveTo>
                    <a:pt x="128" y="22"/>
                  </a:moveTo>
                  <a:cubicBezTo>
                    <a:pt x="192" y="22"/>
                    <a:pt x="192" y="22"/>
                    <a:pt x="192" y="22"/>
                  </a:cubicBezTo>
                  <a:cubicBezTo>
                    <a:pt x="192" y="43"/>
                    <a:pt x="192" y="43"/>
                    <a:pt x="192" y="43"/>
                  </a:cubicBezTo>
                  <a:cubicBezTo>
                    <a:pt x="128" y="43"/>
                    <a:pt x="128" y="43"/>
                    <a:pt x="128" y="43"/>
                  </a:cubicBezTo>
                  <a:lnTo>
                    <a:pt x="128" y="22"/>
                  </a:lnTo>
                  <a:close/>
                  <a:moveTo>
                    <a:pt x="277" y="256"/>
                  </a:moveTo>
                  <a:cubicBezTo>
                    <a:pt x="42" y="256"/>
                    <a:pt x="42" y="256"/>
                    <a:pt x="42" y="256"/>
                  </a:cubicBezTo>
                  <a:cubicBezTo>
                    <a:pt x="42" y="171"/>
                    <a:pt x="42" y="171"/>
                    <a:pt x="42" y="171"/>
                  </a:cubicBezTo>
                  <a:cubicBezTo>
                    <a:pt x="85" y="171"/>
                    <a:pt x="85" y="171"/>
                    <a:pt x="85" y="171"/>
                  </a:cubicBezTo>
                  <a:cubicBezTo>
                    <a:pt x="85" y="182"/>
                    <a:pt x="85" y="182"/>
                    <a:pt x="85" y="182"/>
                  </a:cubicBezTo>
                  <a:cubicBezTo>
                    <a:pt x="85" y="188"/>
                    <a:pt x="90" y="192"/>
                    <a:pt x="96" y="192"/>
                  </a:cubicBezTo>
                  <a:cubicBezTo>
                    <a:pt x="102" y="192"/>
                    <a:pt x="106" y="188"/>
                    <a:pt x="106" y="182"/>
                  </a:cubicBezTo>
                  <a:cubicBezTo>
                    <a:pt x="106" y="171"/>
                    <a:pt x="106" y="171"/>
                    <a:pt x="106" y="171"/>
                  </a:cubicBezTo>
                  <a:cubicBezTo>
                    <a:pt x="213" y="171"/>
                    <a:pt x="213" y="171"/>
                    <a:pt x="213" y="171"/>
                  </a:cubicBezTo>
                  <a:cubicBezTo>
                    <a:pt x="213" y="182"/>
                    <a:pt x="213" y="182"/>
                    <a:pt x="213" y="182"/>
                  </a:cubicBezTo>
                  <a:cubicBezTo>
                    <a:pt x="213" y="188"/>
                    <a:pt x="218" y="192"/>
                    <a:pt x="224" y="192"/>
                  </a:cubicBezTo>
                  <a:cubicBezTo>
                    <a:pt x="230" y="192"/>
                    <a:pt x="234" y="188"/>
                    <a:pt x="234" y="182"/>
                  </a:cubicBezTo>
                  <a:cubicBezTo>
                    <a:pt x="234" y="171"/>
                    <a:pt x="234" y="171"/>
                    <a:pt x="234" y="171"/>
                  </a:cubicBezTo>
                  <a:cubicBezTo>
                    <a:pt x="277" y="171"/>
                    <a:pt x="277" y="171"/>
                    <a:pt x="277" y="171"/>
                  </a:cubicBezTo>
                  <a:lnTo>
                    <a:pt x="277" y="256"/>
                  </a:lnTo>
                  <a:close/>
                  <a:moveTo>
                    <a:pt x="298" y="150"/>
                  </a:moveTo>
                  <a:cubicBezTo>
                    <a:pt x="234" y="150"/>
                    <a:pt x="234" y="150"/>
                    <a:pt x="234" y="150"/>
                  </a:cubicBezTo>
                  <a:cubicBezTo>
                    <a:pt x="234" y="139"/>
                    <a:pt x="234" y="139"/>
                    <a:pt x="234" y="139"/>
                  </a:cubicBezTo>
                  <a:cubicBezTo>
                    <a:pt x="234" y="133"/>
                    <a:pt x="230" y="128"/>
                    <a:pt x="224" y="128"/>
                  </a:cubicBezTo>
                  <a:cubicBezTo>
                    <a:pt x="218" y="128"/>
                    <a:pt x="213" y="133"/>
                    <a:pt x="213" y="139"/>
                  </a:cubicBezTo>
                  <a:cubicBezTo>
                    <a:pt x="213" y="150"/>
                    <a:pt x="213" y="150"/>
                    <a:pt x="213" y="150"/>
                  </a:cubicBezTo>
                  <a:cubicBezTo>
                    <a:pt x="106" y="150"/>
                    <a:pt x="106" y="150"/>
                    <a:pt x="106" y="150"/>
                  </a:cubicBezTo>
                  <a:cubicBezTo>
                    <a:pt x="106" y="139"/>
                    <a:pt x="106" y="139"/>
                    <a:pt x="106" y="139"/>
                  </a:cubicBezTo>
                  <a:cubicBezTo>
                    <a:pt x="106" y="133"/>
                    <a:pt x="102" y="128"/>
                    <a:pt x="96" y="128"/>
                  </a:cubicBezTo>
                  <a:cubicBezTo>
                    <a:pt x="90" y="128"/>
                    <a:pt x="85" y="133"/>
                    <a:pt x="85" y="139"/>
                  </a:cubicBezTo>
                  <a:cubicBezTo>
                    <a:pt x="85" y="150"/>
                    <a:pt x="85" y="150"/>
                    <a:pt x="85" y="150"/>
                  </a:cubicBezTo>
                  <a:cubicBezTo>
                    <a:pt x="21" y="150"/>
                    <a:pt x="21" y="150"/>
                    <a:pt x="21" y="150"/>
                  </a:cubicBezTo>
                  <a:cubicBezTo>
                    <a:pt x="21" y="64"/>
                    <a:pt x="21" y="64"/>
                    <a:pt x="21" y="64"/>
                  </a:cubicBezTo>
                  <a:cubicBezTo>
                    <a:pt x="298" y="64"/>
                    <a:pt x="298" y="64"/>
                    <a:pt x="298" y="64"/>
                  </a:cubicBezTo>
                  <a:lnTo>
                    <a:pt x="298" y="15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779">
              <a:extLst>
                <a:ext uri="{FF2B5EF4-FFF2-40B4-BE49-F238E27FC236}">
                  <a16:creationId xmlns:a16="http://schemas.microsoft.com/office/drawing/2014/main" id="{0DF86563-4076-EFA2-8422-5EEA9E37D7D7}"/>
                </a:ext>
              </a:extLst>
            </p:cNvPr>
            <p:cNvSpPr>
              <a:spLocks noEditPoints="1"/>
            </p:cNvSpPr>
            <p:nvPr/>
          </p:nvSpPr>
          <p:spPr bwMode="auto">
            <a:xfrm>
              <a:off x="5818" y="3070"/>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43" name="Group 243">
            <a:extLst>
              <a:ext uri="{FF2B5EF4-FFF2-40B4-BE49-F238E27FC236}">
                <a16:creationId xmlns:a16="http://schemas.microsoft.com/office/drawing/2014/main" id="{74458227-8322-A18F-6FA8-0DC6207FEE0E}"/>
              </a:ext>
            </a:extLst>
          </p:cNvPr>
          <p:cNvGrpSpPr>
            <a:grpSpLocks noChangeAspect="1"/>
          </p:cNvGrpSpPr>
          <p:nvPr/>
        </p:nvGrpSpPr>
        <p:grpSpPr bwMode="auto">
          <a:xfrm>
            <a:off x="629896" y="3688973"/>
            <a:ext cx="360343" cy="361402"/>
            <a:chOff x="3476" y="785"/>
            <a:chExt cx="340" cy="341"/>
          </a:xfrm>
          <a:solidFill>
            <a:schemeClr val="bg1"/>
          </a:solidFill>
        </p:grpSpPr>
        <p:sp>
          <p:nvSpPr>
            <p:cNvPr id="144" name="Freeform 244">
              <a:extLst>
                <a:ext uri="{FF2B5EF4-FFF2-40B4-BE49-F238E27FC236}">
                  <a16:creationId xmlns:a16="http://schemas.microsoft.com/office/drawing/2014/main" id="{CEB69083-534D-D806-C686-933FC8A0D3AD}"/>
                </a:ext>
              </a:extLst>
            </p:cNvPr>
            <p:cNvSpPr>
              <a:spLocks noEditPoints="1"/>
            </p:cNvSpPr>
            <p:nvPr/>
          </p:nvSpPr>
          <p:spPr bwMode="auto">
            <a:xfrm>
              <a:off x="3539" y="888"/>
              <a:ext cx="214" cy="146"/>
            </a:xfrm>
            <a:custGeom>
              <a:avLst/>
              <a:gdLst>
                <a:gd name="T0" fmla="*/ 48 w 322"/>
                <a:gd name="T1" fmla="*/ 172 h 219"/>
                <a:gd name="T2" fmla="*/ 60 w 322"/>
                <a:gd name="T3" fmla="*/ 188 h 219"/>
                <a:gd name="T4" fmla="*/ 63 w 322"/>
                <a:gd name="T5" fmla="*/ 203 h 219"/>
                <a:gd name="T6" fmla="*/ 54 w 322"/>
                <a:gd name="T7" fmla="*/ 207 h 219"/>
                <a:gd name="T8" fmla="*/ 48 w 322"/>
                <a:gd name="T9" fmla="*/ 205 h 219"/>
                <a:gd name="T10" fmla="*/ 27 w 322"/>
                <a:gd name="T11" fmla="*/ 171 h 219"/>
                <a:gd name="T12" fmla="*/ 50 w 322"/>
                <a:gd name="T13" fmla="*/ 144 h 219"/>
                <a:gd name="T14" fmla="*/ 79 w 322"/>
                <a:gd name="T15" fmla="*/ 114 h 219"/>
                <a:gd name="T16" fmla="*/ 12 w 322"/>
                <a:gd name="T17" fmla="*/ 101 h 219"/>
                <a:gd name="T18" fmla="*/ 1 w 322"/>
                <a:gd name="T19" fmla="*/ 91 h 219"/>
                <a:gd name="T20" fmla="*/ 10 w 322"/>
                <a:gd name="T21" fmla="*/ 79 h 219"/>
                <a:gd name="T22" fmla="*/ 99 w 322"/>
                <a:gd name="T23" fmla="*/ 108 h 219"/>
                <a:gd name="T24" fmla="*/ 58 w 322"/>
                <a:gd name="T25" fmla="*/ 164 h 219"/>
                <a:gd name="T26" fmla="*/ 48 w 322"/>
                <a:gd name="T27" fmla="*/ 172 h 219"/>
                <a:gd name="T28" fmla="*/ 301 w 322"/>
                <a:gd name="T29" fmla="*/ 50 h 219"/>
                <a:gd name="T30" fmla="*/ 151 w 322"/>
                <a:gd name="T31" fmla="*/ 201 h 219"/>
                <a:gd name="T32" fmla="*/ 146 w 322"/>
                <a:gd name="T33" fmla="*/ 203 h 219"/>
                <a:gd name="T34" fmla="*/ 101 w 322"/>
                <a:gd name="T35" fmla="*/ 218 h 219"/>
                <a:gd name="T36" fmla="*/ 98 w 322"/>
                <a:gd name="T37" fmla="*/ 219 h 219"/>
                <a:gd name="T38" fmla="*/ 90 w 322"/>
                <a:gd name="T39" fmla="*/ 216 h 219"/>
                <a:gd name="T40" fmla="*/ 88 w 322"/>
                <a:gd name="T41" fmla="*/ 205 h 219"/>
                <a:gd name="T42" fmla="*/ 103 w 322"/>
                <a:gd name="T43" fmla="*/ 159 h 219"/>
                <a:gd name="T44" fmla="*/ 105 w 322"/>
                <a:gd name="T45" fmla="*/ 155 h 219"/>
                <a:gd name="T46" fmla="*/ 256 w 322"/>
                <a:gd name="T47" fmla="*/ 4 h 219"/>
                <a:gd name="T48" fmla="*/ 271 w 322"/>
                <a:gd name="T49" fmla="*/ 4 h 219"/>
                <a:gd name="T50" fmla="*/ 301 w 322"/>
                <a:gd name="T51" fmla="*/ 35 h 219"/>
                <a:gd name="T52" fmla="*/ 305 w 322"/>
                <a:gd name="T53" fmla="*/ 42 h 219"/>
                <a:gd name="T54" fmla="*/ 301 w 322"/>
                <a:gd name="T55" fmla="*/ 50 h 219"/>
                <a:gd name="T56" fmla="*/ 218 w 322"/>
                <a:gd name="T57" fmla="*/ 102 h 219"/>
                <a:gd name="T58" fmla="*/ 203 w 322"/>
                <a:gd name="T59" fmla="*/ 87 h 219"/>
                <a:gd name="T60" fmla="*/ 122 w 322"/>
                <a:gd name="T61" fmla="*/ 169 h 219"/>
                <a:gd name="T62" fmla="*/ 115 w 322"/>
                <a:gd name="T63" fmla="*/ 191 h 219"/>
                <a:gd name="T64" fmla="*/ 137 w 322"/>
                <a:gd name="T65" fmla="*/ 184 h 219"/>
                <a:gd name="T66" fmla="*/ 218 w 322"/>
                <a:gd name="T67" fmla="*/ 102 h 219"/>
                <a:gd name="T68" fmla="*/ 279 w 322"/>
                <a:gd name="T69" fmla="*/ 42 h 219"/>
                <a:gd name="T70" fmla="*/ 264 w 322"/>
                <a:gd name="T71" fmla="*/ 27 h 219"/>
                <a:gd name="T72" fmla="*/ 218 w 322"/>
                <a:gd name="T73" fmla="*/ 72 h 219"/>
                <a:gd name="T74" fmla="*/ 234 w 322"/>
                <a:gd name="T75" fmla="*/ 87 h 219"/>
                <a:gd name="T76" fmla="*/ 279 w 322"/>
                <a:gd name="T77" fmla="*/ 42 h 219"/>
                <a:gd name="T78" fmla="*/ 318 w 322"/>
                <a:gd name="T79" fmla="*/ 82 h 219"/>
                <a:gd name="T80" fmla="*/ 302 w 322"/>
                <a:gd name="T81" fmla="*/ 82 h 219"/>
                <a:gd name="T82" fmla="*/ 260 w 322"/>
                <a:gd name="T83" fmla="*/ 125 h 219"/>
                <a:gd name="T84" fmla="*/ 260 w 322"/>
                <a:gd name="T85" fmla="*/ 140 h 219"/>
                <a:gd name="T86" fmla="*/ 267 w 322"/>
                <a:gd name="T87" fmla="*/ 143 h 219"/>
                <a:gd name="T88" fmla="*/ 275 w 322"/>
                <a:gd name="T89" fmla="*/ 140 h 219"/>
                <a:gd name="T90" fmla="*/ 318 w 322"/>
                <a:gd name="T91" fmla="*/ 98 h 219"/>
                <a:gd name="T92" fmla="*/ 318 w 322"/>
                <a:gd name="T93" fmla="*/ 8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2" h="219">
                  <a:moveTo>
                    <a:pt x="48" y="172"/>
                  </a:moveTo>
                  <a:cubicBezTo>
                    <a:pt x="48" y="177"/>
                    <a:pt x="56" y="185"/>
                    <a:pt x="60" y="188"/>
                  </a:cubicBezTo>
                  <a:cubicBezTo>
                    <a:pt x="65" y="191"/>
                    <a:pt x="66" y="198"/>
                    <a:pt x="63" y="203"/>
                  </a:cubicBezTo>
                  <a:cubicBezTo>
                    <a:pt x="61" y="206"/>
                    <a:pt x="57" y="207"/>
                    <a:pt x="54" y="207"/>
                  </a:cubicBezTo>
                  <a:cubicBezTo>
                    <a:pt x="52" y="207"/>
                    <a:pt x="50" y="207"/>
                    <a:pt x="48" y="205"/>
                  </a:cubicBezTo>
                  <a:cubicBezTo>
                    <a:pt x="46" y="204"/>
                    <a:pt x="25" y="189"/>
                    <a:pt x="27" y="171"/>
                  </a:cubicBezTo>
                  <a:cubicBezTo>
                    <a:pt x="28" y="160"/>
                    <a:pt x="35" y="151"/>
                    <a:pt x="50" y="144"/>
                  </a:cubicBezTo>
                  <a:cubicBezTo>
                    <a:pt x="70" y="135"/>
                    <a:pt x="81" y="121"/>
                    <a:pt x="79" y="114"/>
                  </a:cubicBezTo>
                  <a:cubicBezTo>
                    <a:pt x="77" y="107"/>
                    <a:pt x="61" y="96"/>
                    <a:pt x="12" y="101"/>
                  </a:cubicBezTo>
                  <a:cubicBezTo>
                    <a:pt x="6" y="101"/>
                    <a:pt x="1" y="97"/>
                    <a:pt x="1" y="91"/>
                  </a:cubicBezTo>
                  <a:cubicBezTo>
                    <a:pt x="0" y="85"/>
                    <a:pt x="5" y="80"/>
                    <a:pt x="10" y="79"/>
                  </a:cubicBezTo>
                  <a:cubicBezTo>
                    <a:pt x="80" y="73"/>
                    <a:pt x="96" y="95"/>
                    <a:pt x="99" y="108"/>
                  </a:cubicBezTo>
                  <a:cubicBezTo>
                    <a:pt x="105" y="128"/>
                    <a:pt x="88" y="150"/>
                    <a:pt x="58" y="164"/>
                  </a:cubicBezTo>
                  <a:cubicBezTo>
                    <a:pt x="52" y="167"/>
                    <a:pt x="48" y="170"/>
                    <a:pt x="48" y="172"/>
                  </a:cubicBezTo>
                  <a:close/>
                  <a:moveTo>
                    <a:pt x="301" y="50"/>
                  </a:moveTo>
                  <a:cubicBezTo>
                    <a:pt x="151" y="201"/>
                    <a:pt x="151" y="201"/>
                    <a:pt x="151" y="201"/>
                  </a:cubicBezTo>
                  <a:cubicBezTo>
                    <a:pt x="149" y="202"/>
                    <a:pt x="148" y="203"/>
                    <a:pt x="146" y="203"/>
                  </a:cubicBezTo>
                  <a:cubicBezTo>
                    <a:pt x="101" y="218"/>
                    <a:pt x="101" y="218"/>
                    <a:pt x="101" y="218"/>
                  </a:cubicBezTo>
                  <a:cubicBezTo>
                    <a:pt x="100" y="219"/>
                    <a:pt x="99" y="219"/>
                    <a:pt x="98" y="219"/>
                  </a:cubicBezTo>
                  <a:cubicBezTo>
                    <a:pt x="95" y="219"/>
                    <a:pt x="92" y="218"/>
                    <a:pt x="90" y="216"/>
                  </a:cubicBezTo>
                  <a:cubicBezTo>
                    <a:pt x="87" y="213"/>
                    <a:pt x="86" y="209"/>
                    <a:pt x="88" y="205"/>
                  </a:cubicBezTo>
                  <a:cubicBezTo>
                    <a:pt x="103" y="159"/>
                    <a:pt x="103" y="159"/>
                    <a:pt x="103" y="159"/>
                  </a:cubicBezTo>
                  <a:cubicBezTo>
                    <a:pt x="103" y="158"/>
                    <a:pt x="104" y="156"/>
                    <a:pt x="105" y="155"/>
                  </a:cubicBezTo>
                  <a:cubicBezTo>
                    <a:pt x="256" y="4"/>
                    <a:pt x="256" y="4"/>
                    <a:pt x="256" y="4"/>
                  </a:cubicBezTo>
                  <a:cubicBezTo>
                    <a:pt x="260" y="0"/>
                    <a:pt x="267" y="0"/>
                    <a:pt x="271" y="4"/>
                  </a:cubicBezTo>
                  <a:cubicBezTo>
                    <a:pt x="301" y="35"/>
                    <a:pt x="301" y="35"/>
                    <a:pt x="301" y="35"/>
                  </a:cubicBezTo>
                  <a:cubicBezTo>
                    <a:pt x="303" y="37"/>
                    <a:pt x="305" y="39"/>
                    <a:pt x="305" y="42"/>
                  </a:cubicBezTo>
                  <a:cubicBezTo>
                    <a:pt x="305" y="45"/>
                    <a:pt x="303" y="48"/>
                    <a:pt x="301" y="50"/>
                  </a:cubicBezTo>
                  <a:close/>
                  <a:moveTo>
                    <a:pt x="218" y="102"/>
                  </a:moveTo>
                  <a:cubicBezTo>
                    <a:pt x="203" y="87"/>
                    <a:pt x="203" y="87"/>
                    <a:pt x="203" y="87"/>
                  </a:cubicBezTo>
                  <a:cubicBezTo>
                    <a:pt x="122" y="169"/>
                    <a:pt x="122" y="169"/>
                    <a:pt x="122" y="169"/>
                  </a:cubicBezTo>
                  <a:cubicBezTo>
                    <a:pt x="115" y="191"/>
                    <a:pt x="115" y="191"/>
                    <a:pt x="115" y="191"/>
                  </a:cubicBezTo>
                  <a:cubicBezTo>
                    <a:pt x="137" y="184"/>
                    <a:pt x="137" y="184"/>
                    <a:pt x="137" y="184"/>
                  </a:cubicBezTo>
                  <a:lnTo>
                    <a:pt x="218" y="102"/>
                  </a:lnTo>
                  <a:close/>
                  <a:moveTo>
                    <a:pt x="279" y="42"/>
                  </a:moveTo>
                  <a:cubicBezTo>
                    <a:pt x="264" y="27"/>
                    <a:pt x="264" y="27"/>
                    <a:pt x="264" y="27"/>
                  </a:cubicBezTo>
                  <a:cubicBezTo>
                    <a:pt x="218" y="72"/>
                    <a:pt x="218" y="72"/>
                    <a:pt x="218" y="72"/>
                  </a:cubicBezTo>
                  <a:cubicBezTo>
                    <a:pt x="234" y="87"/>
                    <a:pt x="234" y="87"/>
                    <a:pt x="234" y="87"/>
                  </a:cubicBezTo>
                  <a:lnTo>
                    <a:pt x="279" y="42"/>
                  </a:lnTo>
                  <a:close/>
                  <a:moveTo>
                    <a:pt x="318" y="82"/>
                  </a:moveTo>
                  <a:cubicBezTo>
                    <a:pt x="313" y="78"/>
                    <a:pt x="307" y="78"/>
                    <a:pt x="302" y="82"/>
                  </a:cubicBezTo>
                  <a:cubicBezTo>
                    <a:pt x="260" y="125"/>
                    <a:pt x="260" y="125"/>
                    <a:pt x="260" y="125"/>
                  </a:cubicBezTo>
                  <a:cubicBezTo>
                    <a:pt x="256" y="129"/>
                    <a:pt x="256" y="136"/>
                    <a:pt x="260" y="140"/>
                  </a:cubicBezTo>
                  <a:cubicBezTo>
                    <a:pt x="262" y="142"/>
                    <a:pt x="265" y="143"/>
                    <a:pt x="267" y="143"/>
                  </a:cubicBezTo>
                  <a:cubicBezTo>
                    <a:pt x="270" y="143"/>
                    <a:pt x="273" y="142"/>
                    <a:pt x="275" y="140"/>
                  </a:cubicBezTo>
                  <a:cubicBezTo>
                    <a:pt x="318" y="98"/>
                    <a:pt x="318" y="98"/>
                    <a:pt x="318" y="98"/>
                  </a:cubicBezTo>
                  <a:cubicBezTo>
                    <a:pt x="322" y="93"/>
                    <a:pt x="322" y="87"/>
                    <a:pt x="318" y="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245">
              <a:extLst>
                <a:ext uri="{FF2B5EF4-FFF2-40B4-BE49-F238E27FC236}">
                  <a16:creationId xmlns:a16="http://schemas.microsoft.com/office/drawing/2014/main" id="{2623A022-D532-001C-CA83-A78CFB41BF9C}"/>
                </a:ext>
              </a:extLst>
            </p:cNvPr>
            <p:cNvSpPr>
              <a:spLocks noEditPoints="1"/>
            </p:cNvSpPr>
            <p:nvPr/>
          </p:nvSpPr>
          <p:spPr bwMode="auto">
            <a:xfrm>
              <a:off x="3476" y="785"/>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6" name="Rectangle 145">
            <a:extLst>
              <a:ext uri="{FF2B5EF4-FFF2-40B4-BE49-F238E27FC236}">
                <a16:creationId xmlns:a16="http://schemas.microsoft.com/office/drawing/2014/main" id="{AC1CE6C8-32FA-046A-85C5-7EF08CAD8DFB}"/>
              </a:ext>
            </a:extLst>
          </p:cNvPr>
          <p:cNvSpPr/>
          <p:nvPr/>
        </p:nvSpPr>
        <p:spPr>
          <a:xfrm>
            <a:off x="6220902" y="3568340"/>
            <a:ext cx="1890003" cy="261610"/>
          </a:xfrm>
          <a:prstGeom prst="rect">
            <a:avLst/>
          </a:prstGeom>
        </p:spPr>
        <p:txBody>
          <a:bodyPr wrap="square">
            <a:spAutoFit/>
          </a:bodyPr>
          <a:lstStyle/>
          <a:p>
            <a:r>
              <a:rPr lang="en-US" sz="1100" b="1" dirty="0">
                <a:solidFill>
                  <a:schemeClr val="bg1"/>
                </a:solidFill>
                <a:latin typeface="+mj-lt"/>
                <a:ea typeface="Calibri" panose="020F0502020204030204" pitchFamily="34" charset="0"/>
                <a:cs typeface="Courier New" panose="02070309020205020404" pitchFamily="49" charset="0"/>
              </a:rPr>
              <a:t>Non-monetary item</a:t>
            </a:r>
            <a:endParaRPr lang="en-US" sz="1100" b="1" dirty="0">
              <a:solidFill>
                <a:schemeClr val="bg1"/>
              </a:solidFill>
              <a:latin typeface="+mj-lt"/>
            </a:endParaRPr>
          </a:p>
        </p:txBody>
      </p:sp>
      <p:cxnSp>
        <p:nvCxnSpPr>
          <p:cNvPr id="147" name="Straight Connector 146">
            <a:extLst>
              <a:ext uri="{FF2B5EF4-FFF2-40B4-BE49-F238E27FC236}">
                <a16:creationId xmlns:a16="http://schemas.microsoft.com/office/drawing/2014/main" id="{A6704CB7-841A-2B65-7D8A-DF6B82F8075C}"/>
              </a:ext>
            </a:extLst>
          </p:cNvPr>
          <p:cNvCxnSpPr/>
          <p:nvPr/>
        </p:nvCxnSpPr>
        <p:spPr>
          <a:xfrm>
            <a:off x="5796425" y="3989689"/>
            <a:ext cx="23684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Rectangle 147">
            <a:extLst>
              <a:ext uri="{FF2B5EF4-FFF2-40B4-BE49-F238E27FC236}">
                <a16:creationId xmlns:a16="http://schemas.microsoft.com/office/drawing/2014/main" id="{13737B7B-FAD6-28B8-079A-9E580B8ED2C2}"/>
              </a:ext>
            </a:extLst>
          </p:cNvPr>
          <p:cNvSpPr/>
          <p:nvPr/>
        </p:nvSpPr>
        <p:spPr>
          <a:xfrm>
            <a:off x="8640314" y="3625031"/>
            <a:ext cx="1890003" cy="261610"/>
          </a:xfrm>
          <a:prstGeom prst="rect">
            <a:avLst/>
          </a:prstGeom>
        </p:spPr>
        <p:txBody>
          <a:bodyPr wrap="square">
            <a:spAutoFit/>
          </a:bodyPr>
          <a:lstStyle/>
          <a:p>
            <a:r>
              <a:rPr lang="en-US" sz="1100" b="1" dirty="0">
                <a:solidFill>
                  <a:schemeClr val="bg1"/>
                </a:solidFill>
                <a:latin typeface="+mj-lt"/>
                <a:ea typeface="Calibri" panose="020F0502020204030204" pitchFamily="34" charset="0"/>
                <a:cs typeface="Courier New" panose="02070309020205020404" pitchFamily="49" charset="0"/>
              </a:rPr>
              <a:t>Recognition</a:t>
            </a:r>
            <a:endParaRPr lang="en-US" sz="1100" b="1" dirty="0">
              <a:solidFill>
                <a:schemeClr val="bg1"/>
              </a:solidFill>
              <a:latin typeface="+mj-lt"/>
            </a:endParaRPr>
          </a:p>
        </p:txBody>
      </p:sp>
      <p:cxnSp>
        <p:nvCxnSpPr>
          <p:cNvPr id="149" name="Straight Connector 148">
            <a:extLst>
              <a:ext uri="{FF2B5EF4-FFF2-40B4-BE49-F238E27FC236}">
                <a16:creationId xmlns:a16="http://schemas.microsoft.com/office/drawing/2014/main" id="{09BABC0D-D4FF-AFBC-CE1C-F4CFEE0FB4D2}"/>
              </a:ext>
            </a:extLst>
          </p:cNvPr>
          <p:cNvCxnSpPr/>
          <p:nvPr/>
        </p:nvCxnSpPr>
        <p:spPr>
          <a:xfrm>
            <a:off x="8215838" y="3989689"/>
            <a:ext cx="23684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0" name="Group 777">
            <a:extLst>
              <a:ext uri="{FF2B5EF4-FFF2-40B4-BE49-F238E27FC236}">
                <a16:creationId xmlns:a16="http://schemas.microsoft.com/office/drawing/2014/main" id="{0A9A2946-AFC4-979F-662F-66154870A8B7}"/>
              </a:ext>
            </a:extLst>
          </p:cNvPr>
          <p:cNvGrpSpPr>
            <a:grpSpLocks noChangeAspect="1"/>
          </p:cNvGrpSpPr>
          <p:nvPr/>
        </p:nvGrpSpPr>
        <p:grpSpPr bwMode="auto">
          <a:xfrm>
            <a:off x="8286775" y="3583678"/>
            <a:ext cx="361402" cy="360343"/>
            <a:chOff x="5818" y="3070"/>
            <a:chExt cx="341" cy="340"/>
          </a:xfrm>
          <a:solidFill>
            <a:schemeClr val="bg1"/>
          </a:solidFill>
        </p:grpSpPr>
        <p:sp>
          <p:nvSpPr>
            <p:cNvPr id="151" name="Freeform 778">
              <a:extLst>
                <a:ext uri="{FF2B5EF4-FFF2-40B4-BE49-F238E27FC236}">
                  <a16:creationId xmlns:a16="http://schemas.microsoft.com/office/drawing/2014/main" id="{F2FC7E76-E206-9522-5B4D-F650B2460791}"/>
                </a:ext>
              </a:extLst>
            </p:cNvPr>
            <p:cNvSpPr>
              <a:spLocks noEditPoints="1"/>
            </p:cNvSpPr>
            <p:nvPr/>
          </p:nvSpPr>
          <p:spPr bwMode="auto">
            <a:xfrm>
              <a:off x="5882" y="3140"/>
              <a:ext cx="213" cy="185"/>
            </a:xfrm>
            <a:custGeom>
              <a:avLst/>
              <a:gdLst>
                <a:gd name="T0" fmla="*/ 309 w 320"/>
                <a:gd name="T1" fmla="*/ 43 h 278"/>
                <a:gd name="T2" fmla="*/ 213 w 320"/>
                <a:gd name="T3" fmla="*/ 43 h 278"/>
                <a:gd name="T4" fmla="*/ 213 w 320"/>
                <a:gd name="T5" fmla="*/ 11 h 278"/>
                <a:gd name="T6" fmla="*/ 202 w 320"/>
                <a:gd name="T7" fmla="*/ 0 h 278"/>
                <a:gd name="T8" fmla="*/ 117 w 320"/>
                <a:gd name="T9" fmla="*/ 0 h 278"/>
                <a:gd name="T10" fmla="*/ 106 w 320"/>
                <a:gd name="T11" fmla="*/ 11 h 278"/>
                <a:gd name="T12" fmla="*/ 106 w 320"/>
                <a:gd name="T13" fmla="*/ 43 h 278"/>
                <a:gd name="T14" fmla="*/ 10 w 320"/>
                <a:gd name="T15" fmla="*/ 43 h 278"/>
                <a:gd name="T16" fmla="*/ 0 w 320"/>
                <a:gd name="T17" fmla="*/ 54 h 278"/>
                <a:gd name="T18" fmla="*/ 0 w 320"/>
                <a:gd name="T19" fmla="*/ 160 h 278"/>
                <a:gd name="T20" fmla="*/ 10 w 320"/>
                <a:gd name="T21" fmla="*/ 171 h 278"/>
                <a:gd name="T22" fmla="*/ 21 w 320"/>
                <a:gd name="T23" fmla="*/ 171 h 278"/>
                <a:gd name="T24" fmla="*/ 21 w 320"/>
                <a:gd name="T25" fmla="*/ 267 h 278"/>
                <a:gd name="T26" fmla="*/ 32 w 320"/>
                <a:gd name="T27" fmla="*/ 278 h 278"/>
                <a:gd name="T28" fmla="*/ 288 w 320"/>
                <a:gd name="T29" fmla="*/ 278 h 278"/>
                <a:gd name="T30" fmla="*/ 298 w 320"/>
                <a:gd name="T31" fmla="*/ 267 h 278"/>
                <a:gd name="T32" fmla="*/ 298 w 320"/>
                <a:gd name="T33" fmla="*/ 171 h 278"/>
                <a:gd name="T34" fmla="*/ 309 w 320"/>
                <a:gd name="T35" fmla="*/ 171 h 278"/>
                <a:gd name="T36" fmla="*/ 320 w 320"/>
                <a:gd name="T37" fmla="*/ 160 h 278"/>
                <a:gd name="T38" fmla="*/ 320 w 320"/>
                <a:gd name="T39" fmla="*/ 54 h 278"/>
                <a:gd name="T40" fmla="*/ 309 w 320"/>
                <a:gd name="T41" fmla="*/ 43 h 278"/>
                <a:gd name="T42" fmla="*/ 128 w 320"/>
                <a:gd name="T43" fmla="*/ 22 h 278"/>
                <a:gd name="T44" fmla="*/ 192 w 320"/>
                <a:gd name="T45" fmla="*/ 22 h 278"/>
                <a:gd name="T46" fmla="*/ 192 w 320"/>
                <a:gd name="T47" fmla="*/ 43 h 278"/>
                <a:gd name="T48" fmla="*/ 128 w 320"/>
                <a:gd name="T49" fmla="*/ 43 h 278"/>
                <a:gd name="T50" fmla="*/ 128 w 320"/>
                <a:gd name="T51" fmla="*/ 22 h 278"/>
                <a:gd name="T52" fmla="*/ 277 w 320"/>
                <a:gd name="T53" fmla="*/ 256 h 278"/>
                <a:gd name="T54" fmla="*/ 42 w 320"/>
                <a:gd name="T55" fmla="*/ 256 h 278"/>
                <a:gd name="T56" fmla="*/ 42 w 320"/>
                <a:gd name="T57" fmla="*/ 171 h 278"/>
                <a:gd name="T58" fmla="*/ 85 w 320"/>
                <a:gd name="T59" fmla="*/ 171 h 278"/>
                <a:gd name="T60" fmla="*/ 85 w 320"/>
                <a:gd name="T61" fmla="*/ 182 h 278"/>
                <a:gd name="T62" fmla="*/ 96 w 320"/>
                <a:gd name="T63" fmla="*/ 192 h 278"/>
                <a:gd name="T64" fmla="*/ 106 w 320"/>
                <a:gd name="T65" fmla="*/ 182 h 278"/>
                <a:gd name="T66" fmla="*/ 106 w 320"/>
                <a:gd name="T67" fmla="*/ 171 h 278"/>
                <a:gd name="T68" fmla="*/ 213 w 320"/>
                <a:gd name="T69" fmla="*/ 171 h 278"/>
                <a:gd name="T70" fmla="*/ 213 w 320"/>
                <a:gd name="T71" fmla="*/ 182 h 278"/>
                <a:gd name="T72" fmla="*/ 224 w 320"/>
                <a:gd name="T73" fmla="*/ 192 h 278"/>
                <a:gd name="T74" fmla="*/ 234 w 320"/>
                <a:gd name="T75" fmla="*/ 182 h 278"/>
                <a:gd name="T76" fmla="*/ 234 w 320"/>
                <a:gd name="T77" fmla="*/ 171 h 278"/>
                <a:gd name="T78" fmla="*/ 277 w 320"/>
                <a:gd name="T79" fmla="*/ 171 h 278"/>
                <a:gd name="T80" fmla="*/ 277 w 320"/>
                <a:gd name="T81" fmla="*/ 256 h 278"/>
                <a:gd name="T82" fmla="*/ 298 w 320"/>
                <a:gd name="T83" fmla="*/ 150 h 278"/>
                <a:gd name="T84" fmla="*/ 234 w 320"/>
                <a:gd name="T85" fmla="*/ 150 h 278"/>
                <a:gd name="T86" fmla="*/ 234 w 320"/>
                <a:gd name="T87" fmla="*/ 139 h 278"/>
                <a:gd name="T88" fmla="*/ 224 w 320"/>
                <a:gd name="T89" fmla="*/ 128 h 278"/>
                <a:gd name="T90" fmla="*/ 213 w 320"/>
                <a:gd name="T91" fmla="*/ 139 h 278"/>
                <a:gd name="T92" fmla="*/ 213 w 320"/>
                <a:gd name="T93" fmla="*/ 150 h 278"/>
                <a:gd name="T94" fmla="*/ 106 w 320"/>
                <a:gd name="T95" fmla="*/ 150 h 278"/>
                <a:gd name="T96" fmla="*/ 106 w 320"/>
                <a:gd name="T97" fmla="*/ 139 h 278"/>
                <a:gd name="T98" fmla="*/ 96 w 320"/>
                <a:gd name="T99" fmla="*/ 128 h 278"/>
                <a:gd name="T100" fmla="*/ 85 w 320"/>
                <a:gd name="T101" fmla="*/ 139 h 278"/>
                <a:gd name="T102" fmla="*/ 85 w 320"/>
                <a:gd name="T103" fmla="*/ 150 h 278"/>
                <a:gd name="T104" fmla="*/ 21 w 320"/>
                <a:gd name="T105" fmla="*/ 150 h 278"/>
                <a:gd name="T106" fmla="*/ 21 w 320"/>
                <a:gd name="T107" fmla="*/ 64 h 278"/>
                <a:gd name="T108" fmla="*/ 298 w 320"/>
                <a:gd name="T109" fmla="*/ 64 h 278"/>
                <a:gd name="T110" fmla="*/ 298 w 320"/>
                <a:gd name="T111" fmla="*/ 15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0" h="278">
                  <a:moveTo>
                    <a:pt x="309" y="43"/>
                  </a:moveTo>
                  <a:cubicBezTo>
                    <a:pt x="213" y="43"/>
                    <a:pt x="213" y="43"/>
                    <a:pt x="213" y="43"/>
                  </a:cubicBezTo>
                  <a:cubicBezTo>
                    <a:pt x="213" y="11"/>
                    <a:pt x="213" y="11"/>
                    <a:pt x="213" y="11"/>
                  </a:cubicBezTo>
                  <a:cubicBezTo>
                    <a:pt x="213" y="5"/>
                    <a:pt x="208" y="0"/>
                    <a:pt x="202" y="0"/>
                  </a:cubicBezTo>
                  <a:cubicBezTo>
                    <a:pt x="117" y="0"/>
                    <a:pt x="117" y="0"/>
                    <a:pt x="117" y="0"/>
                  </a:cubicBezTo>
                  <a:cubicBezTo>
                    <a:pt x="111" y="0"/>
                    <a:pt x="106" y="5"/>
                    <a:pt x="106" y="11"/>
                  </a:cubicBezTo>
                  <a:cubicBezTo>
                    <a:pt x="106" y="43"/>
                    <a:pt x="106" y="43"/>
                    <a:pt x="106" y="43"/>
                  </a:cubicBezTo>
                  <a:cubicBezTo>
                    <a:pt x="10" y="43"/>
                    <a:pt x="10" y="43"/>
                    <a:pt x="10" y="43"/>
                  </a:cubicBezTo>
                  <a:cubicBezTo>
                    <a:pt x="4" y="43"/>
                    <a:pt x="0" y="48"/>
                    <a:pt x="0" y="54"/>
                  </a:cubicBezTo>
                  <a:cubicBezTo>
                    <a:pt x="0" y="160"/>
                    <a:pt x="0" y="160"/>
                    <a:pt x="0" y="160"/>
                  </a:cubicBezTo>
                  <a:cubicBezTo>
                    <a:pt x="0" y="166"/>
                    <a:pt x="4" y="171"/>
                    <a:pt x="10" y="171"/>
                  </a:cubicBezTo>
                  <a:cubicBezTo>
                    <a:pt x="21" y="171"/>
                    <a:pt x="21" y="171"/>
                    <a:pt x="21" y="171"/>
                  </a:cubicBezTo>
                  <a:cubicBezTo>
                    <a:pt x="21" y="267"/>
                    <a:pt x="21" y="267"/>
                    <a:pt x="21" y="267"/>
                  </a:cubicBezTo>
                  <a:cubicBezTo>
                    <a:pt x="21" y="273"/>
                    <a:pt x="26" y="278"/>
                    <a:pt x="32" y="278"/>
                  </a:cubicBezTo>
                  <a:cubicBezTo>
                    <a:pt x="288" y="278"/>
                    <a:pt x="288" y="278"/>
                    <a:pt x="288" y="278"/>
                  </a:cubicBezTo>
                  <a:cubicBezTo>
                    <a:pt x="294" y="278"/>
                    <a:pt x="298" y="273"/>
                    <a:pt x="298" y="267"/>
                  </a:cubicBezTo>
                  <a:cubicBezTo>
                    <a:pt x="298" y="171"/>
                    <a:pt x="298" y="171"/>
                    <a:pt x="298" y="171"/>
                  </a:cubicBezTo>
                  <a:cubicBezTo>
                    <a:pt x="309" y="171"/>
                    <a:pt x="309" y="171"/>
                    <a:pt x="309" y="171"/>
                  </a:cubicBezTo>
                  <a:cubicBezTo>
                    <a:pt x="315" y="171"/>
                    <a:pt x="320" y="166"/>
                    <a:pt x="320" y="160"/>
                  </a:cubicBezTo>
                  <a:cubicBezTo>
                    <a:pt x="320" y="54"/>
                    <a:pt x="320" y="54"/>
                    <a:pt x="320" y="54"/>
                  </a:cubicBezTo>
                  <a:cubicBezTo>
                    <a:pt x="320" y="48"/>
                    <a:pt x="315" y="43"/>
                    <a:pt x="309" y="43"/>
                  </a:cubicBezTo>
                  <a:close/>
                  <a:moveTo>
                    <a:pt x="128" y="22"/>
                  </a:moveTo>
                  <a:cubicBezTo>
                    <a:pt x="192" y="22"/>
                    <a:pt x="192" y="22"/>
                    <a:pt x="192" y="22"/>
                  </a:cubicBezTo>
                  <a:cubicBezTo>
                    <a:pt x="192" y="43"/>
                    <a:pt x="192" y="43"/>
                    <a:pt x="192" y="43"/>
                  </a:cubicBezTo>
                  <a:cubicBezTo>
                    <a:pt x="128" y="43"/>
                    <a:pt x="128" y="43"/>
                    <a:pt x="128" y="43"/>
                  </a:cubicBezTo>
                  <a:lnTo>
                    <a:pt x="128" y="22"/>
                  </a:lnTo>
                  <a:close/>
                  <a:moveTo>
                    <a:pt x="277" y="256"/>
                  </a:moveTo>
                  <a:cubicBezTo>
                    <a:pt x="42" y="256"/>
                    <a:pt x="42" y="256"/>
                    <a:pt x="42" y="256"/>
                  </a:cubicBezTo>
                  <a:cubicBezTo>
                    <a:pt x="42" y="171"/>
                    <a:pt x="42" y="171"/>
                    <a:pt x="42" y="171"/>
                  </a:cubicBezTo>
                  <a:cubicBezTo>
                    <a:pt x="85" y="171"/>
                    <a:pt x="85" y="171"/>
                    <a:pt x="85" y="171"/>
                  </a:cubicBezTo>
                  <a:cubicBezTo>
                    <a:pt x="85" y="182"/>
                    <a:pt x="85" y="182"/>
                    <a:pt x="85" y="182"/>
                  </a:cubicBezTo>
                  <a:cubicBezTo>
                    <a:pt x="85" y="188"/>
                    <a:pt x="90" y="192"/>
                    <a:pt x="96" y="192"/>
                  </a:cubicBezTo>
                  <a:cubicBezTo>
                    <a:pt x="102" y="192"/>
                    <a:pt x="106" y="188"/>
                    <a:pt x="106" y="182"/>
                  </a:cubicBezTo>
                  <a:cubicBezTo>
                    <a:pt x="106" y="171"/>
                    <a:pt x="106" y="171"/>
                    <a:pt x="106" y="171"/>
                  </a:cubicBezTo>
                  <a:cubicBezTo>
                    <a:pt x="213" y="171"/>
                    <a:pt x="213" y="171"/>
                    <a:pt x="213" y="171"/>
                  </a:cubicBezTo>
                  <a:cubicBezTo>
                    <a:pt x="213" y="182"/>
                    <a:pt x="213" y="182"/>
                    <a:pt x="213" y="182"/>
                  </a:cubicBezTo>
                  <a:cubicBezTo>
                    <a:pt x="213" y="188"/>
                    <a:pt x="218" y="192"/>
                    <a:pt x="224" y="192"/>
                  </a:cubicBezTo>
                  <a:cubicBezTo>
                    <a:pt x="230" y="192"/>
                    <a:pt x="234" y="188"/>
                    <a:pt x="234" y="182"/>
                  </a:cubicBezTo>
                  <a:cubicBezTo>
                    <a:pt x="234" y="171"/>
                    <a:pt x="234" y="171"/>
                    <a:pt x="234" y="171"/>
                  </a:cubicBezTo>
                  <a:cubicBezTo>
                    <a:pt x="277" y="171"/>
                    <a:pt x="277" y="171"/>
                    <a:pt x="277" y="171"/>
                  </a:cubicBezTo>
                  <a:lnTo>
                    <a:pt x="277" y="256"/>
                  </a:lnTo>
                  <a:close/>
                  <a:moveTo>
                    <a:pt x="298" y="150"/>
                  </a:moveTo>
                  <a:cubicBezTo>
                    <a:pt x="234" y="150"/>
                    <a:pt x="234" y="150"/>
                    <a:pt x="234" y="150"/>
                  </a:cubicBezTo>
                  <a:cubicBezTo>
                    <a:pt x="234" y="139"/>
                    <a:pt x="234" y="139"/>
                    <a:pt x="234" y="139"/>
                  </a:cubicBezTo>
                  <a:cubicBezTo>
                    <a:pt x="234" y="133"/>
                    <a:pt x="230" y="128"/>
                    <a:pt x="224" y="128"/>
                  </a:cubicBezTo>
                  <a:cubicBezTo>
                    <a:pt x="218" y="128"/>
                    <a:pt x="213" y="133"/>
                    <a:pt x="213" y="139"/>
                  </a:cubicBezTo>
                  <a:cubicBezTo>
                    <a:pt x="213" y="150"/>
                    <a:pt x="213" y="150"/>
                    <a:pt x="213" y="150"/>
                  </a:cubicBezTo>
                  <a:cubicBezTo>
                    <a:pt x="106" y="150"/>
                    <a:pt x="106" y="150"/>
                    <a:pt x="106" y="150"/>
                  </a:cubicBezTo>
                  <a:cubicBezTo>
                    <a:pt x="106" y="139"/>
                    <a:pt x="106" y="139"/>
                    <a:pt x="106" y="139"/>
                  </a:cubicBezTo>
                  <a:cubicBezTo>
                    <a:pt x="106" y="133"/>
                    <a:pt x="102" y="128"/>
                    <a:pt x="96" y="128"/>
                  </a:cubicBezTo>
                  <a:cubicBezTo>
                    <a:pt x="90" y="128"/>
                    <a:pt x="85" y="133"/>
                    <a:pt x="85" y="139"/>
                  </a:cubicBezTo>
                  <a:cubicBezTo>
                    <a:pt x="85" y="150"/>
                    <a:pt x="85" y="150"/>
                    <a:pt x="85" y="150"/>
                  </a:cubicBezTo>
                  <a:cubicBezTo>
                    <a:pt x="21" y="150"/>
                    <a:pt x="21" y="150"/>
                    <a:pt x="21" y="150"/>
                  </a:cubicBezTo>
                  <a:cubicBezTo>
                    <a:pt x="21" y="64"/>
                    <a:pt x="21" y="64"/>
                    <a:pt x="21" y="64"/>
                  </a:cubicBezTo>
                  <a:cubicBezTo>
                    <a:pt x="298" y="64"/>
                    <a:pt x="298" y="64"/>
                    <a:pt x="298" y="64"/>
                  </a:cubicBezTo>
                  <a:lnTo>
                    <a:pt x="298" y="15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779">
              <a:extLst>
                <a:ext uri="{FF2B5EF4-FFF2-40B4-BE49-F238E27FC236}">
                  <a16:creationId xmlns:a16="http://schemas.microsoft.com/office/drawing/2014/main" id="{56B4C7C8-B81E-E880-B9B7-78A2E84AB297}"/>
                </a:ext>
              </a:extLst>
            </p:cNvPr>
            <p:cNvSpPr>
              <a:spLocks noEditPoints="1"/>
            </p:cNvSpPr>
            <p:nvPr/>
          </p:nvSpPr>
          <p:spPr bwMode="auto">
            <a:xfrm>
              <a:off x="5818" y="3070"/>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53" name="Group 243">
            <a:extLst>
              <a:ext uri="{FF2B5EF4-FFF2-40B4-BE49-F238E27FC236}">
                <a16:creationId xmlns:a16="http://schemas.microsoft.com/office/drawing/2014/main" id="{61166E29-AB1A-44E6-0E63-66D9423B3CF4}"/>
              </a:ext>
            </a:extLst>
          </p:cNvPr>
          <p:cNvGrpSpPr>
            <a:grpSpLocks noChangeAspect="1"/>
          </p:cNvGrpSpPr>
          <p:nvPr/>
        </p:nvGrpSpPr>
        <p:grpSpPr bwMode="auto">
          <a:xfrm>
            <a:off x="5872152" y="3584198"/>
            <a:ext cx="360343" cy="361402"/>
            <a:chOff x="3476" y="785"/>
            <a:chExt cx="340" cy="341"/>
          </a:xfrm>
          <a:solidFill>
            <a:schemeClr val="bg1"/>
          </a:solidFill>
        </p:grpSpPr>
        <p:sp>
          <p:nvSpPr>
            <p:cNvPr id="154" name="Freeform 244">
              <a:extLst>
                <a:ext uri="{FF2B5EF4-FFF2-40B4-BE49-F238E27FC236}">
                  <a16:creationId xmlns:a16="http://schemas.microsoft.com/office/drawing/2014/main" id="{6612E86E-0A99-A58B-8454-A67224BA74A3}"/>
                </a:ext>
              </a:extLst>
            </p:cNvPr>
            <p:cNvSpPr>
              <a:spLocks noEditPoints="1"/>
            </p:cNvSpPr>
            <p:nvPr/>
          </p:nvSpPr>
          <p:spPr bwMode="auto">
            <a:xfrm>
              <a:off x="3539" y="888"/>
              <a:ext cx="214" cy="146"/>
            </a:xfrm>
            <a:custGeom>
              <a:avLst/>
              <a:gdLst>
                <a:gd name="T0" fmla="*/ 48 w 322"/>
                <a:gd name="T1" fmla="*/ 172 h 219"/>
                <a:gd name="T2" fmla="*/ 60 w 322"/>
                <a:gd name="T3" fmla="*/ 188 h 219"/>
                <a:gd name="T4" fmla="*/ 63 w 322"/>
                <a:gd name="T5" fmla="*/ 203 h 219"/>
                <a:gd name="T6" fmla="*/ 54 w 322"/>
                <a:gd name="T7" fmla="*/ 207 h 219"/>
                <a:gd name="T8" fmla="*/ 48 w 322"/>
                <a:gd name="T9" fmla="*/ 205 h 219"/>
                <a:gd name="T10" fmla="*/ 27 w 322"/>
                <a:gd name="T11" fmla="*/ 171 h 219"/>
                <a:gd name="T12" fmla="*/ 50 w 322"/>
                <a:gd name="T13" fmla="*/ 144 h 219"/>
                <a:gd name="T14" fmla="*/ 79 w 322"/>
                <a:gd name="T15" fmla="*/ 114 h 219"/>
                <a:gd name="T16" fmla="*/ 12 w 322"/>
                <a:gd name="T17" fmla="*/ 101 h 219"/>
                <a:gd name="T18" fmla="*/ 1 w 322"/>
                <a:gd name="T19" fmla="*/ 91 h 219"/>
                <a:gd name="T20" fmla="*/ 10 w 322"/>
                <a:gd name="T21" fmla="*/ 79 h 219"/>
                <a:gd name="T22" fmla="*/ 99 w 322"/>
                <a:gd name="T23" fmla="*/ 108 h 219"/>
                <a:gd name="T24" fmla="*/ 58 w 322"/>
                <a:gd name="T25" fmla="*/ 164 h 219"/>
                <a:gd name="T26" fmla="*/ 48 w 322"/>
                <a:gd name="T27" fmla="*/ 172 h 219"/>
                <a:gd name="T28" fmla="*/ 301 w 322"/>
                <a:gd name="T29" fmla="*/ 50 h 219"/>
                <a:gd name="T30" fmla="*/ 151 w 322"/>
                <a:gd name="T31" fmla="*/ 201 h 219"/>
                <a:gd name="T32" fmla="*/ 146 w 322"/>
                <a:gd name="T33" fmla="*/ 203 h 219"/>
                <a:gd name="T34" fmla="*/ 101 w 322"/>
                <a:gd name="T35" fmla="*/ 218 h 219"/>
                <a:gd name="T36" fmla="*/ 98 w 322"/>
                <a:gd name="T37" fmla="*/ 219 h 219"/>
                <a:gd name="T38" fmla="*/ 90 w 322"/>
                <a:gd name="T39" fmla="*/ 216 h 219"/>
                <a:gd name="T40" fmla="*/ 88 w 322"/>
                <a:gd name="T41" fmla="*/ 205 h 219"/>
                <a:gd name="T42" fmla="*/ 103 w 322"/>
                <a:gd name="T43" fmla="*/ 159 h 219"/>
                <a:gd name="T44" fmla="*/ 105 w 322"/>
                <a:gd name="T45" fmla="*/ 155 h 219"/>
                <a:gd name="T46" fmla="*/ 256 w 322"/>
                <a:gd name="T47" fmla="*/ 4 h 219"/>
                <a:gd name="T48" fmla="*/ 271 w 322"/>
                <a:gd name="T49" fmla="*/ 4 h 219"/>
                <a:gd name="T50" fmla="*/ 301 w 322"/>
                <a:gd name="T51" fmla="*/ 35 h 219"/>
                <a:gd name="T52" fmla="*/ 305 w 322"/>
                <a:gd name="T53" fmla="*/ 42 h 219"/>
                <a:gd name="T54" fmla="*/ 301 w 322"/>
                <a:gd name="T55" fmla="*/ 50 h 219"/>
                <a:gd name="T56" fmla="*/ 218 w 322"/>
                <a:gd name="T57" fmla="*/ 102 h 219"/>
                <a:gd name="T58" fmla="*/ 203 w 322"/>
                <a:gd name="T59" fmla="*/ 87 h 219"/>
                <a:gd name="T60" fmla="*/ 122 w 322"/>
                <a:gd name="T61" fmla="*/ 169 h 219"/>
                <a:gd name="T62" fmla="*/ 115 w 322"/>
                <a:gd name="T63" fmla="*/ 191 h 219"/>
                <a:gd name="T64" fmla="*/ 137 w 322"/>
                <a:gd name="T65" fmla="*/ 184 h 219"/>
                <a:gd name="T66" fmla="*/ 218 w 322"/>
                <a:gd name="T67" fmla="*/ 102 h 219"/>
                <a:gd name="T68" fmla="*/ 279 w 322"/>
                <a:gd name="T69" fmla="*/ 42 h 219"/>
                <a:gd name="T70" fmla="*/ 264 w 322"/>
                <a:gd name="T71" fmla="*/ 27 h 219"/>
                <a:gd name="T72" fmla="*/ 218 w 322"/>
                <a:gd name="T73" fmla="*/ 72 h 219"/>
                <a:gd name="T74" fmla="*/ 234 w 322"/>
                <a:gd name="T75" fmla="*/ 87 h 219"/>
                <a:gd name="T76" fmla="*/ 279 w 322"/>
                <a:gd name="T77" fmla="*/ 42 h 219"/>
                <a:gd name="T78" fmla="*/ 318 w 322"/>
                <a:gd name="T79" fmla="*/ 82 h 219"/>
                <a:gd name="T80" fmla="*/ 302 w 322"/>
                <a:gd name="T81" fmla="*/ 82 h 219"/>
                <a:gd name="T82" fmla="*/ 260 w 322"/>
                <a:gd name="T83" fmla="*/ 125 h 219"/>
                <a:gd name="T84" fmla="*/ 260 w 322"/>
                <a:gd name="T85" fmla="*/ 140 h 219"/>
                <a:gd name="T86" fmla="*/ 267 w 322"/>
                <a:gd name="T87" fmla="*/ 143 h 219"/>
                <a:gd name="T88" fmla="*/ 275 w 322"/>
                <a:gd name="T89" fmla="*/ 140 h 219"/>
                <a:gd name="T90" fmla="*/ 318 w 322"/>
                <a:gd name="T91" fmla="*/ 98 h 219"/>
                <a:gd name="T92" fmla="*/ 318 w 322"/>
                <a:gd name="T93" fmla="*/ 8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2" h="219">
                  <a:moveTo>
                    <a:pt x="48" y="172"/>
                  </a:moveTo>
                  <a:cubicBezTo>
                    <a:pt x="48" y="177"/>
                    <a:pt x="56" y="185"/>
                    <a:pt x="60" y="188"/>
                  </a:cubicBezTo>
                  <a:cubicBezTo>
                    <a:pt x="65" y="191"/>
                    <a:pt x="66" y="198"/>
                    <a:pt x="63" y="203"/>
                  </a:cubicBezTo>
                  <a:cubicBezTo>
                    <a:pt x="61" y="206"/>
                    <a:pt x="57" y="207"/>
                    <a:pt x="54" y="207"/>
                  </a:cubicBezTo>
                  <a:cubicBezTo>
                    <a:pt x="52" y="207"/>
                    <a:pt x="50" y="207"/>
                    <a:pt x="48" y="205"/>
                  </a:cubicBezTo>
                  <a:cubicBezTo>
                    <a:pt x="46" y="204"/>
                    <a:pt x="25" y="189"/>
                    <a:pt x="27" y="171"/>
                  </a:cubicBezTo>
                  <a:cubicBezTo>
                    <a:pt x="28" y="160"/>
                    <a:pt x="35" y="151"/>
                    <a:pt x="50" y="144"/>
                  </a:cubicBezTo>
                  <a:cubicBezTo>
                    <a:pt x="70" y="135"/>
                    <a:pt x="81" y="121"/>
                    <a:pt x="79" y="114"/>
                  </a:cubicBezTo>
                  <a:cubicBezTo>
                    <a:pt x="77" y="107"/>
                    <a:pt x="61" y="96"/>
                    <a:pt x="12" y="101"/>
                  </a:cubicBezTo>
                  <a:cubicBezTo>
                    <a:pt x="6" y="101"/>
                    <a:pt x="1" y="97"/>
                    <a:pt x="1" y="91"/>
                  </a:cubicBezTo>
                  <a:cubicBezTo>
                    <a:pt x="0" y="85"/>
                    <a:pt x="5" y="80"/>
                    <a:pt x="10" y="79"/>
                  </a:cubicBezTo>
                  <a:cubicBezTo>
                    <a:pt x="80" y="73"/>
                    <a:pt x="96" y="95"/>
                    <a:pt x="99" y="108"/>
                  </a:cubicBezTo>
                  <a:cubicBezTo>
                    <a:pt x="105" y="128"/>
                    <a:pt x="88" y="150"/>
                    <a:pt x="58" y="164"/>
                  </a:cubicBezTo>
                  <a:cubicBezTo>
                    <a:pt x="52" y="167"/>
                    <a:pt x="48" y="170"/>
                    <a:pt x="48" y="172"/>
                  </a:cubicBezTo>
                  <a:close/>
                  <a:moveTo>
                    <a:pt x="301" y="50"/>
                  </a:moveTo>
                  <a:cubicBezTo>
                    <a:pt x="151" y="201"/>
                    <a:pt x="151" y="201"/>
                    <a:pt x="151" y="201"/>
                  </a:cubicBezTo>
                  <a:cubicBezTo>
                    <a:pt x="149" y="202"/>
                    <a:pt x="148" y="203"/>
                    <a:pt x="146" y="203"/>
                  </a:cubicBezTo>
                  <a:cubicBezTo>
                    <a:pt x="101" y="218"/>
                    <a:pt x="101" y="218"/>
                    <a:pt x="101" y="218"/>
                  </a:cubicBezTo>
                  <a:cubicBezTo>
                    <a:pt x="100" y="219"/>
                    <a:pt x="99" y="219"/>
                    <a:pt x="98" y="219"/>
                  </a:cubicBezTo>
                  <a:cubicBezTo>
                    <a:pt x="95" y="219"/>
                    <a:pt x="92" y="218"/>
                    <a:pt x="90" y="216"/>
                  </a:cubicBezTo>
                  <a:cubicBezTo>
                    <a:pt x="87" y="213"/>
                    <a:pt x="86" y="209"/>
                    <a:pt x="88" y="205"/>
                  </a:cubicBezTo>
                  <a:cubicBezTo>
                    <a:pt x="103" y="159"/>
                    <a:pt x="103" y="159"/>
                    <a:pt x="103" y="159"/>
                  </a:cubicBezTo>
                  <a:cubicBezTo>
                    <a:pt x="103" y="158"/>
                    <a:pt x="104" y="156"/>
                    <a:pt x="105" y="155"/>
                  </a:cubicBezTo>
                  <a:cubicBezTo>
                    <a:pt x="256" y="4"/>
                    <a:pt x="256" y="4"/>
                    <a:pt x="256" y="4"/>
                  </a:cubicBezTo>
                  <a:cubicBezTo>
                    <a:pt x="260" y="0"/>
                    <a:pt x="267" y="0"/>
                    <a:pt x="271" y="4"/>
                  </a:cubicBezTo>
                  <a:cubicBezTo>
                    <a:pt x="301" y="35"/>
                    <a:pt x="301" y="35"/>
                    <a:pt x="301" y="35"/>
                  </a:cubicBezTo>
                  <a:cubicBezTo>
                    <a:pt x="303" y="37"/>
                    <a:pt x="305" y="39"/>
                    <a:pt x="305" y="42"/>
                  </a:cubicBezTo>
                  <a:cubicBezTo>
                    <a:pt x="305" y="45"/>
                    <a:pt x="303" y="48"/>
                    <a:pt x="301" y="50"/>
                  </a:cubicBezTo>
                  <a:close/>
                  <a:moveTo>
                    <a:pt x="218" y="102"/>
                  </a:moveTo>
                  <a:cubicBezTo>
                    <a:pt x="203" y="87"/>
                    <a:pt x="203" y="87"/>
                    <a:pt x="203" y="87"/>
                  </a:cubicBezTo>
                  <a:cubicBezTo>
                    <a:pt x="122" y="169"/>
                    <a:pt x="122" y="169"/>
                    <a:pt x="122" y="169"/>
                  </a:cubicBezTo>
                  <a:cubicBezTo>
                    <a:pt x="115" y="191"/>
                    <a:pt x="115" y="191"/>
                    <a:pt x="115" y="191"/>
                  </a:cubicBezTo>
                  <a:cubicBezTo>
                    <a:pt x="137" y="184"/>
                    <a:pt x="137" y="184"/>
                    <a:pt x="137" y="184"/>
                  </a:cubicBezTo>
                  <a:lnTo>
                    <a:pt x="218" y="102"/>
                  </a:lnTo>
                  <a:close/>
                  <a:moveTo>
                    <a:pt x="279" y="42"/>
                  </a:moveTo>
                  <a:cubicBezTo>
                    <a:pt x="264" y="27"/>
                    <a:pt x="264" y="27"/>
                    <a:pt x="264" y="27"/>
                  </a:cubicBezTo>
                  <a:cubicBezTo>
                    <a:pt x="218" y="72"/>
                    <a:pt x="218" y="72"/>
                    <a:pt x="218" y="72"/>
                  </a:cubicBezTo>
                  <a:cubicBezTo>
                    <a:pt x="234" y="87"/>
                    <a:pt x="234" y="87"/>
                    <a:pt x="234" y="87"/>
                  </a:cubicBezTo>
                  <a:lnTo>
                    <a:pt x="279" y="42"/>
                  </a:lnTo>
                  <a:close/>
                  <a:moveTo>
                    <a:pt x="318" y="82"/>
                  </a:moveTo>
                  <a:cubicBezTo>
                    <a:pt x="313" y="78"/>
                    <a:pt x="307" y="78"/>
                    <a:pt x="302" y="82"/>
                  </a:cubicBezTo>
                  <a:cubicBezTo>
                    <a:pt x="260" y="125"/>
                    <a:pt x="260" y="125"/>
                    <a:pt x="260" y="125"/>
                  </a:cubicBezTo>
                  <a:cubicBezTo>
                    <a:pt x="256" y="129"/>
                    <a:pt x="256" y="136"/>
                    <a:pt x="260" y="140"/>
                  </a:cubicBezTo>
                  <a:cubicBezTo>
                    <a:pt x="262" y="142"/>
                    <a:pt x="265" y="143"/>
                    <a:pt x="267" y="143"/>
                  </a:cubicBezTo>
                  <a:cubicBezTo>
                    <a:pt x="270" y="143"/>
                    <a:pt x="273" y="142"/>
                    <a:pt x="275" y="140"/>
                  </a:cubicBezTo>
                  <a:cubicBezTo>
                    <a:pt x="318" y="98"/>
                    <a:pt x="318" y="98"/>
                    <a:pt x="318" y="98"/>
                  </a:cubicBezTo>
                  <a:cubicBezTo>
                    <a:pt x="322" y="93"/>
                    <a:pt x="322" y="87"/>
                    <a:pt x="318" y="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45">
              <a:extLst>
                <a:ext uri="{FF2B5EF4-FFF2-40B4-BE49-F238E27FC236}">
                  <a16:creationId xmlns:a16="http://schemas.microsoft.com/office/drawing/2014/main" id="{CC998527-12E6-8480-D258-1B358FE9D458}"/>
                </a:ext>
              </a:extLst>
            </p:cNvPr>
            <p:cNvSpPr>
              <a:spLocks noEditPoints="1"/>
            </p:cNvSpPr>
            <p:nvPr/>
          </p:nvSpPr>
          <p:spPr bwMode="auto">
            <a:xfrm>
              <a:off x="3476" y="785"/>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56" name="Rectangle 155">
            <a:extLst>
              <a:ext uri="{FF2B5EF4-FFF2-40B4-BE49-F238E27FC236}">
                <a16:creationId xmlns:a16="http://schemas.microsoft.com/office/drawing/2014/main" id="{D235F72F-358B-645F-0AD3-69DD3DDC1178}"/>
              </a:ext>
            </a:extLst>
          </p:cNvPr>
          <p:cNvSpPr/>
          <p:nvPr/>
        </p:nvSpPr>
        <p:spPr>
          <a:xfrm>
            <a:off x="574571" y="4128119"/>
            <a:ext cx="2336588" cy="1892826"/>
          </a:xfrm>
          <a:prstGeom prst="rect">
            <a:avLst/>
          </a:prstGeom>
        </p:spPr>
        <p:txBody>
          <a:bodyPr wrap="square">
            <a:spAutoFit/>
          </a:bodyPr>
          <a:lstStyle/>
          <a:p>
            <a:pPr algn="l"/>
            <a:r>
              <a:rPr lang="en-US" sz="900" dirty="0">
                <a:solidFill>
                  <a:schemeClr val="bg1"/>
                </a:solidFill>
              </a:rPr>
              <a:t>M</a:t>
            </a:r>
            <a:r>
              <a:rPr lang="en-US" sz="900" u="none" strike="noStrike" baseline="0" dirty="0">
                <a:solidFill>
                  <a:schemeClr val="bg1"/>
                </a:solidFill>
              </a:rPr>
              <a:t>oney held and assets to be received or liabilities to be paid in fixed or determinable amounts of money.</a:t>
            </a:r>
            <a:endParaRPr lang="en-US" sz="900" dirty="0">
              <a:solidFill>
                <a:schemeClr val="bg1"/>
              </a:solidFill>
            </a:endParaRPr>
          </a:p>
          <a:p>
            <a:pPr marL="285750" indent="-285750" algn="l">
              <a:buFont typeface="Wingdings" panose="05000000000000000000" pitchFamily="2" charset="2"/>
              <a:buChar char="ü"/>
            </a:pPr>
            <a:r>
              <a:rPr lang="en-US" sz="900" b="0" i="0" u="none" strike="noStrike" baseline="0" dirty="0">
                <a:solidFill>
                  <a:schemeClr val="bg1"/>
                </a:solidFill>
              </a:rPr>
              <a:t>Trade receivables</a:t>
            </a:r>
          </a:p>
          <a:p>
            <a:pPr marL="285750" indent="-285750" algn="l">
              <a:buFont typeface="Wingdings" panose="05000000000000000000" pitchFamily="2" charset="2"/>
              <a:buChar char="ü"/>
            </a:pPr>
            <a:r>
              <a:rPr lang="en-US" sz="900" b="0" i="0" u="none" strike="noStrike" baseline="0" dirty="0">
                <a:solidFill>
                  <a:schemeClr val="bg1"/>
                </a:solidFill>
              </a:rPr>
              <a:t>Other receivables to be settled in cash</a:t>
            </a:r>
            <a:endParaRPr lang="en-US" sz="900" dirty="0">
              <a:solidFill>
                <a:schemeClr val="bg1"/>
              </a:solidFill>
            </a:endParaRPr>
          </a:p>
          <a:p>
            <a:pPr marL="285750" indent="-285750" algn="l">
              <a:buFont typeface="Wingdings" panose="05000000000000000000" pitchFamily="2" charset="2"/>
              <a:buChar char="ü"/>
            </a:pPr>
            <a:r>
              <a:rPr lang="en-US" sz="900" b="0" i="0" u="none" strike="noStrike" baseline="0" dirty="0">
                <a:solidFill>
                  <a:schemeClr val="bg1"/>
                </a:solidFill>
              </a:rPr>
              <a:t>Deposits and bank accounts</a:t>
            </a:r>
          </a:p>
          <a:p>
            <a:pPr marL="285750" indent="-285750" algn="l">
              <a:buFont typeface="Wingdings" panose="05000000000000000000" pitchFamily="2" charset="2"/>
              <a:buChar char="ü"/>
            </a:pPr>
            <a:r>
              <a:rPr lang="en-US" sz="900" b="0" i="0" u="none" strike="noStrike" baseline="0" dirty="0">
                <a:solidFill>
                  <a:schemeClr val="bg1"/>
                </a:solidFill>
              </a:rPr>
              <a:t>Cash</a:t>
            </a:r>
          </a:p>
          <a:p>
            <a:pPr marL="285750" indent="-285750" algn="l">
              <a:buFont typeface="Wingdings" panose="05000000000000000000" pitchFamily="2" charset="2"/>
              <a:buChar char="ü"/>
            </a:pPr>
            <a:r>
              <a:rPr lang="en-US" sz="900" b="0" i="0" u="none" strike="noStrike" baseline="0" dirty="0">
                <a:solidFill>
                  <a:schemeClr val="bg1"/>
                </a:solidFill>
              </a:rPr>
              <a:t>Provisions for employee benefits</a:t>
            </a:r>
            <a:endParaRPr lang="en-US" sz="900" dirty="0">
              <a:solidFill>
                <a:schemeClr val="bg1"/>
              </a:solidFill>
            </a:endParaRPr>
          </a:p>
          <a:p>
            <a:pPr marL="285750" indent="-285750" algn="l">
              <a:buFont typeface="Wingdings" panose="05000000000000000000" pitchFamily="2" charset="2"/>
              <a:buChar char="ü"/>
            </a:pPr>
            <a:r>
              <a:rPr lang="en-US" sz="900" b="0" i="0" u="none" strike="noStrike" baseline="0" dirty="0">
                <a:solidFill>
                  <a:schemeClr val="bg1"/>
                </a:solidFill>
              </a:rPr>
              <a:t>Finance lease liability</a:t>
            </a:r>
          </a:p>
          <a:p>
            <a:pPr marL="285750" indent="-285750" algn="l">
              <a:buFont typeface="Wingdings" panose="05000000000000000000" pitchFamily="2" charset="2"/>
              <a:buChar char="ü"/>
            </a:pPr>
            <a:r>
              <a:rPr lang="en-US" sz="900" b="0" i="0" u="none" strike="noStrike" baseline="0" dirty="0">
                <a:solidFill>
                  <a:schemeClr val="bg1"/>
                </a:solidFill>
              </a:rPr>
              <a:t>Bank and other loans</a:t>
            </a:r>
            <a:endParaRPr lang="en-US" sz="900" dirty="0">
              <a:solidFill>
                <a:schemeClr val="bg1"/>
              </a:solidFill>
            </a:endParaRPr>
          </a:p>
          <a:p>
            <a:pPr marL="285750" indent="-285750" algn="l">
              <a:buFont typeface="Wingdings" panose="05000000000000000000" pitchFamily="2" charset="2"/>
              <a:buChar char="ü"/>
            </a:pPr>
            <a:r>
              <a:rPr lang="en-US" sz="900" b="0" i="0" u="none" strike="noStrike" baseline="0" dirty="0">
                <a:solidFill>
                  <a:schemeClr val="bg1"/>
                </a:solidFill>
              </a:rPr>
              <a:t>Deferred income</a:t>
            </a:r>
          </a:p>
          <a:p>
            <a:pPr marL="285750" indent="-285750" algn="l">
              <a:buFont typeface="Wingdings" panose="05000000000000000000" pitchFamily="2" charset="2"/>
              <a:buChar char="ü"/>
            </a:pPr>
            <a:r>
              <a:rPr lang="en-US" sz="900" b="0" i="0" u="none" strike="noStrike" baseline="0" dirty="0">
                <a:solidFill>
                  <a:schemeClr val="bg1"/>
                </a:solidFill>
              </a:rPr>
              <a:t>Trade payables</a:t>
            </a:r>
            <a:endParaRPr lang="en-US" sz="900" dirty="0">
              <a:solidFill>
                <a:schemeClr val="bg1"/>
              </a:solidFill>
            </a:endParaRPr>
          </a:p>
          <a:p>
            <a:pPr marL="285750" indent="-285750" algn="l">
              <a:buFont typeface="Wingdings" panose="05000000000000000000" pitchFamily="2" charset="2"/>
              <a:buChar char="ü"/>
            </a:pPr>
            <a:r>
              <a:rPr lang="en-US" sz="900" b="0" i="0" u="none" strike="noStrike" baseline="0" dirty="0">
                <a:solidFill>
                  <a:schemeClr val="bg1"/>
                </a:solidFill>
              </a:rPr>
              <a:t>Current tax liability</a:t>
            </a:r>
            <a:endParaRPr lang="en-US" sz="900" u="none" strike="noStrike" baseline="0" dirty="0">
              <a:solidFill>
                <a:schemeClr val="bg1"/>
              </a:solidFill>
            </a:endParaRPr>
          </a:p>
        </p:txBody>
      </p:sp>
      <p:sp>
        <p:nvSpPr>
          <p:cNvPr id="157" name="Rectangle 156">
            <a:extLst>
              <a:ext uri="{FF2B5EF4-FFF2-40B4-BE49-F238E27FC236}">
                <a16:creationId xmlns:a16="http://schemas.microsoft.com/office/drawing/2014/main" id="{D07830E3-C75A-080C-CC2B-AE07DA118FE3}"/>
              </a:ext>
            </a:extLst>
          </p:cNvPr>
          <p:cNvSpPr/>
          <p:nvPr/>
        </p:nvSpPr>
        <p:spPr>
          <a:xfrm>
            <a:off x="2972186" y="4128119"/>
            <a:ext cx="2336588" cy="954107"/>
          </a:xfrm>
          <a:prstGeom prst="rect">
            <a:avLst/>
          </a:prstGeom>
        </p:spPr>
        <p:txBody>
          <a:bodyPr wrap="square">
            <a:spAutoFit/>
          </a:bodyPr>
          <a:lstStyle/>
          <a:p>
            <a:pPr algn="l"/>
            <a:r>
              <a:rPr lang="en-US" sz="1400" dirty="0">
                <a:solidFill>
                  <a:schemeClr val="bg1"/>
                </a:solidFill>
              </a:rPr>
              <a:t>F</a:t>
            </a:r>
            <a:r>
              <a:rPr lang="en-US" sz="1400" u="none" strike="noStrike" baseline="0" dirty="0">
                <a:solidFill>
                  <a:schemeClr val="bg1"/>
                </a:solidFill>
              </a:rPr>
              <a:t>oreign currency monetary items shall be converted into</a:t>
            </a:r>
          </a:p>
          <a:p>
            <a:pPr algn="l"/>
            <a:r>
              <a:rPr lang="en-US" sz="1400" u="none" strike="noStrike" baseline="0" dirty="0">
                <a:solidFill>
                  <a:schemeClr val="bg1"/>
                </a:solidFill>
              </a:rPr>
              <a:t>reporting currency by applying the closing rate</a:t>
            </a:r>
            <a:endParaRPr lang="en-US" sz="1000" dirty="0">
              <a:solidFill>
                <a:schemeClr val="bg1"/>
              </a:solidFill>
              <a:ea typeface="Calibri" panose="020F0502020204030204" pitchFamily="34" charset="0"/>
              <a:cs typeface="Times New Roman" panose="02020603050405020304" pitchFamily="18" charset="0"/>
            </a:endParaRPr>
          </a:p>
        </p:txBody>
      </p:sp>
      <p:sp>
        <p:nvSpPr>
          <p:cNvPr id="158" name="Rectangle 157">
            <a:extLst>
              <a:ext uri="{FF2B5EF4-FFF2-40B4-BE49-F238E27FC236}">
                <a16:creationId xmlns:a16="http://schemas.microsoft.com/office/drawing/2014/main" id="{D4AA22BF-3D2A-A60D-6682-304EA96E6716}"/>
              </a:ext>
            </a:extLst>
          </p:cNvPr>
          <p:cNvSpPr/>
          <p:nvPr/>
        </p:nvSpPr>
        <p:spPr>
          <a:xfrm>
            <a:off x="5828276" y="4023344"/>
            <a:ext cx="2336588" cy="2062103"/>
          </a:xfrm>
          <a:prstGeom prst="rect">
            <a:avLst/>
          </a:prstGeom>
        </p:spPr>
        <p:txBody>
          <a:bodyPr wrap="square">
            <a:spAutoFit/>
          </a:bodyPr>
          <a:lstStyle/>
          <a:p>
            <a:pPr algn="l"/>
            <a:r>
              <a:rPr lang="en-US" sz="900" dirty="0">
                <a:solidFill>
                  <a:schemeClr val="bg1"/>
                </a:solidFill>
              </a:rPr>
              <a:t>Assets and liabilities other than</a:t>
            </a:r>
          </a:p>
          <a:p>
            <a:pPr algn="l"/>
            <a:r>
              <a:rPr lang="en-US" sz="900" dirty="0">
                <a:solidFill>
                  <a:schemeClr val="bg1"/>
                </a:solidFill>
              </a:rPr>
              <a:t>monetary items.</a:t>
            </a:r>
          </a:p>
          <a:p>
            <a:pPr algn="l"/>
            <a:endParaRPr lang="en-US" sz="900" dirty="0">
              <a:solidFill>
                <a:schemeClr val="bg1"/>
              </a:solidFill>
            </a:endParaRPr>
          </a:p>
          <a:p>
            <a:pPr marL="285750" indent="-285750" algn="l">
              <a:buFont typeface="Wingdings" panose="05000000000000000000" pitchFamily="2" charset="2"/>
              <a:buChar char="ü"/>
            </a:pPr>
            <a:r>
              <a:rPr lang="en-IN" sz="900" dirty="0">
                <a:solidFill>
                  <a:schemeClr val="bg1"/>
                </a:solidFill>
              </a:rPr>
              <a:t>Property, plant and equipment</a:t>
            </a:r>
          </a:p>
          <a:p>
            <a:pPr marL="285750" indent="-285750" algn="l">
              <a:buFont typeface="Wingdings" panose="05000000000000000000" pitchFamily="2" charset="2"/>
              <a:buChar char="ü"/>
            </a:pPr>
            <a:r>
              <a:rPr lang="en-IN" sz="900" dirty="0">
                <a:solidFill>
                  <a:schemeClr val="bg1"/>
                </a:solidFill>
              </a:rPr>
              <a:t>Intangible assets</a:t>
            </a:r>
          </a:p>
          <a:p>
            <a:pPr marL="285750" indent="-285750" algn="l">
              <a:buFont typeface="Wingdings" panose="05000000000000000000" pitchFamily="2" charset="2"/>
              <a:buChar char="ü"/>
            </a:pPr>
            <a:r>
              <a:rPr lang="en-US" sz="900" dirty="0">
                <a:solidFill>
                  <a:schemeClr val="bg1"/>
                </a:solidFill>
              </a:rPr>
              <a:t>Investments in associates</a:t>
            </a:r>
            <a:endParaRPr lang="en-IN" sz="900" dirty="0">
              <a:solidFill>
                <a:schemeClr val="bg1"/>
              </a:solidFill>
            </a:endParaRPr>
          </a:p>
          <a:p>
            <a:pPr marL="285750" indent="-285750" algn="l">
              <a:buFont typeface="Wingdings" panose="05000000000000000000" pitchFamily="2" charset="2"/>
              <a:buChar char="ü"/>
            </a:pPr>
            <a:r>
              <a:rPr lang="en-US" sz="900" dirty="0">
                <a:solidFill>
                  <a:schemeClr val="bg1"/>
                </a:solidFill>
              </a:rPr>
              <a:t>Equity investments</a:t>
            </a:r>
            <a:endParaRPr lang="en-IN" sz="900" dirty="0">
              <a:solidFill>
                <a:schemeClr val="bg1"/>
              </a:solidFill>
            </a:endParaRPr>
          </a:p>
          <a:p>
            <a:pPr marL="285750" indent="-285750" algn="l">
              <a:buFont typeface="Wingdings" panose="05000000000000000000" pitchFamily="2" charset="2"/>
              <a:buChar char="ü"/>
            </a:pPr>
            <a:r>
              <a:rPr lang="en-US" sz="900" dirty="0">
                <a:solidFill>
                  <a:schemeClr val="bg1"/>
                </a:solidFill>
              </a:rPr>
              <a:t>Biological assets</a:t>
            </a:r>
            <a:endParaRPr lang="en-IN" sz="900" dirty="0">
              <a:solidFill>
                <a:schemeClr val="bg1"/>
              </a:solidFill>
            </a:endParaRPr>
          </a:p>
          <a:p>
            <a:pPr marL="285750" indent="-285750" algn="l">
              <a:buFont typeface="Wingdings" panose="05000000000000000000" pitchFamily="2" charset="2"/>
              <a:buChar char="ü"/>
            </a:pPr>
            <a:r>
              <a:rPr lang="en-US" sz="900" dirty="0">
                <a:solidFill>
                  <a:schemeClr val="bg1"/>
                </a:solidFill>
              </a:rPr>
              <a:t>Deferred tax asset</a:t>
            </a:r>
            <a:endParaRPr lang="en-IN" sz="900" dirty="0">
              <a:solidFill>
                <a:schemeClr val="bg1"/>
              </a:solidFill>
            </a:endParaRPr>
          </a:p>
          <a:p>
            <a:pPr marL="285750" indent="-285750" algn="l">
              <a:buFont typeface="Wingdings" panose="05000000000000000000" pitchFamily="2" charset="2"/>
              <a:buChar char="ü"/>
            </a:pPr>
            <a:r>
              <a:rPr lang="en-US" sz="900" dirty="0">
                <a:solidFill>
                  <a:schemeClr val="bg1"/>
                </a:solidFill>
              </a:rPr>
              <a:t>Inventories</a:t>
            </a:r>
            <a:endParaRPr lang="en-IN" sz="900" dirty="0">
              <a:solidFill>
                <a:schemeClr val="bg1"/>
              </a:solidFill>
            </a:endParaRPr>
          </a:p>
          <a:p>
            <a:pPr marL="285750" indent="-285750" algn="l">
              <a:buFont typeface="Wingdings" panose="05000000000000000000" pitchFamily="2" charset="2"/>
              <a:buChar char="ü"/>
            </a:pPr>
            <a:r>
              <a:rPr lang="en-US" sz="900" dirty="0">
                <a:solidFill>
                  <a:schemeClr val="bg1"/>
                </a:solidFill>
              </a:rPr>
              <a:t>Share capital</a:t>
            </a:r>
          </a:p>
          <a:p>
            <a:pPr marL="285750" indent="-285750" algn="l">
              <a:buFont typeface="Wingdings" panose="05000000000000000000" pitchFamily="2" charset="2"/>
              <a:buChar char="ü"/>
            </a:pPr>
            <a:r>
              <a:rPr lang="en-US" sz="900" dirty="0">
                <a:solidFill>
                  <a:schemeClr val="bg1"/>
                </a:solidFill>
              </a:rPr>
              <a:t>Other components of equity</a:t>
            </a:r>
          </a:p>
          <a:p>
            <a:pPr marL="285750" indent="-285750" algn="l">
              <a:buFont typeface="Wingdings" panose="05000000000000000000" pitchFamily="2" charset="2"/>
              <a:buChar char="ü"/>
            </a:pPr>
            <a:r>
              <a:rPr lang="en-US" sz="900" dirty="0">
                <a:solidFill>
                  <a:schemeClr val="bg1"/>
                </a:solidFill>
              </a:rPr>
              <a:t>Deferred tax liability</a:t>
            </a:r>
          </a:p>
          <a:p>
            <a:pPr algn="l"/>
            <a:endParaRPr lang="en-IN" sz="1100" dirty="0"/>
          </a:p>
        </p:txBody>
      </p:sp>
      <p:sp>
        <p:nvSpPr>
          <p:cNvPr id="159" name="Rectangle 158">
            <a:extLst>
              <a:ext uri="{FF2B5EF4-FFF2-40B4-BE49-F238E27FC236}">
                <a16:creationId xmlns:a16="http://schemas.microsoft.com/office/drawing/2014/main" id="{6F9848F5-1D39-C67D-AE52-9407E243D737}"/>
              </a:ext>
            </a:extLst>
          </p:cNvPr>
          <p:cNvSpPr/>
          <p:nvPr/>
        </p:nvSpPr>
        <p:spPr>
          <a:xfrm>
            <a:off x="8299657" y="4075806"/>
            <a:ext cx="2336588" cy="1384995"/>
          </a:xfrm>
          <a:prstGeom prst="rect">
            <a:avLst/>
          </a:prstGeom>
        </p:spPr>
        <p:txBody>
          <a:bodyPr wrap="square">
            <a:spAutoFit/>
          </a:bodyPr>
          <a:lstStyle/>
          <a:p>
            <a:pPr marL="0" marR="0" lvl="2">
              <a:spcBef>
                <a:spcPts val="300"/>
              </a:spcBef>
              <a:spcAft>
                <a:spcPts val="300"/>
              </a:spcAft>
            </a:pPr>
            <a:r>
              <a:rPr lang="en-US" sz="1400" dirty="0">
                <a:solidFill>
                  <a:schemeClr val="bg1"/>
                </a:solidFill>
              </a:rPr>
              <a:t>Non-monetary items in a foreign currency shall be converted into reporting currency by using the exchange rate at the date of the transaction.</a:t>
            </a:r>
          </a:p>
        </p:txBody>
      </p:sp>
      <p:sp>
        <p:nvSpPr>
          <p:cNvPr id="160" name="Rectangle 159">
            <a:extLst>
              <a:ext uri="{FF2B5EF4-FFF2-40B4-BE49-F238E27FC236}">
                <a16:creationId xmlns:a16="http://schemas.microsoft.com/office/drawing/2014/main" id="{5AB31B5E-DECD-3CBA-E066-AFB1BFA1A55A}"/>
              </a:ext>
            </a:extLst>
          </p:cNvPr>
          <p:cNvSpPr/>
          <p:nvPr/>
        </p:nvSpPr>
        <p:spPr>
          <a:xfrm>
            <a:off x="618822" y="6072460"/>
            <a:ext cx="4581828" cy="52644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In respect of monetary items, exchange differences arising on the settlement thereof or on conversion thereof at last day of the previous year shall be recognised as income or as expense in that previous year</a:t>
            </a:r>
          </a:p>
        </p:txBody>
      </p:sp>
      <p:sp>
        <p:nvSpPr>
          <p:cNvPr id="161" name="Rectangle 160">
            <a:extLst>
              <a:ext uri="{FF2B5EF4-FFF2-40B4-BE49-F238E27FC236}">
                <a16:creationId xmlns:a16="http://schemas.microsoft.com/office/drawing/2014/main" id="{C4AEEA13-1033-06C7-CB95-1572FD0675ED}"/>
              </a:ext>
            </a:extLst>
          </p:cNvPr>
          <p:cNvSpPr/>
          <p:nvPr/>
        </p:nvSpPr>
        <p:spPr>
          <a:xfrm>
            <a:off x="5855172" y="6118762"/>
            <a:ext cx="4581828" cy="526443"/>
          </a:xfrm>
          <a:prstGeom prst="rect">
            <a:avLst/>
          </a:prstGeom>
          <a:solidFill>
            <a:srgbClr val="E4EE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In respect of non-monetary items, exchange differences arising on</a:t>
            </a:r>
          </a:p>
          <a:p>
            <a:pPr algn="ctr"/>
            <a:r>
              <a:rPr lang="en-US" sz="1100" dirty="0">
                <a:solidFill>
                  <a:schemeClr val="tx1"/>
                </a:solidFill>
              </a:rPr>
              <a:t>conversion thereof at the last day of the previous year shall not be</a:t>
            </a:r>
          </a:p>
          <a:p>
            <a:pPr algn="ctr"/>
            <a:r>
              <a:rPr lang="en-US" sz="1100" dirty="0">
                <a:solidFill>
                  <a:schemeClr val="tx1"/>
                </a:solidFill>
              </a:rPr>
              <a:t>recognised as income or as expense in that previous year.</a:t>
            </a:r>
          </a:p>
        </p:txBody>
      </p:sp>
    </p:spTree>
    <p:extLst>
      <p:ext uri="{BB962C8B-B14F-4D97-AF65-F5344CB8AC3E}">
        <p14:creationId xmlns:p14="http://schemas.microsoft.com/office/powerpoint/2010/main" val="112961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5FF4E5-F996-1850-2C66-35B2A3FAABFA}"/>
              </a:ext>
            </a:extLst>
          </p:cNvPr>
          <p:cNvSpPr txBox="1">
            <a:spLocks/>
          </p:cNvSpPr>
          <p:nvPr/>
        </p:nvSpPr>
        <p:spPr>
          <a:xfrm>
            <a:off x="389149" y="232847"/>
            <a:ext cx="6588594" cy="5259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4472C4">
                    <a:lumMod val="75000"/>
                  </a:srgbClr>
                </a:solidFill>
                <a:effectLst/>
                <a:uLnTx/>
                <a:uFillTx/>
                <a:latin typeface="Calibri Light" panose="020F0302020204030204"/>
                <a:ea typeface="+mj-ea"/>
                <a:cs typeface="+mj-cs"/>
              </a:rPr>
              <a:t>ICDS VI: Effects of Changes in Foreign Exchange Rates</a:t>
            </a:r>
          </a:p>
        </p:txBody>
      </p:sp>
      <p:cxnSp>
        <p:nvCxnSpPr>
          <p:cNvPr id="5" name="Straight Connector 4">
            <a:extLst>
              <a:ext uri="{FF2B5EF4-FFF2-40B4-BE49-F238E27FC236}">
                <a16:creationId xmlns:a16="http://schemas.microsoft.com/office/drawing/2014/main" id="{25A72976-5681-C5A0-CF67-A0AFA1DB5645}"/>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DDBF80C-75A4-86AC-5C97-0306478E7CAB}"/>
              </a:ext>
            </a:extLst>
          </p:cNvPr>
          <p:cNvSpPr txBox="1"/>
          <p:nvPr/>
        </p:nvSpPr>
        <p:spPr>
          <a:xfrm>
            <a:off x="389149" y="834358"/>
            <a:ext cx="584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lumMod val="50000"/>
                  </a:prstClr>
                </a:solidFill>
                <a:effectLst/>
                <a:uLnTx/>
                <a:uFillTx/>
                <a:latin typeface="Calibri" panose="020F0502020204030204"/>
                <a:ea typeface="+mn-ea"/>
                <a:cs typeface="+mn-cs"/>
              </a:rPr>
              <a:t>Practical Example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3" name="Table 22">
            <a:extLst>
              <a:ext uri="{FF2B5EF4-FFF2-40B4-BE49-F238E27FC236}">
                <a16:creationId xmlns:a16="http://schemas.microsoft.com/office/drawing/2014/main" id="{88469E4F-8384-30C8-EBCC-8243133DE57D}"/>
              </a:ext>
            </a:extLst>
          </p:cNvPr>
          <p:cNvGraphicFramePr>
            <a:graphicFrameLocks noGrp="1"/>
          </p:cNvGraphicFramePr>
          <p:nvPr>
            <p:extLst>
              <p:ext uri="{D42A27DB-BD31-4B8C-83A1-F6EECF244321}">
                <p14:modId xmlns:p14="http://schemas.microsoft.com/office/powerpoint/2010/main" val="1142448162"/>
              </p:ext>
            </p:extLst>
          </p:nvPr>
        </p:nvGraphicFramePr>
        <p:xfrm>
          <a:off x="485321" y="1525701"/>
          <a:ext cx="10502900" cy="4177030"/>
        </p:xfrm>
        <a:graphic>
          <a:graphicData uri="http://schemas.openxmlformats.org/drawingml/2006/table">
            <a:tbl>
              <a:tblPr/>
              <a:tblGrid>
                <a:gridCol w="1181100">
                  <a:extLst>
                    <a:ext uri="{9D8B030D-6E8A-4147-A177-3AD203B41FA5}">
                      <a16:colId xmlns:a16="http://schemas.microsoft.com/office/drawing/2014/main" val="257024003"/>
                    </a:ext>
                  </a:extLst>
                </a:gridCol>
                <a:gridCol w="1270000">
                  <a:extLst>
                    <a:ext uri="{9D8B030D-6E8A-4147-A177-3AD203B41FA5}">
                      <a16:colId xmlns:a16="http://schemas.microsoft.com/office/drawing/2014/main" val="1275824972"/>
                    </a:ext>
                  </a:extLst>
                </a:gridCol>
                <a:gridCol w="1346200">
                  <a:extLst>
                    <a:ext uri="{9D8B030D-6E8A-4147-A177-3AD203B41FA5}">
                      <a16:colId xmlns:a16="http://schemas.microsoft.com/office/drawing/2014/main" val="2798701755"/>
                    </a:ext>
                  </a:extLst>
                </a:gridCol>
                <a:gridCol w="1257300">
                  <a:extLst>
                    <a:ext uri="{9D8B030D-6E8A-4147-A177-3AD203B41FA5}">
                      <a16:colId xmlns:a16="http://schemas.microsoft.com/office/drawing/2014/main" val="2483138117"/>
                    </a:ext>
                  </a:extLst>
                </a:gridCol>
                <a:gridCol w="991508">
                  <a:extLst>
                    <a:ext uri="{9D8B030D-6E8A-4147-A177-3AD203B41FA5}">
                      <a16:colId xmlns:a16="http://schemas.microsoft.com/office/drawing/2014/main" val="666298593"/>
                    </a:ext>
                  </a:extLst>
                </a:gridCol>
                <a:gridCol w="1180192">
                  <a:extLst>
                    <a:ext uri="{9D8B030D-6E8A-4147-A177-3AD203B41FA5}">
                      <a16:colId xmlns:a16="http://schemas.microsoft.com/office/drawing/2014/main" val="835482509"/>
                    </a:ext>
                  </a:extLst>
                </a:gridCol>
                <a:gridCol w="2120900">
                  <a:extLst>
                    <a:ext uri="{9D8B030D-6E8A-4147-A177-3AD203B41FA5}">
                      <a16:colId xmlns:a16="http://schemas.microsoft.com/office/drawing/2014/main" val="1627662546"/>
                    </a:ext>
                  </a:extLst>
                </a:gridCol>
                <a:gridCol w="1155700">
                  <a:extLst>
                    <a:ext uri="{9D8B030D-6E8A-4147-A177-3AD203B41FA5}">
                      <a16:colId xmlns:a16="http://schemas.microsoft.com/office/drawing/2014/main" val="1752317361"/>
                    </a:ext>
                  </a:extLst>
                </a:gridCol>
              </a:tblGrid>
              <a:tr h="736600">
                <a:tc>
                  <a:txBody>
                    <a:bodyPr/>
                    <a:lstStyle/>
                    <a:p>
                      <a:pPr algn="l" fontAlgn="t"/>
                      <a:r>
                        <a:rPr lang="en-US" sz="1600" b="1" i="0" u="none" strike="noStrike">
                          <a:solidFill>
                            <a:schemeClr val="bg1"/>
                          </a:solidFill>
                          <a:effectLst/>
                          <a:latin typeface="Calibri" panose="020F0502020204030204" pitchFamily="34" charset="0"/>
                        </a:rPr>
                        <a:t>Item of Asset / Liability</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5400000" scaled="1"/>
                      <a:tileRect/>
                    </a:gradFill>
                  </a:tcPr>
                </a:tc>
                <a:tc>
                  <a:txBody>
                    <a:bodyPr/>
                    <a:lstStyle/>
                    <a:p>
                      <a:pPr algn="l" fontAlgn="t"/>
                      <a:r>
                        <a:rPr lang="en-US" sz="1600" b="1" i="0" u="none" strike="noStrike">
                          <a:solidFill>
                            <a:schemeClr val="bg1"/>
                          </a:solidFill>
                          <a:effectLst/>
                          <a:latin typeface="Calibri" panose="020F0502020204030204" pitchFamily="34" charset="0"/>
                        </a:rPr>
                        <a:t>Monetary/ Non- Monetary</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5400000" scaled="1"/>
                      <a:tileRect/>
                    </a:gradFill>
                  </a:tcPr>
                </a:tc>
                <a:tc>
                  <a:txBody>
                    <a:bodyPr/>
                    <a:lstStyle/>
                    <a:p>
                      <a:pPr algn="l" fontAlgn="t"/>
                      <a:r>
                        <a:rPr lang="en-US" sz="1600" b="1" i="0" u="none" strike="noStrike">
                          <a:solidFill>
                            <a:schemeClr val="bg1"/>
                          </a:solidFill>
                          <a:effectLst/>
                          <a:latin typeface="Calibri" panose="020F0502020204030204" pitchFamily="34" charset="0"/>
                        </a:rPr>
                        <a:t>Exchange Rate on Transaction Date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5400000" scaled="1"/>
                      <a:tileRect/>
                    </a:gradFill>
                  </a:tcPr>
                </a:tc>
                <a:tc>
                  <a:txBody>
                    <a:bodyPr/>
                    <a:lstStyle/>
                    <a:p>
                      <a:pPr algn="l" fontAlgn="t"/>
                      <a:r>
                        <a:rPr lang="en-US" sz="1600" b="1" i="0" u="none" strike="noStrike">
                          <a:solidFill>
                            <a:schemeClr val="bg1"/>
                          </a:solidFill>
                          <a:effectLst/>
                          <a:latin typeface="Calibri" panose="020F0502020204030204" pitchFamily="34" charset="0"/>
                        </a:rPr>
                        <a:t>Closing Rate on March 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5400000" scaled="1"/>
                      <a:tileRect/>
                    </a:gradFill>
                  </a:tcPr>
                </a:tc>
                <a:tc>
                  <a:txBody>
                    <a:bodyPr/>
                    <a:lstStyle/>
                    <a:p>
                      <a:pPr algn="l" fontAlgn="t"/>
                      <a:r>
                        <a:rPr lang="en-US" sz="1600" b="1" i="0" u="none" strike="noStrike">
                          <a:solidFill>
                            <a:schemeClr val="bg1"/>
                          </a:solidFill>
                          <a:effectLst/>
                          <a:latin typeface="Calibri" panose="020F0502020204030204" pitchFamily="34" charset="0"/>
                        </a:rPr>
                        <a:t>Exchange</a:t>
                      </a:r>
                      <a:br>
                        <a:rPr lang="en-US" sz="1600" b="1" i="0" u="none" strike="noStrike">
                          <a:solidFill>
                            <a:schemeClr val="bg1"/>
                          </a:solidFill>
                          <a:effectLst/>
                          <a:latin typeface="Calibri" panose="020F0502020204030204" pitchFamily="34" charset="0"/>
                        </a:rPr>
                      </a:br>
                      <a:r>
                        <a:rPr lang="en-US" sz="1600" b="1" i="0" u="none" strike="noStrike">
                          <a:solidFill>
                            <a:schemeClr val="bg1"/>
                          </a:solidFill>
                          <a:effectLst/>
                          <a:latin typeface="Calibri" panose="020F0502020204030204" pitchFamily="34" charset="0"/>
                        </a:rPr>
                        <a:t>Rate</a:t>
                      </a:r>
                      <a:br>
                        <a:rPr lang="en-US" sz="1600" b="1" i="0" u="none" strike="noStrike">
                          <a:solidFill>
                            <a:schemeClr val="bg1"/>
                          </a:solidFill>
                          <a:effectLst/>
                          <a:latin typeface="Calibri" panose="020F0502020204030204" pitchFamily="34" charset="0"/>
                        </a:rPr>
                      </a:br>
                      <a:r>
                        <a:rPr lang="en-US" sz="1600" b="1" i="0" u="none" strike="noStrike">
                          <a:solidFill>
                            <a:schemeClr val="bg1"/>
                          </a:solidFill>
                          <a:effectLst/>
                          <a:latin typeface="Calibri" panose="020F0502020204030204" pitchFamily="34" charset="0"/>
                        </a:rPr>
                        <a:t>realised /</a:t>
                      </a:r>
                      <a:br>
                        <a:rPr lang="en-US" sz="1600" b="1" i="0" u="none" strike="noStrike">
                          <a:solidFill>
                            <a:schemeClr val="bg1"/>
                          </a:solidFill>
                          <a:effectLst/>
                          <a:latin typeface="Calibri" panose="020F0502020204030204" pitchFamily="34" charset="0"/>
                        </a:rPr>
                      </a:br>
                      <a:r>
                        <a:rPr lang="en-US" sz="1600" b="1" i="0" u="none" strike="noStrike">
                          <a:solidFill>
                            <a:schemeClr val="bg1"/>
                          </a:solidFill>
                          <a:effectLst/>
                          <a:latin typeface="Calibri" panose="020F0502020204030204" pitchFamily="34" charset="0"/>
                        </a:rPr>
                        <a:t>disbursed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5400000" scaled="1"/>
                      <a:tileRect/>
                    </a:gradFill>
                  </a:tcPr>
                </a:tc>
                <a:tc>
                  <a:txBody>
                    <a:bodyPr/>
                    <a:lstStyle/>
                    <a:p>
                      <a:pPr algn="l" fontAlgn="t"/>
                      <a:r>
                        <a:rPr lang="en-US" sz="1600" b="1" i="0" u="none" strike="noStrike">
                          <a:solidFill>
                            <a:schemeClr val="bg1"/>
                          </a:solidFill>
                          <a:effectLst/>
                          <a:latin typeface="Calibri" panose="020F0502020204030204" pitchFamily="34" charset="0"/>
                        </a:rPr>
                        <a:t>Conversion on Last Date of Previous Year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5400000" scaled="1"/>
                      <a:tileRect/>
                    </a:gradFill>
                  </a:tcPr>
                </a:tc>
                <a:tc>
                  <a:txBody>
                    <a:bodyPr/>
                    <a:lstStyle/>
                    <a:p>
                      <a:pPr algn="l" fontAlgn="t"/>
                      <a:r>
                        <a:rPr lang="en-US" sz="1600" b="1" i="0" u="none" strike="noStrike">
                          <a:solidFill>
                            <a:schemeClr val="bg1"/>
                          </a:solidFill>
                          <a:effectLst/>
                          <a:latin typeface="Calibri" panose="020F0502020204030204" pitchFamily="34" charset="0"/>
                        </a:rPr>
                        <a:t>Remarks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5400000" scaled="1"/>
                      <a:tileRect/>
                    </a:gradFill>
                  </a:tcPr>
                </a:tc>
                <a:tc>
                  <a:txBody>
                    <a:bodyPr/>
                    <a:lstStyle/>
                    <a:p>
                      <a:pPr algn="l" fontAlgn="t"/>
                      <a:r>
                        <a:rPr lang="en-US" sz="1600" b="1" i="0" u="none" strike="noStrike">
                          <a:solidFill>
                            <a:schemeClr val="bg1"/>
                          </a:solidFill>
                          <a:effectLst/>
                          <a:latin typeface="Calibri" panose="020F0502020204030204" pitchFamily="34" charset="0"/>
                        </a:rPr>
                        <a:t>Profit / Loss Recognised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5400000" scaled="1"/>
                      <a:tileRect/>
                    </a:gradFill>
                  </a:tcPr>
                </a:tc>
                <a:extLst>
                  <a:ext uri="{0D108BD9-81ED-4DB2-BD59-A6C34878D82A}">
                    <a16:rowId xmlns:a16="http://schemas.microsoft.com/office/drawing/2014/main" val="4106715218"/>
                  </a:ext>
                </a:extLst>
              </a:tr>
              <a:tr h="368300">
                <a:tc>
                  <a:txBody>
                    <a:bodyPr/>
                    <a:lstStyle/>
                    <a:p>
                      <a:pPr algn="l" fontAlgn="b"/>
                      <a:r>
                        <a:rPr lang="en-US" sz="1600" b="0" i="0" u="none" strike="noStrike">
                          <a:solidFill>
                            <a:srgbClr val="000000"/>
                          </a:solidFill>
                          <a:effectLst/>
                          <a:latin typeface="Calibri" panose="020F0502020204030204" pitchFamily="34" charset="0"/>
                        </a:rPr>
                        <a:t>Trade Receivables - Debtor 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Monetary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65.00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Unrealistic currency restriction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35.00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35.00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Stated at exchange rate likely to be realised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(30.00)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1143929"/>
                  </a:ext>
                </a:extLst>
              </a:tr>
              <a:tr h="368300">
                <a:tc>
                  <a:txBody>
                    <a:bodyPr/>
                    <a:lstStyle/>
                    <a:p>
                      <a:pPr algn="l" fontAlgn="b"/>
                      <a:r>
                        <a:rPr lang="en-US" sz="1600" b="0" i="0" u="none" strike="noStrike">
                          <a:solidFill>
                            <a:srgbClr val="000000"/>
                          </a:solidFill>
                          <a:effectLst/>
                          <a:latin typeface="Calibri" panose="020F0502020204030204" pitchFamily="34" charset="0"/>
                        </a:rPr>
                        <a:t>Trade Receivables - Debtor 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Monetary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63.00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65.50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65.50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Stated at closing rate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2.50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4082521"/>
                  </a:ext>
                </a:extLst>
              </a:tr>
              <a:tr h="552450">
                <a:tc>
                  <a:txBody>
                    <a:bodyPr/>
                    <a:lstStyle/>
                    <a:p>
                      <a:pPr algn="l" fontAlgn="b"/>
                      <a:r>
                        <a:rPr lang="en-US" sz="1600" b="0" i="0" u="none" strike="noStrike">
                          <a:solidFill>
                            <a:srgbClr val="000000"/>
                          </a:solidFill>
                          <a:effectLst/>
                          <a:latin typeface="Calibri" panose="020F0502020204030204" pitchFamily="34" charset="0"/>
                        </a:rPr>
                        <a:t>Investment in Shares - Company 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Non- Monetary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64.00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65.50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64.00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Stated at Exchange rate on Transaction Date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5463548"/>
                  </a:ext>
                </a:extLst>
              </a:tr>
              <a:tr h="552450">
                <a:tc>
                  <a:txBody>
                    <a:bodyPr/>
                    <a:lstStyle/>
                    <a:p>
                      <a:pPr algn="l" fontAlgn="b"/>
                      <a:r>
                        <a:rPr lang="en-US" sz="1600" b="0" i="0" u="none" strike="noStrike" dirty="0">
                          <a:solidFill>
                            <a:srgbClr val="000000"/>
                          </a:solidFill>
                          <a:effectLst/>
                          <a:latin typeface="Calibri" panose="020F0502020204030204" pitchFamily="34" charset="0"/>
                        </a:rPr>
                        <a:t>Inventory</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Non- Monetary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65.00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60.00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60.00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Stated at Exchange rate on the</a:t>
                      </a:r>
                      <a:br>
                        <a:rPr lang="en-US" sz="1600" b="0" i="0" u="none" strike="noStrike">
                          <a:solidFill>
                            <a:srgbClr val="000000"/>
                          </a:solidFill>
                          <a:effectLst/>
                          <a:latin typeface="Calibri" panose="020F0502020204030204" pitchFamily="34" charset="0"/>
                        </a:rPr>
                      </a:br>
                      <a:r>
                        <a:rPr lang="en-US" sz="1600" b="0" i="0" u="none" strike="noStrike">
                          <a:solidFill>
                            <a:srgbClr val="000000"/>
                          </a:solidFill>
                          <a:effectLst/>
                          <a:latin typeface="Calibri" panose="020F0502020204030204" pitchFamily="34" charset="0"/>
                        </a:rPr>
                        <a:t>date when net realisable value was determined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                              -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8540872"/>
                  </a:ext>
                </a:extLst>
              </a:tr>
            </a:tbl>
          </a:graphicData>
        </a:graphic>
      </p:graphicFrame>
    </p:spTree>
    <p:extLst>
      <p:ext uri="{BB962C8B-B14F-4D97-AF65-F5344CB8AC3E}">
        <p14:creationId xmlns:p14="http://schemas.microsoft.com/office/powerpoint/2010/main" val="3862536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221272"/>
            <a:ext cx="6588594" cy="525961"/>
          </a:xfrm>
        </p:spPr>
        <p:txBody>
          <a:bodyPr>
            <a:normAutofit/>
          </a:bodyPr>
          <a:lstStyle/>
          <a:p>
            <a:pPr algn="l"/>
            <a:r>
              <a:rPr lang="en-US" sz="2400" b="1" dirty="0">
                <a:solidFill>
                  <a:schemeClr val="accent1">
                    <a:lumMod val="75000"/>
                  </a:schemeClr>
                </a:solidFill>
              </a:rPr>
              <a:t>ICDS VI: Effects of Changes in Foreign Exchange Rates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6C16B402-1D96-3A71-AF65-F3E678CCB5B2}"/>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Foreign Operations</a:t>
            </a:r>
            <a:endParaRPr lang="en-US" dirty="0"/>
          </a:p>
        </p:txBody>
      </p:sp>
      <p:grpSp>
        <p:nvGrpSpPr>
          <p:cNvPr id="3" name="Group 2">
            <a:extLst>
              <a:ext uri="{FF2B5EF4-FFF2-40B4-BE49-F238E27FC236}">
                <a16:creationId xmlns:a16="http://schemas.microsoft.com/office/drawing/2014/main" id="{11C69DAE-3A70-852C-E9E8-DC248165B2B9}"/>
              </a:ext>
            </a:extLst>
          </p:cNvPr>
          <p:cNvGrpSpPr/>
          <p:nvPr/>
        </p:nvGrpSpPr>
        <p:grpSpPr>
          <a:xfrm>
            <a:off x="536737" y="1290814"/>
            <a:ext cx="11502863" cy="4934483"/>
            <a:chOff x="762001" y="1480452"/>
            <a:chExt cx="7172960" cy="4895850"/>
          </a:xfrm>
        </p:grpSpPr>
        <p:sp>
          <p:nvSpPr>
            <p:cNvPr id="4" name="Right Arrow 31">
              <a:extLst>
                <a:ext uri="{FF2B5EF4-FFF2-40B4-BE49-F238E27FC236}">
                  <a16:creationId xmlns:a16="http://schemas.microsoft.com/office/drawing/2014/main" id="{3778EA09-EC85-E1C9-7195-F61CC8942043}"/>
                </a:ext>
              </a:extLst>
            </p:cNvPr>
            <p:cNvSpPr/>
            <p:nvPr/>
          </p:nvSpPr>
          <p:spPr>
            <a:xfrm>
              <a:off x="762001" y="1480452"/>
              <a:ext cx="7172960" cy="1760220"/>
            </a:xfrm>
            <a:prstGeom prst="rightArrow">
              <a:avLst>
                <a:gd name="adj1" fmla="val 66450"/>
                <a:gd name="adj2" fmla="val 50000"/>
              </a:avLst>
            </a:prstGeom>
            <a:solidFill>
              <a:srgbClr val="00A1DE"/>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endParaRPr lang="en-US" sz="1400" dirty="0" err="1">
                <a:solidFill>
                  <a:schemeClr val="tx2"/>
                </a:solidFill>
              </a:endParaRPr>
            </a:p>
          </p:txBody>
        </p:sp>
        <p:sp>
          <p:nvSpPr>
            <p:cNvPr id="5" name="Right Arrow 32">
              <a:extLst>
                <a:ext uri="{FF2B5EF4-FFF2-40B4-BE49-F238E27FC236}">
                  <a16:creationId xmlns:a16="http://schemas.microsoft.com/office/drawing/2014/main" id="{B8D33124-A3C6-3F2F-5F3E-D9681B3BEC2D}"/>
                </a:ext>
              </a:extLst>
            </p:cNvPr>
            <p:cNvSpPr/>
            <p:nvPr/>
          </p:nvSpPr>
          <p:spPr>
            <a:xfrm>
              <a:off x="762001" y="3060813"/>
              <a:ext cx="6600317" cy="1760220"/>
            </a:xfrm>
            <a:prstGeom prst="rightArrow">
              <a:avLst>
                <a:gd name="adj1" fmla="val 66450"/>
                <a:gd name="adj2" fmla="val 50000"/>
              </a:avLst>
            </a:prstGeom>
            <a:solidFill>
              <a:srgbClr val="8C8C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endParaRPr lang="en-US" sz="1400" dirty="0" err="1">
                <a:solidFill>
                  <a:schemeClr val="tx2"/>
                </a:solidFill>
              </a:endParaRPr>
            </a:p>
          </p:txBody>
        </p:sp>
        <p:sp>
          <p:nvSpPr>
            <p:cNvPr id="6" name="Right Arrow 33">
              <a:extLst>
                <a:ext uri="{FF2B5EF4-FFF2-40B4-BE49-F238E27FC236}">
                  <a16:creationId xmlns:a16="http://schemas.microsoft.com/office/drawing/2014/main" id="{8140E15F-E71D-83E6-29F7-835092CA0B11}"/>
                </a:ext>
              </a:extLst>
            </p:cNvPr>
            <p:cNvSpPr/>
            <p:nvPr/>
          </p:nvSpPr>
          <p:spPr>
            <a:xfrm>
              <a:off x="762001" y="4616082"/>
              <a:ext cx="6996102" cy="1760220"/>
            </a:xfrm>
            <a:prstGeom prst="rightArrow">
              <a:avLst>
                <a:gd name="adj1" fmla="val 66450"/>
                <a:gd name="adj2" fmla="val 50000"/>
              </a:avLst>
            </a:prstGeom>
            <a:solidFill>
              <a:srgbClr val="575757"/>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endParaRPr lang="en-US" sz="1400" dirty="0" err="1">
                <a:solidFill>
                  <a:schemeClr val="tx2"/>
                </a:solidFill>
              </a:endParaRPr>
            </a:p>
          </p:txBody>
        </p:sp>
        <p:grpSp>
          <p:nvGrpSpPr>
            <p:cNvPr id="7" name="Group 6">
              <a:extLst>
                <a:ext uri="{FF2B5EF4-FFF2-40B4-BE49-F238E27FC236}">
                  <a16:creationId xmlns:a16="http://schemas.microsoft.com/office/drawing/2014/main" id="{DA08DFC7-3C14-8D92-5C99-151D84941EA4}"/>
                </a:ext>
              </a:extLst>
            </p:cNvPr>
            <p:cNvGrpSpPr/>
            <p:nvPr/>
          </p:nvGrpSpPr>
          <p:grpSpPr>
            <a:xfrm>
              <a:off x="1220663" y="1577289"/>
              <a:ext cx="1857050" cy="4713605"/>
              <a:chOff x="372302" y="1509712"/>
              <a:chExt cx="1857050" cy="4713605"/>
            </a:xfrm>
          </p:grpSpPr>
          <p:sp>
            <p:nvSpPr>
              <p:cNvPr id="15" name="Flowchart: Data 9">
                <a:extLst>
                  <a:ext uri="{FF2B5EF4-FFF2-40B4-BE49-F238E27FC236}">
                    <a16:creationId xmlns:a16="http://schemas.microsoft.com/office/drawing/2014/main" id="{15498B25-CB5E-0E97-A9A1-0C50BA9B2A02}"/>
                  </a:ext>
                </a:extLst>
              </p:cNvPr>
              <p:cNvSpPr/>
              <p:nvPr/>
            </p:nvSpPr>
            <p:spPr>
              <a:xfrm>
                <a:off x="372302" y="1509712"/>
                <a:ext cx="1857050" cy="471360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050"/>
                  <a:gd name="connsiteY0" fmla="*/ 10000 h 10000"/>
                  <a:gd name="connsiteX1" fmla="*/ 2000 w 13050"/>
                  <a:gd name="connsiteY1" fmla="*/ 0 h 10000"/>
                  <a:gd name="connsiteX2" fmla="*/ 13050 w 13050"/>
                  <a:gd name="connsiteY2" fmla="*/ 0 h 10000"/>
                  <a:gd name="connsiteX3" fmla="*/ 8000 w 13050"/>
                  <a:gd name="connsiteY3" fmla="*/ 10000 h 10000"/>
                  <a:gd name="connsiteX4" fmla="*/ 0 w 13050"/>
                  <a:gd name="connsiteY4" fmla="*/ 10000 h 10000"/>
                  <a:gd name="connsiteX0" fmla="*/ 0 w 13050"/>
                  <a:gd name="connsiteY0" fmla="*/ 10000 h 10000"/>
                  <a:gd name="connsiteX1" fmla="*/ 5300 w 13050"/>
                  <a:gd name="connsiteY1" fmla="*/ 0 h 10000"/>
                  <a:gd name="connsiteX2" fmla="*/ 13050 w 13050"/>
                  <a:gd name="connsiteY2" fmla="*/ 0 h 10000"/>
                  <a:gd name="connsiteX3" fmla="*/ 8000 w 13050"/>
                  <a:gd name="connsiteY3" fmla="*/ 10000 h 10000"/>
                  <a:gd name="connsiteX4" fmla="*/ 0 w 1305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0" h="10000">
                    <a:moveTo>
                      <a:pt x="0" y="10000"/>
                    </a:moveTo>
                    <a:lnTo>
                      <a:pt x="5300" y="0"/>
                    </a:lnTo>
                    <a:lnTo>
                      <a:pt x="13050" y="0"/>
                    </a:lnTo>
                    <a:lnTo>
                      <a:pt x="8000" y="10000"/>
                    </a:lnTo>
                    <a:lnTo>
                      <a:pt x="0" y="10000"/>
                    </a:lnTo>
                    <a:close/>
                  </a:path>
                </a:pathLst>
              </a:custGeom>
              <a:solidFill>
                <a:schemeClr val="bg1">
                  <a:alpha val="74902"/>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err="1">
                  <a:solidFill>
                    <a:schemeClr val="tx2"/>
                  </a:solidFill>
                </a:endParaRPr>
              </a:p>
            </p:txBody>
          </p:sp>
          <p:sp>
            <p:nvSpPr>
              <p:cNvPr id="16" name="Half Frame 15">
                <a:extLst>
                  <a:ext uri="{FF2B5EF4-FFF2-40B4-BE49-F238E27FC236}">
                    <a16:creationId xmlns:a16="http://schemas.microsoft.com/office/drawing/2014/main" id="{7DA33F57-8DE2-1ACB-98C5-CE2193009C6E}"/>
                  </a:ext>
                </a:extLst>
              </p:cNvPr>
              <p:cNvSpPr/>
              <p:nvPr/>
            </p:nvSpPr>
            <p:spPr>
              <a:xfrm rot="8142470">
                <a:off x="1766233" y="1861441"/>
                <a:ext cx="281314" cy="336605"/>
              </a:xfrm>
              <a:prstGeom prst="halfFrame">
                <a:avLst>
                  <a:gd name="adj1" fmla="val 26576"/>
                  <a:gd name="adj2" fmla="val 25856"/>
                </a:avLst>
              </a:prstGeom>
              <a:solidFill>
                <a:srgbClr val="72C7E7"/>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endParaRPr lang="en-US" sz="1400" dirty="0" err="1">
                  <a:solidFill>
                    <a:schemeClr val="tx2"/>
                  </a:solidFill>
                </a:endParaRPr>
              </a:p>
            </p:txBody>
          </p:sp>
          <p:sp>
            <p:nvSpPr>
              <p:cNvPr id="19" name="TextBox 18">
                <a:extLst>
                  <a:ext uri="{FF2B5EF4-FFF2-40B4-BE49-F238E27FC236}">
                    <a16:creationId xmlns:a16="http://schemas.microsoft.com/office/drawing/2014/main" id="{DC55A215-FCE1-216C-F80B-2EB3D23626F4}"/>
                  </a:ext>
                </a:extLst>
              </p:cNvPr>
              <p:cNvSpPr txBox="1"/>
              <p:nvPr/>
            </p:nvSpPr>
            <p:spPr>
              <a:xfrm>
                <a:off x="1150384" y="1641080"/>
                <a:ext cx="756507" cy="1303809"/>
              </a:xfrm>
              <a:prstGeom prst="rect">
                <a:avLst/>
              </a:prstGeom>
              <a:noFill/>
            </p:spPr>
            <p:txBody>
              <a:bodyPr wrap="square" lIns="36000" tIns="36000" rIns="36000" bIns="36000" rtlCol="0">
                <a:spAutoFit/>
              </a:bodyPr>
              <a:lstStyle/>
              <a:p>
                <a:pPr algn="ctr"/>
                <a:r>
                  <a:rPr lang="en-US" sz="8000" dirty="0">
                    <a:solidFill>
                      <a:srgbClr val="72C7E7"/>
                    </a:solidFill>
                  </a:rPr>
                  <a:t>1</a:t>
                </a:r>
              </a:p>
            </p:txBody>
          </p:sp>
          <p:sp>
            <p:nvSpPr>
              <p:cNvPr id="20" name="Half Frame 19">
                <a:extLst>
                  <a:ext uri="{FF2B5EF4-FFF2-40B4-BE49-F238E27FC236}">
                    <a16:creationId xmlns:a16="http://schemas.microsoft.com/office/drawing/2014/main" id="{55DA05BA-7573-871C-8093-32881AED4E29}"/>
                  </a:ext>
                </a:extLst>
              </p:cNvPr>
              <p:cNvSpPr/>
              <p:nvPr/>
            </p:nvSpPr>
            <p:spPr>
              <a:xfrm rot="8142470">
                <a:off x="1595671" y="3465057"/>
                <a:ext cx="281314" cy="336605"/>
              </a:xfrm>
              <a:prstGeom prst="halfFrame">
                <a:avLst>
                  <a:gd name="adj1" fmla="val 26576"/>
                  <a:gd name="adj2" fmla="val 25856"/>
                </a:avLst>
              </a:prstGeom>
              <a:solidFill>
                <a:srgbClr val="8C8C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endParaRPr lang="en-US" sz="1400" dirty="0" err="1">
                  <a:solidFill>
                    <a:schemeClr val="tx2"/>
                  </a:solidFill>
                </a:endParaRPr>
              </a:p>
            </p:txBody>
          </p:sp>
          <p:sp>
            <p:nvSpPr>
              <p:cNvPr id="21" name="TextBox 20">
                <a:extLst>
                  <a:ext uri="{FF2B5EF4-FFF2-40B4-BE49-F238E27FC236}">
                    <a16:creationId xmlns:a16="http://schemas.microsoft.com/office/drawing/2014/main" id="{F17D98A7-54F6-C3D1-1384-FE24BF6A148C}"/>
                  </a:ext>
                </a:extLst>
              </p:cNvPr>
              <p:cNvSpPr txBox="1"/>
              <p:nvPr/>
            </p:nvSpPr>
            <p:spPr>
              <a:xfrm>
                <a:off x="934102" y="3244696"/>
                <a:ext cx="756507" cy="1303809"/>
              </a:xfrm>
              <a:prstGeom prst="rect">
                <a:avLst/>
              </a:prstGeom>
              <a:noFill/>
            </p:spPr>
            <p:txBody>
              <a:bodyPr wrap="square" lIns="36000" tIns="36000" rIns="36000" bIns="36000" rtlCol="0">
                <a:spAutoFit/>
              </a:bodyPr>
              <a:lstStyle/>
              <a:p>
                <a:pPr algn="ctr"/>
                <a:r>
                  <a:rPr lang="en-US" sz="8000" dirty="0">
                    <a:solidFill>
                      <a:srgbClr val="8C8C8C"/>
                    </a:solidFill>
                  </a:rPr>
                  <a:t>2</a:t>
                </a:r>
              </a:p>
            </p:txBody>
          </p:sp>
          <p:sp>
            <p:nvSpPr>
              <p:cNvPr id="22" name="Half Frame 21">
                <a:extLst>
                  <a:ext uri="{FF2B5EF4-FFF2-40B4-BE49-F238E27FC236}">
                    <a16:creationId xmlns:a16="http://schemas.microsoft.com/office/drawing/2014/main" id="{3D1B8521-2DDD-4B44-C86D-3CEC296C8E1D}"/>
                  </a:ext>
                </a:extLst>
              </p:cNvPr>
              <p:cNvSpPr/>
              <p:nvPr/>
            </p:nvSpPr>
            <p:spPr>
              <a:xfrm rot="8142470">
                <a:off x="1329813" y="4973818"/>
                <a:ext cx="281314" cy="336605"/>
              </a:xfrm>
              <a:prstGeom prst="halfFrame">
                <a:avLst>
                  <a:gd name="adj1" fmla="val 26576"/>
                  <a:gd name="adj2" fmla="val 25856"/>
                </a:avLst>
              </a:prstGeom>
              <a:solidFill>
                <a:srgbClr val="8C8C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endParaRPr lang="en-US" sz="1400" dirty="0" err="1">
                  <a:solidFill>
                    <a:schemeClr val="tx2"/>
                  </a:solidFill>
                </a:endParaRPr>
              </a:p>
            </p:txBody>
          </p:sp>
          <p:sp>
            <p:nvSpPr>
              <p:cNvPr id="32" name="TextBox 31">
                <a:extLst>
                  <a:ext uri="{FF2B5EF4-FFF2-40B4-BE49-F238E27FC236}">
                    <a16:creationId xmlns:a16="http://schemas.microsoft.com/office/drawing/2014/main" id="{B6AD73BD-615A-5AB1-F6AD-F126AC13D936}"/>
                  </a:ext>
                </a:extLst>
              </p:cNvPr>
              <p:cNvSpPr txBox="1"/>
              <p:nvPr/>
            </p:nvSpPr>
            <p:spPr>
              <a:xfrm>
                <a:off x="675863" y="4753457"/>
                <a:ext cx="756507" cy="1303809"/>
              </a:xfrm>
              <a:prstGeom prst="rect">
                <a:avLst/>
              </a:prstGeom>
              <a:noFill/>
            </p:spPr>
            <p:txBody>
              <a:bodyPr wrap="square" lIns="36000" tIns="36000" rIns="36000" bIns="36000" rtlCol="0">
                <a:spAutoFit/>
              </a:bodyPr>
              <a:lstStyle/>
              <a:p>
                <a:pPr algn="ctr"/>
                <a:r>
                  <a:rPr lang="en-US" sz="8000" dirty="0">
                    <a:solidFill>
                      <a:srgbClr val="8C8C8C"/>
                    </a:solidFill>
                  </a:rPr>
                  <a:t>3</a:t>
                </a:r>
              </a:p>
            </p:txBody>
          </p:sp>
        </p:grpSp>
        <p:sp>
          <p:nvSpPr>
            <p:cNvPr id="8" name="Rectangle 7">
              <a:extLst>
                <a:ext uri="{FF2B5EF4-FFF2-40B4-BE49-F238E27FC236}">
                  <a16:creationId xmlns:a16="http://schemas.microsoft.com/office/drawing/2014/main" id="{0E9950FE-A97B-5EDD-0D8C-AEF5F4B1A580}"/>
                </a:ext>
              </a:extLst>
            </p:cNvPr>
            <p:cNvSpPr/>
            <p:nvPr/>
          </p:nvSpPr>
          <p:spPr>
            <a:xfrm>
              <a:off x="3027769" y="1892328"/>
              <a:ext cx="4752182" cy="900833"/>
            </a:xfrm>
            <a:prstGeom prst="rect">
              <a:avLst/>
            </a:prstGeom>
          </p:spPr>
          <p:txBody>
            <a:bodyPr wrap="square" lIns="0" tIns="0" rIns="0" bIns="0">
              <a:spAutoFit/>
            </a:bodyPr>
            <a:lstStyle/>
            <a:p>
              <a:pPr lvl="0">
                <a:spcAft>
                  <a:spcPts val="600"/>
                </a:spcAft>
              </a:pPr>
              <a:r>
                <a:rPr lang="en-US" sz="1350" b="1" dirty="0">
                  <a:solidFill>
                    <a:schemeClr val="bg1"/>
                  </a:solidFill>
                </a:rPr>
                <a:t>Foreign operations is a branch the activities of which are conducted in a country other than India. </a:t>
              </a:r>
            </a:p>
            <a:p>
              <a:pPr lvl="0">
                <a:spcAft>
                  <a:spcPts val="600"/>
                </a:spcAft>
              </a:pPr>
              <a:r>
                <a:rPr lang="en-US" sz="1350" b="1" dirty="0">
                  <a:solidFill>
                    <a:schemeClr val="bg1"/>
                  </a:solidFill>
                </a:rPr>
                <a:t>whereas under AS 11 and Ind AS 21, the meaning extends to a subsidiary, associate, joint arrangement or branch. Under the Act a foreign subsidiary, associate or a joint arrangement would be a separate assessee. ICDS does not make any distinction between integral and non-integral operations unlike AS 11</a:t>
              </a:r>
            </a:p>
          </p:txBody>
        </p:sp>
        <p:sp>
          <p:nvSpPr>
            <p:cNvPr id="10" name="Rectangle 9">
              <a:extLst>
                <a:ext uri="{FF2B5EF4-FFF2-40B4-BE49-F238E27FC236}">
                  <a16:creationId xmlns:a16="http://schemas.microsoft.com/office/drawing/2014/main" id="{A5604996-DC6A-C0B5-D895-5E79A941C827}"/>
                </a:ext>
              </a:extLst>
            </p:cNvPr>
            <p:cNvSpPr/>
            <p:nvPr/>
          </p:nvSpPr>
          <p:spPr>
            <a:xfrm>
              <a:off x="3094993" y="3630703"/>
              <a:ext cx="3560129" cy="641271"/>
            </a:xfrm>
            <a:prstGeom prst="rect">
              <a:avLst/>
            </a:prstGeom>
          </p:spPr>
          <p:txBody>
            <a:bodyPr wrap="square" lIns="0" tIns="0" rIns="0" bIns="0">
              <a:spAutoFit/>
            </a:bodyPr>
            <a:lstStyle/>
            <a:p>
              <a:pPr lvl="0">
                <a:spcAft>
                  <a:spcPts val="600"/>
                </a:spcAft>
              </a:pPr>
              <a:r>
                <a:rPr lang="en-US" sz="1400" b="1" dirty="0">
                  <a:solidFill>
                    <a:schemeClr val="bg1"/>
                  </a:solidFill>
                </a:rPr>
                <a:t>Financial Statements of a foreign operation shall be translated using principles as applied for foreign exchange transactions as if the transactions of foreign operation had been those of the person himself.</a:t>
              </a:r>
              <a:endParaRPr lang="en-US" sz="1400" dirty="0">
                <a:solidFill>
                  <a:schemeClr val="bg1"/>
                </a:solidFill>
              </a:endParaRPr>
            </a:p>
          </p:txBody>
        </p:sp>
        <p:sp>
          <p:nvSpPr>
            <p:cNvPr id="11" name="Rectangle 10">
              <a:extLst>
                <a:ext uri="{FF2B5EF4-FFF2-40B4-BE49-F238E27FC236}">
                  <a16:creationId xmlns:a16="http://schemas.microsoft.com/office/drawing/2014/main" id="{DC77DDB3-B9D3-5033-3868-552605B21A26}"/>
                </a:ext>
              </a:extLst>
            </p:cNvPr>
            <p:cNvSpPr/>
            <p:nvPr/>
          </p:nvSpPr>
          <p:spPr>
            <a:xfrm>
              <a:off x="2920389" y="5154583"/>
              <a:ext cx="4044276" cy="427514"/>
            </a:xfrm>
            <a:prstGeom prst="rect">
              <a:avLst/>
            </a:prstGeom>
          </p:spPr>
          <p:txBody>
            <a:bodyPr wrap="square" lIns="0" tIns="0" rIns="0" bIns="0">
              <a:spAutoFit/>
            </a:bodyPr>
            <a:lstStyle/>
            <a:p>
              <a:pPr>
                <a:spcAft>
                  <a:spcPts val="600"/>
                </a:spcAft>
              </a:pPr>
              <a:r>
                <a:rPr lang="en-US" sz="1400" b="1" dirty="0">
                  <a:solidFill>
                    <a:schemeClr val="bg1"/>
                  </a:solidFill>
                </a:rPr>
                <a:t>ICDS VI requires that non-monetary item being inventory carried at net realizable value shall be reported using the exchange rate that existed when the value was determined. </a:t>
              </a:r>
              <a:endParaRPr lang="en-US" sz="1400" dirty="0">
                <a:solidFill>
                  <a:schemeClr val="bg1"/>
                </a:solidFill>
              </a:endParaRPr>
            </a:p>
          </p:txBody>
        </p:sp>
        <p:pic>
          <p:nvPicPr>
            <p:cNvPr id="12" name="Picture 5">
              <a:extLst>
                <a:ext uri="{FF2B5EF4-FFF2-40B4-BE49-F238E27FC236}">
                  <a16:creationId xmlns:a16="http://schemas.microsoft.com/office/drawing/2014/main" id="{BE8E67B2-AC8F-6D9B-0D34-D56B586DC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012" y="3776632"/>
              <a:ext cx="484707"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a:extLst>
                <a:ext uri="{FF2B5EF4-FFF2-40B4-BE49-F238E27FC236}">
                  <a16:creationId xmlns:a16="http://schemas.microsoft.com/office/drawing/2014/main" id="{2E348188-31E7-EE6F-70FE-2C65393ABE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670" y="5313312"/>
              <a:ext cx="404055"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907B6DA9-9158-29C2-FB19-040935E86E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781" y="2058065"/>
              <a:ext cx="611888" cy="56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5113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Applicability of ICDS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BC6B8F7C-99F4-42A4-44BC-D0B1037A203C}"/>
              </a:ext>
            </a:extLst>
          </p:cNvPr>
          <p:cNvSpPr txBox="1">
            <a:spLocks/>
          </p:cNvSpPr>
          <p:nvPr/>
        </p:nvSpPr>
        <p:spPr>
          <a:xfrm>
            <a:off x="389149" y="816002"/>
            <a:ext cx="4416972" cy="2865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lumMod val="50000"/>
                  </a:schemeClr>
                </a:solidFill>
              </a:rPr>
              <a:t>Quiz Time</a:t>
            </a:r>
          </a:p>
        </p:txBody>
      </p:sp>
      <p:sp>
        <p:nvSpPr>
          <p:cNvPr id="20" name="Rectangle: Rounded Corners 19">
            <a:extLst>
              <a:ext uri="{FF2B5EF4-FFF2-40B4-BE49-F238E27FC236}">
                <a16:creationId xmlns:a16="http://schemas.microsoft.com/office/drawing/2014/main" id="{6477A4E9-F8B4-F262-CC3F-522B311431E5}"/>
              </a:ext>
            </a:extLst>
          </p:cNvPr>
          <p:cNvSpPr/>
          <p:nvPr/>
        </p:nvSpPr>
        <p:spPr bwMode="gray">
          <a:xfrm>
            <a:off x="501041" y="1422607"/>
            <a:ext cx="10709754" cy="654044"/>
          </a:xfrm>
          <a:prstGeom prst="roundRect">
            <a:avLst/>
          </a:prstGeom>
          <a:gradFill flip="none" rotWithShape="1">
            <a:gsLst>
              <a:gs pos="0">
                <a:srgbClr val="9DD4CF">
                  <a:tint val="66000"/>
                  <a:satMod val="160000"/>
                </a:srgbClr>
              </a:gs>
              <a:gs pos="50000">
                <a:srgbClr val="9DD4CF">
                  <a:tint val="44500"/>
                  <a:satMod val="160000"/>
                </a:srgbClr>
              </a:gs>
              <a:gs pos="100000">
                <a:srgbClr val="9DD4CF">
                  <a:tint val="23500"/>
                  <a:satMod val="160000"/>
                </a:srgbClr>
              </a:gs>
            </a:gsLst>
            <a:lin ang="8100000" scaled="1"/>
            <a:tileRect/>
          </a:gra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US" b="1" dirty="0">
                <a:solidFill>
                  <a:sysClr val="windowText" lastClr="000000"/>
                </a:solidFill>
              </a:rPr>
              <a:t>Is ICDS applicable to Non-residents ?</a:t>
            </a:r>
          </a:p>
        </p:txBody>
      </p:sp>
      <p:sp>
        <p:nvSpPr>
          <p:cNvPr id="21" name="Rectangle: Rounded Corners 20">
            <a:extLst>
              <a:ext uri="{FF2B5EF4-FFF2-40B4-BE49-F238E27FC236}">
                <a16:creationId xmlns:a16="http://schemas.microsoft.com/office/drawing/2014/main" id="{B6177A47-B989-5192-8ED0-75DA3B0AD5ED}"/>
              </a:ext>
            </a:extLst>
          </p:cNvPr>
          <p:cNvSpPr/>
          <p:nvPr/>
        </p:nvSpPr>
        <p:spPr bwMode="gray">
          <a:xfrm>
            <a:off x="501041" y="2179968"/>
            <a:ext cx="10709754" cy="654045"/>
          </a:xfrm>
          <a:prstGeom prst="roundRect">
            <a:avLst/>
          </a:prstGeom>
          <a:noFill/>
          <a:ln w="19050" algn="ctr">
            <a:solidFill>
              <a:srgbClr val="9DD4CF"/>
            </a:solidFill>
            <a:miter lim="800000"/>
            <a:headEnd/>
            <a:tailEnd/>
          </a:ln>
        </p:spPr>
        <p:txBody>
          <a:bodyPr wrap="square" lIns="88900" tIns="88900" rIns="88900" bIns="88900" rtlCol="0" anchor="ctr"/>
          <a:lstStyle/>
          <a:p>
            <a:pPr>
              <a:lnSpc>
                <a:spcPct val="106000"/>
              </a:lnSpc>
              <a:buFont typeface="Wingdings 2" pitchFamily="18" charset="2"/>
              <a:buNone/>
            </a:pPr>
            <a:r>
              <a:rPr lang="en-US" b="1" dirty="0">
                <a:solidFill>
                  <a:sysClr val="windowText" lastClr="000000"/>
                </a:solidFill>
              </a:rPr>
              <a:t>Yes, as there is no specific exemption provided for it. </a:t>
            </a:r>
          </a:p>
        </p:txBody>
      </p:sp>
      <p:sp>
        <p:nvSpPr>
          <p:cNvPr id="22" name="Rectangle: Rounded Corners 21">
            <a:extLst>
              <a:ext uri="{FF2B5EF4-FFF2-40B4-BE49-F238E27FC236}">
                <a16:creationId xmlns:a16="http://schemas.microsoft.com/office/drawing/2014/main" id="{0C865274-1C15-B2B6-4824-013C8A5CAD11}"/>
              </a:ext>
            </a:extLst>
          </p:cNvPr>
          <p:cNvSpPr/>
          <p:nvPr/>
        </p:nvSpPr>
        <p:spPr bwMode="gray">
          <a:xfrm>
            <a:off x="501041" y="3101977"/>
            <a:ext cx="10709754" cy="654045"/>
          </a:xfrm>
          <a:prstGeom prst="roundRect">
            <a:avLst/>
          </a:prstGeom>
          <a:noFill/>
          <a:ln w="19050" algn="ctr">
            <a:solidFill>
              <a:srgbClr val="9DD4CF"/>
            </a:solidFill>
            <a:miter lim="800000"/>
            <a:headEnd/>
            <a:tailEnd/>
          </a:ln>
        </p:spPr>
        <p:txBody>
          <a:bodyPr wrap="square" lIns="88900" tIns="88900" rIns="88900" bIns="88900" rtlCol="0" anchor="ctr"/>
          <a:lstStyle/>
          <a:p>
            <a:pPr>
              <a:lnSpc>
                <a:spcPct val="106000"/>
              </a:lnSpc>
              <a:buFont typeface="Wingdings 2" pitchFamily="18" charset="2"/>
              <a:buNone/>
            </a:pPr>
            <a:r>
              <a:rPr lang="en-US" b="1" dirty="0">
                <a:solidFill>
                  <a:sysClr val="windowText" lastClr="000000"/>
                </a:solidFill>
              </a:rPr>
              <a:t>No, as DTAA provisions override the provisions of the Income-tax Act.</a:t>
            </a:r>
          </a:p>
        </p:txBody>
      </p:sp>
    </p:spTree>
    <p:extLst>
      <p:ext uri="{BB962C8B-B14F-4D97-AF65-F5344CB8AC3E}">
        <p14:creationId xmlns:p14="http://schemas.microsoft.com/office/powerpoint/2010/main" val="134340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232847"/>
            <a:ext cx="6588594" cy="525961"/>
          </a:xfrm>
        </p:spPr>
        <p:txBody>
          <a:bodyPr>
            <a:normAutofit/>
          </a:bodyPr>
          <a:lstStyle/>
          <a:p>
            <a:pPr algn="l"/>
            <a:r>
              <a:rPr lang="en-US" sz="2400" b="1" dirty="0">
                <a:solidFill>
                  <a:schemeClr val="accent1">
                    <a:lumMod val="75000"/>
                  </a:schemeClr>
                </a:solidFill>
              </a:rPr>
              <a:t>ICDS VI: Effects of Changes in Foreign Exchange Rates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6C16B402-1D96-3A71-AF65-F3E678CCB5B2}"/>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Forward Exchange Contract</a:t>
            </a:r>
            <a:endParaRPr lang="en-US" dirty="0"/>
          </a:p>
        </p:txBody>
      </p:sp>
      <p:sp>
        <p:nvSpPr>
          <p:cNvPr id="17" name="Freeform 209">
            <a:extLst>
              <a:ext uri="{FF2B5EF4-FFF2-40B4-BE49-F238E27FC236}">
                <a16:creationId xmlns:a16="http://schemas.microsoft.com/office/drawing/2014/main" id="{D9F83C54-0FE3-E5CF-A7D9-70AC9E77F853}"/>
              </a:ext>
            </a:extLst>
          </p:cNvPr>
          <p:cNvSpPr>
            <a:spLocks noEditPoints="1"/>
          </p:cNvSpPr>
          <p:nvPr/>
        </p:nvSpPr>
        <p:spPr bwMode="auto">
          <a:xfrm rot="19800000">
            <a:off x="5199887" y="3768614"/>
            <a:ext cx="262914" cy="726463"/>
          </a:xfrm>
          <a:custGeom>
            <a:avLst/>
            <a:gdLst>
              <a:gd name="T0" fmla="*/ 226 w 357"/>
              <a:gd name="T1" fmla="*/ 251 h 986"/>
              <a:gd name="T2" fmla="*/ 241 w 357"/>
              <a:gd name="T3" fmla="*/ 225 h 986"/>
              <a:gd name="T4" fmla="*/ 268 w 357"/>
              <a:gd name="T5" fmla="*/ 246 h 986"/>
              <a:gd name="T6" fmla="*/ 341 w 357"/>
              <a:gd name="T7" fmla="*/ 283 h 986"/>
              <a:gd name="T8" fmla="*/ 357 w 357"/>
              <a:gd name="T9" fmla="*/ 304 h 986"/>
              <a:gd name="T10" fmla="*/ 357 w 357"/>
              <a:gd name="T11" fmla="*/ 571 h 986"/>
              <a:gd name="T12" fmla="*/ 352 w 357"/>
              <a:gd name="T13" fmla="*/ 598 h 986"/>
              <a:gd name="T14" fmla="*/ 315 w 357"/>
              <a:gd name="T15" fmla="*/ 640 h 986"/>
              <a:gd name="T16" fmla="*/ 289 w 357"/>
              <a:gd name="T17" fmla="*/ 645 h 986"/>
              <a:gd name="T18" fmla="*/ 289 w 357"/>
              <a:gd name="T19" fmla="*/ 928 h 986"/>
              <a:gd name="T20" fmla="*/ 273 w 357"/>
              <a:gd name="T21" fmla="*/ 970 h 986"/>
              <a:gd name="T22" fmla="*/ 236 w 357"/>
              <a:gd name="T23" fmla="*/ 986 h 986"/>
              <a:gd name="T24" fmla="*/ 236 w 357"/>
              <a:gd name="T25" fmla="*/ 986 h 986"/>
              <a:gd name="T26" fmla="*/ 194 w 357"/>
              <a:gd name="T27" fmla="*/ 970 h 986"/>
              <a:gd name="T28" fmla="*/ 178 w 357"/>
              <a:gd name="T29" fmla="*/ 928 h 986"/>
              <a:gd name="T30" fmla="*/ 173 w 357"/>
              <a:gd name="T31" fmla="*/ 949 h 986"/>
              <a:gd name="T32" fmla="*/ 142 w 357"/>
              <a:gd name="T33" fmla="*/ 981 h 986"/>
              <a:gd name="T34" fmla="*/ 121 w 357"/>
              <a:gd name="T35" fmla="*/ 986 h 986"/>
              <a:gd name="T36" fmla="*/ 100 w 357"/>
              <a:gd name="T37" fmla="*/ 981 h 986"/>
              <a:gd name="T38" fmla="*/ 68 w 357"/>
              <a:gd name="T39" fmla="*/ 949 h 986"/>
              <a:gd name="T40" fmla="*/ 63 w 357"/>
              <a:gd name="T41" fmla="*/ 645 h 986"/>
              <a:gd name="T42" fmla="*/ 63 w 357"/>
              <a:gd name="T43" fmla="*/ 645 h 986"/>
              <a:gd name="T44" fmla="*/ 16 w 357"/>
              <a:gd name="T45" fmla="*/ 624 h 986"/>
              <a:gd name="T46" fmla="*/ 0 w 357"/>
              <a:gd name="T47" fmla="*/ 571 h 986"/>
              <a:gd name="T48" fmla="*/ 0 w 357"/>
              <a:gd name="T49" fmla="*/ 304 h 986"/>
              <a:gd name="T50" fmla="*/ 0 w 357"/>
              <a:gd name="T51" fmla="*/ 288 h 986"/>
              <a:gd name="T52" fmla="*/ 84 w 357"/>
              <a:gd name="T53" fmla="*/ 246 h 986"/>
              <a:gd name="T54" fmla="*/ 100 w 357"/>
              <a:gd name="T55" fmla="*/ 236 h 986"/>
              <a:gd name="T56" fmla="*/ 131 w 357"/>
              <a:gd name="T57" fmla="*/ 251 h 986"/>
              <a:gd name="T58" fmla="*/ 178 w 357"/>
              <a:gd name="T59" fmla="*/ 293 h 986"/>
              <a:gd name="T60" fmla="*/ 178 w 357"/>
              <a:gd name="T61" fmla="*/ 0 h 986"/>
              <a:gd name="T62" fmla="*/ 136 w 357"/>
              <a:gd name="T63" fmla="*/ 10 h 986"/>
              <a:gd name="T64" fmla="*/ 110 w 357"/>
              <a:gd name="T65" fmla="*/ 31 h 986"/>
              <a:gd name="T66" fmla="*/ 95 w 357"/>
              <a:gd name="T67" fmla="*/ 63 h 986"/>
              <a:gd name="T68" fmla="*/ 89 w 357"/>
              <a:gd name="T69" fmla="*/ 99 h 986"/>
              <a:gd name="T70" fmla="*/ 95 w 357"/>
              <a:gd name="T71" fmla="*/ 105 h 986"/>
              <a:gd name="T72" fmla="*/ 89 w 357"/>
              <a:gd name="T73" fmla="*/ 115 h 986"/>
              <a:gd name="T74" fmla="*/ 89 w 357"/>
              <a:gd name="T75" fmla="*/ 131 h 986"/>
              <a:gd name="T76" fmla="*/ 95 w 357"/>
              <a:gd name="T77" fmla="*/ 147 h 986"/>
              <a:gd name="T78" fmla="*/ 105 w 357"/>
              <a:gd name="T79" fmla="*/ 152 h 986"/>
              <a:gd name="T80" fmla="*/ 110 w 357"/>
              <a:gd name="T81" fmla="*/ 168 h 986"/>
              <a:gd name="T82" fmla="*/ 142 w 357"/>
              <a:gd name="T83" fmla="*/ 215 h 986"/>
              <a:gd name="T84" fmla="*/ 178 w 357"/>
              <a:gd name="T85" fmla="*/ 231 h 986"/>
              <a:gd name="T86" fmla="*/ 210 w 357"/>
              <a:gd name="T87" fmla="*/ 215 h 986"/>
              <a:gd name="T88" fmla="*/ 241 w 357"/>
              <a:gd name="T89" fmla="*/ 168 h 986"/>
              <a:gd name="T90" fmla="*/ 252 w 357"/>
              <a:gd name="T91" fmla="*/ 152 h 986"/>
              <a:gd name="T92" fmla="*/ 257 w 357"/>
              <a:gd name="T93" fmla="*/ 147 h 986"/>
              <a:gd name="T94" fmla="*/ 268 w 357"/>
              <a:gd name="T95" fmla="*/ 131 h 986"/>
              <a:gd name="T96" fmla="*/ 268 w 357"/>
              <a:gd name="T97" fmla="*/ 115 h 986"/>
              <a:gd name="T98" fmla="*/ 262 w 357"/>
              <a:gd name="T99" fmla="*/ 110 h 986"/>
              <a:gd name="T100" fmla="*/ 262 w 357"/>
              <a:gd name="T101" fmla="*/ 105 h 986"/>
              <a:gd name="T102" fmla="*/ 262 w 357"/>
              <a:gd name="T103" fmla="*/ 99 h 986"/>
              <a:gd name="T104" fmla="*/ 252 w 357"/>
              <a:gd name="T105" fmla="*/ 47 h 986"/>
              <a:gd name="T106" fmla="*/ 231 w 357"/>
              <a:gd name="T107" fmla="*/ 21 h 986"/>
              <a:gd name="T108" fmla="*/ 199 w 357"/>
              <a:gd name="T109" fmla="*/ 5 h 986"/>
              <a:gd name="T110" fmla="*/ 178 w 357"/>
              <a:gd name="T111"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 h="986">
                <a:moveTo>
                  <a:pt x="178" y="293"/>
                </a:moveTo>
                <a:lnTo>
                  <a:pt x="226" y="251"/>
                </a:lnTo>
                <a:lnTo>
                  <a:pt x="241" y="225"/>
                </a:lnTo>
                <a:lnTo>
                  <a:pt x="241" y="225"/>
                </a:lnTo>
                <a:lnTo>
                  <a:pt x="252" y="236"/>
                </a:lnTo>
                <a:lnTo>
                  <a:pt x="268" y="246"/>
                </a:lnTo>
                <a:lnTo>
                  <a:pt x="341" y="283"/>
                </a:lnTo>
                <a:lnTo>
                  <a:pt x="341" y="283"/>
                </a:lnTo>
                <a:lnTo>
                  <a:pt x="352" y="288"/>
                </a:lnTo>
                <a:lnTo>
                  <a:pt x="357" y="304"/>
                </a:lnTo>
                <a:lnTo>
                  <a:pt x="357" y="435"/>
                </a:lnTo>
                <a:lnTo>
                  <a:pt x="357" y="571"/>
                </a:lnTo>
                <a:lnTo>
                  <a:pt x="357" y="571"/>
                </a:lnTo>
                <a:lnTo>
                  <a:pt x="352" y="598"/>
                </a:lnTo>
                <a:lnTo>
                  <a:pt x="336" y="624"/>
                </a:lnTo>
                <a:lnTo>
                  <a:pt x="315" y="640"/>
                </a:lnTo>
                <a:lnTo>
                  <a:pt x="294" y="645"/>
                </a:lnTo>
                <a:lnTo>
                  <a:pt x="289" y="645"/>
                </a:lnTo>
                <a:lnTo>
                  <a:pt x="289" y="928"/>
                </a:lnTo>
                <a:lnTo>
                  <a:pt x="289" y="928"/>
                </a:lnTo>
                <a:lnTo>
                  <a:pt x="289" y="949"/>
                </a:lnTo>
                <a:lnTo>
                  <a:pt x="273" y="970"/>
                </a:lnTo>
                <a:lnTo>
                  <a:pt x="257" y="981"/>
                </a:lnTo>
                <a:lnTo>
                  <a:pt x="236" y="986"/>
                </a:lnTo>
                <a:lnTo>
                  <a:pt x="236" y="986"/>
                </a:lnTo>
                <a:lnTo>
                  <a:pt x="236" y="986"/>
                </a:lnTo>
                <a:lnTo>
                  <a:pt x="210" y="981"/>
                </a:lnTo>
                <a:lnTo>
                  <a:pt x="194" y="970"/>
                </a:lnTo>
                <a:lnTo>
                  <a:pt x="184" y="949"/>
                </a:lnTo>
                <a:lnTo>
                  <a:pt x="178" y="928"/>
                </a:lnTo>
                <a:lnTo>
                  <a:pt x="178" y="928"/>
                </a:lnTo>
                <a:lnTo>
                  <a:pt x="173" y="949"/>
                </a:lnTo>
                <a:lnTo>
                  <a:pt x="163" y="970"/>
                </a:lnTo>
                <a:lnTo>
                  <a:pt x="142" y="981"/>
                </a:lnTo>
                <a:lnTo>
                  <a:pt x="121" y="986"/>
                </a:lnTo>
                <a:lnTo>
                  <a:pt x="121" y="986"/>
                </a:lnTo>
                <a:lnTo>
                  <a:pt x="121" y="986"/>
                </a:lnTo>
                <a:lnTo>
                  <a:pt x="100" y="981"/>
                </a:lnTo>
                <a:lnTo>
                  <a:pt x="79" y="970"/>
                </a:lnTo>
                <a:lnTo>
                  <a:pt x="68" y="949"/>
                </a:lnTo>
                <a:lnTo>
                  <a:pt x="63" y="928"/>
                </a:lnTo>
                <a:lnTo>
                  <a:pt x="63" y="645"/>
                </a:lnTo>
                <a:lnTo>
                  <a:pt x="63" y="645"/>
                </a:lnTo>
                <a:lnTo>
                  <a:pt x="63" y="645"/>
                </a:lnTo>
                <a:lnTo>
                  <a:pt x="37" y="640"/>
                </a:lnTo>
                <a:lnTo>
                  <a:pt x="16" y="624"/>
                </a:lnTo>
                <a:lnTo>
                  <a:pt x="5" y="598"/>
                </a:lnTo>
                <a:lnTo>
                  <a:pt x="0" y="571"/>
                </a:lnTo>
                <a:lnTo>
                  <a:pt x="0" y="435"/>
                </a:lnTo>
                <a:lnTo>
                  <a:pt x="0" y="304"/>
                </a:lnTo>
                <a:lnTo>
                  <a:pt x="0" y="304"/>
                </a:lnTo>
                <a:lnTo>
                  <a:pt x="0" y="288"/>
                </a:lnTo>
                <a:lnTo>
                  <a:pt x="11" y="283"/>
                </a:lnTo>
                <a:lnTo>
                  <a:pt x="84" y="246"/>
                </a:lnTo>
                <a:lnTo>
                  <a:pt x="84" y="246"/>
                </a:lnTo>
                <a:lnTo>
                  <a:pt x="100" y="236"/>
                </a:lnTo>
                <a:lnTo>
                  <a:pt x="110" y="225"/>
                </a:lnTo>
                <a:lnTo>
                  <a:pt x="131" y="251"/>
                </a:lnTo>
                <a:lnTo>
                  <a:pt x="178" y="293"/>
                </a:lnTo>
                <a:lnTo>
                  <a:pt x="178" y="293"/>
                </a:lnTo>
                <a:close/>
                <a:moveTo>
                  <a:pt x="178" y="0"/>
                </a:moveTo>
                <a:lnTo>
                  <a:pt x="178" y="0"/>
                </a:lnTo>
                <a:lnTo>
                  <a:pt x="157" y="5"/>
                </a:lnTo>
                <a:lnTo>
                  <a:pt x="136" y="10"/>
                </a:lnTo>
                <a:lnTo>
                  <a:pt x="121" y="21"/>
                </a:lnTo>
                <a:lnTo>
                  <a:pt x="110" y="31"/>
                </a:lnTo>
                <a:lnTo>
                  <a:pt x="100" y="47"/>
                </a:lnTo>
                <a:lnTo>
                  <a:pt x="95" y="63"/>
                </a:lnTo>
                <a:lnTo>
                  <a:pt x="89" y="99"/>
                </a:lnTo>
                <a:lnTo>
                  <a:pt x="89" y="99"/>
                </a:lnTo>
                <a:lnTo>
                  <a:pt x="95" y="105"/>
                </a:lnTo>
                <a:lnTo>
                  <a:pt x="95" y="105"/>
                </a:lnTo>
                <a:lnTo>
                  <a:pt x="89" y="110"/>
                </a:lnTo>
                <a:lnTo>
                  <a:pt x="89" y="115"/>
                </a:lnTo>
                <a:lnTo>
                  <a:pt x="89" y="115"/>
                </a:lnTo>
                <a:lnTo>
                  <a:pt x="89" y="131"/>
                </a:lnTo>
                <a:lnTo>
                  <a:pt x="95" y="147"/>
                </a:lnTo>
                <a:lnTo>
                  <a:pt x="95" y="147"/>
                </a:lnTo>
                <a:lnTo>
                  <a:pt x="105" y="152"/>
                </a:lnTo>
                <a:lnTo>
                  <a:pt x="105" y="152"/>
                </a:lnTo>
                <a:lnTo>
                  <a:pt x="110" y="168"/>
                </a:lnTo>
                <a:lnTo>
                  <a:pt x="110" y="168"/>
                </a:lnTo>
                <a:lnTo>
                  <a:pt x="126" y="194"/>
                </a:lnTo>
                <a:lnTo>
                  <a:pt x="142" y="215"/>
                </a:lnTo>
                <a:lnTo>
                  <a:pt x="157" y="225"/>
                </a:lnTo>
                <a:lnTo>
                  <a:pt x="178" y="231"/>
                </a:lnTo>
                <a:lnTo>
                  <a:pt x="194" y="225"/>
                </a:lnTo>
                <a:lnTo>
                  <a:pt x="210" y="215"/>
                </a:lnTo>
                <a:lnTo>
                  <a:pt x="226" y="194"/>
                </a:lnTo>
                <a:lnTo>
                  <a:pt x="241" y="168"/>
                </a:lnTo>
                <a:lnTo>
                  <a:pt x="241" y="168"/>
                </a:lnTo>
                <a:lnTo>
                  <a:pt x="252" y="152"/>
                </a:lnTo>
                <a:lnTo>
                  <a:pt x="252" y="152"/>
                </a:lnTo>
                <a:lnTo>
                  <a:pt x="257" y="147"/>
                </a:lnTo>
                <a:lnTo>
                  <a:pt x="257" y="147"/>
                </a:lnTo>
                <a:lnTo>
                  <a:pt x="268" y="131"/>
                </a:lnTo>
                <a:lnTo>
                  <a:pt x="268" y="120"/>
                </a:lnTo>
                <a:lnTo>
                  <a:pt x="268" y="115"/>
                </a:lnTo>
                <a:lnTo>
                  <a:pt x="268" y="115"/>
                </a:lnTo>
                <a:lnTo>
                  <a:pt x="262" y="110"/>
                </a:lnTo>
                <a:lnTo>
                  <a:pt x="262" y="105"/>
                </a:lnTo>
                <a:lnTo>
                  <a:pt x="262" y="105"/>
                </a:lnTo>
                <a:lnTo>
                  <a:pt x="262" y="99"/>
                </a:lnTo>
                <a:lnTo>
                  <a:pt x="262" y="99"/>
                </a:lnTo>
                <a:lnTo>
                  <a:pt x="257" y="63"/>
                </a:lnTo>
                <a:lnTo>
                  <a:pt x="252" y="47"/>
                </a:lnTo>
                <a:lnTo>
                  <a:pt x="241" y="31"/>
                </a:lnTo>
                <a:lnTo>
                  <a:pt x="231" y="21"/>
                </a:lnTo>
                <a:lnTo>
                  <a:pt x="215" y="10"/>
                </a:lnTo>
                <a:lnTo>
                  <a:pt x="199" y="5"/>
                </a:lnTo>
                <a:lnTo>
                  <a:pt x="178" y="0"/>
                </a:lnTo>
                <a:lnTo>
                  <a:pt x="178" y="0"/>
                </a:lnTo>
                <a:close/>
              </a:path>
            </a:pathLst>
          </a:custGeom>
          <a:solidFill>
            <a:srgbClr val="000000">
              <a:alpha val="94118"/>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209">
            <a:extLst>
              <a:ext uri="{FF2B5EF4-FFF2-40B4-BE49-F238E27FC236}">
                <a16:creationId xmlns:a16="http://schemas.microsoft.com/office/drawing/2014/main" id="{D5EEA411-1F74-9B6B-E52C-3E962441EDCE}"/>
              </a:ext>
            </a:extLst>
          </p:cNvPr>
          <p:cNvSpPr>
            <a:spLocks noEditPoints="1"/>
          </p:cNvSpPr>
          <p:nvPr/>
        </p:nvSpPr>
        <p:spPr bwMode="auto">
          <a:xfrm>
            <a:off x="5368415" y="3802887"/>
            <a:ext cx="258390" cy="713650"/>
          </a:xfrm>
          <a:custGeom>
            <a:avLst/>
            <a:gdLst>
              <a:gd name="T0" fmla="*/ 226 w 357"/>
              <a:gd name="T1" fmla="*/ 251 h 986"/>
              <a:gd name="T2" fmla="*/ 241 w 357"/>
              <a:gd name="T3" fmla="*/ 225 h 986"/>
              <a:gd name="T4" fmla="*/ 268 w 357"/>
              <a:gd name="T5" fmla="*/ 246 h 986"/>
              <a:gd name="T6" fmla="*/ 341 w 357"/>
              <a:gd name="T7" fmla="*/ 283 h 986"/>
              <a:gd name="T8" fmla="*/ 357 w 357"/>
              <a:gd name="T9" fmla="*/ 304 h 986"/>
              <a:gd name="T10" fmla="*/ 357 w 357"/>
              <a:gd name="T11" fmla="*/ 571 h 986"/>
              <a:gd name="T12" fmla="*/ 352 w 357"/>
              <a:gd name="T13" fmla="*/ 598 h 986"/>
              <a:gd name="T14" fmla="*/ 315 w 357"/>
              <a:gd name="T15" fmla="*/ 640 h 986"/>
              <a:gd name="T16" fmla="*/ 289 w 357"/>
              <a:gd name="T17" fmla="*/ 645 h 986"/>
              <a:gd name="T18" fmla="*/ 289 w 357"/>
              <a:gd name="T19" fmla="*/ 928 h 986"/>
              <a:gd name="T20" fmla="*/ 273 w 357"/>
              <a:gd name="T21" fmla="*/ 970 h 986"/>
              <a:gd name="T22" fmla="*/ 236 w 357"/>
              <a:gd name="T23" fmla="*/ 986 h 986"/>
              <a:gd name="T24" fmla="*/ 236 w 357"/>
              <a:gd name="T25" fmla="*/ 986 h 986"/>
              <a:gd name="T26" fmla="*/ 194 w 357"/>
              <a:gd name="T27" fmla="*/ 970 h 986"/>
              <a:gd name="T28" fmla="*/ 178 w 357"/>
              <a:gd name="T29" fmla="*/ 928 h 986"/>
              <a:gd name="T30" fmla="*/ 173 w 357"/>
              <a:gd name="T31" fmla="*/ 949 h 986"/>
              <a:gd name="T32" fmla="*/ 142 w 357"/>
              <a:gd name="T33" fmla="*/ 981 h 986"/>
              <a:gd name="T34" fmla="*/ 121 w 357"/>
              <a:gd name="T35" fmla="*/ 986 h 986"/>
              <a:gd name="T36" fmla="*/ 100 w 357"/>
              <a:gd name="T37" fmla="*/ 981 h 986"/>
              <a:gd name="T38" fmla="*/ 68 w 357"/>
              <a:gd name="T39" fmla="*/ 949 h 986"/>
              <a:gd name="T40" fmla="*/ 63 w 357"/>
              <a:gd name="T41" fmla="*/ 645 h 986"/>
              <a:gd name="T42" fmla="*/ 63 w 357"/>
              <a:gd name="T43" fmla="*/ 645 h 986"/>
              <a:gd name="T44" fmla="*/ 16 w 357"/>
              <a:gd name="T45" fmla="*/ 624 h 986"/>
              <a:gd name="T46" fmla="*/ 0 w 357"/>
              <a:gd name="T47" fmla="*/ 571 h 986"/>
              <a:gd name="T48" fmla="*/ 0 w 357"/>
              <a:gd name="T49" fmla="*/ 304 h 986"/>
              <a:gd name="T50" fmla="*/ 0 w 357"/>
              <a:gd name="T51" fmla="*/ 288 h 986"/>
              <a:gd name="T52" fmla="*/ 84 w 357"/>
              <a:gd name="T53" fmla="*/ 246 h 986"/>
              <a:gd name="T54" fmla="*/ 100 w 357"/>
              <a:gd name="T55" fmla="*/ 236 h 986"/>
              <a:gd name="T56" fmla="*/ 131 w 357"/>
              <a:gd name="T57" fmla="*/ 251 h 986"/>
              <a:gd name="T58" fmla="*/ 178 w 357"/>
              <a:gd name="T59" fmla="*/ 293 h 986"/>
              <a:gd name="T60" fmla="*/ 178 w 357"/>
              <a:gd name="T61" fmla="*/ 0 h 986"/>
              <a:gd name="T62" fmla="*/ 136 w 357"/>
              <a:gd name="T63" fmla="*/ 10 h 986"/>
              <a:gd name="T64" fmla="*/ 110 w 357"/>
              <a:gd name="T65" fmla="*/ 31 h 986"/>
              <a:gd name="T66" fmla="*/ 95 w 357"/>
              <a:gd name="T67" fmla="*/ 63 h 986"/>
              <a:gd name="T68" fmla="*/ 89 w 357"/>
              <a:gd name="T69" fmla="*/ 99 h 986"/>
              <a:gd name="T70" fmla="*/ 95 w 357"/>
              <a:gd name="T71" fmla="*/ 105 h 986"/>
              <a:gd name="T72" fmla="*/ 89 w 357"/>
              <a:gd name="T73" fmla="*/ 115 h 986"/>
              <a:gd name="T74" fmla="*/ 89 w 357"/>
              <a:gd name="T75" fmla="*/ 131 h 986"/>
              <a:gd name="T76" fmla="*/ 95 w 357"/>
              <a:gd name="T77" fmla="*/ 147 h 986"/>
              <a:gd name="T78" fmla="*/ 105 w 357"/>
              <a:gd name="T79" fmla="*/ 152 h 986"/>
              <a:gd name="T80" fmla="*/ 110 w 357"/>
              <a:gd name="T81" fmla="*/ 168 h 986"/>
              <a:gd name="T82" fmla="*/ 142 w 357"/>
              <a:gd name="T83" fmla="*/ 215 h 986"/>
              <a:gd name="T84" fmla="*/ 178 w 357"/>
              <a:gd name="T85" fmla="*/ 231 h 986"/>
              <a:gd name="T86" fmla="*/ 210 w 357"/>
              <a:gd name="T87" fmla="*/ 215 h 986"/>
              <a:gd name="T88" fmla="*/ 241 w 357"/>
              <a:gd name="T89" fmla="*/ 168 h 986"/>
              <a:gd name="T90" fmla="*/ 252 w 357"/>
              <a:gd name="T91" fmla="*/ 152 h 986"/>
              <a:gd name="T92" fmla="*/ 257 w 357"/>
              <a:gd name="T93" fmla="*/ 147 h 986"/>
              <a:gd name="T94" fmla="*/ 268 w 357"/>
              <a:gd name="T95" fmla="*/ 131 h 986"/>
              <a:gd name="T96" fmla="*/ 268 w 357"/>
              <a:gd name="T97" fmla="*/ 115 h 986"/>
              <a:gd name="T98" fmla="*/ 262 w 357"/>
              <a:gd name="T99" fmla="*/ 110 h 986"/>
              <a:gd name="T100" fmla="*/ 262 w 357"/>
              <a:gd name="T101" fmla="*/ 105 h 986"/>
              <a:gd name="T102" fmla="*/ 262 w 357"/>
              <a:gd name="T103" fmla="*/ 99 h 986"/>
              <a:gd name="T104" fmla="*/ 252 w 357"/>
              <a:gd name="T105" fmla="*/ 47 h 986"/>
              <a:gd name="T106" fmla="*/ 231 w 357"/>
              <a:gd name="T107" fmla="*/ 21 h 986"/>
              <a:gd name="T108" fmla="*/ 199 w 357"/>
              <a:gd name="T109" fmla="*/ 5 h 986"/>
              <a:gd name="T110" fmla="*/ 178 w 357"/>
              <a:gd name="T111"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 h="986">
                <a:moveTo>
                  <a:pt x="178" y="293"/>
                </a:moveTo>
                <a:lnTo>
                  <a:pt x="226" y="251"/>
                </a:lnTo>
                <a:lnTo>
                  <a:pt x="241" y="225"/>
                </a:lnTo>
                <a:lnTo>
                  <a:pt x="241" y="225"/>
                </a:lnTo>
                <a:lnTo>
                  <a:pt x="252" y="236"/>
                </a:lnTo>
                <a:lnTo>
                  <a:pt x="268" y="246"/>
                </a:lnTo>
                <a:lnTo>
                  <a:pt x="341" y="283"/>
                </a:lnTo>
                <a:lnTo>
                  <a:pt x="341" y="283"/>
                </a:lnTo>
                <a:lnTo>
                  <a:pt x="352" y="288"/>
                </a:lnTo>
                <a:lnTo>
                  <a:pt x="357" y="304"/>
                </a:lnTo>
                <a:lnTo>
                  <a:pt x="357" y="435"/>
                </a:lnTo>
                <a:lnTo>
                  <a:pt x="357" y="571"/>
                </a:lnTo>
                <a:lnTo>
                  <a:pt x="357" y="571"/>
                </a:lnTo>
                <a:lnTo>
                  <a:pt x="352" y="598"/>
                </a:lnTo>
                <a:lnTo>
                  <a:pt x="336" y="624"/>
                </a:lnTo>
                <a:lnTo>
                  <a:pt x="315" y="640"/>
                </a:lnTo>
                <a:lnTo>
                  <a:pt x="294" y="645"/>
                </a:lnTo>
                <a:lnTo>
                  <a:pt x="289" y="645"/>
                </a:lnTo>
                <a:lnTo>
                  <a:pt x="289" y="928"/>
                </a:lnTo>
                <a:lnTo>
                  <a:pt x="289" y="928"/>
                </a:lnTo>
                <a:lnTo>
                  <a:pt x="289" y="949"/>
                </a:lnTo>
                <a:lnTo>
                  <a:pt x="273" y="970"/>
                </a:lnTo>
                <a:lnTo>
                  <a:pt x="257" y="981"/>
                </a:lnTo>
                <a:lnTo>
                  <a:pt x="236" y="986"/>
                </a:lnTo>
                <a:lnTo>
                  <a:pt x="236" y="986"/>
                </a:lnTo>
                <a:lnTo>
                  <a:pt x="236" y="986"/>
                </a:lnTo>
                <a:lnTo>
                  <a:pt x="210" y="981"/>
                </a:lnTo>
                <a:lnTo>
                  <a:pt x="194" y="970"/>
                </a:lnTo>
                <a:lnTo>
                  <a:pt x="184" y="949"/>
                </a:lnTo>
                <a:lnTo>
                  <a:pt x="178" y="928"/>
                </a:lnTo>
                <a:lnTo>
                  <a:pt x="178" y="928"/>
                </a:lnTo>
                <a:lnTo>
                  <a:pt x="173" y="949"/>
                </a:lnTo>
                <a:lnTo>
                  <a:pt x="163" y="970"/>
                </a:lnTo>
                <a:lnTo>
                  <a:pt x="142" y="981"/>
                </a:lnTo>
                <a:lnTo>
                  <a:pt x="121" y="986"/>
                </a:lnTo>
                <a:lnTo>
                  <a:pt x="121" y="986"/>
                </a:lnTo>
                <a:lnTo>
                  <a:pt x="121" y="986"/>
                </a:lnTo>
                <a:lnTo>
                  <a:pt x="100" y="981"/>
                </a:lnTo>
                <a:lnTo>
                  <a:pt x="79" y="970"/>
                </a:lnTo>
                <a:lnTo>
                  <a:pt x="68" y="949"/>
                </a:lnTo>
                <a:lnTo>
                  <a:pt x="63" y="928"/>
                </a:lnTo>
                <a:lnTo>
                  <a:pt x="63" y="645"/>
                </a:lnTo>
                <a:lnTo>
                  <a:pt x="63" y="645"/>
                </a:lnTo>
                <a:lnTo>
                  <a:pt x="63" y="645"/>
                </a:lnTo>
                <a:lnTo>
                  <a:pt x="37" y="640"/>
                </a:lnTo>
                <a:lnTo>
                  <a:pt x="16" y="624"/>
                </a:lnTo>
                <a:lnTo>
                  <a:pt x="5" y="598"/>
                </a:lnTo>
                <a:lnTo>
                  <a:pt x="0" y="571"/>
                </a:lnTo>
                <a:lnTo>
                  <a:pt x="0" y="435"/>
                </a:lnTo>
                <a:lnTo>
                  <a:pt x="0" y="304"/>
                </a:lnTo>
                <a:lnTo>
                  <a:pt x="0" y="304"/>
                </a:lnTo>
                <a:lnTo>
                  <a:pt x="0" y="288"/>
                </a:lnTo>
                <a:lnTo>
                  <a:pt x="11" y="283"/>
                </a:lnTo>
                <a:lnTo>
                  <a:pt x="84" y="246"/>
                </a:lnTo>
                <a:lnTo>
                  <a:pt x="84" y="246"/>
                </a:lnTo>
                <a:lnTo>
                  <a:pt x="100" y="236"/>
                </a:lnTo>
                <a:lnTo>
                  <a:pt x="110" y="225"/>
                </a:lnTo>
                <a:lnTo>
                  <a:pt x="131" y="251"/>
                </a:lnTo>
                <a:lnTo>
                  <a:pt x="178" y="293"/>
                </a:lnTo>
                <a:lnTo>
                  <a:pt x="178" y="293"/>
                </a:lnTo>
                <a:close/>
                <a:moveTo>
                  <a:pt x="178" y="0"/>
                </a:moveTo>
                <a:lnTo>
                  <a:pt x="178" y="0"/>
                </a:lnTo>
                <a:lnTo>
                  <a:pt x="157" y="5"/>
                </a:lnTo>
                <a:lnTo>
                  <a:pt x="136" y="10"/>
                </a:lnTo>
                <a:lnTo>
                  <a:pt x="121" y="21"/>
                </a:lnTo>
                <a:lnTo>
                  <a:pt x="110" y="31"/>
                </a:lnTo>
                <a:lnTo>
                  <a:pt x="100" y="47"/>
                </a:lnTo>
                <a:lnTo>
                  <a:pt x="95" y="63"/>
                </a:lnTo>
                <a:lnTo>
                  <a:pt x="89" y="99"/>
                </a:lnTo>
                <a:lnTo>
                  <a:pt x="89" y="99"/>
                </a:lnTo>
                <a:lnTo>
                  <a:pt x="95" y="105"/>
                </a:lnTo>
                <a:lnTo>
                  <a:pt x="95" y="105"/>
                </a:lnTo>
                <a:lnTo>
                  <a:pt x="89" y="110"/>
                </a:lnTo>
                <a:lnTo>
                  <a:pt x="89" y="115"/>
                </a:lnTo>
                <a:lnTo>
                  <a:pt x="89" y="115"/>
                </a:lnTo>
                <a:lnTo>
                  <a:pt x="89" y="131"/>
                </a:lnTo>
                <a:lnTo>
                  <a:pt x="95" y="147"/>
                </a:lnTo>
                <a:lnTo>
                  <a:pt x="95" y="147"/>
                </a:lnTo>
                <a:lnTo>
                  <a:pt x="105" y="152"/>
                </a:lnTo>
                <a:lnTo>
                  <a:pt x="105" y="152"/>
                </a:lnTo>
                <a:lnTo>
                  <a:pt x="110" y="168"/>
                </a:lnTo>
                <a:lnTo>
                  <a:pt x="110" y="168"/>
                </a:lnTo>
                <a:lnTo>
                  <a:pt x="126" y="194"/>
                </a:lnTo>
                <a:lnTo>
                  <a:pt x="142" y="215"/>
                </a:lnTo>
                <a:lnTo>
                  <a:pt x="157" y="225"/>
                </a:lnTo>
                <a:lnTo>
                  <a:pt x="178" y="231"/>
                </a:lnTo>
                <a:lnTo>
                  <a:pt x="194" y="225"/>
                </a:lnTo>
                <a:lnTo>
                  <a:pt x="210" y="215"/>
                </a:lnTo>
                <a:lnTo>
                  <a:pt x="226" y="194"/>
                </a:lnTo>
                <a:lnTo>
                  <a:pt x="241" y="168"/>
                </a:lnTo>
                <a:lnTo>
                  <a:pt x="241" y="168"/>
                </a:lnTo>
                <a:lnTo>
                  <a:pt x="252" y="152"/>
                </a:lnTo>
                <a:lnTo>
                  <a:pt x="252" y="152"/>
                </a:lnTo>
                <a:lnTo>
                  <a:pt x="257" y="147"/>
                </a:lnTo>
                <a:lnTo>
                  <a:pt x="257" y="147"/>
                </a:lnTo>
                <a:lnTo>
                  <a:pt x="268" y="131"/>
                </a:lnTo>
                <a:lnTo>
                  <a:pt x="268" y="120"/>
                </a:lnTo>
                <a:lnTo>
                  <a:pt x="268" y="115"/>
                </a:lnTo>
                <a:lnTo>
                  <a:pt x="268" y="115"/>
                </a:lnTo>
                <a:lnTo>
                  <a:pt x="262" y="110"/>
                </a:lnTo>
                <a:lnTo>
                  <a:pt x="262" y="105"/>
                </a:lnTo>
                <a:lnTo>
                  <a:pt x="262" y="105"/>
                </a:lnTo>
                <a:lnTo>
                  <a:pt x="262" y="99"/>
                </a:lnTo>
                <a:lnTo>
                  <a:pt x="262" y="99"/>
                </a:lnTo>
                <a:lnTo>
                  <a:pt x="257" y="63"/>
                </a:lnTo>
                <a:lnTo>
                  <a:pt x="252" y="47"/>
                </a:lnTo>
                <a:lnTo>
                  <a:pt x="241" y="31"/>
                </a:lnTo>
                <a:lnTo>
                  <a:pt x="231" y="21"/>
                </a:lnTo>
                <a:lnTo>
                  <a:pt x="215" y="10"/>
                </a:lnTo>
                <a:lnTo>
                  <a:pt x="199" y="5"/>
                </a:lnTo>
                <a:lnTo>
                  <a:pt x="178" y="0"/>
                </a:lnTo>
                <a:lnTo>
                  <a:pt x="178"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10E0429A-3FA7-E937-1B66-1C72B5D99BE8}"/>
              </a:ext>
            </a:extLst>
          </p:cNvPr>
          <p:cNvSpPr/>
          <p:nvPr/>
        </p:nvSpPr>
        <p:spPr>
          <a:xfrm>
            <a:off x="995084" y="1902909"/>
            <a:ext cx="4093018" cy="4247317"/>
          </a:xfrm>
          <a:prstGeom prst="rect">
            <a:avLst/>
          </a:prstGeom>
        </p:spPr>
        <p:txBody>
          <a:bodyPr wrap="square">
            <a:spAutoFit/>
          </a:bodyPr>
          <a:lstStyle/>
          <a:p>
            <a:pPr algn="just"/>
            <a:r>
              <a:rPr lang="en-US" sz="1800" b="0" i="0" u="none" strike="noStrike" baseline="0" dirty="0"/>
              <a:t>The premium or discount that arises on the contract is measured by the difference between the exchange rate at the date of the inception of the contract and the forward rate specified in the contract. </a:t>
            </a:r>
          </a:p>
          <a:p>
            <a:pPr algn="just"/>
            <a:endParaRPr lang="en-US" sz="1800" b="0" i="0" u="none" strike="noStrike" baseline="0" dirty="0"/>
          </a:p>
          <a:p>
            <a:pPr algn="just"/>
            <a:r>
              <a:rPr lang="en-US" sz="1800" b="0" i="0" u="none" strike="noStrike" baseline="0" dirty="0"/>
              <a:t>Any profit or loss arising on cancellation or renewal shall be recognised as income or as expense for the previous year.</a:t>
            </a:r>
          </a:p>
          <a:p>
            <a:pPr algn="just"/>
            <a:endParaRPr lang="en-US" dirty="0"/>
          </a:p>
          <a:p>
            <a:pPr algn="just"/>
            <a:r>
              <a:rPr lang="en-US" sz="1800" b="0" i="0" u="none" strike="noStrike" baseline="0" dirty="0"/>
              <a:t>Marked to Market loss or gain in respect of foreign exchange contract shall be recognized to profit and loss account and would be deductible</a:t>
            </a:r>
            <a:r>
              <a:rPr lang="en-US" sz="1800" b="0" i="0" u="none" strike="noStrike" baseline="0" dirty="0">
                <a:solidFill>
                  <a:schemeClr val="tx2"/>
                </a:solidFill>
              </a:rPr>
              <a:t>.</a:t>
            </a:r>
            <a:endParaRPr lang="en-US" sz="1800" b="0" i="0" u="none" strike="noStrike" baseline="0" dirty="0"/>
          </a:p>
        </p:txBody>
      </p:sp>
      <p:sp>
        <p:nvSpPr>
          <p:cNvPr id="26" name="Rectangle 25">
            <a:extLst>
              <a:ext uri="{FF2B5EF4-FFF2-40B4-BE49-F238E27FC236}">
                <a16:creationId xmlns:a16="http://schemas.microsoft.com/office/drawing/2014/main" id="{61D4F2F2-D5D7-2758-C789-9161FD79FB8F}"/>
              </a:ext>
            </a:extLst>
          </p:cNvPr>
          <p:cNvSpPr/>
          <p:nvPr/>
        </p:nvSpPr>
        <p:spPr>
          <a:xfrm>
            <a:off x="6392585" y="1797474"/>
            <a:ext cx="3859145" cy="4403770"/>
          </a:xfrm>
          <a:prstGeom prst="rect">
            <a:avLst/>
          </a:prstGeom>
        </p:spPr>
        <p:txBody>
          <a:bodyPr wrap="square">
            <a:spAutoFit/>
          </a:bodyPr>
          <a:lstStyle/>
          <a:p>
            <a:pPr lvl="0" algn="just">
              <a:lnSpc>
                <a:spcPts val="1400"/>
              </a:lnSpc>
              <a:spcBef>
                <a:spcPts val="300"/>
              </a:spcBef>
              <a:spcAft>
                <a:spcPts val="300"/>
              </a:spcAft>
            </a:pPr>
            <a:r>
              <a:rPr lang="en-US" dirty="0"/>
              <a:t>Contracts intended for:</a:t>
            </a:r>
          </a:p>
          <a:p>
            <a:pPr lvl="0" algn="just">
              <a:lnSpc>
                <a:spcPts val="1400"/>
              </a:lnSpc>
              <a:spcBef>
                <a:spcPts val="300"/>
              </a:spcBef>
              <a:spcAft>
                <a:spcPts val="300"/>
              </a:spcAft>
            </a:pPr>
            <a:endParaRPr lang="en-US" dirty="0"/>
          </a:p>
          <a:p>
            <a:pPr marL="285750" lvl="0" indent="-285750" algn="just">
              <a:lnSpc>
                <a:spcPts val="1400"/>
              </a:lnSpc>
              <a:spcBef>
                <a:spcPts val="300"/>
              </a:spcBef>
              <a:spcAft>
                <a:spcPts val="300"/>
              </a:spcAft>
              <a:buFont typeface="Wingdings" panose="05000000000000000000" pitchFamily="2" charset="2"/>
              <a:buChar char="ü"/>
            </a:pPr>
            <a:r>
              <a:rPr lang="en-US" dirty="0"/>
              <a:t>Trading or speculation</a:t>
            </a:r>
          </a:p>
          <a:p>
            <a:pPr lvl="0" algn="just">
              <a:lnSpc>
                <a:spcPts val="1400"/>
              </a:lnSpc>
              <a:spcBef>
                <a:spcPts val="300"/>
              </a:spcBef>
              <a:spcAft>
                <a:spcPts val="300"/>
              </a:spcAft>
            </a:pPr>
            <a:endParaRPr lang="en-US" dirty="0"/>
          </a:p>
          <a:p>
            <a:pPr marL="285750" indent="-285750" algn="just">
              <a:buFont typeface="Wingdings" panose="05000000000000000000" pitchFamily="2" charset="2"/>
              <a:buChar char="ü"/>
            </a:pPr>
            <a:r>
              <a:rPr lang="en-US" dirty="0"/>
              <a:t>hedge the foreign currency risk of a firm commitment or a highly probable forecast transaction.</a:t>
            </a:r>
          </a:p>
          <a:p>
            <a:pPr algn="just"/>
            <a:endParaRPr lang="en-US" dirty="0"/>
          </a:p>
          <a:p>
            <a:pPr algn="just"/>
            <a:r>
              <a:rPr lang="en-US" dirty="0"/>
              <a:t>Premium, discount or exchange difference on such transactions shall be recognized at the time of settlement.</a:t>
            </a:r>
          </a:p>
          <a:p>
            <a:pPr algn="just"/>
            <a:endParaRPr lang="en-US" dirty="0"/>
          </a:p>
          <a:p>
            <a:pPr algn="just"/>
            <a:r>
              <a:rPr lang="en-US" dirty="0"/>
              <a:t>Marked to Market in respect of forward exchange contract will be eligible for deduction in the year of settlement.</a:t>
            </a:r>
          </a:p>
        </p:txBody>
      </p:sp>
      <p:sp>
        <p:nvSpPr>
          <p:cNvPr id="28" name="Bent Arrow 11">
            <a:extLst>
              <a:ext uri="{FF2B5EF4-FFF2-40B4-BE49-F238E27FC236}">
                <a16:creationId xmlns:a16="http://schemas.microsoft.com/office/drawing/2014/main" id="{001D5043-2D7D-AE9A-6B20-A7E08AC669F6}"/>
              </a:ext>
            </a:extLst>
          </p:cNvPr>
          <p:cNvSpPr/>
          <p:nvPr/>
        </p:nvSpPr>
        <p:spPr>
          <a:xfrm flipH="1">
            <a:off x="995084" y="1189605"/>
            <a:ext cx="4693917" cy="2264500"/>
          </a:xfrm>
          <a:prstGeom prst="bentArrow">
            <a:avLst>
              <a:gd name="adj1" fmla="val 16005"/>
              <a:gd name="adj2" fmla="val 11207"/>
              <a:gd name="adj3" fmla="val 0"/>
              <a:gd name="adj4" fmla="val 0"/>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Bent Arrow 12">
            <a:extLst>
              <a:ext uri="{FF2B5EF4-FFF2-40B4-BE49-F238E27FC236}">
                <a16:creationId xmlns:a16="http://schemas.microsoft.com/office/drawing/2014/main" id="{D94E9864-C704-7B98-FA1E-F68E6349B730}"/>
              </a:ext>
            </a:extLst>
          </p:cNvPr>
          <p:cNvSpPr/>
          <p:nvPr/>
        </p:nvSpPr>
        <p:spPr>
          <a:xfrm flipH="1" flipV="1">
            <a:off x="972541" y="4450768"/>
            <a:ext cx="4716459" cy="2179376"/>
          </a:xfrm>
          <a:prstGeom prst="bentArrow">
            <a:avLst>
              <a:gd name="adj1" fmla="val 16005"/>
              <a:gd name="adj2" fmla="val 11207"/>
              <a:gd name="adj3" fmla="val 0"/>
              <a:gd name="adj4"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ectangle 29">
            <a:extLst>
              <a:ext uri="{FF2B5EF4-FFF2-40B4-BE49-F238E27FC236}">
                <a16:creationId xmlns:a16="http://schemas.microsoft.com/office/drawing/2014/main" id="{9466A681-3580-15BF-EB94-8091562FB68A}"/>
              </a:ext>
            </a:extLst>
          </p:cNvPr>
          <p:cNvSpPr/>
          <p:nvPr/>
        </p:nvSpPr>
        <p:spPr>
          <a:xfrm>
            <a:off x="1132198" y="1275003"/>
            <a:ext cx="4136902" cy="369332"/>
          </a:xfrm>
          <a:prstGeom prst="rect">
            <a:avLst/>
          </a:prstGeom>
        </p:spPr>
        <p:txBody>
          <a:bodyPr wrap="none">
            <a:spAutoFit/>
          </a:bodyPr>
          <a:lstStyle/>
          <a:p>
            <a:r>
              <a:rPr lang="en-US" sz="1800" b="1" dirty="0">
                <a:solidFill>
                  <a:schemeClr val="bg1"/>
                </a:solidFill>
              </a:rPr>
              <a:t>Premium or discount on forward contract</a:t>
            </a:r>
            <a:endParaRPr lang="en-US" sz="1800" dirty="0"/>
          </a:p>
        </p:txBody>
      </p:sp>
      <p:sp>
        <p:nvSpPr>
          <p:cNvPr id="31" name="Rectangle 30">
            <a:extLst>
              <a:ext uri="{FF2B5EF4-FFF2-40B4-BE49-F238E27FC236}">
                <a16:creationId xmlns:a16="http://schemas.microsoft.com/office/drawing/2014/main" id="{DABE236A-785A-F732-0AC6-4AB5FCB686D0}"/>
              </a:ext>
            </a:extLst>
          </p:cNvPr>
          <p:cNvSpPr/>
          <p:nvPr/>
        </p:nvSpPr>
        <p:spPr>
          <a:xfrm>
            <a:off x="1132198" y="6176851"/>
            <a:ext cx="1529714" cy="369332"/>
          </a:xfrm>
          <a:prstGeom prst="rect">
            <a:avLst/>
          </a:prstGeom>
        </p:spPr>
        <p:txBody>
          <a:bodyPr wrap="none">
            <a:spAutoFit/>
          </a:bodyPr>
          <a:lstStyle/>
          <a:p>
            <a:r>
              <a:rPr lang="en-US" sz="1800" b="1" dirty="0">
                <a:solidFill>
                  <a:schemeClr val="bg1"/>
                </a:solidFill>
              </a:rPr>
              <a:t>Measurement</a:t>
            </a:r>
          </a:p>
        </p:txBody>
      </p:sp>
      <p:sp>
        <p:nvSpPr>
          <p:cNvPr id="33" name="Bent Arrow 15">
            <a:extLst>
              <a:ext uri="{FF2B5EF4-FFF2-40B4-BE49-F238E27FC236}">
                <a16:creationId xmlns:a16="http://schemas.microsoft.com/office/drawing/2014/main" id="{8795D0E2-CEB1-6F5C-DB3E-51E4A06CC8DD}"/>
              </a:ext>
            </a:extLst>
          </p:cNvPr>
          <p:cNvSpPr/>
          <p:nvPr/>
        </p:nvSpPr>
        <p:spPr>
          <a:xfrm>
            <a:off x="5751086" y="1189605"/>
            <a:ext cx="4693917" cy="2264500"/>
          </a:xfrm>
          <a:prstGeom prst="bentArrow">
            <a:avLst>
              <a:gd name="adj1" fmla="val 16005"/>
              <a:gd name="adj2" fmla="val 11207"/>
              <a:gd name="adj3" fmla="val 0"/>
              <a:gd name="adj4"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Bent Arrow 16">
            <a:extLst>
              <a:ext uri="{FF2B5EF4-FFF2-40B4-BE49-F238E27FC236}">
                <a16:creationId xmlns:a16="http://schemas.microsoft.com/office/drawing/2014/main" id="{4006A06A-1351-F46D-10B5-9EC56EAC1634}"/>
              </a:ext>
            </a:extLst>
          </p:cNvPr>
          <p:cNvSpPr/>
          <p:nvPr/>
        </p:nvSpPr>
        <p:spPr>
          <a:xfrm flipV="1">
            <a:off x="5728543" y="4450768"/>
            <a:ext cx="4716459" cy="2179376"/>
          </a:xfrm>
          <a:prstGeom prst="bentArrow">
            <a:avLst>
              <a:gd name="adj1" fmla="val 16005"/>
              <a:gd name="adj2" fmla="val 11207"/>
              <a:gd name="adj3" fmla="val 0"/>
              <a:gd name="adj4" fmla="val 0"/>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Rectangle 34">
            <a:extLst>
              <a:ext uri="{FF2B5EF4-FFF2-40B4-BE49-F238E27FC236}">
                <a16:creationId xmlns:a16="http://schemas.microsoft.com/office/drawing/2014/main" id="{18733F02-435B-8DCE-A16B-D36D5D20AADC}"/>
              </a:ext>
            </a:extLst>
          </p:cNvPr>
          <p:cNvSpPr/>
          <p:nvPr/>
        </p:nvSpPr>
        <p:spPr>
          <a:xfrm>
            <a:off x="6125113" y="1275003"/>
            <a:ext cx="1114601" cy="369332"/>
          </a:xfrm>
          <a:prstGeom prst="rect">
            <a:avLst/>
          </a:prstGeom>
        </p:spPr>
        <p:txBody>
          <a:bodyPr wrap="none">
            <a:spAutoFit/>
          </a:bodyPr>
          <a:lstStyle/>
          <a:p>
            <a:r>
              <a:rPr lang="en-US" sz="1800" b="1" dirty="0">
                <a:solidFill>
                  <a:schemeClr val="bg1"/>
                </a:solidFill>
              </a:rPr>
              <a:t>Exception</a:t>
            </a:r>
          </a:p>
        </p:txBody>
      </p:sp>
      <p:sp>
        <p:nvSpPr>
          <p:cNvPr id="36" name="Rectangle 35">
            <a:extLst>
              <a:ext uri="{FF2B5EF4-FFF2-40B4-BE49-F238E27FC236}">
                <a16:creationId xmlns:a16="http://schemas.microsoft.com/office/drawing/2014/main" id="{A7634E33-6396-FB54-F484-BE0DC8BF8150}"/>
              </a:ext>
            </a:extLst>
          </p:cNvPr>
          <p:cNvSpPr/>
          <p:nvPr/>
        </p:nvSpPr>
        <p:spPr>
          <a:xfrm>
            <a:off x="6125113" y="6176851"/>
            <a:ext cx="3321935" cy="369332"/>
          </a:xfrm>
          <a:prstGeom prst="rect">
            <a:avLst/>
          </a:prstGeom>
        </p:spPr>
        <p:txBody>
          <a:bodyPr wrap="none">
            <a:spAutoFit/>
          </a:bodyPr>
          <a:lstStyle/>
          <a:p>
            <a:r>
              <a:rPr lang="en-US" sz="1800" b="1" dirty="0">
                <a:solidFill>
                  <a:schemeClr val="bg1"/>
                </a:solidFill>
              </a:rPr>
              <a:t>Measurement of exception cases</a:t>
            </a:r>
          </a:p>
        </p:txBody>
      </p:sp>
      <p:sp>
        <p:nvSpPr>
          <p:cNvPr id="42" name="Freeform 5">
            <a:extLst>
              <a:ext uri="{FF2B5EF4-FFF2-40B4-BE49-F238E27FC236}">
                <a16:creationId xmlns:a16="http://schemas.microsoft.com/office/drawing/2014/main" id="{70DD7FD3-148F-A432-8BFC-57A2F9F5B471}"/>
              </a:ext>
            </a:extLst>
          </p:cNvPr>
          <p:cNvSpPr>
            <a:spLocks noEditPoints="1"/>
          </p:cNvSpPr>
          <p:nvPr/>
        </p:nvSpPr>
        <p:spPr bwMode="auto">
          <a:xfrm>
            <a:off x="5674647" y="3918562"/>
            <a:ext cx="469920" cy="532496"/>
          </a:xfrm>
          <a:custGeom>
            <a:avLst/>
            <a:gdLst>
              <a:gd name="T0" fmla="*/ 208 w 264"/>
              <a:gd name="T1" fmla="*/ 186 h 300"/>
              <a:gd name="T2" fmla="*/ 56 w 264"/>
              <a:gd name="T3" fmla="*/ 186 h 300"/>
              <a:gd name="T4" fmla="*/ 48 w 264"/>
              <a:gd name="T5" fmla="*/ 193 h 300"/>
              <a:gd name="T6" fmla="*/ 48 w 264"/>
              <a:gd name="T7" fmla="*/ 300 h 300"/>
              <a:gd name="T8" fmla="*/ 216 w 264"/>
              <a:gd name="T9" fmla="*/ 300 h 300"/>
              <a:gd name="T10" fmla="*/ 216 w 264"/>
              <a:gd name="T11" fmla="*/ 193 h 300"/>
              <a:gd name="T12" fmla="*/ 208 w 264"/>
              <a:gd name="T13" fmla="*/ 186 h 300"/>
              <a:gd name="T14" fmla="*/ 132 w 264"/>
              <a:gd name="T15" fmla="*/ 255 h 300"/>
              <a:gd name="T16" fmla="*/ 116 w 264"/>
              <a:gd name="T17" fmla="*/ 239 h 300"/>
              <a:gd name="T18" fmla="*/ 132 w 264"/>
              <a:gd name="T19" fmla="*/ 223 h 300"/>
              <a:gd name="T20" fmla="*/ 148 w 264"/>
              <a:gd name="T21" fmla="*/ 239 h 300"/>
              <a:gd name="T22" fmla="*/ 132 w 264"/>
              <a:gd name="T23" fmla="*/ 255 h 300"/>
              <a:gd name="T24" fmla="*/ 222 w 264"/>
              <a:gd name="T25" fmla="*/ 170 h 300"/>
              <a:gd name="T26" fmla="*/ 185 w 264"/>
              <a:gd name="T27" fmla="*/ 156 h 300"/>
              <a:gd name="T28" fmla="*/ 197 w 264"/>
              <a:gd name="T29" fmla="*/ 141 h 300"/>
              <a:gd name="T30" fmla="*/ 203 w 264"/>
              <a:gd name="T31" fmla="*/ 91 h 300"/>
              <a:gd name="T32" fmla="*/ 166 w 264"/>
              <a:gd name="T33" fmla="*/ 21 h 300"/>
              <a:gd name="T34" fmla="*/ 132 w 264"/>
              <a:gd name="T35" fmla="*/ 0 h 300"/>
              <a:gd name="T36" fmla="*/ 98 w 264"/>
              <a:gd name="T37" fmla="*/ 21 h 300"/>
              <a:gd name="T38" fmla="*/ 61 w 264"/>
              <a:gd name="T39" fmla="*/ 91 h 300"/>
              <a:gd name="T40" fmla="*/ 67 w 264"/>
              <a:gd name="T41" fmla="*/ 141 h 300"/>
              <a:gd name="T42" fmla="*/ 79 w 264"/>
              <a:gd name="T43" fmla="*/ 156 h 300"/>
              <a:gd name="T44" fmla="*/ 42 w 264"/>
              <a:gd name="T45" fmla="*/ 170 h 300"/>
              <a:gd name="T46" fmla="*/ 0 w 264"/>
              <a:gd name="T47" fmla="*/ 231 h 300"/>
              <a:gd name="T48" fmla="*/ 0 w 264"/>
              <a:gd name="T49" fmla="*/ 300 h 300"/>
              <a:gd name="T50" fmla="*/ 264 w 264"/>
              <a:gd name="T51" fmla="*/ 300 h 300"/>
              <a:gd name="T52" fmla="*/ 264 w 264"/>
              <a:gd name="T53" fmla="*/ 231 h 300"/>
              <a:gd name="T54" fmla="*/ 222 w 264"/>
              <a:gd name="T55" fmla="*/ 170 h 300"/>
              <a:gd name="T56" fmla="*/ 224 w 264"/>
              <a:gd name="T57" fmla="*/ 300 h 300"/>
              <a:gd name="T58" fmla="*/ 40 w 264"/>
              <a:gd name="T59" fmla="*/ 300 h 300"/>
              <a:gd name="T60" fmla="*/ 40 w 264"/>
              <a:gd name="T61" fmla="*/ 193 h 300"/>
              <a:gd name="T62" fmla="*/ 56 w 264"/>
              <a:gd name="T63" fmla="*/ 178 h 300"/>
              <a:gd name="T64" fmla="*/ 107 w 264"/>
              <a:gd name="T65" fmla="*/ 178 h 300"/>
              <a:gd name="T66" fmla="*/ 72 w 264"/>
              <a:gd name="T67" fmla="*/ 137 h 300"/>
              <a:gd name="T68" fmla="*/ 72 w 264"/>
              <a:gd name="T69" fmla="*/ 137 h 300"/>
              <a:gd name="T70" fmla="*/ 67 w 264"/>
              <a:gd name="T71" fmla="*/ 95 h 300"/>
              <a:gd name="T72" fmla="*/ 67 w 264"/>
              <a:gd name="T73" fmla="*/ 95 h 300"/>
              <a:gd name="T74" fmla="*/ 84 w 264"/>
              <a:gd name="T75" fmla="*/ 62 h 300"/>
              <a:gd name="T76" fmla="*/ 180 w 264"/>
              <a:gd name="T77" fmla="*/ 62 h 300"/>
              <a:gd name="T78" fmla="*/ 197 w 264"/>
              <a:gd name="T79" fmla="*/ 95 h 300"/>
              <a:gd name="T80" fmla="*/ 197 w 264"/>
              <a:gd name="T81" fmla="*/ 95 h 300"/>
              <a:gd name="T82" fmla="*/ 192 w 264"/>
              <a:gd name="T83" fmla="*/ 137 h 300"/>
              <a:gd name="T84" fmla="*/ 192 w 264"/>
              <a:gd name="T85" fmla="*/ 137 h 300"/>
              <a:gd name="T86" fmla="*/ 157 w 264"/>
              <a:gd name="T87" fmla="*/ 178 h 300"/>
              <a:gd name="T88" fmla="*/ 208 w 264"/>
              <a:gd name="T89" fmla="*/ 178 h 300"/>
              <a:gd name="T90" fmla="*/ 224 w 264"/>
              <a:gd name="T91" fmla="*/ 193 h 300"/>
              <a:gd name="T92" fmla="*/ 224 w 264"/>
              <a:gd name="T93" fmla="*/ 300 h 300"/>
              <a:gd name="T94" fmla="*/ 186 w 264"/>
              <a:gd name="T95" fmla="*/ 131 h 300"/>
              <a:gd name="T96" fmla="*/ 146 w 264"/>
              <a:gd name="T97" fmla="*/ 178 h 300"/>
              <a:gd name="T98" fmla="*/ 118 w 264"/>
              <a:gd name="T99" fmla="*/ 178 h 300"/>
              <a:gd name="T100" fmla="*/ 78 w 264"/>
              <a:gd name="T101" fmla="*/ 131 h 300"/>
              <a:gd name="T102" fmla="*/ 74 w 264"/>
              <a:gd name="T103" fmla="*/ 99 h 300"/>
              <a:gd name="T104" fmla="*/ 91 w 264"/>
              <a:gd name="T105" fmla="*/ 66 h 300"/>
              <a:gd name="T106" fmla="*/ 132 w 264"/>
              <a:gd name="T107" fmla="*/ 42 h 300"/>
              <a:gd name="T108" fmla="*/ 173 w 264"/>
              <a:gd name="T109" fmla="*/ 66 h 300"/>
              <a:gd name="T110" fmla="*/ 190 w 264"/>
              <a:gd name="T111" fmla="*/ 99 h 300"/>
              <a:gd name="T112" fmla="*/ 186 w 264"/>
              <a:gd name="T113" fmla="*/ 13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4" h="300">
                <a:moveTo>
                  <a:pt x="208" y="186"/>
                </a:moveTo>
                <a:cubicBezTo>
                  <a:pt x="56" y="186"/>
                  <a:pt x="56" y="186"/>
                  <a:pt x="56" y="186"/>
                </a:cubicBezTo>
                <a:cubicBezTo>
                  <a:pt x="51" y="186"/>
                  <a:pt x="48" y="189"/>
                  <a:pt x="48" y="193"/>
                </a:cubicBezTo>
                <a:cubicBezTo>
                  <a:pt x="48" y="300"/>
                  <a:pt x="48" y="300"/>
                  <a:pt x="48" y="300"/>
                </a:cubicBezTo>
                <a:cubicBezTo>
                  <a:pt x="216" y="300"/>
                  <a:pt x="216" y="300"/>
                  <a:pt x="216" y="300"/>
                </a:cubicBezTo>
                <a:cubicBezTo>
                  <a:pt x="216" y="193"/>
                  <a:pt x="216" y="193"/>
                  <a:pt x="216" y="193"/>
                </a:cubicBezTo>
                <a:cubicBezTo>
                  <a:pt x="216" y="189"/>
                  <a:pt x="213" y="186"/>
                  <a:pt x="208" y="186"/>
                </a:cubicBezTo>
                <a:close/>
                <a:moveTo>
                  <a:pt x="132" y="255"/>
                </a:moveTo>
                <a:cubicBezTo>
                  <a:pt x="123" y="255"/>
                  <a:pt x="116" y="248"/>
                  <a:pt x="116" y="239"/>
                </a:cubicBezTo>
                <a:cubicBezTo>
                  <a:pt x="116" y="230"/>
                  <a:pt x="123" y="223"/>
                  <a:pt x="132" y="223"/>
                </a:cubicBezTo>
                <a:cubicBezTo>
                  <a:pt x="141" y="223"/>
                  <a:pt x="148" y="230"/>
                  <a:pt x="148" y="239"/>
                </a:cubicBezTo>
                <a:cubicBezTo>
                  <a:pt x="148" y="248"/>
                  <a:pt x="141" y="255"/>
                  <a:pt x="132" y="255"/>
                </a:cubicBezTo>
                <a:close/>
                <a:moveTo>
                  <a:pt x="222" y="170"/>
                </a:moveTo>
                <a:cubicBezTo>
                  <a:pt x="185" y="156"/>
                  <a:pt x="185" y="156"/>
                  <a:pt x="185" y="156"/>
                </a:cubicBezTo>
                <a:cubicBezTo>
                  <a:pt x="197" y="141"/>
                  <a:pt x="197" y="141"/>
                  <a:pt x="197" y="141"/>
                </a:cubicBezTo>
                <a:cubicBezTo>
                  <a:pt x="209" y="127"/>
                  <a:pt x="212" y="108"/>
                  <a:pt x="203" y="91"/>
                </a:cubicBezTo>
                <a:cubicBezTo>
                  <a:pt x="166" y="21"/>
                  <a:pt x="166" y="21"/>
                  <a:pt x="166" y="21"/>
                </a:cubicBezTo>
                <a:cubicBezTo>
                  <a:pt x="159" y="7"/>
                  <a:pt x="145" y="0"/>
                  <a:pt x="132" y="0"/>
                </a:cubicBezTo>
                <a:cubicBezTo>
                  <a:pt x="119" y="0"/>
                  <a:pt x="105" y="7"/>
                  <a:pt x="98" y="21"/>
                </a:cubicBezTo>
                <a:cubicBezTo>
                  <a:pt x="61" y="91"/>
                  <a:pt x="61" y="91"/>
                  <a:pt x="61" y="91"/>
                </a:cubicBezTo>
                <a:cubicBezTo>
                  <a:pt x="52" y="108"/>
                  <a:pt x="55" y="127"/>
                  <a:pt x="67" y="141"/>
                </a:cubicBezTo>
                <a:cubicBezTo>
                  <a:pt x="79" y="156"/>
                  <a:pt x="79" y="156"/>
                  <a:pt x="79" y="156"/>
                </a:cubicBezTo>
                <a:cubicBezTo>
                  <a:pt x="42" y="170"/>
                  <a:pt x="42" y="170"/>
                  <a:pt x="42" y="170"/>
                </a:cubicBezTo>
                <a:cubicBezTo>
                  <a:pt x="17" y="180"/>
                  <a:pt x="0" y="204"/>
                  <a:pt x="0" y="231"/>
                </a:cubicBezTo>
                <a:cubicBezTo>
                  <a:pt x="0" y="300"/>
                  <a:pt x="0" y="300"/>
                  <a:pt x="0" y="300"/>
                </a:cubicBezTo>
                <a:cubicBezTo>
                  <a:pt x="264" y="300"/>
                  <a:pt x="264" y="300"/>
                  <a:pt x="264" y="300"/>
                </a:cubicBezTo>
                <a:cubicBezTo>
                  <a:pt x="264" y="231"/>
                  <a:pt x="264" y="231"/>
                  <a:pt x="264" y="231"/>
                </a:cubicBezTo>
                <a:cubicBezTo>
                  <a:pt x="264" y="204"/>
                  <a:pt x="248" y="180"/>
                  <a:pt x="222" y="170"/>
                </a:cubicBezTo>
                <a:close/>
                <a:moveTo>
                  <a:pt x="224" y="300"/>
                </a:moveTo>
                <a:cubicBezTo>
                  <a:pt x="40" y="300"/>
                  <a:pt x="40" y="300"/>
                  <a:pt x="40" y="300"/>
                </a:cubicBezTo>
                <a:cubicBezTo>
                  <a:pt x="40" y="193"/>
                  <a:pt x="40" y="193"/>
                  <a:pt x="40" y="193"/>
                </a:cubicBezTo>
                <a:cubicBezTo>
                  <a:pt x="40" y="185"/>
                  <a:pt x="47" y="178"/>
                  <a:pt x="56" y="178"/>
                </a:cubicBezTo>
                <a:cubicBezTo>
                  <a:pt x="107" y="178"/>
                  <a:pt x="107" y="178"/>
                  <a:pt x="107" y="178"/>
                </a:cubicBezTo>
                <a:cubicBezTo>
                  <a:pt x="72" y="137"/>
                  <a:pt x="72" y="137"/>
                  <a:pt x="72" y="137"/>
                </a:cubicBezTo>
                <a:cubicBezTo>
                  <a:pt x="72" y="137"/>
                  <a:pt x="72" y="137"/>
                  <a:pt x="72" y="137"/>
                </a:cubicBezTo>
                <a:cubicBezTo>
                  <a:pt x="62" y="125"/>
                  <a:pt x="60" y="108"/>
                  <a:pt x="67" y="95"/>
                </a:cubicBezTo>
                <a:cubicBezTo>
                  <a:pt x="67" y="95"/>
                  <a:pt x="67" y="95"/>
                  <a:pt x="67" y="95"/>
                </a:cubicBezTo>
                <a:cubicBezTo>
                  <a:pt x="84" y="62"/>
                  <a:pt x="84" y="62"/>
                  <a:pt x="84" y="62"/>
                </a:cubicBezTo>
                <a:cubicBezTo>
                  <a:pt x="105" y="24"/>
                  <a:pt x="160" y="24"/>
                  <a:pt x="180" y="62"/>
                </a:cubicBezTo>
                <a:cubicBezTo>
                  <a:pt x="197" y="95"/>
                  <a:pt x="197" y="95"/>
                  <a:pt x="197" y="95"/>
                </a:cubicBezTo>
                <a:cubicBezTo>
                  <a:pt x="197" y="95"/>
                  <a:pt x="197" y="95"/>
                  <a:pt x="197" y="95"/>
                </a:cubicBezTo>
                <a:cubicBezTo>
                  <a:pt x="204" y="108"/>
                  <a:pt x="202" y="125"/>
                  <a:pt x="192" y="137"/>
                </a:cubicBezTo>
                <a:cubicBezTo>
                  <a:pt x="192" y="137"/>
                  <a:pt x="192" y="137"/>
                  <a:pt x="192" y="137"/>
                </a:cubicBezTo>
                <a:cubicBezTo>
                  <a:pt x="157" y="178"/>
                  <a:pt x="157" y="178"/>
                  <a:pt x="157" y="178"/>
                </a:cubicBezTo>
                <a:cubicBezTo>
                  <a:pt x="208" y="178"/>
                  <a:pt x="208" y="178"/>
                  <a:pt x="208" y="178"/>
                </a:cubicBezTo>
                <a:cubicBezTo>
                  <a:pt x="217" y="178"/>
                  <a:pt x="224" y="185"/>
                  <a:pt x="224" y="193"/>
                </a:cubicBezTo>
                <a:lnTo>
                  <a:pt x="224" y="300"/>
                </a:lnTo>
                <a:close/>
                <a:moveTo>
                  <a:pt x="186" y="131"/>
                </a:moveTo>
                <a:cubicBezTo>
                  <a:pt x="146" y="178"/>
                  <a:pt x="146" y="178"/>
                  <a:pt x="146" y="178"/>
                </a:cubicBezTo>
                <a:cubicBezTo>
                  <a:pt x="118" y="178"/>
                  <a:pt x="118" y="178"/>
                  <a:pt x="118" y="178"/>
                </a:cubicBezTo>
                <a:cubicBezTo>
                  <a:pt x="78" y="131"/>
                  <a:pt x="78" y="131"/>
                  <a:pt x="78" y="131"/>
                </a:cubicBezTo>
                <a:cubicBezTo>
                  <a:pt x="70" y="122"/>
                  <a:pt x="69" y="109"/>
                  <a:pt x="74" y="99"/>
                </a:cubicBezTo>
                <a:cubicBezTo>
                  <a:pt x="91" y="66"/>
                  <a:pt x="91" y="66"/>
                  <a:pt x="91" y="66"/>
                </a:cubicBezTo>
                <a:cubicBezTo>
                  <a:pt x="100" y="51"/>
                  <a:pt x="115" y="42"/>
                  <a:pt x="132" y="42"/>
                </a:cubicBezTo>
                <a:cubicBezTo>
                  <a:pt x="149" y="42"/>
                  <a:pt x="165" y="51"/>
                  <a:pt x="173" y="66"/>
                </a:cubicBezTo>
                <a:cubicBezTo>
                  <a:pt x="190" y="99"/>
                  <a:pt x="190" y="99"/>
                  <a:pt x="190" y="99"/>
                </a:cubicBezTo>
                <a:cubicBezTo>
                  <a:pt x="195" y="109"/>
                  <a:pt x="194" y="122"/>
                  <a:pt x="186" y="1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651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2151"/>
            <a:ext cx="6775580" cy="268149"/>
          </a:xfrm>
        </p:spPr>
        <p:txBody>
          <a:bodyPr>
            <a:noAutofit/>
          </a:bodyPr>
          <a:lstStyle/>
          <a:p>
            <a:r>
              <a:rPr lang="en-US" sz="2400" b="1" dirty="0">
                <a:solidFill>
                  <a:schemeClr val="accent1">
                    <a:lumMod val="75000"/>
                  </a:schemeClr>
                </a:solidFill>
              </a:rPr>
              <a:t>ICDS VI: Effects of Changes in Foreign Exchange Rates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6C16B402-1D96-3A71-AF65-F3E678CCB5B2}"/>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ICDS – AS – IND AS – A Differentiation</a:t>
            </a:r>
          </a:p>
        </p:txBody>
      </p:sp>
      <p:grpSp>
        <p:nvGrpSpPr>
          <p:cNvPr id="4" name="Group 3">
            <a:extLst>
              <a:ext uri="{FF2B5EF4-FFF2-40B4-BE49-F238E27FC236}">
                <a16:creationId xmlns:a16="http://schemas.microsoft.com/office/drawing/2014/main" id="{FB4DDAC1-BB58-E20D-6566-77CA6C54868B}"/>
              </a:ext>
            </a:extLst>
          </p:cNvPr>
          <p:cNvGrpSpPr/>
          <p:nvPr/>
        </p:nvGrpSpPr>
        <p:grpSpPr>
          <a:xfrm>
            <a:off x="389149" y="1567646"/>
            <a:ext cx="3689762" cy="4740557"/>
            <a:chOff x="2908521" y="1973859"/>
            <a:chExt cx="2368940" cy="4415950"/>
          </a:xfrm>
        </p:grpSpPr>
        <p:sp>
          <p:nvSpPr>
            <p:cNvPr id="5" name="Round Same Side Corner Rectangle 7">
              <a:extLst>
                <a:ext uri="{FF2B5EF4-FFF2-40B4-BE49-F238E27FC236}">
                  <a16:creationId xmlns:a16="http://schemas.microsoft.com/office/drawing/2014/main" id="{BDA1B9C5-32C9-0026-9BB2-94386D6F2043}"/>
                </a:ext>
              </a:extLst>
            </p:cNvPr>
            <p:cNvSpPr/>
            <p:nvPr/>
          </p:nvSpPr>
          <p:spPr bwMode="gray">
            <a:xfrm>
              <a:off x="2908522" y="1973859"/>
              <a:ext cx="2368939" cy="431894"/>
            </a:xfrm>
            <a:prstGeom prst="round2SameRect">
              <a:avLst>
                <a:gd name="adj1" fmla="val 50000"/>
                <a:gd name="adj2" fmla="val 0"/>
              </a:avLst>
            </a:prstGeom>
            <a:solidFill>
              <a:schemeClr val="accent1">
                <a:lumMod val="50000"/>
              </a:schemeClr>
            </a:solidFill>
            <a:ln w="19050" algn="ctr">
              <a:solidFill>
                <a:schemeClr val="accent5">
                  <a:lumMod val="50000"/>
                </a:schemeClr>
              </a:solidFill>
              <a:miter lim="800000"/>
              <a:headEnd/>
              <a:tailEnd/>
            </a:ln>
          </p:spPr>
          <p:txBody>
            <a:bodyPr wrap="square" lIns="0" tIns="88900" rIns="0" bIns="108000" rtlCol="0" anchor="ctr"/>
            <a:lstStyle/>
            <a:p>
              <a:pPr algn="ctr">
                <a:buFont typeface="Wingdings 2" pitchFamily="18" charset="2"/>
                <a:buNone/>
              </a:pPr>
              <a:r>
                <a:rPr lang="en-US" sz="1600" b="1" dirty="0">
                  <a:solidFill>
                    <a:schemeClr val="bg1"/>
                  </a:solidFill>
                </a:rPr>
                <a:t>ICDS</a:t>
              </a:r>
            </a:p>
          </p:txBody>
        </p:sp>
        <p:sp>
          <p:nvSpPr>
            <p:cNvPr id="6" name="Round Same Side Corner Rectangle 9">
              <a:extLst>
                <a:ext uri="{FF2B5EF4-FFF2-40B4-BE49-F238E27FC236}">
                  <a16:creationId xmlns:a16="http://schemas.microsoft.com/office/drawing/2014/main" id="{31BE6FC9-A95C-20C6-97AF-188B1307C16F}"/>
                </a:ext>
              </a:extLst>
            </p:cNvPr>
            <p:cNvSpPr/>
            <p:nvPr/>
          </p:nvSpPr>
          <p:spPr bwMode="gray">
            <a:xfrm>
              <a:off x="2908521" y="2402997"/>
              <a:ext cx="2368939" cy="3986812"/>
            </a:xfrm>
            <a:prstGeom prst="round2SameRect">
              <a:avLst>
                <a:gd name="adj1" fmla="val 0"/>
                <a:gd name="adj2" fmla="val 11552"/>
              </a:avLst>
            </a:prstGeom>
            <a:solidFill>
              <a:srgbClr val="ECECEC">
                <a:alpha val="28000"/>
              </a:srgbClr>
            </a:solidFill>
            <a:ln w="19050" algn="ctr">
              <a:solidFill>
                <a:schemeClr val="accent5">
                  <a:lumMod val="50000"/>
                </a:schemeClr>
              </a:solidFill>
              <a:prstDash val="sysDot"/>
              <a:miter lim="800000"/>
              <a:headEnd/>
              <a:tailEnd/>
            </a:ln>
          </p:spPr>
          <p:txBody>
            <a:bodyPr wrap="square" lIns="36000" tIns="108000" rIns="88900" bIns="88900" rtlCol="0" anchor="t"/>
            <a:lstStyle/>
            <a:p>
              <a:pPr marL="171450" indent="-171450" algn="just">
                <a:lnSpc>
                  <a:spcPct val="106000"/>
                </a:lnSpc>
                <a:buFont typeface="Arial" panose="020B0604020202020204" pitchFamily="34" charset="0"/>
                <a:buChar char="•"/>
              </a:pPr>
              <a:r>
                <a:rPr lang="en-US" sz="1400" dirty="0"/>
                <a:t>All exchange differences arising on translation of foreign currency monetary transactions are recognised in profit or loss.</a:t>
              </a:r>
            </a:p>
            <a:p>
              <a:pPr marL="171450" indent="-171450" algn="just">
                <a:lnSpc>
                  <a:spcPct val="106000"/>
                </a:lnSpc>
                <a:buFont typeface="Arial" panose="020B0604020202020204" pitchFamily="34" charset="0"/>
                <a:buChar char="•"/>
              </a:pPr>
              <a:endParaRPr lang="en-US" sz="1400" dirty="0"/>
            </a:p>
            <a:p>
              <a:pPr marL="171450" indent="-171450" algn="just">
                <a:lnSpc>
                  <a:spcPct val="106000"/>
                </a:lnSpc>
                <a:buFont typeface="Arial" panose="020B0604020202020204" pitchFamily="34" charset="0"/>
                <a:buChar char="•"/>
              </a:pPr>
              <a:r>
                <a:rPr lang="en-US" sz="1400" dirty="0"/>
                <a:t>However, initial recognition, translation and recognition of exchange differences are subject to provisions of section 43A of Act or Rule 115 of Income-tax Rules, 1962, as the case may be.</a:t>
              </a:r>
            </a:p>
          </p:txBody>
        </p:sp>
      </p:grpSp>
      <p:grpSp>
        <p:nvGrpSpPr>
          <p:cNvPr id="7" name="Group 6">
            <a:extLst>
              <a:ext uri="{FF2B5EF4-FFF2-40B4-BE49-F238E27FC236}">
                <a16:creationId xmlns:a16="http://schemas.microsoft.com/office/drawing/2014/main" id="{A8B5275F-C18E-FCE1-4C1C-248568ACCD61}"/>
              </a:ext>
            </a:extLst>
          </p:cNvPr>
          <p:cNvGrpSpPr/>
          <p:nvPr/>
        </p:nvGrpSpPr>
        <p:grpSpPr>
          <a:xfrm>
            <a:off x="4268732" y="1564086"/>
            <a:ext cx="3689762" cy="4738385"/>
            <a:chOff x="2908521" y="1973858"/>
            <a:chExt cx="2368940" cy="5017591"/>
          </a:xfrm>
        </p:grpSpPr>
        <p:sp>
          <p:nvSpPr>
            <p:cNvPr id="8" name="Round Same Side Corner Rectangle 7">
              <a:extLst>
                <a:ext uri="{FF2B5EF4-FFF2-40B4-BE49-F238E27FC236}">
                  <a16:creationId xmlns:a16="http://schemas.microsoft.com/office/drawing/2014/main" id="{D9346954-1FEB-269A-DB99-42DECF17FFCD}"/>
                </a:ext>
              </a:extLst>
            </p:cNvPr>
            <p:cNvSpPr/>
            <p:nvPr/>
          </p:nvSpPr>
          <p:spPr bwMode="gray">
            <a:xfrm>
              <a:off x="2908522" y="1973858"/>
              <a:ext cx="2368939" cy="485530"/>
            </a:xfrm>
            <a:prstGeom prst="round2SameRect">
              <a:avLst>
                <a:gd name="adj1" fmla="val 50000"/>
                <a:gd name="adj2" fmla="val 0"/>
              </a:avLst>
            </a:prstGeom>
            <a:solidFill>
              <a:schemeClr val="accent1">
                <a:lumMod val="50000"/>
              </a:schemeClr>
            </a:solidFill>
            <a:ln w="19050" algn="ctr">
              <a:solidFill>
                <a:schemeClr val="accent5">
                  <a:lumMod val="50000"/>
                </a:schemeClr>
              </a:solidFill>
              <a:miter lim="800000"/>
              <a:headEnd/>
              <a:tailEnd/>
            </a:ln>
          </p:spPr>
          <p:txBody>
            <a:bodyPr wrap="square" lIns="0" tIns="88900" rIns="0" bIns="108000" rtlCol="0" anchor="ctr"/>
            <a:lstStyle/>
            <a:p>
              <a:pPr algn="ctr">
                <a:buFont typeface="Wingdings 2" pitchFamily="18" charset="2"/>
                <a:buNone/>
              </a:pPr>
              <a:r>
                <a:rPr lang="en-US" sz="1600" b="1" dirty="0">
                  <a:solidFill>
                    <a:schemeClr val="bg1"/>
                  </a:solidFill>
                </a:rPr>
                <a:t>Accounting standard</a:t>
              </a:r>
            </a:p>
          </p:txBody>
        </p:sp>
        <p:sp>
          <p:nvSpPr>
            <p:cNvPr id="10" name="Round Same Side Corner Rectangle 9">
              <a:extLst>
                <a:ext uri="{FF2B5EF4-FFF2-40B4-BE49-F238E27FC236}">
                  <a16:creationId xmlns:a16="http://schemas.microsoft.com/office/drawing/2014/main" id="{10B29C19-4F35-9D1A-72EC-1CFD86D6DAAC}"/>
                </a:ext>
              </a:extLst>
            </p:cNvPr>
            <p:cNvSpPr/>
            <p:nvPr/>
          </p:nvSpPr>
          <p:spPr bwMode="gray">
            <a:xfrm>
              <a:off x="2908521" y="2459387"/>
              <a:ext cx="2368939" cy="4532062"/>
            </a:xfrm>
            <a:prstGeom prst="round2SameRect">
              <a:avLst>
                <a:gd name="adj1" fmla="val 0"/>
                <a:gd name="adj2" fmla="val 11552"/>
              </a:avLst>
            </a:prstGeom>
            <a:solidFill>
              <a:srgbClr val="ECECEC">
                <a:alpha val="28000"/>
              </a:srgbClr>
            </a:solidFill>
            <a:ln w="19050" algn="ctr">
              <a:solidFill>
                <a:schemeClr val="accent5">
                  <a:lumMod val="50000"/>
                </a:schemeClr>
              </a:solidFill>
              <a:prstDash val="sysDot"/>
              <a:miter lim="800000"/>
              <a:headEnd/>
              <a:tailEnd/>
            </a:ln>
          </p:spPr>
          <p:txBody>
            <a:bodyPr wrap="square" lIns="36000" tIns="108000" rIns="88900" bIns="88900" rtlCol="0" anchor="t"/>
            <a:lstStyle/>
            <a:p>
              <a:pPr marL="285750" indent="-285750" algn="just">
                <a:buFont typeface="Arial" panose="020B0604020202020204" pitchFamily="34" charset="0"/>
                <a:buChar char="•"/>
              </a:pPr>
              <a:r>
                <a:rPr lang="en-US" sz="1400" dirty="0"/>
                <a:t>Similar to ICDS except exchange differences arising on monetary items that, in substance, forms part of entity’s net investment in a non-integral foreign operations are accumulated in equity until the disposal of the non-integral operations.</a:t>
              </a:r>
            </a:p>
            <a:p>
              <a:pPr algn="just"/>
              <a:endParaRPr lang="en-US" sz="1400" dirty="0"/>
            </a:p>
            <a:p>
              <a:pPr marL="285750" indent="-285750" algn="just">
                <a:buFont typeface="Arial" panose="020B0604020202020204" pitchFamily="34" charset="0"/>
                <a:buChar char="•"/>
              </a:pPr>
              <a:r>
                <a:rPr lang="en-US" sz="1400" dirty="0"/>
                <a:t>However, an entity also has an option to recognize </a:t>
              </a:r>
              <a:r>
                <a:rPr lang="en-US" sz="1400" dirty="0" err="1"/>
                <a:t>unrealised</a:t>
              </a:r>
              <a:r>
                <a:rPr lang="en-US" sz="1400" dirty="0"/>
                <a:t> exchange differences on translation of certain long-term monetary assets/ liabilities directly in equity or as adjustment to cost of an asset. The amount so accumulated in equity shall be transferred to profit or loss over the period of maturity of such long-term monetary items in an appropriate manner.</a:t>
              </a:r>
            </a:p>
          </p:txBody>
        </p:sp>
      </p:grpSp>
      <p:grpSp>
        <p:nvGrpSpPr>
          <p:cNvPr id="11" name="Group 10">
            <a:extLst>
              <a:ext uri="{FF2B5EF4-FFF2-40B4-BE49-F238E27FC236}">
                <a16:creationId xmlns:a16="http://schemas.microsoft.com/office/drawing/2014/main" id="{5C0369B5-58A5-2DC0-8C90-C4465AFCBDFA}"/>
              </a:ext>
            </a:extLst>
          </p:cNvPr>
          <p:cNvGrpSpPr/>
          <p:nvPr/>
        </p:nvGrpSpPr>
        <p:grpSpPr>
          <a:xfrm>
            <a:off x="8148313" y="1564085"/>
            <a:ext cx="3689762" cy="4738385"/>
            <a:chOff x="2908521" y="1973858"/>
            <a:chExt cx="2368940" cy="2898762"/>
          </a:xfrm>
        </p:grpSpPr>
        <p:sp>
          <p:nvSpPr>
            <p:cNvPr id="12" name="Round Same Side Corner Rectangle 7">
              <a:extLst>
                <a:ext uri="{FF2B5EF4-FFF2-40B4-BE49-F238E27FC236}">
                  <a16:creationId xmlns:a16="http://schemas.microsoft.com/office/drawing/2014/main" id="{DCC647DF-4BF3-B180-2269-E4011DCAC1C5}"/>
                </a:ext>
              </a:extLst>
            </p:cNvPr>
            <p:cNvSpPr/>
            <p:nvPr/>
          </p:nvSpPr>
          <p:spPr bwMode="gray">
            <a:xfrm>
              <a:off x="2908522" y="1973858"/>
              <a:ext cx="2368939" cy="280500"/>
            </a:xfrm>
            <a:prstGeom prst="round2SameRect">
              <a:avLst>
                <a:gd name="adj1" fmla="val 50000"/>
                <a:gd name="adj2" fmla="val 0"/>
              </a:avLst>
            </a:prstGeom>
            <a:solidFill>
              <a:schemeClr val="accent1">
                <a:lumMod val="50000"/>
              </a:schemeClr>
            </a:solidFill>
            <a:ln w="19050" algn="ctr">
              <a:solidFill>
                <a:schemeClr val="accent5">
                  <a:lumMod val="50000"/>
                </a:schemeClr>
              </a:solidFill>
              <a:miter lim="800000"/>
              <a:headEnd/>
              <a:tailEnd/>
            </a:ln>
          </p:spPr>
          <p:txBody>
            <a:bodyPr wrap="square" lIns="0" tIns="88900" rIns="0" bIns="108000" rtlCol="0" anchor="ctr"/>
            <a:lstStyle/>
            <a:p>
              <a:pPr algn="ctr">
                <a:buFont typeface="Wingdings 2" pitchFamily="18" charset="2"/>
                <a:buNone/>
              </a:pPr>
              <a:r>
                <a:rPr lang="en-US" sz="1600" b="1" dirty="0">
                  <a:solidFill>
                    <a:schemeClr val="bg1"/>
                  </a:solidFill>
                </a:rPr>
                <a:t>Indian Accounting Standard</a:t>
              </a:r>
            </a:p>
          </p:txBody>
        </p:sp>
        <p:sp>
          <p:nvSpPr>
            <p:cNvPr id="13" name="Round Same Side Corner Rectangle 9">
              <a:extLst>
                <a:ext uri="{FF2B5EF4-FFF2-40B4-BE49-F238E27FC236}">
                  <a16:creationId xmlns:a16="http://schemas.microsoft.com/office/drawing/2014/main" id="{377516ED-0DEF-BAEE-152B-770021FA37AD}"/>
                </a:ext>
              </a:extLst>
            </p:cNvPr>
            <p:cNvSpPr/>
            <p:nvPr/>
          </p:nvSpPr>
          <p:spPr bwMode="gray">
            <a:xfrm>
              <a:off x="2908521" y="2259675"/>
              <a:ext cx="2368939" cy="2612945"/>
            </a:xfrm>
            <a:prstGeom prst="round2SameRect">
              <a:avLst>
                <a:gd name="adj1" fmla="val 0"/>
                <a:gd name="adj2" fmla="val 11552"/>
              </a:avLst>
            </a:prstGeom>
            <a:solidFill>
              <a:srgbClr val="ECECEC">
                <a:alpha val="28000"/>
              </a:srgbClr>
            </a:solidFill>
            <a:ln w="19050" algn="ctr">
              <a:solidFill>
                <a:schemeClr val="accent5">
                  <a:lumMod val="50000"/>
                </a:schemeClr>
              </a:solidFill>
              <a:prstDash val="sysDot"/>
              <a:miter lim="800000"/>
              <a:headEnd/>
              <a:tailEnd/>
            </a:ln>
          </p:spPr>
          <p:txBody>
            <a:bodyPr wrap="square" lIns="36000" tIns="108000" rIns="88900" bIns="88900" rtlCol="0" anchor="t"/>
            <a:lstStyle/>
            <a:p>
              <a:pPr marL="285750" indent="-285750" algn="just">
                <a:buFont typeface="Arial" panose="020B0604020202020204" pitchFamily="34" charset="0"/>
                <a:buChar char="•"/>
              </a:pPr>
              <a:r>
                <a:rPr lang="en-US" sz="1400" dirty="0"/>
                <a:t>All exchange differences arising on translation of foreign currency transactions are generally recognised in profit or loss unless permitted otherwise.</a:t>
              </a:r>
            </a:p>
            <a:p>
              <a:pPr algn="just"/>
              <a:r>
                <a:rPr lang="en-US" sz="1400" dirty="0"/>
                <a:t>	</a:t>
              </a:r>
            </a:p>
          </p:txBody>
        </p:sp>
      </p:grpSp>
    </p:spTree>
    <p:extLst>
      <p:ext uri="{BB962C8B-B14F-4D97-AF65-F5344CB8AC3E}">
        <p14:creationId xmlns:p14="http://schemas.microsoft.com/office/powerpoint/2010/main" val="194112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B12326D-D714-A3D5-A35F-5DC5AF329545}"/>
              </a:ext>
            </a:extLst>
          </p:cNvPr>
          <p:cNvSpPr txBox="1"/>
          <p:nvPr/>
        </p:nvSpPr>
        <p:spPr>
          <a:xfrm>
            <a:off x="425221" y="2844225"/>
            <a:ext cx="9408160" cy="584775"/>
          </a:xfrm>
          <a:prstGeom prst="rect">
            <a:avLst/>
          </a:prstGeom>
          <a:noFill/>
        </p:spPr>
        <p:txBody>
          <a:bodyPr wrap="square" rtlCol="0">
            <a:spAutoFit/>
          </a:bodyPr>
          <a:lstStyle/>
          <a:p>
            <a:r>
              <a:rPr lang="en-US" sz="3200" b="1" dirty="0">
                <a:solidFill>
                  <a:srgbClr val="3485A2"/>
                </a:solidFill>
              </a:rPr>
              <a:t>ICDS VII: Government Grants</a:t>
            </a:r>
          </a:p>
        </p:txBody>
      </p:sp>
    </p:spTree>
    <p:extLst>
      <p:ext uri="{BB962C8B-B14F-4D97-AF65-F5344CB8AC3E}">
        <p14:creationId xmlns:p14="http://schemas.microsoft.com/office/powerpoint/2010/main" val="268009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3A455DC-7E89-7AE6-C934-3ACA49CDD731}"/>
              </a:ext>
            </a:extLst>
          </p:cNvPr>
          <p:cNvSpPr/>
          <p:nvPr/>
        </p:nvSpPr>
        <p:spPr>
          <a:xfrm>
            <a:off x="389149" y="816002"/>
            <a:ext cx="11081491" cy="149030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VII: Government Grants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4E63991-D7F0-1411-F49B-93BEF57C3D46}"/>
              </a:ext>
            </a:extLst>
          </p:cNvPr>
          <p:cNvSpPr txBox="1"/>
          <p:nvPr/>
        </p:nvSpPr>
        <p:spPr>
          <a:xfrm>
            <a:off x="470428" y="899434"/>
            <a:ext cx="10918931"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ICDS VII deals with the treatment of Government grants. Government grants are also known as subsidies, cash incentives, duty drawbacks, waiver, concessions, reimbursements, etc.</a:t>
            </a:r>
          </a:p>
          <a:p>
            <a:pPr marL="285750" indent="-285750">
              <a:buFont typeface="Arial" panose="020B0604020202020204" pitchFamily="34" charset="0"/>
              <a:buChar char="•"/>
            </a:pPr>
            <a:r>
              <a:rPr lang="en-US" sz="1600" dirty="0"/>
              <a:t>This ICDS excludes:</a:t>
            </a:r>
          </a:p>
          <a:p>
            <a:pPr marL="720725" indent="-285750">
              <a:buFont typeface="Courier New" panose="02070309020205020404" pitchFamily="49" charset="0"/>
              <a:buChar char="o"/>
            </a:pPr>
            <a:r>
              <a:rPr lang="en-US" sz="1600" dirty="0"/>
              <a:t>Government assistance other than in the form of Government grants</a:t>
            </a:r>
          </a:p>
          <a:p>
            <a:pPr marL="720725" indent="-285750">
              <a:buFont typeface="Courier New" panose="02070309020205020404" pitchFamily="49" charset="0"/>
              <a:buChar char="o"/>
            </a:pPr>
            <a:r>
              <a:rPr lang="en-US" sz="1600" dirty="0"/>
              <a:t>Government participation in the ownership of the enterprise</a:t>
            </a:r>
          </a:p>
          <a:p>
            <a:pPr marL="285750" indent="-285750">
              <a:buFont typeface="Arial" panose="020B0604020202020204" pitchFamily="34" charset="0"/>
              <a:buChar char="•"/>
            </a:pPr>
            <a:endParaRPr lang="en-US" sz="1600" dirty="0"/>
          </a:p>
        </p:txBody>
      </p:sp>
      <p:sp>
        <p:nvSpPr>
          <p:cNvPr id="6" name="Rectangle 5">
            <a:extLst>
              <a:ext uri="{FF2B5EF4-FFF2-40B4-BE49-F238E27FC236}">
                <a16:creationId xmlns:a16="http://schemas.microsoft.com/office/drawing/2014/main" id="{0A713156-1BEA-273B-85C2-B4B08FDA0E31}"/>
              </a:ext>
            </a:extLst>
          </p:cNvPr>
          <p:cNvSpPr/>
          <p:nvPr/>
        </p:nvSpPr>
        <p:spPr>
          <a:xfrm>
            <a:off x="399308" y="2389739"/>
            <a:ext cx="11081491" cy="9599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600" dirty="0"/>
              <a:t>Recognition criteria - Government grants should not be recognized until there is reasonable assurance that the person shall comply with the conditions attached to them, and the grants shall be received. Recognition of Government grant shall not be postponed beyond the date of actual receipt.</a:t>
            </a:r>
          </a:p>
        </p:txBody>
      </p:sp>
      <p:sp>
        <p:nvSpPr>
          <p:cNvPr id="4" name="TextBox 3">
            <a:extLst>
              <a:ext uri="{FF2B5EF4-FFF2-40B4-BE49-F238E27FC236}">
                <a16:creationId xmlns:a16="http://schemas.microsoft.com/office/drawing/2014/main" id="{5C76006C-9E8F-8B16-6BCD-CA0095501E1E}"/>
              </a:ext>
            </a:extLst>
          </p:cNvPr>
          <p:cNvSpPr txBox="1"/>
          <p:nvPr/>
        </p:nvSpPr>
        <p:spPr>
          <a:xfrm>
            <a:off x="399308" y="3429000"/>
            <a:ext cx="4538451" cy="338554"/>
          </a:xfrm>
          <a:prstGeom prst="rect">
            <a:avLst/>
          </a:prstGeom>
          <a:noFill/>
        </p:spPr>
        <p:txBody>
          <a:bodyPr wrap="square" rtlCol="0">
            <a:spAutoFit/>
          </a:bodyPr>
          <a:lstStyle/>
          <a:p>
            <a:r>
              <a:rPr lang="en-US" sz="1600" b="1" dirty="0">
                <a:solidFill>
                  <a:srgbClr val="00B0F0"/>
                </a:solidFill>
              </a:rPr>
              <a:t>Recognition of Grants in special cases:</a:t>
            </a:r>
          </a:p>
        </p:txBody>
      </p:sp>
      <p:graphicFrame>
        <p:nvGraphicFramePr>
          <p:cNvPr id="7" name="Table 6">
            <a:extLst>
              <a:ext uri="{FF2B5EF4-FFF2-40B4-BE49-F238E27FC236}">
                <a16:creationId xmlns:a16="http://schemas.microsoft.com/office/drawing/2014/main" id="{14258BF5-A902-054D-2BF7-E3370593235B}"/>
              </a:ext>
            </a:extLst>
          </p:cNvPr>
          <p:cNvGraphicFramePr>
            <a:graphicFrameLocks noGrp="1"/>
          </p:cNvGraphicFramePr>
          <p:nvPr/>
        </p:nvGraphicFramePr>
        <p:xfrm>
          <a:off x="399308" y="3846909"/>
          <a:ext cx="11111972" cy="2352040"/>
        </p:xfrm>
        <a:graphic>
          <a:graphicData uri="http://schemas.openxmlformats.org/drawingml/2006/table">
            <a:tbl>
              <a:tblPr firstRow="1" bandRow="1">
                <a:tableStyleId>{69012ECD-51FC-41F1-AA8D-1B2483CD663E}</a:tableStyleId>
              </a:tblPr>
              <a:tblGrid>
                <a:gridCol w="5555986">
                  <a:extLst>
                    <a:ext uri="{9D8B030D-6E8A-4147-A177-3AD203B41FA5}">
                      <a16:colId xmlns:a16="http://schemas.microsoft.com/office/drawing/2014/main" val="3687275515"/>
                    </a:ext>
                  </a:extLst>
                </a:gridCol>
                <a:gridCol w="5555986">
                  <a:extLst>
                    <a:ext uri="{9D8B030D-6E8A-4147-A177-3AD203B41FA5}">
                      <a16:colId xmlns:a16="http://schemas.microsoft.com/office/drawing/2014/main" val="3824217850"/>
                    </a:ext>
                  </a:extLst>
                </a:gridCol>
              </a:tblGrid>
              <a:tr h="370840">
                <a:tc>
                  <a:txBody>
                    <a:bodyPr/>
                    <a:lstStyle/>
                    <a:p>
                      <a:pPr algn="ctr"/>
                      <a:r>
                        <a:rPr lang="en-US" sz="1400" dirty="0"/>
                        <a:t>Receipt of Government grant in special cases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Recognition prescribed by ICDS VII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9728308"/>
                  </a:ext>
                </a:extLst>
              </a:tr>
              <a:tr h="370840">
                <a:tc>
                  <a:txBody>
                    <a:bodyPr/>
                    <a:lstStyle/>
                    <a:p>
                      <a:r>
                        <a:rPr lang="en-US" sz="1400" b="0" dirty="0"/>
                        <a:t>Government grant related to depreciable fixed assets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a:t>Grant shall be deducted from the actual cost of the asset or assets concerned or from the written down value of block of assets to which concerned asset or assets belonged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4436412"/>
                  </a:ext>
                </a:extLst>
              </a:tr>
              <a:tr h="370840">
                <a:tc>
                  <a:txBody>
                    <a:bodyPr/>
                    <a:lstStyle/>
                    <a:p>
                      <a:r>
                        <a:rPr lang="en-US" sz="1400" b="0" dirty="0"/>
                        <a:t>Government grant related to non-depreciable fixed assets or assets of a person requiring fulfillment of certain obligations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a:t>Grant shall be recognized as income over the same period over which the cost of meeting such obligations is charged to 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018642"/>
                  </a:ext>
                </a:extLst>
              </a:tr>
              <a:tr h="370840">
                <a:tc>
                  <a:txBody>
                    <a:bodyPr/>
                    <a:lstStyle/>
                    <a:p>
                      <a:r>
                        <a:rPr lang="en-US" sz="1400" b="0" dirty="0"/>
                        <a:t>Government grant not directly related to asset acquired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a:t>Proportionate grant out of total grant in proportion of specific assets to all the assets, shall be deducted from cost of asset or reduced from WDV of relevant block.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3659704"/>
                  </a:ext>
                </a:extLst>
              </a:tr>
            </a:tbl>
          </a:graphicData>
        </a:graphic>
      </p:graphicFrame>
    </p:spTree>
    <p:extLst>
      <p:ext uri="{BB962C8B-B14F-4D97-AF65-F5344CB8AC3E}">
        <p14:creationId xmlns:p14="http://schemas.microsoft.com/office/powerpoint/2010/main" val="65088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VII: Government Grants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graphicFrame>
        <p:nvGraphicFramePr>
          <p:cNvPr id="4" name="Table 6">
            <a:extLst>
              <a:ext uri="{FF2B5EF4-FFF2-40B4-BE49-F238E27FC236}">
                <a16:creationId xmlns:a16="http://schemas.microsoft.com/office/drawing/2014/main" id="{825CD8E8-727D-66D0-2284-FF09C2AF882D}"/>
              </a:ext>
            </a:extLst>
          </p:cNvPr>
          <p:cNvGraphicFramePr>
            <a:graphicFrameLocks noGrp="1"/>
          </p:cNvGraphicFramePr>
          <p:nvPr/>
        </p:nvGraphicFramePr>
        <p:xfrm>
          <a:off x="389148" y="1265691"/>
          <a:ext cx="11111972" cy="1620520"/>
        </p:xfrm>
        <a:graphic>
          <a:graphicData uri="http://schemas.openxmlformats.org/drawingml/2006/table">
            <a:tbl>
              <a:tblPr firstRow="1" bandRow="1">
                <a:tableStyleId>{69012ECD-51FC-41F1-AA8D-1B2483CD663E}</a:tableStyleId>
              </a:tblPr>
              <a:tblGrid>
                <a:gridCol w="5555986">
                  <a:extLst>
                    <a:ext uri="{9D8B030D-6E8A-4147-A177-3AD203B41FA5}">
                      <a16:colId xmlns:a16="http://schemas.microsoft.com/office/drawing/2014/main" val="3687275515"/>
                    </a:ext>
                  </a:extLst>
                </a:gridCol>
                <a:gridCol w="5555986">
                  <a:extLst>
                    <a:ext uri="{9D8B030D-6E8A-4147-A177-3AD203B41FA5}">
                      <a16:colId xmlns:a16="http://schemas.microsoft.com/office/drawing/2014/main" val="3824217850"/>
                    </a:ext>
                  </a:extLst>
                </a:gridCol>
              </a:tblGrid>
              <a:tr h="370840">
                <a:tc>
                  <a:txBody>
                    <a:bodyPr/>
                    <a:lstStyle/>
                    <a:p>
                      <a:pPr algn="ctr"/>
                      <a:r>
                        <a:rPr lang="en-US" sz="1400" dirty="0"/>
                        <a:t>Receipt of Government grant in special cases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Recognition prescribed by ICDS VII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9728308"/>
                  </a:ext>
                </a:extLst>
              </a:tr>
              <a:tr h="370840">
                <a:tc>
                  <a:txBody>
                    <a:bodyPr/>
                    <a:lstStyle/>
                    <a:p>
                      <a:r>
                        <a:rPr lang="en-US" sz="1400" dirty="0"/>
                        <a:t>Government grant as compensation to expenses or losses incurred in a previous financial year or for the purpose of giving immediate financial support to the person with no further related costs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Grant recognized as income of the period in which it is receivable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706149"/>
                  </a:ext>
                </a:extLst>
              </a:tr>
              <a:tr h="370840">
                <a:tc>
                  <a:txBody>
                    <a:bodyPr/>
                    <a:lstStyle/>
                    <a:p>
                      <a:r>
                        <a:rPr lang="en-US" sz="1400" dirty="0"/>
                        <a:t>Government grants in the form of non-monetary assets, given at a concessional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Grant shall be accounted for on the basis of their acquisition cost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3022768"/>
                  </a:ext>
                </a:extLst>
              </a:tr>
            </a:tbl>
          </a:graphicData>
        </a:graphic>
      </p:graphicFrame>
      <p:sp>
        <p:nvSpPr>
          <p:cNvPr id="7" name="TextBox 6">
            <a:extLst>
              <a:ext uri="{FF2B5EF4-FFF2-40B4-BE49-F238E27FC236}">
                <a16:creationId xmlns:a16="http://schemas.microsoft.com/office/drawing/2014/main" id="{3050C183-A52D-605D-544F-3B03CDF7EF62}"/>
              </a:ext>
            </a:extLst>
          </p:cNvPr>
          <p:cNvSpPr txBox="1"/>
          <p:nvPr/>
        </p:nvSpPr>
        <p:spPr>
          <a:xfrm>
            <a:off x="327032" y="837042"/>
            <a:ext cx="4538451" cy="338554"/>
          </a:xfrm>
          <a:prstGeom prst="rect">
            <a:avLst/>
          </a:prstGeom>
          <a:noFill/>
        </p:spPr>
        <p:txBody>
          <a:bodyPr wrap="square" rtlCol="0">
            <a:spAutoFit/>
          </a:bodyPr>
          <a:lstStyle/>
          <a:p>
            <a:r>
              <a:rPr lang="en-US" sz="1600" b="1" dirty="0">
                <a:solidFill>
                  <a:srgbClr val="00B0F0"/>
                </a:solidFill>
              </a:rPr>
              <a:t>Recognition of Grants in special cases:</a:t>
            </a:r>
          </a:p>
        </p:txBody>
      </p:sp>
      <p:sp>
        <p:nvSpPr>
          <p:cNvPr id="8" name="TextBox 7">
            <a:extLst>
              <a:ext uri="{FF2B5EF4-FFF2-40B4-BE49-F238E27FC236}">
                <a16:creationId xmlns:a16="http://schemas.microsoft.com/office/drawing/2014/main" id="{030AC5BC-E2A0-B4C1-98A7-ADF400F92AE2}"/>
              </a:ext>
            </a:extLst>
          </p:cNvPr>
          <p:cNvSpPr txBox="1"/>
          <p:nvPr/>
        </p:nvSpPr>
        <p:spPr>
          <a:xfrm>
            <a:off x="389148" y="3429000"/>
            <a:ext cx="11111972"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It will be first applied against any unamortized deferred credit remaining in respect of the Government grant.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Refund, in case of depreciable asset, shall be recognized by increasing the actual cost or written down value of the assets. Further, depreciation will be recognized prospectively </a:t>
            </a:r>
          </a:p>
        </p:txBody>
      </p:sp>
      <p:sp>
        <p:nvSpPr>
          <p:cNvPr id="10" name="TextBox 9">
            <a:extLst>
              <a:ext uri="{FF2B5EF4-FFF2-40B4-BE49-F238E27FC236}">
                <a16:creationId xmlns:a16="http://schemas.microsoft.com/office/drawing/2014/main" id="{D2CCF2C2-D8A7-0FB1-3F14-C5794049F75B}"/>
              </a:ext>
            </a:extLst>
          </p:cNvPr>
          <p:cNvSpPr txBox="1"/>
          <p:nvPr/>
        </p:nvSpPr>
        <p:spPr>
          <a:xfrm>
            <a:off x="328409" y="3081240"/>
            <a:ext cx="4538451" cy="338554"/>
          </a:xfrm>
          <a:prstGeom prst="rect">
            <a:avLst/>
          </a:prstGeom>
          <a:noFill/>
        </p:spPr>
        <p:txBody>
          <a:bodyPr wrap="square" rtlCol="0">
            <a:spAutoFit/>
          </a:bodyPr>
          <a:lstStyle/>
          <a:p>
            <a:r>
              <a:rPr lang="en-US" sz="1600" b="1" dirty="0">
                <a:solidFill>
                  <a:srgbClr val="00B0F0"/>
                </a:solidFill>
              </a:rPr>
              <a:t>Refund of Government grants:</a:t>
            </a:r>
          </a:p>
        </p:txBody>
      </p:sp>
    </p:spTree>
    <p:extLst>
      <p:ext uri="{BB962C8B-B14F-4D97-AF65-F5344CB8AC3E}">
        <p14:creationId xmlns:p14="http://schemas.microsoft.com/office/powerpoint/2010/main" val="173571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VII: Government Grants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grpSp>
        <p:nvGrpSpPr>
          <p:cNvPr id="52" name="Group 349">
            <a:extLst>
              <a:ext uri="{FF2B5EF4-FFF2-40B4-BE49-F238E27FC236}">
                <a16:creationId xmlns:a16="http://schemas.microsoft.com/office/drawing/2014/main" id="{22891F43-48EE-458E-22E1-C0405E6955D8}"/>
              </a:ext>
            </a:extLst>
          </p:cNvPr>
          <p:cNvGrpSpPr>
            <a:grpSpLocks noChangeAspect="1"/>
          </p:cNvGrpSpPr>
          <p:nvPr/>
        </p:nvGrpSpPr>
        <p:grpSpPr bwMode="auto">
          <a:xfrm>
            <a:off x="533742" y="1080875"/>
            <a:ext cx="322300" cy="322299"/>
            <a:chOff x="5018" y="1229"/>
            <a:chExt cx="340" cy="340"/>
          </a:xfrm>
          <a:solidFill>
            <a:schemeClr val="bg1"/>
          </a:solidFill>
        </p:grpSpPr>
        <p:sp>
          <p:nvSpPr>
            <p:cNvPr id="53" name="Freeform 350">
              <a:extLst>
                <a:ext uri="{FF2B5EF4-FFF2-40B4-BE49-F238E27FC236}">
                  <a16:creationId xmlns:a16="http://schemas.microsoft.com/office/drawing/2014/main" id="{1B46D5E4-5650-DA2D-3090-7A3B7111E44D}"/>
                </a:ext>
              </a:extLst>
            </p:cNvPr>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165" tIns="40082" rIns="80165" bIns="40082" numCol="1" anchor="t" anchorCtr="0" compatLnSpc="1">
              <a:prstTxWarp prst="textNoShape">
                <a:avLst/>
              </a:prstTxWarp>
            </a:bodyPr>
            <a:lstStyle/>
            <a:p>
              <a:endParaRPr lang="en-GB" sz="1800"/>
            </a:p>
          </p:txBody>
        </p:sp>
        <p:sp>
          <p:nvSpPr>
            <p:cNvPr id="54" name="Freeform 351">
              <a:extLst>
                <a:ext uri="{FF2B5EF4-FFF2-40B4-BE49-F238E27FC236}">
                  <a16:creationId xmlns:a16="http://schemas.microsoft.com/office/drawing/2014/main" id="{82D91FEC-3C40-3358-113A-F9029DE9B341}"/>
                </a:ext>
              </a:extLst>
            </p:cNvPr>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165" tIns="40082" rIns="80165" bIns="40082" numCol="1" anchor="t" anchorCtr="0" compatLnSpc="1">
              <a:prstTxWarp prst="textNoShape">
                <a:avLst/>
              </a:prstTxWarp>
            </a:bodyPr>
            <a:lstStyle/>
            <a:p>
              <a:endParaRPr lang="en-GB" sz="1800"/>
            </a:p>
          </p:txBody>
        </p:sp>
      </p:grpSp>
      <p:grpSp>
        <p:nvGrpSpPr>
          <p:cNvPr id="3" name="Group 2">
            <a:extLst>
              <a:ext uri="{FF2B5EF4-FFF2-40B4-BE49-F238E27FC236}">
                <a16:creationId xmlns:a16="http://schemas.microsoft.com/office/drawing/2014/main" id="{8B220877-C0C7-FD54-8C47-BBF1DB44180C}"/>
              </a:ext>
            </a:extLst>
          </p:cNvPr>
          <p:cNvGrpSpPr/>
          <p:nvPr/>
        </p:nvGrpSpPr>
        <p:grpSpPr>
          <a:xfrm>
            <a:off x="533727" y="957927"/>
            <a:ext cx="11022322" cy="5194630"/>
            <a:chOff x="1158902" y="1937641"/>
            <a:chExt cx="8656218" cy="4516445"/>
          </a:xfrm>
        </p:grpSpPr>
        <p:sp>
          <p:nvSpPr>
            <p:cNvPr id="4" name="Round Same Side Corner Rectangle 4">
              <a:extLst>
                <a:ext uri="{FF2B5EF4-FFF2-40B4-BE49-F238E27FC236}">
                  <a16:creationId xmlns:a16="http://schemas.microsoft.com/office/drawing/2014/main" id="{8107A77F-4A0D-C40E-F25F-5F52404F8855}"/>
                </a:ext>
              </a:extLst>
            </p:cNvPr>
            <p:cNvSpPr/>
            <p:nvPr/>
          </p:nvSpPr>
          <p:spPr>
            <a:xfrm>
              <a:off x="1158903" y="1937641"/>
              <a:ext cx="8389936" cy="365760"/>
            </a:xfrm>
            <a:prstGeom prst="round2SameRect">
              <a:avLst/>
            </a:prstGeom>
            <a:solidFill>
              <a:schemeClr val="tx1">
                <a:lumMod val="75000"/>
                <a:lumOff val="25000"/>
              </a:schemeClr>
            </a:solidFill>
            <a:ln>
              <a:noFill/>
              <a:headEnd/>
              <a:tailEnd/>
            </a:ln>
            <a:effectLst/>
          </p:spPr>
          <p:style>
            <a:lnRef idx="1">
              <a:schemeClr val="accent3"/>
            </a:lnRef>
            <a:fillRef idx="3">
              <a:schemeClr val="accent3"/>
            </a:fillRef>
            <a:effectRef idx="2">
              <a:schemeClr val="accent3"/>
            </a:effectRef>
            <a:fontRef idx="minor">
              <a:schemeClr val="lt1"/>
            </a:fontRef>
          </p:style>
          <p:txBody>
            <a:bodyPr lIns="101787" tIns="50892" rIns="101787" bIns="50892" anchor="ctr"/>
            <a:lstStyle/>
            <a:p>
              <a:pPr algn="ctr"/>
              <a:r>
                <a:rPr lang="en-US" sz="1400" b="1" dirty="0"/>
                <a:t>Issues for consideration</a:t>
              </a:r>
            </a:p>
          </p:txBody>
        </p:sp>
        <p:sp>
          <p:nvSpPr>
            <p:cNvPr id="5" name="Snip and Round Single Corner Rectangle 15">
              <a:extLst>
                <a:ext uri="{FF2B5EF4-FFF2-40B4-BE49-F238E27FC236}">
                  <a16:creationId xmlns:a16="http://schemas.microsoft.com/office/drawing/2014/main" id="{52780D1C-2CF2-CCB5-EECA-8D824ACD4E91}"/>
                </a:ext>
              </a:extLst>
            </p:cNvPr>
            <p:cNvSpPr/>
            <p:nvPr/>
          </p:nvSpPr>
          <p:spPr>
            <a:xfrm flipH="1">
              <a:off x="1158902" y="2785396"/>
              <a:ext cx="2707338" cy="3625147"/>
            </a:xfrm>
            <a:custGeom>
              <a:avLst/>
              <a:gdLst>
                <a:gd name="connsiteX0" fmla="*/ 690290 w 2707338"/>
                <a:gd name="connsiteY0" fmla="*/ 0 h 4572000"/>
                <a:gd name="connsiteX1" fmla="*/ 2707338 w 2707338"/>
                <a:gd name="connsiteY1" fmla="*/ 0 h 4572000"/>
                <a:gd name="connsiteX2" fmla="*/ 2707338 w 2707338"/>
                <a:gd name="connsiteY2" fmla="*/ 0 h 4572000"/>
                <a:gd name="connsiteX3" fmla="*/ 2707338 w 2707338"/>
                <a:gd name="connsiteY3" fmla="*/ 4572000 h 4572000"/>
                <a:gd name="connsiteX4" fmla="*/ 0 w 2707338"/>
                <a:gd name="connsiteY4" fmla="*/ 4572000 h 4572000"/>
                <a:gd name="connsiteX5" fmla="*/ 0 w 2707338"/>
                <a:gd name="connsiteY5" fmla="*/ 690290 h 4572000"/>
                <a:gd name="connsiteX6" fmla="*/ 690290 w 2707338"/>
                <a:gd name="connsiteY6" fmla="*/ 0 h 4572000"/>
                <a:gd name="connsiteX0" fmla="*/ 2707338 w 2798778"/>
                <a:gd name="connsiteY0" fmla="*/ 4572000 h 4663440"/>
                <a:gd name="connsiteX1" fmla="*/ 0 w 2798778"/>
                <a:gd name="connsiteY1" fmla="*/ 4572000 h 4663440"/>
                <a:gd name="connsiteX2" fmla="*/ 0 w 2798778"/>
                <a:gd name="connsiteY2" fmla="*/ 690290 h 4663440"/>
                <a:gd name="connsiteX3" fmla="*/ 690290 w 2798778"/>
                <a:gd name="connsiteY3" fmla="*/ 0 h 4663440"/>
                <a:gd name="connsiteX4" fmla="*/ 2707338 w 2798778"/>
                <a:gd name="connsiteY4" fmla="*/ 0 h 4663440"/>
                <a:gd name="connsiteX5" fmla="*/ 2707338 w 2798778"/>
                <a:gd name="connsiteY5" fmla="*/ 0 h 4663440"/>
                <a:gd name="connsiteX6" fmla="*/ 2798778 w 2798778"/>
                <a:gd name="connsiteY6" fmla="*/ 4663440 h 4663440"/>
                <a:gd name="connsiteX0" fmla="*/ 2707338 w 2707338"/>
                <a:gd name="connsiteY0" fmla="*/ 4572000 h 4572000"/>
                <a:gd name="connsiteX1" fmla="*/ 0 w 2707338"/>
                <a:gd name="connsiteY1" fmla="*/ 4572000 h 4572000"/>
                <a:gd name="connsiteX2" fmla="*/ 0 w 2707338"/>
                <a:gd name="connsiteY2" fmla="*/ 690290 h 4572000"/>
                <a:gd name="connsiteX3" fmla="*/ 690290 w 2707338"/>
                <a:gd name="connsiteY3" fmla="*/ 0 h 4572000"/>
                <a:gd name="connsiteX4" fmla="*/ 2707338 w 2707338"/>
                <a:gd name="connsiteY4" fmla="*/ 0 h 4572000"/>
                <a:gd name="connsiteX5" fmla="*/ 2707338 w 2707338"/>
                <a:gd name="connsiteY5" fmla="*/ 0 h 4572000"/>
                <a:gd name="connsiteX0" fmla="*/ 0 w 2707338"/>
                <a:gd name="connsiteY0" fmla="*/ 4572000 h 4572000"/>
                <a:gd name="connsiteX1" fmla="*/ 0 w 2707338"/>
                <a:gd name="connsiteY1" fmla="*/ 690290 h 4572000"/>
                <a:gd name="connsiteX2" fmla="*/ 690290 w 2707338"/>
                <a:gd name="connsiteY2" fmla="*/ 0 h 4572000"/>
                <a:gd name="connsiteX3" fmla="*/ 2707338 w 2707338"/>
                <a:gd name="connsiteY3" fmla="*/ 0 h 4572000"/>
                <a:gd name="connsiteX4" fmla="*/ 2707338 w 2707338"/>
                <a:gd name="connsiteY4" fmla="*/ 0 h 4572000"/>
                <a:gd name="connsiteX0" fmla="*/ 0 w 2707338"/>
                <a:gd name="connsiteY0" fmla="*/ 4081730 h 4081730"/>
                <a:gd name="connsiteX1" fmla="*/ 0 w 2707338"/>
                <a:gd name="connsiteY1" fmla="*/ 690290 h 4081730"/>
                <a:gd name="connsiteX2" fmla="*/ 690290 w 2707338"/>
                <a:gd name="connsiteY2" fmla="*/ 0 h 4081730"/>
                <a:gd name="connsiteX3" fmla="*/ 2707338 w 2707338"/>
                <a:gd name="connsiteY3" fmla="*/ 0 h 4081730"/>
                <a:gd name="connsiteX4" fmla="*/ 2707338 w 2707338"/>
                <a:gd name="connsiteY4" fmla="*/ 0 h 408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7338" h="4081730">
                  <a:moveTo>
                    <a:pt x="0" y="4081730"/>
                  </a:moveTo>
                  <a:lnTo>
                    <a:pt x="0" y="690290"/>
                  </a:lnTo>
                  <a:cubicBezTo>
                    <a:pt x="0" y="309053"/>
                    <a:pt x="309053" y="0"/>
                    <a:pt x="690290" y="0"/>
                  </a:cubicBezTo>
                  <a:lnTo>
                    <a:pt x="2707338" y="0"/>
                  </a:lnTo>
                  <a:lnTo>
                    <a:pt x="2707338" y="0"/>
                  </a:lnTo>
                </a:path>
              </a:pathLst>
            </a:cu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nip and Round Single Corner Rectangle 15">
              <a:extLst>
                <a:ext uri="{FF2B5EF4-FFF2-40B4-BE49-F238E27FC236}">
                  <a16:creationId xmlns:a16="http://schemas.microsoft.com/office/drawing/2014/main" id="{FCE4AA65-1839-7FA1-5FB7-E4822799B296}"/>
                </a:ext>
              </a:extLst>
            </p:cNvPr>
            <p:cNvSpPr/>
            <p:nvPr/>
          </p:nvSpPr>
          <p:spPr>
            <a:xfrm flipH="1">
              <a:off x="4006011" y="2785396"/>
              <a:ext cx="2707338" cy="3654175"/>
            </a:xfrm>
            <a:custGeom>
              <a:avLst/>
              <a:gdLst>
                <a:gd name="connsiteX0" fmla="*/ 690290 w 2707338"/>
                <a:gd name="connsiteY0" fmla="*/ 0 h 4572000"/>
                <a:gd name="connsiteX1" fmla="*/ 2707338 w 2707338"/>
                <a:gd name="connsiteY1" fmla="*/ 0 h 4572000"/>
                <a:gd name="connsiteX2" fmla="*/ 2707338 w 2707338"/>
                <a:gd name="connsiteY2" fmla="*/ 0 h 4572000"/>
                <a:gd name="connsiteX3" fmla="*/ 2707338 w 2707338"/>
                <a:gd name="connsiteY3" fmla="*/ 4572000 h 4572000"/>
                <a:gd name="connsiteX4" fmla="*/ 0 w 2707338"/>
                <a:gd name="connsiteY4" fmla="*/ 4572000 h 4572000"/>
                <a:gd name="connsiteX5" fmla="*/ 0 w 2707338"/>
                <a:gd name="connsiteY5" fmla="*/ 690290 h 4572000"/>
                <a:gd name="connsiteX6" fmla="*/ 690290 w 2707338"/>
                <a:gd name="connsiteY6" fmla="*/ 0 h 4572000"/>
                <a:gd name="connsiteX0" fmla="*/ 2707338 w 2798778"/>
                <a:gd name="connsiteY0" fmla="*/ 4572000 h 4663440"/>
                <a:gd name="connsiteX1" fmla="*/ 0 w 2798778"/>
                <a:gd name="connsiteY1" fmla="*/ 4572000 h 4663440"/>
                <a:gd name="connsiteX2" fmla="*/ 0 w 2798778"/>
                <a:gd name="connsiteY2" fmla="*/ 690290 h 4663440"/>
                <a:gd name="connsiteX3" fmla="*/ 690290 w 2798778"/>
                <a:gd name="connsiteY3" fmla="*/ 0 h 4663440"/>
                <a:gd name="connsiteX4" fmla="*/ 2707338 w 2798778"/>
                <a:gd name="connsiteY4" fmla="*/ 0 h 4663440"/>
                <a:gd name="connsiteX5" fmla="*/ 2707338 w 2798778"/>
                <a:gd name="connsiteY5" fmla="*/ 0 h 4663440"/>
                <a:gd name="connsiteX6" fmla="*/ 2798778 w 2798778"/>
                <a:gd name="connsiteY6" fmla="*/ 4663440 h 4663440"/>
                <a:gd name="connsiteX0" fmla="*/ 2707338 w 2707338"/>
                <a:gd name="connsiteY0" fmla="*/ 4572000 h 4572000"/>
                <a:gd name="connsiteX1" fmla="*/ 0 w 2707338"/>
                <a:gd name="connsiteY1" fmla="*/ 4572000 h 4572000"/>
                <a:gd name="connsiteX2" fmla="*/ 0 w 2707338"/>
                <a:gd name="connsiteY2" fmla="*/ 690290 h 4572000"/>
                <a:gd name="connsiteX3" fmla="*/ 690290 w 2707338"/>
                <a:gd name="connsiteY3" fmla="*/ 0 h 4572000"/>
                <a:gd name="connsiteX4" fmla="*/ 2707338 w 2707338"/>
                <a:gd name="connsiteY4" fmla="*/ 0 h 4572000"/>
                <a:gd name="connsiteX5" fmla="*/ 2707338 w 2707338"/>
                <a:gd name="connsiteY5" fmla="*/ 0 h 4572000"/>
                <a:gd name="connsiteX0" fmla="*/ 0 w 2707338"/>
                <a:gd name="connsiteY0" fmla="*/ 4572000 h 4572000"/>
                <a:gd name="connsiteX1" fmla="*/ 0 w 2707338"/>
                <a:gd name="connsiteY1" fmla="*/ 690290 h 4572000"/>
                <a:gd name="connsiteX2" fmla="*/ 690290 w 2707338"/>
                <a:gd name="connsiteY2" fmla="*/ 0 h 4572000"/>
                <a:gd name="connsiteX3" fmla="*/ 2707338 w 2707338"/>
                <a:gd name="connsiteY3" fmla="*/ 0 h 4572000"/>
                <a:gd name="connsiteX4" fmla="*/ 2707338 w 2707338"/>
                <a:gd name="connsiteY4" fmla="*/ 0 h 4572000"/>
                <a:gd name="connsiteX0" fmla="*/ 0 w 2707338"/>
                <a:gd name="connsiteY0" fmla="*/ 4114414 h 4114414"/>
                <a:gd name="connsiteX1" fmla="*/ 0 w 2707338"/>
                <a:gd name="connsiteY1" fmla="*/ 690290 h 4114414"/>
                <a:gd name="connsiteX2" fmla="*/ 690290 w 2707338"/>
                <a:gd name="connsiteY2" fmla="*/ 0 h 4114414"/>
                <a:gd name="connsiteX3" fmla="*/ 2707338 w 2707338"/>
                <a:gd name="connsiteY3" fmla="*/ 0 h 4114414"/>
                <a:gd name="connsiteX4" fmla="*/ 2707338 w 2707338"/>
                <a:gd name="connsiteY4" fmla="*/ 0 h 4114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7338" h="4114414">
                  <a:moveTo>
                    <a:pt x="0" y="4114414"/>
                  </a:moveTo>
                  <a:lnTo>
                    <a:pt x="0" y="690290"/>
                  </a:lnTo>
                  <a:cubicBezTo>
                    <a:pt x="0" y="309053"/>
                    <a:pt x="309053" y="0"/>
                    <a:pt x="690290" y="0"/>
                  </a:cubicBezTo>
                  <a:lnTo>
                    <a:pt x="2707338" y="0"/>
                  </a:lnTo>
                  <a:lnTo>
                    <a:pt x="2707338" y="0"/>
                  </a:lnTo>
                </a:path>
              </a:pathLst>
            </a:custGeo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nip and Round Single Corner Rectangle 15">
              <a:extLst>
                <a:ext uri="{FF2B5EF4-FFF2-40B4-BE49-F238E27FC236}">
                  <a16:creationId xmlns:a16="http://schemas.microsoft.com/office/drawing/2014/main" id="{73A693F7-0A5A-1C38-3A20-D4F030EF8C14}"/>
                </a:ext>
              </a:extLst>
            </p:cNvPr>
            <p:cNvSpPr/>
            <p:nvPr/>
          </p:nvSpPr>
          <p:spPr>
            <a:xfrm flipH="1">
              <a:off x="6853120" y="2785396"/>
              <a:ext cx="2707338" cy="3668690"/>
            </a:xfrm>
            <a:custGeom>
              <a:avLst/>
              <a:gdLst>
                <a:gd name="connsiteX0" fmla="*/ 690290 w 2707338"/>
                <a:gd name="connsiteY0" fmla="*/ 0 h 4572000"/>
                <a:gd name="connsiteX1" fmla="*/ 2707338 w 2707338"/>
                <a:gd name="connsiteY1" fmla="*/ 0 h 4572000"/>
                <a:gd name="connsiteX2" fmla="*/ 2707338 w 2707338"/>
                <a:gd name="connsiteY2" fmla="*/ 0 h 4572000"/>
                <a:gd name="connsiteX3" fmla="*/ 2707338 w 2707338"/>
                <a:gd name="connsiteY3" fmla="*/ 4572000 h 4572000"/>
                <a:gd name="connsiteX4" fmla="*/ 0 w 2707338"/>
                <a:gd name="connsiteY4" fmla="*/ 4572000 h 4572000"/>
                <a:gd name="connsiteX5" fmla="*/ 0 w 2707338"/>
                <a:gd name="connsiteY5" fmla="*/ 690290 h 4572000"/>
                <a:gd name="connsiteX6" fmla="*/ 690290 w 2707338"/>
                <a:gd name="connsiteY6" fmla="*/ 0 h 4572000"/>
                <a:gd name="connsiteX0" fmla="*/ 2707338 w 2798778"/>
                <a:gd name="connsiteY0" fmla="*/ 4572000 h 4663440"/>
                <a:gd name="connsiteX1" fmla="*/ 0 w 2798778"/>
                <a:gd name="connsiteY1" fmla="*/ 4572000 h 4663440"/>
                <a:gd name="connsiteX2" fmla="*/ 0 w 2798778"/>
                <a:gd name="connsiteY2" fmla="*/ 690290 h 4663440"/>
                <a:gd name="connsiteX3" fmla="*/ 690290 w 2798778"/>
                <a:gd name="connsiteY3" fmla="*/ 0 h 4663440"/>
                <a:gd name="connsiteX4" fmla="*/ 2707338 w 2798778"/>
                <a:gd name="connsiteY4" fmla="*/ 0 h 4663440"/>
                <a:gd name="connsiteX5" fmla="*/ 2707338 w 2798778"/>
                <a:gd name="connsiteY5" fmla="*/ 0 h 4663440"/>
                <a:gd name="connsiteX6" fmla="*/ 2798778 w 2798778"/>
                <a:gd name="connsiteY6" fmla="*/ 4663440 h 4663440"/>
                <a:gd name="connsiteX0" fmla="*/ 2707338 w 2707338"/>
                <a:gd name="connsiteY0" fmla="*/ 4572000 h 4572000"/>
                <a:gd name="connsiteX1" fmla="*/ 0 w 2707338"/>
                <a:gd name="connsiteY1" fmla="*/ 4572000 h 4572000"/>
                <a:gd name="connsiteX2" fmla="*/ 0 w 2707338"/>
                <a:gd name="connsiteY2" fmla="*/ 690290 h 4572000"/>
                <a:gd name="connsiteX3" fmla="*/ 690290 w 2707338"/>
                <a:gd name="connsiteY3" fmla="*/ 0 h 4572000"/>
                <a:gd name="connsiteX4" fmla="*/ 2707338 w 2707338"/>
                <a:gd name="connsiteY4" fmla="*/ 0 h 4572000"/>
                <a:gd name="connsiteX5" fmla="*/ 2707338 w 2707338"/>
                <a:gd name="connsiteY5" fmla="*/ 0 h 4572000"/>
                <a:gd name="connsiteX0" fmla="*/ 0 w 2707338"/>
                <a:gd name="connsiteY0" fmla="*/ 4572000 h 4572000"/>
                <a:gd name="connsiteX1" fmla="*/ 0 w 2707338"/>
                <a:gd name="connsiteY1" fmla="*/ 690290 h 4572000"/>
                <a:gd name="connsiteX2" fmla="*/ 690290 w 2707338"/>
                <a:gd name="connsiteY2" fmla="*/ 0 h 4572000"/>
                <a:gd name="connsiteX3" fmla="*/ 2707338 w 2707338"/>
                <a:gd name="connsiteY3" fmla="*/ 0 h 4572000"/>
                <a:gd name="connsiteX4" fmla="*/ 2707338 w 2707338"/>
                <a:gd name="connsiteY4" fmla="*/ 0 h 4572000"/>
                <a:gd name="connsiteX0" fmla="*/ 0 w 2707338"/>
                <a:gd name="connsiteY0" fmla="*/ 4130758 h 4130758"/>
                <a:gd name="connsiteX1" fmla="*/ 0 w 2707338"/>
                <a:gd name="connsiteY1" fmla="*/ 690290 h 4130758"/>
                <a:gd name="connsiteX2" fmla="*/ 690290 w 2707338"/>
                <a:gd name="connsiteY2" fmla="*/ 0 h 4130758"/>
                <a:gd name="connsiteX3" fmla="*/ 2707338 w 2707338"/>
                <a:gd name="connsiteY3" fmla="*/ 0 h 4130758"/>
                <a:gd name="connsiteX4" fmla="*/ 2707338 w 2707338"/>
                <a:gd name="connsiteY4" fmla="*/ 0 h 413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7338" h="4130758">
                  <a:moveTo>
                    <a:pt x="0" y="4130758"/>
                  </a:moveTo>
                  <a:lnTo>
                    <a:pt x="0" y="690290"/>
                  </a:lnTo>
                  <a:cubicBezTo>
                    <a:pt x="0" y="309053"/>
                    <a:pt x="309053" y="0"/>
                    <a:pt x="690290" y="0"/>
                  </a:cubicBezTo>
                  <a:lnTo>
                    <a:pt x="2707338" y="0"/>
                  </a:lnTo>
                  <a:lnTo>
                    <a:pt x="2707338" y="0"/>
                  </a:lnTo>
                </a:path>
              </a:pathLst>
            </a:custGeom>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dirty="0"/>
            </a:p>
          </p:txBody>
        </p:sp>
        <p:sp>
          <p:nvSpPr>
            <p:cNvPr id="8" name="TextBox 17">
              <a:extLst>
                <a:ext uri="{FF2B5EF4-FFF2-40B4-BE49-F238E27FC236}">
                  <a16:creationId xmlns:a16="http://schemas.microsoft.com/office/drawing/2014/main" id="{617AD310-5019-BAC0-C169-D8AC63753A64}"/>
                </a:ext>
              </a:extLst>
            </p:cNvPr>
            <p:cNvSpPr txBox="1"/>
            <p:nvPr/>
          </p:nvSpPr>
          <p:spPr>
            <a:xfrm>
              <a:off x="1158902" y="2921820"/>
              <a:ext cx="2706624" cy="2702707"/>
            </a:xfrm>
            <a:prstGeom prst="rect">
              <a:avLst/>
            </a:prstGeom>
            <a:noFill/>
          </p:spPr>
          <p:txBody>
            <a:bodyPr wrap="square" lIns="0" rtlCol="0">
              <a:spAutoFit/>
            </a:bodyPr>
            <a:lstStyle/>
            <a:p>
              <a:pPr marL="285750" indent="-285750">
                <a:buFont typeface="Arial" panose="020B0604020202020204" pitchFamily="34" charset="0"/>
                <a:buChar char="•"/>
              </a:pPr>
              <a:r>
                <a:rPr lang="en-US" sz="1400" dirty="0"/>
                <a:t>ICDS VII provides that recognition of Government grant cannot be postponed beyond the date of accrual receipt. In other words, income has to be recognized on receipt basis which may not have accrued.</a:t>
              </a:r>
            </a:p>
            <a:p>
              <a:endParaRPr lang="en-US" sz="1400" dirty="0"/>
            </a:p>
            <a:p>
              <a:pPr marL="285750" indent="-285750">
                <a:buFont typeface="Arial" panose="020B0604020202020204" pitchFamily="34" charset="0"/>
                <a:buChar char="•"/>
              </a:pPr>
              <a:r>
                <a:rPr lang="en-US" sz="1400" dirty="0"/>
                <a:t>Generally, if the conditions attached to the receipt of Government grant is not fulfilled, it will lead to the refund of the Government grant. In such instance, it cannot be said that there is any accrual of income although the money has been received in advance.</a:t>
              </a:r>
              <a:endParaRPr lang="en-US" altLang="en-US" sz="1400" b="1" dirty="0">
                <a:cs typeface="Arial" pitchFamily="34" charset="0"/>
                <a:sym typeface="Arial" pitchFamily="34" charset="0"/>
              </a:endParaRPr>
            </a:p>
          </p:txBody>
        </p:sp>
        <p:sp>
          <p:nvSpPr>
            <p:cNvPr id="10" name="TextBox 54">
              <a:extLst>
                <a:ext uri="{FF2B5EF4-FFF2-40B4-BE49-F238E27FC236}">
                  <a16:creationId xmlns:a16="http://schemas.microsoft.com/office/drawing/2014/main" id="{E6BF5A93-6BB5-D1E7-BC83-142B0DFADBB8}"/>
                </a:ext>
              </a:extLst>
            </p:cNvPr>
            <p:cNvSpPr txBox="1"/>
            <p:nvPr/>
          </p:nvSpPr>
          <p:spPr>
            <a:xfrm>
              <a:off x="4006010" y="2921820"/>
              <a:ext cx="2512818" cy="1766125"/>
            </a:xfrm>
            <a:prstGeom prst="rect">
              <a:avLst/>
            </a:prstGeom>
            <a:noFill/>
          </p:spPr>
          <p:txBody>
            <a:bodyPr wrap="square" rtlCol="0">
              <a:spAutoFit/>
            </a:bodyPr>
            <a:lstStyle/>
            <a:p>
              <a:pPr marL="285750" indent="-285750">
                <a:buFont typeface="Arial" panose="020B0604020202020204" pitchFamily="34" charset="0"/>
                <a:buChar char="•"/>
              </a:pPr>
              <a:r>
                <a:rPr lang="en-US" sz="1400" dirty="0"/>
                <a:t>In </a:t>
              </a:r>
              <a:r>
                <a:rPr lang="en-US" sz="1400" b="1" dirty="0"/>
                <a:t>Chamber of Tax Consultants v. Union of India [2017] 87 taxmann.com 92/[2018] 252 Taxman 77</a:t>
              </a:r>
              <a:r>
                <a:rPr lang="en-US" sz="1400" dirty="0"/>
                <a:t>, the Delhi High Court held that ICDS VII requires the amount to be taxed in the year of receipt. This again is contrary to and in conflict with the accrual system of accounting.</a:t>
              </a:r>
            </a:p>
          </p:txBody>
        </p:sp>
        <p:sp>
          <p:nvSpPr>
            <p:cNvPr id="11" name="TextBox 55">
              <a:extLst>
                <a:ext uri="{FF2B5EF4-FFF2-40B4-BE49-F238E27FC236}">
                  <a16:creationId xmlns:a16="http://schemas.microsoft.com/office/drawing/2014/main" id="{759D9947-1434-A8EE-2D95-BCCA99F8C0EB}"/>
                </a:ext>
              </a:extLst>
            </p:cNvPr>
            <p:cNvSpPr txBox="1"/>
            <p:nvPr/>
          </p:nvSpPr>
          <p:spPr>
            <a:xfrm>
              <a:off x="6846191" y="2921820"/>
              <a:ext cx="2536530" cy="1766125"/>
            </a:xfrm>
            <a:prstGeom prst="rect">
              <a:avLst/>
            </a:prstGeom>
            <a:noFill/>
          </p:spPr>
          <p:txBody>
            <a:bodyPr wrap="square" rtlCol="0">
              <a:spAutoFit/>
            </a:bodyPr>
            <a:lstStyle/>
            <a:p>
              <a:r>
                <a:rPr lang="en-US" sz="1400" dirty="0"/>
                <a:t>To overcome the Delhi High Court decision, the Finance Act, 2018 has inserted a new section 145B(3) under which the income referred to in sub-clause (xviii) of clause (24) of section 2 shall be deemed to be the income of the previous year in which it is received, if not charged to income-tax in any earlier previous year.</a:t>
              </a:r>
            </a:p>
          </p:txBody>
        </p:sp>
        <p:sp>
          <p:nvSpPr>
            <p:cNvPr id="12" name="Rectangle 11">
              <a:extLst>
                <a:ext uri="{FF2B5EF4-FFF2-40B4-BE49-F238E27FC236}">
                  <a16:creationId xmlns:a16="http://schemas.microsoft.com/office/drawing/2014/main" id="{CE75E865-2E6B-DF4A-1B8F-260AA5124CD7}"/>
                </a:ext>
              </a:extLst>
            </p:cNvPr>
            <p:cNvSpPr/>
            <p:nvPr/>
          </p:nvSpPr>
          <p:spPr>
            <a:xfrm>
              <a:off x="1200989" y="2445639"/>
              <a:ext cx="411155" cy="294354"/>
            </a:xfrm>
            <a:prstGeom prst="rect">
              <a:avLst/>
            </a:prstGeom>
          </p:spPr>
          <p:txBody>
            <a:bodyPr wrap="none" lIns="0">
              <a:spAutoFit/>
            </a:bodyPr>
            <a:lstStyle/>
            <a:p>
              <a:pPr defTabSz="1019175"/>
              <a:r>
                <a:rPr lang="en-US" sz="1600" b="1" dirty="0">
                  <a:solidFill>
                    <a:schemeClr val="accent1"/>
                  </a:solidFill>
                </a:rPr>
                <a:t>Issue</a:t>
              </a:r>
            </a:p>
          </p:txBody>
        </p:sp>
        <p:sp>
          <p:nvSpPr>
            <p:cNvPr id="13" name="Rectangle 12">
              <a:extLst>
                <a:ext uri="{FF2B5EF4-FFF2-40B4-BE49-F238E27FC236}">
                  <a16:creationId xmlns:a16="http://schemas.microsoft.com/office/drawing/2014/main" id="{74B6D68E-460B-12CE-316A-81BC591FD47E}"/>
                </a:ext>
              </a:extLst>
            </p:cNvPr>
            <p:cNvSpPr/>
            <p:nvPr/>
          </p:nvSpPr>
          <p:spPr>
            <a:xfrm>
              <a:off x="4008496" y="2445639"/>
              <a:ext cx="807002" cy="294354"/>
            </a:xfrm>
            <a:prstGeom prst="rect">
              <a:avLst/>
            </a:prstGeom>
          </p:spPr>
          <p:txBody>
            <a:bodyPr wrap="none" lIns="0">
              <a:spAutoFit/>
            </a:bodyPr>
            <a:lstStyle/>
            <a:p>
              <a:pPr defTabSz="1019175"/>
              <a:r>
                <a:rPr lang="en-US" sz="1600" b="1" dirty="0">
                  <a:solidFill>
                    <a:schemeClr val="accent1"/>
                  </a:solidFill>
                </a:rPr>
                <a:t>Judgement</a:t>
              </a:r>
            </a:p>
          </p:txBody>
        </p:sp>
        <p:sp>
          <p:nvSpPr>
            <p:cNvPr id="14" name="Rectangle 13">
              <a:extLst>
                <a:ext uri="{FF2B5EF4-FFF2-40B4-BE49-F238E27FC236}">
                  <a16:creationId xmlns:a16="http://schemas.microsoft.com/office/drawing/2014/main" id="{E42CF1CA-A9E1-1545-8358-D160C888EB03}"/>
                </a:ext>
              </a:extLst>
            </p:cNvPr>
            <p:cNvSpPr/>
            <p:nvPr/>
          </p:nvSpPr>
          <p:spPr>
            <a:xfrm>
              <a:off x="6853429" y="2445639"/>
              <a:ext cx="2395123" cy="294354"/>
            </a:xfrm>
            <a:prstGeom prst="rect">
              <a:avLst/>
            </a:prstGeom>
          </p:spPr>
          <p:txBody>
            <a:bodyPr wrap="none" lIns="0">
              <a:spAutoFit/>
            </a:bodyPr>
            <a:lstStyle/>
            <a:p>
              <a:pPr defTabSz="1019175"/>
              <a:r>
                <a:rPr lang="en-US" sz="1600" b="1" dirty="0">
                  <a:solidFill>
                    <a:schemeClr val="accent1"/>
                  </a:solidFill>
                </a:rPr>
                <a:t>Subsequent amendment in the Act</a:t>
              </a:r>
            </a:p>
          </p:txBody>
        </p:sp>
        <p:sp>
          <p:nvSpPr>
            <p:cNvPr id="15" name="Freeform 61">
              <a:extLst>
                <a:ext uri="{FF2B5EF4-FFF2-40B4-BE49-F238E27FC236}">
                  <a16:creationId xmlns:a16="http://schemas.microsoft.com/office/drawing/2014/main" id="{AD4912A7-7B81-9B63-D9AA-4B00D3067EA5}"/>
                </a:ext>
              </a:extLst>
            </p:cNvPr>
            <p:cNvSpPr>
              <a:spLocks/>
            </p:cNvSpPr>
            <p:nvPr/>
          </p:nvSpPr>
          <p:spPr bwMode="auto">
            <a:xfrm>
              <a:off x="1753792" y="2475293"/>
              <a:ext cx="292529" cy="272487"/>
            </a:xfrm>
            <a:custGeom>
              <a:avLst/>
              <a:gdLst>
                <a:gd name="T0" fmla="*/ 284 w 292"/>
                <a:gd name="T1" fmla="*/ 52 h 276"/>
                <a:gd name="T2" fmla="*/ 284 w 292"/>
                <a:gd name="T3" fmla="*/ 52 h 276"/>
                <a:gd name="T4" fmla="*/ 252 w 292"/>
                <a:gd name="T5" fmla="*/ 62 h 276"/>
                <a:gd name="T6" fmla="*/ 226 w 292"/>
                <a:gd name="T7" fmla="*/ 68 h 276"/>
                <a:gd name="T8" fmla="*/ 204 w 292"/>
                <a:gd name="T9" fmla="*/ 68 h 276"/>
                <a:gd name="T10" fmla="*/ 186 w 292"/>
                <a:gd name="T11" fmla="*/ 64 h 276"/>
                <a:gd name="T12" fmla="*/ 172 w 292"/>
                <a:gd name="T13" fmla="*/ 58 h 276"/>
                <a:gd name="T14" fmla="*/ 160 w 292"/>
                <a:gd name="T15" fmla="*/ 50 h 276"/>
                <a:gd name="T16" fmla="*/ 150 w 292"/>
                <a:gd name="T17" fmla="*/ 40 h 276"/>
                <a:gd name="T18" fmla="*/ 142 w 292"/>
                <a:gd name="T19" fmla="*/ 30 h 276"/>
                <a:gd name="T20" fmla="*/ 132 w 292"/>
                <a:gd name="T21" fmla="*/ 20 h 276"/>
                <a:gd name="T22" fmla="*/ 124 w 292"/>
                <a:gd name="T23" fmla="*/ 10 h 276"/>
                <a:gd name="T24" fmla="*/ 114 w 292"/>
                <a:gd name="T25" fmla="*/ 4 h 276"/>
                <a:gd name="T26" fmla="*/ 104 w 292"/>
                <a:gd name="T27" fmla="*/ 0 h 276"/>
                <a:gd name="T28" fmla="*/ 90 w 292"/>
                <a:gd name="T29" fmla="*/ 0 h 276"/>
                <a:gd name="T30" fmla="*/ 74 w 292"/>
                <a:gd name="T31" fmla="*/ 4 h 276"/>
                <a:gd name="T32" fmla="*/ 54 w 292"/>
                <a:gd name="T33" fmla="*/ 14 h 276"/>
                <a:gd name="T34" fmla="*/ 30 w 292"/>
                <a:gd name="T35" fmla="*/ 30 h 276"/>
                <a:gd name="T36" fmla="*/ 0 w 292"/>
                <a:gd name="T37" fmla="*/ 42 h 276"/>
                <a:gd name="T38" fmla="*/ 58 w 292"/>
                <a:gd name="T39" fmla="*/ 276 h 276"/>
                <a:gd name="T40" fmla="*/ 92 w 292"/>
                <a:gd name="T41" fmla="*/ 276 h 276"/>
                <a:gd name="T42" fmla="*/ 62 w 292"/>
                <a:gd name="T43" fmla="*/ 162 h 276"/>
                <a:gd name="T44" fmla="*/ 62 w 292"/>
                <a:gd name="T45" fmla="*/ 162 h 276"/>
                <a:gd name="T46" fmla="*/ 84 w 292"/>
                <a:gd name="T47" fmla="*/ 144 h 276"/>
                <a:gd name="T48" fmla="*/ 104 w 292"/>
                <a:gd name="T49" fmla="*/ 136 h 276"/>
                <a:gd name="T50" fmla="*/ 118 w 292"/>
                <a:gd name="T51" fmla="*/ 130 h 276"/>
                <a:gd name="T52" fmla="*/ 132 w 292"/>
                <a:gd name="T53" fmla="*/ 130 h 276"/>
                <a:gd name="T54" fmla="*/ 142 w 292"/>
                <a:gd name="T55" fmla="*/ 134 h 276"/>
                <a:gd name="T56" fmla="*/ 152 w 292"/>
                <a:gd name="T57" fmla="*/ 140 h 276"/>
                <a:gd name="T58" fmla="*/ 168 w 292"/>
                <a:gd name="T59" fmla="*/ 152 h 276"/>
                <a:gd name="T60" fmla="*/ 176 w 292"/>
                <a:gd name="T61" fmla="*/ 158 h 276"/>
                <a:gd name="T62" fmla="*/ 186 w 292"/>
                <a:gd name="T63" fmla="*/ 160 h 276"/>
                <a:gd name="T64" fmla="*/ 196 w 292"/>
                <a:gd name="T65" fmla="*/ 158 h 276"/>
                <a:gd name="T66" fmla="*/ 210 w 292"/>
                <a:gd name="T67" fmla="*/ 152 h 276"/>
                <a:gd name="T68" fmla="*/ 224 w 292"/>
                <a:gd name="T69" fmla="*/ 140 h 276"/>
                <a:gd name="T70" fmla="*/ 244 w 292"/>
                <a:gd name="T71" fmla="*/ 122 h 276"/>
                <a:gd name="T72" fmla="*/ 266 w 292"/>
                <a:gd name="T73" fmla="*/ 94 h 276"/>
                <a:gd name="T74" fmla="*/ 292 w 292"/>
                <a:gd name="T75" fmla="*/ 58 h 276"/>
                <a:gd name="T76" fmla="*/ 292 w 292"/>
                <a:gd name="T77" fmla="*/ 58 h 276"/>
                <a:gd name="T78" fmla="*/ 292 w 292"/>
                <a:gd name="T79" fmla="*/ 54 h 276"/>
                <a:gd name="T80" fmla="*/ 292 w 292"/>
                <a:gd name="T81" fmla="*/ 52 h 276"/>
                <a:gd name="T82" fmla="*/ 288 w 292"/>
                <a:gd name="T83" fmla="*/ 50 h 276"/>
                <a:gd name="T84" fmla="*/ 284 w 292"/>
                <a:gd name="T85" fmla="*/ 52 h 276"/>
                <a:gd name="T86" fmla="*/ 284 w 292"/>
                <a:gd name="T87" fmla="*/ 5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2" h="276">
                  <a:moveTo>
                    <a:pt x="284" y="52"/>
                  </a:moveTo>
                  <a:lnTo>
                    <a:pt x="284" y="52"/>
                  </a:lnTo>
                  <a:lnTo>
                    <a:pt x="252" y="62"/>
                  </a:lnTo>
                  <a:lnTo>
                    <a:pt x="226" y="68"/>
                  </a:lnTo>
                  <a:lnTo>
                    <a:pt x="204" y="68"/>
                  </a:lnTo>
                  <a:lnTo>
                    <a:pt x="186" y="64"/>
                  </a:lnTo>
                  <a:lnTo>
                    <a:pt x="172" y="58"/>
                  </a:lnTo>
                  <a:lnTo>
                    <a:pt x="160" y="50"/>
                  </a:lnTo>
                  <a:lnTo>
                    <a:pt x="150" y="40"/>
                  </a:lnTo>
                  <a:lnTo>
                    <a:pt x="142" y="30"/>
                  </a:lnTo>
                  <a:lnTo>
                    <a:pt x="132" y="20"/>
                  </a:lnTo>
                  <a:lnTo>
                    <a:pt x="124" y="10"/>
                  </a:lnTo>
                  <a:lnTo>
                    <a:pt x="114" y="4"/>
                  </a:lnTo>
                  <a:lnTo>
                    <a:pt x="104" y="0"/>
                  </a:lnTo>
                  <a:lnTo>
                    <a:pt x="90" y="0"/>
                  </a:lnTo>
                  <a:lnTo>
                    <a:pt x="74" y="4"/>
                  </a:lnTo>
                  <a:lnTo>
                    <a:pt x="54" y="14"/>
                  </a:lnTo>
                  <a:lnTo>
                    <a:pt x="30" y="30"/>
                  </a:lnTo>
                  <a:lnTo>
                    <a:pt x="0" y="42"/>
                  </a:lnTo>
                  <a:lnTo>
                    <a:pt x="58" y="276"/>
                  </a:lnTo>
                  <a:lnTo>
                    <a:pt x="92" y="276"/>
                  </a:lnTo>
                  <a:lnTo>
                    <a:pt x="62" y="162"/>
                  </a:lnTo>
                  <a:lnTo>
                    <a:pt x="62" y="162"/>
                  </a:lnTo>
                  <a:lnTo>
                    <a:pt x="84" y="144"/>
                  </a:lnTo>
                  <a:lnTo>
                    <a:pt x="104" y="136"/>
                  </a:lnTo>
                  <a:lnTo>
                    <a:pt x="118" y="130"/>
                  </a:lnTo>
                  <a:lnTo>
                    <a:pt x="132" y="130"/>
                  </a:lnTo>
                  <a:lnTo>
                    <a:pt x="142" y="134"/>
                  </a:lnTo>
                  <a:lnTo>
                    <a:pt x="152" y="140"/>
                  </a:lnTo>
                  <a:lnTo>
                    <a:pt x="168" y="152"/>
                  </a:lnTo>
                  <a:lnTo>
                    <a:pt x="176" y="158"/>
                  </a:lnTo>
                  <a:lnTo>
                    <a:pt x="186" y="160"/>
                  </a:lnTo>
                  <a:lnTo>
                    <a:pt x="196" y="158"/>
                  </a:lnTo>
                  <a:lnTo>
                    <a:pt x="210" y="152"/>
                  </a:lnTo>
                  <a:lnTo>
                    <a:pt x="224" y="140"/>
                  </a:lnTo>
                  <a:lnTo>
                    <a:pt x="244" y="122"/>
                  </a:lnTo>
                  <a:lnTo>
                    <a:pt x="266" y="94"/>
                  </a:lnTo>
                  <a:lnTo>
                    <a:pt x="292" y="58"/>
                  </a:lnTo>
                  <a:lnTo>
                    <a:pt x="292" y="58"/>
                  </a:lnTo>
                  <a:lnTo>
                    <a:pt x="292" y="54"/>
                  </a:lnTo>
                  <a:lnTo>
                    <a:pt x="292" y="52"/>
                  </a:lnTo>
                  <a:lnTo>
                    <a:pt x="288" y="50"/>
                  </a:lnTo>
                  <a:lnTo>
                    <a:pt x="284" y="52"/>
                  </a:lnTo>
                  <a:lnTo>
                    <a:pt x="284" y="52"/>
                  </a:lnTo>
                  <a:close/>
                </a:path>
              </a:pathLst>
            </a:custGeom>
            <a:solidFill>
              <a:srgbClr val="3769C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214">
              <a:extLst>
                <a:ext uri="{FF2B5EF4-FFF2-40B4-BE49-F238E27FC236}">
                  <a16:creationId xmlns:a16="http://schemas.microsoft.com/office/drawing/2014/main" id="{40E57E29-76D2-FE1C-E860-C270FDC8E8CE}"/>
                </a:ext>
              </a:extLst>
            </p:cNvPr>
            <p:cNvSpPr>
              <a:spLocks/>
            </p:cNvSpPr>
            <p:nvPr/>
          </p:nvSpPr>
          <p:spPr bwMode="auto">
            <a:xfrm>
              <a:off x="9248553" y="2480744"/>
              <a:ext cx="566567" cy="257879"/>
            </a:xfrm>
            <a:custGeom>
              <a:avLst/>
              <a:gdLst>
                <a:gd name="T0" fmla="*/ 466 w 472"/>
                <a:gd name="T1" fmla="*/ 78 h 218"/>
                <a:gd name="T2" fmla="*/ 246 w 472"/>
                <a:gd name="T3" fmla="*/ 2 h 218"/>
                <a:gd name="T4" fmla="*/ 246 w 472"/>
                <a:gd name="T5" fmla="*/ 2 h 218"/>
                <a:gd name="T6" fmla="*/ 236 w 472"/>
                <a:gd name="T7" fmla="*/ 0 h 218"/>
                <a:gd name="T8" fmla="*/ 226 w 472"/>
                <a:gd name="T9" fmla="*/ 2 h 218"/>
                <a:gd name="T10" fmla="*/ 4 w 472"/>
                <a:gd name="T11" fmla="*/ 80 h 218"/>
                <a:gd name="T12" fmla="*/ 4 w 472"/>
                <a:gd name="T13" fmla="*/ 80 h 218"/>
                <a:gd name="T14" fmla="*/ 2 w 472"/>
                <a:gd name="T15" fmla="*/ 82 h 218"/>
                <a:gd name="T16" fmla="*/ 0 w 472"/>
                <a:gd name="T17" fmla="*/ 84 h 218"/>
                <a:gd name="T18" fmla="*/ 2 w 472"/>
                <a:gd name="T19" fmla="*/ 84 h 218"/>
                <a:gd name="T20" fmla="*/ 4 w 472"/>
                <a:gd name="T21" fmla="*/ 86 h 218"/>
                <a:gd name="T22" fmla="*/ 96 w 472"/>
                <a:gd name="T23" fmla="*/ 118 h 218"/>
                <a:gd name="T24" fmla="*/ 96 w 472"/>
                <a:gd name="T25" fmla="*/ 184 h 218"/>
                <a:gd name="T26" fmla="*/ 96 w 472"/>
                <a:gd name="T27" fmla="*/ 184 h 218"/>
                <a:gd name="T28" fmla="*/ 108 w 472"/>
                <a:gd name="T29" fmla="*/ 178 h 218"/>
                <a:gd name="T30" fmla="*/ 126 w 472"/>
                <a:gd name="T31" fmla="*/ 178 h 218"/>
                <a:gd name="T32" fmla="*/ 146 w 472"/>
                <a:gd name="T33" fmla="*/ 178 h 218"/>
                <a:gd name="T34" fmla="*/ 168 w 472"/>
                <a:gd name="T35" fmla="*/ 184 h 218"/>
                <a:gd name="T36" fmla="*/ 168 w 472"/>
                <a:gd name="T37" fmla="*/ 184 h 218"/>
                <a:gd name="T38" fmla="*/ 188 w 472"/>
                <a:gd name="T39" fmla="*/ 190 h 218"/>
                <a:gd name="T40" fmla="*/ 206 w 472"/>
                <a:gd name="T41" fmla="*/ 198 h 218"/>
                <a:gd name="T42" fmla="*/ 220 w 472"/>
                <a:gd name="T43" fmla="*/ 208 h 218"/>
                <a:gd name="T44" fmla="*/ 230 w 472"/>
                <a:gd name="T45" fmla="*/ 218 h 218"/>
                <a:gd name="T46" fmla="*/ 230 w 472"/>
                <a:gd name="T47" fmla="*/ 218 h 218"/>
                <a:gd name="T48" fmla="*/ 238 w 472"/>
                <a:gd name="T49" fmla="*/ 218 h 218"/>
                <a:gd name="T50" fmla="*/ 238 w 472"/>
                <a:gd name="T51" fmla="*/ 218 h 218"/>
                <a:gd name="T52" fmla="*/ 248 w 472"/>
                <a:gd name="T53" fmla="*/ 208 h 218"/>
                <a:gd name="T54" fmla="*/ 262 w 472"/>
                <a:gd name="T55" fmla="*/ 198 h 218"/>
                <a:gd name="T56" fmla="*/ 278 w 472"/>
                <a:gd name="T57" fmla="*/ 190 h 218"/>
                <a:gd name="T58" fmla="*/ 300 w 472"/>
                <a:gd name="T59" fmla="*/ 184 h 218"/>
                <a:gd name="T60" fmla="*/ 300 w 472"/>
                <a:gd name="T61" fmla="*/ 184 h 218"/>
                <a:gd name="T62" fmla="*/ 318 w 472"/>
                <a:gd name="T63" fmla="*/ 180 h 218"/>
                <a:gd name="T64" fmla="*/ 336 w 472"/>
                <a:gd name="T65" fmla="*/ 178 h 218"/>
                <a:gd name="T66" fmla="*/ 352 w 472"/>
                <a:gd name="T67" fmla="*/ 178 h 218"/>
                <a:gd name="T68" fmla="*/ 366 w 472"/>
                <a:gd name="T69" fmla="*/ 180 h 218"/>
                <a:gd name="T70" fmla="*/ 366 w 472"/>
                <a:gd name="T71" fmla="*/ 120 h 218"/>
                <a:gd name="T72" fmla="*/ 406 w 472"/>
                <a:gd name="T73" fmla="*/ 106 h 218"/>
                <a:gd name="T74" fmla="*/ 406 w 472"/>
                <a:gd name="T75" fmla="*/ 122 h 218"/>
                <a:gd name="T76" fmla="*/ 406 w 472"/>
                <a:gd name="T77" fmla="*/ 122 h 218"/>
                <a:gd name="T78" fmla="*/ 400 w 472"/>
                <a:gd name="T79" fmla="*/ 126 h 218"/>
                <a:gd name="T80" fmla="*/ 398 w 472"/>
                <a:gd name="T81" fmla="*/ 130 h 218"/>
                <a:gd name="T82" fmla="*/ 398 w 472"/>
                <a:gd name="T83" fmla="*/ 134 h 218"/>
                <a:gd name="T84" fmla="*/ 398 w 472"/>
                <a:gd name="T85" fmla="*/ 134 h 218"/>
                <a:gd name="T86" fmla="*/ 398 w 472"/>
                <a:gd name="T87" fmla="*/ 138 h 218"/>
                <a:gd name="T88" fmla="*/ 402 w 472"/>
                <a:gd name="T89" fmla="*/ 142 h 218"/>
                <a:gd name="T90" fmla="*/ 392 w 472"/>
                <a:gd name="T91" fmla="*/ 208 h 218"/>
                <a:gd name="T92" fmla="*/ 430 w 472"/>
                <a:gd name="T93" fmla="*/ 208 h 218"/>
                <a:gd name="T94" fmla="*/ 418 w 472"/>
                <a:gd name="T95" fmla="*/ 144 h 218"/>
                <a:gd name="T96" fmla="*/ 418 w 472"/>
                <a:gd name="T97" fmla="*/ 144 h 218"/>
                <a:gd name="T98" fmla="*/ 422 w 472"/>
                <a:gd name="T99" fmla="*/ 140 h 218"/>
                <a:gd name="T100" fmla="*/ 424 w 472"/>
                <a:gd name="T101" fmla="*/ 134 h 218"/>
                <a:gd name="T102" fmla="*/ 424 w 472"/>
                <a:gd name="T103" fmla="*/ 134 h 218"/>
                <a:gd name="T104" fmla="*/ 422 w 472"/>
                <a:gd name="T105" fmla="*/ 130 h 218"/>
                <a:gd name="T106" fmla="*/ 420 w 472"/>
                <a:gd name="T107" fmla="*/ 126 h 218"/>
                <a:gd name="T108" fmla="*/ 416 w 472"/>
                <a:gd name="T109" fmla="*/ 122 h 218"/>
                <a:gd name="T110" fmla="*/ 416 w 472"/>
                <a:gd name="T111" fmla="*/ 102 h 218"/>
                <a:gd name="T112" fmla="*/ 466 w 472"/>
                <a:gd name="T113" fmla="*/ 84 h 218"/>
                <a:gd name="T114" fmla="*/ 466 w 472"/>
                <a:gd name="T115" fmla="*/ 84 h 218"/>
                <a:gd name="T116" fmla="*/ 470 w 472"/>
                <a:gd name="T117" fmla="*/ 82 h 218"/>
                <a:gd name="T118" fmla="*/ 472 w 472"/>
                <a:gd name="T119" fmla="*/ 82 h 218"/>
                <a:gd name="T120" fmla="*/ 470 w 472"/>
                <a:gd name="T121" fmla="*/ 80 h 218"/>
                <a:gd name="T122" fmla="*/ 466 w 472"/>
                <a:gd name="T123" fmla="*/ 78 h 218"/>
                <a:gd name="T124" fmla="*/ 466 w 472"/>
                <a:gd name="T125" fmla="*/ 7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218">
                  <a:moveTo>
                    <a:pt x="466" y="78"/>
                  </a:moveTo>
                  <a:lnTo>
                    <a:pt x="246" y="2"/>
                  </a:lnTo>
                  <a:lnTo>
                    <a:pt x="246" y="2"/>
                  </a:lnTo>
                  <a:lnTo>
                    <a:pt x="236" y="0"/>
                  </a:lnTo>
                  <a:lnTo>
                    <a:pt x="226" y="2"/>
                  </a:lnTo>
                  <a:lnTo>
                    <a:pt x="4" y="80"/>
                  </a:lnTo>
                  <a:lnTo>
                    <a:pt x="4" y="80"/>
                  </a:lnTo>
                  <a:lnTo>
                    <a:pt x="2" y="82"/>
                  </a:lnTo>
                  <a:lnTo>
                    <a:pt x="0" y="84"/>
                  </a:lnTo>
                  <a:lnTo>
                    <a:pt x="2" y="84"/>
                  </a:lnTo>
                  <a:lnTo>
                    <a:pt x="4" y="86"/>
                  </a:lnTo>
                  <a:lnTo>
                    <a:pt x="96" y="118"/>
                  </a:lnTo>
                  <a:lnTo>
                    <a:pt x="96" y="184"/>
                  </a:lnTo>
                  <a:lnTo>
                    <a:pt x="96" y="184"/>
                  </a:lnTo>
                  <a:lnTo>
                    <a:pt x="108" y="178"/>
                  </a:lnTo>
                  <a:lnTo>
                    <a:pt x="126" y="178"/>
                  </a:lnTo>
                  <a:lnTo>
                    <a:pt x="146" y="178"/>
                  </a:lnTo>
                  <a:lnTo>
                    <a:pt x="168" y="184"/>
                  </a:lnTo>
                  <a:lnTo>
                    <a:pt x="168" y="184"/>
                  </a:lnTo>
                  <a:lnTo>
                    <a:pt x="188" y="190"/>
                  </a:lnTo>
                  <a:lnTo>
                    <a:pt x="206" y="198"/>
                  </a:lnTo>
                  <a:lnTo>
                    <a:pt x="220" y="208"/>
                  </a:lnTo>
                  <a:lnTo>
                    <a:pt x="230" y="218"/>
                  </a:lnTo>
                  <a:lnTo>
                    <a:pt x="230" y="218"/>
                  </a:lnTo>
                  <a:lnTo>
                    <a:pt x="238" y="218"/>
                  </a:lnTo>
                  <a:lnTo>
                    <a:pt x="238" y="218"/>
                  </a:lnTo>
                  <a:lnTo>
                    <a:pt x="248" y="208"/>
                  </a:lnTo>
                  <a:lnTo>
                    <a:pt x="262" y="198"/>
                  </a:lnTo>
                  <a:lnTo>
                    <a:pt x="278" y="190"/>
                  </a:lnTo>
                  <a:lnTo>
                    <a:pt x="300" y="184"/>
                  </a:lnTo>
                  <a:lnTo>
                    <a:pt x="300" y="184"/>
                  </a:lnTo>
                  <a:lnTo>
                    <a:pt x="318" y="180"/>
                  </a:lnTo>
                  <a:lnTo>
                    <a:pt x="336" y="178"/>
                  </a:lnTo>
                  <a:lnTo>
                    <a:pt x="352" y="178"/>
                  </a:lnTo>
                  <a:lnTo>
                    <a:pt x="366" y="180"/>
                  </a:lnTo>
                  <a:lnTo>
                    <a:pt x="366" y="120"/>
                  </a:lnTo>
                  <a:lnTo>
                    <a:pt x="406" y="106"/>
                  </a:lnTo>
                  <a:lnTo>
                    <a:pt x="406" y="122"/>
                  </a:lnTo>
                  <a:lnTo>
                    <a:pt x="406" y="122"/>
                  </a:lnTo>
                  <a:lnTo>
                    <a:pt x="400" y="126"/>
                  </a:lnTo>
                  <a:lnTo>
                    <a:pt x="398" y="130"/>
                  </a:lnTo>
                  <a:lnTo>
                    <a:pt x="398" y="134"/>
                  </a:lnTo>
                  <a:lnTo>
                    <a:pt x="398" y="134"/>
                  </a:lnTo>
                  <a:lnTo>
                    <a:pt x="398" y="138"/>
                  </a:lnTo>
                  <a:lnTo>
                    <a:pt x="402" y="142"/>
                  </a:lnTo>
                  <a:lnTo>
                    <a:pt x="392" y="208"/>
                  </a:lnTo>
                  <a:lnTo>
                    <a:pt x="430" y="208"/>
                  </a:lnTo>
                  <a:lnTo>
                    <a:pt x="418" y="144"/>
                  </a:lnTo>
                  <a:lnTo>
                    <a:pt x="418" y="144"/>
                  </a:lnTo>
                  <a:lnTo>
                    <a:pt x="422" y="140"/>
                  </a:lnTo>
                  <a:lnTo>
                    <a:pt x="424" y="134"/>
                  </a:lnTo>
                  <a:lnTo>
                    <a:pt x="424" y="134"/>
                  </a:lnTo>
                  <a:lnTo>
                    <a:pt x="422" y="130"/>
                  </a:lnTo>
                  <a:lnTo>
                    <a:pt x="420" y="126"/>
                  </a:lnTo>
                  <a:lnTo>
                    <a:pt x="416" y="122"/>
                  </a:lnTo>
                  <a:lnTo>
                    <a:pt x="416" y="102"/>
                  </a:lnTo>
                  <a:lnTo>
                    <a:pt x="466" y="84"/>
                  </a:lnTo>
                  <a:lnTo>
                    <a:pt x="466" y="84"/>
                  </a:lnTo>
                  <a:lnTo>
                    <a:pt x="470" y="82"/>
                  </a:lnTo>
                  <a:lnTo>
                    <a:pt x="472" y="82"/>
                  </a:lnTo>
                  <a:lnTo>
                    <a:pt x="470" y="80"/>
                  </a:lnTo>
                  <a:lnTo>
                    <a:pt x="466" y="78"/>
                  </a:lnTo>
                  <a:lnTo>
                    <a:pt x="466" y="78"/>
                  </a:lnTo>
                  <a:close/>
                </a:path>
              </a:pathLst>
            </a:custGeom>
            <a:solidFill>
              <a:srgbClr val="1F4E79"/>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5" name="Freeform 940">
            <a:extLst>
              <a:ext uri="{FF2B5EF4-FFF2-40B4-BE49-F238E27FC236}">
                <a16:creationId xmlns:a16="http://schemas.microsoft.com/office/drawing/2014/main" id="{887F515A-7541-3F28-FD23-DB4024DE7C48}"/>
              </a:ext>
            </a:extLst>
          </p:cNvPr>
          <p:cNvSpPr>
            <a:spLocks noChangeAspect="1" noEditPoints="1"/>
          </p:cNvSpPr>
          <p:nvPr/>
        </p:nvSpPr>
        <p:spPr bwMode="auto">
          <a:xfrm>
            <a:off x="5370188" y="1498105"/>
            <a:ext cx="369021" cy="369021"/>
          </a:xfrm>
          <a:custGeom>
            <a:avLst/>
            <a:gdLst>
              <a:gd name="T0" fmla="*/ 361 w 512"/>
              <a:gd name="T1" fmla="*/ 188 h 512"/>
              <a:gd name="T2" fmla="*/ 391 w 512"/>
              <a:gd name="T3" fmla="*/ 309 h 512"/>
              <a:gd name="T4" fmla="*/ 324 w 512"/>
              <a:gd name="T5" fmla="*/ 309 h 512"/>
              <a:gd name="T6" fmla="*/ 361 w 512"/>
              <a:gd name="T7" fmla="*/ 188 h 512"/>
              <a:gd name="T8" fmla="*/ 121 w 512"/>
              <a:gd name="T9" fmla="*/ 309 h 512"/>
              <a:gd name="T10" fmla="*/ 189 w 512"/>
              <a:gd name="T11" fmla="*/ 309 h 512"/>
              <a:gd name="T12" fmla="*/ 159 w 512"/>
              <a:gd name="T13" fmla="*/ 188 h 512"/>
              <a:gd name="T14" fmla="*/ 121 w 512"/>
              <a:gd name="T15" fmla="*/ 309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415 w 512"/>
              <a:gd name="T27" fmla="*/ 317 h 512"/>
              <a:gd name="T28" fmla="*/ 373 w 512"/>
              <a:gd name="T29" fmla="*/ 146 h 512"/>
              <a:gd name="T30" fmla="*/ 372 w 512"/>
              <a:gd name="T31" fmla="*/ 146 h 512"/>
              <a:gd name="T32" fmla="*/ 372 w 512"/>
              <a:gd name="T33" fmla="*/ 144 h 512"/>
              <a:gd name="T34" fmla="*/ 370 w 512"/>
              <a:gd name="T35" fmla="*/ 142 h 512"/>
              <a:gd name="T36" fmla="*/ 369 w 512"/>
              <a:gd name="T37" fmla="*/ 141 h 512"/>
              <a:gd name="T38" fmla="*/ 367 w 512"/>
              <a:gd name="T39" fmla="*/ 140 h 512"/>
              <a:gd name="T40" fmla="*/ 366 w 512"/>
              <a:gd name="T41" fmla="*/ 139 h 512"/>
              <a:gd name="T42" fmla="*/ 363 w 512"/>
              <a:gd name="T43" fmla="*/ 138 h 512"/>
              <a:gd name="T44" fmla="*/ 362 w 512"/>
              <a:gd name="T45" fmla="*/ 138 h 512"/>
              <a:gd name="T46" fmla="*/ 362 w 512"/>
              <a:gd name="T47" fmla="*/ 138 h 512"/>
              <a:gd name="T48" fmla="*/ 266 w 512"/>
              <a:gd name="T49" fmla="*/ 138 h 512"/>
              <a:gd name="T50" fmla="*/ 266 w 512"/>
              <a:gd name="T51" fmla="*/ 106 h 512"/>
              <a:gd name="T52" fmla="*/ 256 w 512"/>
              <a:gd name="T53" fmla="*/ 96 h 512"/>
              <a:gd name="T54" fmla="*/ 245 w 512"/>
              <a:gd name="T55" fmla="*/ 106 h 512"/>
              <a:gd name="T56" fmla="*/ 245 w 512"/>
              <a:gd name="T57" fmla="*/ 138 h 512"/>
              <a:gd name="T58" fmla="*/ 160 w 512"/>
              <a:gd name="T59" fmla="*/ 138 h 512"/>
              <a:gd name="T60" fmla="*/ 159 w 512"/>
              <a:gd name="T61" fmla="*/ 138 h 512"/>
              <a:gd name="T62" fmla="*/ 156 w 512"/>
              <a:gd name="T63" fmla="*/ 139 h 512"/>
              <a:gd name="T64" fmla="*/ 155 w 512"/>
              <a:gd name="T65" fmla="*/ 140 h 512"/>
              <a:gd name="T66" fmla="*/ 153 w 512"/>
              <a:gd name="T67" fmla="*/ 141 h 512"/>
              <a:gd name="T68" fmla="*/ 152 w 512"/>
              <a:gd name="T69" fmla="*/ 142 h 512"/>
              <a:gd name="T70" fmla="*/ 150 w 512"/>
              <a:gd name="T71" fmla="*/ 144 h 512"/>
              <a:gd name="T72" fmla="*/ 150 w 512"/>
              <a:gd name="T73" fmla="*/ 145 h 512"/>
              <a:gd name="T74" fmla="*/ 149 w 512"/>
              <a:gd name="T75" fmla="*/ 146 h 512"/>
              <a:gd name="T76" fmla="*/ 96 w 512"/>
              <a:gd name="T77" fmla="*/ 316 h 512"/>
              <a:gd name="T78" fmla="*/ 98 w 512"/>
              <a:gd name="T79" fmla="*/ 326 h 512"/>
              <a:gd name="T80" fmla="*/ 106 w 512"/>
              <a:gd name="T81" fmla="*/ 330 h 512"/>
              <a:gd name="T82" fmla="*/ 202 w 512"/>
              <a:gd name="T83" fmla="*/ 330 h 512"/>
              <a:gd name="T84" fmla="*/ 211 w 512"/>
              <a:gd name="T85" fmla="*/ 326 h 512"/>
              <a:gd name="T86" fmla="*/ 213 w 512"/>
              <a:gd name="T87" fmla="*/ 317 h 512"/>
              <a:gd name="T88" fmla="*/ 173 w 512"/>
              <a:gd name="T89" fmla="*/ 160 h 512"/>
              <a:gd name="T90" fmla="*/ 245 w 512"/>
              <a:gd name="T91" fmla="*/ 160 h 512"/>
              <a:gd name="T92" fmla="*/ 245 w 512"/>
              <a:gd name="T93" fmla="*/ 394 h 512"/>
              <a:gd name="T94" fmla="*/ 192 w 512"/>
              <a:gd name="T95" fmla="*/ 394 h 512"/>
              <a:gd name="T96" fmla="*/ 181 w 512"/>
              <a:gd name="T97" fmla="*/ 405 h 512"/>
              <a:gd name="T98" fmla="*/ 192 w 512"/>
              <a:gd name="T99" fmla="*/ 416 h 512"/>
              <a:gd name="T100" fmla="*/ 320 w 512"/>
              <a:gd name="T101" fmla="*/ 416 h 512"/>
              <a:gd name="T102" fmla="*/ 330 w 512"/>
              <a:gd name="T103" fmla="*/ 405 h 512"/>
              <a:gd name="T104" fmla="*/ 320 w 512"/>
              <a:gd name="T105" fmla="*/ 394 h 512"/>
              <a:gd name="T106" fmla="*/ 266 w 512"/>
              <a:gd name="T107" fmla="*/ 394 h 512"/>
              <a:gd name="T108" fmla="*/ 266 w 512"/>
              <a:gd name="T109" fmla="*/ 160 h 512"/>
              <a:gd name="T110" fmla="*/ 348 w 512"/>
              <a:gd name="T111" fmla="*/ 160 h 512"/>
              <a:gd name="T112" fmla="*/ 299 w 512"/>
              <a:gd name="T113" fmla="*/ 316 h 512"/>
              <a:gd name="T114" fmla="*/ 300 w 512"/>
              <a:gd name="T115" fmla="*/ 326 h 512"/>
              <a:gd name="T116" fmla="*/ 309 w 512"/>
              <a:gd name="T117" fmla="*/ 330 h 512"/>
              <a:gd name="T118" fmla="*/ 405 w 512"/>
              <a:gd name="T119" fmla="*/ 330 h 512"/>
              <a:gd name="T120" fmla="*/ 413 w 512"/>
              <a:gd name="T121" fmla="*/ 326 h 512"/>
              <a:gd name="T122" fmla="*/ 415 w 512"/>
              <a:gd name="T123" fmla="*/ 3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512">
                <a:moveTo>
                  <a:pt x="361" y="188"/>
                </a:moveTo>
                <a:cubicBezTo>
                  <a:pt x="391" y="309"/>
                  <a:pt x="391" y="309"/>
                  <a:pt x="391" y="309"/>
                </a:cubicBezTo>
                <a:cubicBezTo>
                  <a:pt x="324" y="309"/>
                  <a:pt x="324" y="309"/>
                  <a:pt x="324" y="309"/>
                </a:cubicBezTo>
                <a:lnTo>
                  <a:pt x="361" y="188"/>
                </a:lnTo>
                <a:close/>
                <a:moveTo>
                  <a:pt x="121" y="309"/>
                </a:moveTo>
                <a:cubicBezTo>
                  <a:pt x="189" y="309"/>
                  <a:pt x="189" y="309"/>
                  <a:pt x="189" y="309"/>
                </a:cubicBezTo>
                <a:cubicBezTo>
                  <a:pt x="159" y="188"/>
                  <a:pt x="159" y="188"/>
                  <a:pt x="159" y="188"/>
                </a:cubicBezTo>
                <a:lnTo>
                  <a:pt x="121" y="30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5" y="317"/>
                </a:moveTo>
                <a:cubicBezTo>
                  <a:pt x="373" y="146"/>
                  <a:pt x="373" y="146"/>
                  <a:pt x="373" y="146"/>
                </a:cubicBezTo>
                <a:cubicBezTo>
                  <a:pt x="373" y="146"/>
                  <a:pt x="372" y="146"/>
                  <a:pt x="372" y="146"/>
                </a:cubicBezTo>
                <a:cubicBezTo>
                  <a:pt x="372" y="145"/>
                  <a:pt x="372" y="145"/>
                  <a:pt x="372" y="144"/>
                </a:cubicBezTo>
                <a:cubicBezTo>
                  <a:pt x="371" y="143"/>
                  <a:pt x="371" y="143"/>
                  <a:pt x="370" y="142"/>
                </a:cubicBezTo>
                <a:cubicBezTo>
                  <a:pt x="370" y="142"/>
                  <a:pt x="370" y="141"/>
                  <a:pt x="369" y="141"/>
                </a:cubicBezTo>
                <a:cubicBezTo>
                  <a:pt x="369" y="141"/>
                  <a:pt x="368" y="140"/>
                  <a:pt x="367" y="140"/>
                </a:cubicBezTo>
                <a:cubicBezTo>
                  <a:pt x="367" y="139"/>
                  <a:pt x="367" y="139"/>
                  <a:pt x="366" y="139"/>
                </a:cubicBezTo>
                <a:cubicBezTo>
                  <a:pt x="365" y="139"/>
                  <a:pt x="364" y="138"/>
                  <a:pt x="363" y="138"/>
                </a:cubicBezTo>
                <a:cubicBezTo>
                  <a:pt x="363" y="138"/>
                  <a:pt x="363" y="138"/>
                  <a:pt x="362" y="138"/>
                </a:cubicBezTo>
                <a:cubicBezTo>
                  <a:pt x="362" y="138"/>
                  <a:pt x="362" y="138"/>
                  <a:pt x="362" y="138"/>
                </a:cubicBezTo>
                <a:cubicBezTo>
                  <a:pt x="266" y="138"/>
                  <a:pt x="266" y="138"/>
                  <a:pt x="266" y="138"/>
                </a:cubicBezTo>
                <a:cubicBezTo>
                  <a:pt x="266" y="106"/>
                  <a:pt x="266" y="106"/>
                  <a:pt x="266" y="106"/>
                </a:cubicBezTo>
                <a:cubicBezTo>
                  <a:pt x="266" y="100"/>
                  <a:pt x="262" y="96"/>
                  <a:pt x="256" y="96"/>
                </a:cubicBezTo>
                <a:cubicBezTo>
                  <a:pt x="250" y="96"/>
                  <a:pt x="245" y="100"/>
                  <a:pt x="245" y="106"/>
                </a:cubicBezTo>
                <a:cubicBezTo>
                  <a:pt x="245" y="138"/>
                  <a:pt x="245" y="138"/>
                  <a:pt x="245" y="138"/>
                </a:cubicBezTo>
                <a:cubicBezTo>
                  <a:pt x="160" y="138"/>
                  <a:pt x="160" y="138"/>
                  <a:pt x="160" y="138"/>
                </a:cubicBezTo>
                <a:cubicBezTo>
                  <a:pt x="159" y="138"/>
                  <a:pt x="159" y="138"/>
                  <a:pt x="159" y="138"/>
                </a:cubicBezTo>
                <a:cubicBezTo>
                  <a:pt x="158" y="139"/>
                  <a:pt x="157" y="139"/>
                  <a:pt x="156" y="139"/>
                </a:cubicBezTo>
                <a:cubicBezTo>
                  <a:pt x="156" y="139"/>
                  <a:pt x="155" y="139"/>
                  <a:pt x="155" y="140"/>
                </a:cubicBezTo>
                <a:cubicBezTo>
                  <a:pt x="154" y="140"/>
                  <a:pt x="153" y="141"/>
                  <a:pt x="153" y="141"/>
                </a:cubicBezTo>
                <a:cubicBezTo>
                  <a:pt x="152" y="141"/>
                  <a:pt x="152" y="142"/>
                  <a:pt x="152" y="142"/>
                </a:cubicBezTo>
                <a:cubicBezTo>
                  <a:pt x="151" y="143"/>
                  <a:pt x="151" y="143"/>
                  <a:pt x="150" y="144"/>
                </a:cubicBezTo>
                <a:cubicBezTo>
                  <a:pt x="150" y="145"/>
                  <a:pt x="150" y="145"/>
                  <a:pt x="150" y="145"/>
                </a:cubicBezTo>
                <a:cubicBezTo>
                  <a:pt x="150" y="145"/>
                  <a:pt x="150" y="146"/>
                  <a:pt x="149" y="146"/>
                </a:cubicBezTo>
                <a:cubicBezTo>
                  <a:pt x="96" y="316"/>
                  <a:pt x="96" y="316"/>
                  <a:pt x="96" y="316"/>
                </a:cubicBezTo>
                <a:cubicBezTo>
                  <a:pt x="95" y="320"/>
                  <a:pt x="96" y="323"/>
                  <a:pt x="98" y="326"/>
                </a:cubicBezTo>
                <a:cubicBezTo>
                  <a:pt x="100" y="329"/>
                  <a:pt x="103" y="330"/>
                  <a:pt x="106" y="330"/>
                </a:cubicBezTo>
                <a:cubicBezTo>
                  <a:pt x="202" y="330"/>
                  <a:pt x="202" y="330"/>
                  <a:pt x="202" y="330"/>
                </a:cubicBezTo>
                <a:cubicBezTo>
                  <a:pt x="206" y="330"/>
                  <a:pt x="209" y="329"/>
                  <a:pt x="211" y="326"/>
                </a:cubicBezTo>
                <a:cubicBezTo>
                  <a:pt x="213" y="324"/>
                  <a:pt x="213" y="320"/>
                  <a:pt x="213" y="317"/>
                </a:cubicBezTo>
                <a:cubicBezTo>
                  <a:pt x="173" y="160"/>
                  <a:pt x="173" y="160"/>
                  <a:pt x="173" y="160"/>
                </a:cubicBezTo>
                <a:cubicBezTo>
                  <a:pt x="245" y="160"/>
                  <a:pt x="245" y="160"/>
                  <a:pt x="245" y="160"/>
                </a:cubicBezTo>
                <a:cubicBezTo>
                  <a:pt x="245" y="394"/>
                  <a:pt x="245" y="394"/>
                  <a:pt x="245" y="394"/>
                </a:cubicBezTo>
                <a:cubicBezTo>
                  <a:pt x="192" y="394"/>
                  <a:pt x="192" y="394"/>
                  <a:pt x="192" y="394"/>
                </a:cubicBezTo>
                <a:cubicBezTo>
                  <a:pt x="186" y="394"/>
                  <a:pt x="181" y="399"/>
                  <a:pt x="181" y="405"/>
                </a:cubicBezTo>
                <a:cubicBezTo>
                  <a:pt x="181" y="411"/>
                  <a:pt x="186" y="416"/>
                  <a:pt x="192" y="416"/>
                </a:cubicBezTo>
                <a:cubicBezTo>
                  <a:pt x="320" y="416"/>
                  <a:pt x="320" y="416"/>
                  <a:pt x="320" y="416"/>
                </a:cubicBezTo>
                <a:cubicBezTo>
                  <a:pt x="326" y="416"/>
                  <a:pt x="330" y="411"/>
                  <a:pt x="330" y="405"/>
                </a:cubicBezTo>
                <a:cubicBezTo>
                  <a:pt x="330" y="399"/>
                  <a:pt x="326" y="394"/>
                  <a:pt x="320" y="394"/>
                </a:cubicBezTo>
                <a:cubicBezTo>
                  <a:pt x="266" y="394"/>
                  <a:pt x="266" y="394"/>
                  <a:pt x="266" y="394"/>
                </a:cubicBezTo>
                <a:cubicBezTo>
                  <a:pt x="266" y="160"/>
                  <a:pt x="266" y="160"/>
                  <a:pt x="266" y="160"/>
                </a:cubicBezTo>
                <a:cubicBezTo>
                  <a:pt x="348" y="160"/>
                  <a:pt x="348" y="160"/>
                  <a:pt x="348" y="160"/>
                </a:cubicBezTo>
                <a:cubicBezTo>
                  <a:pt x="299" y="316"/>
                  <a:pt x="299" y="316"/>
                  <a:pt x="299" y="316"/>
                </a:cubicBezTo>
                <a:cubicBezTo>
                  <a:pt x="298" y="320"/>
                  <a:pt x="298" y="323"/>
                  <a:pt x="300" y="326"/>
                </a:cubicBezTo>
                <a:cubicBezTo>
                  <a:pt x="302" y="329"/>
                  <a:pt x="306" y="330"/>
                  <a:pt x="309" y="330"/>
                </a:cubicBezTo>
                <a:cubicBezTo>
                  <a:pt x="405" y="330"/>
                  <a:pt x="405" y="330"/>
                  <a:pt x="405" y="330"/>
                </a:cubicBezTo>
                <a:cubicBezTo>
                  <a:pt x="408" y="330"/>
                  <a:pt x="411" y="329"/>
                  <a:pt x="413" y="326"/>
                </a:cubicBezTo>
                <a:cubicBezTo>
                  <a:pt x="415" y="324"/>
                  <a:pt x="416" y="320"/>
                  <a:pt x="415" y="317"/>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7674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VII: Government Grants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E9CF2B11-9ABB-DC68-6E3B-999272A0D8FB}"/>
              </a:ext>
            </a:extLst>
          </p:cNvPr>
          <p:cNvGrpSpPr/>
          <p:nvPr/>
        </p:nvGrpSpPr>
        <p:grpSpPr>
          <a:xfrm>
            <a:off x="353916" y="1181736"/>
            <a:ext cx="3689762" cy="2740024"/>
            <a:chOff x="2908521" y="1973858"/>
            <a:chExt cx="2368940" cy="4032303"/>
          </a:xfrm>
        </p:grpSpPr>
        <p:sp>
          <p:nvSpPr>
            <p:cNvPr id="19" name="Round Same Side Corner Rectangle 7">
              <a:extLst>
                <a:ext uri="{FF2B5EF4-FFF2-40B4-BE49-F238E27FC236}">
                  <a16:creationId xmlns:a16="http://schemas.microsoft.com/office/drawing/2014/main" id="{9960139A-4446-9BDE-450C-D34EB876511C}"/>
                </a:ext>
              </a:extLst>
            </p:cNvPr>
            <p:cNvSpPr/>
            <p:nvPr/>
          </p:nvSpPr>
          <p:spPr bwMode="gray">
            <a:xfrm>
              <a:off x="2908522" y="1973858"/>
              <a:ext cx="2368939" cy="710954"/>
            </a:xfrm>
            <a:prstGeom prst="round2SameRect">
              <a:avLst>
                <a:gd name="adj1" fmla="val 50000"/>
                <a:gd name="adj2" fmla="val 0"/>
              </a:avLst>
            </a:prstGeom>
            <a:solidFill>
              <a:schemeClr val="accent1">
                <a:lumMod val="50000"/>
              </a:schemeClr>
            </a:solidFill>
            <a:ln w="19050" algn="ctr">
              <a:solidFill>
                <a:schemeClr val="accent5">
                  <a:lumMod val="50000"/>
                </a:schemeClr>
              </a:solidFill>
              <a:miter lim="800000"/>
              <a:headEnd/>
              <a:tailEnd/>
            </a:ln>
          </p:spPr>
          <p:txBody>
            <a:bodyPr wrap="square" lIns="0" tIns="88900" rIns="0" bIns="108000" rtlCol="0" anchor="ctr"/>
            <a:lstStyle/>
            <a:p>
              <a:pPr algn="ctr">
                <a:buFont typeface="Wingdings 2" pitchFamily="18" charset="2"/>
                <a:buNone/>
              </a:pPr>
              <a:r>
                <a:rPr lang="en-US" sz="1600" b="1" dirty="0">
                  <a:solidFill>
                    <a:schemeClr val="bg1"/>
                  </a:solidFill>
                </a:rPr>
                <a:t>ICDS</a:t>
              </a:r>
            </a:p>
          </p:txBody>
        </p:sp>
        <p:sp>
          <p:nvSpPr>
            <p:cNvPr id="20" name="Round Same Side Corner Rectangle 9">
              <a:extLst>
                <a:ext uri="{FF2B5EF4-FFF2-40B4-BE49-F238E27FC236}">
                  <a16:creationId xmlns:a16="http://schemas.microsoft.com/office/drawing/2014/main" id="{BE1E73A3-0838-15B7-DFBF-FEBC99B10262}"/>
                </a:ext>
              </a:extLst>
            </p:cNvPr>
            <p:cNvSpPr/>
            <p:nvPr/>
          </p:nvSpPr>
          <p:spPr bwMode="gray">
            <a:xfrm>
              <a:off x="2908521" y="2684813"/>
              <a:ext cx="2368939" cy="3321348"/>
            </a:xfrm>
            <a:prstGeom prst="round2SameRect">
              <a:avLst>
                <a:gd name="adj1" fmla="val 0"/>
                <a:gd name="adj2" fmla="val 11552"/>
              </a:avLst>
            </a:prstGeom>
            <a:solidFill>
              <a:srgbClr val="ECECEC">
                <a:alpha val="28000"/>
              </a:srgbClr>
            </a:solidFill>
            <a:ln w="19050" algn="ctr">
              <a:solidFill>
                <a:schemeClr val="accent5">
                  <a:lumMod val="50000"/>
                </a:schemeClr>
              </a:solidFill>
              <a:prstDash val="sysDot"/>
              <a:miter lim="800000"/>
              <a:headEnd/>
              <a:tailEnd/>
            </a:ln>
          </p:spPr>
          <p:txBody>
            <a:bodyPr wrap="square" lIns="36000" tIns="108000" rIns="88900" bIns="88900" rtlCol="0" anchor="t"/>
            <a:lstStyle/>
            <a:p>
              <a:pPr algn="just">
                <a:lnSpc>
                  <a:spcPct val="106000"/>
                </a:lnSpc>
              </a:pPr>
              <a:r>
                <a:rPr lang="en-US" sz="1400" dirty="0"/>
                <a:t>Government grants should not be recognized until there is reasonable assurance that </a:t>
              </a:r>
            </a:p>
            <a:p>
              <a:pPr marL="285750" indent="-285750" algn="just">
                <a:lnSpc>
                  <a:spcPct val="106000"/>
                </a:lnSpc>
                <a:buFont typeface="Arial" panose="020B0604020202020204" pitchFamily="34" charset="0"/>
                <a:buChar char="•"/>
              </a:pPr>
              <a:r>
                <a:rPr lang="en-US" sz="1400" dirty="0"/>
                <a:t>the entity shall comply with the conditions attached to them, and </a:t>
              </a:r>
            </a:p>
            <a:p>
              <a:pPr marL="285750" indent="-285750" algn="just">
                <a:lnSpc>
                  <a:spcPct val="106000"/>
                </a:lnSpc>
                <a:buFont typeface="Arial" panose="020B0604020202020204" pitchFamily="34" charset="0"/>
                <a:buChar char="•"/>
              </a:pPr>
              <a:r>
                <a:rPr lang="en-US" sz="1400" dirty="0"/>
                <a:t>the grants shall be received.</a:t>
              </a:r>
            </a:p>
            <a:p>
              <a:pPr algn="just">
                <a:lnSpc>
                  <a:spcPct val="106000"/>
                </a:lnSpc>
              </a:pPr>
              <a:r>
                <a:rPr lang="en-US" sz="1400" dirty="0"/>
                <a:t>However, recognition of Government grant shall not be postponed beyond the date of actual receipt.</a:t>
              </a:r>
            </a:p>
          </p:txBody>
        </p:sp>
      </p:grpSp>
      <p:grpSp>
        <p:nvGrpSpPr>
          <p:cNvPr id="21" name="Group 20">
            <a:extLst>
              <a:ext uri="{FF2B5EF4-FFF2-40B4-BE49-F238E27FC236}">
                <a16:creationId xmlns:a16="http://schemas.microsoft.com/office/drawing/2014/main" id="{8F4ACDA9-417E-13DE-0963-71D081B283B9}"/>
              </a:ext>
            </a:extLst>
          </p:cNvPr>
          <p:cNvGrpSpPr/>
          <p:nvPr/>
        </p:nvGrpSpPr>
        <p:grpSpPr>
          <a:xfrm>
            <a:off x="4234902" y="1193266"/>
            <a:ext cx="3689762" cy="2739970"/>
            <a:chOff x="2908521" y="1973858"/>
            <a:chExt cx="2368940" cy="4032667"/>
          </a:xfrm>
        </p:grpSpPr>
        <p:sp>
          <p:nvSpPr>
            <p:cNvPr id="22" name="Round Same Side Corner Rectangle 7">
              <a:extLst>
                <a:ext uri="{FF2B5EF4-FFF2-40B4-BE49-F238E27FC236}">
                  <a16:creationId xmlns:a16="http://schemas.microsoft.com/office/drawing/2014/main" id="{F159B8F3-2C45-D9CF-65E8-EC50F18A8016}"/>
                </a:ext>
              </a:extLst>
            </p:cNvPr>
            <p:cNvSpPr/>
            <p:nvPr/>
          </p:nvSpPr>
          <p:spPr bwMode="gray">
            <a:xfrm>
              <a:off x="2908522" y="1973858"/>
              <a:ext cx="2368939" cy="710954"/>
            </a:xfrm>
            <a:prstGeom prst="round2SameRect">
              <a:avLst>
                <a:gd name="adj1" fmla="val 50000"/>
                <a:gd name="adj2" fmla="val 0"/>
              </a:avLst>
            </a:prstGeom>
            <a:solidFill>
              <a:schemeClr val="accent1">
                <a:lumMod val="50000"/>
              </a:schemeClr>
            </a:solidFill>
            <a:ln w="19050" algn="ctr">
              <a:solidFill>
                <a:schemeClr val="accent5">
                  <a:lumMod val="50000"/>
                </a:schemeClr>
              </a:solidFill>
              <a:miter lim="800000"/>
              <a:headEnd/>
              <a:tailEnd/>
            </a:ln>
          </p:spPr>
          <p:txBody>
            <a:bodyPr wrap="square" lIns="0" tIns="88900" rIns="0" bIns="108000" rtlCol="0" anchor="ctr"/>
            <a:lstStyle/>
            <a:p>
              <a:pPr algn="ctr">
                <a:buFont typeface="Wingdings 2" pitchFamily="18" charset="2"/>
                <a:buNone/>
              </a:pPr>
              <a:r>
                <a:rPr lang="en-US" sz="1600" b="1" dirty="0">
                  <a:solidFill>
                    <a:schemeClr val="bg1"/>
                  </a:solidFill>
                </a:rPr>
                <a:t>Accounting standard</a:t>
              </a:r>
            </a:p>
          </p:txBody>
        </p:sp>
        <p:sp>
          <p:nvSpPr>
            <p:cNvPr id="23" name="Round Same Side Corner Rectangle 9">
              <a:extLst>
                <a:ext uri="{FF2B5EF4-FFF2-40B4-BE49-F238E27FC236}">
                  <a16:creationId xmlns:a16="http://schemas.microsoft.com/office/drawing/2014/main" id="{E3AA6034-6735-4BE8-FA55-B060D87D3DDF}"/>
                </a:ext>
              </a:extLst>
            </p:cNvPr>
            <p:cNvSpPr/>
            <p:nvPr/>
          </p:nvSpPr>
          <p:spPr bwMode="gray">
            <a:xfrm>
              <a:off x="2908521" y="2684813"/>
              <a:ext cx="2368939" cy="3321712"/>
            </a:xfrm>
            <a:prstGeom prst="round2SameRect">
              <a:avLst>
                <a:gd name="adj1" fmla="val 0"/>
                <a:gd name="adj2" fmla="val 11552"/>
              </a:avLst>
            </a:prstGeom>
            <a:solidFill>
              <a:srgbClr val="ECECEC">
                <a:alpha val="28000"/>
              </a:srgbClr>
            </a:solidFill>
            <a:ln w="19050" algn="ctr">
              <a:solidFill>
                <a:schemeClr val="accent5">
                  <a:lumMod val="50000"/>
                </a:schemeClr>
              </a:solidFill>
              <a:prstDash val="sysDot"/>
              <a:miter lim="800000"/>
              <a:headEnd/>
              <a:tailEnd/>
            </a:ln>
          </p:spPr>
          <p:txBody>
            <a:bodyPr wrap="square" lIns="36000" tIns="108000" rIns="88900" bIns="88900" rtlCol="0" anchor="t"/>
            <a:lstStyle/>
            <a:p>
              <a:pPr algn="just">
                <a:lnSpc>
                  <a:spcPct val="106000"/>
                </a:lnSpc>
                <a:buFont typeface="Wingdings 2" pitchFamily="18" charset="2"/>
                <a:buNone/>
              </a:pPr>
              <a:r>
                <a:rPr lang="en-US" sz="1400" dirty="0"/>
                <a:t>Government grants shall be recognized:  </a:t>
              </a:r>
            </a:p>
            <a:p>
              <a:pPr marL="285750" indent="-285750" algn="just">
                <a:lnSpc>
                  <a:spcPct val="106000"/>
                </a:lnSpc>
                <a:buFont typeface="Arial" panose="020B0604020202020204" pitchFamily="34" charset="0"/>
                <a:buChar char="•"/>
              </a:pPr>
              <a:r>
                <a:rPr lang="en-US" sz="1400" dirty="0"/>
                <a:t>where there is reasonable assurance that the enterprise will comply with the conditions attached to them; and </a:t>
              </a:r>
            </a:p>
            <a:p>
              <a:pPr marL="285750" indent="-285750" algn="just">
                <a:lnSpc>
                  <a:spcPct val="106000"/>
                </a:lnSpc>
                <a:buFont typeface="Arial" panose="020B0604020202020204" pitchFamily="34" charset="0"/>
                <a:buChar char="•"/>
              </a:pPr>
              <a:r>
                <a:rPr lang="en-US" sz="1400" dirty="0"/>
                <a:t>where such benefits have been earned by the enterprise and it is reasonably certain that the ultimate collection will be made.</a:t>
              </a:r>
            </a:p>
            <a:p>
              <a:pPr algn="just">
                <a:lnSpc>
                  <a:spcPct val="106000"/>
                </a:lnSpc>
              </a:pPr>
              <a:r>
                <a:rPr lang="en-US" sz="1400" dirty="0"/>
                <a:t>Mere receipt of a grant does not confirm fulfillment of grant conditions.</a:t>
              </a:r>
            </a:p>
          </p:txBody>
        </p:sp>
      </p:grpSp>
      <p:grpSp>
        <p:nvGrpSpPr>
          <p:cNvPr id="24" name="Group 23">
            <a:extLst>
              <a:ext uri="{FF2B5EF4-FFF2-40B4-BE49-F238E27FC236}">
                <a16:creationId xmlns:a16="http://schemas.microsoft.com/office/drawing/2014/main" id="{5D444213-40DC-D0A9-B3D9-53BC13467C41}"/>
              </a:ext>
            </a:extLst>
          </p:cNvPr>
          <p:cNvGrpSpPr/>
          <p:nvPr/>
        </p:nvGrpSpPr>
        <p:grpSpPr>
          <a:xfrm>
            <a:off x="8148320" y="1193266"/>
            <a:ext cx="3689762" cy="2739970"/>
            <a:chOff x="2908521" y="1973858"/>
            <a:chExt cx="2368940" cy="3422801"/>
          </a:xfrm>
        </p:grpSpPr>
        <p:sp>
          <p:nvSpPr>
            <p:cNvPr id="25" name="Round Same Side Corner Rectangle 7">
              <a:extLst>
                <a:ext uri="{FF2B5EF4-FFF2-40B4-BE49-F238E27FC236}">
                  <a16:creationId xmlns:a16="http://schemas.microsoft.com/office/drawing/2014/main" id="{BCA22FE0-AE56-0C84-C545-71EFA179819C}"/>
                </a:ext>
              </a:extLst>
            </p:cNvPr>
            <p:cNvSpPr/>
            <p:nvPr/>
          </p:nvSpPr>
          <p:spPr bwMode="gray">
            <a:xfrm>
              <a:off x="2908522" y="1973858"/>
              <a:ext cx="2368939" cy="710954"/>
            </a:xfrm>
            <a:prstGeom prst="round2SameRect">
              <a:avLst>
                <a:gd name="adj1" fmla="val 50000"/>
                <a:gd name="adj2" fmla="val 0"/>
              </a:avLst>
            </a:prstGeom>
            <a:solidFill>
              <a:schemeClr val="accent1">
                <a:lumMod val="50000"/>
              </a:schemeClr>
            </a:solidFill>
            <a:ln w="19050" algn="ctr">
              <a:solidFill>
                <a:schemeClr val="accent5">
                  <a:lumMod val="50000"/>
                </a:schemeClr>
              </a:solidFill>
              <a:miter lim="800000"/>
              <a:headEnd/>
              <a:tailEnd/>
            </a:ln>
          </p:spPr>
          <p:txBody>
            <a:bodyPr wrap="square" lIns="0" tIns="88900" rIns="0" bIns="108000" rtlCol="0" anchor="ctr"/>
            <a:lstStyle/>
            <a:p>
              <a:pPr algn="ctr">
                <a:buFont typeface="Wingdings 2" pitchFamily="18" charset="2"/>
                <a:buNone/>
              </a:pPr>
              <a:r>
                <a:rPr lang="en-US" sz="1600" b="1" dirty="0">
                  <a:solidFill>
                    <a:schemeClr val="bg1"/>
                  </a:solidFill>
                </a:rPr>
                <a:t>Indian Accounting Standard</a:t>
              </a:r>
            </a:p>
          </p:txBody>
        </p:sp>
        <p:sp>
          <p:nvSpPr>
            <p:cNvPr id="26" name="Round Same Side Corner Rectangle 9">
              <a:extLst>
                <a:ext uri="{FF2B5EF4-FFF2-40B4-BE49-F238E27FC236}">
                  <a16:creationId xmlns:a16="http://schemas.microsoft.com/office/drawing/2014/main" id="{CAFABB78-74A0-C426-271F-631B3ABF4F6E}"/>
                </a:ext>
              </a:extLst>
            </p:cNvPr>
            <p:cNvSpPr/>
            <p:nvPr/>
          </p:nvSpPr>
          <p:spPr bwMode="gray">
            <a:xfrm>
              <a:off x="2908521" y="2684813"/>
              <a:ext cx="2368939" cy="2711846"/>
            </a:xfrm>
            <a:prstGeom prst="round2SameRect">
              <a:avLst>
                <a:gd name="adj1" fmla="val 0"/>
                <a:gd name="adj2" fmla="val 11552"/>
              </a:avLst>
            </a:prstGeom>
            <a:solidFill>
              <a:srgbClr val="ECECEC">
                <a:alpha val="28000"/>
              </a:srgbClr>
            </a:solidFill>
            <a:ln w="19050" algn="ctr">
              <a:solidFill>
                <a:schemeClr val="accent5">
                  <a:lumMod val="50000"/>
                </a:schemeClr>
              </a:solidFill>
              <a:prstDash val="sysDot"/>
              <a:miter lim="800000"/>
              <a:headEnd/>
              <a:tailEnd/>
            </a:ln>
          </p:spPr>
          <p:txBody>
            <a:bodyPr wrap="square" lIns="36000" tIns="108000" rIns="88900" bIns="88900" rtlCol="0" anchor="t"/>
            <a:lstStyle/>
            <a:p>
              <a:pPr algn="just">
                <a:lnSpc>
                  <a:spcPct val="106000"/>
                </a:lnSpc>
                <a:buFont typeface="Wingdings 2" pitchFamily="18" charset="2"/>
                <a:buNone/>
              </a:pPr>
              <a:r>
                <a:rPr lang="en-US" sz="1400" dirty="0"/>
                <a:t>Similar to Indian GAAP. </a:t>
              </a:r>
            </a:p>
          </p:txBody>
        </p:sp>
      </p:grpSp>
      <p:sp>
        <p:nvSpPr>
          <p:cNvPr id="27" name="TextBox 26">
            <a:extLst>
              <a:ext uri="{FF2B5EF4-FFF2-40B4-BE49-F238E27FC236}">
                <a16:creationId xmlns:a16="http://schemas.microsoft.com/office/drawing/2014/main" id="{FE04D855-31C6-EF02-27E5-7989A312F207}"/>
              </a:ext>
            </a:extLst>
          </p:cNvPr>
          <p:cNvSpPr txBox="1"/>
          <p:nvPr/>
        </p:nvSpPr>
        <p:spPr>
          <a:xfrm>
            <a:off x="353917" y="813433"/>
            <a:ext cx="11203411" cy="338554"/>
          </a:xfrm>
          <a:prstGeom prst="rect">
            <a:avLst/>
          </a:prstGeom>
          <a:noFill/>
        </p:spPr>
        <p:txBody>
          <a:bodyPr wrap="square" rtlCol="0">
            <a:spAutoFit/>
          </a:bodyPr>
          <a:lstStyle/>
          <a:p>
            <a:r>
              <a:rPr lang="en-US" sz="1600" b="1" dirty="0"/>
              <a:t>ICDS – AS – IND AS – A Differentiation</a:t>
            </a:r>
          </a:p>
        </p:txBody>
      </p:sp>
      <p:grpSp>
        <p:nvGrpSpPr>
          <p:cNvPr id="28" name="Group 27">
            <a:extLst>
              <a:ext uri="{FF2B5EF4-FFF2-40B4-BE49-F238E27FC236}">
                <a16:creationId xmlns:a16="http://schemas.microsoft.com/office/drawing/2014/main" id="{7090E6A8-1D43-32F4-D361-260463A1AA7D}"/>
              </a:ext>
            </a:extLst>
          </p:cNvPr>
          <p:cNvGrpSpPr/>
          <p:nvPr/>
        </p:nvGrpSpPr>
        <p:grpSpPr>
          <a:xfrm>
            <a:off x="335080" y="4021468"/>
            <a:ext cx="11188549" cy="2782102"/>
            <a:chOff x="126946" y="4622226"/>
            <a:chExt cx="11188549" cy="2782102"/>
          </a:xfrm>
        </p:grpSpPr>
        <p:sp>
          <p:nvSpPr>
            <p:cNvPr id="29" name="Rectangle 28">
              <a:extLst>
                <a:ext uri="{FF2B5EF4-FFF2-40B4-BE49-F238E27FC236}">
                  <a16:creationId xmlns:a16="http://schemas.microsoft.com/office/drawing/2014/main" id="{9A11D788-4647-069D-669D-BDE23A01C580}"/>
                </a:ext>
              </a:extLst>
            </p:cNvPr>
            <p:cNvSpPr/>
            <p:nvPr/>
          </p:nvSpPr>
          <p:spPr bwMode="gray">
            <a:xfrm>
              <a:off x="389149" y="4959390"/>
              <a:ext cx="10926346" cy="2136481"/>
            </a:xfrm>
            <a:prstGeom prst="rect">
              <a:avLst/>
            </a:prstGeom>
            <a:solidFill>
              <a:schemeClr val="bg1"/>
            </a:solidFill>
            <a:ln w="19050" algn="ctr">
              <a:solidFill>
                <a:schemeClr val="accent3">
                  <a:lumMod val="20000"/>
                  <a:lumOff val="80000"/>
                </a:schemeClr>
              </a:solidFill>
              <a:miter lim="800000"/>
              <a:headEnd/>
              <a:tailEnd/>
            </a:ln>
          </p:spPr>
          <p:txBody>
            <a:bodyPr wrap="square" lIns="77938" tIns="77938" rIns="77938" bIns="77938" rtlCol="0" anchor="ctr"/>
            <a:lstStyle/>
            <a:p>
              <a:pPr algn="ctr">
                <a:lnSpc>
                  <a:spcPct val="106000"/>
                </a:lnSpc>
                <a:buFont typeface="Wingdings 2" pitchFamily="18" charset="2"/>
                <a:buNone/>
              </a:pPr>
              <a:endParaRPr lang="en-IN" sz="1403" b="1">
                <a:solidFill>
                  <a:schemeClr val="bg1"/>
                </a:solidFill>
              </a:endParaRPr>
            </a:p>
          </p:txBody>
        </p:sp>
        <p:sp>
          <p:nvSpPr>
            <p:cNvPr id="30" name="Rectangle 29">
              <a:extLst>
                <a:ext uri="{FF2B5EF4-FFF2-40B4-BE49-F238E27FC236}">
                  <a16:creationId xmlns:a16="http://schemas.microsoft.com/office/drawing/2014/main" id="{2D5434CD-3846-A3B3-3F72-84A3A976646E}"/>
                </a:ext>
              </a:extLst>
            </p:cNvPr>
            <p:cNvSpPr/>
            <p:nvPr/>
          </p:nvSpPr>
          <p:spPr>
            <a:xfrm>
              <a:off x="464597" y="5267846"/>
              <a:ext cx="10672719" cy="2136482"/>
            </a:xfrm>
            <a:prstGeom prst="rect">
              <a:avLst/>
            </a:prstGeom>
          </p:spPr>
          <p:txBody>
            <a:bodyPr wrap="square">
              <a:spAutoFit/>
            </a:bodyPr>
            <a:lstStyle/>
            <a:p>
              <a:pPr>
                <a:spcBef>
                  <a:spcPts val="526"/>
                </a:spcBef>
              </a:pPr>
              <a:r>
                <a:rPr lang="en-US" sz="1400">
                  <a:ea typeface="Verdana" panose="020B0604030504040204" pitchFamily="34" charset="0"/>
                  <a:cs typeface="Verdana" panose="020B0604030504040204" pitchFamily="34" charset="0"/>
                </a:rPr>
                <a:t>Following disclosure shall be made in respect of Government grants: </a:t>
              </a:r>
            </a:p>
            <a:p>
              <a:pPr marL="150310" indent="-150310">
                <a:spcBef>
                  <a:spcPts val="526"/>
                </a:spcBef>
                <a:buFont typeface="Arial" panose="020B0604020202020204" pitchFamily="34" charset="0"/>
                <a:buChar char="•"/>
              </a:pPr>
              <a:r>
                <a:rPr lang="en-US" sz="1400">
                  <a:ea typeface="Verdana" panose="020B0604030504040204" pitchFamily="34" charset="0"/>
                  <a:cs typeface="Verdana" panose="020B0604030504040204" pitchFamily="34" charset="0"/>
                </a:rPr>
                <a:t>Nature and extent of Government grants recognized during the previous year by way of deduction from the actual cost of the asset or assets or from the written down value of block of assets during the previous year.</a:t>
              </a:r>
            </a:p>
            <a:p>
              <a:pPr marL="150310" indent="-150310">
                <a:spcBef>
                  <a:spcPts val="526"/>
                </a:spcBef>
                <a:buFont typeface="Arial" panose="020B0604020202020204" pitchFamily="34" charset="0"/>
                <a:buChar char="•"/>
              </a:pPr>
              <a:r>
                <a:rPr lang="en-US" sz="1400">
                  <a:ea typeface="Verdana" panose="020B0604030504040204" pitchFamily="34" charset="0"/>
                  <a:cs typeface="Verdana" panose="020B0604030504040204" pitchFamily="34" charset="0"/>
                </a:rPr>
                <a:t>Nature and extent of Government grants recognized during the previous year as income</a:t>
              </a:r>
            </a:p>
            <a:p>
              <a:pPr marL="150310" indent="-150310">
                <a:spcBef>
                  <a:spcPts val="526"/>
                </a:spcBef>
                <a:buFont typeface="Arial" panose="020B0604020202020204" pitchFamily="34" charset="0"/>
                <a:buChar char="•"/>
              </a:pPr>
              <a:r>
                <a:rPr lang="en-US" sz="1400">
                  <a:ea typeface="Verdana" panose="020B0604030504040204" pitchFamily="34" charset="0"/>
                  <a:cs typeface="Verdana" panose="020B0604030504040204" pitchFamily="34" charset="0"/>
                </a:rPr>
                <a:t>Nature and extent of Government grants not recognized during the previous year by way of deduction from the actual cost of the asset or assets or from the written down value of block of assets and reasons thereof</a:t>
              </a:r>
            </a:p>
            <a:p>
              <a:pPr marL="150310" indent="-150310">
                <a:spcBef>
                  <a:spcPts val="526"/>
                </a:spcBef>
                <a:buFont typeface="Arial" panose="020B0604020202020204" pitchFamily="34" charset="0"/>
                <a:buChar char="•"/>
              </a:pPr>
              <a:r>
                <a:rPr lang="en-US" sz="1400">
                  <a:ea typeface="Verdana" panose="020B0604030504040204" pitchFamily="34" charset="0"/>
                  <a:cs typeface="Verdana" panose="020B0604030504040204" pitchFamily="34" charset="0"/>
                </a:rPr>
                <a:t>Nature and extent of Government grants not recognized during the previous year as income and reasons thereof.</a:t>
              </a:r>
            </a:p>
            <a:p>
              <a:pPr marL="150310" indent="-150310">
                <a:spcBef>
                  <a:spcPts val="526"/>
                </a:spcBef>
                <a:buFont typeface="Arial" panose="020B0604020202020204" pitchFamily="34" charset="0"/>
                <a:buChar char="•"/>
              </a:pPr>
              <a:endParaRPr lang="en-US" sz="1400">
                <a:ea typeface="Verdana" panose="020B0604030504040204" pitchFamily="34" charset="0"/>
                <a:cs typeface="Verdana" panose="020B0604030504040204" pitchFamily="34" charset="0"/>
              </a:endParaRPr>
            </a:p>
          </p:txBody>
        </p:sp>
        <p:grpSp>
          <p:nvGrpSpPr>
            <p:cNvPr id="31" name="Graphic 4">
              <a:extLst>
                <a:ext uri="{FF2B5EF4-FFF2-40B4-BE49-F238E27FC236}">
                  <a16:creationId xmlns:a16="http://schemas.microsoft.com/office/drawing/2014/main" id="{837C6C06-3635-4FE7-2E70-F11B1C8CD2D9}"/>
                </a:ext>
              </a:extLst>
            </p:cNvPr>
            <p:cNvGrpSpPr/>
            <p:nvPr/>
          </p:nvGrpSpPr>
          <p:grpSpPr>
            <a:xfrm>
              <a:off x="126946" y="4622226"/>
              <a:ext cx="3072016" cy="589372"/>
              <a:chOff x="469900" y="1885648"/>
              <a:chExt cx="4102727" cy="799679"/>
            </a:xfrm>
            <a:solidFill>
              <a:schemeClr val="accent1"/>
            </a:solidFill>
          </p:grpSpPr>
          <p:sp>
            <p:nvSpPr>
              <p:cNvPr id="36" name="Freeform: Shape 35">
                <a:extLst>
                  <a:ext uri="{FF2B5EF4-FFF2-40B4-BE49-F238E27FC236}">
                    <a16:creationId xmlns:a16="http://schemas.microsoft.com/office/drawing/2014/main" id="{EC8EED17-C0C4-4AF9-75CE-17196AC4703D}"/>
                  </a:ext>
                </a:extLst>
              </p:cNvPr>
              <p:cNvSpPr/>
              <p:nvPr/>
            </p:nvSpPr>
            <p:spPr>
              <a:xfrm>
                <a:off x="700978" y="1946219"/>
                <a:ext cx="3871649" cy="703927"/>
              </a:xfrm>
              <a:custGeom>
                <a:avLst/>
                <a:gdLst>
                  <a:gd name="connsiteX0" fmla="*/ 2717548 w 2705297"/>
                  <a:gd name="connsiteY0" fmla="*/ 341650 h 680577"/>
                  <a:gd name="connsiteX1" fmla="*/ 2717548 w 2705297"/>
                  <a:gd name="connsiteY1" fmla="*/ 683300 h 680577"/>
                  <a:gd name="connsiteX2" fmla="*/ 423830 w 2705297"/>
                  <a:gd name="connsiteY2" fmla="*/ 683300 h 680577"/>
                  <a:gd name="connsiteX3" fmla="*/ 0 w 2705297"/>
                  <a:gd name="connsiteY3" fmla="*/ 341480 h 680577"/>
                  <a:gd name="connsiteX4" fmla="*/ 423830 w 2705297"/>
                  <a:gd name="connsiteY4" fmla="*/ 0 h 680577"/>
                  <a:gd name="connsiteX5" fmla="*/ 2375898 w 2705297"/>
                  <a:gd name="connsiteY5" fmla="*/ 0 h 680577"/>
                  <a:gd name="connsiteX6" fmla="*/ 2717548 w 2705297"/>
                  <a:gd name="connsiteY6" fmla="*/ 341650 h 68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297" h="680577">
                    <a:moveTo>
                      <a:pt x="2717548" y="341650"/>
                    </a:moveTo>
                    <a:lnTo>
                      <a:pt x="2717548" y="683300"/>
                    </a:lnTo>
                    <a:lnTo>
                      <a:pt x="423830" y="683300"/>
                    </a:lnTo>
                    <a:lnTo>
                      <a:pt x="0" y="341480"/>
                    </a:lnTo>
                    <a:lnTo>
                      <a:pt x="423830" y="0"/>
                    </a:lnTo>
                    <a:lnTo>
                      <a:pt x="2375898" y="0"/>
                    </a:lnTo>
                    <a:cubicBezTo>
                      <a:pt x="2564588" y="0"/>
                      <a:pt x="2717548" y="152960"/>
                      <a:pt x="2717548" y="341650"/>
                    </a:cubicBezTo>
                    <a:close/>
                  </a:path>
                </a:pathLst>
              </a:custGeom>
              <a:solidFill>
                <a:srgbClr val="0070C0"/>
              </a:solidFill>
              <a:ln w="16968" cap="flat">
                <a:noFill/>
                <a:prstDash val="solid"/>
                <a:miter/>
              </a:ln>
            </p:spPr>
            <p:txBody>
              <a:bodyPr rtlCol="0" anchor="ctr"/>
              <a:lstStyle/>
              <a:p>
                <a:endParaRPr lang="en-US" sz="1800"/>
              </a:p>
            </p:txBody>
          </p:sp>
          <p:sp>
            <p:nvSpPr>
              <p:cNvPr id="37" name="Freeform: Shape 36">
                <a:extLst>
                  <a:ext uri="{FF2B5EF4-FFF2-40B4-BE49-F238E27FC236}">
                    <a16:creationId xmlns:a16="http://schemas.microsoft.com/office/drawing/2014/main" id="{356CB6FF-0FD5-A39D-9516-51DDE17BF309}"/>
                  </a:ext>
                </a:extLst>
              </p:cNvPr>
              <p:cNvSpPr/>
              <p:nvPr/>
            </p:nvSpPr>
            <p:spPr>
              <a:xfrm>
                <a:off x="872122" y="1946219"/>
                <a:ext cx="544462" cy="703927"/>
              </a:xfrm>
              <a:custGeom>
                <a:avLst/>
                <a:gdLst>
                  <a:gd name="connsiteX0" fmla="*/ 547695 w 544462"/>
                  <a:gd name="connsiteY0" fmla="*/ 341480 h 680577"/>
                  <a:gd name="connsiteX1" fmla="*/ 427743 w 544462"/>
                  <a:gd name="connsiteY1" fmla="*/ 683130 h 680577"/>
                  <a:gd name="connsiteX2" fmla="*/ 424000 w 544462"/>
                  <a:gd name="connsiteY2" fmla="*/ 683130 h 680577"/>
                  <a:gd name="connsiteX3" fmla="*/ 0 w 544462"/>
                  <a:gd name="connsiteY3" fmla="*/ 341480 h 680577"/>
                  <a:gd name="connsiteX4" fmla="*/ 423830 w 544462"/>
                  <a:gd name="connsiteY4" fmla="*/ 0 h 680577"/>
                  <a:gd name="connsiteX5" fmla="*/ 427743 w 544462"/>
                  <a:gd name="connsiteY5" fmla="*/ 0 h 680577"/>
                  <a:gd name="connsiteX6" fmla="*/ 547695 w 544462"/>
                  <a:gd name="connsiteY6" fmla="*/ 341480 h 68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62" h="680577">
                    <a:moveTo>
                      <a:pt x="547695" y="341480"/>
                    </a:moveTo>
                    <a:cubicBezTo>
                      <a:pt x="547695" y="470620"/>
                      <a:pt x="502777" y="589551"/>
                      <a:pt x="427743" y="683130"/>
                    </a:cubicBezTo>
                    <a:lnTo>
                      <a:pt x="424000" y="683130"/>
                    </a:lnTo>
                    <a:lnTo>
                      <a:pt x="0" y="341480"/>
                    </a:lnTo>
                    <a:lnTo>
                      <a:pt x="423830" y="0"/>
                    </a:lnTo>
                    <a:lnTo>
                      <a:pt x="427743" y="0"/>
                    </a:lnTo>
                    <a:cubicBezTo>
                      <a:pt x="502947" y="93750"/>
                      <a:pt x="547695" y="212510"/>
                      <a:pt x="547695" y="341480"/>
                    </a:cubicBezTo>
                    <a:close/>
                  </a:path>
                </a:pathLst>
              </a:custGeom>
              <a:solidFill>
                <a:srgbClr val="002060"/>
              </a:solidFill>
              <a:ln w="16968" cap="flat">
                <a:noFill/>
                <a:prstDash val="solid"/>
                <a:miter/>
              </a:ln>
            </p:spPr>
            <p:txBody>
              <a:bodyPr rtlCol="0" anchor="ctr"/>
              <a:lstStyle/>
              <a:p>
                <a:endParaRPr lang="en-US" sz="1800"/>
              </a:p>
            </p:txBody>
          </p:sp>
          <p:sp>
            <p:nvSpPr>
              <p:cNvPr id="38" name="Freeform: Shape 8">
                <a:extLst>
                  <a:ext uri="{FF2B5EF4-FFF2-40B4-BE49-F238E27FC236}">
                    <a16:creationId xmlns:a16="http://schemas.microsoft.com/office/drawing/2014/main" id="{D19F1A34-9240-FE41-FCF3-19D5A62B9048}"/>
                  </a:ext>
                </a:extLst>
              </p:cNvPr>
              <p:cNvSpPr/>
              <p:nvPr/>
            </p:nvSpPr>
            <p:spPr>
              <a:xfrm>
                <a:off x="469900" y="1885648"/>
                <a:ext cx="799679" cy="799679"/>
              </a:xfrm>
              <a:custGeom>
                <a:avLst/>
                <a:gdLst>
                  <a:gd name="connsiteX0" fmla="*/ 402222 w 799679"/>
                  <a:gd name="connsiteY0" fmla="*/ 804443 h 799679"/>
                  <a:gd name="connsiteX1" fmla="*/ 0 w 799679"/>
                  <a:gd name="connsiteY1" fmla="*/ 402222 h 799679"/>
                  <a:gd name="connsiteX2" fmla="*/ 402222 w 799679"/>
                  <a:gd name="connsiteY2" fmla="*/ 0 h 799679"/>
                  <a:gd name="connsiteX3" fmla="*/ 804443 w 799679"/>
                  <a:gd name="connsiteY3" fmla="*/ 402222 h 799679"/>
                  <a:gd name="connsiteX4" fmla="*/ 402222 w 799679"/>
                  <a:gd name="connsiteY4" fmla="*/ 804443 h 79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679" h="799679">
                    <a:moveTo>
                      <a:pt x="402222" y="804443"/>
                    </a:moveTo>
                    <a:cubicBezTo>
                      <a:pt x="180353" y="804443"/>
                      <a:pt x="0" y="623920"/>
                      <a:pt x="0" y="402222"/>
                    </a:cubicBezTo>
                    <a:cubicBezTo>
                      <a:pt x="0" y="180353"/>
                      <a:pt x="180353" y="0"/>
                      <a:pt x="402222" y="0"/>
                    </a:cubicBezTo>
                    <a:cubicBezTo>
                      <a:pt x="624090" y="0"/>
                      <a:pt x="804443" y="180353"/>
                      <a:pt x="804443" y="402222"/>
                    </a:cubicBezTo>
                    <a:cubicBezTo>
                      <a:pt x="804443" y="623920"/>
                      <a:pt x="623920" y="804443"/>
                      <a:pt x="402222" y="804443"/>
                    </a:cubicBezTo>
                    <a:close/>
                  </a:path>
                </a:pathLst>
              </a:custGeom>
              <a:solidFill>
                <a:schemeClr val="accent3">
                  <a:lumMod val="20000"/>
                  <a:lumOff val="80000"/>
                </a:schemeClr>
              </a:solidFill>
              <a:ln w="16968" cap="flat">
                <a:noFill/>
                <a:prstDash val="solid"/>
                <a:miter/>
              </a:ln>
            </p:spPr>
            <p:txBody>
              <a:bodyPr rtlCol="0" anchor="ctr"/>
              <a:lstStyle/>
              <a:p>
                <a:endParaRPr lang="en-US" sz="1800"/>
              </a:p>
            </p:txBody>
          </p:sp>
          <p:sp>
            <p:nvSpPr>
              <p:cNvPr id="39" name="Freeform: Shape 9">
                <a:extLst>
                  <a:ext uri="{FF2B5EF4-FFF2-40B4-BE49-F238E27FC236}">
                    <a16:creationId xmlns:a16="http://schemas.microsoft.com/office/drawing/2014/main" id="{14491E3E-7862-6A9D-E691-EAC61193EF71}"/>
                  </a:ext>
                </a:extLst>
              </p:cNvPr>
              <p:cNvSpPr/>
              <p:nvPr/>
            </p:nvSpPr>
            <p:spPr>
              <a:xfrm>
                <a:off x="542552" y="1958470"/>
                <a:ext cx="646549" cy="646549"/>
              </a:xfrm>
              <a:custGeom>
                <a:avLst/>
                <a:gdLst>
                  <a:gd name="connsiteX0" fmla="*/ 658970 w 646549"/>
                  <a:gd name="connsiteY0" fmla="*/ 329400 h 646548"/>
                  <a:gd name="connsiteX1" fmla="*/ 329570 w 646549"/>
                  <a:gd name="connsiteY1" fmla="*/ 658800 h 646548"/>
                  <a:gd name="connsiteX2" fmla="*/ 0 w 646549"/>
                  <a:gd name="connsiteY2" fmla="*/ 329400 h 646548"/>
                  <a:gd name="connsiteX3" fmla="*/ 329400 w 646549"/>
                  <a:gd name="connsiteY3" fmla="*/ 0 h 646548"/>
                  <a:gd name="connsiteX4" fmla="*/ 658970 w 646549"/>
                  <a:gd name="connsiteY4" fmla="*/ 329400 h 646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549" h="646548">
                    <a:moveTo>
                      <a:pt x="658970" y="329400"/>
                    </a:moveTo>
                    <a:cubicBezTo>
                      <a:pt x="658970" y="511284"/>
                      <a:pt x="511454" y="658800"/>
                      <a:pt x="329570" y="658800"/>
                    </a:cubicBezTo>
                    <a:cubicBezTo>
                      <a:pt x="147515" y="658800"/>
                      <a:pt x="0" y="511284"/>
                      <a:pt x="0" y="329400"/>
                    </a:cubicBezTo>
                    <a:cubicBezTo>
                      <a:pt x="0" y="147345"/>
                      <a:pt x="147515" y="0"/>
                      <a:pt x="329400" y="0"/>
                    </a:cubicBezTo>
                    <a:cubicBezTo>
                      <a:pt x="511454" y="-170"/>
                      <a:pt x="658970" y="147345"/>
                      <a:pt x="658970" y="329400"/>
                    </a:cubicBezTo>
                    <a:close/>
                  </a:path>
                </a:pathLst>
              </a:custGeom>
              <a:solidFill>
                <a:srgbClr val="0070C0"/>
              </a:solidFill>
              <a:ln w="16968" cap="flat">
                <a:noFill/>
                <a:prstDash val="solid"/>
                <a:miter/>
              </a:ln>
            </p:spPr>
            <p:txBody>
              <a:bodyPr rtlCol="0" anchor="ctr"/>
              <a:lstStyle/>
              <a:p>
                <a:endParaRPr lang="en-US" sz="1800"/>
              </a:p>
            </p:txBody>
          </p:sp>
        </p:grpSp>
        <p:sp>
          <p:nvSpPr>
            <p:cNvPr id="32" name="Rectangle 31">
              <a:extLst>
                <a:ext uri="{FF2B5EF4-FFF2-40B4-BE49-F238E27FC236}">
                  <a16:creationId xmlns:a16="http://schemas.microsoft.com/office/drawing/2014/main" id="{A6238672-3BAA-64BF-BB2F-3C87776424D3}"/>
                </a:ext>
              </a:extLst>
            </p:cNvPr>
            <p:cNvSpPr/>
            <p:nvPr/>
          </p:nvSpPr>
          <p:spPr bwMode="gray">
            <a:xfrm>
              <a:off x="769605" y="4732827"/>
              <a:ext cx="2320393" cy="396108"/>
            </a:xfrm>
            <a:prstGeom prst="rect">
              <a:avLst/>
            </a:prstGeom>
            <a:noFill/>
            <a:ln w="19050" algn="ctr">
              <a:noFill/>
              <a:miter lim="800000"/>
              <a:headEnd/>
              <a:tailEnd/>
            </a:ln>
          </p:spPr>
          <p:txBody>
            <a:bodyPr wrap="square" lIns="77938" tIns="77938" rIns="77938" bIns="77938" rtlCol="0" anchor="ctr"/>
            <a:lstStyle/>
            <a:p>
              <a:pPr algn="ctr">
                <a:lnSpc>
                  <a:spcPct val="106000"/>
                </a:lnSpc>
                <a:buFont typeface="Wingdings 2" pitchFamily="18" charset="2"/>
                <a:buNone/>
              </a:pPr>
              <a:r>
                <a:rPr lang="en-US" sz="1600" b="1">
                  <a:solidFill>
                    <a:schemeClr val="bg1"/>
                  </a:solidFill>
                </a:rPr>
                <a:t>Disclosure as per ICDS VII</a:t>
              </a:r>
            </a:p>
          </p:txBody>
        </p:sp>
        <p:grpSp>
          <p:nvGrpSpPr>
            <p:cNvPr id="33" name="Group 349">
              <a:extLst>
                <a:ext uri="{FF2B5EF4-FFF2-40B4-BE49-F238E27FC236}">
                  <a16:creationId xmlns:a16="http://schemas.microsoft.com/office/drawing/2014/main" id="{D25F78B9-475A-71F3-3B81-CE4B7F9FE48C}"/>
                </a:ext>
              </a:extLst>
            </p:cNvPr>
            <p:cNvGrpSpPr>
              <a:grpSpLocks noChangeAspect="1"/>
            </p:cNvGrpSpPr>
            <p:nvPr/>
          </p:nvGrpSpPr>
          <p:grpSpPr bwMode="auto">
            <a:xfrm>
              <a:off x="271539" y="4769731"/>
              <a:ext cx="322300" cy="322299"/>
              <a:chOff x="5018" y="1229"/>
              <a:chExt cx="340" cy="340"/>
            </a:xfrm>
            <a:solidFill>
              <a:schemeClr val="bg1"/>
            </a:solidFill>
          </p:grpSpPr>
          <p:sp>
            <p:nvSpPr>
              <p:cNvPr id="34" name="Freeform 350">
                <a:extLst>
                  <a:ext uri="{FF2B5EF4-FFF2-40B4-BE49-F238E27FC236}">
                    <a16:creationId xmlns:a16="http://schemas.microsoft.com/office/drawing/2014/main" id="{1612E62F-AD65-1A7F-F657-B8B96FC9EB32}"/>
                  </a:ext>
                </a:extLst>
              </p:cNvPr>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165" tIns="40082" rIns="80165" bIns="40082" numCol="1" anchor="t" anchorCtr="0" compatLnSpc="1">
                <a:prstTxWarp prst="textNoShape">
                  <a:avLst/>
                </a:prstTxWarp>
              </a:bodyPr>
              <a:lstStyle/>
              <a:p>
                <a:endParaRPr lang="en-GB" sz="1800"/>
              </a:p>
            </p:txBody>
          </p:sp>
          <p:sp>
            <p:nvSpPr>
              <p:cNvPr id="35" name="Freeform 351">
                <a:extLst>
                  <a:ext uri="{FF2B5EF4-FFF2-40B4-BE49-F238E27FC236}">
                    <a16:creationId xmlns:a16="http://schemas.microsoft.com/office/drawing/2014/main" id="{13234049-E45F-81D0-A094-13722D153579}"/>
                  </a:ext>
                </a:extLst>
              </p:cNvPr>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165" tIns="40082" rIns="80165" bIns="40082" numCol="1" anchor="t" anchorCtr="0" compatLnSpc="1">
                <a:prstTxWarp prst="textNoShape">
                  <a:avLst/>
                </a:prstTxWarp>
              </a:bodyPr>
              <a:lstStyle/>
              <a:p>
                <a:endParaRPr lang="en-GB" sz="1800"/>
              </a:p>
            </p:txBody>
          </p:sp>
        </p:grpSp>
      </p:grpSp>
    </p:spTree>
    <p:extLst>
      <p:ext uri="{BB962C8B-B14F-4D97-AF65-F5344CB8AC3E}">
        <p14:creationId xmlns:p14="http://schemas.microsoft.com/office/powerpoint/2010/main" val="3469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VII: Government Grants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grpSp>
        <p:nvGrpSpPr>
          <p:cNvPr id="52" name="Group 349">
            <a:extLst>
              <a:ext uri="{FF2B5EF4-FFF2-40B4-BE49-F238E27FC236}">
                <a16:creationId xmlns:a16="http://schemas.microsoft.com/office/drawing/2014/main" id="{22891F43-48EE-458E-22E1-C0405E6955D8}"/>
              </a:ext>
            </a:extLst>
          </p:cNvPr>
          <p:cNvGrpSpPr>
            <a:grpSpLocks noChangeAspect="1"/>
          </p:cNvGrpSpPr>
          <p:nvPr/>
        </p:nvGrpSpPr>
        <p:grpSpPr bwMode="auto">
          <a:xfrm>
            <a:off x="533742" y="1080875"/>
            <a:ext cx="322300" cy="322299"/>
            <a:chOff x="5018" y="1229"/>
            <a:chExt cx="340" cy="340"/>
          </a:xfrm>
          <a:solidFill>
            <a:schemeClr val="bg1"/>
          </a:solidFill>
        </p:grpSpPr>
        <p:sp>
          <p:nvSpPr>
            <p:cNvPr id="53" name="Freeform 350">
              <a:extLst>
                <a:ext uri="{FF2B5EF4-FFF2-40B4-BE49-F238E27FC236}">
                  <a16:creationId xmlns:a16="http://schemas.microsoft.com/office/drawing/2014/main" id="{1B46D5E4-5650-DA2D-3090-7A3B7111E44D}"/>
                </a:ext>
              </a:extLst>
            </p:cNvPr>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165" tIns="40082" rIns="80165" bIns="40082" numCol="1" anchor="t" anchorCtr="0" compatLnSpc="1">
              <a:prstTxWarp prst="textNoShape">
                <a:avLst/>
              </a:prstTxWarp>
            </a:bodyPr>
            <a:lstStyle/>
            <a:p>
              <a:endParaRPr lang="en-GB" sz="1800"/>
            </a:p>
          </p:txBody>
        </p:sp>
        <p:sp>
          <p:nvSpPr>
            <p:cNvPr id="54" name="Freeform 351">
              <a:extLst>
                <a:ext uri="{FF2B5EF4-FFF2-40B4-BE49-F238E27FC236}">
                  <a16:creationId xmlns:a16="http://schemas.microsoft.com/office/drawing/2014/main" id="{82D91FEC-3C40-3358-113A-F9029DE9B341}"/>
                </a:ext>
              </a:extLst>
            </p:cNvPr>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165" tIns="40082" rIns="80165" bIns="40082" numCol="1" anchor="t" anchorCtr="0" compatLnSpc="1">
              <a:prstTxWarp prst="textNoShape">
                <a:avLst/>
              </a:prstTxWarp>
            </a:bodyPr>
            <a:lstStyle/>
            <a:p>
              <a:endParaRPr lang="en-GB" sz="1800"/>
            </a:p>
          </p:txBody>
        </p:sp>
      </p:grpSp>
      <p:sp>
        <p:nvSpPr>
          <p:cNvPr id="16" name="TextBox 15">
            <a:extLst>
              <a:ext uri="{FF2B5EF4-FFF2-40B4-BE49-F238E27FC236}">
                <a16:creationId xmlns:a16="http://schemas.microsoft.com/office/drawing/2014/main" id="{34CD0EE2-91D3-A123-71B4-CAD3DC876161}"/>
              </a:ext>
            </a:extLst>
          </p:cNvPr>
          <p:cNvSpPr txBox="1"/>
          <p:nvPr/>
        </p:nvSpPr>
        <p:spPr>
          <a:xfrm>
            <a:off x="389149" y="816002"/>
            <a:ext cx="4802391" cy="338554"/>
          </a:xfrm>
          <a:prstGeom prst="rect">
            <a:avLst/>
          </a:prstGeom>
          <a:noFill/>
        </p:spPr>
        <p:txBody>
          <a:bodyPr wrap="square" rtlCol="0">
            <a:spAutoFit/>
          </a:bodyPr>
          <a:lstStyle/>
          <a:p>
            <a:r>
              <a:rPr lang="en-US" sz="1600" b="1" dirty="0"/>
              <a:t>Indicative disclosure as per ICDS VII:</a:t>
            </a:r>
          </a:p>
        </p:txBody>
      </p:sp>
      <p:graphicFrame>
        <p:nvGraphicFramePr>
          <p:cNvPr id="18" name="Table 17">
            <a:extLst>
              <a:ext uri="{FF2B5EF4-FFF2-40B4-BE49-F238E27FC236}">
                <a16:creationId xmlns:a16="http://schemas.microsoft.com/office/drawing/2014/main" id="{CCB9A627-BEDB-B810-A6C7-806AABE0C4B7}"/>
              </a:ext>
            </a:extLst>
          </p:cNvPr>
          <p:cNvGraphicFramePr>
            <a:graphicFrameLocks noGrp="1"/>
          </p:cNvGraphicFramePr>
          <p:nvPr>
            <p:extLst>
              <p:ext uri="{D42A27DB-BD31-4B8C-83A1-F6EECF244321}">
                <p14:modId xmlns:p14="http://schemas.microsoft.com/office/powerpoint/2010/main" val="1112322261"/>
              </p:ext>
            </p:extLst>
          </p:nvPr>
        </p:nvGraphicFramePr>
        <p:xfrm>
          <a:off x="533727" y="1265118"/>
          <a:ext cx="10926346" cy="4142905"/>
        </p:xfrm>
        <a:graphic>
          <a:graphicData uri="http://schemas.openxmlformats.org/drawingml/2006/table">
            <a:tbl>
              <a:tblPr firstRow="1" bandRow="1">
                <a:tableStyleId>{5FD0F851-EC5A-4D38-B0AD-8093EC10F338}</a:tableStyleId>
              </a:tblPr>
              <a:tblGrid>
                <a:gridCol w="4310416">
                  <a:extLst>
                    <a:ext uri="{9D8B030D-6E8A-4147-A177-3AD203B41FA5}">
                      <a16:colId xmlns:a16="http://schemas.microsoft.com/office/drawing/2014/main" val="3455919853"/>
                    </a:ext>
                  </a:extLst>
                </a:gridCol>
                <a:gridCol w="6615930">
                  <a:extLst>
                    <a:ext uri="{9D8B030D-6E8A-4147-A177-3AD203B41FA5}">
                      <a16:colId xmlns:a16="http://schemas.microsoft.com/office/drawing/2014/main" val="1624964232"/>
                    </a:ext>
                  </a:extLst>
                </a:gridCol>
              </a:tblGrid>
              <a:tr h="400396">
                <a:tc>
                  <a:txBody>
                    <a:bodyPr/>
                    <a:lstStyle/>
                    <a:p>
                      <a:r>
                        <a:rPr lang="en-US" sz="1400" dirty="0"/>
                        <a:t>Disclosure as per ICDS VII</a:t>
                      </a:r>
                    </a:p>
                  </a:txBody>
                  <a:tcPr/>
                </a:tc>
                <a:tc>
                  <a:txBody>
                    <a:bodyPr/>
                    <a:lstStyle/>
                    <a:p>
                      <a:r>
                        <a:rPr lang="en-US" sz="1400" dirty="0"/>
                        <a:t>Indicative disclosures (example)</a:t>
                      </a:r>
                    </a:p>
                  </a:txBody>
                  <a:tcPr/>
                </a:tc>
                <a:extLst>
                  <a:ext uri="{0D108BD9-81ED-4DB2-BD59-A6C34878D82A}">
                    <a16:rowId xmlns:a16="http://schemas.microsoft.com/office/drawing/2014/main" val="729912607"/>
                  </a:ext>
                </a:extLst>
              </a:tr>
              <a:tr h="664029">
                <a:tc>
                  <a:txBody>
                    <a:bodyPr/>
                    <a:lstStyle/>
                    <a:p>
                      <a:pPr algn="just"/>
                      <a:r>
                        <a:rPr lang="en-US" sz="1400" dirty="0"/>
                        <a:t>Disclosure when Government grants are not received</a:t>
                      </a:r>
                    </a:p>
                  </a:txBody>
                  <a:tcPr/>
                </a:tc>
                <a:tc>
                  <a:txBody>
                    <a:bodyPr/>
                    <a:lstStyle/>
                    <a:p>
                      <a:r>
                        <a:rPr lang="en-US" sz="1400" dirty="0"/>
                        <a:t>‘The Company has not received any government grant during the previous year, thus there is no disclosure required under ICDS- VII’</a:t>
                      </a:r>
                    </a:p>
                  </a:txBody>
                  <a:tcPr/>
                </a:tc>
                <a:extLst>
                  <a:ext uri="{0D108BD9-81ED-4DB2-BD59-A6C34878D82A}">
                    <a16:rowId xmlns:a16="http://schemas.microsoft.com/office/drawing/2014/main" val="2486163795"/>
                  </a:ext>
                </a:extLst>
              </a:tr>
              <a:tr h="140609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t>Disclosure when Government grants are received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val="4042759140"/>
                  </a:ext>
                </a:extLst>
              </a:tr>
            </a:tbl>
          </a:graphicData>
        </a:graphic>
      </p:graphicFrame>
      <p:graphicFrame>
        <p:nvGraphicFramePr>
          <p:cNvPr id="3" name="Table 3">
            <a:extLst>
              <a:ext uri="{FF2B5EF4-FFF2-40B4-BE49-F238E27FC236}">
                <a16:creationId xmlns:a16="http://schemas.microsoft.com/office/drawing/2014/main" id="{BCD339DA-1734-99A6-FCBF-297ADA4BD814}"/>
              </a:ext>
            </a:extLst>
          </p:cNvPr>
          <p:cNvGraphicFramePr>
            <a:graphicFrameLocks noGrp="1"/>
          </p:cNvGraphicFramePr>
          <p:nvPr>
            <p:extLst>
              <p:ext uri="{D42A27DB-BD31-4B8C-83A1-F6EECF244321}">
                <p14:modId xmlns:p14="http://schemas.microsoft.com/office/powerpoint/2010/main" val="2921068732"/>
              </p:ext>
            </p:extLst>
          </p:nvPr>
        </p:nvGraphicFramePr>
        <p:xfrm>
          <a:off x="4974771" y="2403926"/>
          <a:ext cx="6152928" cy="2900680"/>
        </p:xfrm>
        <a:graphic>
          <a:graphicData uri="http://schemas.openxmlformats.org/drawingml/2006/table">
            <a:tbl>
              <a:tblPr firstRow="1" bandRow="1">
                <a:tableStyleId>{5A111915-BE36-4E01-A7E5-04B1672EAD32}</a:tableStyleId>
              </a:tblPr>
              <a:tblGrid>
                <a:gridCol w="4604657">
                  <a:extLst>
                    <a:ext uri="{9D8B030D-6E8A-4147-A177-3AD203B41FA5}">
                      <a16:colId xmlns:a16="http://schemas.microsoft.com/office/drawing/2014/main" val="1946911657"/>
                    </a:ext>
                  </a:extLst>
                </a:gridCol>
                <a:gridCol w="1548271">
                  <a:extLst>
                    <a:ext uri="{9D8B030D-6E8A-4147-A177-3AD203B41FA5}">
                      <a16:colId xmlns:a16="http://schemas.microsoft.com/office/drawing/2014/main" val="3411981646"/>
                    </a:ext>
                  </a:extLst>
                </a:gridCol>
              </a:tblGrid>
              <a:tr h="370840">
                <a:tc>
                  <a:txBody>
                    <a:bodyPr/>
                    <a:lstStyle/>
                    <a:p>
                      <a:pPr algn="ctr"/>
                      <a:r>
                        <a:rPr lang="en-US" sz="1400" dirty="0"/>
                        <a:t>Particulars</a:t>
                      </a:r>
                    </a:p>
                  </a:txBody>
                  <a:tcPr/>
                </a:tc>
                <a:tc>
                  <a:txBody>
                    <a:bodyPr/>
                    <a:lstStyle/>
                    <a:p>
                      <a:pPr algn="ctr"/>
                      <a:r>
                        <a:rPr lang="en-US" sz="1400" dirty="0"/>
                        <a:t>Amount</a:t>
                      </a:r>
                    </a:p>
                  </a:txBody>
                  <a:tcPr/>
                </a:tc>
                <a:extLst>
                  <a:ext uri="{0D108BD9-81ED-4DB2-BD59-A6C34878D82A}">
                    <a16:rowId xmlns:a16="http://schemas.microsoft.com/office/drawing/2014/main" val="2613819706"/>
                  </a:ext>
                </a:extLst>
              </a:tr>
              <a:tr h="370840">
                <a:tc>
                  <a:txBody>
                    <a:bodyPr/>
                    <a:lstStyle/>
                    <a:p>
                      <a:r>
                        <a:rPr lang="en-US" sz="1400" dirty="0"/>
                        <a:t>Total amount of grant</a:t>
                      </a:r>
                    </a:p>
                  </a:txBody>
                  <a:tcPr/>
                </a:tc>
                <a:tc>
                  <a:txBody>
                    <a:bodyPr/>
                    <a:lstStyle/>
                    <a:p>
                      <a:pPr algn="ctr"/>
                      <a:r>
                        <a:rPr lang="en-US" sz="1400" dirty="0"/>
                        <a:t>XXX</a:t>
                      </a:r>
                    </a:p>
                  </a:txBody>
                  <a:tcPr/>
                </a:tc>
                <a:extLst>
                  <a:ext uri="{0D108BD9-81ED-4DB2-BD59-A6C34878D82A}">
                    <a16:rowId xmlns:a16="http://schemas.microsoft.com/office/drawing/2014/main" val="3590650228"/>
                  </a:ext>
                </a:extLst>
              </a:tr>
              <a:tr h="370840">
                <a:tc>
                  <a:txBody>
                    <a:bodyPr/>
                    <a:lstStyle/>
                    <a:p>
                      <a:r>
                        <a:rPr lang="en-US" sz="1400" dirty="0"/>
                        <a:t>For fixed assets: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val="128515777"/>
                  </a:ext>
                </a:extLst>
              </a:tr>
              <a:tr h="370840">
                <a:tc>
                  <a:txBody>
                    <a:bodyPr/>
                    <a:lstStyle/>
                    <a:p>
                      <a:r>
                        <a:rPr lang="en-US" sz="1400" dirty="0"/>
                        <a:t>Recognized as deduction from asset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XXX</a:t>
                      </a:r>
                    </a:p>
                  </a:txBody>
                  <a:tcPr/>
                </a:tc>
                <a:extLst>
                  <a:ext uri="{0D108BD9-81ED-4DB2-BD59-A6C34878D82A}">
                    <a16:rowId xmlns:a16="http://schemas.microsoft.com/office/drawing/2014/main" val="2987020739"/>
                  </a:ext>
                </a:extLst>
              </a:tr>
              <a:tr h="1759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Not recognized as deduction from asset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XXX</a:t>
                      </a:r>
                    </a:p>
                  </a:txBody>
                  <a:tcPr/>
                </a:tc>
                <a:extLst>
                  <a:ext uri="{0D108BD9-81ED-4DB2-BD59-A6C34878D82A}">
                    <a16:rowId xmlns:a16="http://schemas.microsoft.com/office/drawing/2014/main" val="3334911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Other than fixed assets:</a:t>
                      </a:r>
                    </a:p>
                  </a:txBody>
                  <a:tcPr/>
                </a:tc>
                <a:tc>
                  <a:txBody>
                    <a:bodyPr/>
                    <a:lstStyle/>
                    <a:p>
                      <a:pPr algn="ctr"/>
                      <a:endParaRPr lang="en-US" sz="1400" dirty="0"/>
                    </a:p>
                  </a:txBody>
                  <a:tcPr/>
                </a:tc>
                <a:extLst>
                  <a:ext uri="{0D108BD9-81ED-4DB2-BD59-A6C34878D82A}">
                    <a16:rowId xmlns:a16="http://schemas.microsoft.com/office/drawing/2014/main" val="1612247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Recognized as income</a:t>
                      </a:r>
                    </a:p>
                  </a:txBody>
                  <a:tcPr/>
                </a:tc>
                <a:tc>
                  <a:txBody>
                    <a:bodyPr/>
                    <a:lstStyle/>
                    <a:p>
                      <a:pPr algn="ctr"/>
                      <a:r>
                        <a:rPr lang="en-US" sz="1400" dirty="0"/>
                        <a:t>XXX</a:t>
                      </a:r>
                    </a:p>
                  </a:txBody>
                  <a:tcPr/>
                </a:tc>
                <a:extLst>
                  <a:ext uri="{0D108BD9-81ED-4DB2-BD59-A6C34878D82A}">
                    <a16:rowId xmlns:a16="http://schemas.microsoft.com/office/drawing/2014/main" val="11378860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Not recognized as income</a:t>
                      </a:r>
                    </a:p>
                  </a:txBody>
                  <a:tcPr/>
                </a:tc>
                <a:tc>
                  <a:txBody>
                    <a:bodyPr/>
                    <a:lstStyle/>
                    <a:p>
                      <a:pPr algn="ctr"/>
                      <a:r>
                        <a:rPr lang="en-US" sz="1400" dirty="0"/>
                        <a:t>XXX</a:t>
                      </a:r>
                    </a:p>
                  </a:txBody>
                  <a:tcPr/>
                </a:tc>
                <a:extLst>
                  <a:ext uri="{0D108BD9-81ED-4DB2-BD59-A6C34878D82A}">
                    <a16:rowId xmlns:a16="http://schemas.microsoft.com/office/drawing/2014/main" val="2374098876"/>
                  </a:ext>
                </a:extLst>
              </a:tr>
            </a:tbl>
          </a:graphicData>
        </a:graphic>
      </p:graphicFrame>
    </p:spTree>
    <p:extLst>
      <p:ext uri="{BB962C8B-B14F-4D97-AF65-F5344CB8AC3E}">
        <p14:creationId xmlns:p14="http://schemas.microsoft.com/office/powerpoint/2010/main" val="91013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B12326D-D714-A3D5-A35F-5DC5AF329545}"/>
              </a:ext>
            </a:extLst>
          </p:cNvPr>
          <p:cNvSpPr txBox="1"/>
          <p:nvPr/>
        </p:nvSpPr>
        <p:spPr>
          <a:xfrm>
            <a:off x="425221" y="2844225"/>
            <a:ext cx="9408160" cy="584775"/>
          </a:xfrm>
          <a:prstGeom prst="rect">
            <a:avLst/>
          </a:prstGeom>
          <a:noFill/>
        </p:spPr>
        <p:txBody>
          <a:bodyPr wrap="square" rtlCol="0">
            <a:spAutoFit/>
          </a:bodyPr>
          <a:lstStyle/>
          <a:p>
            <a:r>
              <a:rPr lang="en-US" sz="3200" b="1" dirty="0">
                <a:solidFill>
                  <a:srgbClr val="3485A2"/>
                </a:solidFill>
              </a:rPr>
              <a:t>ICDS VIII: Securities</a:t>
            </a:r>
          </a:p>
        </p:txBody>
      </p:sp>
    </p:spTree>
    <p:extLst>
      <p:ext uri="{BB962C8B-B14F-4D97-AF65-F5344CB8AC3E}">
        <p14:creationId xmlns:p14="http://schemas.microsoft.com/office/powerpoint/2010/main" val="382760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0F0027A-3703-79EC-95BB-4023B60FC970}"/>
              </a:ext>
            </a:extLst>
          </p:cNvPr>
          <p:cNvSpPr/>
          <p:nvPr/>
        </p:nvSpPr>
        <p:spPr bwMode="gray">
          <a:xfrm>
            <a:off x="526823" y="834358"/>
            <a:ext cx="11502419" cy="5607633"/>
          </a:xfrm>
          <a:prstGeom prst="rect">
            <a:avLst/>
          </a:prstGeom>
          <a:pattFill prst="pct5">
            <a:fgClr>
              <a:srgbClr val="007CB0">
                <a:lumMod val="60000"/>
                <a:lumOff val="40000"/>
              </a:srgbClr>
            </a:fgClr>
            <a:bgClr>
              <a:sysClr val="window" lastClr="FFFFFF"/>
            </a:bgClr>
          </a:pattFill>
          <a:ln w="19050" algn="ctr">
            <a:noFill/>
            <a:miter lim="800000"/>
            <a:headEnd/>
            <a:tailEnd/>
          </a:ln>
        </p:spPr>
        <p:txBody>
          <a:bodyPr wrap="square" lIns="108000" tIns="144000" rIns="88900" bIns="88900" rtlCol="0" anchor="t"/>
          <a:lstStyle/>
          <a:p>
            <a:pPr marL="0" marR="0" lvl="0" indent="0" defTabSz="914400" eaLnBrk="1" fontAlgn="auto" latinLnBrk="0" hangingPunct="1">
              <a:lnSpc>
                <a:spcPct val="100000"/>
              </a:lnSpc>
              <a:spcBef>
                <a:spcPts val="600"/>
              </a:spcBef>
              <a:spcAft>
                <a:spcPts val="600"/>
              </a:spcAft>
              <a:buClrTx/>
              <a:buSzTx/>
              <a:buFontTx/>
              <a:buNone/>
              <a:tabLst/>
              <a:defRPr/>
            </a:pPr>
            <a:endParaRPr kumimoji="0" lang="en-US" sz="1200" b="0" i="0" u="none" strike="noStrike" kern="0" cap="none" spc="0" normalizeH="0" baseline="0" noProof="0" dirty="0">
              <a:ln>
                <a:noFill/>
              </a:ln>
              <a:solidFill>
                <a:prstClr val="black"/>
              </a:solidFill>
              <a:effectLst/>
              <a:uLnTx/>
              <a:uFillTx/>
            </a:endParaRPr>
          </a:p>
        </p:txBody>
      </p:sp>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VIII: Securities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47245BD-7D6F-6BFC-FF71-8DA8CC637854}"/>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Scope</a:t>
            </a:r>
            <a:endParaRPr lang="en-US" dirty="0"/>
          </a:p>
        </p:txBody>
      </p:sp>
      <p:sp>
        <p:nvSpPr>
          <p:cNvPr id="34" name="Rectangle 33">
            <a:extLst>
              <a:ext uri="{FF2B5EF4-FFF2-40B4-BE49-F238E27FC236}">
                <a16:creationId xmlns:a16="http://schemas.microsoft.com/office/drawing/2014/main" id="{91FFD8FC-AD76-C40E-8955-3DF72D8132B2}"/>
              </a:ext>
            </a:extLst>
          </p:cNvPr>
          <p:cNvSpPr/>
          <p:nvPr/>
        </p:nvSpPr>
        <p:spPr bwMode="gray">
          <a:xfrm rot="10800000" flipV="1">
            <a:off x="526823" y="6565723"/>
            <a:ext cx="11364374" cy="45719"/>
          </a:xfrm>
          <a:prstGeom prst="rect">
            <a:avLst/>
          </a:prstGeom>
          <a:solidFill>
            <a:srgbClr val="26890D">
              <a:lumMod val="50000"/>
            </a:srgb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IN" sz="1600" b="1" i="0" u="none" strike="noStrike" kern="0" cap="none" spc="0" normalizeH="0" baseline="0" noProof="0" dirty="0">
              <a:ln>
                <a:noFill/>
              </a:ln>
              <a:solidFill>
                <a:prstClr val="white"/>
              </a:solidFill>
              <a:effectLst/>
              <a:uLnTx/>
              <a:uFillTx/>
            </a:endParaRPr>
          </a:p>
        </p:txBody>
      </p:sp>
      <p:sp>
        <p:nvSpPr>
          <p:cNvPr id="38" name="Rectangle 7">
            <a:extLst>
              <a:ext uri="{FF2B5EF4-FFF2-40B4-BE49-F238E27FC236}">
                <a16:creationId xmlns:a16="http://schemas.microsoft.com/office/drawing/2014/main" id="{FB344854-AAFE-14D6-C28C-07256435DECC}"/>
              </a:ext>
            </a:extLst>
          </p:cNvPr>
          <p:cNvSpPr/>
          <p:nvPr/>
        </p:nvSpPr>
        <p:spPr>
          <a:xfrm rot="3173193">
            <a:off x="2657748" y="2723066"/>
            <a:ext cx="2787305" cy="415131"/>
          </a:xfrm>
          <a:custGeom>
            <a:avLst/>
            <a:gdLst>
              <a:gd name="connsiteX0" fmla="*/ 0 w 2865120"/>
              <a:gd name="connsiteY0" fmla="*/ 0 h 426720"/>
              <a:gd name="connsiteX1" fmla="*/ 2865120 w 2865120"/>
              <a:gd name="connsiteY1" fmla="*/ 0 h 426720"/>
              <a:gd name="connsiteX2" fmla="*/ 2865120 w 2865120"/>
              <a:gd name="connsiteY2" fmla="*/ 426720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865120 w 2865120"/>
              <a:gd name="connsiteY2" fmla="*/ 426720 h 426720"/>
              <a:gd name="connsiteX3" fmla="*/ 251466 w 2865120"/>
              <a:gd name="connsiteY3" fmla="*/ 425884 h 426720"/>
              <a:gd name="connsiteX4" fmla="*/ 0 w 2865120"/>
              <a:gd name="connsiteY4" fmla="*/ 0 h 42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5120" h="426720">
                <a:moveTo>
                  <a:pt x="0" y="0"/>
                </a:moveTo>
                <a:lnTo>
                  <a:pt x="2865120" y="0"/>
                </a:lnTo>
                <a:lnTo>
                  <a:pt x="2865120" y="426720"/>
                </a:lnTo>
                <a:lnTo>
                  <a:pt x="251466" y="425884"/>
                </a:lnTo>
                <a:lnTo>
                  <a:pt x="0" y="0"/>
                </a:lnTo>
                <a:close/>
              </a:path>
            </a:pathLst>
          </a:custGeom>
          <a:solidFill>
            <a:srgbClr val="007CB0">
              <a:lumMod val="60000"/>
              <a:lumOff val="40000"/>
            </a:srgbClr>
          </a:solidFill>
          <a:ln w="12700" cap="flat" cmpd="sng" algn="ctr">
            <a:noFill/>
            <a:prstDash val="solid"/>
          </a:ln>
          <a:effectLst/>
        </p:spPr>
        <p:txBody>
          <a:bodyPr lIns="35022" tIns="35022" rIns="35022" bIns="35022" rtlCol="0" anchor="ctr">
            <a:noAutofit/>
          </a:bodyPr>
          <a:lstStyle/>
          <a:p>
            <a:pPr marL="0" marR="0" lvl="0" indent="0" algn="ctr" defTabSz="885675" eaLnBrk="1" fontAlgn="auto" latinLnBrk="0" hangingPunct="1">
              <a:lnSpc>
                <a:spcPct val="100000"/>
              </a:lnSpc>
              <a:spcBef>
                <a:spcPts val="0"/>
              </a:spcBef>
              <a:spcAft>
                <a:spcPts val="0"/>
              </a:spcAft>
              <a:buClrTx/>
              <a:buSzTx/>
              <a:buFontTx/>
              <a:buNone/>
              <a:tabLst/>
              <a:defRPr/>
            </a:pPr>
            <a:endParaRPr kumimoji="0" lang="en-US" sz="1362" b="0" i="0" u="none" strike="noStrike" kern="0" cap="none" spc="0" normalizeH="0" baseline="0" noProof="0" dirty="0">
              <a:ln>
                <a:noFill/>
              </a:ln>
              <a:solidFill>
                <a:srgbClr val="002776"/>
              </a:solidFill>
              <a:effectLst/>
              <a:uLnTx/>
              <a:uFillTx/>
            </a:endParaRPr>
          </a:p>
        </p:txBody>
      </p:sp>
      <p:sp>
        <p:nvSpPr>
          <p:cNvPr id="39" name="Rectangle 9">
            <a:extLst>
              <a:ext uri="{FF2B5EF4-FFF2-40B4-BE49-F238E27FC236}">
                <a16:creationId xmlns:a16="http://schemas.microsoft.com/office/drawing/2014/main" id="{A9810850-06DD-5B4C-89A3-66F2D8BC13AA}"/>
              </a:ext>
            </a:extLst>
          </p:cNvPr>
          <p:cNvSpPr/>
          <p:nvPr/>
        </p:nvSpPr>
        <p:spPr>
          <a:xfrm rot="17989464">
            <a:off x="1506863" y="2743963"/>
            <a:ext cx="2735294" cy="417356"/>
          </a:xfrm>
          <a:custGeom>
            <a:avLst/>
            <a:gdLst>
              <a:gd name="connsiteX0" fmla="*/ 0 w 2865120"/>
              <a:gd name="connsiteY0" fmla="*/ 0 h 426720"/>
              <a:gd name="connsiteX1" fmla="*/ 2865120 w 2865120"/>
              <a:gd name="connsiteY1" fmla="*/ 0 h 426720"/>
              <a:gd name="connsiteX2" fmla="*/ 2865120 w 2865120"/>
              <a:gd name="connsiteY2" fmla="*/ 426720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621134 w 2865120"/>
              <a:gd name="connsiteY2" fmla="*/ 412882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629397 w 2865120"/>
              <a:gd name="connsiteY2" fmla="*/ 408146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627911 w 2865120"/>
              <a:gd name="connsiteY2" fmla="*/ 400765 h 426720"/>
              <a:gd name="connsiteX3" fmla="*/ 0 w 2865120"/>
              <a:gd name="connsiteY3" fmla="*/ 426720 h 426720"/>
              <a:gd name="connsiteX4" fmla="*/ 0 w 2865120"/>
              <a:gd name="connsiteY4" fmla="*/ 0 h 426720"/>
              <a:gd name="connsiteX0" fmla="*/ 0 w 2832921"/>
              <a:gd name="connsiteY0" fmla="*/ 3499 h 430219"/>
              <a:gd name="connsiteX1" fmla="*/ 2832921 w 2832921"/>
              <a:gd name="connsiteY1" fmla="*/ 0 h 430219"/>
              <a:gd name="connsiteX2" fmla="*/ 2627911 w 2832921"/>
              <a:gd name="connsiteY2" fmla="*/ 404264 h 430219"/>
              <a:gd name="connsiteX3" fmla="*/ 0 w 2832921"/>
              <a:gd name="connsiteY3" fmla="*/ 430219 h 430219"/>
              <a:gd name="connsiteX4" fmla="*/ 0 w 2832921"/>
              <a:gd name="connsiteY4" fmla="*/ 3499 h 430219"/>
              <a:gd name="connsiteX0" fmla="*/ 0 w 2832921"/>
              <a:gd name="connsiteY0" fmla="*/ 3499 h 430219"/>
              <a:gd name="connsiteX1" fmla="*/ 2832921 w 2832921"/>
              <a:gd name="connsiteY1" fmla="*/ 0 h 430219"/>
              <a:gd name="connsiteX2" fmla="*/ 2620823 w 2832921"/>
              <a:gd name="connsiteY2" fmla="*/ 404668 h 430219"/>
              <a:gd name="connsiteX3" fmla="*/ 0 w 2832921"/>
              <a:gd name="connsiteY3" fmla="*/ 430219 h 430219"/>
              <a:gd name="connsiteX4" fmla="*/ 0 w 2832921"/>
              <a:gd name="connsiteY4" fmla="*/ 3499 h 430219"/>
              <a:gd name="connsiteX0" fmla="*/ 0 w 2811657"/>
              <a:gd name="connsiteY0" fmla="*/ 2288 h 429008"/>
              <a:gd name="connsiteX1" fmla="*/ 2811657 w 2811657"/>
              <a:gd name="connsiteY1" fmla="*/ 0 h 429008"/>
              <a:gd name="connsiteX2" fmla="*/ 2620823 w 2811657"/>
              <a:gd name="connsiteY2" fmla="*/ 403457 h 429008"/>
              <a:gd name="connsiteX3" fmla="*/ 0 w 2811657"/>
              <a:gd name="connsiteY3" fmla="*/ 429008 h 429008"/>
              <a:gd name="connsiteX4" fmla="*/ 0 w 2811657"/>
              <a:gd name="connsiteY4" fmla="*/ 2288 h 429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1657" h="429008">
                <a:moveTo>
                  <a:pt x="0" y="2288"/>
                </a:moveTo>
                <a:lnTo>
                  <a:pt x="2811657" y="0"/>
                </a:lnTo>
                <a:lnTo>
                  <a:pt x="2620823" y="403457"/>
                </a:lnTo>
                <a:lnTo>
                  <a:pt x="0" y="429008"/>
                </a:lnTo>
                <a:lnTo>
                  <a:pt x="0" y="2288"/>
                </a:lnTo>
                <a:close/>
              </a:path>
            </a:pathLst>
          </a:custGeom>
          <a:solidFill>
            <a:srgbClr val="007CB0">
              <a:lumMod val="40000"/>
              <a:lumOff val="60000"/>
            </a:srgbClr>
          </a:solidFill>
          <a:ln w="12700" cap="flat" cmpd="sng" algn="ctr">
            <a:noFill/>
            <a:prstDash val="solid"/>
          </a:ln>
          <a:effectLst/>
        </p:spPr>
        <p:txBody>
          <a:bodyPr lIns="35022" tIns="35022" rIns="35022" bIns="35022" rtlCol="0" anchor="ctr">
            <a:noAutofit/>
          </a:bodyPr>
          <a:lstStyle/>
          <a:p>
            <a:pPr marL="0" marR="0" lvl="0" indent="0" algn="ctr" defTabSz="885675" eaLnBrk="1" fontAlgn="auto" latinLnBrk="0" hangingPunct="1">
              <a:lnSpc>
                <a:spcPct val="100000"/>
              </a:lnSpc>
              <a:spcBef>
                <a:spcPts val="0"/>
              </a:spcBef>
              <a:spcAft>
                <a:spcPts val="0"/>
              </a:spcAft>
              <a:buClrTx/>
              <a:buSzTx/>
              <a:buFontTx/>
              <a:buNone/>
              <a:tabLst/>
              <a:defRPr/>
            </a:pPr>
            <a:endParaRPr kumimoji="0" lang="en-US" sz="1362" b="0" i="0" u="none" strike="noStrike" kern="0" cap="none" spc="0" normalizeH="0" baseline="0" noProof="0" dirty="0">
              <a:ln>
                <a:noFill/>
              </a:ln>
              <a:solidFill>
                <a:srgbClr val="002776"/>
              </a:solidFill>
              <a:effectLst/>
              <a:uLnTx/>
              <a:uFillTx/>
            </a:endParaRPr>
          </a:p>
        </p:txBody>
      </p:sp>
      <p:sp>
        <p:nvSpPr>
          <p:cNvPr id="40" name="Rectangle 5">
            <a:extLst>
              <a:ext uri="{FF2B5EF4-FFF2-40B4-BE49-F238E27FC236}">
                <a16:creationId xmlns:a16="http://schemas.microsoft.com/office/drawing/2014/main" id="{F98698EC-B43F-1FB7-6C5C-B793DA037628}"/>
              </a:ext>
            </a:extLst>
          </p:cNvPr>
          <p:cNvSpPr/>
          <p:nvPr/>
        </p:nvSpPr>
        <p:spPr>
          <a:xfrm>
            <a:off x="1844711" y="3915340"/>
            <a:ext cx="3036569" cy="419764"/>
          </a:xfrm>
          <a:custGeom>
            <a:avLst/>
            <a:gdLst>
              <a:gd name="connsiteX0" fmla="*/ 0 w 3040380"/>
              <a:gd name="connsiteY0" fmla="*/ 0 h 426720"/>
              <a:gd name="connsiteX1" fmla="*/ 3040380 w 3040380"/>
              <a:gd name="connsiteY1" fmla="*/ 0 h 426720"/>
              <a:gd name="connsiteX2" fmla="*/ 3040380 w 3040380"/>
              <a:gd name="connsiteY2" fmla="*/ 426720 h 426720"/>
              <a:gd name="connsiteX3" fmla="*/ 0 w 3040380"/>
              <a:gd name="connsiteY3" fmla="*/ 426720 h 426720"/>
              <a:gd name="connsiteX4" fmla="*/ 0 w 3040380"/>
              <a:gd name="connsiteY4" fmla="*/ 0 h 426720"/>
              <a:gd name="connsiteX0" fmla="*/ 228600 w 3040380"/>
              <a:gd name="connsiteY0" fmla="*/ 7620 h 426720"/>
              <a:gd name="connsiteX1" fmla="*/ 3040380 w 3040380"/>
              <a:gd name="connsiteY1" fmla="*/ 0 h 426720"/>
              <a:gd name="connsiteX2" fmla="*/ 3040380 w 3040380"/>
              <a:gd name="connsiteY2" fmla="*/ 426720 h 426720"/>
              <a:gd name="connsiteX3" fmla="*/ 0 w 3040380"/>
              <a:gd name="connsiteY3" fmla="*/ 426720 h 426720"/>
              <a:gd name="connsiteX4" fmla="*/ 228600 w 3040380"/>
              <a:gd name="connsiteY4" fmla="*/ 7620 h 426720"/>
              <a:gd name="connsiteX0" fmla="*/ 247650 w 3040380"/>
              <a:gd name="connsiteY0" fmla="*/ 2858 h 426720"/>
              <a:gd name="connsiteX1" fmla="*/ 3040380 w 3040380"/>
              <a:gd name="connsiteY1" fmla="*/ 0 h 426720"/>
              <a:gd name="connsiteX2" fmla="*/ 3040380 w 3040380"/>
              <a:gd name="connsiteY2" fmla="*/ 426720 h 426720"/>
              <a:gd name="connsiteX3" fmla="*/ 0 w 3040380"/>
              <a:gd name="connsiteY3" fmla="*/ 426720 h 426720"/>
              <a:gd name="connsiteX4" fmla="*/ 247650 w 3040380"/>
              <a:gd name="connsiteY4" fmla="*/ 2858 h 426720"/>
              <a:gd name="connsiteX0" fmla="*/ 245269 w 3040380"/>
              <a:gd name="connsiteY0" fmla="*/ 477 h 426720"/>
              <a:gd name="connsiteX1" fmla="*/ 3040380 w 3040380"/>
              <a:gd name="connsiteY1" fmla="*/ 0 h 426720"/>
              <a:gd name="connsiteX2" fmla="*/ 3040380 w 3040380"/>
              <a:gd name="connsiteY2" fmla="*/ 426720 h 426720"/>
              <a:gd name="connsiteX3" fmla="*/ 0 w 3040380"/>
              <a:gd name="connsiteY3" fmla="*/ 426720 h 426720"/>
              <a:gd name="connsiteX4" fmla="*/ 245269 w 3040380"/>
              <a:gd name="connsiteY4" fmla="*/ 477 h 426720"/>
              <a:gd name="connsiteX0" fmla="*/ 245269 w 3121343"/>
              <a:gd name="connsiteY0" fmla="*/ 477 h 431483"/>
              <a:gd name="connsiteX1" fmla="*/ 3040380 w 3121343"/>
              <a:gd name="connsiteY1" fmla="*/ 0 h 431483"/>
              <a:gd name="connsiteX2" fmla="*/ 3121343 w 3121343"/>
              <a:gd name="connsiteY2" fmla="*/ 431483 h 431483"/>
              <a:gd name="connsiteX3" fmla="*/ 0 w 3121343"/>
              <a:gd name="connsiteY3" fmla="*/ 426720 h 431483"/>
              <a:gd name="connsiteX4" fmla="*/ 245269 w 3121343"/>
              <a:gd name="connsiteY4" fmla="*/ 477 h 431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1343" h="431483">
                <a:moveTo>
                  <a:pt x="245269" y="477"/>
                </a:moveTo>
                <a:lnTo>
                  <a:pt x="3040380" y="0"/>
                </a:lnTo>
                <a:lnTo>
                  <a:pt x="3121343" y="431483"/>
                </a:lnTo>
                <a:lnTo>
                  <a:pt x="0" y="426720"/>
                </a:lnTo>
                <a:lnTo>
                  <a:pt x="245269" y="477"/>
                </a:lnTo>
                <a:close/>
              </a:path>
            </a:pathLst>
          </a:custGeom>
          <a:solidFill>
            <a:srgbClr val="00ABAB"/>
          </a:solidFill>
          <a:ln w="12700" cap="flat" cmpd="sng" algn="ctr">
            <a:noFill/>
            <a:prstDash val="solid"/>
          </a:ln>
          <a:effectLst/>
        </p:spPr>
        <p:txBody>
          <a:bodyPr lIns="35022" tIns="35022" rIns="35022" bIns="35022" rtlCol="0" anchor="ctr">
            <a:noAutofit/>
          </a:bodyPr>
          <a:lstStyle/>
          <a:p>
            <a:pPr marL="0" marR="0" lvl="0" indent="0" algn="ctr" defTabSz="885675" eaLnBrk="1" fontAlgn="auto" latinLnBrk="0" hangingPunct="1">
              <a:lnSpc>
                <a:spcPct val="100000"/>
              </a:lnSpc>
              <a:spcBef>
                <a:spcPts val="0"/>
              </a:spcBef>
              <a:spcAft>
                <a:spcPts val="0"/>
              </a:spcAft>
              <a:buClrTx/>
              <a:buSzTx/>
              <a:buFontTx/>
              <a:buNone/>
              <a:tabLst/>
              <a:defRPr/>
            </a:pPr>
            <a:endParaRPr kumimoji="0" lang="en-US" sz="1362" b="0" i="0" u="none" strike="noStrike" kern="0" cap="none" spc="0" normalizeH="0" baseline="0" noProof="0" dirty="0">
              <a:ln>
                <a:noFill/>
              </a:ln>
              <a:solidFill>
                <a:srgbClr val="002776"/>
              </a:solidFill>
              <a:effectLst/>
              <a:uLnTx/>
              <a:uFillTx/>
            </a:endParaRPr>
          </a:p>
        </p:txBody>
      </p:sp>
      <p:sp>
        <p:nvSpPr>
          <p:cNvPr id="41" name="Rectangle 7">
            <a:extLst>
              <a:ext uri="{FF2B5EF4-FFF2-40B4-BE49-F238E27FC236}">
                <a16:creationId xmlns:a16="http://schemas.microsoft.com/office/drawing/2014/main" id="{16886405-1EC7-BF5C-CEB1-5FC31F0E3031}"/>
              </a:ext>
            </a:extLst>
          </p:cNvPr>
          <p:cNvSpPr/>
          <p:nvPr/>
        </p:nvSpPr>
        <p:spPr>
          <a:xfrm rot="3173193">
            <a:off x="4515517" y="3902707"/>
            <a:ext cx="862827" cy="422138"/>
          </a:xfrm>
          <a:custGeom>
            <a:avLst/>
            <a:gdLst>
              <a:gd name="connsiteX0" fmla="*/ 0 w 2865120"/>
              <a:gd name="connsiteY0" fmla="*/ 0 h 426720"/>
              <a:gd name="connsiteX1" fmla="*/ 2865120 w 2865120"/>
              <a:gd name="connsiteY1" fmla="*/ 0 h 426720"/>
              <a:gd name="connsiteX2" fmla="*/ 2865120 w 2865120"/>
              <a:gd name="connsiteY2" fmla="*/ 426720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865120 w 2865120"/>
              <a:gd name="connsiteY2" fmla="*/ 426720 h 426720"/>
              <a:gd name="connsiteX3" fmla="*/ 251466 w 2865120"/>
              <a:gd name="connsiteY3" fmla="*/ 425884 h 426720"/>
              <a:gd name="connsiteX4" fmla="*/ 0 w 2865120"/>
              <a:gd name="connsiteY4" fmla="*/ 0 h 426720"/>
              <a:gd name="connsiteX0" fmla="*/ 0 w 4498063"/>
              <a:gd name="connsiteY0" fmla="*/ 7203 h 433923"/>
              <a:gd name="connsiteX1" fmla="*/ 4498064 w 4498063"/>
              <a:gd name="connsiteY1" fmla="*/ 0 h 433923"/>
              <a:gd name="connsiteX2" fmla="*/ 2865120 w 4498063"/>
              <a:gd name="connsiteY2" fmla="*/ 433923 h 433923"/>
              <a:gd name="connsiteX3" fmla="*/ 251466 w 4498063"/>
              <a:gd name="connsiteY3" fmla="*/ 433087 h 433923"/>
              <a:gd name="connsiteX4" fmla="*/ 0 w 4498063"/>
              <a:gd name="connsiteY4" fmla="*/ 7203 h 433923"/>
              <a:gd name="connsiteX0" fmla="*/ 0 w 4498063"/>
              <a:gd name="connsiteY0" fmla="*/ 7203 h 433923"/>
              <a:gd name="connsiteX1" fmla="*/ 4498064 w 4498063"/>
              <a:gd name="connsiteY1" fmla="*/ 0 h 433923"/>
              <a:gd name="connsiteX2" fmla="*/ 2865120 w 4498063"/>
              <a:gd name="connsiteY2" fmla="*/ 433923 h 433923"/>
              <a:gd name="connsiteX3" fmla="*/ 96864 w 4498063"/>
              <a:gd name="connsiteY3" fmla="*/ 433910 h 433923"/>
              <a:gd name="connsiteX4" fmla="*/ 0 w 4498063"/>
              <a:gd name="connsiteY4" fmla="*/ 7203 h 43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3" h="433923">
                <a:moveTo>
                  <a:pt x="0" y="7203"/>
                </a:moveTo>
                <a:lnTo>
                  <a:pt x="4498064" y="0"/>
                </a:lnTo>
                <a:lnTo>
                  <a:pt x="2865120" y="433923"/>
                </a:lnTo>
                <a:lnTo>
                  <a:pt x="96864" y="433910"/>
                </a:lnTo>
                <a:lnTo>
                  <a:pt x="0" y="7203"/>
                </a:lnTo>
                <a:close/>
              </a:path>
            </a:pathLst>
          </a:custGeom>
          <a:solidFill>
            <a:srgbClr val="007CB0">
              <a:lumMod val="60000"/>
              <a:lumOff val="40000"/>
            </a:srgbClr>
          </a:solidFill>
          <a:ln w="12700" cap="flat" cmpd="sng" algn="ctr">
            <a:noFill/>
            <a:prstDash val="solid"/>
          </a:ln>
          <a:effectLst/>
        </p:spPr>
        <p:txBody>
          <a:bodyPr lIns="35022" tIns="35022" rIns="35022" bIns="35022" rtlCol="0" anchor="ctr">
            <a:noAutofit/>
          </a:bodyPr>
          <a:lstStyle/>
          <a:p>
            <a:pPr marL="0" marR="0" lvl="0" indent="0" algn="ctr" defTabSz="885675" eaLnBrk="1" fontAlgn="auto" latinLnBrk="0" hangingPunct="1">
              <a:lnSpc>
                <a:spcPct val="100000"/>
              </a:lnSpc>
              <a:spcBef>
                <a:spcPts val="0"/>
              </a:spcBef>
              <a:spcAft>
                <a:spcPts val="0"/>
              </a:spcAft>
              <a:buClrTx/>
              <a:buSzTx/>
              <a:buFontTx/>
              <a:buNone/>
              <a:tabLst/>
              <a:defRPr/>
            </a:pPr>
            <a:endParaRPr kumimoji="0" lang="en-US" sz="1362" b="0" i="0" u="none" strike="noStrike" kern="0" cap="none" spc="0" normalizeH="0" baseline="0" noProof="0" dirty="0">
              <a:ln>
                <a:noFill/>
              </a:ln>
              <a:solidFill>
                <a:srgbClr val="002776"/>
              </a:solidFill>
              <a:effectLst/>
              <a:uLnTx/>
              <a:uFillTx/>
            </a:endParaRPr>
          </a:p>
        </p:txBody>
      </p:sp>
      <p:sp>
        <p:nvSpPr>
          <p:cNvPr id="42" name="Rectangle 7">
            <a:extLst>
              <a:ext uri="{FF2B5EF4-FFF2-40B4-BE49-F238E27FC236}">
                <a16:creationId xmlns:a16="http://schemas.microsoft.com/office/drawing/2014/main" id="{3D3189BE-CBA6-694D-7FD4-08FC4F263EE9}"/>
              </a:ext>
            </a:extLst>
          </p:cNvPr>
          <p:cNvSpPr/>
          <p:nvPr/>
        </p:nvSpPr>
        <p:spPr>
          <a:xfrm rot="18426807" flipV="1">
            <a:off x="3895475" y="4543954"/>
            <a:ext cx="2787305" cy="415131"/>
          </a:xfrm>
          <a:custGeom>
            <a:avLst/>
            <a:gdLst>
              <a:gd name="connsiteX0" fmla="*/ 0 w 2865120"/>
              <a:gd name="connsiteY0" fmla="*/ 0 h 426720"/>
              <a:gd name="connsiteX1" fmla="*/ 2865120 w 2865120"/>
              <a:gd name="connsiteY1" fmla="*/ 0 h 426720"/>
              <a:gd name="connsiteX2" fmla="*/ 2865120 w 2865120"/>
              <a:gd name="connsiteY2" fmla="*/ 426720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865120 w 2865120"/>
              <a:gd name="connsiteY2" fmla="*/ 426720 h 426720"/>
              <a:gd name="connsiteX3" fmla="*/ 251466 w 2865120"/>
              <a:gd name="connsiteY3" fmla="*/ 425884 h 426720"/>
              <a:gd name="connsiteX4" fmla="*/ 0 w 2865120"/>
              <a:gd name="connsiteY4" fmla="*/ 0 h 42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5120" h="426720">
                <a:moveTo>
                  <a:pt x="0" y="0"/>
                </a:moveTo>
                <a:lnTo>
                  <a:pt x="2865120" y="0"/>
                </a:lnTo>
                <a:lnTo>
                  <a:pt x="2865120" y="426720"/>
                </a:lnTo>
                <a:lnTo>
                  <a:pt x="251466" y="425884"/>
                </a:lnTo>
                <a:lnTo>
                  <a:pt x="0" y="0"/>
                </a:lnTo>
                <a:close/>
              </a:path>
            </a:pathLst>
          </a:custGeom>
          <a:solidFill>
            <a:srgbClr val="007CB0">
              <a:lumMod val="40000"/>
              <a:lumOff val="60000"/>
            </a:srgbClr>
          </a:solidFill>
          <a:ln w="12700" cap="flat" cmpd="sng" algn="ctr">
            <a:noFill/>
            <a:prstDash val="solid"/>
          </a:ln>
          <a:effectLst/>
        </p:spPr>
        <p:txBody>
          <a:bodyPr lIns="35022" tIns="35022" rIns="35022" bIns="35022" rtlCol="0" anchor="ctr">
            <a:noAutofit/>
          </a:bodyPr>
          <a:lstStyle/>
          <a:p>
            <a:pPr marL="0" marR="0" lvl="0" indent="0" algn="ctr" defTabSz="885675" eaLnBrk="1" fontAlgn="auto" latinLnBrk="0" hangingPunct="1">
              <a:lnSpc>
                <a:spcPct val="100000"/>
              </a:lnSpc>
              <a:spcBef>
                <a:spcPts val="0"/>
              </a:spcBef>
              <a:spcAft>
                <a:spcPts val="0"/>
              </a:spcAft>
              <a:buClrTx/>
              <a:buSzTx/>
              <a:buFontTx/>
              <a:buNone/>
              <a:tabLst/>
              <a:defRPr/>
            </a:pPr>
            <a:endParaRPr kumimoji="0" lang="en-US" sz="1362" b="0" i="0" u="none" strike="noStrike" kern="0" cap="none" spc="0" normalizeH="0" baseline="0" noProof="0" dirty="0">
              <a:ln>
                <a:noFill/>
              </a:ln>
              <a:solidFill>
                <a:srgbClr val="002776"/>
              </a:solidFill>
              <a:effectLst/>
              <a:uLnTx/>
              <a:uFillTx/>
            </a:endParaRPr>
          </a:p>
        </p:txBody>
      </p:sp>
      <p:sp>
        <p:nvSpPr>
          <p:cNvPr id="43" name="Rectangle 9">
            <a:extLst>
              <a:ext uri="{FF2B5EF4-FFF2-40B4-BE49-F238E27FC236}">
                <a16:creationId xmlns:a16="http://schemas.microsoft.com/office/drawing/2014/main" id="{B36E5166-04E0-B260-8ECB-7FF709FAD4E9}"/>
              </a:ext>
            </a:extLst>
          </p:cNvPr>
          <p:cNvSpPr/>
          <p:nvPr/>
        </p:nvSpPr>
        <p:spPr>
          <a:xfrm rot="3610536" flipV="1">
            <a:off x="2744590" y="4520831"/>
            <a:ext cx="2735294" cy="417356"/>
          </a:xfrm>
          <a:custGeom>
            <a:avLst/>
            <a:gdLst>
              <a:gd name="connsiteX0" fmla="*/ 0 w 2865120"/>
              <a:gd name="connsiteY0" fmla="*/ 0 h 426720"/>
              <a:gd name="connsiteX1" fmla="*/ 2865120 w 2865120"/>
              <a:gd name="connsiteY1" fmla="*/ 0 h 426720"/>
              <a:gd name="connsiteX2" fmla="*/ 2865120 w 2865120"/>
              <a:gd name="connsiteY2" fmla="*/ 426720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621134 w 2865120"/>
              <a:gd name="connsiteY2" fmla="*/ 412882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629397 w 2865120"/>
              <a:gd name="connsiteY2" fmla="*/ 408146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627911 w 2865120"/>
              <a:gd name="connsiteY2" fmla="*/ 400765 h 426720"/>
              <a:gd name="connsiteX3" fmla="*/ 0 w 2865120"/>
              <a:gd name="connsiteY3" fmla="*/ 426720 h 426720"/>
              <a:gd name="connsiteX4" fmla="*/ 0 w 2865120"/>
              <a:gd name="connsiteY4" fmla="*/ 0 h 426720"/>
              <a:gd name="connsiteX0" fmla="*/ 0 w 2832921"/>
              <a:gd name="connsiteY0" fmla="*/ 3499 h 430219"/>
              <a:gd name="connsiteX1" fmla="*/ 2832921 w 2832921"/>
              <a:gd name="connsiteY1" fmla="*/ 0 h 430219"/>
              <a:gd name="connsiteX2" fmla="*/ 2627911 w 2832921"/>
              <a:gd name="connsiteY2" fmla="*/ 404264 h 430219"/>
              <a:gd name="connsiteX3" fmla="*/ 0 w 2832921"/>
              <a:gd name="connsiteY3" fmla="*/ 430219 h 430219"/>
              <a:gd name="connsiteX4" fmla="*/ 0 w 2832921"/>
              <a:gd name="connsiteY4" fmla="*/ 3499 h 430219"/>
              <a:gd name="connsiteX0" fmla="*/ 0 w 2832921"/>
              <a:gd name="connsiteY0" fmla="*/ 3499 h 430219"/>
              <a:gd name="connsiteX1" fmla="*/ 2832921 w 2832921"/>
              <a:gd name="connsiteY1" fmla="*/ 0 h 430219"/>
              <a:gd name="connsiteX2" fmla="*/ 2620823 w 2832921"/>
              <a:gd name="connsiteY2" fmla="*/ 404668 h 430219"/>
              <a:gd name="connsiteX3" fmla="*/ 0 w 2832921"/>
              <a:gd name="connsiteY3" fmla="*/ 430219 h 430219"/>
              <a:gd name="connsiteX4" fmla="*/ 0 w 2832921"/>
              <a:gd name="connsiteY4" fmla="*/ 3499 h 430219"/>
              <a:gd name="connsiteX0" fmla="*/ 0 w 2811657"/>
              <a:gd name="connsiteY0" fmla="*/ 2288 h 429008"/>
              <a:gd name="connsiteX1" fmla="*/ 2811657 w 2811657"/>
              <a:gd name="connsiteY1" fmla="*/ 0 h 429008"/>
              <a:gd name="connsiteX2" fmla="*/ 2620823 w 2811657"/>
              <a:gd name="connsiteY2" fmla="*/ 403457 h 429008"/>
              <a:gd name="connsiteX3" fmla="*/ 0 w 2811657"/>
              <a:gd name="connsiteY3" fmla="*/ 429008 h 429008"/>
              <a:gd name="connsiteX4" fmla="*/ 0 w 2811657"/>
              <a:gd name="connsiteY4" fmla="*/ 2288 h 429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1657" h="429008">
                <a:moveTo>
                  <a:pt x="0" y="2288"/>
                </a:moveTo>
                <a:lnTo>
                  <a:pt x="2811657" y="0"/>
                </a:lnTo>
                <a:lnTo>
                  <a:pt x="2620823" y="403457"/>
                </a:lnTo>
                <a:lnTo>
                  <a:pt x="0" y="429008"/>
                </a:lnTo>
                <a:lnTo>
                  <a:pt x="0" y="2288"/>
                </a:lnTo>
                <a:close/>
              </a:path>
            </a:pathLst>
          </a:custGeom>
          <a:solidFill>
            <a:srgbClr val="007CB0">
              <a:lumMod val="60000"/>
              <a:lumOff val="40000"/>
            </a:srgbClr>
          </a:solidFill>
          <a:ln w="12700" cap="flat" cmpd="sng" algn="ctr">
            <a:noFill/>
            <a:prstDash val="solid"/>
          </a:ln>
          <a:effectLst/>
        </p:spPr>
        <p:txBody>
          <a:bodyPr lIns="35022" tIns="35022" rIns="35022" bIns="35022" rtlCol="0" anchor="ctr">
            <a:noAutofit/>
          </a:bodyPr>
          <a:lstStyle/>
          <a:p>
            <a:pPr marL="0" marR="0" lvl="0" indent="0" algn="ctr" defTabSz="885675" eaLnBrk="1" fontAlgn="auto" latinLnBrk="0" hangingPunct="1">
              <a:lnSpc>
                <a:spcPct val="100000"/>
              </a:lnSpc>
              <a:spcBef>
                <a:spcPts val="0"/>
              </a:spcBef>
              <a:spcAft>
                <a:spcPts val="0"/>
              </a:spcAft>
              <a:buClrTx/>
              <a:buSzTx/>
              <a:buFontTx/>
              <a:buNone/>
              <a:tabLst/>
              <a:defRPr/>
            </a:pPr>
            <a:endParaRPr kumimoji="0" lang="en-US" sz="1362" b="0" i="0" u="none" strike="noStrike" kern="0" cap="none" spc="0" normalizeH="0" baseline="0" noProof="0" dirty="0">
              <a:ln>
                <a:noFill/>
              </a:ln>
              <a:solidFill>
                <a:srgbClr val="002776"/>
              </a:solidFill>
              <a:effectLst/>
              <a:uLnTx/>
              <a:uFillTx/>
            </a:endParaRPr>
          </a:p>
        </p:txBody>
      </p:sp>
      <p:sp>
        <p:nvSpPr>
          <p:cNvPr id="44" name="Rectangle 5">
            <a:extLst>
              <a:ext uri="{FF2B5EF4-FFF2-40B4-BE49-F238E27FC236}">
                <a16:creationId xmlns:a16="http://schemas.microsoft.com/office/drawing/2014/main" id="{27E76588-CE61-BCD8-DD11-AF4D1FB617B3}"/>
              </a:ext>
            </a:extLst>
          </p:cNvPr>
          <p:cNvSpPr/>
          <p:nvPr/>
        </p:nvSpPr>
        <p:spPr>
          <a:xfrm flipV="1">
            <a:off x="3082439" y="3347046"/>
            <a:ext cx="3036569" cy="419764"/>
          </a:xfrm>
          <a:custGeom>
            <a:avLst/>
            <a:gdLst>
              <a:gd name="connsiteX0" fmla="*/ 0 w 3040380"/>
              <a:gd name="connsiteY0" fmla="*/ 0 h 426720"/>
              <a:gd name="connsiteX1" fmla="*/ 3040380 w 3040380"/>
              <a:gd name="connsiteY1" fmla="*/ 0 h 426720"/>
              <a:gd name="connsiteX2" fmla="*/ 3040380 w 3040380"/>
              <a:gd name="connsiteY2" fmla="*/ 426720 h 426720"/>
              <a:gd name="connsiteX3" fmla="*/ 0 w 3040380"/>
              <a:gd name="connsiteY3" fmla="*/ 426720 h 426720"/>
              <a:gd name="connsiteX4" fmla="*/ 0 w 3040380"/>
              <a:gd name="connsiteY4" fmla="*/ 0 h 426720"/>
              <a:gd name="connsiteX0" fmla="*/ 228600 w 3040380"/>
              <a:gd name="connsiteY0" fmla="*/ 7620 h 426720"/>
              <a:gd name="connsiteX1" fmla="*/ 3040380 w 3040380"/>
              <a:gd name="connsiteY1" fmla="*/ 0 h 426720"/>
              <a:gd name="connsiteX2" fmla="*/ 3040380 w 3040380"/>
              <a:gd name="connsiteY2" fmla="*/ 426720 h 426720"/>
              <a:gd name="connsiteX3" fmla="*/ 0 w 3040380"/>
              <a:gd name="connsiteY3" fmla="*/ 426720 h 426720"/>
              <a:gd name="connsiteX4" fmla="*/ 228600 w 3040380"/>
              <a:gd name="connsiteY4" fmla="*/ 7620 h 426720"/>
              <a:gd name="connsiteX0" fmla="*/ 247650 w 3040380"/>
              <a:gd name="connsiteY0" fmla="*/ 2858 h 426720"/>
              <a:gd name="connsiteX1" fmla="*/ 3040380 w 3040380"/>
              <a:gd name="connsiteY1" fmla="*/ 0 h 426720"/>
              <a:gd name="connsiteX2" fmla="*/ 3040380 w 3040380"/>
              <a:gd name="connsiteY2" fmla="*/ 426720 h 426720"/>
              <a:gd name="connsiteX3" fmla="*/ 0 w 3040380"/>
              <a:gd name="connsiteY3" fmla="*/ 426720 h 426720"/>
              <a:gd name="connsiteX4" fmla="*/ 247650 w 3040380"/>
              <a:gd name="connsiteY4" fmla="*/ 2858 h 426720"/>
              <a:gd name="connsiteX0" fmla="*/ 245269 w 3040380"/>
              <a:gd name="connsiteY0" fmla="*/ 477 h 426720"/>
              <a:gd name="connsiteX1" fmla="*/ 3040380 w 3040380"/>
              <a:gd name="connsiteY1" fmla="*/ 0 h 426720"/>
              <a:gd name="connsiteX2" fmla="*/ 3040380 w 3040380"/>
              <a:gd name="connsiteY2" fmla="*/ 426720 h 426720"/>
              <a:gd name="connsiteX3" fmla="*/ 0 w 3040380"/>
              <a:gd name="connsiteY3" fmla="*/ 426720 h 426720"/>
              <a:gd name="connsiteX4" fmla="*/ 245269 w 3040380"/>
              <a:gd name="connsiteY4" fmla="*/ 477 h 426720"/>
              <a:gd name="connsiteX0" fmla="*/ 245269 w 3121343"/>
              <a:gd name="connsiteY0" fmla="*/ 477 h 431483"/>
              <a:gd name="connsiteX1" fmla="*/ 3040380 w 3121343"/>
              <a:gd name="connsiteY1" fmla="*/ 0 h 431483"/>
              <a:gd name="connsiteX2" fmla="*/ 3121343 w 3121343"/>
              <a:gd name="connsiteY2" fmla="*/ 431483 h 431483"/>
              <a:gd name="connsiteX3" fmla="*/ 0 w 3121343"/>
              <a:gd name="connsiteY3" fmla="*/ 426720 h 431483"/>
              <a:gd name="connsiteX4" fmla="*/ 245269 w 3121343"/>
              <a:gd name="connsiteY4" fmla="*/ 477 h 431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1343" h="431483">
                <a:moveTo>
                  <a:pt x="245269" y="477"/>
                </a:moveTo>
                <a:lnTo>
                  <a:pt x="3040380" y="0"/>
                </a:lnTo>
                <a:lnTo>
                  <a:pt x="3121343" y="431483"/>
                </a:lnTo>
                <a:lnTo>
                  <a:pt x="0" y="426720"/>
                </a:lnTo>
                <a:lnTo>
                  <a:pt x="245269" y="477"/>
                </a:lnTo>
                <a:close/>
              </a:path>
            </a:pathLst>
          </a:custGeom>
          <a:solidFill>
            <a:srgbClr val="26890D">
              <a:lumMod val="50000"/>
            </a:srgbClr>
          </a:solidFill>
          <a:ln w="12700" cap="flat" cmpd="sng" algn="ctr">
            <a:noFill/>
            <a:prstDash val="solid"/>
          </a:ln>
          <a:effectLst/>
        </p:spPr>
        <p:txBody>
          <a:bodyPr lIns="35022" tIns="35022" rIns="35022" bIns="35022" rtlCol="0" anchor="ctr">
            <a:noAutofit/>
          </a:bodyPr>
          <a:lstStyle/>
          <a:p>
            <a:pPr marL="0" marR="0" lvl="0" indent="0" algn="ctr" defTabSz="885675" eaLnBrk="1" fontAlgn="auto" latinLnBrk="0" hangingPunct="1">
              <a:lnSpc>
                <a:spcPct val="100000"/>
              </a:lnSpc>
              <a:spcBef>
                <a:spcPts val="0"/>
              </a:spcBef>
              <a:spcAft>
                <a:spcPts val="0"/>
              </a:spcAft>
              <a:buClrTx/>
              <a:buSzTx/>
              <a:buFontTx/>
              <a:buNone/>
              <a:tabLst/>
              <a:defRPr/>
            </a:pPr>
            <a:endParaRPr kumimoji="0" lang="en-US" sz="1362" b="0" i="0" u="none" strike="noStrike" kern="0" cap="none" spc="0" normalizeH="0" baseline="0" noProof="0" dirty="0">
              <a:ln>
                <a:noFill/>
              </a:ln>
              <a:solidFill>
                <a:srgbClr val="002776"/>
              </a:solidFill>
              <a:effectLst/>
              <a:uLnTx/>
              <a:uFillTx/>
            </a:endParaRPr>
          </a:p>
        </p:txBody>
      </p:sp>
      <p:sp>
        <p:nvSpPr>
          <p:cNvPr id="45" name="Rectangle 7">
            <a:extLst>
              <a:ext uri="{FF2B5EF4-FFF2-40B4-BE49-F238E27FC236}">
                <a16:creationId xmlns:a16="http://schemas.microsoft.com/office/drawing/2014/main" id="{F1205C3B-1972-52B2-63E2-880CE83B6DC1}"/>
              </a:ext>
            </a:extLst>
          </p:cNvPr>
          <p:cNvSpPr/>
          <p:nvPr/>
        </p:nvSpPr>
        <p:spPr>
          <a:xfrm rot="18426807" flipV="1">
            <a:off x="5753244" y="3357306"/>
            <a:ext cx="862827" cy="422138"/>
          </a:xfrm>
          <a:custGeom>
            <a:avLst/>
            <a:gdLst>
              <a:gd name="connsiteX0" fmla="*/ 0 w 2865120"/>
              <a:gd name="connsiteY0" fmla="*/ 0 h 426720"/>
              <a:gd name="connsiteX1" fmla="*/ 2865120 w 2865120"/>
              <a:gd name="connsiteY1" fmla="*/ 0 h 426720"/>
              <a:gd name="connsiteX2" fmla="*/ 2865120 w 2865120"/>
              <a:gd name="connsiteY2" fmla="*/ 426720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865120 w 2865120"/>
              <a:gd name="connsiteY2" fmla="*/ 426720 h 426720"/>
              <a:gd name="connsiteX3" fmla="*/ 251466 w 2865120"/>
              <a:gd name="connsiteY3" fmla="*/ 425884 h 426720"/>
              <a:gd name="connsiteX4" fmla="*/ 0 w 2865120"/>
              <a:gd name="connsiteY4" fmla="*/ 0 h 426720"/>
              <a:gd name="connsiteX0" fmla="*/ 0 w 4498063"/>
              <a:gd name="connsiteY0" fmla="*/ 7203 h 433923"/>
              <a:gd name="connsiteX1" fmla="*/ 4498064 w 4498063"/>
              <a:gd name="connsiteY1" fmla="*/ 0 h 433923"/>
              <a:gd name="connsiteX2" fmla="*/ 2865120 w 4498063"/>
              <a:gd name="connsiteY2" fmla="*/ 433923 h 433923"/>
              <a:gd name="connsiteX3" fmla="*/ 251466 w 4498063"/>
              <a:gd name="connsiteY3" fmla="*/ 433087 h 433923"/>
              <a:gd name="connsiteX4" fmla="*/ 0 w 4498063"/>
              <a:gd name="connsiteY4" fmla="*/ 7203 h 433923"/>
              <a:gd name="connsiteX0" fmla="*/ 0 w 4498063"/>
              <a:gd name="connsiteY0" fmla="*/ 7203 h 433923"/>
              <a:gd name="connsiteX1" fmla="*/ 4498064 w 4498063"/>
              <a:gd name="connsiteY1" fmla="*/ 0 h 433923"/>
              <a:gd name="connsiteX2" fmla="*/ 2865120 w 4498063"/>
              <a:gd name="connsiteY2" fmla="*/ 433923 h 433923"/>
              <a:gd name="connsiteX3" fmla="*/ 96864 w 4498063"/>
              <a:gd name="connsiteY3" fmla="*/ 433910 h 433923"/>
              <a:gd name="connsiteX4" fmla="*/ 0 w 4498063"/>
              <a:gd name="connsiteY4" fmla="*/ 7203 h 43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3" h="433923">
                <a:moveTo>
                  <a:pt x="0" y="7203"/>
                </a:moveTo>
                <a:lnTo>
                  <a:pt x="4498064" y="0"/>
                </a:lnTo>
                <a:lnTo>
                  <a:pt x="2865120" y="433923"/>
                </a:lnTo>
                <a:lnTo>
                  <a:pt x="96864" y="433910"/>
                </a:lnTo>
                <a:lnTo>
                  <a:pt x="0" y="7203"/>
                </a:lnTo>
                <a:close/>
              </a:path>
            </a:pathLst>
          </a:custGeom>
          <a:solidFill>
            <a:srgbClr val="007CB0">
              <a:lumMod val="40000"/>
              <a:lumOff val="60000"/>
            </a:srgbClr>
          </a:solidFill>
          <a:ln w="12700" cap="flat" cmpd="sng" algn="ctr">
            <a:noFill/>
            <a:prstDash val="solid"/>
          </a:ln>
          <a:effectLst/>
        </p:spPr>
        <p:txBody>
          <a:bodyPr lIns="35022" tIns="35022" rIns="35022" bIns="35022" rtlCol="0" anchor="ctr">
            <a:noAutofit/>
          </a:bodyPr>
          <a:lstStyle/>
          <a:p>
            <a:pPr marL="0" marR="0" lvl="0" indent="0" algn="ctr" defTabSz="885675" eaLnBrk="1" fontAlgn="auto" latinLnBrk="0" hangingPunct="1">
              <a:lnSpc>
                <a:spcPct val="100000"/>
              </a:lnSpc>
              <a:spcBef>
                <a:spcPts val="0"/>
              </a:spcBef>
              <a:spcAft>
                <a:spcPts val="0"/>
              </a:spcAft>
              <a:buClrTx/>
              <a:buSzTx/>
              <a:buFontTx/>
              <a:buNone/>
              <a:tabLst/>
              <a:defRPr/>
            </a:pPr>
            <a:endParaRPr kumimoji="0" lang="en-US" sz="1362" b="0" i="0" u="none" strike="noStrike" kern="0" cap="none" spc="0" normalizeH="0" baseline="0" noProof="0" dirty="0">
              <a:ln>
                <a:noFill/>
              </a:ln>
              <a:solidFill>
                <a:srgbClr val="002776"/>
              </a:solidFill>
              <a:effectLst/>
              <a:uLnTx/>
              <a:uFillTx/>
            </a:endParaRPr>
          </a:p>
        </p:txBody>
      </p:sp>
      <p:sp>
        <p:nvSpPr>
          <p:cNvPr id="46" name="Rectangle 5">
            <a:extLst>
              <a:ext uri="{FF2B5EF4-FFF2-40B4-BE49-F238E27FC236}">
                <a16:creationId xmlns:a16="http://schemas.microsoft.com/office/drawing/2014/main" id="{D71025D0-AACF-1EBB-A5A8-10A3D9698B5E}"/>
              </a:ext>
            </a:extLst>
          </p:cNvPr>
          <p:cNvSpPr/>
          <p:nvPr/>
        </p:nvSpPr>
        <p:spPr>
          <a:xfrm>
            <a:off x="2381681" y="3915340"/>
            <a:ext cx="1779131" cy="419764"/>
          </a:xfrm>
          <a:custGeom>
            <a:avLst/>
            <a:gdLst>
              <a:gd name="connsiteX0" fmla="*/ 0 w 3040380"/>
              <a:gd name="connsiteY0" fmla="*/ 0 h 426720"/>
              <a:gd name="connsiteX1" fmla="*/ 3040380 w 3040380"/>
              <a:gd name="connsiteY1" fmla="*/ 0 h 426720"/>
              <a:gd name="connsiteX2" fmla="*/ 3040380 w 3040380"/>
              <a:gd name="connsiteY2" fmla="*/ 426720 h 426720"/>
              <a:gd name="connsiteX3" fmla="*/ 0 w 3040380"/>
              <a:gd name="connsiteY3" fmla="*/ 426720 h 426720"/>
              <a:gd name="connsiteX4" fmla="*/ 0 w 3040380"/>
              <a:gd name="connsiteY4" fmla="*/ 0 h 426720"/>
              <a:gd name="connsiteX0" fmla="*/ 228600 w 3040380"/>
              <a:gd name="connsiteY0" fmla="*/ 7620 h 426720"/>
              <a:gd name="connsiteX1" fmla="*/ 3040380 w 3040380"/>
              <a:gd name="connsiteY1" fmla="*/ 0 h 426720"/>
              <a:gd name="connsiteX2" fmla="*/ 3040380 w 3040380"/>
              <a:gd name="connsiteY2" fmla="*/ 426720 h 426720"/>
              <a:gd name="connsiteX3" fmla="*/ 0 w 3040380"/>
              <a:gd name="connsiteY3" fmla="*/ 426720 h 426720"/>
              <a:gd name="connsiteX4" fmla="*/ 228600 w 3040380"/>
              <a:gd name="connsiteY4" fmla="*/ 7620 h 426720"/>
              <a:gd name="connsiteX0" fmla="*/ 247650 w 3040380"/>
              <a:gd name="connsiteY0" fmla="*/ 2858 h 426720"/>
              <a:gd name="connsiteX1" fmla="*/ 3040380 w 3040380"/>
              <a:gd name="connsiteY1" fmla="*/ 0 h 426720"/>
              <a:gd name="connsiteX2" fmla="*/ 3040380 w 3040380"/>
              <a:gd name="connsiteY2" fmla="*/ 426720 h 426720"/>
              <a:gd name="connsiteX3" fmla="*/ 0 w 3040380"/>
              <a:gd name="connsiteY3" fmla="*/ 426720 h 426720"/>
              <a:gd name="connsiteX4" fmla="*/ 247650 w 3040380"/>
              <a:gd name="connsiteY4" fmla="*/ 2858 h 426720"/>
              <a:gd name="connsiteX0" fmla="*/ 245269 w 3040380"/>
              <a:gd name="connsiteY0" fmla="*/ 477 h 426720"/>
              <a:gd name="connsiteX1" fmla="*/ 3040380 w 3040380"/>
              <a:gd name="connsiteY1" fmla="*/ 0 h 426720"/>
              <a:gd name="connsiteX2" fmla="*/ 3040380 w 3040380"/>
              <a:gd name="connsiteY2" fmla="*/ 426720 h 426720"/>
              <a:gd name="connsiteX3" fmla="*/ 0 w 3040380"/>
              <a:gd name="connsiteY3" fmla="*/ 426720 h 426720"/>
              <a:gd name="connsiteX4" fmla="*/ 245269 w 3040380"/>
              <a:gd name="connsiteY4" fmla="*/ 477 h 426720"/>
              <a:gd name="connsiteX0" fmla="*/ 245269 w 3121343"/>
              <a:gd name="connsiteY0" fmla="*/ 477 h 431483"/>
              <a:gd name="connsiteX1" fmla="*/ 3040380 w 3121343"/>
              <a:gd name="connsiteY1" fmla="*/ 0 h 431483"/>
              <a:gd name="connsiteX2" fmla="*/ 3121343 w 3121343"/>
              <a:gd name="connsiteY2" fmla="*/ 431483 h 431483"/>
              <a:gd name="connsiteX3" fmla="*/ 0 w 3121343"/>
              <a:gd name="connsiteY3" fmla="*/ 426720 h 431483"/>
              <a:gd name="connsiteX4" fmla="*/ 245269 w 3121343"/>
              <a:gd name="connsiteY4" fmla="*/ 477 h 431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1343" h="431483">
                <a:moveTo>
                  <a:pt x="245269" y="477"/>
                </a:moveTo>
                <a:lnTo>
                  <a:pt x="3040380" y="0"/>
                </a:lnTo>
                <a:lnTo>
                  <a:pt x="3121343" y="431483"/>
                </a:lnTo>
                <a:lnTo>
                  <a:pt x="0" y="426720"/>
                </a:lnTo>
                <a:lnTo>
                  <a:pt x="245269" y="477"/>
                </a:lnTo>
                <a:close/>
              </a:path>
            </a:pathLst>
          </a:custGeom>
          <a:solidFill>
            <a:srgbClr val="00ABAB"/>
          </a:solidFill>
          <a:ln w="12700" cap="flat" cmpd="sng" algn="ctr">
            <a:noFill/>
            <a:prstDash val="solid"/>
          </a:ln>
          <a:effectLst/>
        </p:spPr>
        <p:txBody>
          <a:bodyPr lIns="35022" tIns="35022" rIns="35022" bIns="35022" rtlCol="0" anchor="ctr">
            <a:noAutofit/>
          </a:bodyPr>
          <a:lstStyle/>
          <a:p>
            <a:pPr marL="0" marR="0" lvl="0" indent="0" algn="ctr" defTabSz="885675" eaLnBrk="1" fontAlgn="auto" latinLnBrk="0" hangingPunct="1">
              <a:lnSpc>
                <a:spcPct val="100000"/>
              </a:lnSpc>
              <a:spcBef>
                <a:spcPts val="0"/>
              </a:spcBef>
              <a:spcAft>
                <a:spcPts val="0"/>
              </a:spcAft>
              <a:buClrTx/>
              <a:buSzTx/>
              <a:buFontTx/>
              <a:buNone/>
              <a:tabLst/>
              <a:defRPr/>
            </a:pPr>
            <a:endParaRPr kumimoji="0" lang="en-US" sz="1362" b="0" i="0" u="none" strike="noStrike" kern="0" cap="none" spc="0" normalizeH="0" baseline="0" noProof="0" dirty="0">
              <a:ln>
                <a:noFill/>
              </a:ln>
              <a:solidFill>
                <a:srgbClr val="002776"/>
              </a:solidFill>
              <a:effectLst/>
              <a:uLnTx/>
              <a:uFillTx/>
            </a:endParaRPr>
          </a:p>
        </p:txBody>
      </p:sp>
      <p:sp>
        <p:nvSpPr>
          <p:cNvPr id="48" name="TextBox 47">
            <a:extLst>
              <a:ext uri="{FF2B5EF4-FFF2-40B4-BE49-F238E27FC236}">
                <a16:creationId xmlns:a16="http://schemas.microsoft.com/office/drawing/2014/main" id="{D0FB6662-8968-861B-2F20-58E8FBBF8800}"/>
              </a:ext>
            </a:extLst>
          </p:cNvPr>
          <p:cNvSpPr txBox="1"/>
          <p:nvPr/>
        </p:nvSpPr>
        <p:spPr>
          <a:xfrm>
            <a:off x="4720172" y="1609218"/>
            <a:ext cx="739596" cy="501615"/>
          </a:xfrm>
          <a:prstGeom prst="rect">
            <a:avLst/>
          </a:prstGeom>
          <a:noFill/>
        </p:spPr>
        <p:txBody>
          <a:bodyPr wrap="square" lIns="35022" tIns="35022" rIns="35022" bIns="35022" rtlCol="0">
            <a:spAutoFit/>
          </a:bodyPr>
          <a:lstStyle/>
          <a:p>
            <a:pPr marL="0" marR="0" lvl="0" indent="0" defTabSz="885675"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26890D">
                    <a:lumMod val="50000"/>
                  </a:srgbClr>
                </a:solidFill>
                <a:effectLst/>
                <a:uLnTx/>
                <a:uFillTx/>
              </a:rPr>
              <a:t>01</a:t>
            </a:r>
          </a:p>
        </p:txBody>
      </p:sp>
      <p:sp>
        <p:nvSpPr>
          <p:cNvPr id="49" name="Rectangle 48">
            <a:extLst>
              <a:ext uri="{FF2B5EF4-FFF2-40B4-BE49-F238E27FC236}">
                <a16:creationId xmlns:a16="http://schemas.microsoft.com/office/drawing/2014/main" id="{9C357BE1-CD33-6523-5B02-62A8DBF1B808}"/>
              </a:ext>
            </a:extLst>
          </p:cNvPr>
          <p:cNvSpPr/>
          <p:nvPr/>
        </p:nvSpPr>
        <p:spPr>
          <a:xfrm>
            <a:off x="4757763" y="1970629"/>
            <a:ext cx="3339809" cy="1369606"/>
          </a:xfrm>
          <a:prstGeom prst="rect">
            <a:avLst/>
          </a:prstGeom>
        </p:spPr>
        <p:txBody>
          <a:bodyPr wrap="square" lIns="0" tIns="0" rIns="0" bIns="0">
            <a:spAutoFit/>
          </a:bodyPr>
          <a:lstStyle/>
          <a:p>
            <a:pPr marL="0" marR="0" lvl="0" indent="0" algn="just" defTabSz="885675" eaLnBrk="1" fontAlgn="auto" latinLnBrk="0" hangingPunct="1">
              <a:lnSpc>
                <a:spcPct val="100000"/>
              </a:lnSpc>
              <a:spcBef>
                <a:spcPts val="0"/>
              </a:spcBef>
              <a:spcAft>
                <a:spcPts val="600"/>
              </a:spcAft>
              <a:buClrTx/>
              <a:buSzTx/>
              <a:buFontTx/>
              <a:buNone/>
              <a:tabLst/>
              <a:defRPr/>
            </a:pPr>
            <a:r>
              <a:rPr kumimoji="0" lang="en-US" sz="1400" b="1" i="0" u="none" strike="noStrike" kern="0" cap="none" spc="0" normalizeH="0" baseline="0" noProof="0" dirty="0">
                <a:ln>
                  <a:noFill/>
                </a:ln>
                <a:solidFill>
                  <a:prstClr val="black"/>
                </a:solidFill>
                <a:effectLst/>
                <a:uLnTx/>
                <a:uFillTx/>
              </a:rPr>
              <a:t>Part A</a:t>
            </a:r>
          </a:p>
          <a:p>
            <a:pPr marL="0" marR="0" lvl="0" indent="0" algn="just" defTabSz="885675"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This part of ICDS applies to securities held as stock-in-trade by any assessee, such as stock broker or a regular trader in securities, whose</a:t>
            </a:r>
            <a:r>
              <a:rPr lang="en-US" sz="1400" kern="0" dirty="0">
                <a:solidFill>
                  <a:prstClr val="black"/>
                </a:solidFill>
              </a:rPr>
              <a:t> </a:t>
            </a:r>
            <a:r>
              <a:rPr kumimoji="0" lang="en-US" sz="1400" b="0" i="0" u="none" strike="noStrike" kern="0" cap="none" spc="0" normalizeH="0" baseline="0" noProof="0" dirty="0">
                <a:ln>
                  <a:noFill/>
                </a:ln>
                <a:solidFill>
                  <a:prstClr val="black"/>
                </a:solidFill>
                <a:effectLst/>
                <a:uLnTx/>
                <a:uFillTx/>
              </a:rPr>
              <a:t>income is taxable under the head Business Income.</a:t>
            </a:r>
          </a:p>
        </p:txBody>
      </p:sp>
      <p:sp>
        <p:nvSpPr>
          <p:cNvPr id="51" name="TextBox 50">
            <a:extLst>
              <a:ext uri="{FF2B5EF4-FFF2-40B4-BE49-F238E27FC236}">
                <a16:creationId xmlns:a16="http://schemas.microsoft.com/office/drawing/2014/main" id="{DF1C0201-2BD4-73E2-A325-784BEBD34B79}"/>
              </a:ext>
            </a:extLst>
          </p:cNvPr>
          <p:cNvSpPr txBox="1"/>
          <p:nvPr/>
        </p:nvSpPr>
        <p:spPr>
          <a:xfrm>
            <a:off x="784950" y="4442893"/>
            <a:ext cx="614665" cy="501615"/>
          </a:xfrm>
          <a:prstGeom prst="rect">
            <a:avLst/>
          </a:prstGeom>
          <a:noFill/>
        </p:spPr>
        <p:txBody>
          <a:bodyPr wrap="square" lIns="35022" tIns="35022" rIns="35022" bIns="35022" rtlCol="0">
            <a:spAutoFit/>
          </a:bodyPr>
          <a:lstStyle/>
          <a:p>
            <a:pPr marL="0" marR="0" lvl="0" indent="0" defTabSz="885675"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ABAB"/>
                </a:solidFill>
                <a:effectLst/>
                <a:uLnTx/>
                <a:uFillTx/>
              </a:rPr>
              <a:t>02</a:t>
            </a:r>
          </a:p>
        </p:txBody>
      </p:sp>
      <p:sp>
        <p:nvSpPr>
          <p:cNvPr id="52" name="Rectangle 51">
            <a:extLst>
              <a:ext uri="{FF2B5EF4-FFF2-40B4-BE49-F238E27FC236}">
                <a16:creationId xmlns:a16="http://schemas.microsoft.com/office/drawing/2014/main" id="{07184D57-E792-9BAD-5DFE-26610A114FD2}"/>
              </a:ext>
            </a:extLst>
          </p:cNvPr>
          <p:cNvSpPr/>
          <p:nvPr/>
        </p:nvSpPr>
        <p:spPr>
          <a:xfrm>
            <a:off x="862205" y="4871517"/>
            <a:ext cx="3549661" cy="938719"/>
          </a:xfrm>
          <a:prstGeom prst="rect">
            <a:avLst/>
          </a:prstGeom>
        </p:spPr>
        <p:txBody>
          <a:bodyPr wrap="square" lIns="0" tIns="0" rIns="0" bIns="0">
            <a:spAutoFit/>
          </a:bodyPr>
          <a:lstStyle/>
          <a:p>
            <a:pPr marL="0" marR="0" lvl="0" indent="0" defTabSz="885675" eaLnBrk="1" fontAlgn="auto" latinLnBrk="0" hangingPunct="1">
              <a:lnSpc>
                <a:spcPct val="100000"/>
              </a:lnSpc>
              <a:spcBef>
                <a:spcPts val="0"/>
              </a:spcBef>
              <a:spcAft>
                <a:spcPts val="600"/>
              </a:spcAft>
              <a:buClrTx/>
              <a:buSzTx/>
              <a:buFontTx/>
              <a:buNone/>
              <a:tabLst/>
              <a:defRPr/>
            </a:pPr>
            <a:r>
              <a:rPr kumimoji="0" lang="en-US" sz="1400" b="1" i="0" u="none" strike="noStrike" kern="0" cap="none" spc="0" normalizeH="0" baseline="0" noProof="0" dirty="0">
                <a:ln>
                  <a:noFill/>
                </a:ln>
                <a:solidFill>
                  <a:prstClr val="black"/>
                </a:solidFill>
                <a:effectLst/>
                <a:uLnTx/>
                <a:uFillTx/>
              </a:rPr>
              <a:t>Part B</a:t>
            </a:r>
          </a:p>
          <a:p>
            <a:pPr marL="0" marR="0" lvl="0" indent="0" defTabSz="885675"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Specific provisions have been incorporated in Part B of this ICDS for scheduled banks and public financial institutions.</a:t>
            </a:r>
            <a:endParaRPr kumimoji="0" lang="en-IN" sz="1400" b="0" i="0" u="none" strike="noStrike" kern="0" cap="none" spc="0" normalizeH="0" baseline="0" noProof="0" dirty="0">
              <a:ln>
                <a:noFill/>
              </a:ln>
              <a:solidFill>
                <a:prstClr val="black"/>
              </a:solidFill>
              <a:effectLst/>
              <a:uLnTx/>
              <a:uFillTx/>
            </a:endParaRPr>
          </a:p>
        </p:txBody>
      </p:sp>
      <p:sp>
        <p:nvSpPr>
          <p:cNvPr id="53" name="Rectangle 52">
            <a:extLst>
              <a:ext uri="{FF2B5EF4-FFF2-40B4-BE49-F238E27FC236}">
                <a16:creationId xmlns:a16="http://schemas.microsoft.com/office/drawing/2014/main" id="{83DB7542-AFC1-C708-A579-D8731F03E0C4}"/>
              </a:ext>
            </a:extLst>
          </p:cNvPr>
          <p:cNvSpPr/>
          <p:nvPr/>
        </p:nvSpPr>
        <p:spPr>
          <a:xfrm>
            <a:off x="2124941" y="4001607"/>
            <a:ext cx="2495878" cy="215444"/>
          </a:xfrm>
          <a:prstGeom prst="rect">
            <a:avLst/>
          </a:prstGeom>
        </p:spPr>
        <p:txBody>
          <a:bodyPr wrap="square" lIns="0" tIns="0" rIns="0" bIns="0">
            <a:spAutoFit/>
          </a:bodyPr>
          <a:lstStyle/>
          <a:p>
            <a:pPr marL="0" marR="0" lvl="0" indent="0" defTabSz="885675"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rPr>
              <a:t>Securities held by Banks and PFI</a:t>
            </a:r>
            <a:endParaRPr kumimoji="0" lang="en-US" sz="1400" b="0" i="0" u="none" strike="noStrike" kern="0" cap="none" spc="0" normalizeH="0" baseline="0" noProof="0" dirty="0">
              <a:ln>
                <a:noFill/>
              </a:ln>
              <a:solidFill>
                <a:srgbClr val="FFFFFF"/>
              </a:solidFill>
              <a:effectLst/>
              <a:uLnTx/>
              <a:uFillTx/>
            </a:endParaRPr>
          </a:p>
        </p:txBody>
      </p:sp>
      <p:sp>
        <p:nvSpPr>
          <p:cNvPr id="54" name="Rectangle 53">
            <a:extLst>
              <a:ext uri="{FF2B5EF4-FFF2-40B4-BE49-F238E27FC236}">
                <a16:creationId xmlns:a16="http://schemas.microsoft.com/office/drawing/2014/main" id="{C5434D78-EB97-3A96-638C-A66FD33ACF58}"/>
              </a:ext>
            </a:extLst>
          </p:cNvPr>
          <p:cNvSpPr/>
          <p:nvPr/>
        </p:nvSpPr>
        <p:spPr>
          <a:xfrm>
            <a:off x="3425055" y="3422190"/>
            <a:ext cx="2417738" cy="215444"/>
          </a:xfrm>
          <a:prstGeom prst="rect">
            <a:avLst/>
          </a:prstGeom>
        </p:spPr>
        <p:txBody>
          <a:bodyPr wrap="square" lIns="0" tIns="0" rIns="0" bIns="0">
            <a:spAutoFit/>
          </a:bodyPr>
          <a:lstStyle/>
          <a:p>
            <a:pPr marL="0" marR="0" lvl="0" indent="0" algn="ctr" defTabSz="885675"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rPr>
              <a:t>Securities as stock in trade </a:t>
            </a:r>
          </a:p>
        </p:txBody>
      </p:sp>
      <p:grpSp>
        <p:nvGrpSpPr>
          <p:cNvPr id="55" name="Group 932">
            <a:extLst>
              <a:ext uri="{FF2B5EF4-FFF2-40B4-BE49-F238E27FC236}">
                <a16:creationId xmlns:a16="http://schemas.microsoft.com/office/drawing/2014/main" id="{69C65141-C336-93B3-04F4-151E072F1391}"/>
              </a:ext>
            </a:extLst>
          </p:cNvPr>
          <p:cNvGrpSpPr>
            <a:grpSpLocks noChangeAspect="1"/>
          </p:cNvGrpSpPr>
          <p:nvPr/>
        </p:nvGrpSpPr>
        <p:grpSpPr bwMode="auto">
          <a:xfrm>
            <a:off x="4010881" y="1597831"/>
            <a:ext cx="576000" cy="575999"/>
            <a:chOff x="5795" y="3560"/>
            <a:chExt cx="340" cy="340"/>
          </a:xfrm>
          <a:solidFill>
            <a:srgbClr val="26890D">
              <a:lumMod val="50000"/>
            </a:srgbClr>
          </a:solidFill>
        </p:grpSpPr>
        <p:sp>
          <p:nvSpPr>
            <p:cNvPr id="56" name="Freeform 933">
              <a:extLst>
                <a:ext uri="{FF2B5EF4-FFF2-40B4-BE49-F238E27FC236}">
                  <a16:creationId xmlns:a16="http://schemas.microsoft.com/office/drawing/2014/main" id="{B621258D-C065-91DC-5AE6-403B78508355}"/>
                </a:ext>
              </a:extLst>
            </p:cNvPr>
            <p:cNvSpPr>
              <a:spLocks noEditPoints="1"/>
            </p:cNvSpPr>
            <p:nvPr/>
          </p:nvSpPr>
          <p:spPr bwMode="auto">
            <a:xfrm>
              <a:off x="5859" y="3652"/>
              <a:ext cx="212" cy="148"/>
            </a:xfrm>
            <a:custGeom>
              <a:avLst/>
              <a:gdLst>
                <a:gd name="T0" fmla="*/ 313 w 320"/>
                <a:gd name="T1" fmla="*/ 54 h 224"/>
                <a:gd name="T2" fmla="*/ 163 w 320"/>
                <a:gd name="T3" fmla="*/ 1 h 224"/>
                <a:gd name="T4" fmla="*/ 156 w 320"/>
                <a:gd name="T5" fmla="*/ 1 h 224"/>
                <a:gd name="T6" fmla="*/ 7 w 320"/>
                <a:gd name="T7" fmla="*/ 54 h 224"/>
                <a:gd name="T8" fmla="*/ 0 w 320"/>
                <a:gd name="T9" fmla="*/ 64 h 224"/>
                <a:gd name="T10" fmla="*/ 6 w 320"/>
                <a:gd name="T11" fmla="*/ 74 h 224"/>
                <a:gd name="T12" fmla="*/ 63 w 320"/>
                <a:gd name="T13" fmla="*/ 98 h 224"/>
                <a:gd name="T14" fmla="*/ 53 w 320"/>
                <a:gd name="T15" fmla="*/ 170 h 224"/>
                <a:gd name="T16" fmla="*/ 54 w 320"/>
                <a:gd name="T17" fmla="*/ 176 h 224"/>
                <a:gd name="T18" fmla="*/ 160 w 320"/>
                <a:gd name="T19" fmla="*/ 224 h 224"/>
                <a:gd name="T20" fmla="*/ 264 w 320"/>
                <a:gd name="T21" fmla="*/ 178 h 224"/>
                <a:gd name="T22" fmla="*/ 266 w 320"/>
                <a:gd name="T23" fmla="*/ 170 h 224"/>
                <a:gd name="T24" fmla="*/ 257 w 320"/>
                <a:gd name="T25" fmla="*/ 98 h 224"/>
                <a:gd name="T26" fmla="*/ 288 w 320"/>
                <a:gd name="T27" fmla="*/ 85 h 224"/>
                <a:gd name="T28" fmla="*/ 288 w 320"/>
                <a:gd name="T29" fmla="*/ 214 h 224"/>
                <a:gd name="T30" fmla="*/ 298 w 320"/>
                <a:gd name="T31" fmla="*/ 224 h 224"/>
                <a:gd name="T32" fmla="*/ 309 w 320"/>
                <a:gd name="T33" fmla="*/ 214 h 224"/>
                <a:gd name="T34" fmla="*/ 309 w 320"/>
                <a:gd name="T35" fmla="*/ 76 h 224"/>
                <a:gd name="T36" fmla="*/ 313 w 320"/>
                <a:gd name="T37" fmla="*/ 74 h 224"/>
                <a:gd name="T38" fmla="*/ 320 w 320"/>
                <a:gd name="T39" fmla="*/ 64 h 224"/>
                <a:gd name="T40" fmla="*/ 313 w 320"/>
                <a:gd name="T41" fmla="*/ 54 h 224"/>
                <a:gd name="T42" fmla="*/ 244 w 320"/>
                <a:gd name="T43" fmla="*/ 167 h 224"/>
                <a:gd name="T44" fmla="*/ 160 w 320"/>
                <a:gd name="T45" fmla="*/ 203 h 224"/>
                <a:gd name="T46" fmla="*/ 75 w 320"/>
                <a:gd name="T47" fmla="*/ 168 h 224"/>
                <a:gd name="T48" fmla="*/ 83 w 320"/>
                <a:gd name="T49" fmla="*/ 107 h 224"/>
                <a:gd name="T50" fmla="*/ 155 w 320"/>
                <a:gd name="T51" fmla="*/ 138 h 224"/>
                <a:gd name="T52" fmla="*/ 160 w 320"/>
                <a:gd name="T53" fmla="*/ 139 h 224"/>
                <a:gd name="T54" fmla="*/ 164 w 320"/>
                <a:gd name="T55" fmla="*/ 138 h 224"/>
                <a:gd name="T56" fmla="*/ 236 w 320"/>
                <a:gd name="T57" fmla="*/ 107 h 224"/>
                <a:gd name="T58" fmla="*/ 244 w 320"/>
                <a:gd name="T59" fmla="*/ 167 h 224"/>
                <a:gd name="T60" fmla="*/ 160 w 320"/>
                <a:gd name="T61" fmla="*/ 117 h 224"/>
                <a:gd name="T62" fmla="*/ 40 w 320"/>
                <a:gd name="T63" fmla="*/ 65 h 224"/>
                <a:gd name="T64" fmla="*/ 160 w 320"/>
                <a:gd name="T65" fmla="*/ 22 h 224"/>
                <a:gd name="T66" fmla="*/ 280 w 320"/>
                <a:gd name="T67" fmla="*/ 65 h 224"/>
                <a:gd name="T68" fmla="*/ 160 w 320"/>
                <a:gd name="T69" fmla="*/ 11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24">
                  <a:moveTo>
                    <a:pt x="313" y="54"/>
                  </a:moveTo>
                  <a:cubicBezTo>
                    <a:pt x="163" y="1"/>
                    <a:pt x="163" y="1"/>
                    <a:pt x="163" y="1"/>
                  </a:cubicBezTo>
                  <a:cubicBezTo>
                    <a:pt x="161" y="0"/>
                    <a:pt x="158" y="0"/>
                    <a:pt x="156" y="1"/>
                  </a:cubicBezTo>
                  <a:cubicBezTo>
                    <a:pt x="7" y="54"/>
                    <a:pt x="7" y="54"/>
                    <a:pt x="7" y="54"/>
                  </a:cubicBezTo>
                  <a:cubicBezTo>
                    <a:pt x="3" y="56"/>
                    <a:pt x="0" y="60"/>
                    <a:pt x="0" y="64"/>
                  </a:cubicBezTo>
                  <a:cubicBezTo>
                    <a:pt x="0" y="68"/>
                    <a:pt x="2" y="72"/>
                    <a:pt x="6" y="74"/>
                  </a:cubicBezTo>
                  <a:cubicBezTo>
                    <a:pt x="63" y="98"/>
                    <a:pt x="63" y="98"/>
                    <a:pt x="63" y="98"/>
                  </a:cubicBezTo>
                  <a:cubicBezTo>
                    <a:pt x="53" y="170"/>
                    <a:pt x="53" y="170"/>
                    <a:pt x="53" y="170"/>
                  </a:cubicBezTo>
                  <a:cubicBezTo>
                    <a:pt x="53" y="172"/>
                    <a:pt x="53" y="174"/>
                    <a:pt x="54" y="176"/>
                  </a:cubicBezTo>
                  <a:cubicBezTo>
                    <a:pt x="56" y="178"/>
                    <a:pt x="83" y="224"/>
                    <a:pt x="160" y="224"/>
                  </a:cubicBezTo>
                  <a:cubicBezTo>
                    <a:pt x="223" y="224"/>
                    <a:pt x="262" y="180"/>
                    <a:pt x="264" y="178"/>
                  </a:cubicBezTo>
                  <a:cubicBezTo>
                    <a:pt x="266" y="176"/>
                    <a:pt x="267" y="173"/>
                    <a:pt x="266" y="170"/>
                  </a:cubicBezTo>
                  <a:cubicBezTo>
                    <a:pt x="257" y="98"/>
                    <a:pt x="257" y="98"/>
                    <a:pt x="257" y="98"/>
                  </a:cubicBezTo>
                  <a:cubicBezTo>
                    <a:pt x="288" y="85"/>
                    <a:pt x="288" y="85"/>
                    <a:pt x="288" y="85"/>
                  </a:cubicBezTo>
                  <a:cubicBezTo>
                    <a:pt x="288" y="214"/>
                    <a:pt x="288" y="214"/>
                    <a:pt x="288" y="214"/>
                  </a:cubicBezTo>
                  <a:cubicBezTo>
                    <a:pt x="288" y="220"/>
                    <a:pt x="292" y="224"/>
                    <a:pt x="298" y="224"/>
                  </a:cubicBezTo>
                  <a:cubicBezTo>
                    <a:pt x="304" y="224"/>
                    <a:pt x="309" y="220"/>
                    <a:pt x="309" y="214"/>
                  </a:cubicBezTo>
                  <a:cubicBezTo>
                    <a:pt x="309" y="76"/>
                    <a:pt x="309" y="76"/>
                    <a:pt x="309" y="76"/>
                  </a:cubicBezTo>
                  <a:cubicBezTo>
                    <a:pt x="313" y="74"/>
                    <a:pt x="313" y="74"/>
                    <a:pt x="313" y="74"/>
                  </a:cubicBezTo>
                  <a:cubicBezTo>
                    <a:pt x="317" y="72"/>
                    <a:pt x="320" y="68"/>
                    <a:pt x="320" y="64"/>
                  </a:cubicBezTo>
                  <a:cubicBezTo>
                    <a:pt x="320" y="60"/>
                    <a:pt x="317" y="56"/>
                    <a:pt x="313" y="54"/>
                  </a:cubicBezTo>
                  <a:close/>
                  <a:moveTo>
                    <a:pt x="244" y="167"/>
                  </a:moveTo>
                  <a:cubicBezTo>
                    <a:pt x="235" y="177"/>
                    <a:pt x="203" y="203"/>
                    <a:pt x="160" y="203"/>
                  </a:cubicBezTo>
                  <a:cubicBezTo>
                    <a:pt x="105" y="203"/>
                    <a:pt x="81" y="177"/>
                    <a:pt x="75" y="168"/>
                  </a:cubicBezTo>
                  <a:cubicBezTo>
                    <a:pt x="83" y="107"/>
                    <a:pt x="83" y="107"/>
                    <a:pt x="83" y="107"/>
                  </a:cubicBezTo>
                  <a:cubicBezTo>
                    <a:pt x="155" y="138"/>
                    <a:pt x="155" y="138"/>
                    <a:pt x="155" y="138"/>
                  </a:cubicBezTo>
                  <a:cubicBezTo>
                    <a:pt x="157" y="139"/>
                    <a:pt x="158" y="139"/>
                    <a:pt x="160" y="139"/>
                  </a:cubicBezTo>
                  <a:cubicBezTo>
                    <a:pt x="161" y="139"/>
                    <a:pt x="163" y="139"/>
                    <a:pt x="164" y="138"/>
                  </a:cubicBezTo>
                  <a:cubicBezTo>
                    <a:pt x="236" y="107"/>
                    <a:pt x="236" y="107"/>
                    <a:pt x="236" y="107"/>
                  </a:cubicBezTo>
                  <a:lnTo>
                    <a:pt x="244" y="167"/>
                  </a:lnTo>
                  <a:close/>
                  <a:moveTo>
                    <a:pt x="160" y="117"/>
                  </a:moveTo>
                  <a:cubicBezTo>
                    <a:pt x="40" y="65"/>
                    <a:pt x="40" y="65"/>
                    <a:pt x="40" y="65"/>
                  </a:cubicBezTo>
                  <a:cubicBezTo>
                    <a:pt x="160" y="22"/>
                    <a:pt x="160" y="22"/>
                    <a:pt x="160" y="22"/>
                  </a:cubicBezTo>
                  <a:cubicBezTo>
                    <a:pt x="280" y="65"/>
                    <a:pt x="280" y="65"/>
                    <a:pt x="280" y="65"/>
                  </a:cubicBezTo>
                  <a:lnTo>
                    <a:pt x="160" y="1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0838" tIns="50419" rIns="100838" bIns="504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264" b="0" i="0" u="none" strike="noStrike" kern="0" cap="none" spc="0" normalizeH="0" baseline="0" noProof="0">
                <a:ln>
                  <a:noFill/>
                </a:ln>
                <a:solidFill>
                  <a:prstClr val="black"/>
                </a:solidFill>
                <a:effectLst/>
                <a:uLnTx/>
                <a:uFillTx/>
              </a:endParaRPr>
            </a:p>
          </p:txBody>
        </p:sp>
        <p:sp>
          <p:nvSpPr>
            <p:cNvPr id="57" name="Freeform 934">
              <a:extLst>
                <a:ext uri="{FF2B5EF4-FFF2-40B4-BE49-F238E27FC236}">
                  <a16:creationId xmlns:a16="http://schemas.microsoft.com/office/drawing/2014/main" id="{5B539517-B984-E785-9380-338A7403BF8A}"/>
                </a:ext>
              </a:extLst>
            </p:cNvPr>
            <p:cNvSpPr>
              <a:spLocks noEditPoints="1"/>
            </p:cNvSpPr>
            <p:nvPr/>
          </p:nvSpPr>
          <p:spPr bwMode="auto">
            <a:xfrm>
              <a:off x="5795" y="356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0838" tIns="50419" rIns="100838" bIns="504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264" b="0" i="0" u="none" strike="noStrike" kern="0" cap="none" spc="0" normalizeH="0" baseline="0" noProof="0">
                <a:ln>
                  <a:noFill/>
                </a:ln>
                <a:solidFill>
                  <a:prstClr val="black"/>
                </a:solidFill>
                <a:effectLst/>
                <a:uLnTx/>
                <a:uFillTx/>
              </a:endParaRPr>
            </a:p>
          </p:txBody>
        </p:sp>
      </p:grpSp>
      <p:grpSp>
        <p:nvGrpSpPr>
          <p:cNvPr id="58" name="Group 672">
            <a:extLst>
              <a:ext uri="{FF2B5EF4-FFF2-40B4-BE49-F238E27FC236}">
                <a16:creationId xmlns:a16="http://schemas.microsoft.com/office/drawing/2014/main" id="{0BF1B96B-8C3A-D306-8CF1-D186B4A375B0}"/>
              </a:ext>
            </a:extLst>
          </p:cNvPr>
          <p:cNvGrpSpPr>
            <a:grpSpLocks noChangeAspect="1"/>
          </p:cNvGrpSpPr>
          <p:nvPr/>
        </p:nvGrpSpPr>
        <p:grpSpPr bwMode="auto">
          <a:xfrm>
            <a:off x="842317" y="3751771"/>
            <a:ext cx="576000" cy="576001"/>
            <a:chOff x="3043" y="3122"/>
            <a:chExt cx="340" cy="340"/>
          </a:xfrm>
          <a:solidFill>
            <a:srgbClr val="00ABAB"/>
          </a:solidFill>
        </p:grpSpPr>
        <p:sp>
          <p:nvSpPr>
            <p:cNvPr id="59" name="Freeform 673">
              <a:extLst>
                <a:ext uri="{FF2B5EF4-FFF2-40B4-BE49-F238E27FC236}">
                  <a16:creationId xmlns:a16="http://schemas.microsoft.com/office/drawing/2014/main" id="{1ABDC5FA-2242-1F48-FA79-8EE098FFD803}"/>
                </a:ext>
              </a:extLst>
            </p:cNvPr>
            <p:cNvSpPr>
              <a:spLocks noEditPoints="1"/>
            </p:cNvSpPr>
            <p:nvPr/>
          </p:nvSpPr>
          <p:spPr bwMode="auto">
            <a:xfrm>
              <a:off x="3107" y="3186"/>
              <a:ext cx="212" cy="184"/>
            </a:xfrm>
            <a:custGeom>
              <a:avLst/>
              <a:gdLst>
                <a:gd name="T0" fmla="*/ 309 w 320"/>
                <a:gd name="T1" fmla="*/ 42 h 277"/>
                <a:gd name="T2" fmla="*/ 213 w 320"/>
                <a:gd name="T3" fmla="*/ 42 h 277"/>
                <a:gd name="T4" fmla="*/ 213 w 320"/>
                <a:gd name="T5" fmla="*/ 10 h 277"/>
                <a:gd name="T6" fmla="*/ 202 w 320"/>
                <a:gd name="T7" fmla="*/ 0 h 277"/>
                <a:gd name="T8" fmla="*/ 117 w 320"/>
                <a:gd name="T9" fmla="*/ 0 h 277"/>
                <a:gd name="T10" fmla="*/ 106 w 320"/>
                <a:gd name="T11" fmla="*/ 10 h 277"/>
                <a:gd name="T12" fmla="*/ 106 w 320"/>
                <a:gd name="T13" fmla="*/ 42 h 277"/>
                <a:gd name="T14" fmla="*/ 10 w 320"/>
                <a:gd name="T15" fmla="*/ 42 h 277"/>
                <a:gd name="T16" fmla="*/ 0 w 320"/>
                <a:gd name="T17" fmla="*/ 53 h 277"/>
                <a:gd name="T18" fmla="*/ 0 w 320"/>
                <a:gd name="T19" fmla="*/ 266 h 277"/>
                <a:gd name="T20" fmla="*/ 10 w 320"/>
                <a:gd name="T21" fmla="*/ 277 h 277"/>
                <a:gd name="T22" fmla="*/ 309 w 320"/>
                <a:gd name="T23" fmla="*/ 277 h 277"/>
                <a:gd name="T24" fmla="*/ 320 w 320"/>
                <a:gd name="T25" fmla="*/ 266 h 277"/>
                <a:gd name="T26" fmla="*/ 320 w 320"/>
                <a:gd name="T27" fmla="*/ 53 h 277"/>
                <a:gd name="T28" fmla="*/ 309 w 320"/>
                <a:gd name="T29" fmla="*/ 42 h 277"/>
                <a:gd name="T30" fmla="*/ 128 w 320"/>
                <a:gd name="T31" fmla="*/ 21 h 277"/>
                <a:gd name="T32" fmla="*/ 192 w 320"/>
                <a:gd name="T33" fmla="*/ 21 h 277"/>
                <a:gd name="T34" fmla="*/ 192 w 320"/>
                <a:gd name="T35" fmla="*/ 42 h 277"/>
                <a:gd name="T36" fmla="*/ 128 w 320"/>
                <a:gd name="T37" fmla="*/ 42 h 277"/>
                <a:gd name="T38" fmla="*/ 128 w 320"/>
                <a:gd name="T39" fmla="*/ 21 h 277"/>
                <a:gd name="T40" fmla="*/ 21 w 320"/>
                <a:gd name="T41" fmla="*/ 256 h 277"/>
                <a:gd name="T42" fmla="*/ 21 w 320"/>
                <a:gd name="T43" fmla="*/ 64 h 277"/>
                <a:gd name="T44" fmla="*/ 64 w 320"/>
                <a:gd name="T45" fmla="*/ 64 h 277"/>
                <a:gd name="T46" fmla="*/ 64 w 320"/>
                <a:gd name="T47" fmla="*/ 256 h 277"/>
                <a:gd name="T48" fmla="*/ 21 w 320"/>
                <a:gd name="T49" fmla="*/ 256 h 277"/>
                <a:gd name="T50" fmla="*/ 85 w 320"/>
                <a:gd name="T51" fmla="*/ 256 h 277"/>
                <a:gd name="T52" fmla="*/ 85 w 320"/>
                <a:gd name="T53" fmla="*/ 64 h 277"/>
                <a:gd name="T54" fmla="*/ 224 w 320"/>
                <a:gd name="T55" fmla="*/ 64 h 277"/>
                <a:gd name="T56" fmla="*/ 224 w 320"/>
                <a:gd name="T57" fmla="*/ 256 h 277"/>
                <a:gd name="T58" fmla="*/ 85 w 320"/>
                <a:gd name="T59" fmla="*/ 256 h 277"/>
                <a:gd name="T60" fmla="*/ 298 w 320"/>
                <a:gd name="T61" fmla="*/ 256 h 277"/>
                <a:gd name="T62" fmla="*/ 245 w 320"/>
                <a:gd name="T63" fmla="*/ 256 h 277"/>
                <a:gd name="T64" fmla="*/ 245 w 320"/>
                <a:gd name="T65" fmla="*/ 64 h 277"/>
                <a:gd name="T66" fmla="*/ 298 w 320"/>
                <a:gd name="T67" fmla="*/ 64 h 277"/>
                <a:gd name="T68" fmla="*/ 298 w 320"/>
                <a:gd name="T69" fmla="*/ 25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77">
                  <a:moveTo>
                    <a:pt x="309" y="42"/>
                  </a:moveTo>
                  <a:cubicBezTo>
                    <a:pt x="213" y="42"/>
                    <a:pt x="213" y="42"/>
                    <a:pt x="213" y="42"/>
                  </a:cubicBezTo>
                  <a:cubicBezTo>
                    <a:pt x="213" y="10"/>
                    <a:pt x="213" y="10"/>
                    <a:pt x="213" y="10"/>
                  </a:cubicBezTo>
                  <a:cubicBezTo>
                    <a:pt x="213" y="4"/>
                    <a:pt x="208" y="0"/>
                    <a:pt x="202" y="0"/>
                  </a:cubicBezTo>
                  <a:cubicBezTo>
                    <a:pt x="117" y="0"/>
                    <a:pt x="117" y="0"/>
                    <a:pt x="117" y="0"/>
                  </a:cubicBezTo>
                  <a:cubicBezTo>
                    <a:pt x="111" y="0"/>
                    <a:pt x="106" y="4"/>
                    <a:pt x="106" y="10"/>
                  </a:cubicBezTo>
                  <a:cubicBezTo>
                    <a:pt x="106" y="42"/>
                    <a:pt x="106" y="42"/>
                    <a:pt x="106" y="42"/>
                  </a:cubicBezTo>
                  <a:cubicBezTo>
                    <a:pt x="10" y="42"/>
                    <a:pt x="10" y="42"/>
                    <a:pt x="10" y="42"/>
                  </a:cubicBezTo>
                  <a:cubicBezTo>
                    <a:pt x="4" y="42"/>
                    <a:pt x="0" y="47"/>
                    <a:pt x="0" y="53"/>
                  </a:cubicBezTo>
                  <a:cubicBezTo>
                    <a:pt x="0" y="266"/>
                    <a:pt x="0" y="266"/>
                    <a:pt x="0" y="266"/>
                  </a:cubicBezTo>
                  <a:cubicBezTo>
                    <a:pt x="0" y="272"/>
                    <a:pt x="4" y="277"/>
                    <a:pt x="10" y="277"/>
                  </a:cubicBezTo>
                  <a:cubicBezTo>
                    <a:pt x="309" y="277"/>
                    <a:pt x="309" y="277"/>
                    <a:pt x="309" y="277"/>
                  </a:cubicBezTo>
                  <a:cubicBezTo>
                    <a:pt x="315" y="277"/>
                    <a:pt x="320" y="272"/>
                    <a:pt x="320" y="266"/>
                  </a:cubicBezTo>
                  <a:cubicBezTo>
                    <a:pt x="320" y="53"/>
                    <a:pt x="320" y="53"/>
                    <a:pt x="320" y="53"/>
                  </a:cubicBezTo>
                  <a:cubicBezTo>
                    <a:pt x="320" y="47"/>
                    <a:pt x="315" y="42"/>
                    <a:pt x="309" y="42"/>
                  </a:cubicBezTo>
                  <a:close/>
                  <a:moveTo>
                    <a:pt x="128" y="21"/>
                  </a:moveTo>
                  <a:cubicBezTo>
                    <a:pt x="192" y="21"/>
                    <a:pt x="192" y="21"/>
                    <a:pt x="192" y="21"/>
                  </a:cubicBezTo>
                  <a:cubicBezTo>
                    <a:pt x="192" y="42"/>
                    <a:pt x="192" y="42"/>
                    <a:pt x="192" y="42"/>
                  </a:cubicBezTo>
                  <a:cubicBezTo>
                    <a:pt x="128" y="42"/>
                    <a:pt x="128" y="42"/>
                    <a:pt x="128" y="42"/>
                  </a:cubicBezTo>
                  <a:lnTo>
                    <a:pt x="128" y="21"/>
                  </a:lnTo>
                  <a:close/>
                  <a:moveTo>
                    <a:pt x="21" y="256"/>
                  </a:moveTo>
                  <a:cubicBezTo>
                    <a:pt x="21" y="64"/>
                    <a:pt x="21" y="64"/>
                    <a:pt x="21" y="64"/>
                  </a:cubicBezTo>
                  <a:cubicBezTo>
                    <a:pt x="64" y="64"/>
                    <a:pt x="64" y="64"/>
                    <a:pt x="64" y="64"/>
                  </a:cubicBezTo>
                  <a:cubicBezTo>
                    <a:pt x="64" y="256"/>
                    <a:pt x="64" y="256"/>
                    <a:pt x="64" y="256"/>
                  </a:cubicBezTo>
                  <a:lnTo>
                    <a:pt x="21" y="256"/>
                  </a:lnTo>
                  <a:close/>
                  <a:moveTo>
                    <a:pt x="85" y="256"/>
                  </a:moveTo>
                  <a:cubicBezTo>
                    <a:pt x="85" y="64"/>
                    <a:pt x="85" y="64"/>
                    <a:pt x="85" y="64"/>
                  </a:cubicBezTo>
                  <a:cubicBezTo>
                    <a:pt x="224" y="64"/>
                    <a:pt x="224" y="64"/>
                    <a:pt x="224" y="64"/>
                  </a:cubicBezTo>
                  <a:cubicBezTo>
                    <a:pt x="224" y="256"/>
                    <a:pt x="224" y="256"/>
                    <a:pt x="224" y="256"/>
                  </a:cubicBezTo>
                  <a:lnTo>
                    <a:pt x="85" y="256"/>
                  </a:lnTo>
                  <a:close/>
                  <a:moveTo>
                    <a:pt x="298" y="256"/>
                  </a:moveTo>
                  <a:cubicBezTo>
                    <a:pt x="245" y="256"/>
                    <a:pt x="245" y="256"/>
                    <a:pt x="245" y="256"/>
                  </a:cubicBezTo>
                  <a:cubicBezTo>
                    <a:pt x="245" y="64"/>
                    <a:pt x="245" y="64"/>
                    <a:pt x="245" y="64"/>
                  </a:cubicBezTo>
                  <a:cubicBezTo>
                    <a:pt x="298" y="64"/>
                    <a:pt x="298" y="64"/>
                    <a:pt x="298" y="64"/>
                  </a:cubicBezTo>
                  <a:lnTo>
                    <a:pt x="298" y="25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0" name="Freeform 674">
              <a:extLst>
                <a:ext uri="{FF2B5EF4-FFF2-40B4-BE49-F238E27FC236}">
                  <a16:creationId xmlns:a16="http://schemas.microsoft.com/office/drawing/2014/main" id="{C4DB18A3-3205-5E32-3EF4-78F4A50DDE35}"/>
                </a:ext>
              </a:extLst>
            </p:cNvPr>
            <p:cNvSpPr>
              <a:spLocks noEditPoints="1"/>
            </p:cNvSpPr>
            <p:nvPr/>
          </p:nvSpPr>
          <p:spPr bwMode="auto">
            <a:xfrm>
              <a:off x="3043" y="312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sp>
        <p:nvSpPr>
          <p:cNvPr id="61" name="TextBox 60">
            <a:extLst>
              <a:ext uri="{FF2B5EF4-FFF2-40B4-BE49-F238E27FC236}">
                <a16:creationId xmlns:a16="http://schemas.microsoft.com/office/drawing/2014/main" id="{225AD365-FD76-C608-248F-421CF16B4BED}"/>
              </a:ext>
            </a:extLst>
          </p:cNvPr>
          <p:cNvSpPr txBox="1"/>
          <p:nvPr/>
        </p:nvSpPr>
        <p:spPr>
          <a:xfrm>
            <a:off x="8268454" y="1768180"/>
            <a:ext cx="3622743" cy="1600438"/>
          </a:xfrm>
          <a:prstGeom prst="rect">
            <a:avLst/>
          </a:prstGeom>
          <a:noFill/>
          <a:ln>
            <a:solidFill>
              <a:schemeClr val="tx1"/>
            </a:solidFill>
          </a:ln>
          <a:effectLst/>
        </p:spPr>
        <p:txBody>
          <a:bodyPr wrap="square" rtlCol="0">
            <a:spAutoFit/>
          </a:bodyPr>
          <a:lstStyle/>
          <a:p>
            <a:pPr algn="just"/>
            <a:r>
              <a:rPr lang="en-US" sz="1400" dirty="0"/>
              <a:t>Securities held by foreign institutional investors are treated as capital assets under the provisions of section 2(14)(b) of the Act, including securities which could otherwise be considered to be held as stock-in-trade by such entities, and therefore this part of ICDS will also not apply to such </a:t>
            </a:r>
            <a:r>
              <a:rPr lang="en-US" sz="1400" dirty="0" err="1"/>
              <a:t>assessees</a:t>
            </a:r>
            <a:r>
              <a:rPr lang="en-US" sz="1400" dirty="0"/>
              <a:t>.</a:t>
            </a:r>
          </a:p>
        </p:txBody>
      </p:sp>
      <p:sp>
        <p:nvSpPr>
          <p:cNvPr id="62" name="TextBox 61">
            <a:extLst>
              <a:ext uri="{FF2B5EF4-FFF2-40B4-BE49-F238E27FC236}">
                <a16:creationId xmlns:a16="http://schemas.microsoft.com/office/drawing/2014/main" id="{9D53F145-356E-F075-5A46-2F3535222BC4}"/>
              </a:ext>
            </a:extLst>
          </p:cNvPr>
          <p:cNvSpPr txBox="1"/>
          <p:nvPr/>
        </p:nvSpPr>
        <p:spPr>
          <a:xfrm>
            <a:off x="8262036" y="879669"/>
            <a:ext cx="3622743" cy="738664"/>
          </a:xfrm>
          <a:prstGeom prst="rect">
            <a:avLst/>
          </a:prstGeom>
          <a:noFill/>
          <a:ln>
            <a:solidFill>
              <a:schemeClr val="tx1"/>
            </a:solidFill>
          </a:ln>
          <a:effectLst/>
        </p:spPr>
        <p:txBody>
          <a:bodyPr wrap="square" rtlCol="0">
            <a:spAutoFit/>
          </a:bodyPr>
          <a:lstStyle/>
          <a:p>
            <a:pPr algn="just"/>
            <a:r>
              <a:rPr lang="en-US" sz="1400" dirty="0"/>
              <a:t>This ICDS does not apply to insurance companies, mutual funds, venture capital funds, and nonscheduled banks</a:t>
            </a:r>
          </a:p>
        </p:txBody>
      </p:sp>
      <p:sp>
        <p:nvSpPr>
          <p:cNvPr id="63" name="TextBox 62">
            <a:extLst>
              <a:ext uri="{FF2B5EF4-FFF2-40B4-BE49-F238E27FC236}">
                <a16:creationId xmlns:a16="http://schemas.microsoft.com/office/drawing/2014/main" id="{24B7C773-84FA-5EB4-F548-C0F31BF94C38}"/>
              </a:ext>
            </a:extLst>
          </p:cNvPr>
          <p:cNvSpPr txBox="1"/>
          <p:nvPr/>
        </p:nvSpPr>
        <p:spPr>
          <a:xfrm>
            <a:off x="8268454" y="3542390"/>
            <a:ext cx="3622743" cy="2893100"/>
          </a:xfrm>
          <a:prstGeom prst="rect">
            <a:avLst/>
          </a:prstGeom>
          <a:noFill/>
          <a:ln>
            <a:solidFill>
              <a:schemeClr val="tx1"/>
            </a:solidFill>
          </a:ln>
          <a:effectLst/>
        </p:spPr>
        <p:txBody>
          <a:bodyPr wrap="square" rtlCol="0">
            <a:spAutoFit/>
          </a:bodyPr>
          <a:lstStyle/>
          <a:p>
            <a:pPr algn="just"/>
            <a:r>
              <a:rPr lang="en-US" sz="1400" dirty="0"/>
              <a:t>ICDS does not deal with the criteria for classification of securities as stock-in-trade or as capital assets. The guidance provided in Circulars and instructions deal with the issue regarding taxability of surplus on sale of securities i.e. whether the income arising from such investment is capital gains or business income and sets out the principles in determining whether shares are held as investment or as stock-in-trade. These principles, inter alia, include the magnitude of purchases and sales, manner of maintaining books of accounts, objective of purchase etc.</a:t>
            </a:r>
          </a:p>
        </p:txBody>
      </p:sp>
    </p:spTree>
    <p:extLst>
      <p:ext uri="{BB962C8B-B14F-4D97-AF65-F5344CB8AC3E}">
        <p14:creationId xmlns:p14="http://schemas.microsoft.com/office/powerpoint/2010/main" val="27927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Applicability of ICDS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BC6B8F7C-99F4-42A4-44BC-D0B1037A203C}"/>
              </a:ext>
            </a:extLst>
          </p:cNvPr>
          <p:cNvSpPr txBox="1">
            <a:spLocks/>
          </p:cNvSpPr>
          <p:nvPr/>
        </p:nvSpPr>
        <p:spPr>
          <a:xfrm>
            <a:off x="389149" y="816002"/>
            <a:ext cx="4416972" cy="2865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lumMod val="50000"/>
                  </a:schemeClr>
                </a:solidFill>
              </a:rPr>
              <a:t>Quiz Time</a:t>
            </a:r>
          </a:p>
        </p:txBody>
      </p:sp>
      <p:sp>
        <p:nvSpPr>
          <p:cNvPr id="20" name="Rectangle: Rounded Corners 19">
            <a:extLst>
              <a:ext uri="{FF2B5EF4-FFF2-40B4-BE49-F238E27FC236}">
                <a16:creationId xmlns:a16="http://schemas.microsoft.com/office/drawing/2014/main" id="{6477A4E9-F8B4-F262-CC3F-522B311431E5}"/>
              </a:ext>
            </a:extLst>
          </p:cNvPr>
          <p:cNvSpPr/>
          <p:nvPr/>
        </p:nvSpPr>
        <p:spPr bwMode="gray">
          <a:xfrm>
            <a:off x="501041" y="1422607"/>
            <a:ext cx="10709754" cy="654044"/>
          </a:xfrm>
          <a:prstGeom prst="roundRect">
            <a:avLst/>
          </a:prstGeom>
          <a:gradFill flip="none" rotWithShape="1">
            <a:gsLst>
              <a:gs pos="0">
                <a:srgbClr val="9DD4CF">
                  <a:tint val="66000"/>
                  <a:satMod val="160000"/>
                </a:srgbClr>
              </a:gs>
              <a:gs pos="50000">
                <a:srgbClr val="9DD4CF">
                  <a:tint val="44500"/>
                  <a:satMod val="160000"/>
                </a:srgbClr>
              </a:gs>
              <a:gs pos="100000">
                <a:srgbClr val="9DD4CF">
                  <a:tint val="23500"/>
                  <a:satMod val="160000"/>
                </a:srgbClr>
              </a:gs>
            </a:gsLst>
            <a:lin ang="8100000" scaled="1"/>
            <a:tileRect/>
          </a:gra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US" b="1" dirty="0">
                <a:solidFill>
                  <a:sysClr val="windowText" lastClr="000000"/>
                </a:solidFill>
              </a:rPr>
              <a:t>Is ICDS applicable to Non-residents ?</a:t>
            </a:r>
          </a:p>
        </p:txBody>
      </p:sp>
      <p:sp>
        <p:nvSpPr>
          <p:cNvPr id="21" name="Rectangle: Rounded Corners 20">
            <a:extLst>
              <a:ext uri="{FF2B5EF4-FFF2-40B4-BE49-F238E27FC236}">
                <a16:creationId xmlns:a16="http://schemas.microsoft.com/office/drawing/2014/main" id="{B6177A47-B989-5192-8ED0-75DA3B0AD5ED}"/>
              </a:ext>
            </a:extLst>
          </p:cNvPr>
          <p:cNvSpPr/>
          <p:nvPr/>
        </p:nvSpPr>
        <p:spPr bwMode="gray">
          <a:xfrm>
            <a:off x="501041" y="2179968"/>
            <a:ext cx="10709754" cy="654045"/>
          </a:xfrm>
          <a:prstGeom prst="roundRect">
            <a:avLst/>
          </a:prstGeom>
          <a:solidFill>
            <a:srgbClr val="92D050"/>
          </a:solidFill>
          <a:ln w="19050" algn="ctr">
            <a:solidFill>
              <a:srgbClr val="9DD4CF"/>
            </a:solidFill>
            <a:miter lim="800000"/>
            <a:headEnd/>
            <a:tailEnd/>
          </a:ln>
        </p:spPr>
        <p:txBody>
          <a:bodyPr wrap="square" lIns="88900" tIns="88900" rIns="88900" bIns="88900" rtlCol="0" anchor="ctr"/>
          <a:lstStyle/>
          <a:p>
            <a:pPr>
              <a:lnSpc>
                <a:spcPct val="106000"/>
              </a:lnSpc>
              <a:buFont typeface="Wingdings 2" pitchFamily="18" charset="2"/>
              <a:buNone/>
            </a:pPr>
            <a:r>
              <a:rPr lang="en-US" b="1" dirty="0">
                <a:solidFill>
                  <a:sysClr val="windowText" lastClr="000000"/>
                </a:solidFill>
              </a:rPr>
              <a:t>Yes, as there is no specific exemption provided for it. </a:t>
            </a:r>
          </a:p>
        </p:txBody>
      </p:sp>
      <p:sp>
        <p:nvSpPr>
          <p:cNvPr id="22" name="Rectangle: Rounded Corners 21">
            <a:extLst>
              <a:ext uri="{FF2B5EF4-FFF2-40B4-BE49-F238E27FC236}">
                <a16:creationId xmlns:a16="http://schemas.microsoft.com/office/drawing/2014/main" id="{0C865274-1C15-B2B6-4824-013C8A5CAD11}"/>
              </a:ext>
            </a:extLst>
          </p:cNvPr>
          <p:cNvSpPr/>
          <p:nvPr/>
        </p:nvSpPr>
        <p:spPr bwMode="gray">
          <a:xfrm>
            <a:off x="501041" y="3101977"/>
            <a:ext cx="10709754" cy="654045"/>
          </a:xfrm>
          <a:prstGeom prst="roundRect">
            <a:avLst/>
          </a:prstGeom>
          <a:solidFill>
            <a:srgbClr val="92D050"/>
          </a:solidFill>
          <a:ln w="19050" algn="ctr">
            <a:solidFill>
              <a:srgbClr val="9DD4CF"/>
            </a:solidFill>
            <a:miter lim="800000"/>
            <a:headEnd/>
            <a:tailEnd/>
          </a:ln>
        </p:spPr>
        <p:txBody>
          <a:bodyPr wrap="square" lIns="88900" tIns="88900" rIns="88900" bIns="88900" rtlCol="0" anchor="ctr"/>
          <a:lstStyle/>
          <a:p>
            <a:pPr>
              <a:lnSpc>
                <a:spcPct val="106000"/>
              </a:lnSpc>
              <a:buFont typeface="Wingdings 2" pitchFamily="18" charset="2"/>
              <a:buNone/>
            </a:pPr>
            <a:r>
              <a:rPr lang="en-US" b="1" dirty="0">
                <a:solidFill>
                  <a:sysClr val="windowText" lastClr="000000"/>
                </a:solidFill>
              </a:rPr>
              <a:t>No, as DTAA provisions override the provisions of the Income-tax Act.</a:t>
            </a:r>
          </a:p>
        </p:txBody>
      </p:sp>
      <p:sp>
        <p:nvSpPr>
          <p:cNvPr id="4" name="Rectangle: Rounded Corners 3">
            <a:extLst>
              <a:ext uri="{FF2B5EF4-FFF2-40B4-BE49-F238E27FC236}">
                <a16:creationId xmlns:a16="http://schemas.microsoft.com/office/drawing/2014/main" id="{6F753B1F-B6FA-D22F-03EE-7B261F3D8B21}"/>
              </a:ext>
            </a:extLst>
          </p:cNvPr>
          <p:cNvSpPr/>
          <p:nvPr/>
        </p:nvSpPr>
        <p:spPr bwMode="gray">
          <a:xfrm>
            <a:off x="501039" y="4023986"/>
            <a:ext cx="10709755" cy="1207243"/>
          </a:xfrm>
          <a:prstGeom prst="roundRect">
            <a:avLst/>
          </a:prstGeom>
          <a:solidFill>
            <a:schemeClr val="bg1">
              <a:lumMod val="95000"/>
            </a:schemeClr>
          </a:solidFill>
          <a:ln w="19050" algn="ctr">
            <a:solidFill>
              <a:srgbClr val="9DD4CF"/>
            </a:solidFill>
            <a:miter lim="800000"/>
            <a:headEnd/>
            <a:tailEnd/>
          </a:ln>
        </p:spPr>
        <p:txBody>
          <a:bodyPr wrap="square" lIns="88900" tIns="88900" rIns="88900" bIns="88900" rtlCol="0" anchor="ctr"/>
          <a:lstStyle/>
          <a:p>
            <a:r>
              <a:rPr lang="en-US" sz="1600" dirty="0"/>
              <a:t>ICDS is applicable to revenues which are liable to tax on gross basis like interest, royalty and fees for technical services for non-residents u/s. 115A of the Act. However, by virtue of section 90(2), the provisions of the DTAA would prevail over the provisions of the Income- tax Act, including section 145(2) and ICDS notified thereunder. Accordingly, except where the provisions of DTAA are applicable, ICDS will apply to the non-residents.</a:t>
            </a:r>
          </a:p>
        </p:txBody>
      </p:sp>
    </p:spTree>
    <p:extLst>
      <p:ext uri="{BB962C8B-B14F-4D97-AF65-F5344CB8AC3E}">
        <p14:creationId xmlns:p14="http://schemas.microsoft.com/office/powerpoint/2010/main" val="32034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VIII: Securities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47245BD-7D6F-6BFC-FF71-8DA8CC637854}"/>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Scope</a:t>
            </a:r>
            <a:endParaRPr lang="en-US" dirty="0"/>
          </a:p>
        </p:txBody>
      </p:sp>
      <p:sp>
        <p:nvSpPr>
          <p:cNvPr id="4" name="Rectangle: Rounded Corners 3">
            <a:extLst>
              <a:ext uri="{FF2B5EF4-FFF2-40B4-BE49-F238E27FC236}">
                <a16:creationId xmlns:a16="http://schemas.microsoft.com/office/drawing/2014/main" id="{786BB87A-2C4C-64A6-0780-50991454F63B}"/>
              </a:ext>
            </a:extLst>
          </p:cNvPr>
          <p:cNvSpPr/>
          <p:nvPr/>
        </p:nvSpPr>
        <p:spPr bwMode="gray">
          <a:xfrm>
            <a:off x="1541975" y="1947921"/>
            <a:ext cx="9822711" cy="4075720"/>
          </a:xfrm>
          <a:prstGeom prst="round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100000" b="100000"/>
            </a:path>
            <a:tileRect t="-100000" r="-100000"/>
          </a:gradFill>
          <a:ln w="19050" algn="ctr">
            <a:noFill/>
            <a:miter lim="800000"/>
            <a:headEnd/>
            <a:tailEnd/>
          </a:ln>
        </p:spPr>
        <p:txBody>
          <a:bodyPr wrap="square" lIns="88900" tIns="88900" rIns="88900" bIns="88900" rtlCol="0" anchor="ctr"/>
          <a:lstStyle/>
          <a:p>
            <a:pPr algn="l"/>
            <a:endParaRPr lang="en-US" sz="1600" dirty="0">
              <a:latin typeface="+mj-lt"/>
            </a:endParaRPr>
          </a:p>
        </p:txBody>
      </p:sp>
      <p:sp>
        <p:nvSpPr>
          <p:cNvPr id="5" name="Oval 4">
            <a:extLst>
              <a:ext uri="{FF2B5EF4-FFF2-40B4-BE49-F238E27FC236}">
                <a16:creationId xmlns:a16="http://schemas.microsoft.com/office/drawing/2014/main" id="{A7351C61-69E3-CEC3-5561-3D72A5369A1D}"/>
              </a:ext>
            </a:extLst>
          </p:cNvPr>
          <p:cNvSpPr/>
          <p:nvPr/>
        </p:nvSpPr>
        <p:spPr bwMode="gray">
          <a:xfrm>
            <a:off x="389149" y="1527930"/>
            <a:ext cx="2305654" cy="2305654"/>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mj-lt"/>
            </a:endParaRPr>
          </a:p>
        </p:txBody>
      </p:sp>
      <p:sp>
        <p:nvSpPr>
          <p:cNvPr id="6" name="Oval 5">
            <a:extLst>
              <a:ext uri="{FF2B5EF4-FFF2-40B4-BE49-F238E27FC236}">
                <a16:creationId xmlns:a16="http://schemas.microsoft.com/office/drawing/2014/main" id="{3217DC77-3005-76A8-A747-13A20884932F}"/>
              </a:ext>
            </a:extLst>
          </p:cNvPr>
          <p:cNvSpPr/>
          <p:nvPr/>
        </p:nvSpPr>
        <p:spPr bwMode="gray">
          <a:xfrm>
            <a:off x="661745" y="1800526"/>
            <a:ext cx="1760463" cy="1760463"/>
          </a:xfrm>
          <a:prstGeom prst="ellipse">
            <a:avLst/>
          </a:prstGeom>
          <a:solidFill>
            <a:schemeClr val="bg1"/>
          </a:solidFill>
          <a:ln w="19050" algn="ctr">
            <a:noFill/>
            <a:miter lim="800000"/>
            <a:headEnd/>
            <a:tailEnd/>
          </a:ln>
        </p:spPr>
        <p:txBody>
          <a:bodyPr wrap="square" lIns="88900" tIns="88900" rIns="88900" bIns="88900" rtlCol="0" anchor="ctr"/>
          <a:lstStyle/>
          <a:p>
            <a:pPr algn="ctr"/>
            <a:r>
              <a:rPr lang="en-US" sz="1600" b="1" dirty="0">
                <a:latin typeface="+mj-lt"/>
              </a:rPr>
              <a:t>Securities</a:t>
            </a:r>
            <a:endParaRPr lang="en-US" sz="1600" b="1" dirty="0">
              <a:solidFill>
                <a:schemeClr val="accent3">
                  <a:lumMod val="75000"/>
                </a:schemeClr>
              </a:solidFill>
              <a:latin typeface="+mj-lt"/>
            </a:endParaRPr>
          </a:p>
        </p:txBody>
      </p:sp>
      <p:sp>
        <p:nvSpPr>
          <p:cNvPr id="7" name="TextBox 6">
            <a:extLst>
              <a:ext uri="{FF2B5EF4-FFF2-40B4-BE49-F238E27FC236}">
                <a16:creationId xmlns:a16="http://schemas.microsoft.com/office/drawing/2014/main" id="{BCC002EB-4BB5-7284-92A7-DCE950831C82}"/>
              </a:ext>
            </a:extLst>
          </p:cNvPr>
          <p:cNvSpPr txBox="1"/>
          <p:nvPr/>
        </p:nvSpPr>
        <p:spPr>
          <a:xfrm>
            <a:off x="1685365" y="1991769"/>
            <a:ext cx="9472787" cy="4031873"/>
          </a:xfrm>
          <a:prstGeom prst="rect">
            <a:avLst/>
          </a:prstGeom>
          <a:noFill/>
        </p:spPr>
        <p:txBody>
          <a:bodyPr wrap="square" rtlCol="0">
            <a:spAutoFit/>
          </a:bodyPr>
          <a:lstStyle/>
          <a:p>
            <a:pPr marL="1255713" indent="-285750" algn="l">
              <a:buFont typeface="Arial" panose="020B0604020202020204" pitchFamily="34" charset="0"/>
              <a:buChar char="•"/>
            </a:pPr>
            <a:r>
              <a:rPr lang="en-US" sz="1600" b="0" u="none" strike="noStrike" baseline="0" dirty="0"/>
              <a:t>ICDS refers to the definition provided under the Securities Contracts (Regulation) Act, 1956, which includes:</a:t>
            </a:r>
          </a:p>
          <a:p>
            <a:pPr marL="1541463" indent="-285750" algn="l">
              <a:buFont typeface="Wingdings" panose="05000000000000000000" pitchFamily="2" charset="2"/>
              <a:buChar char="ü"/>
            </a:pPr>
            <a:r>
              <a:rPr lang="en-US" sz="1600" b="0" u="none" strike="noStrike" baseline="0" dirty="0"/>
              <a:t>shares, scrips, stocks, bonds, debentures, debenture stock or</a:t>
            </a:r>
            <a:r>
              <a:rPr lang="en-US" sz="1600" dirty="0"/>
              <a:t> </a:t>
            </a:r>
            <a:r>
              <a:rPr lang="en-US" sz="1600" b="0" u="none" strike="noStrike" baseline="0" dirty="0"/>
              <a:t>other marketable securities of a like nature in or of any incorporated company or other body corporate</a:t>
            </a:r>
          </a:p>
          <a:p>
            <a:pPr marL="1541463" indent="-285750" algn="l">
              <a:buFont typeface="Wingdings" panose="05000000000000000000" pitchFamily="2" charset="2"/>
              <a:buChar char="ü"/>
            </a:pPr>
            <a:r>
              <a:rPr lang="en-US" sz="1600" b="0" u="none" strike="noStrike" baseline="0" dirty="0"/>
              <a:t>units or any other instrument issued by any collective investment scheme to the investors in such schemes</a:t>
            </a:r>
          </a:p>
          <a:p>
            <a:pPr marL="1541463" indent="-285750" algn="l">
              <a:buFont typeface="Wingdings" panose="05000000000000000000" pitchFamily="2" charset="2"/>
              <a:buChar char="ü"/>
            </a:pPr>
            <a:r>
              <a:rPr lang="en-US" sz="1600" b="0" u="none" strike="noStrike" baseline="0" dirty="0"/>
              <a:t>Government securities</a:t>
            </a:r>
            <a:endParaRPr lang="en-US" sz="1600" dirty="0"/>
          </a:p>
          <a:p>
            <a:pPr marL="1541463" indent="-285750" algn="l">
              <a:buFont typeface="Wingdings" panose="05000000000000000000" pitchFamily="2" charset="2"/>
              <a:buChar char="ü"/>
            </a:pPr>
            <a:r>
              <a:rPr lang="en-US" sz="1600" b="0" u="none" strike="noStrike" baseline="0" dirty="0"/>
              <a:t>rights or interest in securities</a:t>
            </a:r>
          </a:p>
          <a:p>
            <a:pPr marL="1541463" indent="-285750" algn="l">
              <a:buFont typeface="Wingdings" panose="05000000000000000000" pitchFamily="2" charset="2"/>
              <a:buChar char="ü"/>
            </a:pPr>
            <a:r>
              <a:rPr lang="en-US" sz="1600" b="0" u="none" strike="noStrike" baseline="0" dirty="0"/>
              <a:t>such other instruments as may be declared by the Central Government to be securities, etc.</a:t>
            </a:r>
          </a:p>
          <a:p>
            <a:pPr marL="1255713" indent="-285750" algn="l"/>
            <a:endParaRPr lang="en-US" sz="1600" dirty="0"/>
          </a:p>
          <a:p>
            <a:pPr marL="1255713" indent="-285750" algn="l">
              <a:buFont typeface="Arial" panose="020B0604020202020204" pitchFamily="34" charset="0"/>
              <a:buChar char="•"/>
            </a:pPr>
            <a:r>
              <a:rPr lang="en-US" sz="1600" u="none" strike="noStrike" baseline="0" dirty="0"/>
              <a:t>Securities include share of a company in which public are not substantially interested</a:t>
            </a:r>
          </a:p>
          <a:p>
            <a:pPr marL="1255713" indent="-285750" algn="l">
              <a:buFont typeface="Arial" panose="020B0604020202020204" pitchFamily="34" charset="0"/>
              <a:buChar char="•"/>
            </a:pPr>
            <a:endParaRPr lang="en-US" sz="1600" dirty="0"/>
          </a:p>
          <a:p>
            <a:pPr marL="1255713" indent="-285750" algn="l">
              <a:buFont typeface="Arial" panose="020B0604020202020204" pitchFamily="34" charset="0"/>
              <a:buChar char="•"/>
            </a:pPr>
            <a:r>
              <a:rPr lang="en-US" sz="1600" dirty="0"/>
              <a:t>Securities does not include derivative</a:t>
            </a:r>
          </a:p>
          <a:p>
            <a:pPr marL="969963" algn="l"/>
            <a:endParaRPr lang="en-US" sz="1600" dirty="0"/>
          </a:p>
          <a:p>
            <a:pPr marL="287338" algn="l"/>
            <a:r>
              <a:rPr lang="en-US" sz="1600" dirty="0"/>
              <a:t>Definition of securities under Part B includes derivative and share of company in which public are not substantially interested</a:t>
            </a:r>
          </a:p>
        </p:txBody>
      </p:sp>
    </p:spTree>
    <p:extLst>
      <p:ext uri="{BB962C8B-B14F-4D97-AF65-F5344CB8AC3E}">
        <p14:creationId xmlns:p14="http://schemas.microsoft.com/office/powerpoint/2010/main" val="144437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VIII: Securities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47245BD-7D6F-6BFC-FF71-8DA8CC637854}"/>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Part A – Initial Recognition</a:t>
            </a:r>
            <a:endParaRPr lang="en-US" dirty="0"/>
          </a:p>
        </p:txBody>
      </p:sp>
      <p:sp>
        <p:nvSpPr>
          <p:cNvPr id="72" name="Freeform 4">
            <a:extLst>
              <a:ext uri="{FF2B5EF4-FFF2-40B4-BE49-F238E27FC236}">
                <a16:creationId xmlns:a16="http://schemas.microsoft.com/office/drawing/2014/main" id="{603A2299-CF44-6D0C-5695-68C914EE2C40}"/>
              </a:ext>
            </a:extLst>
          </p:cNvPr>
          <p:cNvSpPr>
            <a:spLocks/>
          </p:cNvSpPr>
          <p:nvPr/>
        </p:nvSpPr>
        <p:spPr bwMode="auto">
          <a:xfrm>
            <a:off x="3842184" y="5724496"/>
            <a:ext cx="6140016" cy="864174"/>
          </a:xfrm>
          <a:custGeom>
            <a:avLst/>
            <a:gdLst>
              <a:gd name="T0" fmla="*/ 1144 w 1262"/>
              <a:gd name="T1" fmla="*/ 181 h 219"/>
              <a:gd name="T2" fmla="*/ 1181 w 1262"/>
              <a:gd name="T3" fmla="*/ 176 h 219"/>
              <a:gd name="T4" fmla="*/ 1141 w 1262"/>
              <a:gd name="T5" fmla="*/ 213 h 219"/>
              <a:gd name="T6" fmla="*/ 1261 w 1262"/>
              <a:gd name="T7" fmla="*/ 93 h 219"/>
              <a:gd name="T8" fmla="*/ 1144 w 1262"/>
              <a:gd name="T9" fmla="*/ 0 h 219"/>
              <a:gd name="T10" fmla="*/ 99 w 1262"/>
              <a:gd name="T11" fmla="*/ 0 h 219"/>
              <a:gd name="T12" fmla="*/ 0 w 1262"/>
              <a:gd name="T13" fmla="*/ 90 h 219"/>
              <a:gd name="T14" fmla="*/ 99 w 1262"/>
              <a:gd name="T15" fmla="*/ 181 h 219"/>
              <a:gd name="T16" fmla="*/ 1144 w 1262"/>
              <a:gd name="T17" fmla="*/ 18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2" h="219">
                <a:moveTo>
                  <a:pt x="1144" y="181"/>
                </a:moveTo>
                <a:cubicBezTo>
                  <a:pt x="1157" y="181"/>
                  <a:pt x="1170" y="179"/>
                  <a:pt x="1181" y="176"/>
                </a:cubicBezTo>
                <a:cubicBezTo>
                  <a:pt x="1173" y="190"/>
                  <a:pt x="1160" y="205"/>
                  <a:pt x="1141" y="213"/>
                </a:cubicBezTo>
                <a:cubicBezTo>
                  <a:pt x="1193" y="219"/>
                  <a:pt x="1262" y="171"/>
                  <a:pt x="1261" y="93"/>
                </a:cubicBezTo>
                <a:cubicBezTo>
                  <a:pt x="1261" y="37"/>
                  <a:pt x="1206" y="0"/>
                  <a:pt x="1144" y="0"/>
                </a:cubicBezTo>
                <a:cubicBezTo>
                  <a:pt x="99" y="0"/>
                  <a:pt x="99" y="0"/>
                  <a:pt x="99" y="0"/>
                </a:cubicBezTo>
                <a:cubicBezTo>
                  <a:pt x="36" y="0"/>
                  <a:pt x="0" y="40"/>
                  <a:pt x="0" y="90"/>
                </a:cubicBezTo>
                <a:cubicBezTo>
                  <a:pt x="0" y="140"/>
                  <a:pt x="36" y="181"/>
                  <a:pt x="99" y="181"/>
                </a:cubicBezTo>
                <a:lnTo>
                  <a:pt x="1144" y="181"/>
                </a:lnTo>
                <a:close/>
              </a:path>
            </a:pathLst>
          </a:custGeom>
          <a:solidFill>
            <a:srgbClr val="D0D0C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73" name="AutoShape 3">
            <a:extLst>
              <a:ext uri="{FF2B5EF4-FFF2-40B4-BE49-F238E27FC236}">
                <a16:creationId xmlns:a16="http://schemas.microsoft.com/office/drawing/2014/main" id="{DA026D35-B625-767B-1AF5-D0EE8DDC54AA}"/>
              </a:ext>
            </a:extLst>
          </p:cNvPr>
          <p:cNvSpPr>
            <a:spLocks noChangeAspect="1" noChangeArrowheads="1" noTextEdit="1"/>
          </p:cNvSpPr>
          <p:nvPr/>
        </p:nvSpPr>
        <p:spPr bwMode="auto">
          <a:xfrm>
            <a:off x="1341744" y="1434892"/>
            <a:ext cx="6727180" cy="513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74" name="Freeform 6">
            <a:extLst>
              <a:ext uri="{FF2B5EF4-FFF2-40B4-BE49-F238E27FC236}">
                <a16:creationId xmlns:a16="http://schemas.microsoft.com/office/drawing/2014/main" id="{9599F217-B801-AC9B-EF21-C158DEB800D5}"/>
              </a:ext>
            </a:extLst>
          </p:cNvPr>
          <p:cNvSpPr>
            <a:spLocks/>
          </p:cNvSpPr>
          <p:nvPr/>
        </p:nvSpPr>
        <p:spPr bwMode="auto">
          <a:xfrm>
            <a:off x="3842184" y="1467434"/>
            <a:ext cx="6140016" cy="864174"/>
          </a:xfrm>
          <a:custGeom>
            <a:avLst/>
            <a:gdLst>
              <a:gd name="T0" fmla="*/ 1144 w 1262"/>
              <a:gd name="T1" fmla="*/ 181 h 219"/>
              <a:gd name="T2" fmla="*/ 1181 w 1262"/>
              <a:gd name="T3" fmla="*/ 176 h 219"/>
              <a:gd name="T4" fmla="*/ 1141 w 1262"/>
              <a:gd name="T5" fmla="*/ 213 h 219"/>
              <a:gd name="T6" fmla="*/ 1261 w 1262"/>
              <a:gd name="T7" fmla="*/ 93 h 219"/>
              <a:gd name="T8" fmla="*/ 1144 w 1262"/>
              <a:gd name="T9" fmla="*/ 0 h 219"/>
              <a:gd name="T10" fmla="*/ 99 w 1262"/>
              <a:gd name="T11" fmla="*/ 0 h 219"/>
              <a:gd name="T12" fmla="*/ 0 w 1262"/>
              <a:gd name="T13" fmla="*/ 90 h 219"/>
              <a:gd name="T14" fmla="*/ 99 w 1262"/>
              <a:gd name="T15" fmla="*/ 181 h 219"/>
              <a:gd name="T16" fmla="*/ 1144 w 1262"/>
              <a:gd name="T17" fmla="*/ 18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2" h="219">
                <a:moveTo>
                  <a:pt x="1144" y="181"/>
                </a:moveTo>
                <a:cubicBezTo>
                  <a:pt x="1157" y="181"/>
                  <a:pt x="1170" y="179"/>
                  <a:pt x="1181" y="176"/>
                </a:cubicBezTo>
                <a:cubicBezTo>
                  <a:pt x="1173" y="190"/>
                  <a:pt x="1160" y="205"/>
                  <a:pt x="1141" y="213"/>
                </a:cubicBezTo>
                <a:cubicBezTo>
                  <a:pt x="1193" y="219"/>
                  <a:pt x="1262" y="171"/>
                  <a:pt x="1261" y="93"/>
                </a:cubicBezTo>
                <a:cubicBezTo>
                  <a:pt x="1261" y="37"/>
                  <a:pt x="1206" y="0"/>
                  <a:pt x="1144" y="0"/>
                </a:cubicBezTo>
                <a:cubicBezTo>
                  <a:pt x="99" y="0"/>
                  <a:pt x="99" y="0"/>
                  <a:pt x="99" y="0"/>
                </a:cubicBezTo>
                <a:cubicBezTo>
                  <a:pt x="36" y="0"/>
                  <a:pt x="0" y="40"/>
                  <a:pt x="0" y="90"/>
                </a:cubicBezTo>
                <a:cubicBezTo>
                  <a:pt x="0" y="140"/>
                  <a:pt x="36" y="181"/>
                  <a:pt x="99" y="181"/>
                </a:cubicBezTo>
                <a:lnTo>
                  <a:pt x="1144" y="181"/>
                </a:lnTo>
                <a:close/>
              </a:path>
            </a:pathLst>
          </a:custGeom>
          <a:solidFill>
            <a:srgbClr val="D0D0C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75" name="Freeform 7">
            <a:extLst>
              <a:ext uri="{FF2B5EF4-FFF2-40B4-BE49-F238E27FC236}">
                <a16:creationId xmlns:a16="http://schemas.microsoft.com/office/drawing/2014/main" id="{4140C849-F95C-137B-F52A-3FCF8DD34B44}"/>
              </a:ext>
            </a:extLst>
          </p:cNvPr>
          <p:cNvSpPr>
            <a:spLocks/>
          </p:cNvSpPr>
          <p:nvPr/>
        </p:nvSpPr>
        <p:spPr bwMode="auto">
          <a:xfrm>
            <a:off x="3802410" y="2564826"/>
            <a:ext cx="4982560" cy="867790"/>
          </a:xfrm>
          <a:custGeom>
            <a:avLst/>
            <a:gdLst>
              <a:gd name="T0" fmla="*/ 117 w 1262"/>
              <a:gd name="T1" fmla="*/ 181 h 220"/>
              <a:gd name="T2" fmla="*/ 81 w 1262"/>
              <a:gd name="T3" fmla="*/ 176 h 220"/>
              <a:gd name="T4" fmla="*/ 121 w 1262"/>
              <a:gd name="T5" fmla="*/ 213 h 220"/>
              <a:gd name="T6" fmla="*/ 1 w 1262"/>
              <a:gd name="T7" fmla="*/ 93 h 220"/>
              <a:gd name="T8" fmla="*/ 117 w 1262"/>
              <a:gd name="T9" fmla="*/ 0 h 220"/>
              <a:gd name="T10" fmla="*/ 1163 w 1262"/>
              <a:gd name="T11" fmla="*/ 0 h 220"/>
              <a:gd name="T12" fmla="*/ 1262 w 1262"/>
              <a:gd name="T13" fmla="*/ 91 h 220"/>
              <a:gd name="T14" fmla="*/ 1163 w 1262"/>
              <a:gd name="T15" fmla="*/ 181 h 220"/>
              <a:gd name="T16" fmla="*/ 117 w 1262"/>
              <a:gd name="T17" fmla="*/ 18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2" h="220">
                <a:moveTo>
                  <a:pt x="117" y="181"/>
                </a:moveTo>
                <a:cubicBezTo>
                  <a:pt x="105" y="181"/>
                  <a:pt x="92" y="179"/>
                  <a:pt x="81" y="176"/>
                </a:cubicBezTo>
                <a:cubicBezTo>
                  <a:pt x="89" y="191"/>
                  <a:pt x="102" y="205"/>
                  <a:pt x="121" y="213"/>
                </a:cubicBezTo>
                <a:cubicBezTo>
                  <a:pt x="69" y="220"/>
                  <a:pt x="0" y="171"/>
                  <a:pt x="1" y="93"/>
                </a:cubicBezTo>
                <a:cubicBezTo>
                  <a:pt x="1" y="38"/>
                  <a:pt x="55" y="0"/>
                  <a:pt x="117" y="0"/>
                </a:cubicBezTo>
                <a:cubicBezTo>
                  <a:pt x="1163" y="0"/>
                  <a:pt x="1163" y="0"/>
                  <a:pt x="1163" y="0"/>
                </a:cubicBezTo>
                <a:cubicBezTo>
                  <a:pt x="1226" y="0"/>
                  <a:pt x="1262" y="41"/>
                  <a:pt x="1262" y="91"/>
                </a:cubicBezTo>
                <a:cubicBezTo>
                  <a:pt x="1262" y="141"/>
                  <a:pt x="1226" y="181"/>
                  <a:pt x="1163" y="181"/>
                </a:cubicBezTo>
                <a:lnTo>
                  <a:pt x="117" y="181"/>
                </a:lnTo>
                <a:close/>
              </a:path>
            </a:pathLst>
          </a:custGeom>
          <a:solidFill>
            <a:srgbClr val="D0D0C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76" name="Freeform 8">
            <a:extLst>
              <a:ext uri="{FF2B5EF4-FFF2-40B4-BE49-F238E27FC236}">
                <a16:creationId xmlns:a16="http://schemas.microsoft.com/office/drawing/2014/main" id="{BDA2D39C-CE6A-0A7B-578E-13A8DCD92D2D}"/>
              </a:ext>
            </a:extLst>
          </p:cNvPr>
          <p:cNvSpPr>
            <a:spLocks/>
          </p:cNvSpPr>
          <p:nvPr/>
        </p:nvSpPr>
        <p:spPr bwMode="auto">
          <a:xfrm>
            <a:off x="3842183" y="3618830"/>
            <a:ext cx="6173933" cy="864174"/>
          </a:xfrm>
          <a:custGeom>
            <a:avLst/>
            <a:gdLst>
              <a:gd name="T0" fmla="*/ 1144 w 1262"/>
              <a:gd name="T1" fmla="*/ 180 h 219"/>
              <a:gd name="T2" fmla="*/ 1181 w 1262"/>
              <a:gd name="T3" fmla="*/ 176 h 219"/>
              <a:gd name="T4" fmla="*/ 1141 w 1262"/>
              <a:gd name="T5" fmla="*/ 212 h 219"/>
              <a:gd name="T6" fmla="*/ 1261 w 1262"/>
              <a:gd name="T7" fmla="*/ 92 h 219"/>
              <a:gd name="T8" fmla="*/ 1144 w 1262"/>
              <a:gd name="T9" fmla="*/ 0 h 219"/>
              <a:gd name="T10" fmla="*/ 99 w 1262"/>
              <a:gd name="T11" fmla="*/ 0 h 219"/>
              <a:gd name="T12" fmla="*/ 0 w 1262"/>
              <a:gd name="T13" fmla="*/ 90 h 219"/>
              <a:gd name="T14" fmla="*/ 99 w 1262"/>
              <a:gd name="T15" fmla="*/ 180 h 219"/>
              <a:gd name="T16" fmla="*/ 1144 w 1262"/>
              <a:gd name="T17"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2" h="219">
                <a:moveTo>
                  <a:pt x="1144" y="180"/>
                </a:moveTo>
                <a:cubicBezTo>
                  <a:pt x="1157" y="180"/>
                  <a:pt x="1170" y="179"/>
                  <a:pt x="1181" y="176"/>
                </a:cubicBezTo>
                <a:cubicBezTo>
                  <a:pt x="1173" y="190"/>
                  <a:pt x="1160" y="204"/>
                  <a:pt x="1141" y="212"/>
                </a:cubicBezTo>
                <a:cubicBezTo>
                  <a:pt x="1193" y="219"/>
                  <a:pt x="1262" y="171"/>
                  <a:pt x="1261" y="92"/>
                </a:cubicBezTo>
                <a:cubicBezTo>
                  <a:pt x="1261" y="37"/>
                  <a:pt x="1206" y="0"/>
                  <a:pt x="1144" y="0"/>
                </a:cubicBezTo>
                <a:cubicBezTo>
                  <a:pt x="99" y="0"/>
                  <a:pt x="99" y="0"/>
                  <a:pt x="99" y="0"/>
                </a:cubicBezTo>
                <a:cubicBezTo>
                  <a:pt x="36" y="0"/>
                  <a:pt x="0" y="40"/>
                  <a:pt x="0" y="90"/>
                </a:cubicBezTo>
                <a:cubicBezTo>
                  <a:pt x="0" y="140"/>
                  <a:pt x="36" y="180"/>
                  <a:pt x="99" y="180"/>
                </a:cubicBezTo>
                <a:lnTo>
                  <a:pt x="1144" y="180"/>
                </a:lnTo>
                <a:close/>
              </a:path>
            </a:pathLst>
          </a:custGeom>
          <a:solidFill>
            <a:srgbClr val="D0D0C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77" name="Freeform 9">
            <a:extLst>
              <a:ext uri="{FF2B5EF4-FFF2-40B4-BE49-F238E27FC236}">
                <a16:creationId xmlns:a16="http://schemas.microsoft.com/office/drawing/2014/main" id="{71BF59AC-0ABF-5B8A-4E59-201792FD303D}"/>
              </a:ext>
            </a:extLst>
          </p:cNvPr>
          <p:cNvSpPr>
            <a:spLocks/>
          </p:cNvSpPr>
          <p:nvPr/>
        </p:nvSpPr>
        <p:spPr bwMode="auto">
          <a:xfrm>
            <a:off x="3802410" y="4683680"/>
            <a:ext cx="4982560" cy="867790"/>
          </a:xfrm>
          <a:custGeom>
            <a:avLst/>
            <a:gdLst>
              <a:gd name="T0" fmla="*/ 117 w 1262"/>
              <a:gd name="T1" fmla="*/ 181 h 220"/>
              <a:gd name="T2" fmla="*/ 81 w 1262"/>
              <a:gd name="T3" fmla="*/ 176 h 220"/>
              <a:gd name="T4" fmla="*/ 121 w 1262"/>
              <a:gd name="T5" fmla="*/ 213 h 220"/>
              <a:gd name="T6" fmla="*/ 1 w 1262"/>
              <a:gd name="T7" fmla="*/ 93 h 220"/>
              <a:gd name="T8" fmla="*/ 117 w 1262"/>
              <a:gd name="T9" fmla="*/ 0 h 220"/>
              <a:gd name="T10" fmla="*/ 1163 w 1262"/>
              <a:gd name="T11" fmla="*/ 0 h 220"/>
              <a:gd name="T12" fmla="*/ 1262 w 1262"/>
              <a:gd name="T13" fmla="*/ 91 h 220"/>
              <a:gd name="T14" fmla="*/ 1163 w 1262"/>
              <a:gd name="T15" fmla="*/ 181 h 220"/>
              <a:gd name="T16" fmla="*/ 117 w 1262"/>
              <a:gd name="T17" fmla="*/ 18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2" h="220">
                <a:moveTo>
                  <a:pt x="117" y="181"/>
                </a:moveTo>
                <a:cubicBezTo>
                  <a:pt x="105" y="181"/>
                  <a:pt x="92" y="179"/>
                  <a:pt x="81" y="176"/>
                </a:cubicBezTo>
                <a:cubicBezTo>
                  <a:pt x="89" y="190"/>
                  <a:pt x="102" y="205"/>
                  <a:pt x="121" y="213"/>
                </a:cubicBezTo>
                <a:cubicBezTo>
                  <a:pt x="69" y="220"/>
                  <a:pt x="0" y="171"/>
                  <a:pt x="1" y="93"/>
                </a:cubicBezTo>
                <a:cubicBezTo>
                  <a:pt x="1" y="38"/>
                  <a:pt x="55" y="0"/>
                  <a:pt x="117" y="0"/>
                </a:cubicBezTo>
                <a:cubicBezTo>
                  <a:pt x="1163" y="0"/>
                  <a:pt x="1163" y="0"/>
                  <a:pt x="1163" y="0"/>
                </a:cubicBezTo>
                <a:cubicBezTo>
                  <a:pt x="1226" y="0"/>
                  <a:pt x="1262" y="41"/>
                  <a:pt x="1262" y="91"/>
                </a:cubicBezTo>
                <a:cubicBezTo>
                  <a:pt x="1262" y="140"/>
                  <a:pt x="1226" y="181"/>
                  <a:pt x="1163" y="181"/>
                </a:cubicBezTo>
                <a:lnTo>
                  <a:pt x="117" y="181"/>
                </a:lnTo>
                <a:close/>
              </a:path>
            </a:pathLst>
          </a:custGeom>
          <a:solidFill>
            <a:srgbClr val="D0D0C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nvGrpSpPr>
          <p:cNvPr id="78" name="Group 77">
            <a:extLst>
              <a:ext uri="{FF2B5EF4-FFF2-40B4-BE49-F238E27FC236}">
                <a16:creationId xmlns:a16="http://schemas.microsoft.com/office/drawing/2014/main" id="{6E52FB13-9337-504E-ECEE-23FA7B9F2C95}"/>
              </a:ext>
            </a:extLst>
          </p:cNvPr>
          <p:cNvGrpSpPr/>
          <p:nvPr/>
        </p:nvGrpSpPr>
        <p:grpSpPr>
          <a:xfrm flipH="1">
            <a:off x="2067016" y="1834436"/>
            <a:ext cx="1641569" cy="4286521"/>
            <a:chOff x="6141712" y="2456687"/>
            <a:chExt cx="1641569" cy="4286521"/>
          </a:xfrm>
        </p:grpSpPr>
        <p:sp>
          <p:nvSpPr>
            <p:cNvPr id="79" name="Freeform 15">
              <a:extLst>
                <a:ext uri="{FF2B5EF4-FFF2-40B4-BE49-F238E27FC236}">
                  <a16:creationId xmlns:a16="http://schemas.microsoft.com/office/drawing/2014/main" id="{9BEED417-EDC3-62DA-33C8-381708CC17BC}"/>
                </a:ext>
              </a:extLst>
            </p:cNvPr>
            <p:cNvSpPr>
              <a:spLocks/>
            </p:cNvSpPr>
            <p:nvPr/>
          </p:nvSpPr>
          <p:spPr bwMode="auto">
            <a:xfrm>
              <a:off x="6141712" y="2456687"/>
              <a:ext cx="1641569" cy="1831398"/>
            </a:xfrm>
            <a:custGeom>
              <a:avLst/>
              <a:gdLst>
                <a:gd name="T0" fmla="*/ 294 w 416"/>
                <a:gd name="T1" fmla="*/ 390 h 464"/>
                <a:gd name="T2" fmla="*/ 170 w 416"/>
                <a:gd name="T3" fmla="*/ 197 h 464"/>
                <a:gd name="T4" fmla="*/ 145 w 416"/>
                <a:gd name="T5" fmla="*/ 146 h 464"/>
                <a:gd name="T6" fmla="*/ 74 w 416"/>
                <a:gd name="T7" fmla="*/ 41 h 464"/>
                <a:gd name="T8" fmla="*/ 0 w 416"/>
                <a:gd name="T9" fmla="*/ 0 h 464"/>
                <a:gd name="T10" fmla="*/ 0 w 416"/>
                <a:gd name="T11" fmla="*/ 9 h 464"/>
                <a:gd name="T12" fmla="*/ 96 w 416"/>
                <a:gd name="T13" fmla="*/ 77 h 464"/>
                <a:gd name="T14" fmla="*/ 165 w 416"/>
                <a:gd name="T15" fmla="*/ 201 h 464"/>
                <a:gd name="T16" fmla="*/ 230 w 416"/>
                <a:gd name="T17" fmla="*/ 322 h 464"/>
                <a:gd name="T18" fmla="*/ 416 w 416"/>
                <a:gd name="T19" fmla="*/ 464 h 464"/>
                <a:gd name="T20" fmla="*/ 416 w 416"/>
                <a:gd name="T21" fmla="*/ 456 h 464"/>
                <a:gd name="T22" fmla="*/ 294 w 416"/>
                <a:gd name="T23" fmla="*/ 39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6" h="464">
                  <a:moveTo>
                    <a:pt x="294" y="390"/>
                  </a:moveTo>
                  <a:cubicBezTo>
                    <a:pt x="240" y="338"/>
                    <a:pt x="204" y="266"/>
                    <a:pt x="170" y="197"/>
                  </a:cubicBezTo>
                  <a:cubicBezTo>
                    <a:pt x="161" y="179"/>
                    <a:pt x="153" y="163"/>
                    <a:pt x="145" y="146"/>
                  </a:cubicBezTo>
                  <a:cubicBezTo>
                    <a:pt x="126" y="111"/>
                    <a:pt x="103" y="70"/>
                    <a:pt x="74" y="41"/>
                  </a:cubicBezTo>
                  <a:cubicBezTo>
                    <a:pt x="51" y="19"/>
                    <a:pt x="27" y="6"/>
                    <a:pt x="0" y="0"/>
                  </a:cubicBezTo>
                  <a:cubicBezTo>
                    <a:pt x="0" y="9"/>
                    <a:pt x="0" y="9"/>
                    <a:pt x="0" y="9"/>
                  </a:cubicBezTo>
                  <a:cubicBezTo>
                    <a:pt x="36" y="16"/>
                    <a:pt x="66" y="38"/>
                    <a:pt x="96" y="77"/>
                  </a:cubicBezTo>
                  <a:cubicBezTo>
                    <a:pt x="121" y="111"/>
                    <a:pt x="142" y="155"/>
                    <a:pt x="165" y="201"/>
                  </a:cubicBezTo>
                  <a:cubicBezTo>
                    <a:pt x="185" y="242"/>
                    <a:pt x="206" y="283"/>
                    <a:pt x="230" y="322"/>
                  </a:cubicBezTo>
                  <a:cubicBezTo>
                    <a:pt x="265" y="375"/>
                    <a:pt x="319" y="443"/>
                    <a:pt x="416" y="464"/>
                  </a:cubicBezTo>
                  <a:cubicBezTo>
                    <a:pt x="416" y="456"/>
                    <a:pt x="416" y="456"/>
                    <a:pt x="416" y="456"/>
                  </a:cubicBezTo>
                  <a:cubicBezTo>
                    <a:pt x="370" y="446"/>
                    <a:pt x="330" y="424"/>
                    <a:pt x="294" y="390"/>
                  </a:cubicBezTo>
                  <a:close/>
                </a:path>
              </a:pathLst>
            </a:custGeom>
            <a:solidFill>
              <a:srgbClr val="0D839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80" name="Freeform 16">
              <a:extLst>
                <a:ext uri="{FF2B5EF4-FFF2-40B4-BE49-F238E27FC236}">
                  <a16:creationId xmlns:a16="http://schemas.microsoft.com/office/drawing/2014/main" id="{D3476E62-3146-F0E2-A3BC-A93379595232}"/>
                </a:ext>
              </a:extLst>
            </p:cNvPr>
            <p:cNvSpPr>
              <a:spLocks/>
            </p:cNvSpPr>
            <p:nvPr/>
          </p:nvSpPr>
          <p:spPr bwMode="auto">
            <a:xfrm>
              <a:off x="6141712" y="3498035"/>
              <a:ext cx="1641569" cy="950953"/>
            </a:xfrm>
            <a:custGeom>
              <a:avLst/>
              <a:gdLst>
                <a:gd name="T0" fmla="*/ 293 w 416"/>
                <a:gd name="T1" fmla="*/ 199 h 241"/>
                <a:gd name="T2" fmla="*/ 169 w 416"/>
                <a:gd name="T3" fmla="*/ 100 h 241"/>
                <a:gd name="T4" fmla="*/ 144 w 416"/>
                <a:gd name="T5" fmla="*/ 75 h 241"/>
                <a:gd name="T6" fmla="*/ 0 w 416"/>
                <a:gd name="T7" fmla="*/ 0 h 241"/>
                <a:gd name="T8" fmla="*/ 0 w 416"/>
                <a:gd name="T9" fmla="*/ 8 h 241"/>
                <a:gd name="T10" fmla="*/ 96 w 416"/>
                <a:gd name="T11" fmla="*/ 44 h 241"/>
                <a:gd name="T12" fmla="*/ 166 w 416"/>
                <a:gd name="T13" fmla="*/ 107 h 241"/>
                <a:gd name="T14" fmla="*/ 231 w 416"/>
                <a:gd name="T15" fmla="*/ 168 h 241"/>
                <a:gd name="T16" fmla="*/ 416 w 416"/>
                <a:gd name="T17" fmla="*/ 241 h 241"/>
                <a:gd name="T18" fmla="*/ 416 w 416"/>
                <a:gd name="T19" fmla="*/ 232 h 241"/>
                <a:gd name="T20" fmla="*/ 293 w 416"/>
                <a:gd name="T21" fmla="*/ 19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6" h="241">
                  <a:moveTo>
                    <a:pt x="293" y="199"/>
                  </a:moveTo>
                  <a:cubicBezTo>
                    <a:pt x="239" y="173"/>
                    <a:pt x="204" y="136"/>
                    <a:pt x="169" y="100"/>
                  </a:cubicBezTo>
                  <a:cubicBezTo>
                    <a:pt x="161" y="91"/>
                    <a:pt x="152" y="83"/>
                    <a:pt x="144" y="75"/>
                  </a:cubicBezTo>
                  <a:cubicBezTo>
                    <a:pt x="109" y="40"/>
                    <a:pt x="67" y="7"/>
                    <a:pt x="0" y="0"/>
                  </a:cubicBezTo>
                  <a:cubicBezTo>
                    <a:pt x="0" y="8"/>
                    <a:pt x="0" y="8"/>
                    <a:pt x="0" y="8"/>
                  </a:cubicBezTo>
                  <a:cubicBezTo>
                    <a:pt x="36" y="12"/>
                    <a:pt x="67" y="23"/>
                    <a:pt x="96" y="44"/>
                  </a:cubicBezTo>
                  <a:cubicBezTo>
                    <a:pt x="122" y="61"/>
                    <a:pt x="143" y="83"/>
                    <a:pt x="166" y="107"/>
                  </a:cubicBezTo>
                  <a:cubicBezTo>
                    <a:pt x="186" y="127"/>
                    <a:pt x="206" y="149"/>
                    <a:pt x="231" y="168"/>
                  </a:cubicBezTo>
                  <a:cubicBezTo>
                    <a:pt x="265" y="195"/>
                    <a:pt x="320" y="230"/>
                    <a:pt x="416" y="241"/>
                  </a:cubicBezTo>
                  <a:cubicBezTo>
                    <a:pt x="416" y="232"/>
                    <a:pt x="416" y="232"/>
                    <a:pt x="416" y="232"/>
                  </a:cubicBezTo>
                  <a:cubicBezTo>
                    <a:pt x="370" y="227"/>
                    <a:pt x="329" y="216"/>
                    <a:pt x="293" y="199"/>
                  </a:cubicBezTo>
                  <a:close/>
                </a:path>
              </a:pathLst>
            </a:custGeom>
            <a:solidFill>
              <a:srgbClr val="0D839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81" name="Freeform 17">
              <a:extLst>
                <a:ext uri="{FF2B5EF4-FFF2-40B4-BE49-F238E27FC236}">
                  <a16:creationId xmlns:a16="http://schemas.microsoft.com/office/drawing/2014/main" id="{1454ECAF-5A81-01F5-5966-F5B8A3981942}"/>
                </a:ext>
              </a:extLst>
            </p:cNvPr>
            <p:cNvSpPr>
              <a:spLocks/>
            </p:cNvSpPr>
            <p:nvPr/>
          </p:nvSpPr>
          <p:spPr bwMode="auto">
            <a:xfrm>
              <a:off x="6141712" y="4911810"/>
              <a:ext cx="1641569" cy="1831398"/>
            </a:xfrm>
            <a:custGeom>
              <a:avLst/>
              <a:gdLst>
                <a:gd name="T0" fmla="*/ 291 w 416"/>
                <a:gd name="T1" fmla="*/ 68 h 464"/>
                <a:gd name="T2" fmla="*/ 166 w 416"/>
                <a:gd name="T3" fmla="*/ 262 h 464"/>
                <a:gd name="T4" fmla="*/ 140 w 416"/>
                <a:gd name="T5" fmla="*/ 313 h 464"/>
                <a:gd name="T6" fmla="*/ 70 w 416"/>
                <a:gd name="T7" fmla="*/ 416 h 464"/>
                <a:gd name="T8" fmla="*/ 0 w 416"/>
                <a:gd name="T9" fmla="*/ 456 h 464"/>
                <a:gd name="T10" fmla="*/ 0 w 416"/>
                <a:gd name="T11" fmla="*/ 464 h 464"/>
                <a:gd name="T12" fmla="*/ 99 w 416"/>
                <a:gd name="T13" fmla="*/ 393 h 464"/>
                <a:gd name="T14" fmla="*/ 170 w 416"/>
                <a:gd name="T15" fmla="*/ 267 h 464"/>
                <a:gd name="T16" fmla="*/ 235 w 416"/>
                <a:gd name="T17" fmla="*/ 148 h 464"/>
                <a:gd name="T18" fmla="*/ 416 w 416"/>
                <a:gd name="T19" fmla="*/ 9 h 464"/>
                <a:gd name="T20" fmla="*/ 416 w 416"/>
                <a:gd name="T21" fmla="*/ 0 h 464"/>
                <a:gd name="T22" fmla="*/ 291 w 416"/>
                <a:gd name="T23" fmla="*/ 6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6" h="464">
                  <a:moveTo>
                    <a:pt x="291" y="68"/>
                  </a:moveTo>
                  <a:cubicBezTo>
                    <a:pt x="236" y="120"/>
                    <a:pt x="200" y="192"/>
                    <a:pt x="166" y="262"/>
                  </a:cubicBezTo>
                  <a:cubicBezTo>
                    <a:pt x="157" y="280"/>
                    <a:pt x="149" y="297"/>
                    <a:pt x="140" y="313"/>
                  </a:cubicBezTo>
                  <a:cubicBezTo>
                    <a:pt x="122" y="348"/>
                    <a:pt x="99" y="388"/>
                    <a:pt x="70" y="416"/>
                  </a:cubicBezTo>
                  <a:cubicBezTo>
                    <a:pt x="49" y="438"/>
                    <a:pt x="26" y="450"/>
                    <a:pt x="0" y="456"/>
                  </a:cubicBezTo>
                  <a:cubicBezTo>
                    <a:pt x="0" y="464"/>
                    <a:pt x="0" y="464"/>
                    <a:pt x="0" y="464"/>
                  </a:cubicBezTo>
                  <a:cubicBezTo>
                    <a:pt x="37" y="456"/>
                    <a:pt x="70" y="433"/>
                    <a:pt x="99" y="393"/>
                  </a:cubicBezTo>
                  <a:cubicBezTo>
                    <a:pt x="126" y="357"/>
                    <a:pt x="147" y="313"/>
                    <a:pt x="170" y="267"/>
                  </a:cubicBezTo>
                  <a:cubicBezTo>
                    <a:pt x="190" y="227"/>
                    <a:pt x="210" y="185"/>
                    <a:pt x="235" y="148"/>
                  </a:cubicBezTo>
                  <a:cubicBezTo>
                    <a:pt x="271" y="92"/>
                    <a:pt x="324" y="28"/>
                    <a:pt x="416" y="9"/>
                  </a:cubicBezTo>
                  <a:cubicBezTo>
                    <a:pt x="416" y="0"/>
                    <a:pt x="416" y="0"/>
                    <a:pt x="416" y="0"/>
                  </a:cubicBezTo>
                  <a:cubicBezTo>
                    <a:pt x="369" y="10"/>
                    <a:pt x="327" y="33"/>
                    <a:pt x="291" y="68"/>
                  </a:cubicBezTo>
                  <a:close/>
                </a:path>
              </a:pathLst>
            </a:custGeom>
            <a:solidFill>
              <a:srgbClr val="0D839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82" name="Freeform 18">
              <a:extLst>
                <a:ext uri="{FF2B5EF4-FFF2-40B4-BE49-F238E27FC236}">
                  <a16:creationId xmlns:a16="http://schemas.microsoft.com/office/drawing/2014/main" id="{02BCAB53-8481-7CF5-895F-166389A01F4A}"/>
                </a:ext>
              </a:extLst>
            </p:cNvPr>
            <p:cNvSpPr>
              <a:spLocks/>
            </p:cNvSpPr>
            <p:nvPr/>
          </p:nvSpPr>
          <p:spPr bwMode="auto">
            <a:xfrm>
              <a:off x="6141712" y="4752715"/>
              <a:ext cx="1641569" cy="947337"/>
            </a:xfrm>
            <a:custGeom>
              <a:avLst/>
              <a:gdLst>
                <a:gd name="T0" fmla="*/ 291 w 416"/>
                <a:gd name="T1" fmla="*/ 34 h 240"/>
                <a:gd name="T2" fmla="*/ 166 w 416"/>
                <a:gd name="T3" fmla="*/ 133 h 240"/>
                <a:gd name="T4" fmla="*/ 141 w 416"/>
                <a:gd name="T5" fmla="*/ 159 h 240"/>
                <a:gd name="T6" fmla="*/ 0 w 416"/>
                <a:gd name="T7" fmla="*/ 232 h 240"/>
                <a:gd name="T8" fmla="*/ 0 w 416"/>
                <a:gd name="T9" fmla="*/ 240 h 240"/>
                <a:gd name="T10" fmla="*/ 99 w 416"/>
                <a:gd name="T11" fmla="*/ 204 h 240"/>
                <a:gd name="T12" fmla="*/ 170 w 416"/>
                <a:gd name="T13" fmla="*/ 140 h 240"/>
                <a:gd name="T14" fmla="*/ 234 w 416"/>
                <a:gd name="T15" fmla="*/ 79 h 240"/>
                <a:gd name="T16" fmla="*/ 416 w 416"/>
                <a:gd name="T17" fmla="*/ 8 h 240"/>
                <a:gd name="T18" fmla="*/ 416 w 416"/>
                <a:gd name="T19" fmla="*/ 0 h 240"/>
                <a:gd name="T20" fmla="*/ 291 w 416"/>
                <a:gd name="T21" fmla="*/ 3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6" h="240">
                  <a:moveTo>
                    <a:pt x="291" y="34"/>
                  </a:moveTo>
                  <a:cubicBezTo>
                    <a:pt x="236" y="61"/>
                    <a:pt x="201" y="98"/>
                    <a:pt x="166" y="133"/>
                  </a:cubicBezTo>
                  <a:cubicBezTo>
                    <a:pt x="157" y="142"/>
                    <a:pt x="149" y="151"/>
                    <a:pt x="141" y="159"/>
                  </a:cubicBezTo>
                  <a:cubicBezTo>
                    <a:pt x="101" y="198"/>
                    <a:pt x="61" y="226"/>
                    <a:pt x="0" y="232"/>
                  </a:cubicBezTo>
                  <a:cubicBezTo>
                    <a:pt x="0" y="240"/>
                    <a:pt x="0" y="240"/>
                    <a:pt x="0" y="240"/>
                  </a:cubicBezTo>
                  <a:cubicBezTo>
                    <a:pt x="37" y="236"/>
                    <a:pt x="69" y="224"/>
                    <a:pt x="99" y="204"/>
                  </a:cubicBezTo>
                  <a:cubicBezTo>
                    <a:pt x="125" y="186"/>
                    <a:pt x="147" y="163"/>
                    <a:pt x="170" y="140"/>
                  </a:cubicBezTo>
                  <a:cubicBezTo>
                    <a:pt x="189" y="119"/>
                    <a:pt x="210" y="98"/>
                    <a:pt x="234" y="79"/>
                  </a:cubicBezTo>
                  <a:cubicBezTo>
                    <a:pt x="285" y="38"/>
                    <a:pt x="343" y="15"/>
                    <a:pt x="416" y="8"/>
                  </a:cubicBezTo>
                  <a:cubicBezTo>
                    <a:pt x="416" y="0"/>
                    <a:pt x="416" y="0"/>
                    <a:pt x="416" y="0"/>
                  </a:cubicBezTo>
                  <a:cubicBezTo>
                    <a:pt x="369" y="5"/>
                    <a:pt x="328" y="16"/>
                    <a:pt x="291" y="34"/>
                  </a:cubicBezTo>
                  <a:close/>
                </a:path>
              </a:pathLst>
            </a:custGeom>
            <a:solidFill>
              <a:srgbClr val="0D839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83" name="Rectangle 19">
              <a:extLst>
                <a:ext uri="{FF2B5EF4-FFF2-40B4-BE49-F238E27FC236}">
                  <a16:creationId xmlns:a16="http://schemas.microsoft.com/office/drawing/2014/main" id="{6C029FE2-1F59-EB45-D6BB-F9E079AD879F}"/>
                </a:ext>
              </a:extLst>
            </p:cNvPr>
            <p:cNvSpPr>
              <a:spLocks noChangeArrowheads="1"/>
            </p:cNvSpPr>
            <p:nvPr/>
          </p:nvSpPr>
          <p:spPr bwMode="auto">
            <a:xfrm>
              <a:off x="6141712" y="4595428"/>
              <a:ext cx="1641569" cy="32542"/>
            </a:xfrm>
            <a:prstGeom prst="rect">
              <a:avLst/>
            </a:prstGeom>
            <a:solidFill>
              <a:srgbClr val="0D839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sp>
        <p:nvSpPr>
          <p:cNvPr id="84" name="Flowchart: Connector 83">
            <a:extLst>
              <a:ext uri="{FF2B5EF4-FFF2-40B4-BE49-F238E27FC236}">
                <a16:creationId xmlns:a16="http://schemas.microsoft.com/office/drawing/2014/main" id="{CEE55D48-2798-3F4F-129D-B728D9B18902}"/>
              </a:ext>
            </a:extLst>
          </p:cNvPr>
          <p:cNvSpPr/>
          <p:nvPr/>
        </p:nvSpPr>
        <p:spPr>
          <a:xfrm>
            <a:off x="706281" y="3232947"/>
            <a:ext cx="1560742" cy="1489499"/>
          </a:xfrm>
          <a:prstGeom prst="flowChartConnector">
            <a:avLst/>
          </a:prstGeom>
          <a:gradFill flip="none" rotWithShape="1">
            <a:gsLst>
              <a:gs pos="0">
                <a:srgbClr val="0D8390">
                  <a:shade val="30000"/>
                  <a:satMod val="115000"/>
                </a:srgbClr>
              </a:gs>
              <a:gs pos="50000">
                <a:srgbClr val="0D8390">
                  <a:shade val="67500"/>
                  <a:satMod val="115000"/>
                </a:srgbClr>
              </a:gs>
              <a:gs pos="100000">
                <a:srgbClr val="0D8390">
                  <a:shade val="100000"/>
                  <a:satMod val="115000"/>
                </a:srgbClr>
              </a:gs>
            </a:gsLst>
            <a:path path="circle">
              <a:fillToRect l="50000" t="50000" r="50000" b="50000"/>
            </a:path>
            <a:tileRect/>
          </a:gradFill>
          <a:ln w="25400" cap="flat" cmpd="sng" algn="ctr">
            <a:solidFill>
              <a:sysClr val="window" lastClr="FFFFFF"/>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Initial Recognition</a:t>
            </a:r>
          </a:p>
        </p:txBody>
      </p:sp>
      <p:sp>
        <p:nvSpPr>
          <p:cNvPr id="85" name="Freeform 14">
            <a:extLst>
              <a:ext uri="{FF2B5EF4-FFF2-40B4-BE49-F238E27FC236}">
                <a16:creationId xmlns:a16="http://schemas.microsoft.com/office/drawing/2014/main" id="{0FEF5C02-0577-CED3-CD90-450AEE7F4B96}"/>
              </a:ext>
            </a:extLst>
          </p:cNvPr>
          <p:cNvSpPr>
            <a:spLocks/>
          </p:cNvSpPr>
          <p:nvPr/>
        </p:nvSpPr>
        <p:spPr bwMode="auto">
          <a:xfrm>
            <a:off x="3842184" y="5697910"/>
            <a:ext cx="6173933" cy="896716"/>
          </a:xfrm>
          <a:custGeom>
            <a:avLst/>
            <a:gdLst>
              <a:gd name="T0" fmla="*/ 1144 w 1261"/>
              <a:gd name="T1" fmla="*/ 180 h 227"/>
              <a:gd name="T2" fmla="*/ 1181 w 1261"/>
              <a:gd name="T3" fmla="*/ 176 h 227"/>
              <a:gd name="T4" fmla="*/ 1141 w 1261"/>
              <a:gd name="T5" fmla="*/ 220 h 227"/>
              <a:gd name="T6" fmla="*/ 1261 w 1261"/>
              <a:gd name="T7" fmla="*/ 92 h 227"/>
              <a:gd name="T8" fmla="*/ 1144 w 1261"/>
              <a:gd name="T9" fmla="*/ 0 h 227"/>
              <a:gd name="T10" fmla="*/ 99 w 1261"/>
              <a:gd name="T11" fmla="*/ 0 h 227"/>
              <a:gd name="T12" fmla="*/ 0 w 1261"/>
              <a:gd name="T13" fmla="*/ 90 h 227"/>
              <a:gd name="T14" fmla="*/ 99 w 1261"/>
              <a:gd name="T15" fmla="*/ 180 h 227"/>
              <a:gd name="T16" fmla="*/ 1144 w 1261"/>
              <a:gd name="T17"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1" h="227">
                <a:moveTo>
                  <a:pt x="1144" y="180"/>
                </a:moveTo>
                <a:cubicBezTo>
                  <a:pt x="1157" y="180"/>
                  <a:pt x="1170" y="179"/>
                  <a:pt x="1181" y="176"/>
                </a:cubicBezTo>
                <a:cubicBezTo>
                  <a:pt x="1173" y="190"/>
                  <a:pt x="1160" y="212"/>
                  <a:pt x="1141" y="220"/>
                </a:cubicBezTo>
                <a:cubicBezTo>
                  <a:pt x="1193" y="227"/>
                  <a:pt x="1261" y="188"/>
                  <a:pt x="1261" y="92"/>
                </a:cubicBezTo>
                <a:cubicBezTo>
                  <a:pt x="1261" y="37"/>
                  <a:pt x="1206" y="0"/>
                  <a:pt x="1144" y="0"/>
                </a:cubicBezTo>
                <a:cubicBezTo>
                  <a:pt x="99" y="0"/>
                  <a:pt x="99" y="0"/>
                  <a:pt x="99" y="0"/>
                </a:cubicBezTo>
                <a:cubicBezTo>
                  <a:pt x="36" y="0"/>
                  <a:pt x="0" y="40"/>
                  <a:pt x="0" y="90"/>
                </a:cubicBezTo>
                <a:cubicBezTo>
                  <a:pt x="0" y="140"/>
                  <a:pt x="36" y="180"/>
                  <a:pt x="99" y="180"/>
                </a:cubicBezTo>
                <a:lnTo>
                  <a:pt x="1144" y="180"/>
                </a:lnTo>
                <a:close/>
              </a:path>
            </a:pathLst>
          </a:custGeom>
          <a:gradFill flip="none" rotWithShape="1">
            <a:gsLst>
              <a:gs pos="0">
                <a:srgbClr val="B6C6DB">
                  <a:shade val="30000"/>
                  <a:satMod val="115000"/>
                </a:srgbClr>
              </a:gs>
              <a:gs pos="50000">
                <a:srgbClr val="B6C6DB">
                  <a:shade val="67500"/>
                  <a:satMod val="115000"/>
                </a:srgbClr>
              </a:gs>
              <a:gs pos="100000">
                <a:srgbClr val="B6C6DB">
                  <a:shade val="100000"/>
                  <a:satMod val="115000"/>
                </a:srgbClr>
              </a:gs>
            </a:gsLst>
            <a:lin ang="10800000" scaled="1"/>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86" name="Freeform 18">
            <a:extLst>
              <a:ext uri="{FF2B5EF4-FFF2-40B4-BE49-F238E27FC236}">
                <a16:creationId xmlns:a16="http://schemas.microsoft.com/office/drawing/2014/main" id="{E35FFC30-2DB9-E3C5-ECE9-AD7CEB9552E3}"/>
              </a:ext>
            </a:extLst>
          </p:cNvPr>
          <p:cNvSpPr>
            <a:spLocks/>
          </p:cNvSpPr>
          <p:nvPr/>
        </p:nvSpPr>
        <p:spPr bwMode="auto">
          <a:xfrm>
            <a:off x="3842184" y="1434892"/>
            <a:ext cx="6173933" cy="896716"/>
          </a:xfrm>
          <a:custGeom>
            <a:avLst/>
            <a:gdLst>
              <a:gd name="T0" fmla="*/ 1144 w 1261"/>
              <a:gd name="T1" fmla="*/ 181 h 227"/>
              <a:gd name="T2" fmla="*/ 1181 w 1261"/>
              <a:gd name="T3" fmla="*/ 176 h 227"/>
              <a:gd name="T4" fmla="*/ 1141 w 1261"/>
              <a:gd name="T5" fmla="*/ 220 h 227"/>
              <a:gd name="T6" fmla="*/ 1261 w 1261"/>
              <a:gd name="T7" fmla="*/ 93 h 227"/>
              <a:gd name="T8" fmla="*/ 1144 w 1261"/>
              <a:gd name="T9" fmla="*/ 0 h 227"/>
              <a:gd name="T10" fmla="*/ 99 w 1261"/>
              <a:gd name="T11" fmla="*/ 0 h 227"/>
              <a:gd name="T12" fmla="*/ 0 w 1261"/>
              <a:gd name="T13" fmla="*/ 90 h 227"/>
              <a:gd name="T14" fmla="*/ 99 w 1261"/>
              <a:gd name="T15" fmla="*/ 181 h 227"/>
              <a:gd name="T16" fmla="*/ 1144 w 1261"/>
              <a:gd name="T17" fmla="*/ 18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1" h="227">
                <a:moveTo>
                  <a:pt x="1144" y="181"/>
                </a:moveTo>
                <a:cubicBezTo>
                  <a:pt x="1157" y="181"/>
                  <a:pt x="1170" y="179"/>
                  <a:pt x="1181" y="176"/>
                </a:cubicBezTo>
                <a:cubicBezTo>
                  <a:pt x="1173" y="190"/>
                  <a:pt x="1160" y="212"/>
                  <a:pt x="1141" y="220"/>
                </a:cubicBezTo>
                <a:cubicBezTo>
                  <a:pt x="1193" y="227"/>
                  <a:pt x="1261" y="188"/>
                  <a:pt x="1261" y="93"/>
                </a:cubicBezTo>
                <a:cubicBezTo>
                  <a:pt x="1261" y="37"/>
                  <a:pt x="1206" y="0"/>
                  <a:pt x="1144" y="0"/>
                </a:cubicBezTo>
                <a:cubicBezTo>
                  <a:pt x="99" y="0"/>
                  <a:pt x="99" y="0"/>
                  <a:pt x="99" y="0"/>
                </a:cubicBezTo>
                <a:cubicBezTo>
                  <a:pt x="36" y="0"/>
                  <a:pt x="0" y="41"/>
                  <a:pt x="0" y="90"/>
                </a:cubicBezTo>
                <a:cubicBezTo>
                  <a:pt x="0" y="140"/>
                  <a:pt x="36" y="181"/>
                  <a:pt x="99" y="181"/>
                </a:cubicBezTo>
                <a:lnTo>
                  <a:pt x="1144" y="181"/>
                </a:lnTo>
                <a:close/>
              </a:path>
            </a:pathLst>
          </a:cu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5400000" scaled="1"/>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87" name="Freeform 19">
            <a:extLst>
              <a:ext uri="{FF2B5EF4-FFF2-40B4-BE49-F238E27FC236}">
                <a16:creationId xmlns:a16="http://schemas.microsoft.com/office/drawing/2014/main" id="{168B644F-21F0-A3CE-F94B-327C4B428945}"/>
              </a:ext>
            </a:extLst>
          </p:cNvPr>
          <p:cNvSpPr>
            <a:spLocks/>
          </p:cNvSpPr>
          <p:nvPr/>
        </p:nvSpPr>
        <p:spPr bwMode="auto">
          <a:xfrm>
            <a:off x="3806025" y="2532284"/>
            <a:ext cx="6176175" cy="896716"/>
          </a:xfrm>
          <a:custGeom>
            <a:avLst/>
            <a:gdLst>
              <a:gd name="T0" fmla="*/ 116 w 1261"/>
              <a:gd name="T1" fmla="*/ 181 h 227"/>
              <a:gd name="T2" fmla="*/ 80 w 1261"/>
              <a:gd name="T3" fmla="*/ 176 h 227"/>
              <a:gd name="T4" fmla="*/ 120 w 1261"/>
              <a:gd name="T5" fmla="*/ 220 h 227"/>
              <a:gd name="T6" fmla="*/ 0 w 1261"/>
              <a:gd name="T7" fmla="*/ 93 h 227"/>
              <a:gd name="T8" fmla="*/ 116 w 1261"/>
              <a:gd name="T9" fmla="*/ 0 h 227"/>
              <a:gd name="T10" fmla="*/ 1162 w 1261"/>
              <a:gd name="T11" fmla="*/ 0 h 227"/>
              <a:gd name="T12" fmla="*/ 1261 w 1261"/>
              <a:gd name="T13" fmla="*/ 91 h 227"/>
              <a:gd name="T14" fmla="*/ 1162 w 1261"/>
              <a:gd name="T15" fmla="*/ 181 h 227"/>
              <a:gd name="T16" fmla="*/ 116 w 1261"/>
              <a:gd name="T17" fmla="*/ 18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1" h="227">
                <a:moveTo>
                  <a:pt x="116" y="181"/>
                </a:moveTo>
                <a:cubicBezTo>
                  <a:pt x="104" y="181"/>
                  <a:pt x="91" y="179"/>
                  <a:pt x="80" y="176"/>
                </a:cubicBezTo>
                <a:cubicBezTo>
                  <a:pt x="88" y="191"/>
                  <a:pt x="101" y="212"/>
                  <a:pt x="120" y="220"/>
                </a:cubicBezTo>
                <a:cubicBezTo>
                  <a:pt x="68" y="227"/>
                  <a:pt x="0" y="188"/>
                  <a:pt x="0" y="93"/>
                </a:cubicBezTo>
                <a:cubicBezTo>
                  <a:pt x="0" y="38"/>
                  <a:pt x="54" y="0"/>
                  <a:pt x="116" y="0"/>
                </a:cubicBezTo>
                <a:cubicBezTo>
                  <a:pt x="1162" y="0"/>
                  <a:pt x="1162" y="0"/>
                  <a:pt x="1162" y="0"/>
                </a:cubicBezTo>
                <a:cubicBezTo>
                  <a:pt x="1225" y="0"/>
                  <a:pt x="1261" y="41"/>
                  <a:pt x="1261" y="91"/>
                </a:cubicBezTo>
                <a:cubicBezTo>
                  <a:pt x="1261" y="141"/>
                  <a:pt x="1225" y="181"/>
                  <a:pt x="1162" y="181"/>
                </a:cubicBezTo>
                <a:lnTo>
                  <a:pt x="116" y="181"/>
                </a:lnTo>
                <a:close/>
              </a:path>
            </a:pathLst>
          </a:custGeom>
          <a:gradFill flip="none" rotWithShape="1">
            <a:gsLst>
              <a:gs pos="0">
                <a:srgbClr val="4472C4">
                  <a:shade val="30000"/>
                  <a:satMod val="115000"/>
                </a:srgbClr>
              </a:gs>
              <a:gs pos="50000">
                <a:srgbClr val="4472C4">
                  <a:shade val="67500"/>
                  <a:satMod val="115000"/>
                </a:srgbClr>
              </a:gs>
              <a:gs pos="100000">
                <a:srgbClr val="4472C4">
                  <a:shade val="100000"/>
                  <a:satMod val="115000"/>
                </a:srgbClr>
              </a:gs>
            </a:gsLst>
            <a:lin ang="0" scaled="1"/>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88" name="Freeform 20">
            <a:extLst>
              <a:ext uri="{FF2B5EF4-FFF2-40B4-BE49-F238E27FC236}">
                <a16:creationId xmlns:a16="http://schemas.microsoft.com/office/drawing/2014/main" id="{08C1E662-ECB5-AF35-FF41-8A75ACB0A03D}"/>
              </a:ext>
            </a:extLst>
          </p:cNvPr>
          <p:cNvSpPr>
            <a:spLocks/>
          </p:cNvSpPr>
          <p:nvPr/>
        </p:nvSpPr>
        <p:spPr bwMode="auto">
          <a:xfrm>
            <a:off x="3842184" y="3586288"/>
            <a:ext cx="6173933" cy="896716"/>
          </a:xfrm>
          <a:custGeom>
            <a:avLst/>
            <a:gdLst>
              <a:gd name="T0" fmla="*/ 1144 w 1261"/>
              <a:gd name="T1" fmla="*/ 181 h 227"/>
              <a:gd name="T2" fmla="*/ 1181 w 1261"/>
              <a:gd name="T3" fmla="*/ 176 h 227"/>
              <a:gd name="T4" fmla="*/ 1141 w 1261"/>
              <a:gd name="T5" fmla="*/ 220 h 227"/>
              <a:gd name="T6" fmla="*/ 1261 w 1261"/>
              <a:gd name="T7" fmla="*/ 92 h 227"/>
              <a:gd name="T8" fmla="*/ 1144 w 1261"/>
              <a:gd name="T9" fmla="*/ 0 h 227"/>
              <a:gd name="T10" fmla="*/ 99 w 1261"/>
              <a:gd name="T11" fmla="*/ 0 h 227"/>
              <a:gd name="T12" fmla="*/ 0 w 1261"/>
              <a:gd name="T13" fmla="*/ 90 h 227"/>
              <a:gd name="T14" fmla="*/ 99 w 1261"/>
              <a:gd name="T15" fmla="*/ 181 h 227"/>
              <a:gd name="T16" fmla="*/ 1144 w 1261"/>
              <a:gd name="T17" fmla="*/ 18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1" h="227">
                <a:moveTo>
                  <a:pt x="1144" y="181"/>
                </a:moveTo>
                <a:cubicBezTo>
                  <a:pt x="1157" y="181"/>
                  <a:pt x="1170" y="179"/>
                  <a:pt x="1181" y="176"/>
                </a:cubicBezTo>
                <a:cubicBezTo>
                  <a:pt x="1173" y="190"/>
                  <a:pt x="1160" y="212"/>
                  <a:pt x="1141" y="220"/>
                </a:cubicBezTo>
                <a:cubicBezTo>
                  <a:pt x="1193" y="227"/>
                  <a:pt x="1261" y="188"/>
                  <a:pt x="1261" y="92"/>
                </a:cubicBezTo>
                <a:cubicBezTo>
                  <a:pt x="1261" y="37"/>
                  <a:pt x="1206" y="0"/>
                  <a:pt x="1144" y="0"/>
                </a:cubicBezTo>
                <a:cubicBezTo>
                  <a:pt x="99" y="0"/>
                  <a:pt x="99" y="0"/>
                  <a:pt x="99" y="0"/>
                </a:cubicBezTo>
                <a:cubicBezTo>
                  <a:pt x="36" y="0"/>
                  <a:pt x="0" y="40"/>
                  <a:pt x="0" y="90"/>
                </a:cubicBezTo>
                <a:cubicBezTo>
                  <a:pt x="0" y="140"/>
                  <a:pt x="36" y="181"/>
                  <a:pt x="99" y="181"/>
                </a:cubicBezTo>
                <a:lnTo>
                  <a:pt x="1144" y="181"/>
                </a:ln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89" name="Freeform 21">
            <a:extLst>
              <a:ext uri="{FF2B5EF4-FFF2-40B4-BE49-F238E27FC236}">
                <a16:creationId xmlns:a16="http://schemas.microsoft.com/office/drawing/2014/main" id="{83323BC0-10F1-7271-C0B6-A70C47924670}"/>
              </a:ext>
            </a:extLst>
          </p:cNvPr>
          <p:cNvSpPr>
            <a:spLocks/>
          </p:cNvSpPr>
          <p:nvPr/>
        </p:nvSpPr>
        <p:spPr bwMode="auto">
          <a:xfrm>
            <a:off x="3806025" y="4652945"/>
            <a:ext cx="6176175" cy="1010169"/>
          </a:xfrm>
          <a:custGeom>
            <a:avLst/>
            <a:gdLst>
              <a:gd name="T0" fmla="*/ 116 w 1261"/>
              <a:gd name="T1" fmla="*/ 181 h 227"/>
              <a:gd name="T2" fmla="*/ 80 w 1261"/>
              <a:gd name="T3" fmla="*/ 176 h 227"/>
              <a:gd name="T4" fmla="*/ 120 w 1261"/>
              <a:gd name="T5" fmla="*/ 220 h 227"/>
              <a:gd name="T6" fmla="*/ 0 w 1261"/>
              <a:gd name="T7" fmla="*/ 93 h 227"/>
              <a:gd name="T8" fmla="*/ 116 w 1261"/>
              <a:gd name="T9" fmla="*/ 0 h 227"/>
              <a:gd name="T10" fmla="*/ 1162 w 1261"/>
              <a:gd name="T11" fmla="*/ 0 h 227"/>
              <a:gd name="T12" fmla="*/ 1261 w 1261"/>
              <a:gd name="T13" fmla="*/ 91 h 227"/>
              <a:gd name="T14" fmla="*/ 1162 w 1261"/>
              <a:gd name="T15" fmla="*/ 181 h 227"/>
              <a:gd name="T16" fmla="*/ 116 w 1261"/>
              <a:gd name="T17" fmla="*/ 18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1" h="227">
                <a:moveTo>
                  <a:pt x="116" y="181"/>
                </a:moveTo>
                <a:cubicBezTo>
                  <a:pt x="104" y="181"/>
                  <a:pt x="91" y="179"/>
                  <a:pt x="80" y="176"/>
                </a:cubicBezTo>
                <a:cubicBezTo>
                  <a:pt x="88" y="191"/>
                  <a:pt x="101" y="212"/>
                  <a:pt x="120" y="220"/>
                </a:cubicBezTo>
                <a:cubicBezTo>
                  <a:pt x="68" y="227"/>
                  <a:pt x="0" y="188"/>
                  <a:pt x="0" y="93"/>
                </a:cubicBezTo>
                <a:cubicBezTo>
                  <a:pt x="0" y="38"/>
                  <a:pt x="54" y="0"/>
                  <a:pt x="116" y="0"/>
                </a:cubicBezTo>
                <a:cubicBezTo>
                  <a:pt x="1162" y="0"/>
                  <a:pt x="1162" y="0"/>
                  <a:pt x="1162" y="0"/>
                </a:cubicBezTo>
                <a:cubicBezTo>
                  <a:pt x="1225" y="0"/>
                  <a:pt x="1261" y="41"/>
                  <a:pt x="1261" y="91"/>
                </a:cubicBezTo>
                <a:cubicBezTo>
                  <a:pt x="1261" y="141"/>
                  <a:pt x="1225" y="181"/>
                  <a:pt x="1162" y="181"/>
                </a:cubicBezTo>
                <a:lnTo>
                  <a:pt x="116" y="181"/>
                </a:lnTo>
                <a:close/>
              </a:path>
            </a:pathLst>
          </a:custGeom>
          <a:gradFill flip="none" rotWithShape="1">
            <a:gsLst>
              <a:gs pos="0">
                <a:srgbClr val="5B9BD5">
                  <a:shade val="30000"/>
                  <a:satMod val="115000"/>
                </a:srgbClr>
              </a:gs>
              <a:gs pos="50000">
                <a:srgbClr val="5B9BD5">
                  <a:shade val="67500"/>
                  <a:satMod val="115000"/>
                </a:srgbClr>
              </a:gs>
              <a:gs pos="100000">
                <a:srgbClr val="5B9BD5">
                  <a:shade val="100000"/>
                  <a:satMod val="115000"/>
                </a:srgbClr>
              </a:gs>
            </a:gsLst>
            <a:lin ang="0" scaled="1"/>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0" name="Rectangle 89">
            <a:extLst>
              <a:ext uri="{FF2B5EF4-FFF2-40B4-BE49-F238E27FC236}">
                <a16:creationId xmlns:a16="http://schemas.microsoft.com/office/drawing/2014/main" id="{D55E9B59-40CC-65AA-7B70-2917B0055257}"/>
              </a:ext>
            </a:extLst>
          </p:cNvPr>
          <p:cNvSpPr/>
          <p:nvPr/>
        </p:nvSpPr>
        <p:spPr>
          <a:xfrm>
            <a:off x="9437051" y="1470427"/>
            <a:ext cx="470000"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ea typeface="Calibri" panose="020F0502020204030204" pitchFamily="34" charset="0"/>
                <a:cs typeface="Times New Roman" panose="02020603050405020304" pitchFamily="18" charset="0"/>
              </a:rPr>
              <a:t>1</a:t>
            </a:r>
            <a:endParaRPr kumimoji="0" lang="en-US" sz="3600" b="0" i="0" u="none" strike="noStrike" kern="0" cap="none" spc="0" normalizeH="0" baseline="0" noProof="0" dirty="0">
              <a:ln>
                <a:noFill/>
              </a:ln>
              <a:solidFill>
                <a:prstClr val="black"/>
              </a:solidFill>
              <a:effectLst/>
              <a:uLnTx/>
              <a:uFillTx/>
            </a:endParaRPr>
          </a:p>
        </p:txBody>
      </p:sp>
      <p:sp>
        <p:nvSpPr>
          <p:cNvPr id="91" name="Rectangle 90">
            <a:extLst>
              <a:ext uri="{FF2B5EF4-FFF2-40B4-BE49-F238E27FC236}">
                <a16:creationId xmlns:a16="http://schemas.microsoft.com/office/drawing/2014/main" id="{EB656872-74ED-4B40-9B31-A6ECC59A1820}"/>
              </a:ext>
            </a:extLst>
          </p:cNvPr>
          <p:cNvSpPr/>
          <p:nvPr/>
        </p:nvSpPr>
        <p:spPr>
          <a:xfrm>
            <a:off x="3966524" y="2535330"/>
            <a:ext cx="470000"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ea typeface="Calibri" panose="020F0502020204030204" pitchFamily="34" charset="0"/>
                <a:cs typeface="Times New Roman" panose="02020603050405020304" pitchFamily="18" charset="0"/>
              </a:rPr>
              <a:t>2</a:t>
            </a:r>
            <a:endParaRPr kumimoji="0" lang="en-US" sz="3600" b="0" i="0" u="none" strike="noStrike" kern="0" cap="none" spc="0" normalizeH="0" baseline="0" noProof="0" dirty="0">
              <a:ln>
                <a:noFill/>
              </a:ln>
              <a:solidFill>
                <a:prstClr val="black"/>
              </a:solidFill>
              <a:effectLst/>
              <a:uLnTx/>
              <a:uFillTx/>
            </a:endParaRPr>
          </a:p>
        </p:txBody>
      </p:sp>
      <p:sp>
        <p:nvSpPr>
          <p:cNvPr id="92" name="Rectangle 91">
            <a:extLst>
              <a:ext uri="{FF2B5EF4-FFF2-40B4-BE49-F238E27FC236}">
                <a16:creationId xmlns:a16="http://schemas.microsoft.com/office/drawing/2014/main" id="{046A4E7A-72E2-24AD-1464-83671E274A28}"/>
              </a:ext>
            </a:extLst>
          </p:cNvPr>
          <p:cNvSpPr/>
          <p:nvPr/>
        </p:nvSpPr>
        <p:spPr>
          <a:xfrm>
            <a:off x="9437051" y="3597100"/>
            <a:ext cx="470000"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ea typeface="Calibri" panose="020F0502020204030204" pitchFamily="34" charset="0"/>
                <a:cs typeface="Times New Roman" panose="02020603050405020304" pitchFamily="18" charset="0"/>
              </a:rPr>
              <a:t>3</a:t>
            </a:r>
            <a:endParaRPr kumimoji="0" lang="en-US" sz="3600" b="0" i="0" u="none" strike="noStrike" kern="0" cap="none" spc="0" normalizeH="0" baseline="0" noProof="0" dirty="0">
              <a:ln>
                <a:noFill/>
              </a:ln>
              <a:solidFill>
                <a:prstClr val="black"/>
              </a:solidFill>
              <a:effectLst/>
              <a:uLnTx/>
              <a:uFillTx/>
            </a:endParaRPr>
          </a:p>
        </p:txBody>
      </p:sp>
      <p:sp>
        <p:nvSpPr>
          <p:cNvPr id="93" name="Rectangle 92">
            <a:extLst>
              <a:ext uri="{FF2B5EF4-FFF2-40B4-BE49-F238E27FC236}">
                <a16:creationId xmlns:a16="http://schemas.microsoft.com/office/drawing/2014/main" id="{9F93E2A1-08A0-A467-5501-16D286F963FD}"/>
              </a:ext>
            </a:extLst>
          </p:cNvPr>
          <p:cNvSpPr/>
          <p:nvPr/>
        </p:nvSpPr>
        <p:spPr>
          <a:xfrm>
            <a:off x="3964968" y="4670678"/>
            <a:ext cx="470000"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ea typeface="Calibri" panose="020F0502020204030204" pitchFamily="34" charset="0"/>
                <a:cs typeface="Times New Roman" panose="02020603050405020304" pitchFamily="18" charset="0"/>
              </a:rPr>
              <a:t>4</a:t>
            </a:r>
            <a:endParaRPr kumimoji="0" lang="en-US" sz="3600" b="0" i="0" u="none" strike="noStrike" kern="0" cap="none" spc="0" normalizeH="0" baseline="0" noProof="0" dirty="0">
              <a:ln>
                <a:noFill/>
              </a:ln>
              <a:solidFill>
                <a:prstClr val="black"/>
              </a:solidFill>
              <a:effectLst/>
              <a:uLnTx/>
              <a:uFillTx/>
            </a:endParaRPr>
          </a:p>
        </p:txBody>
      </p:sp>
      <p:sp>
        <p:nvSpPr>
          <p:cNvPr id="94" name="Rectangle 93">
            <a:extLst>
              <a:ext uri="{FF2B5EF4-FFF2-40B4-BE49-F238E27FC236}">
                <a16:creationId xmlns:a16="http://schemas.microsoft.com/office/drawing/2014/main" id="{CABD3DAD-A6FE-09EA-D22C-9E4990427C72}"/>
              </a:ext>
            </a:extLst>
          </p:cNvPr>
          <p:cNvSpPr/>
          <p:nvPr/>
        </p:nvSpPr>
        <p:spPr>
          <a:xfrm>
            <a:off x="9437051" y="5701526"/>
            <a:ext cx="470000"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ea typeface="Calibri" panose="020F0502020204030204" pitchFamily="34" charset="0"/>
                <a:cs typeface="Times New Roman" panose="02020603050405020304" pitchFamily="18" charset="0"/>
              </a:rPr>
              <a:t>5</a:t>
            </a:r>
            <a:endParaRPr kumimoji="0" lang="en-US" sz="3600" b="0" i="0" u="none" strike="noStrike" kern="0" cap="none" spc="0" normalizeH="0" baseline="0" noProof="0" dirty="0">
              <a:ln>
                <a:noFill/>
              </a:ln>
              <a:solidFill>
                <a:prstClr val="black"/>
              </a:solidFill>
              <a:effectLst/>
              <a:uLnTx/>
              <a:uFillTx/>
            </a:endParaRPr>
          </a:p>
        </p:txBody>
      </p:sp>
      <p:sp>
        <p:nvSpPr>
          <p:cNvPr id="95" name="Rectangle 94">
            <a:extLst>
              <a:ext uri="{FF2B5EF4-FFF2-40B4-BE49-F238E27FC236}">
                <a16:creationId xmlns:a16="http://schemas.microsoft.com/office/drawing/2014/main" id="{2DB76740-2061-F6C7-340D-13CE74E035DC}"/>
              </a:ext>
            </a:extLst>
          </p:cNvPr>
          <p:cNvSpPr/>
          <p:nvPr/>
        </p:nvSpPr>
        <p:spPr>
          <a:xfrm>
            <a:off x="4091306" y="1572431"/>
            <a:ext cx="5150666" cy="461665"/>
          </a:xfrm>
          <a:prstGeom prst="rect">
            <a:avLst/>
          </a:prstGeom>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rPr>
              <a:t>The initial recognition of security is to be at cost. Such cost would comprise of acquisition charges such as brokerage, fees, taxes or cess</a:t>
            </a:r>
          </a:p>
        </p:txBody>
      </p:sp>
      <p:sp>
        <p:nvSpPr>
          <p:cNvPr id="96" name="Rectangle 95">
            <a:extLst>
              <a:ext uri="{FF2B5EF4-FFF2-40B4-BE49-F238E27FC236}">
                <a16:creationId xmlns:a16="http://schemas.microsoft.com/office/drawing/2014/main" id="{BE64DC7C-F96D-A83F-748D-95B60B67BA08}"/>
              </a:ext>
            </a:extLst>
          </p:cNvPr>
          <p:cNvSpPr/>
          <p:nvPr/>
        </p:nvSpPr>
        <p:spPr>
          <a:xfrm>
            <a:off x="4396105" y="2590721"/>
            <a:ext cx="5281296" cy="646331"/>
          </a:xfrm>
          <a:prstGeom prst="rect">
            <a:avLst/>
          </a:prstGeom>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prstClr val="white"/>
                </a:solidFill>
              </a:rPr>
              <a:t>S</a:t>
            </a:r>
            <a:r>
              <a:rPr kumimoji="0" lang="en-US" sz="1200" b="1" i="0" u="none" strike="noStrike" kern="0" cap="none" spc="0" normalizeH="0" baseline="0" noProof="0" dirty="0" err="1">
                <a:ln>
                  <a:noFill/>
                </a:ln>
                <a:solidFill>
                  <a:prstClr val="white"/>
                </a:solidFill>
                <a:effectLst/>
                <a:uLnTx/>
                <a:uFillTx/>
              </a:rPr>
              <a:t>ecurities</a:t>
            </a:r>
            <a:r>
              <a:rPr kumimoji="0" lang="en-US" sz="1200" b="1" i="0" u="none" strike="noStrike" kern="0" cap="none" spc="0" normalizeH="0" baseline="0" noProof="0" dirty="0">
                <a:ln>
                  <a:noFill/>
                </a:ln>
                <a:solidFill>
                  <a:prstClr val="white"/>
                </a:solidFill>
                <a:effectLst/>
                <a:uLnTx/>
                <a:uFillTx/>
              </a:rPr>
              <a:t> transaction tax (STT) is deductible under specific provisions of section 36(1)(xv) of the Act, such STT ought not be added to cost, otherwise this would amount to claiming double deduction.</a:t>
            </a:r>
          </a:p>
        </p:txBody>
      </p:sp>
      <p:sp>
        <p:nvSpPr>
          <p:cNvPr id="97" name="Rectangle 96">
            <a:extLst>
              <a:ext uri="{FF2B5EF4-FFF2-40B4-BE49-F238E27FC236}">
                <a16:creationId xmlns:a16="http://schemas.microsoft.com/office/drawing/2014/main" id="{8EC469BF-52F0-DC7A-557A-B7AD2D61E1FA}"/>
              </a:ext>
            </a:extLst>
          </p:cNvPr>
          <p:cNvSpPr/>
          <p:nvPr/>
        </p:nvSpPr>
        <p:spPr>
          <a:xfrm>
            <a:off x="4091306" y="3630753"/>
            <a:ext cx="5345744" cy="646331"/>
          </a:xfrm>
          <a:prstGeom prst="rect">
            <a:avLst/>
          </a:prstGeom>
        </p:spPr>
        <p:txBody>
          <a:bodyPr wrap="square" anchor="ctr">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rPr>
              <a:t>if, in the cost of acquisition, unpaid interest is accrued and later, interest is received, the interest prior to date of acquisition is to be reduced from the cost and portion of interest post-acquisition would be accounted for as income</a:t>
            </a:r>
          </a:p>
        </p:txBody>
      </p:sp>
      <p:sp>
        <p:nvSpPr>
          <p:cNvPr id="98" name="Rectangle 97">
            <a:extLst>
              <a:ext uri="{FF2B5EF4-FFF2-40B4-BE49-F238E27FC236}">
                <a16:creationId xmlns:a16="http://schemas.microsoft.com/office/drawing/2014/main" id="{B8C37595-B6E0-287C-35BF-15108F11F19F}"/>
              </a:ext>
            </a:extLst>
          </p:cNvPr>
          <p:cNvSpPr/>
          <p:nvPr/>
        </p:nvSpPr>
        <p:spPr>
          <a:xfrm>
            <a:off x="4396105" y="4623799"/>
            <a:ext cx="5452667" cy="830997"/>
          </a:xfrm>
          <a:prstGeom prst="rect">
            <a:avLst/>
          </a:prstGeom>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rPr>
              <a:t>In case of securities acquired and accounted for as investments and later converted to stock-in-trade, for the purpose of computing taxable gain or loss on sale of securities held as stock-in-trade, the fair market value of such securities on the date of conversion shall be considered as the cost. </a:t>
            </a:r>
          </a:p>
        </p:txBody>
      </p:sp>
      <p:sp>
        <p:nvSpPr>
          <p:cNvPr id="99" name="Rectangle 98">
            <a:extLst>
              <a:ext uri="{FF2B5EF4-FFF2-40B4-BE49-F238E27FC236}">
                <a16:creationId xmlns:a16="http://schemas.microsoft.com/office/drawing/2014/main" id="{F5A2D3D8-21DF-85CC-E4B9-4D11AB0EE909}"/>
              </a:ext>
            </a:extLst>
          </p:cNvPr>
          <p:cNvSpPr/>
          <p:nvPr/>
        </p:nvSpPr>
        <p:spPr>
          <a:xfrm>
            <a:off x="4091306" y="5748149"/>
            <a:ext cx="5150666" cy="646331"/>
          </a:xfrm>
          <a:prstGeom prst="rect">
            <a:avLst/>
          </a:prstGeom>
        </p:spPr>
        <p:txBody>
          <a:bodyPr wrap="square" anchor="ctr">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rPr>
              <a:t>The difference between the market value on the date of conversion and the original cost would be capital gain or loss under the provisions of Section 45(2) of the Act.</a:t>
            </a:r>
          </a:p>
        </p:txBody>
      </p:sp>
    </p:spTree>
    <p:extLst>
      <p:ext uri="{BB962C8B-B14F-4D97-AF65-F5344CB8AC3E}">
        <p14:creationId xmlns:p14="http://schemas.microsoft.com/office/powerpoint/2010/main" val="56068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262061"/>
            <a:ext cx="4416972" cy="286516"/>
          </a:xfrm>
        </p:spPr>
        <p:txBody>
          <a:bodyPr>
            <a:normAutofit fontScale="90000"/>
          </a:bodyPr>
          <a:lstStyle/>
          <a:p>
            <a:r>
              <a:rPr lang="en-US" sz="2400" b="1" dirty="0">
                <a:solidFill>
                  <a:schemeClr val="accent1">
                    <a:lumMod val="75000"/>
                  </a:schemeClr>
                </a:solidFill>
              </a:rPr>
              <a:t>ICDS VIII: Securities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47245BD-7D6F-6BFC-FF71-8DA8CC637854}"/>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Part A – Subsequent Valuation</a:t>
            </a:r>
            <a:endParaRPr lang="en-US" dirty="0"/>
          </a:p>
        </p:txBody>
      </p:sp>
      <p:sp>
        <p:nvSpPr>
          <p:cNvPr id="37" name="Rounded Rectangle 4">
            <a:extLst>
              <a:ext uri="{FF2B5EF4-FFF2-40B4-BE49-F238E27FC236}">
                <a16:creationId xmlns:a16="http://schemas.microsoft.com/office/drawing/2014/main" id="{192B75CD-D711-51A5-A6B8-FA4A5C586BC7}"/>
              </a:ext>
            </a:extLst>
          </p:cNvPr>
          <p:cNvSpPr/>
          <p:nvPr/>
        </p:nvSpPr>
        <p:spPr bwMode="gray">
          <a:xfrm>
            <a:off x="1248645" y="1744021"/>
            <a:ext cx="4509647" cy="2720478"/>
          </a:xfrm>
          <a:prstGeom prst="roundRect">
            <a:avLst>
              <a:gd name="adj" fmla="val 14733"/>
            </a:avLst>
          </a:prstGeom>
          <a:solidFill>
            <a:srgbClr val="046A38"/>
          </a:solidFill>
          <a:ln w="19050" algn="ctr">
            <a:solidFill>
              <a:srgbClr val="046A38"/>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IN" sz="1600" b="1" i="0" u="none" strike="noStrike" kern="0" cap="none" spc="0" normalizeH="0" baseline="0" noProof="0" dirty="0">
              <a:ln>
                <a:noFill/>
              </a:ln>
              <a:solidFill>
                <a:prstClr val="white"/>
              </a:solidFill>
              <a:effectLst/>
              <a:uLnTx/>
              <a:uFillTx/>
            </a:endParaRPr>
          </a:p>
        </p:txBody>
      </p:sp>
      <p:sp>
        <p:nvSpPr>
          <p:cNvPr id="38" name="Rounded Rectangle 5">
            <a:extLst>
              <a:ext uri="{FF2B5EF4-FFF2-40B4-BE49-F238E27FC236}">
                <a16:creationId xmlns:a16="http://schemas.microsoft.com/office/drawing/2014/main" id="{72585D4E-19AD-2FE5-9A16-A06D358D6EF3}"/>
              </a:ext>
            </a:extLst>
          </p:cNvPr>
          <p:cNvSpPr/>
          <p:nvPr/>
        </p:nvSpPr>
        <p:spPr bwMode="gray">
          <a:xfrm>
            <a:off x="1156937" y="1550354"/>
            <a:ext cx="4705858" cy="2050196"/>
          </a:xfrm>
          <a:prstGeom prst="roundRect">
            <a:avLst>
              <a:gd name="adj" fmla="val 14733"/>
            </a:avLst>
          </a:prstGeom>
          <a:solidFill>
            <a:srgbClr val="046A38"/>
          </a:solidFill>
          <a:ln w="19050" algn="ctr">
            <a:solidFill>
              <a:srgbClr val="046A38"/>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IN" sz="1600" b="1" i="0" u="none" strike="noStrike" kern="0" cap="none" spc="0" normalizeH="0" baseline="0" noProof="0" dirty="0">
              <a:ln>
                <a:noFill/>
              </a:ln>
              <a:solidFill>
                <a:prstClr val="white"/>
              </a:solidFill>
              <a:effectLst/>
              <a:uLnTx/>
              <a:uFillTx/>
            </a:endParaRPr>
          </a:p>
        </p:txBody>
      </p:sp>
      <p:sp>
        <p:nvSpPr>
          <p:cNvPr id="39" name="Rounded Rectangle 6">
            <a:extLst>
              <a:ext uri="{FF2B5EF4-FFF2-40B4-BE49-F238E27FC236}">
                <a16:creationId xmlns:a16="http://schemas.microsoft.com/office/drawing/2014/main" id="{10CED539-1A6F-40AD-064C-49A06B32E79E}"/>
              </a:ext>
            </a:extLst>
          </p:cNvPr>
          <p:cNvSpPr/>
          <p:nvPr/>
        </p:nvSpPr>
        <p:spPr bwMode="gray">
          <a:xfrm>
            <a:off x="1106714" y="1608060"/>
            <a:ext cx="4793508" cy="2796979"/>
          </a:xfrm>
          <a:prstGeom prst="roundRect">
            <a:avLst>
              <a:gd name="adj" fmla="val 10996"/>
            </a:avLst>
          </a:prstGeom>
          <a:solidFill>
            <a:sysClr val="window" lastClr="FFFFFF"/>
          </a:solidFill>
          <a:ln w="19050" algn="ctr">
            <a:solidFill>
              <a:srgbClr val="00B0F0"/>
            </a:solidFill>
            <a:prstDash val="sysDot"/>
            <a:miter lim="800000"/>
            <a:headEnd/>
            <a:tailEnd/>
          </a:ln>
        </p:spPr>
        <p:txBody>
          <a:bodyPr wrap="square" lIns="88900" tIns="108000" rIns="88900" bIns="88900" rtlCol="0" anchor="t"/>
          <a:lstStyle/>
          <a:p>
            <a:pPr marL="180000" marR="0" lvl="0" indent="-1800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ICDS, requires securities held as stock-in-trade to be recognized at cost or net </a:t>
            </a:r>
            <a:r>
              <a:rPr kumimoji="0" lang="en-US" sz="1400" b="0" i="0" u="none" strike="noStrike" kern="0" cap="none" spc="0" normalizeH="0" baseline="0" noProof="0" dirty="0" err="1">
                <a:ln>
                  <a:noFill/>
                </a:ln>
                <a:solidFill>
                  <a:prstClr val="black"/>
                </a:solidFill>
                <a:effectLst/>
                <a:uLnTx/>
                <a:uFillTx/>
                <a:ea typeface="Verdana" panose="020B0604030504040204" pitchFamily="34" charset="0"/>
                <a:cs typeface="Verdana" panose="020B0604030504040204" pitchFamily="34" charset="0"/>
              </a:rPr>
              <a:t>realisable</a:t>
            </a:r>
            <a:r>
              <a:rPr kumimoji="0" lang="en-US" sz="1400" b="0" i="0"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 value, whichever is lower.</a:t>
            </a:r>
          </a:p>
          <a:p>
            <a:pPr marL="180000" marR="0" lvl="0" indent="-1800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For the purpose of determining the cost of closing stock, first-in-first out</a:t>
            </a:r>
            <a:r>
              <a:rPr lang="en-US" sz="1400" kern="0" dirty="0">
                <a:solidFill>
                  <a:prstClr val="black"/>
                </a:solidFill>
                <a:ea typeface="Verdana" panose="020B0604030504040204" pitchFamily="34" charset="0"/>
                <a:cs typeface="Verdana" panose="020B0604030504040204" pitchFamily="34" charset="0"/>
              </a:rPr>
              <a:t> </a:t>
            </a:r>
            <a:r>
              <a:rPr kumimoji="0" lang="en-US" sz="1400" b="0" i="0"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method or weighted average cost formula </a:t>
            </a:r>
            <a:r>
              <a:rPr lang="en-US" sz="1400" kern="0" dirty="0">
                <a:solidFill>
                  <a:prstClr val="black"/>
                </a:solidFill>
                <a:ea typeface="Verdana" panose="020B0604030504040204" pitchFamily="34" charset="0"/>
                <a:cs typeface="Verdana" panose="020B0604030504040204" pitchFamily="34" charset="0"/>
              </a:rPr>
              <a:t>can be </a:t>
            </a:r>
            <a:r>
              <a:rPr kumimoji="0" lang="en-US" sz="1400" b="0" i="0"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used in the absence of specific identification of closing stock.</a:t>
            </a:r>
          </a:p>
        </p:txBody>
      </p:sp>
      <p:sp>
        <p:nvSpPr>
          <p:cNvPr id="40" name="Rounded Rectangle 7">
            <a:extLst>
              <a:ext uri="{FF2B5EF4-FFF2-40B4-BE49-F238E27FC236}">
                <a16:creationId xmlns:a16="http://schemas.microsoft.com/office/drawing/2014/main" id="{CE2DA1B7-2436-96C9-AA3A-55622FE04A15}"/>
              </a:ext>
            </a:extLst>
          </p:cNvPr>
          <p:cNvSpPr/>
          <p:nvPr/>
        </p:nvSpPr>
        <p:spPr bwMode="gray">
          <a:xfrm>
            <a:off x="6210980" y="1744021"/>
            <a:ext cx="4509647" cy="2720477"/>
          </a:xfrm>
          <a:prstGeom prst="roundRect">
            <a:avLst>
              <a:gd name="adj" fmla="val 14733"/>
            </a:avLst>
          </a:prstGeom>
          <a:solidFill>
            <a:srgbClr val="0D8390">
              <a:lumMod val="50000"/>
            </a:srgbClr>
          </a:solidFill>
          <a:ln w="19050" algn="ctr">
            <a:solidFill>
              <a:srgbClr val="0D8390">
                <a:lumMod val="50000"/>
              </a:srgbClr>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IN" sz="1600" b="1" i="0" u="none" strike="noStrike" kern="0" cap="none" spc="0" normalizeH="0" baseline="0" noProof="0" dirty="0">
              <a:ln>
                <a:noFill/>
              </a:ln>
              <a:solidFill>
                <a:prstClr val="white"/>
              </a:solidFill>
              <a:effectLst/>
              <a:uLnTx/>
              <a:uFillTx/>
            </a:endParaRPr>
          </a:p>
        </p:txBody>
      </p:sp>
      <p:sp>
        <p:nvSpPr>
          <p:cNvPr id="41" name="Rounded Rectangle 8">
            <a:extLst>
              <a:ext uri="{FF2B5EF4-FFF2-40B4-BE49-F238E27FC236}">
                <a16:creationId xmlns:a16="http://schemas.microsoft.com/office/drawing/2014/main" id="{68C9A1AC-8153-163C-BE31-C637A2E55C0C}"/>
              </a:ext>
            </a:extLst>
          </p:cNvPr>
          <p:cNvSpPr/>
          <p:nvPr/>
        </p:nvSpPr>
        <p:spPr bwMode="gray">
          <a:xfrm>
            <a:off x="6119272" y="1550354"/>
            <a:ext cx="4705858" cy="2050196"/>
          </a:xfrm>
          <a:prstGeom prst="roundRect">
            <a:avLst>
              <a:gd name="adj" fmla="val 14733"/>
            </a:avLst>
          </a:prstGeom>
          <a:solidFill>
            <a:srgbClr val="0D8390">
              <a:lumMod val="50000"/>
            </a:srgbClr>
          </a:solidFill>
          <a:ln w="19050" algn="ctr">
            <a:solidFill>
              <a:srgbClr val="0D8390">
                <a:lumMod val="50000"/>
              </a:srgbClr>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IN" sz="1600" b="1" i="0" u="none" strike="noStrike" kern="0" cap="none" spc="0" normalizeH="0" baseline="0" noProof="0" dirty="0">
              <a:ln>
                <a:noFill/>
              </a:ln>
              <a:solidFill>
                <a:prstClr val="white"/>
              </a:solidFill>
              <a:effectLst/>
              <a:uLnTx/>
              <a:uFillTx/>
            </a:endParaRPr>
          </a:p>
        </p:txBody>
      </p:sp>
      <p:sp>
        <p:nvSpPr>
          <p:cNvPr id="42" name="Rounded Rectangle 9">
            <a:extLst>
              <a:ext uri="{FF2B5EF4-FFF2-40B4-BE49-F238E27FC236}">
                <a16:creationId xmlns:a16="http://schemas.microsoft.com/office/drawing/2014/main" id="{7B5441B4-02B6-8660-1693-6A3F4B623BB0}"/>
              </a:ext>
            </a:extLst>
          </p:cNvPr>
          <p:cNvSpPr/>
          <p:nvPr/>
        </p:nvSpPr>
        <p:spPr bwMode="gray">
          <a:xfrm>
            <a:off x="6069050" y="1608060"/>
            <a:ext cx="4793508" cy="2796979"/>
          </a:xfrm>
          <a:prstGeom prst="roundRect">
            <a:avLst>
              <a:gd name="adj" fmla="val 10372"/>
            </a:avLst>
          </a:prstGeom>
          <a:solidFill>
            <a:sysClr val="window" lastClr="FFFFFF"/>
          </a:solidFill>
          <a:ln w="19050" algn="ctr">
            <a:solidFill>
              <a:srgbClr val="00ABAB"/>
            </a:solidFill>
            <a:prstDash val="sysDot"/>
            <a:miter lim="800000"/>
            <a:headEnd/>
            <a:tailEnd/>
          </a:ln>
        </p:spPr>
        <p:txBody>
          <a:bodyPr wrap="square" lIns="88900" tIns="108000" rIns="88900" bIns="88900" rtlCol="0" anchor="t"/>
          <a:lstStyle/>
          <a:p>
            <a:pPr marL="180000" marR="0" lvl="0" indent="-1800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kern="0" dirty="0">
                <a:solidFill>
                  <a:prstClr val="black"/>
                </a:solidFill>
                <a:ea typeface="Verdana" panose="020B0604030504040204" pitchFamily="34" charset="0"/>
                <a:cs typeface="Verdana" panose="020B0604030504040204" pitchFamily="34" charset="0"/>
              </a:rPr>
              <a:t>U</a:t>
            </a:r>
            <a:r>
              <a:rPr kumimoji="0" lang="en-US" sz="1400" b="0" i="0" u="none" strike="noStrike" kern="0" cap="none" spc="0" normalizeH="0" baseline="0" noProof="0" dirty="0" err="1">
                <a:ln>
                  <a:noFill/>
                </a:ln>
                <a:solidFill>
                  <a:prstClr val="black"/>
                </a:solidFill>
                <a:effectLst/>
                <a:uLnTx/>
                <a:uFillTx/>
                <a:ea typeface="Verdana" panose="020B0604030504040204" pitchFamily="34" charset="0"/>
                <a:cs typeface="Verdana" panose="020B0604030504040204" pitchFamily="34" charset="0"/>
              </a:rPr>
              <a:t>nlike</a:t>
            </a:r>
            <a:r>
              <a:rPr kumimoji="0" lang="en-US" sz="1400" b="0" i="0"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 AS 13, as per Part A of this ICDS, comparison of actual cost initially recognised and NRV is to be done category wise and not for each individual security. For this purpose, securities are to be classified into the following categories:</a:t>
            </a:r>
          </a:p>
          <a:p>
            <a:pPr marL="174625" marR="0" lvl="0" defTabSz="914400" eaLnBrk="1" fontAlgn="auto" latinLnBrk="0" hangingPunct="1">
              <a:lnSpc>
                <a:spcPct val="100000"/>
              </a:lnSpc>
              <a:spcBef>
                <a:spcPts val="0"/>
              </a:spcBef>
              <a:spcAft>
                <a:spcPts val="600"/>
              </a:spcAft>
              <a:buClrTx/>
              <a:buSzTx/>
              <a:tabLst/>
              <a:defRPr/>
            </a:pPr>
            <a:r>
              <a:rPr kumimoji="0" lang="en-US" sz="1400" b="0" i="0"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1. Shares</a:t>
            </a:r>
          </a:p>
          <a:p>
            <a:pPr marL="174625" marR="0" lvl="0" defTabSz="914400" eaLnBrk="1" fontAlgn="auto" latinLnBrk="0" hangingPunct="1">
              <a:lnSpc>
                <a:spcPct val="100000"/>
              </a:lnSpc>
              <a:spcBef>
                <a:spcPts val="0"/>
              </a:spcBef>
              <a:spcAft>
                <a:spcPts val="600"/>
              </a:spcAft>
              <a:buClrTx/>
              <a:buSzTx/>
              <a:tabLst/>
              <a:defRPr/>
            </a:pPr>
            <a:r>
              <a:rPr kumimoji="0" lang="en-US" sz="1400" b="0" i="0"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2. Debt Securities</a:t>
            </a:r>
          </a:p>
          <a:p>
            <a:pPr marL="174625" marR="0" lvl="0" defTabSz="914400" eaLnBrk="1" fontAlgn="auto" latinLnBrk="0" hangingPunct="1">
              <a:lnSpc>
                <a:spcPct val="100000"/>
              </a:lnSpc>
              <a:spcBef>
                <a:spcPts val="0"/>
              </a:spcBef>
              <a:spcAft>
                <a:spcPts val="600"/>
              </a:spcAft>
              <a:buClrTx/>
              <a:buSzTx/>
              <a:tabLst/>
              <a:defRPr/>
            </a:pPr>
            <a:r>
              <a:rPr kumimoji="0" lang="en-US" sz="1400" b="0" i="0"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3. Convertible Securities</a:t>
            </a:r>
          </a:p>
          <a:p>
            <a:pPr marL="174625" marR="0" lvl="0" defTabSz="914400" eaLnBrk="1" fontAlgn="auto" latinLnBrk="0" hangingPunct="1">
              <a:lnSpc>
                <a:spcPct val="100000"/>
              </a:lnSpc>
              <a:spcBef>
                <a:spcPts val="0"/>
              </a:spcBef>
              <a:spcAft>
                <a:spcPts val="600"/>
              </a:spcAft>
              <a:buClrTx/>
              <a:buSzTx/>
              <a:tabLst/>
              <a:defRPr/>
            </a:pPr>
            <a:r>
              <a:rPr kumimoji="0" lang="en-US" sz="1400" b="0" i="0"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4. Any other securities not covered above</a:t>
            </a:r>
          </a:p>
        </p:txBody>
      </p:sp>
      <p:sp>
        <p:nvSpPr>
          <p:cNvPr id="45" name="Rounded Rectangle 12">
            <a:extLst>
              <a:ext uri="{FF2B5EF4-FFF2-40B4-BE49-F238E27FC236}">
                <a16:creationId xmlns:a16="http://schemas.microsoft.com/office/drawing/2014/main" id="{8849A099-FB8A-54FC-468B-AD11CBE124A3}"/>
              </a:ext>
            </a:extLst>
          </p:cNvPr>
          <p:cNvSpPr/>
          <p:nvPr/>
        </p:nvSpPr>
        <p:spPr bwMode="gray">
          <a:xfrm>
            <a:off x="1119508" y="4609846"/>
            <a:ext cx="9743050" cy="493298"/>
          </a:xfrm>
          <a:prstGeom prst="roundRect">
            <a:avLst>
              <a:gd name="adj" fmla="val 31399"/>
            </a:avLst>
          </a:prstGeom>
          <a:gradFill flip="none" rotWithShape="1">
            <a:gsLst>
              <a:gs pos="0">
                <a:srgbClr val="007CB0">
                  <a:lumMod val="40000"/>
                  <a:lumOff val="60000"/>
                  <a:tint val="66000"/>
                  <a:satMod val="160000"/>
                </a:srgbClr>
              </a:gs>
              <a:gs pos="50000">
                <a:srgbClr val="007CB0">
                  <a:lumMod val="40000"/>
                  <a:lumOff val="60000"/>
                  <a:tint val="44500"/>
                  <a:satMod val="160000"/>
                </a:srgbClr>
              </a:gs>
              <a:gs pos="100000">
                <a:srgbClr val="007CB0">
                  <a:lumMod val="40000"/>
                  <a:lumOff val="60000"/>
                  <a:tint val="23500"/>
                  <a:satMod val="160000"/>
                </a:srgbClr>
              </a:gs>
            </a:gsLst>
            <a:lin ang="16200000" scaled="1"/>
            <a:tileRect/>
          </a:gradFill>
          <a:ln w="19050" algn="ctr">
            <a:noFill/>
            <a:miter lim="800000"/>
            <a:headEnd/>
            <a:tailEnd/>
          </a:ln>
        </p:spPr>
        <p:txBody>
          <a:bodyPr wrap="square" lIns="88900" tIns="88900" rIns="88900" bIns="88900" rtlCol="0" anchor="ctr"/>
          <a:lstStyle/>
          <a:p>
            <a:pPr marL="0" marR="0" lvl="0" indent="0" algn="just" defTabSz="914400" eaLnBrk="1" fontAlgn="auto" latinLnBrk="0" hangingPunct="1">
              <a:lnSpc>
                <a:spcPct val="106000"/>
              </a:lnSpc>
              <a:spcBef>
                <a:spcPts val="0"/>
              </a:spcBef>
              <a:spcAft>
                <a:spcPts val="0"/>
              </a:spcAft>
              <a:buClrTx/>
              <a:buSzTx/>
              <a:buFont typeface="Wingdings 2" pitchFamily="18" charset="2"/>
              <a:buNone/>
              <a:tabLst/>
              <a:defRPr/>
            </a:pPr>
            <a:r>
              <a:rPr lang="en-US" sz="1400" kern="0" dirty="0">
                <a:solidFill>
                  <a:prstClr val="black"/>
                </a:solidFill>
              </a:rPr>
              <a:t>S</a:t>
            </a:r>
            <a:r>
              <a:rPr kumimoji="0" lang="en-US" sz="1400" b="0" i="0" u="none" strike="noStrike" kern="0" cap="none" spc="0" normalizeH="0" baseline="0" noProof="0" dirty="0" err="1">
                <a:ln>
                  <a:noFill/>
                </a:ln>
                <a:solidFill>
                  <a:prstClr val="black"/>
                </a:solidFill>
                <a:effectLst/>
                <a:uLnTx/>
                <a:uFillTx/>
              </a:rPr>
              <a:t>ecurities</a:t>
            </a:r>
            <a:r>
              <a:rPr kumimoji="0" lang="en-US" sz="1400" b="0" i="0" u="none" strike="noStrike" kern="0" cap="none" spc="0" normalizeH="0" baseline="0" noProof="0" dirty="0">
                <a:ln>
                  <a:noFill/>
                </a:ln>
                <a:solidFill>
                  <a:prstClr val="black"/>
                </a:solidFill>
                <a:effectLst/>
                <a:uLnTx/>
                <a:uFillTx/>
              </a:rPr>
              <a:t> not listed on a recognised stock exchange or listed but not quoted on a recognised stock exchange with regularity from time to time, shall be valued at actual cost initially </a:t>
            </a:r>
            <a:r>
              <a:rPr kumimoji="0" lang="en-US" sz="1400" b="0" i="0" u="none" strike="noStrike" kern="0" cap="none" spc="0" normalizeH="0" baseline="0" noProof="0" dirty="0" err="1">
                <a:ln>
                  <a:noFill/>
                </a:ln>
                <a:solidFill>
                  <a:prstClr val="black"/>
                </a:solidFill>
                <a:effectLst/>
                <a:uLnTx/>
                <a:uFillTx/>
              </a:rPr>
              <a:t>recognised</a:t>
            </a:r>
            <a:r>
              <a:rPr kumimoji="0" lang="en-US" sz="1400" b="0" i="0" u="none" strike="noStrike" kern="0" cap="none" spc="0" normalizeH="0" baseline="0" noProof="0" dirty="0">
                <a:ln>
                  <a:noFill/>
                </a:ln>
                <a:solidFill>
                  <a:prstClr val="black"/>
                </a:solidFill>
                <a:effectLst/>
                <a:uLnTx/>
                <a:uFillTx/>
              </a:rPr>
              <a:t>.</a:t>
            </a:r>
          </a:p>
        </p:txBody>
      </p:sp>
      <p:grpSp>
        <p:nvGrpSpPr>
          <p:cNvPr id="46" name="Group 749">
            <a:extLst>
              <a:ext uri="{FF2B5EF4-FFF2-40B4-BE49-F238E27FC236}">
                <a16:creationId xmlns:a16="http://schemas.microsoft.com/office/drawing/2014/main" id="{CEA5E3DE-240F-05DA-9E64-375EA3A6A34F}"/>
              </a:ext>
            </a:extLst>
          </p:cNvPr>
          <p:cNvGrpSpPr>
            <a:grpSpLocks noChangeAspect="1"/>
          </p:cNvGrpSpPr>
          <p:nvPr/>
        </p:nvGrpSpPr>
        <p:grpSpPr bwMode="auto">
          <a:xfrm>
            <a:off x="1179275" y="1467231"/>
            <a:ext cx="374551" cy="374551"/>
            <a:chOff x="3520" y="2686"/>
            <a:chExt cx="340" cy="340"/>
          </a:xfrm>
          <a:solidFill>
            <a:sysClr val="window" lastClr="FFFFFF"/>
          </a:solidFill>
        </p:grpSpPr>
        <p:sp>
          <p:nvSpPr>
            <p:cNvPr id="47" name="Freeform 750">
              <a:extLst>
                <a:ext uri="{FF2B5EF4-FFF2-40B4-BE49-F238E27FC236}">
                  <a16:creationId xmlns:a16="http://schemas.microsoft.com/office/drawing/2014/main" id="{EFF5830C-8090-4604-56FB-EB0E9F9A8DBE}"/>
                </a:ext>
              </a:extLst>
            </p:cNvPr>
            <p:cNvSpPr>
              <a:spLocks noEditPoints="1"/>
            </p:cNvSpPr>
            <p:nvPr/>
          </p:nvSpPr>
          <p:spPr bwMode="auto">
            <a:xfrm>
              <a:off x="3520" y="268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0838" tIns="50419" rIns="100838" bIns="504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264" b="0" i="0" u="none" strike="noStrike" kern="0" cap="none" spc="0" normalizeH="0" baseline="0" noProof="0">
                <a:ln>
                  <a:noFill/>
                </a:ln>
                <a:solidFill>
                  <a:prstClr val="black"/>
                </a:solidFill>
                <a:effectLst/>
                <a:uLnTx/>
                <a:uFillTx/>
              </a:endParaRPr>
            </a:p>
          </p:txBody>
        </p:sp>
        <p:sp>
          <p:nvSpPr>
            <p:cNvPr id="48" name="Freeform 751">
              <a:extLst>
                <a:ext uri="{FF2B5EF4-FFF2-40B4-BE49-F238E27FC236}">
                  <a16:creationId xmlns:a16="http://schemas.microsoft.com/office/drawing/2014/main" id="{DCA1B4A1-2D0F-B032-8DC5-49A9042A54D9}"/>
                </a:ext>
              </a:extLst>
            </p:cNvPr>
            <p:cNvSpPr>
              <a:spLocks/>
            </p:cNvSpPr>
            <p:nvPr/>
          </p:nvSpPr>
          <p:spPr bwMode="auto">
            <a:xfrm>
              <a:off x="3582" y="2789"/>
              <a:ext cx="144" cy="137"/>
            </a:xfrm>
            <a:custGeom>
              <a:avLst/>
              <a:gdLst>
                <a:gd name="T0" fmla="*/ 209 w 216"/>
                <a:gd name="T1" fmla="*/ 187 h 207"/>
                <a:gd name="T2" fmla="*/ 171 w 216"/>
                <a:gd name="T3" fmla="*/ 179 h 207"/>
                <a:gd name="T4" fmla="*/ 156 w 216"/>
                <a:gd name="T5" fmla="*/ 177 h 207"/>
                <a:gd name="T6" fmla="*/ 145 w 216"/>
                <a:gd name="T7" fmla="*/ 147 h 207"/>
                <a:gd name="T8" fmla="*/ 167 w 216"/>
                <a:gd name="T9" fmla="*/ 96 h 207"/>
                <a:gd name="T10" fmla="*/ 157 w 216"/>
                <a:gd name="T11" fmla="*/ 22 h 207"/>
                <a:gd name="T12" fmla="*/ 108 w 216"/>
                <a:gd name="T13" fmla="*/ 0 h 207"/>
                <a:gd name="T14" fmla="*/ 59 w 216"/>
                <a:gd name="T15" fmla="*/ 22 h 207"/>
                <a:gd name="T16" fmla="*/ 50 w 216"/>
                <a:gd name="T17" fmla="*/ 96 h 207"/>
                <a:gd name="T18" fmla="*/ 72 w 216"/>
                <a:gd name="T19" fmla="*/ 147 h 207"/>
                <a:gd name="T20" fmla="*/ 61 w 216"/>
                <a:gd name="T21" fmla="*/ 177 h 207"/>
                <a:gd name="T22" fmla="*/ 45 w 216"/>
                <a:gd name="T23" fmla="*/ 179 h 207"/>
                <a:gd name="T24" fmla="*/ 8 w 216"/>
                <a:gd name="T25" fmla="*/ 187 h 207"/>
                <a:gd name="T26" fmla="*/ 3 w 216"/>
                <a:gd name="T27" fmla="*/ 201 h 207"/>
                <a:gd name="T28" fmla="*/ 12 w 216"/>
                <a:gd name="T29" fmla="*/ 207 h 207"/>
                <a:gd name="T30" fmla="*/ 17 w 216"/>
                <a:gd name="T31" fmla="*/ 206 h 207"/>
                <a:gd name="T32" fmla="*/ 46 w 216"/>
                <a:gd name="T33" fmla="*/ 200 h 207"/>
                <a:gd name="T34" fmla="*/ 71 w 216"/>
                <a:gd name="T35" fmla="*/ 195 h 207"/>
                <a:gd name="T36" fmla="*/ 91 w 216"/>
                <a:gd name="T37" fmla="*/ 162 h 207"/>
                <a:gd name="T38" fmla="*/ 90 w 216"/>
                <a:gd name="T39" fmla="*/ 135 h 207"/>
                <a:gd name="T40" fmla="*/ 71 w 216"/>
                <a:gd name="T41" fmla="*/ 91 h 207"/>
                <a:gd name="T42" fmla="*/ 76 w 216"/>
                <a:gd name="T43" fmla="*/ 36 h 207"/>
                <a:gd name="T44" fmla="*/ 108 w 216"/>
                <a:gd name="T45" fmla="*/ 22 h 207"/>
                <a:gd name="T46" fmla="*/ 108 w 216"/>
                <a:gd name="T47" fmla="*/ 21 h 207"/>
                <a:gd name="T48" fmla="*/ 109 w 216"/>
                <a:gd name="T49" fmla="*/ 22 h 207"/>
                <a:gd name="T50" fmla="*/ 141 w 216"/>
                <a:gd name="T51" fmla="*/ 36 h 207"/>
                <a:gd name="T52" fmla="*/ 146 w 216"/>
                <a:gd name="T53" fmla="*/ 91 h 207"/>
                <a:gd name="T54" fmla="*/ 127 w 216"/>
                <a:gd name="T55" fmla="*/ 135 h 207"/>
                <a:gd name="T56" fmla="*/ 125 w 216"/>
                <a:gd name="T57" fmla="*/ 162 h 207"/>
                <a:gd name="T58" fmla="*/ 146 w 216"/>
                <a:gd name="T59" fmla="*/ 195 h 207"/>
                <a:gd name="T60" fmla="*/ 170 w 216"/>
                <a:gd name="T61" fmla="*/ 200 h 207"/>
                <a:gd name="T62" fmla="*/ 200 w 216"/>
                <a:gd name="T63" fmla="*/ 206 h 207"/>
                <a:gd name="T64" fmla="*/ 204 w 216"/>
                <a:gd name="T65" fmla="*/ 207 h 207"/>
                <a:gd name="T66" fmla="*/ 214 w 216"/>
                <a:gd name="T67" fmla="*/ 201 h 207"/>
                <a:gd name="T68" fmla="*/ 209 w 216"/>
                <a:gd name="T69" fmla="*/ 18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07">
                  <a:moveTo>
                    <a:pt x="209" y="187"/>
                  </a:moveTo>
                  <a:cubicBezTo>
                    <a:pt x="194" y="180"/>
                    <a:pt x="182" y="180"/>
                    <a:pt x="171" y="179"/>
                  </a:cubicBezTo>
                  <a:cubicBezTo>
                    <a:pt x="165" y="179"/>
                    <a:pt x="159" y="179"/>
                    <a:pt x="156" y="177"/>
                  </a:cubicBezTo>
                  <a:cubicBezTo>
                    <a:pt x="149" y="173"/>
                    <a:pt x="143" y="153"/>
                    <a:pt x="145" y="147"/>
                  </a:cubicBezTo>
                  <a:cubicBezTo>
                    <a:pt x="153" y="134"/>
                    <a:pt x="162" y="114"/>
                    <a:pt x="167" y="96"/>
                  </a:cubicBezTo>
                  <a:cubicBezTo>
                    <a:pt x="174" y="64"/>
                    <a:pt x="171" y="39"/>
                    <a:pt x="157" y="22"/>
                  </a:cubicBezTo>
                  <a:cubicBezTo>
                    <a:pt x="139" y="0"/>
                    <a:pt x="111" y="0"/>
                    <a:pt x="108" y="0"/>
                  </a:cubicBezTo>
                  <a:cubicBezTo>
                    <a:pt x="106" y="0"/>
                    <a:pt x="77" y="0"/>
                    <a:pt x="59" y="22"/>
                  </a:cubicBezTo>
                  <a:cubicBezTo>
                    <a:pt x="45" y="39"/>
                    <a:pt x="42" y="64"/>
                    <a:pt x="50" y="96"/>
                  </a:cubicBezTo>
                  <a:cubicBezTo>
                    <a:pt x="54" y="114"/>
                    <a:pt x="63" y="134"/>
                    <a:pt x="72" y="147"/>
                  </a:cubicBezTo>
                  <a:cubicBezTo>
                    <a:pt x="73" y="153"/>
                    <a:pt x="67" y="173"/>
                    <a:pt x="61" y="177"/>
                  </a:cubicBezTo>
                  <a:cubicBezTo>
                    <a:pt x="57" y="179"/>
                    <a:pt x="52" y="179"/>
                    <a:pt x="45" y="179"/>
                  </a:cubicBezTo>
                  <a:cubicBezTo>
                    <a:pt x="35" y="180"/>
                    <a:pt x="22" y="180"/>
                    <a:pt x="8" y="187"/>
                  </a:cubicBezTo>
                  <a:cubicBezTo>
                    <a:pt x="2" y="189"/>
                    <a:pt x="0" y="196"/>
                    <a:pt x="3" y="201"/>
                  </a:cubicBezTo>
                  <a:cubicBezTo>
                    <a:pt x="4" y="205"/>
                    <a:pt x="8" y="207"/>
                    <a:pt x="12" y="207"/>
                  </a:cubicBezTo>
                  <a:cubicBezTo>
                    <a:pt x="14" y="207"/>
                    <a:pt x="15" y="207"/>
                    <a:pt x="17" y="206"/>
                  </a:cubicBezTo>
                  <a:cubicBezTo>
                    <a:pt x="28" y="201"/>
                    <a:pt x="37" y="201"/>
                    <a:pt x="46" y="200"/>
                  </a:cubicBezTo>
                  <a:cubicBezTo>
                    <a:pt x="55" y="200"/>
                    <a:pt x="63" y="200"/>
                    <a:pt x="71" y="195"/>
                  </a:cubicBezTo>
                  <a:cubicBezTo>
                    <a:pt x="85" y="188"/>
                    <a:pt x="90" y="168"/>
                    <a:pt x="91" y="162"/>
                  </a:cubicBezTo>
                  <a:cubicBezTo>
                    <a:pt x="93" y="153"/>
                    <a:pt x="95" y="142"/>
                    <a:pt x="90" y="135"/>
                  </a:cubicBezTo>
                  <a:cubicBezTo>
                    <a:pt x="82" y="125"/>
                    <a:pt x="74" y="106"/>
                    <a:pt x="71" y="91"/>
                  </a:cubicBezTo>
                  <a:cubicBezTo>
                    <a:pt x="65" y="66"/>
                    <a:pt x="66" y="47"/>
                    <a:pt x="76" y="36"/>
                  </a:cubicBezTo>
                  <a:cubicBezTo>
                    <a:pt x="87" y="21"/>
                    <a:pt x="108" y="22"/>
                    <a:pt x="108" y="22"/>
                  </a:cubicBezTo>
                  <a:cubicBezTo>
                    <a:pt x="108" y="22"/>
                    <a:pt x="108" y="21"/>
                    <a:pt x="108" y="21"/>
                  </a:cubicBezTo>
                  <a:cubicBezTo>
                    <a:pt x="108" y="21"/>
                    <a:pt x="108" y="22"/>
                    <a:pt x="109" y="22"/>
                  </a:cubicBezTo>
                  <a:cubicBezTo>
                    <a:pt x="109" y="22"/>
                    <a:pt x="129" y="21"/>
                    <a:pt x="141" y="36"/>
                  </a:cubicBezTo>
                  <a:cubicBezTo>
                    <a:pt x="150" y="47"/>
                    <a:pt x="152" y="66"/>
                    <a:pt x="146" y="91"/>
                  </a:cubicBezTo>
                  <a:cubicBezTo>
                    <a:pt x="142" y="106"/>
                    <a:pt x="134" y="125"/>
                    <a:pt x="127" y="135"/>
                  </a:cubicBezTo>
                  <a:cubicBezTo>
                    <a:pt x="122" y="142"/>
                    <a:pt x="123" y="153"/>
                    <a:pt x="125" y="162"/>
                  </a:cubicBezTo>
                  <a:cubicBezTo>
                    <a:pt x="126" y="168"/>
                    <a:pt x="132" y="188"/>
                    <a:pt x="146" y="195"/>
                  </a:cubicBezTo>
                  <a:cubicBezTo>
                    <a:pt x="154" y="200"/>
                    <a:pt x="162" y="200"/>
                    <a:pt x="170" y="200"/>
                  </a:cubicBezTo>
                  <a:cubicBezTo>
                    <a:pt x="179" y="201"/>
                    <a:pt x="189" y="201"/>
                    <a:pt x="200" y="206"/>
                  </a:cubicBezTo>
                  <a:cubicBezTo>
                    <a:pt x="201" y="207"/>
                    <a:pt x="203" y="207"/>
                    <a:pt x="204" y="207"/>
                  </a:cubicBezTo>
                  <a:cubicBezTo>
                    <a:pt x="208" y="207"/>
                    <a:pt x="212" y="205"/>
                    <a:pt x="214" y="201"/>
                  </a:cubicBezTo>
                  <a:cubicBezTo>
                    <a:pt x="216" y="196"/>
                    <a:pt x="214" y="189"/>
                    <a:pt x="209" y="18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0838" tIns="50419" rIns="100838" bIns="504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264" b="0" i="0" u="none" strike="noStrike" kern="0" cap="none" spc="0" normalizeH="0" baseline="0" noProof="0">
                <a:ln>
                  <a:noFill/>
                </a:ln>
                <a:solidFill>
                  <a:prstClr val="black"/>
                </a:solidFill>
                <a:effectLst/>
                <a:uLnTx/>
                <a:uFillTx/>
              </a:endParaRPr>
            </a:p>
          </p:txBody>
        </p:sp>
        <p:sp>
          <p:nvSpPr>
            <p:cNvPr id="49" name="Freeform 752">
              <a:extLst>
                <a:ext uri="{FF2B5EF4-FFF2-40B4-BE49-F238E27FC236}">
                  <a16:creationId xmlns:a16="http://schemas.microsoft.com/office/drawing/2014/main" id="{3265BFD8-694E-BDB7-4A75-D50BD1F6B41C}"/>
                </a:ext>
              </a:extLst>
            </p:cNvPr>
            <p:cNvSpPr>
              <a:spLocks/>
            </p:cNvSpPr>
            <p:nvPr/>
          </p:nvSpPr>
          <p:spPr bwMode="auto">
            <a:xfrm>
              <a:off x="3702" y="2802"/>
              <a:ext cx="95" cy="111"/>
            </a:xfrm>
            <a:custGeom>
              <a:avLst/>
              <a:gdLst>
                <a:gd name="T0" fmla="*/ 136 w 143"/>
                <a:gd name="T1" fmla="*/ 147 h 167"/>
                <a:gd name="T2" fmla="*/ 109 w 143"/>
                <a:gd name="T3" fmla="*/ 139 h 167"/>
                <a:gd name="T4" fmla="*/ 95 w 143"/>
                <a:gd name="T5" fmla="*/ 136 h 167"/>
                <a:gd name="T6" fmla="*/ 89 w 143"/>
                <a:gd name="T7" fmla="*/ 118 h 167"/>
                <a:gd name="T8" fmla="*/ 106 w 143"/>
                <a:gd name="T9" fmla="*/ 78 h 167"/>
                <a:gd name="T10" fmla="*/ 99 w 143"/>
                <a:gd name="T11" fmla="*/ 20 h 167"/>
                <a:gd name="T12" fmla="*/ 56 w 143"/>
                <a:gd name="T13" fmla="*/ 1 h 167"/>
                <a:gd name="T14" fmla="*/ 14 w 143"/>
                <a:gd name="T15" fmla="*/ 20 h 167"/>
                <a:gd name="T16" fmla="*/ 6 w 143"/>
                <a:gd name="T17" fmla="*/ 78 h 167"/>
                <a:gd name="T18" fmla="*/ 24 w 143"/>
                <a:gd name="T19" fmla="*/ 118 h 167"/>
                <a:gd name="T20" fmla="*/ 18 w 143"/>
                <a:gd name="T21" fmla="*/ 136 h 167"/>
                <a:gd name="T22" fmla="*/ 16 w 143"/>
                <a:gd name="T23" fmla="*/ 151 h 167"/>
                <a:gd name="T24" fmla="*/ 24 w 143"/>
                <a:gd name="T25" fmla="*/ 155 h 167"/>
                <a:gd name="T26" fmla="*/ 31 w 143"/>
                <a:gd name="T27" fmla="*/ 153 h 167"/>
                <a:gd name="T28" fmla="*/ 41 w 143"/>
                <a:gd name="T29" fmla="*/ 107 h 167"/>
                <a:gd name="T30" fmla="*/ 27 w 143"/>
                <a:gd name="T31" fmla="*/ 73 h 167"/>
                <a:gd name="T32" fmla="*/ 31 w 143"/>
                <a:gd name="T33" fmla="*/ 33 h 167"/>
                <a:gd name="T34" fmla="*/ 56 w 143"/>
                <a:gd name="T35" fmla="*/ 22 h 167"/>
                <a:gd name="T36" fmla="*/ 82 w 143"/>
                <a:gd name="T37" fmla="*/ 33 h 167"/>
                <a:gd name="T38" fmla="*/ 86 w 143"/>
                <a:gd name="T39" fmla="*/ 73 h 167"/>
                <a:gd name="T40" fmla="*/ 71 w 143"/>
                <a:gd name="T41" fmla="*/ 107 h 167"/>
                <a:gd name="T42" fmla="*/ 82 w 143"/>
                <a:gd name="T43" fmla="*/ 153 h 167"/>
                <a:gd name="T44" fmla="*/ 83 w 143"/>
                <a:gd name="T45" fmla="*/ 154 h 167"/>
                <a:gd name="T46" fmla="*/ 106 w 143"/>
                <a:gd name="T47" fmla="*/ 160 h 167"/>
                <a:gd name="T48" fmla="*/ 125 w 143"/>
                <a:gd name="T49" fmla="*/ 165 h 167"/>
                <a:gd name="T50" fmla="*/ 131 w 143"/>
                <a:gd name="T51" fmla="*/ 167 h 167"/>
                <a:gd name="T52" fmla="*/ 140 w 143"/>
                <a:gd name="T53" fmla="*/ 162 h 167"/>
                <a:gd name="T54" fmla="*/ 136 w 143"/>
                <a:gd name="T55"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67">
                  <a:moveTo>
                    <a:pt x="136" y="147"/>
                  </a:moveTo>
                  <a:cubicBezTo>
                    <a:pt x="128" y="142"/>
                    <a:pt x="118" y="140"/>
                    <a:pt x="109" y="139"/>
                  </a:cubicBezTo>
                  <a:cubicBezTo>
                    <a:pt x="104" y="138"/>
                    <a:pt x="98" y="137"/>
                    <a:pt x="95" y="136"/>
                  </a:cubicBezTo>
                  <a:cubicBezTo>
                    <a:pt x="89" y="131"/>
                    <a:pt x="88" y="121"/>
                    <a:pt x="89" y="118"/>
                  </a:cubicBezTo>
                  <a:cubicBezTo>
                    <a:pt x="96" y="109"/>
                    <a:pt x="103" y="93"/>
                    <a:pt x="106" y="78"/>
                  </a:cubicBezTo>
                  <a:cubicBezTo>
                    <a:pt x="112" y="53"/>
                    <a:pt x="110" y="34"/>
                    <a:pt x="99" y="20"/>
                  </a:cubicBezTo>
                  <a:cubicBezTo>
                    <a:pt x="83" y="0"/>
                    <a:pt x="58" y="1"/>
                    <a:pt x="56" y="1"/>
                  </a:cubicBezTo>
                  <a:cubicBezTo>
                    <a:pt x="54" y="1"/>
                    <a:pt x="30" y="0"/>
                    <a:pt x="14" y="20"/>
                  </a:cubicBezTo>
                  <a:cubicBezTo>
                    <a:pt x="3" y="34"/>
                    <a:pt x="0" y="53"/>
                    <a:pt x="6" y="78"/>
                  </a:cubicBezTo>
                  <a:cubicBezTo>
                    <a:pt x="10" y="93"/>
                    <a:pt x="17" y="109"/>
                    <a:pt x="24" y="118"/>
                  </a:cubicBezTo>
                  <a:cubicBezTo>
                    <a:pt x="25" y="121"/>
                    <a:pt x="24" y="132"/>
                    <a:pt x="18" y="136"/>
                  </a:cubicBezTo>
                  <a:cubicBezTo>
                    <a:pt x="13" y="140"/>
                    <a:pt x="12" y="146"/>
                    <a:pt x="16" y="151"/>
                  </a:cubicBezTo>
                  <a:cubicBezTo>
                    <a:pt x="18" y="154"/>
                    <a:pt x="21" y="155"/>
                    <a:pt x="24" y="155"/>
                  </a:cubicBezTo>
                  <a:cubicBezTo>
                    <a:pt x="26" y="155"/>
                    <a:pt x="29" y="155"/>
                    <a:pt x="31" y="153"/>
                  </a:cubicBezTo>
                  <a:cubicBezTo>
                    <a:pt x="45" y="142"/>
                    <a:pt x="49" y="118"/>
                    <a:pt x="41" y="107"/>
                  </a:cubicBezTo>
                  <a:cubicBezTo>
                    <a:pt x="36" y="99"/>
                    <a:pt x="30" y="85"/>
                    <a:pt x="27" y="73"/>
                  </a:cubicBezTo>
                  <a:cubicBezTo>
                    <a:pt x="23" y="55"/>
                    <a:pt x="24" y="42"/>
                    <a:pt x="31" y="33"/>
                  </a:cubicBezTo>
                  <a:cubicBezTo>
                    <a:pt x="39" y="22"/>
                    <a:pt x="55" y="22"/>
                    <a:pt x="56" y="22"/>
                  </a:cubicBezTo>
                  <a:cubicBezTo>
                    <a:pt x="58" y="22"/>
                    <a:pt x="73" y="22"/>
                    <a:pt x="82" y="33"/>
                  </a:cubicBezTo>
                  <a:cubicBezTo>
                    <a:pt x="89" y="42"/>
                    <a:pt x="90" y="55"/>
                    <a:pt x="86" y="73"/>
                  </a:cubicBezTo>
                  <a:cubicBezTo>
                    <a:pt x="83" y="85"/>
                    <a:pt x="77" y="99"/>
                    <a:pt x="71" y="107"/>
                  </a:cubicBezTo>
                  <a:cubicBezTo>
                    <a:pt x="63" y="118"/>
                    <a:pt x="67" y="142"/>
                    <a:pt x="82" y="153"/>
                  </a:cubicBezTo>
                  <a:cubicBezTo>
                    <a:pt x="82" y="153"/>
                    <a:pt x="83" y="154"/>
                    <a:pt x="83" y="154"/>
                  </a:cubicBezTo>
                  <a:cubicBezTo>
                    <a:pt x="90" y="158"/>
                    <a:pt x="98" y="159"/>
                    <a:pt x="106" y="160"/>
                  </a:cubicBezTo>
                  <a:cubicBezTo>
                    <a:pt x="113" y="161"/>
                    <a:pt x="121" y="162"/>
                    <a:pt x="125" y="165"/>
                  </a:cubicBezTo>
                  <a:cubicBezTo>
                    <a:pt x="127" y="166"/>
                    <a:pt x="129" y="167"/>
                    <a:pt x="131" y="167"/>
                  </a:cubicBezTo>
                  <a:cubicBezTo>
                    <a:pt x="134" y="167"/>
                    <a:pt x="138" y="165"/>
                    <a:pt x="140" y="162"/>
                  </a:cubicBezTo>
                  <a:cubicBezTo>
                    <a:pt x="143" y="157"/>
                    <a:pt x="141" y="150"/>
                    <a:pt x="136"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0838" tIns="50419" rIns="100838" bIns="504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264" b="0" i="0" u="none" strike="noStrike" kern="0" cap="none" spc="0" normalizeH="0" baseline="0" noProof="0">
                <a:ln>
                  <a:noFill/>
                </a:ln>
                <a:solidFill>
                  <a:prstClr val="black"/>
                </a:solidFill>
                <a:effectLst/>
                <a:uLnTx/>
                <a:uFillTx/>
              </a:endParaRPr>
            </a:p>
          </p:txBody>
        </p:sp>
      </p:grpSp>
      <p:grpSp>
        <p:nvGrpSpPr>
          <p:cNvPr id="50" name="Group 349">
            <a:extLst>
              <a:ext uri="{FF2B5EF4-FFF2-40B4-BE49-F238E27FC236}">
                <a16:creationId xmlns:a16="http://schemas.microsoft.com/office/drawing/2014/main" id="{680CC387-501A-A21E-47AA-2BE99C47E43B}"/>
              </a:ext>
            </a:extLst>
          </p:cNvPr>
          <p:cNvGrpSpPr>
            <a:grpSpLocks noChangeAspect="1"/>
          </p:cNvGrpSpPr>
          <p:nvPr/>
        </p:nvGrpSpPr>
        <p:grpSpPr bwMode="auto">
          <a:xfrm>
            <a:off x="6119260" y="1467234"/>
            <a:ext cx="374550" cy="374552"/>
            <a:chOff x="5018" y="1229"/>
            <a:chExt cx="340" cy="340"/>
          </a:xfrm>
          <a:solidFill>
            <a:sysClr val="window" lastClr="FFFFFF"/>
          </a:solidFill>
        </p:grpSpPr>
        <p:sp>
          <p:nvSpPr>
            <p:cNvPr id="51" name="Freeform 350">
              <a:extLst>
                <a:ext uri="{FF2B5EF4-FFF2-40B4-BE49-F238E27FC236}">
                  <a16:creationId xmlns:a16="http://schemas.microsoft.com/office/drawing/2014/main" id="{79512167-3ED9-813D-5D95-417EEDB4E884}"/>
                </a:ext>
              </a:extLst>
            </p:cNvPr>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0838" tIns="50419" rIns="100838" bIns="504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264" b="0" i="0" u="none" strike="noStrike" kern="0" cap="none" spc="0" normalizeH="0" baseline="0" noProof="0">
                <a:ln>
                  <a:noFill/>
                </a:ln>
                <a:solidFill>
                  <a:prstClr val="black"/>
                </a:solidFill>
                <a:effectLst/>
                <a:uLnTx/>
                <a:uFillTx/>
              </a:endParaRPr>
            </a:p>
          </p:txBody>
        </p:sp>
        <p:sp>
          <p:nvSpPr>
            <p:cNvPr id="52" name="Freeform 351">
              <a:extLst>
                <a:ext uri="{FF2B5EF4-FFF2-40B4-BE49-F238E27FC236}">
                  <a16:creationId xmlns:a16="http://schemas.microsoft.com/office/drawing/2014/main" id="{79CF1A80-C57A-24EE-A021-2DA5EBD45C56}"/>
                </a:ext>
              </a:extLst>
            </p:cNvPr>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0838" tIns="50419" rIns="100838" bIns="504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264" b="0" i="0" u="none" strike="noStrike" kern="0" cap="none" spc="0" normalizeH="0" baseline="0" noProof="0">
                <a:ln>
                  <a:noFill/>
                </a:ln>
                <a:solidFill>
                  <a:prstClr val="black"/>
                </a:solidFill>
                <a:effectLst/>
                <a:uLnTx/>
                <a:uFillTx/>
              </a:endParaRPr>
            </a:p>
          </p:txBody>
        </p:sp>
      </p:grpSp>
      <p:sp>
        <p:nvSpPr>
          <p:cNvPr id="53" name="Rounded Rectangle 12">
            <a:extLst>
              <a:ext uri="{FF2B5EF4-FFF2-40B4-BE49-F238E27FC236}">
                <a16:creationId xmlns:a16="http://schemas.microsoft.com/office/drawing/2014/main" id="{A349098D-E6AD-9BB6-918B-51569E58CB3E}"/>
              </a:ext>
            </a:extLst>
          </p:cNvPr>
          <p:cNvSpPr/>
          <p:nvPr/>
        </p:nvSpPr>
        <p:spPr bwMode="gray">
          <a:xfrm>
            <a:off x="1106714" y="5185712"/>
            <a:ext cx="9743050" cy="1005341"/>
          </a:xfrm>
          <a:prstGeom prst="roundRect">
            <a:avLst>
              <a:gd name="adj" fmla="val 31399"/>
            </a:avLst>
          </a:prstGeom>
          <a:gradFill flip="none" rotWithShape="1">
            <a:gsLst>
              <a:gs pos="0">
                <a:srgbClr val="007CB0">
                  <a:lumMod val="40000"/>
                  <a:lumOff val="60000"/>
                  <a:tint val="66000"/>
                  <a:satMod val="160000"/>
                </a:srgbClr>
              </a:gs>
              <a:gs pos="50000">
                <a:srgbClr val="007CB0">
                  <a:lumMod val="40000"/>
                  <a:lumOff val="60000"/>
                  <a:tint val="44500"/>
                  <a:satMod val="160000"/>
                </a:srgbClr>
              </a:gs>
              <a:gs pos="100000">
                <a:srgbClr val="007CB0">
                  <a:lumMod val="40000"/>
                  <a:lumOff val="60000"/>
                  <a:tint val="23500"/>
                  <a:satMod val="160000"/>
                </a:srgbClr>
              </a:gs>
            </a:gsLst>
            <a:lin ang="16200000" scaled="1"/>
            <a:tileRect/>
          </a:gradFill>
          <a:ln w="19050" algn="ctr">
            <a:noFill/>
            <a:miter lim="800000"/>
            <a:headEnd/>
            <a:tailEnd/>
          </a:ln>
        </p:spPr>
        <p:txBody>
          <a:bodyPr wrap="square" lIns="88900" tIns="88900" rIns="88900" bIns="88900" rtlCol="0" anchor="ctr"/>
          <a:lstStyle/>
          <a:p>
            <a:pPr marL="0" marR="0" lvl="0" indent="0" algn="just"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0" i="0" u="none" strike="noStrike" kern="0" cap="none" spc="0" normalizeH="0" baseline="0" noProof="0" dirty="0">
                <a:ln>
                  <a:noFill/>
                </a:ln>
                <a:solidFill>
                  <a:prstClr val="black"/>
                </a:solidFill>
                <a:effectLst/>
                <a:uLnTx/>
                <a:uFillTx/>
              </a:rPr>
              <a:t>Mark to market loss, computed as per this ICDS, arising on subsequent valuation of listed securities held as stock in trade shall be allowed as deduction under section 36(1)(xviii). If any notional loss is not computed in accordance with ICDS, it shall be disallowed under section 40A(13). While if any gain arises due to such valuation, it shall be taxable as business income under section 28 of the Act.</a:t>
            </a:r>
          </a:p>
        </p:txBody>
      </p:sp>
    </p:spTree>
    <p:extLst>
      <p:ext uri="{BB962C8B-B14F-4D97-AF65-F5344CB8AC3E}">
        <p14:creationId xmlns:p14="http://schemas.microsoft.com/office/powerpoint/2010/main" val="74026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6C16B402-1D96-3A71-AF65-F3E678CCB5B2}"/>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Valuation </a:t>
            </a:r>
          </a:p>
        </p:txBody>
      </p:sp>
      <p:sp>
        <p:nvSpPr>
          <p:cNvPr id="15" name="Title 1">
            <a:extLst>
              <a:ext uri="{FF2B5EF4-FFF2-40B4-BE49-F238E27FC236}">
                <a16:creationId xmlns:a16="http://schemas.microsoft.com/office/drawing/2014/main" id="{48C0D709-F18E-3C90-FA6F-0EDE8A4C3B22}"/>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VIII: Securities</a:t>
            </a:r>
          </a:p>
        </p:txBody>
      </p:sp>
      <p:graphicFrame>
        <p:nvGraphicFramePr>
          <p:cNvPr id="21" name="Table 20">
            <a:extLst>
              <a:ext uri="{FF2B5EF4-FFF2-40B4-BE49-F238E27FC236}">
                <a16:creationId xmlns:a16="http://schemas.microsoft.com/office/drawing/2014/main" id="{E500DA61-9E62-7882-D9BD-8A686785854A}"/>
              </a:ext>
            </a:extLst>
          </p:cNvPr>
          <p:cNvGraphicFramePr>
            <a:graphicFrameLocks noGrp="1"/>
          </p:cNvGraphicFramePr>
          <p:nvPr>
            <p:extLst>
              <p:ext uri="{D42A27DB-BD31-4B8C-83A1-F6EECF244321}">
                <p14:modId xmlns:p14="http://schemas.microsoft.com/office/powerpoint/2010/main" val="2135379832"/>
              </p:ext>
            </p:extLst>
          </p:nvPr>
        </p:nvGraphicFramePr>
        <p:xfrm>
          <a:off x="1427374" y="1465068"/>
          <a:ext cx="9048748" cy="4385332"/>
        </p:xfrm>
        <a:graphic>
          <a:graphicData uri="http://schemas.openxmlformats.org/drawingml/2006/table">
            <a:tbl>
              <a:tblPr/>
              <a:tblGrid>
                <a:gridCol w="1396591">
                  <a:extLst>
                    <a:ext uri="{9D8B030D-6E8A-4147-A177-3AD203B41FA5}">
                      <a16:colId xmlns:a16="http://schemas.microsoft.com/office/drawing/2014/main" val="2444315604"/>
                    </a:ext>
                  </a:extLst>
                </a:gridCol>
                <a:gridCol w="2065793">
                  <a:extLst>
                    <a:ext uri="{9D8B030D-6E8A-4147-A177-3AD203B41FA5}">
                      <a16:colId xmlns:a16="http://schemas.microsoft.com/office/drawing/2014/main" val="2296562084"/>
                    </a:ext>
                  </a:extLst>
                </a:gridCol>
                <a:gridCol w="1396591">
                  <a:extLst>
                    <a:ext uri="{9D8B030D-6E8A-4147-A177-3AD203B41FA5}">
                      <a16:colId xmlns:a16="http://schemas.microsoft.com/office/drawing/2014/main" val="2853407010"/>
                    </a:ext>
                  </a:extLst>
                </a:gridCol>
                <a:gridCol w="1396591">
                  <a:extLst>
                    <a:ext uri="{9D8B030D-6E8A-4147-A177-3AD203B41FA5}">
                      <a16:colId xmlns:a16="http://schemas.microsoft.com/office/drawing/2014/main" val="787475784"/>
                    </a:ext>
                  </a:extLst>
                </a:gridCol>
                <a:gridCol w="1396591">
                  <a:extLst>
                    <a:ext uri="{9D8B030D-6E8A-4147-A177-3AD203B41FA5}">
                      <a16:colId xmlns:a16="http://schemas.microsoft.com/office/drawing/2014/main" val="2161501431"/>
                    </a:ext>
                  </a:extLst>
                </a:gridCol>
                <a:gridCol w="1396591">
                  <a:extLst>
                    <a:ext uri="{9D8B030D-6E8A-4147-A177-3AD203B41FA5}">
                      <a16:colId xmlns:a16="http://schemas.microsoft.com/office/drawing/2014/main" val="2278655996"/>
                    </a:ext>
                  </a:extLst>
                </a:gridCol>
              </a:tblGrid>
              <a:tr h="939714">
                <a:tc>
                  <a:txBody>
                    <a:bodyPr/>
                    <a:lstStyle/>
                    <a:p>
                      <a:pPr algn="ctr" fontAlgn="t"/>
                      <a:r>
                        <a:rPr lang="en-US" sz="1800" b="1" i="0" u="none" strike="noStrike">
                          <a:solidFill>
                            <a:srgbClr val="FFFFFF"/>
                          </a:solidFill>
                          <a:effectLst/>
                          <a:latin typeface="Calibri" panose="020F0502020204030204" pitchFamily="34" charset="0"/>
                        </a:rPr>
                        <a:t>Security</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tcPr>
                </a:tc>
                <a:tc>
                  <a:txBody>
                    <a:bodyPr/>
                    <a:lstStyle/>
                    <a:p>
                      <a:pPr algn="ctr" fontAlgn="t"/>
                      <a:r>
                        <a:rPr lang="en-US" sz="1800" b="1" i="0" u="none" strike="noStrike">
                          <a:solidFill>
                            <a:srgbClr val="FFFFFF"/>
                          </a:solidFill>
                          <a:effectLst/>
                          <a:latin typeface="Calibri" panose="020F0502020204030204" pitchFamily="34" charset="0"/>
                        </a:rPr>
                        <a:t>Category</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tcPr>
                </a:tc>
                <a:tc>
                  <a:txBody>
                    <a:bodyPr/>
                    <a:lstStyle/>
                    <a:p>
                      <a:pPr algn="ctr" fontAlgn="t"/>
                      <a:r>
                        <a:rPr lang="en-US" sz="1800" b="1" i="0" u="none" strike="noStrike">
                          <a:solidFill>
                            <a:srgbClr val="FFFFFF"/>
                          </a:solidFill>
                          <a:effectLst/>
                          <a:latin typeface="Calibri" panose="020F0502020204030204" pitchFamily="34" charset="0"/>
                        </a:rPr>
                        <a:t>Cost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tcPr>
                </a:tc>
                <a:tc>
                  <a:txBody>
                    <a:bodyPr/>
                    <a:lstStyle/>
                    <a:p>
                      <a:pPr algn="ctr" fontAlgn="t"/>
                      <a:r>
                        <a:rPr lang="en-US" sz="1800" b="1" i="0" u="none" strike="noStrike" dirty="0">
                          <a:solidFill>
                            <a:srgbClr val="FFFFFF"/>
                          </a:solidFill>
                          <a:effectLst/>
                          <a:latin typeface="Calibri" panose="020F0502020204030204" pitchFamily="34" charset="0"/>
                        </a:rPr>
                        <a:t>NRV</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tcPr>
                </a:tc>
                <a:tc>
                  <a:txBody>
                    <a:bodyPr/>
                    <a:lstStyle/>
                    <a:p>
                      <a:pPr algn="ctr" fontAlgn="t"/>
                      <a:r>
                        <a:rPr lang="en-US" sz="1800" b="1" i="0" u="none" strike="noStrike" dirty="0">
                          <a:solidFill>
                            <a:srgbClr val="FFFFFF"/>
                          </a:solidFill>
                          <a:effectLst/>
                          <a:latin typeface="Calibri" panose="020F0502020204030204" pitchFamily="34" charset="0"/>
                        </a:rPr>
                        <a:t>Lower</a:t>
                      </a:r>
                      <a:br>
                        <a:rPr lang="en-US" sz="1800" b="1" i="0" u="none" strike="noStrike" dirty="0">
                          <a:solidFill>
                            <a:srgbClr val="FFFFFF"/>
                          </a:solidFill>
                          <a:effectLst/>
                          <a:latin typeface="Calibri" panose="020F0502020204030204" pitchFamily="34" charset="0"/>
                        </a:rPr>
                      </a:br>
                      <a:r>
                        <a:rPr lang="en-US" sz="1800" b="1" i="0" u="none" strike="noStrike" dirty="0">
                          <a:solidFill>
                            <a:srgbClr val="FFFFFF"/>
                          </a:solidFill>
                          <a:effectLst/>
                          <a:latin typeface="Calibri" panose="020F0502020204030204" pitchFamily="34" charset="0"/>
                        </a:rPr>
                        <a:t>of Cost</a:t>
                      </a:r>
                      <a:br>
                        <a:rPr lang="en-US" sz="1800" b="1" i="0" u="none" strike="noStrike" dirty="0">
                          <a:solidFill>
                            <a:srgbClr val="FFFFFF"/>
                          </a:solidFill>
                          <a:effectLst/>
                          <a:latin typeface="Calibri" panose="020F0502020204030204" pitchFamily="34" charset="0"/>
                        </a:rPr>
                      </a:br>
                      <a:r>
                        <a:rPr lang="en-US" sz="1800" b="1" i="0" u="none" strike="noStrike" dirty="0">
                          <a:solidFill>
                            <a:srgbClr val="FFFFFF"/>
                          </a:solidFill>
                          <a:effectLst/>
                          <a:latin typeface="Calibri" panose="020F0502020204030204" pitchFamily="34" charset="0"/>
                        </a:rPr>
                        <a:t>or NRV</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tcPr>
                </a:tc>
                <a:tc>
                  <a:txBody>
                    <a:bodyPr/>
                    <a:lstStyle/>
                    <a:p>
                      <a:pPr algn="ctr" fontAlgn="t"/>
                      <a:r>
                        <a:rPr lang="en-US" sz="1800" b="1" i="0" u="none" strike="noStrike" dirty="0">
                          <a:solidFill>
                            <a:srgbClr val="FFFFFF"/>
                          </a:solidFill>
                          <a:effectLst/>
                          <a:latin typeface="Calibri" panose="020F0502020204030204" pitchFamily="34" charset="0"/>
                        </a:rPr>
                        <a:t>ICDS</a:t>
                      </a:r>
                      <a:br>
                        <a:rPr lang="en-US" sz="1800" b="1" i="0" u="none" strike="noStrike" dirty="0">
                          <a:solidFill>
                            <a:srgbClr val="FFFFFF"/>
                          </a:solidFill>
                          <a:effectLst/>
                          <a:latin typeface="Calibri" panose="020F0502020204030204" pitchFamily="34" charset="0"/>
                        </a:rPr>
                      </a:br>
                      <a:r>
                        <a:rPr lang="en-US" sz="1800" b="1" i="0" u="none" strike="noStrike" dirty="0">
                          <a:solidFill>
                            <a:srgbClr val="FFFFFF"/>
                          </a:solidFill>
                          <a:effectLst/>
                          <a:latin typeface="Calibri" panose="020F0502020204030204" pitchFamily="34" charset="0"/>
                        </a:rPr>
                        <a:t>Value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tcPr>
                </a:tc>
                <a:extLst>
                  <a:ext uri="{0D108BD9-81ED-4DB2-BD59-A6C34878D82A}">
                    <a16:rowId xmlns:a16="http://schemas.microsoft.com/office/drawing/2014/main" val="2082069882"/>
                  </a:ext>
                </a:extLst>
              </a:tr>
              <a:tr h="313238">
                <a:tc>
                  <a:txBody>
                    <a:bodyPr/>
                    <a:lstStyle/>
                    <a:p>
                      <a:pPr algn="ctr" fontAlgn="b"/>
                      <a:r>
                        <a:rPr lang="en-US" sz="1800" b="0" i="0" u="none" strike="noStrike">
                          <a:solidFill>
                            <a:srgbClr val="000000"/>
                          </a:solidFill>
                          <a:effectLst/>
                          <a:latin typeface="Calibri" panose="020F0502020204030204" pitchFamily="34" charset="0"/>
                        </a:rPr>
                        <a:t>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Share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100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b"/>
                      <a:r>
                        <a:rPr lang="en-US" sz="1800" b="1" i="0" u="none" strike="noStrike">
                          <a:solidFill>
                            <a:srgbClr val="000000"/>
                          </a:solidFill>
                          <a:effectLst/>
                          <a:latin typeface="Calibri" panose="020F0502020204030204" pitchFamily="34" charset="0"/>
                        </a:rPr>
                        <a:t>535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6157954"/>
                  </a:ext>
                </a:extLst>
              </a:tr>
              <a:tr h="313238">
                <a:tc>
                  <a:txBody>
                    <a:bodyPr/>
                    <a:lstStyle/>
                    <a:p>
                      <a:pPr algn="ctr" fontAlgn="b"/>
                      <a:r>
                        <a:rPr lang="en-US" sz="1800" b="0" i="0" u="none" strike="noStrike">
                          <a:solidFill>
                            <a:srgbClr val="000000"/>
                          </a:solidFill>
                          <a:effectLst/>
                          <a:latin typeface="Calibri" panose="020F0502020204030204" pitchFamily="34" charset="0"/>
                        </a:rPr>
                        <a:t>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Share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120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150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120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13058467"/>
                  </a:ext>
                </a:extLst>
              </a:tr>
              <a:tr h="313238">
                <a:tc>
                  <a:txBody>
                    <a:bodyPr/>
                    <a:lstStyle/>
                    <a:p>
                      <a:pPr algn="ctr" fontAlgn="b"/>
                      <a:r>
                        <a:rPr lang="en-US" sz="1800" b="0" i="0" u="none" strike="noStrike">
                          <a:solidFill>
                            <a:srgbClr val="000000"/>
                          </a:solidFill>
                          <a:effectLst/>
                          <a:latin typeface="Calibri" panose="020F0502020204030204" pitchFamily="34" charset="0"/>
                        </a:rPr>
                        <a:t>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Share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140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120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120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714526008"/>
                  </a:ext>
                </a:extLst>
              </a:tr>
              <a:tr h="313238">
                <a:tc>
                  <a:txBody>
                    <a:bodyPr/>
                    <a:lstStyle/>
                    <a:p>
                      <a:pPr algn="ctr" fontAlgn="b"/>
                      <a:r>
                        <a:rPr lang="en-US" sz="1800" b="0" i="0" u="none" strike="noStrike">
                          <a:solidFill>
                            <a:srgbClr val="000000"/>
                          </a:solidFill>
                          <a:effectLst/>
                          <a:latin typeface="Calibri" panose="020F0502020204030204" pitchFamily="34" charset="0"/>
                        </a:rPr>
                        <a:t>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Share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200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190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190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179887667"/>
                  </a:ext>
                </a:extLst>
              </a:tr>
              <a:tr h="313238">
                <a:tc gridSpan="2">
                  <a:txBody>
                    <a:bodyPr/>
                    <a:lstStyle/>
                    <a:p>
                      <a:pPr algn="ctr" fontAlgn="b"/>
                      <a:r>
                        <a:rPr lang="en-US" sz="1800" b="1" i="0" u="none" strike="noStrike">
                          <a:solidFill>
                            <a:srgbClr val="000000"/>
                          </a:solidFill>
                          <a:effectLst/>
                          <a:latin typeface="Calibri" panose="020F050202020403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800" b="1" i="0" u="none" strike="noStrike">
                          <a:solidFill>
                            <a:srgbClr val="000000"/>
                          </a:solidFill>
                          <a:effectLst/>
                          <a:latin typeface="Calibri" panose="020F0502020204030204" pitchFamily="34" charset="0"/>
                        </a:rPr>
                        <a:t>560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535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505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261033265"/>
                  </a:ext>
                </a:extLst>
              </a:tr>
              <a:tr h="313238">
                <a:tc>
                  <a:txBody>
                    <a:bodyPr/>
                    <a:lstStyle/>
                    <a:p>
                      <a:pPr algn="ctr" fontAlgn="b"/>
                      <a:r>
                        <a:rPr lang="en-US" sz="1800" b="0" i="0" u="none" strike="noStrike">
                          <a:solidFill>
                            <a:srgbClr val="000000"/>
                          </a:solidFill>
                          <a:effectLst/>
                          <a:latin typeface="Calibri" panose="020F0502020204030204" pitchFamily="34" charset="0"/>
                        </a:rPr>
                        <a: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Debt Security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150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160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150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b"/>
                      <a:r>
                        <a:rPr lang="en-US" sz="1800" b="1" i="0" u="none" strike="noStrike" dirty="0">
                          <a:solidFill>
                            <a:srgbClr val="000000"/>
                          </a:solidFill>
                          <a:effectLst/>
                          <a:latin typeface="Calibri" panose="020F0502020204030204" pitchFamily="34" charset="0"/>
                        </a:rPr>
                        <a:t>600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9838180"/>
                  </a:ext>
                </a:extLst>
              </a:tr>
              <a:tr h="313238">
                <a:tc>
                  <a:txBody>
                    <a:bodyPr/>
                    <a:lstStyle/>
                    <a:p>
                      <a:pPr algn="ctr" fontAlgn="b"/>
                      <a:r>
                        <a:rPr lang="en-US" sz="1800" b="0" i="0" u="none" strike="noStrike">
                          <a:solidFill>
                            <a:srgbClr val="000000"/>
                          </a:solidFill>
                          <a:effectLst/>
                          <a:latin typeface="Calibri" panose="020F0502020204030204" pitchFamily="34" charset="0"/>
                        </a:rPr>
                        <a:t>F</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Debt Security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105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974031941"/>
                  </a:ext>
                </a:extLst>
              </a:tr>
              <a:tr h="313238">
                <a:tc>
                  <a:txBody>
                    <a:bodyPr/>
                    <a:lstStyle/>
                    <a:p>
                      <a:pPr algn="ctr" fontAlgn="b"/>
                      <a:r>
                        <a:rPr lang="en-US" sz="1800" b="0" i="0" u="none" strike="noStrike">
                          <a:solidFill>
                            <a:srgbClr val="000000"/>
                          </a:solidFill>
                          <a:effectLst/>
                          <a:latin typeface="Calibri" panose="020F0502020204030204" pitchFamily="34" charset="0"/>
                        </a:rPr>
                        <a:t>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Debt Security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125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135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125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13163484"/>
                  </a:ext>
                </a:extLst>
              </a:tr>
              <a:tr h="313238">
                <a:tc>
                  <a:txBody>
                    <a:bodyPr/>
                    <a:lstStyle/>
                    <a:p>
                      <a:pPr algn="ctr" fontAlgn="b"/>
                      <a:r>
                        <a:rPr lang="en-US" sz="1800" b="0" i="0" u="none" strike="noStrike">
                          <a:solidFill>
                            <a:srgbClr val="000000"/>
                          </a:solidFill>
                          <a:effectLst/>
                          <a:latin typeface="Calibri" panose="020F0502020204030204" pitchFamily="34" charset="0"/>
                        </a:rPr>
                        <a: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Debt Security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220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230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220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273964636"/>
                  </a:ext>
                </a:extLst>
              </a:tr>
              <a:tr h="313238">
                <a:tc gridSpan="2">
                  <a:txBody>
                    <a:bodyPr/>
                    <a:lstStyle/>
                    <a:p>
                      <a:pPr algn="ctr" fontAlgn="b"/>
                      <a:r>
                        <a:rPr lang="en-US" sz="1800" b="1" i="0" u="none" strike="noStrike">
                          <a:solidFill>
                            <a:srgbClr val="000000"/>
                          </a:solidFill>
                          <a:effectLst/>
                          <a:latin typeface="Calibri" panose="020F050202020403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800" b="1" i="0" u="none" strike="noStrike">
                          <a:solidFill>
                            <a:srgbClr val="000000"/>
                          </a:solidFill>
                          <a:effectLst/>
                          <a:latin typeface="Calibri" panose="020F0502020204030204" pitchFamily="34" charset="0"/>
                        </a:rPr>
                        <a:t>600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615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585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529310028"/>
                  </a:ext>
                </a:extLst>
              </a:tr>
              <a:tr h="313238">
                <a:tc gridSpan="2">
                  <a:txBody>
                    <a:bodyPr/>
                    <a:lstStyle/>
                    <a:p>
                      <a:pPr algn="ctr" fontAlgn="b"/>
                      <a:r>
                        <a:rPr lang="en-US" sz="1800" b="1" i="0" u="none" strike="noStrike">
                          <a:solidFill>
                            <a:srgbClr val="000000"/>
                          </a:solidFill>
                          <a:effectLst/>
                          <a:latin typeface="Calibri" panose="020F0502020204030204" pitchFamily="34" charset="0"/>
                        </a:rPr>
                        <a:t>Grand 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800" b="1" i="0" u="none" strike="noStrike">
                          <a:solidFill>
                            <a:srgbClr val="000000"/>
                          </a:solidFill>
                          <a:effectLst/>
                          <a:latin typeface="Calibri" panose="020F0502020204030204" pitchFamily="34" charset="0"/>
                        </a:rPr>
                        <a:t>1160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1150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1090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1135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340560"/>
                  </a:ext>
                </a:extLst>
              </a:tr>
            </a:tbl>
          </a:graphicData>
        </a:graphic>
      </p:graphicFrame>
    </p:spTree>
    <p:extLst>
      <p:ext uri="{BB962C8B-B14F-4D97-AF65-F5344CB8AC3E}">
        <p14:creationId xmlns:p14="http://schemas.microsoft.com/office/powerpoint/2010/main" val="42910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VIII: Securities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47245BD-7D6F-6BFC-FF71-8DA8CC637854}"/>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Part B – Recognition and Measurement</a:t>
            </a:r>
            <a:endParaRPr lang="en-US" dirty="0"/>
          </a:p>
        </p:txBody>
      </p:sp>
      <p:sp>
        <p:nvSpPr>
          <p:cNvPr id="18" name="Freeform: Shape 17">
            <a:extLst>
              <a:ext uri="{FF2B5EF4-FFF2-40B4-BE49-F238E27FC236}">
                <a16:creationId xmlns:a16="http://schemas.microsoft.com/office/drawing/2014/main" id="{A983CB30-164E-3338-E93D-ED0029796BA9}"/>
              </a:ext>
            </a:extLst>
          </p:cNvPr>
          <p:cNvSpPr/>
          <p:nvPr/>
        </p:nvSpPr>
        <p:spPr>
          <a:xfrm>
            <a:off x="864278" y="1972201"/>
            <a:ext cx="9479239" cy="2220891"/>
          </a:xfrm>
          <a:custGeom>
            <a:avLst/>
            <a:gdLst>
              <a:gd name="connsiteX0" fmla="*/ 0 w 9479238"/>
              <a:gd name="connsiteY0" fmla="*/ 0 h 1827323"/>
              <a:gd name="connsiteX1" fmla="*/ 0 w 9479238"/>
              <a:gd name="connsiteY1" fmla="*/ 1877575 h 1827323"/>
              <a:gd name="connsiteX2" fmla="*/ 9524922 w 9479238"/>
              <a:gd name="connsiteY2" fmla="*/ 1877575 h 1827323"/>
              <a:gd name="connsiteX3" fmla="*/ 8637528 w 9479238"/>
              <a:gd name="connsiteY3" fmla="*/ 0 h 1827323"/>
            </a:gdLst>
            <a:ahLst/>
            <a:cxnLst>
              <a:cxn ang="0">
                <a:pos x="connsiteX0" y="connsiteY0"/>
              </a:cxn>
              <a:cxn ang="0">
                <a:pos x="connsiteX1" y="connsiteY1"/>
              </a:cxn>
              <a:cxn ang="0">
                <a:pos x="connsiteX2" y="connsiteY2"/>
              </a:cxn>
              <a:cxn ang="0">
                <a:pos x="connsiteX3" y="connsiteY3"/>
              </a:cxn>
            </a:cxnLst>
            <a:rect l="l" t="t" r="r" b="b"/>
            <a:pathLst>
              <a:path w="9479238" h="1827323">
                <a:moveTo>
                  <a:pt x="0" y="0"/>
                </a:moveTo>
                <a:lnTo>
                  <a:pt x="0" y="1877575"/>
                </a:lnTo>
                <a:lnTo>
                  <a:pt x="9524922" y="1877575"/>
                </a:lnTo>
                <a:lnTo>
                  <a:pt x="8637528" y="0"/>
                </a:lnTo>
                <a:close/>
              </a:path>
            </a:pathLst>
          </a:custGeom>
          <a:solidFill>
            <a:schemeClr val="accent5">
              <a:lumMod val="75000"/>
            </a:schemeClr>
          </a:solidFill>
          <a:ln w="114189" cap="flat">
            <a:noFill/>
            <a:prstDash val="solid"/>
            <a:miter/>
          </a:ln>
        </p:spPr>
        <p:txBody>
          <a:bodyPr rtlCol="0" anchor="ctr"/>
          <a:lstStyle/>
          <a:p>
            <a:endParaRPr lang="en-US" sz="2000">
              <a:latin typeface="+mj-lt"/>
            </a:endParaRPr>
          </a:p>
        </p:txBody>
      </p:sp>
      <p:sp>
        <p:nvSpPr>
          <p:cNvPr id="19" name="Freeform: Shape 18">
            <a:extLst>
              <a:ext uri="{FF2B5EF4-FFF2-40B4-BE49-F238E27FC236}">
                <a16:creationId xmlns:a16="http://schemas.microsoft.com/office/drawing/2014/main" id="{C709513D-76B3-43F8-353A-61BCB3AD717B}"/>
              </a:ext>
            </a:extLst>
          </p:cNvPr>
          <p:cNvSpPr/>
          <p:nvPr/>
        </p:nvSpPr>
        <p:spPr>
          <a:xfrm>
            <a:off x="978485" y="2068572"/>
            <a:ext cx="9250824" cy="2082086"/>
          </a:xfrm>
          <a:custGeom>
            <a:avLst/>
            <a:gdLst>
              <a:gd name="connsiteX0" fmla="*/ 0 w 9250823"/>
              <a:gd name="connsiteY0" fmla="*/ 1714258 h 1713115"/>
              <a:gd name="connsiteX1" fmla="*/ 9285086 w 9250823"/>
              <a:gd name="connsiteY1" fmla="*/ 1714258 h 1713115"/>
              <a:gd name="connsiteX2" fmla="*/ 8468501 w 9250823"/>
              <a:gd name="connsiteY2" fmla="*/ 0 h 1713115"/>
              <a:gd name="connsiteX3" fmla="*/ 814301 w 9250823"/>
              <a:gd name="connsiteY3" fmla="*/ 0 h 1713115"/>
            </a:gdLst>
            <a:ahLst/>
            <a:cxnLst>
              <a:cxn ang="0">
                <a:pos x="connsiteX0" y="connsiteY0"/>
              </a:cxn>
              <a:cxn ang="0">
                <a:pos x="connsiteX1" y="connsiteY1"/>
              </a:cxn>
              <a:cxn ang="0">
                <a:pos x="connsiteX2" y="connsiteY2"/>
              </a:cxn>
              <a:cxn ang="0">
                <a:pos x="connsiteX3" y="connsiteY3"/>
              </a:cxn>
            </a:cxnLst>
            <a:rect l="l" t="t" r="r" b="b"/>
            <a:pathLst>
              <a:path w="9250823" h="1713115">
                <a:moveTo>
                  <a:pt x="0" y="1714258"/>
                </a:moveTo>
                <a:lnTo>
                  <a:pt x="9285086" y="1714258"/>
                </a:lnTo>
                <a:lnTo>
                  <a:pt x="8468501" y="0"/>
                </a:lnTo>
                <a:lnTo>
                  <a:pt x="814301" y="0"/>
                </a:lnTo>
                <a:close/>
              </a:path>
            </a:pathLst>
          </a:custGeom>
          <a:solidFill>
            <a:schemeClr val="bg1"/>
          </a:solidFill>
          <a:ln w="38100" cap="flat">
            <a:solidFill>
              <a:schemeClr val="bg1"/>
            </a:solidFill>
            <a:prstDash val="solid"/>
            <a:miter/>
          </a:ln>
        </p:spPr>
        <p:txBody>
          <a:bodyPr rtlCol="0" anchor="ctr"/>
          <a:lstStyle/>
          <a:p>
            <a:endParaRPr lang="en-US" sz="2000">
              <a:latin typeface="+mj-lt"/>
            </a:endParaRPr>
          </a:p>
        </p:txBody>
      </p:sp>
      <p:sp>
        <p:nvSpPr>
          <p:cNvPr id="20" name="Title 1">
            <a:extLst>
              <a:ext uri="{FF2B5EF4-FFF2-40B4-BE49-F238E27FC236}">
                <a16:creationId xmlns:a16="http://schemas.microsoft.com/office/drawing/2014/main" id="{F9628C57-0079-36F1-81C4-0097E0AA961E}"/>
              </a:ext>
            </a:extLst>
          </p:cNvPr>
          <p:cNvSpPr txBox="1">
            <a:spLocks/>
          </p:cNvSpPr>
          <p:nvPr/>
        </p:nvSpPr>
        <p:spPr bwMode="gray">
          <a:xfrm>
            <a:off x="1963523" y="2470452"/>
            <a:ext cx="7475768" cy="1392871"/>
          </a:xfrm>
          <a:prstGeom prst="rect">
            <a:avLst/>
          </a:prstGeom>
        </p:spPr>
        <p:txBody>
          <a:bodyPr vert="horz" lIns="0" tIns="0" rIns="0" bIns="0" rtlCol="0" anchor="t" anchorCtr="0">
            <a:noAutofit/>
          </a:bodyPr>
          <a:lstStyle>
            <a:lvl1pPr algn="l" defTabSz="1008400" rtl="0" eaLnBrk="1" latinLnBrk="0" hangingPunct="1">
              <a:spcBef>
                <a:spcPct val="0"/>
              </a:spcBef>
              <a:buNone/>
              <a:defRPr sz="2000" kern="1200">
                <a:solidFill>
                  <a:schemeClr val="tx1"/>
                </a:solidFill>
                <a:latin typeface="+mj-lt"/>
                <a:ea typeface="+mj-ea"/>
                <a:cs typeface="+mj-cs"/>
              </a:defRPr>
            </a:lvl1pPr>
          </a:lstStyle>
          <a:p>
            <a:pPr algn="just"/>
            <a:r>
              <a:rPr lang="en-US" sz="1600" u="none" strike="noStrike" baseline="0" dirty="0">
                <a:latin typeface="+mn-lt"/>
              </a:rPr>
              <a:t>Securities shall be classified, recognised and measured in accordance with the extant guidelines issued by the Reserve Bank of India in this regard and any claim for deduction in excess of the said guidelines shall not be taken into account. To this extent, the provisions of Income Computation and Disclosure Standard VI on the effect of changes in foreign exchange rates relating to forward exchange contracts shall not apply.</a:t>
            </a:r>
            <a:endParaRPr lang="en-US" sz="1200" dirty="0">
              <a:latin typeface="+mn-lt"/>
            </a:endParaRPr>
          </a:p>
        </p:txBody>
      </p:sp>
    </p:spTree>
    <p:extLst>
      <p:ext uri="{BB962C8B-B14F-4D97-AF65-F5344CB8AC3E}">
        <p14:creationId xmlns:p14="http://schemas.microsoft.com/office/powerpoint/2010/main" val="178632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6C16B402-1D96-3A71-AF65-F3E678CCB5B2}"/>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ICDS – AS – IND AS – A Differentiation</a:t>
            </a:r>
          </a:p>
        </p:txBody>
      </p:sp>
      <p:grpSp>
        <p:nvGrpSpPr>
          <p:cNvPr id="4" name="Group 3">
            <a:extLst>
              <a:ext uri="{FF2B5EF4-FFF2-40B4-BE49-F238E27FC236}">
                <a16:creationId xmlns:a16="http://schemas.microsoft.com/office/drawing/2014/main" id="{FB4DDAC1-BB58-E20D-6566-77CA6C54868B}"/>
              </a:ext>
            </a:extLst>
          </p:cNvPr>
          <p:cNvGrpSpPr/>
          <p:nvPr/>
        </p:nvGrpSpPr>
        <p:grpSpPr>
          <a:xfrm>
            <a:off x="389149" y="1567646"/>
            <a:ext cx="3689762" cy="4740557"/>
            <a:chOff x="2908521" y="1973859"/>
            <a:chExt cx="2368940" cy="4415950"/>
          </a:xfrm>
        </p:grpSpPr>
        <p:sp>
          <p:nvSpPr>
            <p:cNvPr id="5" name="Round Same Side Corner Rectangle 7">
              <a:extLst>
                <a:ext uri="{FF2B5EF4-FFF2-40B4-BE49-F238E27FC236}">
                  <a16:creationId xmlns:a16="http://schemas.microsoft.com/office/drawing/2014/main" id="{BDA1B9C5-32C9-0026-9BB2-94386D6F2043}"/>
                </a:ext>
              </a:extLst>
            </p:cNvPr>
            <p:cNvSpPr/>
            <p:nvPr/>
          </p:nvSpPr>
          <p:spPr bwMode="gray">
            <a:xfrm>
              <a:off x="2908522" y="1973859"/>
              <a:ext cx="2368939" cy="431894"/>
            </a:xfrm>
            <a:prstGeom prst="round2SameRect">
              <a:avLst>
                <a:gd name="adj1" fmla="val 50000"/>
                <a:gd name="adj2" fmla="val 0"/>
              </a:avLst>
            </a:prstGeom>
            <a:solidFill>
              <a:schemeClr val="accent1">
                <a:lumMod val="50000"/>
              </a:schemeClr>
            </a:solidFill>
            <a:ln w="19050" algn="ctr">
              <a:solidFill>
                <a:schemeClr val="accent5">
                  <a:lumMod val="50000"/>
                </a:schemeClr>
              </a:solidFill>
              <a:miter lim="800000"/>
              <a:headEnd/>
              <a:tailEnd/>
            </a:ln>
          </p:spPr>
          <p:txBody>
            <a:bodyPr wrap="square" lIns="0" tIns="88900" rIns="0" bIns="108000" rtlCol="0" anchor="ctr"/>
            <a:lstStyle/>
            <a:p>
              <a:pPr algn="ctr">
                <a:buFont typeface="Wingdings 2" pitchFamily="18" charset="2"/>
                <a:buNone/>
              </a:pPr>
              <a:r>
                <a:rPr lang="en-US" sz="1600" b="1" dirty="0">
                  <a:solidFill>
                    <a:schemeClr val="bg1"/>
                  </a:solidFill>
                </a:rPr>
                <a:t>ICDS</a:t>
              </a:r>
            </a:p>
          </p:txBody>
        </p:sp>
        <p:sp>
          <p:nvSpPr>
            <p:cNvPr id="6" name="Round Same Side Corner Rectangle 9">
              <a:extLst>
                <a:ext uri="{FF2B5EF4-FFF2-40B4-BE49-F238E27FC236}">
                  <a16:creationId xmlns:a16="http://schemas.microsoft.com/office/drawing/2014/main" id="{31BE6FC9-A95C-20C6-97AF-188B1307C16F}"/>
                </a:ext>
              </a:extLst>
            </p:cNvPr>
            <p:cNvSpPr/>
            <p:nvPr/>
          </p:nvSpPr>
          <p:spPr bwMode="gray">
            <a:xfrm>
              <a:off x="2908521" y="2402997"/>
              <a:ext cx="2368939" cy="3986812"/>
            </a:xfrm>
            <a:prstGeom prst="round2SameRect">
              <a:avLst>
                <a:gd name="adj1" fmla="val 0"/>
                <a:gd name="adj2" fmla="val 11552"/>
              </a:avLst>
            </a:prstGeom>
            <a:solidFill>
              <a:srgbClr val="ECECEC">
                <a:alpha val="28000"/>
              </a:srgbClr>
            </a:solidFill>
            <a:ln w="19050" algn="ctr">
              <a:solidFill>
                <a:schemeClr val="accent5">
                  <a:lumMod val="50000"/>
                </a:schemeClr>
              </a:solidFill>
              <a:prstDash val="sysDot"/>
              <a:miter lim="800000"/>
              <a:headEnd/>
              <a:tailEnd/>
            </a:ln>
          </p:spPr>
          <p:txBody>
            <a:bodyPr wrap="square" lIns="36000" tIns="108000" rIns="88900" bIns="88900" rtlCol="0" anchor="t"/>
            <a:lstStyle/>
            <a:p>
              <a:pPr marL="285750" indent="-285750" algn="just">
                <a:buFont typeface="Arial" panose="020B0604020202020204" pitchFamily="34" charset="0"/>
                <a:buChar char="•"/>
              </a:pPr>
              <a:r>
                <a:rPr lang="en-US" sz="1400" dirty="0"/>
                <a:t>Measured at lower of actual cost or net </a:t>
              </a:r>
              <a:r>
                <a:rPr lang="en-US" sz="1400" dirty="0" err="1"/>
                <a:t>realisable</a:t>
              </a:r>
              <a:r>
                <a:rPr lang="en-US" sz="1400" dirty="0"/>
                <a:t> value. However, securities not listed on a recognised stock exchange or listed but not quoted on a recognised stock exchange with regularity from time to time are valued at initial actual cost.</a:t>
              </a:r>
            </a:p>
            <a:p>
              <a:pPr marL="285750" indent="-285750" algn="just">
                <a:buFont typeface="Arial" panose="020B0604020202020204" pitchFamily="34" charset="0"/>
                <a:buChar char="•"/>
              </a:pPr>
              <a:r>
                <a:rPr lang="en-US" sz="1400" dirty="0"/>
                <a:t>The term “Net </a:t>
              </a:r>
              <a:r>
                <a:rPr lang="en-US" sz="1400" dirty="0" err="1"/>
                <a:t>realisable</a:t>
              </a:r>
              <a:r>
                <a:rPr lang="en-US" sz="1400" dirty="0"/>
                <a:t> value” is not defined in the standard.</a:t>
              </a:r>
            </a:p>
            <a:p>
              <a:pPr marL="285750" indent="-285750" algn="just">
                <a:buFont typeface="Arial" panose="020B0604020202020204" pitchFamily="34" charset="0"/>
                <a:buChar char="•"/>
              </a:pPr>
              <a:r>
                <a:rPr lang="en-US" sz="1400" dirty="0"/>
                <a:t>Actual cost, if not ascertainable by reference to specific identification, the cost of such security is determined on the basis of first-in, first-out method or WAC.</a:t>
              </a:r>
            </a:p>
            <a:p>
              <a:pPr marL="285750" indent="-285750" algn="just">
                <a:buFont typeface="Arial" panose="020B0604020202020204" pitchFamily="34" charset="0"/>
                <a:buChar char="•"/>
              </a:pPr>
              <a:r>
                <a:rPr lang="en-US" sz="1400" dirty="0"/>
                <a:t>Comparison of actual cost and net realizable value is done category wise (shares, debt securities, convertible securities and others) and not for each individual security.</a:t>
              </a:r>
            </a:p>
          </p:txBody>
        </p:sp>
      </p:grpSp>
      <p:grpSp>
        <p:nvGrpSpPr>
          <p:cNvPr id="7" name="Group 6">
            <a:extLst>
              <a:ext uri="{FF2B5EF4-FFF2-40B4-BE49-F238E27FC236}">
                <a16:creationId xmlns:a16="http://schemas.microsoft.com/office/drawing/2014/main" id="{A8B5275F-C18E-FCE1-4C1C-248568ACCD61}"/>
              </a:ext>
            </a:extLst>
          </p:cNvPr>
          <p:cNvGrpSpPr/>
          <p:nvPr/>
        </p:nvGrpSpPr>
        <p:grpSpPr>
          <a:xfrm>
            <a:off x="4268732" y="1564086"/>
            <a:ext cx="3689762" cy="4738385"/>
            <a:chOff x="2908521" y="1973858"/>
            <a:chExt cx="2368940" cy="5017591"/>
          </a:xfrm>
        </p:grpSpPr>
        <p:sp>
          <p:nvSpPr>
            <p:cNvPr id="8" name="Round Same Side Corner Rectangle 7">
              <a:extLst>
                <a:ext uri="{FF2B5EF4-FFF2-40B4-BE49-F238E27FC236}">
                  <a16:creationId xmlns:a16="http://schemas.microsoft.com/office/drawing/2014/main" id="{D9346954-1FEB-269A-DB99-42DECF17FFCD}"/>
                </a:ext>
              </a:extLst>
            </p:cNvPr>
            <p:cNvSpPr/>
            <p:nvPr/>
          </p:nvSpPr>
          <p:spPr bwMode="gray">
            <a:xfrm>
              <a:off x="2908522" y="1973858"/>
              <a:ext cx="2368939" cy="485530"/>
            </a:xfrm>
            <a:prstGeom prst="round2SameRect">
              <a:avLst>
                <a:gd name="adj1" fmla="val 50000"/>
                <a:gd name="adj2" fmla="val 0"/>
              </a:avLst>
            </a:prstGeom>
            <a:solidFill>
              <a:schemeClr val="accent1">
                <a:lumMod val="50000"/>
              </a:schemeClr>
            </a:solidFill>
            <a:ln w="19050" algn="ctr">
              <a:solidFill>
                <a:schemeClr val="accent5">
                  <a:lumMod val="50000"/>
                </a:schemeClr>
              </a:solidFill>
              <a:miter lim="800000"/>
              <a:headEnd/>
              <a:tailEnd/>
            </a:ln>
          </p:spPr>
          <p:txBody>
            <a:bodyPr wrap="square" lIns="0" tIns="88900" rIns="0" bIns="108000" rtlCol="0" anchor="ctr"/>
            <a:lstStyle/>
            <a:p>
              <a:pPr algn="ctr">
                <a:buFont typeface="Wingdings 2" pitchFamily="18" charset="2"/>
                <a:buNone/>
              </a:pPr>
              <a:r>
                <a:rPr lang="en-US" sz="1600" b="1" dirty="0">
                  <a:solidFill>
                    <a:schemeClr val="bg1"/>
                  </a:solidFill>
                </a:rPr>
                <a:t>Accounting standard</a:t>
              </a:r>
            </a:p>
          </p:txBody>
        </p:sp>
        <p:sp>
          <p:nvSpPr>
            <p:cNvPr id="10" name="Round Same Side Corner Rectangle 9">
              <a:extLst>
                <a:ext uri="{FF2B5EF4-FFF2-40B4-BE49-F238E27FC236}">
                  <a16:creationId xmlns:a16="http://schemas.microsoft.com/office/drawing/2014/main" id="{10B29C19-4F35-9D1A-72EC-1CFD86D6DAAC}"/>
                </a:ext>
              </a:extLst>
            </p:cNvPr>
            <p:cNvSpPr/>
            <p:nvPr/>
          </p:nvSpPr>
          <p:spPr bwMode="gray">
            <a:xfrm>
              <a:off x="2908521" y="2459387"/>
              <a:ext cx="2368939" cy="4532062"/>
            </a:xfrm>
            <a:prstGeom prst="round2SameRect">
              <a:avLst>
                <a:gd name="adj1" fmla="val 0"/>
                <a:gd name="adj2" fmla="val 11552"/>
              </a:avLst>
            </a:prstGeom>
            <a:solidFill>
              <a:srgbClr val="ECECEC">
                <a:alpha val="28000"/>
              </a:srgbClr>
            </a:solidFill>
            <a:ln w="19050" algn="ctr">
              <a:solidFill>
                <a:schemeClr val="accent5">
                  <a:lumMod val="50000"/>
                </a:schemeClr>
              </a:solidFill>
              <a:prstDash val="sysDot"/>
              <a:miter lim="800000"/>
              <a:headEnd/>
              <a:tailEnd/>
            </a:ln>
          </p:spPr>
          <p:txBody>
            <a:bodyPr wrap="square" lIns="36000" tIns="108000" rIns="88900" bIns="88900" rtlCol="0" anchor="t"/>
            <a:lstStyle/>
            <a:p>
              <a:pPr marL="285750" indent="-285750" algn="just">
                <a:buFont typeface="Arial" panose="020B0604020202020204" pitchFamily="34" charset="0"/>
                <a:buChar char="•"/>
              </a:pPr>
              <a:r>
                <a:rPr lang="en-US" sz="1400" dirty="0"/>
                <a:t>Similar to ICDS if securities are classified as current investments.</a:t>
              </a:r>
            </a:p>
            <a:p>
              <a:pPr marL="285750" indent="-285750" algn="just">
                <a:buFont typeface="Arial" panose="020B0604020202020204" pitchFamily="34" charset="0"/>
                <a:buChar char="•"/>
              </a:pPr>
              <a:r>
                <a:rPr lang="en-US" sz="1400" dirty="0"/>
                <a:t>There is no specific guidance for measuring fair value if there no active market exists.</a:t>
              </a:r>
            </a:p>
            <a:p>
              <a:pPr marL="285750" indent="-285750" algn="just">
                <a:buFont typeface="Arial" panose="020B0604020202020204" pitchFamily="34" charset="0"/>
                <a:buChar char="•"/>
              </a:pPr>
              <a:r>
                <a:rPr lang="en-US" sz="1400" dirty="0"/>
                <a:t>There is no specific guidance for determining the cost of securities when same cannot be ascertained by specific identification method.</a:t>
              </a:r>
            </a:p>
            <a:p>
              <a:pPr marL="285750" indent="-285750" algn="just">
                <a:buFont typeface="Arial" panose="020B0604020202020204" pitchFamily="34" charset="0"/>
                <a:buChar char="•"/>
              </a:pPr>
              <a:r>
                <a:rPr lang="en-US" sz="1400" dirty="0"/>
                <a:t>Comparison of actual cost or fair value is performed either on an individual investment basis or by category of investment, but not on an overall (or global) basis.</a:t>
              </a:r>
            </a:p>
          </p:txBody>
        </p:sp>
      </p:grpSp>
      <p:grpSp>
        <p:nvGrpSpPr>
          <p:cNvPr id="11" name="Group 10">
            <a:extLst>
              <a:ext uri="{FF2B5EF4-FFF2-40B4-BE49-F238E27FC236}">
                <a16:creationId xmlns:a16="http://schemas.microsoft.com/office/drawing/2014/main" id="{5C0369B5-58A5-2DC0-8C90-C4465AFCBDFA}"/>
              </a:ext>
            </a:extLst>
          </p:cNvPr>
          <p:cNvGrpSpPr/>
          <p:nvPr/>
        </p:nvGrpSpPr>
        <p:grpSpPr>
          <a:xfrm>
            <a:off x="8148313" y="1564085"/>
            <a:ext cx="3689762" cy="4738385"/>
            <a:chOff x="2908521" y="1973858"/>
            <a:chExt cx="2368940" cy="2898762"/>
          </a:xfrm>
        </p:grpSpPr>
        <p:sp>
          <p:nvSpPr>
            <p:cNvPr id="12" name="Round Same Side Corner Rectangle 7">
              <a:extLst>
                <a:ext uri="{FF2B5EF4-FFF2-40B4-BE49-F238E27FC236}">
                  <a16:creationId xmlns:a16="http://schemas.microsoft.com/office/drawing/2014/main" id="{DCC647DF-4BF3-B180-2269-E4011DCAC1C5}"/>
                </a:ext>
              </a:extLst>
            </p:cNvPr>
            <p:cNvSpPr/>
            <p:nvPr/>
          </p:nvSpPr>
          <p:spPr bwMode="gray">
            <a:xfrm>
              <a:off x="2908522" y="1973858"/>
              <a:ext cx="2368939" cy="280500"/>
            </a:xfrm>
            <a:prstGeom prst="round2SameRect">
              <a:avLst>
                <a:gd name="adj1" fmla="val 50000"/>
                <a:gd name="adj2" fmla="val 0"/>
              </a:avLst>
            </a:prstGeom>
            <a:solidFill>
              <a:schemeClr val="accent1">
                <a:lumMod val="50000"/>
              </a:schemeClr>
            </a:solidFill>
            <a:ln w="19050" algn="ctr">
              <a:solidFill>
                <a:schemeClr val="accent5">
                  <a:lumMod val="50000"/>
                </a:schemeClr>
              </a:solidFill>
              <a:miter lim="800000"/>
              <a:headEnd/>
              <a:tailEnd/>
            </a:ln>
          </p:spPr>
          <p:txBody>
            <a:bodyPr wrap="square" lIns="0" tIns="88900" rIns="0" bIns="108000" rtlCol="0" anchor="ctr"/>
            <a:lstStyle/>
            <a:p>
              <a:pPr algn="ctr">
                <a:buFont typeface="Wingdings 2" pitchFamily="18" charset="2"/>
                <a:buNone/>
              </a:pPr>
              <a:r>
                <a:rPr lang="en-US" sz="1600" b="1" dirty="0">
                  <a:solidFill>
                    <a:schemeClr val="bg1"/>
                  </a:solidFill>
                </a:rPr>
                <a:t>Indian Accounting Standard</a:t>
              </a:r>
            </a:p>
          </p:txBody>
        </p:sp>
        <p:sp>
          <p:nvSpPr>
            <p:cNvPr id="13" name="Round Same Side Corner Rectangle 9">
              <a:extLst>
                <a:ext uri="{FF2B5EF4-FFF2-40B4-BE49-F238E27FC236}">
                  <a16:creationId xmlns:a16="http://schemas.microsoft.com/office/drawing/2014/main" id="{377516ED-0DEF-BAEE-152B-770021FA37AD}"/>
                </a:ext>
              </a:extLst>
            </p:cNvPr>
            <p:cNvSpPr/>
            <p:nvPr/>
          </p:nvSpPr>
          <p:spPr bwMode="gray">
            <a:xfrm>
              <a:off x="2908521" y="2259675"/>
              <a:ext cx="2368939" cy="2612945"/>
            </a:xfrm>
            <a:prstGeom prst="round2SameRect">
              <a:avLst>
                <a:gd name="adj1" fmla="val 0"/>
                <a:gd name="adj2" fmla="val 11552"/>
              </a:avLst>
            </a:prstGeom>
            <a:solidFill>
              <a:srgbClr val="ECECEC">
                <a:alpha val="28000"/>
              </a:srgbClr>
            </a:solidFill>
            <a:ln w="19050" algn="ctr">
              <a:solidFill>
                <a:schemeClr val="accent5">
                  <a:lumMod val="50000"/>
                </a:schemeClr>
              </a:solidFill>
              <a:prstDash val="sysDot"/>
              <a:miter lim="800000"/>
              <a:headEnd/>
              <a:tailEnd/>
            </a:ln>
          </p:spPr>
          <p:txBody>
            <a:bodyPr wrap="square" lIns="36000" tIns="108000" rIns="88900" bIns="88900" rtlCol="0" anchor="t"/>
            <a:lstStyle/>
            <a:p>
              <a:pPr marL="285750" indent="-285750" algn="just">
                <a:buFont typeface="Arial" panose="020B0604020202020204" pitchFamily="34" charset="0"/>
                <a:buChar char="•"/>
              </a:pPr>
              <a:r>
                <a:rPr lang="en-US" sz="1400" dirty="0"/>
                <a:t>Depending upon the entity’s business model for managing the financial assets and the contractual cash flow characteristics of the securities, securities are measured at:</a:t>
              </a:r>
            </a:p>
            <a:p>
              <a:pPr marL="514350" indent="-228600" algn="just">
                <a:buFont typeface="+mj-lt"/>
                <a:buAutoNum type="alphaLcPeriod"/>
              </a:pPr>
              <a:r>
                <a:rPr lang="en-US" sz="1400" dirty="0" err="1"/>
                <a:t>amortised</a:t>
              </a:r>
              <a:r>
                <a:rPr lang="en-US" sz="1400" dirty="0"/>
                <a:t> cost; or</a:t>
              </a:r>
            </a:p>
            <a:p>
              <a:pPr marL="514350" indent="-228600" algn="just">
                <a:buFont typeface="+mj-lt"/>
                <a:buAutoNum type="alphaLcPeriod"/>
              </a:pPr>
              <a:r>
                <a:rPr lang="en-US" sz="1400" dirty="0"/>
                <a:t>fair value through other comprehensive income; or</a:t>
              </a:r>
            </a:p>
            <a:p>
              <a:pPr marL="514350" indent="-228600" algn="just">
                <a:buFont typeface="+mj-lt"/>
                <a:buAutoNum type="alphaLcPeriod"/>
              </a:pPr>
              <a:r>
                <a:rPr lang="en-US" sz="1400" dirty="0"/>
                <a:t>fair value through profit or loss.</a:t>
              </a:r>
            </a:p>
            <a:p>
              <a:pPr marL="514350" indent="-228600" algn="just">
                <a:buFont typeface="+mj-lt"/>
                <a:buAutoNum type="alphaLcPeriod"/>
              </a:pPr>
              <a:r>
                <a:rPr lang="en-US" sz="1400" dirty="0"/>
                <a:t>Measured on standalone basis.</a:t>
              </a:r>
            </a:p>
            <a:p>
              <a:pPr marL="285750" algn="just"/>
              <a:endParaRPr lang="en-US" sz="1400" dirty="0"/>
            </a:p>
            <a:p>
              <a:pPr marL="285750" indent="-285750" algn="just">
                <a:buFont typeface="Arial" panose="020B0604020202020204" pitchFamily="34" charset="0"/>
                <a:buChar char="•"/>
              </a:pPr>
              <a:r>
                <a:rPr lang="en-US" sz="1400" dirty="0"/>
                <a:t>Further, if certain conditions are met, an entity can measure the group of assets with offsetting risk positions on the basis of its net exposure instead of individual positions within the group (portfolio measurement exception).</a:t>
              </a:r>
            </a:p>
          </p:txBody>
        </p:sp>
      </p:grpSp>
      <p:sp>
        <p:nvSpPr>
          <p:cNvPr id="15" name="Title 1">
            <a:extLst>
              <a:ext uri="{FF2B5EF4-FFF2-40B4-BE49-F238E27FC236}">
                <a16:creationId xmlns:a16="http://schemas.microsoft.com/office/drawing/2014/main" id="{48C0D709-F18E-3C90-FA6F-0EDE8A4C3B22}"/>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VIII: Securities</a:t>
            </a:r>
          </a:p>
        </p:txBody>
      </p:sp>
    </p:spTree>
    <p:extLst>
      <p:ext uri="{BB962C8B-B14F-4D97-AF65-F5344CB8AC3E}">
        <p14:creationId xmlns:p14="http://schemas.microsoft.com/office/powerpoint/2010/main" val="192796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B12326D-D714-A3D5-A35F-5DC5AF329545}"/>
              </a:ext>
            </a:extLst>
          </p:cNvPr>
          <p:cNvSpPr txBox="1"/>
          <p:nvPr/>
        </p:nvSpPr>
        <p:spPr>
          <a:xfrm>
            <a:off x="425221" y="2844225"/>
            <a:ext cx="9408160" cy="584775"/>
          </a:xfrm>
          <a:prstGeom prst="rect">
            <a:avLst/>
          </a:prstGeom>
          <a:noFill/>
        </p:spPr>
        <p:txBody>
          <a:bodyPr wrap="square" rtlCol="0">
            <a:spAutoFit/>
          </a:bodyPr>
          <a:lstStyle/>
          <a:p>
            <a:r>
              <a:rPr lang="en-US" sz="3200" b="1" dirty="0">
                <a:solidFill>
                  <a:srgbClr val="3485A2"/>
                </a:solidFill>
              </a:rPr>
              <a:t>ICDS IX: Borrowing Cost</a:t>
            </a:r>
          </a:p>
        </p:txBody>
      </p:sp>
    </p:spTree>
    <p:extLst>
      <p:ext uri="{BB962C8B-B14F-4D97-AF65-F5344CB8AC3E}">
        <p14:creationId xmlns:p14="http://schemas.microsoft.com/office/powerpoint/2010/main" val="294964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3A455DC-7E89-7AE6-C934-3ACA49CDD731}"/>
              </a:ext>
            </a:extLst>
          </p:cNvPr>
          <p:cNvSpPr/>
          <p:nvPr/>
        </p:nvSpPr>
        <p:spPr>
          <a:xfrm>
            <a:off x="389149" y="816003"/>
            <a:ext cx="11081491" cy="49359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IX: Borrowing Cost</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4E63991-D7F0-1411-F49B-93BEF57C3D46}"/>
              </a:ext>
            </a:extLst>
          </p:cNvPr>
          <p:cNvSpPr txBox="1"/>
          <p:nvPr/>
        </p:nvSpPr>
        <p:spPr>
          <a:xfrm>
            <a:off x="470427" y="883177"/>
            <a:ext cx="10918931" cy="553998"/>
          </a:xfrm>
          <a:prstGeom prst="rect">
            <a:avLst/>
          </a:prstGeom>
          <a:noFill/>
        </p:spPr>
        <p:txBody>
          <a:bodyPr wrap="square" rtlCol="0">
            <a:spAutoFit/>
          </a:bodyPr>
          <a:lstStyle/>
          <a:p>
            <a:r>
              <a:rPr lang="en-US" sz="1400" dirty="0"/>
              <a:t>ICDS IX deals with the treatment of borrowing costs. It does not deal with the actual or imputed cost of owners' equity and preference share capital.</a:t>
            </a:r>
          </a:p>
          <a:p>
            <a:pPr marL="285750" indent="-285750">
              <a:buFont typeface="Arial" panose="020B0604020202020204" pitchFamily="34" charset="0"/>
              <a:buChar char="•"/>
            </a:pPr>
            <a:endParaRPr lang="en-US" sz="1600" dirty="0"/>
          </a:p>
        </p:txBody>
      </p:sp>
      <p:sp>
        <p:nvSpPr>
          <p:cNvPr id="6" name="Rectangle 5">
            <a:extLst>
              <a:ext uri="{FF2B5EF4-FFF2-40B4-BE49-F238E27FC236}">
                <a16:creationId xmlns:a16="http://schemas.microsoft.com/office/drawing/2014/main" id="{0A713156-1BEA-273B-85C2-B4B08FDA0E31}"/>
              </a:ext>
            </a:extLst>
          </p:cNvPr>
          <p:cNvSpPr/>
          <p:nvPr/>
        </p:nvSpPr>
        <p:spPr>
          <a:xfrm>
            <a:off x="389149" y="1496531"/>
            <a:ext cx="11081491" cy="12794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400" dirty="0"/>
              <a:t>Recognition criteria –</a:t>
            </a:r>
          </a:p>
          <a:p>
            <a:pPr marL="285750" indent="-285750" algn="just">
              <a:buFont typeface="Arial" panose="020B0604020202020204" pitchFamily="34" charset="0"/>
              <a:buChar char="•"/>
            </a:pPr>
            <a:r>
              <a:rPr lang="en-US" sz="1400" dirty="0"/>
              <a:t>Borrowing costs that are directly attributable to the acquisition, construction or production of a qualifying asset shall be capitalized as part of the cost of that asset.</a:t>
            </a:r>
          </a:p>
          <a:p>
            <a:pPr marL="285750" indent="-285750" algn="just">
              <a:buFont typeface="Arial" panose="020B0604020202020204" pitchFamily="34" charset="0"/>
              <a:buChar char="•"/>
            </a:pPr>
            <a:r>
              <a:rPr lang="en-US" sz="1400" dirty="0"/>
              <a:t>The amount of borrowing costs eligible for </a:t>
            </a:r>
            <a:r>
              <a:rPr lang="en-US" sz="1400" dirty="0" err="1"/>
              <a:t>capitalisation</a:t>
            </a:r>
            <a:r>
              <a:rPr lang="en-US" sz="1400" dirty="0"/>
              <a:t> shall be determined in accordance with this ICDS.</a:t>
            </a:r>
          </a:p>
          <a:p>
            <a:pPr marL="285750" indent="-285750" algn="just">
              <a:buFont typeface="Arial" panose="020B0604020202020204" pitchFamily="34" charset="0"/>
              <a:buChar char="•"/>
            </a:pPr>
            <a:r>
              <a:rPr lang="en-US" sz="1400" dirty="0"/>
              <a:t>Other borrowing costs shall be recognised in accordance with the provisions of the Act.</a:t>
            </a:r>
          </a:p>
        </p:txBody>
      </p:sp>
      <p:sp>
        <p:nvSpPr>
          <p:cNvPr id="24" name="TextBox 23">
            <a:extLst>
              <a:ext uri="{FF2B5EF4-FFF2-40B4-BE49-F238E27FC236}">
                <a16:creationId xmlns:a16="http://schemas.microsoft.com/office/drawing/2014/main" id="{321F6822-A790-32A8-672F-A8DF0026948A}"/>
              </a:ext>
            </a:extLst>
          </p:cNvPr>
          <p:cNvSpPr txBox="1"/>
          <p:nvPr/>
        </p:nvSpPr>
        <p:spPr>
          <a:xfrm>
            <a:off x="328409" y="2873782"/>
            <a:ext cx="4538451" cy="338554"/>
          </a:xfrm>
          <a:prstGeom prst="rect">
            <a:avLst/>
          </a:prstGeom>
          <a:noFill/>
        </p:spPr>
        <p:txBody>
          <a:bodyPr wrap="square" rtlCol="0">
            <a:spAutoFit/>
          </a:bodyPr>
          <a:lstStyle/>
          <a:p>
            <a:r>
              <a:rPr lang="en-US" sz="1600" b="1" dirty="0"/>
              <a:t>Definitions as per ICDS IX</a:t>
            </a:r>
          </a:p>
        </p:txBody>
      </p:sp>
      <p:grpSp>
        <p:nvGrpSpPr>
          <p:cNvPr id="21" name="Group 20">
            <a:extLst>
              <a:ext uri="{FF2B5EF4-FFF2-40B4-BE49-F238E27FC236}">
                <a16:creationId xmlns:a16="http://schemas.microsoft.com/office/drawing/2014/main" id="{C863CC87-3D2D-6462-FD52-1723230AFC51}"/>
              </a:ext>
            </a:extLst>
          </p:cNvPr>
          <p:cNvGrpSpPr/>
          <p:nvPr/>
        </p:nvGrpSpPr>
        <p:grpSpPr>
          <a:xfrm>
            <a:off x="414545" y="2984346"/>
            <a:ext cx="11030693" cy="3299088"/>
            <a:chOff x="414545" y="2984346"/>
            <a:chExt cx="11030693" cy="3299088"/>
          </a:xfrm>
        </p:grpSpPr>
        <p:sp>
          <p:nvSpPr>
            <p:cNvPr id="11" name="Rectangle 10">
              <a:extLst>
                <a:ext uri="{FF2B5EF4-FFF2-40B4-BE49-F238E27FC236}">
                  <a16:creationId xmlns:a16="http://schemas.microsoft.com/office/drawing/2014/main" id="{A733AC01-48D7-3B86-E2C5-59323596B4D1}"/>
                </a:ext>
              </a:extLst>
            </p:cNvPr>
            <p:cNvSpPr/>
            <p:nvPr/>
          </p:nvSpPr>
          <p:spPr bwMode="gray">
            <a:xfrm>
              <a:off x="5268738" y="3852001"/>
              <a:ext cx="1542759" cy="2369878"/>
            </a:xfrm>
            <a:prstGeom prst="rect">
              <a:avLst/>
            </a:prstGeom>
            <a:pattFill prst="dkUpDiag">
              <a:fgClr>
                <a:schemeClr val="tx2">
                  <a:lumMod val="25000"/>
                  <a:lumOff val="75000"/>
                </a:schemeClr>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600" b="1" dirty="0">
                <a:solidFill>
                  <a:schemeClr val="bg1"/>
                </a:solidFill>
              </a:endParaRPr>
            </a:p>
          </p:txBody>
        </p:sp>
        <p:sp>
          <p:nvSpPr>
            <p:cNvPr id="12" name="Oval 11">
              <a:extLst>
                <a:ext uri="{FF2B5EF4-FFF2-40B4-BE49-F238E27FC236}">
                  <a16:creationId xmlns:a16="http://schemas.microsoft.com/office/drawing/2014/main" id="{2079A767-1752-A6AA-877C-A216B409DB3B}"/>
                </a:ext>
              </a:extLst>
            </p:cNvPr>
            <p:cNvSpPr/>
            <p:nvPr/>
          </p:nvSpPr>
          <p:spPr bwMode="gray">
            <a:xfrm>
              <a:off x="5258847" y="2984346"/>
              <a:ext cx="1552650" cy="1346806"/>
            </a:xfrm>
            <a:prstGeom prst="ellipse">
              <a:avLst/>
            </a:prstGeom>
            <a:solidFill>
              <a:schemeClr val="accent1">
                <a:lumMod val="75000"/>
              </a:schemeClr>
            </a:solidFill>
            <a:ln w="19050" algn="ctr">
              <a:noFill/>
              <a:miter lim="800000"/>
              <a:headEnd/>
              <a:tailEnd/>
            </a:ln>
            <a:effectLst>
              <a:outerShdw blurRad="50800" dist="38100" dir="2700000" algn="tl" rotWithShape="0">
                <a:prstClr val="black">
                  <a:alpha val="40000"/>
                </a:prstClr>
              </a:outerShdw>
            </a:effectLst>
          </p:spPr>
          <p:txBody>
            <a:bodyPr wrap="square" lIns="88900" tIns="88900" rIns="88900" bIns="88900" rtlCol="0" anchor="ctr"/>
            <a:lstStyle/>
            <a:p>
              <a:pPr algn="ctr">
                <a:lnSpc>
                  <a:spcPct val="106000"/>
                </a:lnSpc>
                <a:buFont typeface="Wingdings 2" pitchFamily="18" charset="2"/>
                <a:buNone/>
              </a:pPr>
              <a:endParaRPr lang="en-IN" sz="1600" b="1" dirty="0">
                <a:solidFill>
                  <a:schemeClr val="bg1"/>
                </a:solidFill>
              </a:endParaRPr>
            </a:p>
          </p:txBody>
        </p:sp>
        <p:sp>
          <p:nvSpPr>
            <p:cNvPr id="13" name="Rounded Rectangle 42">
              <a:extLst>
                <a:ext uri="{FF2B5EF4-FFF2-40B4-BE49-F238E27FC236}">
                  <a16:creationId xmlns:a16="http://schemas.microsoft.com/office/drawing/2014/main" id="{A05F9758-0799-9A52-993C-6B88251399B9}"/>
                </a:ext>
              </a:extLst>
            </p:cNvPr>
            <p:cNvSpPr/>
            <p:nvPr/>
          </p:nvSpPr>
          <p:spPr bwMode="gray">
            <a:xfrm>
              <a:off x="414545" y="3420666"/>
              <a:ext cx="5312792" cy="493591"/>
            </a:xfrm>
            <a:prstGeom prst="roundRect">
              <a:avLst>
                <a:gd name="adj" fmla="val 50000"/>
              </a:avLst>
            </a:prstGeom>
            <a:solidFill>
              <a:schemeClr val="accent1">
                <a:lumMod val="60000"/>
                <a:lumOff val="40000"/>
              </a:schemeClr>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IN" sz="1600" b="1" dirty="0">
                  <a:solidFill>
                    <a:schemeClr val="bg1"/>
                  </a:solidFill>
                </a:rPr>
                <a:t>Borrowing Cost as per ICDS IX</a:t>
              </a:r>
            </a:p>
          </p:txBody>
        </p:sp>
        <p:sp>
          <p:nvSpPr>
            <p:cNvPr id="14" name="Rounded Rectangle 43">
              <a:extLst>
                <a:ext uri="{FF2B5EF4-FFF2-40B4-BE49-F238E27FC236}">
                  <a16:creationId xmlns:a16="http://schemas.microsoft.com/office/drawing/2014/main" id="{E67C84E8-BBFA-01B7-CBF6-F9FACC9A8561}"/>
                </a:ext>
              </a:extLst>
            </p:cNvPr>
            <p:cNvSpPr/>
            <p:nvPr/>
          </p:nvSpPr>
          <p:spPr bwMode="gray">
            <a:xfrm>
              <a:off x="6352898" y="3420666"/>
              <a:ext cx="5092340" cy="493591"/>
            </a:xfrm>
            <a:prstGeom prst="roundRect">
              <a:avLst>
                <a:gd name="adj" fmla="val 50000"/>
              </a:avLst>
            </a:prstGeom>
            <a:solidFill>
              <a:schemeClr val="accent1">
                <a:lumMod val="60000"/>
                <a:lumOff val="40000"/>
              </a:schemeClr>
            </a:solidFill>
            <a:ln w="19050" algn="ctr">
              <a:noFill/>
              <a:miter lim="800000"/>
              <a:headEnd/>
              <a:tailEnd/>
            </a:ln>
          </p:spPr>
          <p:txBody>
            <a:bodyPr wrap="square" lIns="88900" tIns="88900" rIns="88900" bIns="88900" rtlCol="0" anchor="ctr"/>
            <a:lstStyle/>
            <a:p>
              <a:pPr algn="r">
                <a:lnSpc>
                  <a:spcPct val="106000"/>
                </a:lnSpc>
                <a:buFont typeface="Wingdings 2" pitchFamily="18" charset="2"/>
                <a:buNone/>
              </a:pPr>
              <a:r>
                <a:rPr lang="en-IN" sz="1600" b="1" dirty="0">
                  <a:solidFill>
                    <a:schemeClr val="bg1"/>
                  </a:solidFill>
                </a:rPr>
                <a:t>Qualifying asset as per ICDS IX</a:t>
              </a:r>
            </a:p>
          </p:txBody>
        </p:sp>
        <p:sp>
          <p:nvSpPr>
            <p:cNvPr id="15" name="Oval 14">
              <a:extLst>
                <a:ext uri="{FF2B5EF4-FFF2-40B4-BE49-F238E27FC236}">
                  <a16:creationId xmlns:a16="http://schemas.microsoft.com/office/drawing/2014/main" id="{A019B97A-ADDA-2766-D4C3-26022475E620}"/>
                </a:ext>
              </a:extLst>
            </p:cNvPr>
            <p:cNvSpPr/>
            <p:nvPr/>
          </p:nvSpPr>
          <p:spPr bwMode="gray">
            <a:xfrm>
              <a:off x="5432317" y="3134818"/>
              <a:ext cx="1205710" cy="1045862"/>
            </a:xfrm>
            <a:prstGeom prst="ellipse">
              <a:avLst/>
            </a:prstGeom>
            <a:solidFill>
              <a:schemeClr val="accent1">
                <a:lumMod val="20000"/>
                <a:lumOff val="80000"/>
              </a:schemeClr>
            </a:solidFill>
            <a:ln w="19050" algn="ctr">
              <a:noFill/>
              <a:miter lim="800000"/>
              <a:headEnd/>
              <a:tailEnd/>
            </a:ln>
            <a:effectLst>
              <a:outerShdw blurRad="50800" dist="38100" dir="2700000" algn="tl" rotWithShape="0">
                <a:prstClr val="black">
                  <a:alpha val="40000"/>
                </a:prstClr>
              </a:outerShdw>
            </a:effectLst>
          </p:spPr>
          <p:txBody>
            <a:bodyPr wrap="square" lIns="88900" tIns="88900" rIns="88900" bIns="88900" rtlCol="0" anchor="ctr"/>
            <a:lstStyle/>
            <a:p>
              <a:pPr algn="ctr">
                <a:lnSpc>
                  <a:spcPct val="106000"/>
                </a:lnSpc>
                <a:buFont typeface="Wingdings 2" pitchFamily="18" charset="2"/>
                <a:buNone/>
              </a:pPr>
              <a:endParaRPr lang="en-IN" sz="1600" b="1" dirty="0">
                <a:solidFill>
                  <a:schemeClr val="bg1"/>
                </a:solidFill>
              </a:endParaRPr>
            </a:p>
          </p:txBody>
        </p:sp>
        <p:sp>
          <p:nvSpPr>
            <p:cNvPr id="16" name="Freeform 351">
              <a:extLst>
                <a:ext uri="{FF2B5EF4-FFF2-40B4-BE49-F238E27FC236}">
                  <a16:creationId xmlns:a16="http://schemas.microsoft.com/office/drawing/2014/main" id="{2B565E79-E108-FA4F-961D-1D44B69DE801}"/>
                </a:ext>
              </a:extLst>
            </p:cNvPr>
            <p:cNvSpPr>
              <a:spLocks noChangeAspect="1" noEditPoints="1"/>
            </p:cNvSpPr>
            <p:nvPr/>
          </p:nvSpPr>
          <p:spPr bwMode="auto">
            <a:xfrm>
              <a:off x="5574145" y="3257843"/>
              <a:ext cx="922053" cy="799811"/>
            </a:xfrm>
            <a:custGeom>
              <a:avLst/>
              <a:gdLst>
                <a:gd name="T0" fmla="*/ 336 w 512"/>
                <a:gd name="T1" fmla="*/ 169 h 512"/>
                <a:gd name="T2" fmla="*/ 337 w 512"/>
                <a:gd name="T3" fmla="*/ 131 h 512"/>
                <a:gd name="T4" fmla="*/ 295 w 512"/>
                <a:gd name="T5" fmla="*/ 159 h 512"/>
                <a:gd name="T6" fmla="*/ 117 w 512"/>
                <a:gd name="T7" fmla="*/ 266 h 512"/>
                <a:gd name="T8" fmla="*/ 180 w 512"/>
                <a:gd name="T9" fmla="*/ 373 h 512"/>
                <a:gd name="T10" fmla="*/ 213 w 512"/>
                <a:gd name="T11" fmla="*/ 362 h 512"/>
                <a:gd name="T12" fmla="*/ 266 w 512"/>
                <a:gd name="T13" fmla="*/ 352 h 512"/>
                <a:gd name="T14" fmla="*/ 277 w 512"/>
                <a:gd name="T15" fmla="*/ 373 h 512"/>
                <a:gd name="T16" fmla="*/ 309 w 512"/>
                <a:gd name="T17" fmla="*/ 361 h 512"/>
                <a:gd name="T18" fmla="*/ 351 w 512"/>
                <a:gd name="T19" fmla="*/ 276 h 512"/>
                <a:gd name="T20" fmla="*/ 394 w 512"/>
                <a:gd name="T21" fmla="*/ 266 h 512"/>
                <a:gd name="T22" fmla="*/ 384 w 512"/>
                <a:gd name="T23" fmla="*/ 224 h 512"/>
                <a:gd name="T24" fmla="*/ 226 w 512"/>
                <a:gd name="T25" fmla="*/ 185 h 512"/>
                <a:gd name="T26" fmla="*/ 171 w 512"/>
                <a:gd name="T27" fmla="*/ 213 h 512"/>
                <a:gd name="T28" fmla="*/ 164 w 512"/>
                <a:gd name="T29" fmla="*/ 194 h 512"/>
                <a:gd name="T30" fmla="*/ 234 w 512"/>
                <a:gd name="T31" fmla="*/ 172 h 512"/>
                <a:gd name="T32" fmla="*/ 256 w 512"/>
                <a:gd name="T33" fmla="*/ 0 h 512"/>
                <a:gd name="T34" fmla="*/ 256 w 512"/>
                <a:gd name="T35" fmla="*/ 512 h 512"/>
                <a:gd name="T36" fmla="*/ 256 w 512"/>
                <a:gd name="T37" fmla="*/ 0 h 512"/>
                <a:gd name="T38" fmla="*/ 405 w 512"/>
                <a:gd name="T39" fmla="*/ 288 h 512"/>
                <a:gd name="T40" fmla="*/ 330 w 512"/>
                <a:gd name="T41" fmla="*/ 365 h 512"/>
                <a:gd name="T42" fmla="*/ 320 w 512"/>
                <a:gd name="T43" fmla="*/ 394 h 512"/>
                <a:gd name="T44" fmla="*/ 256 w 512"/>
                <a:gd name="T45" fmla="*/ 384 h 512"/>
                <a:gd name="T46" fmla="*/ 234 w 512"/>
                <a:gd name="T47" fmla="*/ 373 h 512"/>
                <a:gd name="T48" fmla="*/ 224 w 512"/>
                <a:gd name="T49" fmla="*/ 394 h 512"/>
                <a:gd name="T50" fmla="*/ 160 w 512"/>
                <a:gd name="T51" fmla="*/ 384 h 512"/>
                <a:gd name="T52" fmla="*/ 114 w 512"/>
                <a:gd name="T53" fmla="*/ 336 h 512"/>
                <a:gd name="T54" fmla="*/ 234 w 512"/>
                <a:gd name="T55" fmla="*/ 128 h 512"/>
                <a:gd name="T56" fmla="*/ 351 w 512"/>
                <a:gd name="T57" fmla="*/ 106 h 512"/>
                <a:gd name="T58" fmla="*/ 362 w 512"/>
                <a:gd name="T59" fmla="*/ 120 h 512"/>
                <a:gd name="T60" fmla="*/ 390 w 512"/>
                <a:gd name="T61" fmla="*/ 202 h 512"/>
                <a:gd name="T62" fmla="*/ 416 w 512"/>
                <a:gd name="T63"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374" y="218"/>
                  </a:moveTo>
                  <a:cubicBezTo>
                    <a:pt x="374" y="217"/>
                    <a:pt x="357" y="182"/>
                    <a:pt x="336" y="169"/>
                  </a:cubicBezTo>
                  <a:cubicBezTo>
                    <a:pt x="332" y="166"/>
                    <a:pt x="330" y="162"/>
                    <a:pt x="331" y="157"/>
                  </a:cubicBezTo>
                  <a:cubicBezTo>
                    <a:pt x="337" y="131"/>
                    <a:pt x="337" y="131"/>
                    <a:pt x="337" y="131"/>
                  </a:cubicBezTo>
                  <a:cubicBezTo>
                    <a:pt x="327" y="134"/>
                    <a:pt x="314" y="141"/>
                    <a:pt x="308" y="154"/>
                  </a:cubicBezTo>
                  <a:cubicBezTo>
                    <a:pt x="306" y="159"/>
                    <a:pt x="300" y="161"/>
                    <a:pt x="295" y="159"/>
                  </a:cubicBezTo>
                  <a:cubicBezTo>
                    <a:pt x="276" y="152"/>
                    <a:pt x="257" y="149"/>
                    <a:pt x="234" y="149"/>
                  </a:cubicBezTo>
                  <a:cubicBezTo>
                    <a:pt x="170" y="149"/>
                    <a:pt x="117" y="202"/>
                    <a:pt x="117" y="266"/>
                  </a:cubicBezTo>
                  <a:cubicBezTo>
                    <a:pt x="117" y="285"/>
                    <a:pt x="122" y="304"/>
                    <a:pt x="130" y="320"/>
                  </a:cubicBezTo>
                  <a:cubicBezTo>
                    <a:pt x="149" y="323"/>
                    <a:pt x="176" y="337"/>
                    <a:pt x="180" y="373"/>
                  </a:cubicBezTo>
                  <a:cubicBezTo>
                    <a:pt x="213" y="373"/>
                    <a:pt x="213" y="373"/>
                    <a:pt x="213" y="373"/>
                  </a:cubicBezTo>
                  <a:cubicBezTo>
                    <a:pt x="213" y="362"/>
                    <a:pt x="213" y="362"/>
                    <a:pt x="213" y="362"/>
                  </a:cubicBezTo>
                  <a:cubicBezTo>
                    <a:pt x="213" y="356"/>
                    <a:pt x="218" y="352"/>
                    <a:pt x="224" y="352"/>
                  </a:cubicBezTo>
                  <a:cubicBezTo>
                    <a:pt x="266" y="352"/>
                    <a:pt x="266" y="352"/>
                    <a:pt x="266" y="352"/>
                  </a:cubicBezTo>
                  <a:cubicBezTo>
                    <a:pt x="272" y="352"/>
                    <a:pt x="277" y="356"/>
                    <a:pt x="277" y="362"/>
                  </a:cubicBezTo>
                  <a:cubicBezTo>
                    <a:pt x="277" y="373"/>
                    <a:pt x="277" y="373"/>
                    <a:pt x="277" y="373"/>
                  </a:cubicBezTo>
                  <a:cubicBezTo>
                    <a:pt x="309" y="373"/>
                    <a:pt x="309" y="373"/>
                    <a:pt x="309" y="373"/>
                  </a:cubicBezTo>
                  <a:cubicBezTo>
                    <a:pt x="309" y="361"/>
                    <a:pt x="309" y="361"/>
                    <a:pt x="309" y="361"/>
                  </a:cubicBezTo>
                  <a:cubicBezTo>
                    <a:pt x="309" y="358"/>
                    <a:pt x="310" y="356"/>
                    <a:pt x="312" y="354"/>
                  </a:cubicBezTo>
                  <a:cubicBezTo>
                    <a:pt x="335" y="331"/>
                    <a:pt x="349" y="303"/>
                    <a:pt x="351" y="276"/>
                  </a:cubicBezTo>
                  <a:cubicBezTo>
                    <a:pt x="352" y="271"/>
                    <a:pt x="356" y="266"/>
                    <a:pt x="362" y="266"/>
                  </a:cubicBezTo>
                  <a:cubicBezTo>
                    <a:pt x="394" y="266"/>
                    <a:pt x="394" y="266"/>
                    <a:pt x="394" y="266"/>
                  </a:cubicBezTo>
                  <a:cubicBezTo>
                    <a:pt x="394" y="224"/>
                    <a:pt x="394" y="224"/>
                    <a:pt x="394" y="224"/>
                  </a:cubicBezTo>
                  <a:cubicBezTo>
                    <a:pt x="384" y="224"/>
                    <a:pt x="384" y="224"/>
                    <a:pt x="384" y="224"/>
                  </a:cubicBezTo>
                  <a:cubicBezTo>
                    <a:pt x="380" y="224"/>
                    <a:pt x="376" y="221"/>
                    <a:pt x="374" y="218"/>
                  </a:cubicBezTo>
                  <a:close/>
                  <a:moveTo>
                    <a:pt x="226" y="185"/>
                  </a:moveTo>
                  <a:cubicBezTo>
                    <a:pt x="209" y="189"/>
                    <a:pt x="192" y="198"/>
                    <a:pt x="178" y="210"/>
                  </a:cubicBezTo>
                  <a:cubicBezTo>
                    <a:pt x="176" y="212"/>
                    <a:pt x="174" y="213"/>
                    <a:pt x="171" y="213"/>
                  </a:cubicBezTo>
                  <a:cubicBezTo>
                    <a:pt x="168" y="213"/>
                    <a:pt x="165" y="212"/>
                    <a:pt x="163" y="209"/>
                  </a:cubicBezTo>
                  <a:cubicBezTo>
                    <a:pt x="159" y="205"/>
                    <a:pt x="160" y="198"/>
                    <a:pt x="164" y="194"/>
                  </a:cubicBezTo>
                  <a:cubicBezTo>
                    <a:pt x="180" y="180"/>
                    <a:pt x="200" y="169"/>
                    <a:pt x="221" y="164"/>
                  </a:cubicBezTo>
                  <a:cubicBezTo>
                    <a:pt x="227" y="163"/>
                    <a:pt x="233" y="166"/>
                    <a:pt x="234" y="172"/>
                  </a:cubicBezTo>
                  <a:cubicBezTo>
                    <a:pt x="235" y="177"/>
                    <a:pt x="232" y="183"/>
                    <a:pt x="226" y="185"/>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277"/>
                  </a:moveTo>
                  <a:cubicBezTo>
                    <a:pt x="416" y="283"/>
                    <a:pt x="411" y="288"/>
                    <a:pt x="405" y="288"/>
                  </a:cubicBezTo>
                  <a:cubicBezTo>
                    <a:pt x="371" y="288"/>
                    <a:pt x="371" y="288"/>
                    <a:pt x="371" y="288"/>
                  </a:cubicBezTo>
                  <a:cubicBezTo>
                    <a:pt x="365" y="323"/>
                    <a:pt x="345" y="350"/>
                    <a:pt x="330" y="365"/>
                  </a:cubicBezTo>
                  <a:cubicBezTo>
                    <a:pt x="330" y="384"/>
                    <a:pt x="330" y="384"/>
                    <a:pt x="330" y="384"/>
                  </a:cubicBezTo>
                  <a:cubicBezTo>
                    <a:pt x="330" y="390"/>
                    <a:pt x="326" y="394"/>
                    <a:pt x="320" y="394"/>
                  </a:cubicBezTo>
                  <a:cubicBezTo>
                    <a:pt x="266" y="394"/>
                    <a:pt x="266" y="394"/>
                    <a:pt x="266" y="394"/>
                  </a:cubicBezTo>
                  <a:cubicBezTo>
                    <a:pt x="260" y="394"/>
                    <a:pt x="256" y="390"/>
                    <a:pt x="256" y="384"/>
                  </a:cubicBezTo>
                  <a:cubicBezTo>
                    <a:pt x="256" y="373"/>
                    <a:pt x="256" y="373"/>
                    <a:pt x="256" y="373"/>
                  </a:cubicBezTo>
                  <a:cubicBezTo>
                    <a:pt x="234" y="373"/>
                    <a:pt x="234" y="373"/>
                    <a:pt x="234" y="373"/>
                  </a:cubicBezTo>
                  <a:cubicBezTo>
                    <a:pt x="234" y="384"/>
                    <a:pt x="234" y="384"/>
                    <a:pt x="234" y="384"/>
                  </a:cubicBezTo>
                  <a:cubicBezTo>
                    <a:pt x="234" y="390"/>
                    <a:pt x="230" y="394"/>
                    <a:pt x="224" y="394"/>
                  </a:cubicBezTo>
                  <a:cubicBezTo>
                    <a:pt x="170" y="394"/>
                    <a:pt x="170" y="394"/>
                    <a:pt x="170" y="394"/>
                  </a:cubicBezTo>
                  <a:cubicBezTo>
                    <a:pt x="164" y="394"/>
                    <a:pt x="160" y="390"/>
                    <a:pt x="160" y="384"/>
                  </a:cubicBezTo>
                  <a:cubicBezTo>
                    <a:pt x="160" y="343"/>
                    <a:pt x="125" y="341"/>
                    <a:pt x="123" y="341"/>
                  </a:cubicBezTo>
                  <a:cubicBezTo>
                    <a:pt x="119" y="341"/>
                    <a:pt x="116" y="339"/>
                    <a:pt x="114" y="336"/>
                  </a:cubicBezTo>
                  <a:cubicBezTo>
                    <a:pt x="102" y="315"/>
                    <a:pt x="96" y="291"/>
                    <a:pt x="96" y="266"/>
                  </a:cubicBezTo>
                  <a:cubicBezTo>
                    <a:pt x="96" y="190"/>
                    <a:pt x="158" y="128"/>
                    <a:pt x="234" y="128"/>
                  </a:cubicBezTo>
                  <a:cubicBezTo>
                    <a:pt x="256" y="128"/>
                    <a:pt x="275" y="130"/>
                    <a:pt x="294" y="136"/>
                  </a:cubicBezTo>
                  <a:cubicBezTo>
                    <a:pt x="313" y="109"/>
                    <a:pt x="349" y="106"/>
                    <a:pt x="351" y="106"/>
                  </a:cubicBezTo>
                  <a:cubicBezTo>
                    <a:pt x="355" y="106"/>
                    <a:pt x="358" y="108"/>
                    <a:pt x="360" y="110"/>
                  </a:cubicBezTo>
                  <a:cubicBezTo>
                    <a:pt x="362" y="113"/>
                    <a:pt x="363" y="116"/>
                    <a:pt x="362" y="120"/>
                  </a:cubicBezTo>
                  <a:cubicBezTo>
                    <a:pt x="353" y="155"/>
                    <a:pt x="353" y="155"/>
                    <a:pt x="353" y="155"/>
                  </a:cubicBezTo>
                  <a:cubicBezTo>
                    <a:pt x="371" y="169"/>
                    <a:pt x="384" y="191"/>
                    <a:pt x="390" y="202"/>
                  </a:cubicBezTo>
                  <a:cubicBezTo>
                    <a:pt x="405" y="202"/>
                    <a:pt x="405" y="202"/>
                    <a:pt x="405" y="202"/>
                  </a:cubicBezTo>
                  <a:cubicBezTo>
                    <a:pt x="411" y="202"/>
                    <a:pt x="416" y="207"/>
                    <a:pt x="416" y="213"/>
                  </a:cubicBezTo>
                  <a:lnTo>
                    <a:pt x="416" y="27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Rectangle 16">
              <a:extLst>
                <a:ext uri="{FF2B5EF4-FFF2-40B4-BE49-F238E27FC236}">
                  <a16:creationId xmlns:a16="http://schemas.microsoft.com/office/drawing/2014/main" id="{251B839B-F206-9876-50F2-AC5FB46D52EB}"/>
                </a:ext>
              </a:extLst>
            </p:cNvPr>
            <p:cNvSpPr/>
            <p:nvPr/>
          </p:nvSpPr>
          <p:spPr>
            <a:xfrm>
              <a:off x="414546" y="3944332"/>
              <a:ext cx="4844302" cy="2339102"/>
            </a:xfrm>
            <a:prstGeom prst="rect">
              <a:avLst/>
            </a:prstGeom>
          </p:spPr>
          <p:txBody>
            <a:bodyPr wrap="square">
              <a:spAutoFit/>
            </a:bodyPr>
            <a:lstStyle/>
            <a:p>
              <a:pPr>
                <a:spcAft>
                  <a:spcPts val="600"/>
                </a:spcAft>
              </a:pPr>
              <a:r>
                <a:rPr lang="en-US" sz="1400" dirty="0"/>
                <a:t>"Borrowing costs" are interest and other costs incurred by a person in connection with the borrowing of funds and include: </a:t>
              </a:r>
            </a:p>
            <a:p>
              <a:pPr marL="171450" indent="-171450">
                <a:spcAft>
                  <a:spcPts val="600"/>
                </a:spcAft>
                <a:buFont typeface="Arial" panose="020B0604020202020204" pitchFamily="34" charset="0"/>
                <a:buChar char="•"/>
              </a:pPr>
              <a:r>
                <a:rPr lang="en-US" sz="1400" dirty="0"/>
                <a:t>Commitment charges on borrowings; </a:t>
              </a:r>
            </a:p>
            <a:p>
              <a:pPr marL="171450" indent="-171450">
                <a:spcAft>
                  <a:spcPts val="600"/>
                </a:spcAft>
                <a:buFont typeface="Arial" panose="020B0604020202020204" pitchFamily="34" charset="0"/>
                <a:buChar char="•"/>
              </a:pPr>
              <a:r>
                <a:rPr lang="en-US" sz="1400" dirty="0" err="1"/>
                <a:t>Amortised</a:t>
              </a:r>
              <a:r>
                <a:rPr lang="en-US" sz="1400" dirty="0"/>
                <a:t> amount of discounts or premiums relating to borrowings;  </a:t>
              </a:r>
            </a:p>
            <a:p>
              <a:pPr marL="171450" indent="-171450">
                <a:spcAft>
                  <a:spcPts val="600"/>
                </a:spcAft>
                <a:buFont typeface="Arial" panose="020B0604020202020204" pitchFamily="34" charset="0"/>
                <a:buChar char="•"/>
              </a:pPr>
              <a:r>
                <a:rPr lang="en-US" sz="1400" dirty="0" err="1"/>
                <a:t>Amortised</a:t>
              </a:r>
              <a:r>
                <a:rPr lang="en-US" sz="1400" dirty="0"/>
                <a:t> amount of ancillary costs incurred in connection with the arrangement of borrowings; </a:t>
              </a:r>
            </a:p>
            <a:p>
              <a:pPr marL="171450" indent="-171450">
                <a:spcAft>
                  <a:spcPts val="600"/>
                </a:spcAft>
                <a:buFont typeface="Arial" panose="020B0604020202020204" pitchFamily="34" charset="0"/>
                <a:buChar char="•"/>
              </a:pPr>
              <a:r>
                <a:rPr lang="en-US" sz="1400" dirty="0"/>
                <a:t>Finance charges in respect of assets acquired under finance leases or under other similar arrangements.</a:t>
              </a:r>
            </a:p>
          </p:txBody>
        </p:sp>
        <p:sp>
          <p:nvSpPr>
            <p:cNvPr id="18" name="Rectangle 17">
              <a:extLst>
                <a:ext uri="{FF2B5EF4-FFF2-40B4-BE49-F238E27FC236}">
                  <a16:creationId xmlns:a16="http://schemas.microsoft.com/office/drawing/2014/main" id="{DFD741A4-D33D-BD78-38ED-2A4CFA21733E}"/>
                </a:ext>
              </a:extLst>
            </p:cNvPr>
            <p:cNvSpPr/>
            <p:nvPr/>
          </p:nvSpPr>
          <p:spPr>
            <a:xfrm>
              <a:off x="6861966" y="3944332"/>
              <a:ext cx="4552792" cy="2277547"/>
            </a:xfrm>
            <a:prstGeom prst="rect">
              <a:avLst/>
            </a:prstGeom>
          </p:spPr>
          <p:txBody>
            <a:bodyPr wrap="square">
              <a:spAutoFit/>
            </a:bodyPr>
            <a:lstStyle/>
            <a:p>
              <a:pPr>
                <a:spcAft>
                  <a:spcPts val="1200"/>
                </a:spcAft>
              </a:pPr>
              <a:r>
                <a:rPr lang="en-US" sz="1400" dirty="0"/>
                <a:t>"Qualifying asset" means: </a:t>
              </a:r>
            </a:p>
            <a:p>
              <a:pPr marL="171450" indent="-171450">
                <a:spcAft>
                  <a:spcPts val="1200"/>
                </a:spcAft>
                <a:buFont typeface="Arial" panose="020B0604020202020204" pitchFamily="34" charset="0"/>
                <a:buChar char="•"/>
              </a:pPr>
              <a:r>
                <a:rPr lang="en-US" sz="1400" dirty="0"/>
                <a:t>Land, building, machinery, plant or furniture, being tangible assets; </a:t>
              </a:r>
            </a:p>
            <a:p>
              <a:pPr marL="171450" indent="-171450">
                <a:spcAft>
                  <a:spcPts val="1200"/>
                </a:spcAft>
                <a:buFont typeface="Arial" panose="020B0604020202020204" pitchFamily="34" charset="0"/>
                <a:buChar char="•"/>
              </a:pPr>
              <a:r>
                <a:rPr lang="en-US" sz="1400" dirty="0"/>
                <a:t>Know-how, patents, copyrights, trade-marks, </a:t>
              </a:r>
              <a:r>
                <a:rPr lang="en-US" sz="1400" dirty="0" err="1"/>
                <a:t>licence</a:t>
              </a:r>
              <a:r>
                <a:rPr lang="en-US" sz="1400" dirty="0"/>
                <a:t>, franchises or any other business or commercial rights of similar nature, being intangible assets; </a:t>
              </a:r>
            </a:p>
            <a:p>
              <a:pPr marL="171450" indent="-171450">
                <a:spcAft>
                  <a:spcPts val="1200"/>
                </a:spcAft>
                <a:buFont typeface="Arial" panose="020B0604020202020204" pitchFamily="34" charset="0"/>
                <a:buChar char="•"/>
              </a:pPr>
              <a:r>
                <a:rPr lang="en-US" sz="1400" dirty="0"/>
                <a:t>Inventories that require a period of twelve months or more to bring them to a saleable condition.</a:t>
              </a:r>
            </a:p>
          </p:txBody>
        </p:sp>
      </p:grpSp>
    </p:spTree>
    <p:extLst>
      <p:ext uri="{BB962C8B-B14F-4D97-AF65-F5344CB8AC3E}">
        <p14:creationId xmlns:p14="http://schemas.microsoft.com/office/powerpoint/2010/main" val="427979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IX: Borrowing Cost</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68BF220-A17D-1557-23B4-39CE58CB754F}"/>
              </a:ext>
            </a:extLst>
          </p:cNvPr>
          <p:cNvSpPr txBox="1"/>
          <p:nvPr/>
        </p:nvSpPr>
        <p:spPr>
          <a:xfrm>
            <a:off x="370576" y="935016"/>
            <a:ext cx="4538451" cy="338554"/>
          </a:xfrm>
          <a:prstGeom prst="rect">
            <a:avLst/>
          </a:prstGeom>
          <a:noFill/>
        </p:spPr>
        <p:txBody>
          <a:bodyPr wrap="square" rtlCol="0">
            <a:spAutoFit/>
          </a:bodyPr>
          <a:lstStyle/>
          <a:p>
            <a:r>
              <a:rPr lang="en-US" sz="1600" b="1" dirty="0">
                <a:solidFill>
                  <a:srgbClr val="00B0F0"/>
                </a:solidFill>
              </a:rPr>
              <a:t>Capitalization as per ICDS IX:</a:t>
            </a:r>
          </a:p>
        </p:txBody>
      </p:sp>
      <p:graphicFrame>
        <p:nvGraphicFramePr>
          <p:cNvPr id="4" name="Table 4">
            <a:extLst>
              <a:ext uri="{FF2B5EF4-FFF2-40B4-BE49-F238E27FC236}">
                <a16:creationId xmlns:a16="http://schemas.microsoft.com/office/drawing/2014/main" id="{E90EDF7B-4A6C-C812-9762-D672DB9E3C1C}"/>
              </a:ext>
            </a:extLst>
          </p:cNvPr>
          <p:cNvGraphicFramePr>
            <a:graphicFrameLocks noGrp="1"/>
          </p:cNvGraphicFramePr>
          <p:nvPr>
            <p:extLst>
              <p:ext uri="{D42A27DB-BD31-4B8C-83A1-F6EECF244321}">
                <p14:modId xmlns:p14="http://schemas.microsoft.com/office/powerpoint/2010/main" val="2986950388"/>
              </p:ext>
            </p:extLst>
          </p:nvPr>
        </p:nvGraphicFramePr>
        <p:xfrm>
          <a:off x="476794" y="1361629"/>
          <a:ext cx="11054079" cy="1620520"/>
        </p:xfrm>
        <a:graphic>
          <a:graphicData uri="http://schemas.openxmlformats.org/drawingml/2006/table">
            <a:tbl>
              <a:tblPr firstRow="1" bandRow="1">
                <a:tableStyleId>{FABFCF23-3B69-468F-B69F-88F6DE6A72F2}</a:tableStyleId>
              </a:tblPr>
              <a:tblGrid>
                <a:gridCol w="3684693">
                  <a:extLst>
                    <a:ext uri="{9D8B030D-6E8A-4147-A177-3AD203B41FA5}">
                      <a16:colId xmlns:a16="http://schemas.microsoft.com/office/drawing/2014/main" val="3912377294"/>
                    </a:ext>
                  </a:extLst>
                </a:gridCol>
                <a:gridCol w="3684693">
                  <a:extLst>
                    <a:ext uri="{9D8B030D-6E8A-4147-A177-3AD203B41FA5}">
                      <a16:colId xmlns:a16="http://schemas.microsoft.com/office/drawing/2014/main" val="718938006"/>
                    </a:ext>
                  </a:extLst>
                </a:gridCol>
                <a:gridCol w="3684693">
                  <a:extLst>
                    <a:ext uri="{9D8B030D-6E8A-4147-A177-3AD203B41FA5}">
                      <a16:colId xmlns:a16="http://schemas.microsoft.com/office/drawing/2014/main" val="2817430566"/>
                    </a:ext>
                  </a:extLst>
                </a:gridCol>
              </a:tblGrid>
              <a:tr h="370840">
                <a:tc>
                  <a:txBody>
                    <a:bodyPr/>
                    <a:lstStyle/>
                    <a:p>
                      <a:r>
                        <a:rPr lang="en-GB" sz="1400" dirty="0"/>
                        <a:t>Particulars</a:t>
                      </a:r>
                      <a:endParaRPr lang="en-US" sz="1400" dirty="0"/>
                    </a:p>
                  </a:txBody>
                  <a:tcPr/>
                </a:tc>
                <a:tc>
                  <a:txBody>
                    <a:bodyPr/>
                    <a:lstStyle/>
                    <a:p>
                      <a:r>
                        <a:rPr lang="en-GB" sz="1400" dirty="0"/>
                        <a:t>Specific borrowings</a:t>
                      </a:r>
                      <a:endParaRPr lang="en-US" sz="1400" dirty="0"/>
                    </a:p>
                  </a:txBody>
                  <a:tcPr/>
                </a:tc>
                <a:tc>
                  <a:txBody>
                    <a:bodyPr/>
                    <a:lstStyle/>
                    <a:p>
                      <a:r>
                        <a:rPr lang="en-GB" sz="1400" dirty="0"/>
                        <a:t>General borrowings</a:t>
                      </a:r>
                      <a:endParaRPr lang="en-US" sz="1400" dirty="0"/>
                    </a:p>
                  </a:txBody>
                  <a:tcPr/>
                </a:tc>
                <a:extLst>
                  <a:ext uri="{0D108BD9-81ED-4DB2-BD59-A6C34878D82A}">
                    <a16:rowId xmlns:a16="http://schemas.microsoft.com/office/drawing/2014/main" val="2292853862"/>
                  </a:ext>
                </a:extLst>
              </a:tr>
              <a:tr h="370840">
                <a:tc>
                  <a:txBody>
                    <a:bodyPr/>
                    <a:lstStyle/>
                    <a:p>
                      <a:r>
                        <a:rPr lang="en-GB" sz="1400" dirty="0"/>
                        <a:t>Commencement of capitalisation</a:t>
                      </a:r>
                      <a:endParaRPr lang="en-US" sz="1400" dirty="0"/>
                    </a:p>
                  </a:txBody>
                  <a:tcPr/>
                </a:tc>
                <a:tc>
                  <a:txBody>
                    <a:bodyPr/>
                    <a:lstStyle/>
                    <a:p>
                      <a:r>
                        <a:rPr lang="en-GB" sz="1400" dirty="0"/>
                        <a:t>From the date on which funds were borrowed </a:t>
                      </a:r>
                      <a:endParaRPr lang="en-US" sz="1400" dirty="0"/>
                    </a:p>
                  </a:txBody>
                  <a:tcPr/>
                </a:tc>
                <a:tc>
                  <a:txBody>
                    <a:bodyPr/>
                    <a:lstStyle/>
                    <a:p>
                      <a:r>
                        <a:rPr lang="en-GB" sz="1400" dirty="0"/>
                        <a:t>From the date on which the funds were utilised for qualifying </a:t>
                      </a:r>
                      <a:r>
                        <a:rPr lang="en-GB" sz="1400" dirty="0" err="1"/>
                        <a:t>asssets</a:t>
                      </a:r>
                      <a:endParaRPr lang="en-US" sz="1400" dirty="0"/>
                    </a:p>
                  </a:txBody>
                  <a:tcPr/>
                </a:tc>
                <a:extLst>
                  <a:ext uri="{0D108BD9-81ED-4DB2-BD59-A6C34878D82A}">
                    <a16:rowId xmlns:a16="http://schemas.microsoft.com/office/drawing/2014/main" val="2755351708"/>
                  </a:ext>
                </a:extLst>
              </a:tr>
              <a:tr h="370840">
                <a:tc>
                  <a:txBody>
                    <a:bodyPr/>
                    <a:lstStyle/>
                    <a:p>
                      <a:r>
                        <a:rPr lang="en-GB" sz="1400" dirty="0"/>
                        <a:t>Amount of capitalisation</a:t>
                      </a:r>
                      <a:endParaRPr lang="en-US" sz="1400" dirty="0"/>
                    </a:p>
                  </a:txBody>
                  <a:tcPr/>
                </a:tc>
                <a:tc>
                  <a:txBody>
                    <a:bodyPr/>
                    <a:lstStyle/>
                    <a:p>
                      <a:r>
                        <a:rPr lang="en-GB" sz="1400" dirty="0"/>
                        <a:t>Actual borrowing cost incurred</a:t>
                      </a:r>
                      <a:endParaRPr lang="en-US" sz="1400" dirty="0"/>
                    </a:p>
                  </a:txBody>
                  <a:tcPr/>
                </a:tc>
                <a:tc>
                  <a:txBody>
                    <a:bodyPr/>
                    <a:lstStyle/>
                    <a:p>
                      <a:r>
                        <a:rPr lang="en-GB" sz="1400" dirty="0"/>
                        <a:t>Based on the formula:</a:t>
                      </a:r>
                    </a:p>
                    <a:p>
                      <a:r>
                        <a:rPr lang="en-GB" sz="1400" dirty="0"/>
                        <a:t>Amount = A x B/C </a:t>
                      </a:r>
                      <a:r>
                        <a:rPr lang="en-GB" sz="1400" i="1" dirty="0"/>
                        <a:t>(explanation provided below in notes)</a:t>
                      </a:r>
                      <a:endParaRPr lang="en-US" sz="1400" i="1" dirty="0"/>
                    </a:p>
                  </a:txBody>
                  <a:tcPr/>
                </a:tc>
                <a:extLst>
                  <a:ext uri="{0D108BD9-81ED-4DB2-BD59-A6C34878D82A}">
                    <a16:rowId xmlns:a16="http://schemas.microsoft.com/office/drawing/2014/main" val="1343462294"/>
                  </a:ext>
                </a:extLst>
              </a:tr>
            </a:tbl>
          </a:graphicData>
        </a:graphic>
      </p:graphicFrame>
      <p:sp>
        <p:nvSpPr>
          <p:cNvPr id="5" name="Rectangle 4">
            <a:extLst>
              <a:ext uri="{FF2B5EF4-FFF2-40B4-BE49-F238E27FC236}">
                <a16:creationId xmlns:a16="http://schemas.microsoft.com/office/drawing/2014/main" id="{0F084FCD-95CB-4905-4F2A-C04EE774E786}"/>
              </a:ext>
            </a:extLst>
          </p:cNvPr>
          <p:cNvSpPr/>
          <p:nvPr/>
        </p:nvSpPr>
        <p:spPr>
          <a:xfrm>
            <a:off x="487679" y="3364409"/>
            <a:ext cx="11054079" cy="31852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sz="1400" b="1" dirty="0"/>
              <a:t>Explanation to the formula mentioned above:</a:t>
            </a:r>
          </a:p>
          <a:p>
            <a:r>
              <a:rPr lang="en-GB" sz="1400" b="1" dirty="0"/>
              <a:t>A</a:t>
            </a:r>
            <a:r>
              <a:rPr lang="en-GB" sz="1400" dirty="0"/>
              <a:t> = </a:t>
            </a:r>
            <a:r>
              <a:rPr lang="en-US" sz="1400" dirty="0"/>
              <a:t>Borrowing cost incurred during previous year except on borrowing directly relatable to specific purposes</a:t>
            </a:r>
          </a:p>
          <a:p>
            <a:r>
              <a:rPr lang="en-US" sz="1400" b="1" dirty="0"/>
              <a:t>B</a:t>
            </a:r>
            <a:r>
              <a:rPr lang="en-US" sz="1400" dirty="0"/>
              <a:t> = </a:t>
            </a:r>
          </a:p>
          <a:p>
            <a:pPr marL="400050" indent="-400050">
              <a:buFont typeface="+mj-lt"/>
              <a:buAutoNum type="romanUcPeriod"/>
            </a:pPr>
            <a:r>
              <a:rPr lang="en-US" sz="1400" dirty="0"/>
              <a:t>the average of cost of qualifying asset in balance sheet on first day and last day of the previous year. </a:t>
            </a:r>
          </a:p>
          <a:p>
            <a:pPr marL="400050" indent="-400050">
              <a:buFont typeface="+mj-lt"/>
              <a:buAutoNum type="romanUcPeriod"/>
            </a:pPr>
            <a:r>
              <a:rPr lang="en-US" sz="1400" dirty="0"/>
              <a:t>If qualifying asset does not appear in balance sheet on first or last or both day of previous year, half of the cost of qualifying asset; </a:t>
            </a:r>
          </a:p>
          <a:p>
            <a:pPr marL="400050" indent="-400050">
              <a:buFont typeface="+mj-lt"/>
              <a:buAutoNum type="romanUcPeriod"/>
            </a:pPr>
            <a:r>
              <a:rPr lang="en-US" sz="1400" dirty="0"/>
              <a:t>In case qualifying asset does not appear in balance sheet on the last day of the previous year, the average of the cost of qualifying asset as appearing in balance sheet on first day of the previous year and on the date put to use or completion, other than qualifying asset which are directly funded out of specific borrowing,</a:t>
            </a:r>
          </a:p>
          <a:p>
            <a:r>
              <a:rPr lang="en-US" sz="1400" b="1" dirty="0"/>
              <a:t>C</a:t>
            </a:r>
            <a:r>
              <a:rPr lang="en-US" sz="1400" dirty="0"/>
              <a:t> = The average of the amount of total assets as appearing in the balance sheet of a person on the first day and the last day of the previous year, other than assets to the extent they are directly funded out of specific borrowings</a:t>
            </a:r>
          </a:p>
          <a:p>
            <a:endParaRPr lang="en-US" sz="1400" dirty="0"/>
          </a:p>
          <a:p>
            <a:r>
              <a:rPr lang="en-US" sz="1400" i="1" dirty="0"/>
              <a:t>A qualifying asset shall be such asset that necessarily require a period of twelve months or more for its acquisition, construction or production.</a:t>
            </a:r>
          </a:p>
        </p:txBody>
      </p:sp>
    </p:spTree>
    <p:extLst>
      <p:ext uri="{BB962C8B-B14F-4D97-AF65-F5344CB8AC3E}">
        <p14:creationId xmlns:p14="http://schemas.microsoft.com/office/powerpoint/2010/main" val="100359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IX: Borrowing Cost</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E9CF2B11-9ABB-DC68-6E3B-999272A0D8FB}"/>
              </a:ext>
            </a:extLst>
          </p:cNvPr>
          <p:cNvGrpSpPr/>
          <p:nvPr/>
        </p:nvGrpSpPr>
        <p:grpSpPr>
          <a:xfrm>
            <a:off x="353916" y="2738387"/>
            <a:ext cx="3689762" cy="2991571"/>
            <a:chOff x="2908521" y="1973858"/>
            <a:chExt cx="2368940" cy="4402487"/>
          </a:xfrm>
        </p:grpSpPr>
        <p:sp>
          <p:nvSpPr>
            <p:cNvPr id="19" name="Round Same Side Corner Rectangle 7">
              <a:extLst>
                <a:ext uri="{FF2B5EF4-FFF2-40B4-BE49-F238E27FC236}">
                  <a16:creationId xmlns:a16="http://schemas.microsoft.com/office/drawing/2014/main" id="{9960139A-4446-9BDE-450C-D34EB876511C}"/>
                </a:ext>
              </a:extLst>
            </p:cNvPr>
            <p:cNvSpPr/>
            <p:nvPr/>
          </p:nvSpPr>
          <p:spPr bwMode="gray">
            <a:xfrm>
              <a:off x="2908522" y="1973858"/>
              <a:ext cx="2368939" cy="710954"/>
            </a:xfrm>
            <a:prstGeom prst="round2SameRect">
              <a:avLst>
                <a:gd name="adj1" fmla="val 50000"/>
                <a:gd name="adj2" fmla="val 0"/>
              </a:avLst>
            </a:prstGeom>
            <a:solidFill>
              <a:schemeClr val="accent1">
                <a:lumMod val="50000"/>
              </a:schemeClr>
            </a:solidFill>
            <a:ln w="19050" algn="ctr">
              <a:solidFill>
                <a:schemeClr val="accent5">
                  <a:lumMod val="50000"/>
                </a:schemeClr>
              </a:solidFill>
              <a:miter lim="800000"/>
              <a:headEnd/>
              <a:tailEnd/>
            </a:ln>
          </p:spPr>
          <p:txBody>
            <a:bodyPr wrap="square" lIns="0" tIns="88900" rIns="0" bIns="108000" rtlCol="0" anchor="ctr"/>
            <a:lstStyle/>
            <a:p>
              <a:pPr algn="ctr">
                <a:buFont typeface="Wingdings 2" pitchFamily="18" charset="2"/>
                <a:buNone/>
              </a:pPr>
              <a:r>
                <a:rPr lang="en-US" sz="1600" b="1" dirty="0">
                  <a:solidFill>
                    <a:schemeClr val="bg1"/>
                  </a:solidFill>
                </a:rPr>
                <a:t>ICDS</a:t>
              </a:r>
            </a:p>
          </p:txBody>
        </p:sp>
        <p:sp>
          <p:nvSpPr>
            <p:cNvPr id="20" name="Round Same Side Corner Rectangle 9">
              <a:extLst>
                <a:ext uri="{FF2B5EF4-FFF2-40B4-BE49-F238E27FC236}">
                  <a16:creationId xmlns:a16="http://schemas.microsoft.com/office/drawing/2014/main" id="{BE1E73A3-0838-15B7-DFBF-FEBC99B10262}"/>
                </a:ext>
              </a:extLst>
            </p:cNvPr>
            <p:cNvSpPr/>
            <p:nvPr/>
          </p:nvSpPr>
          <p:spPr bwMode="gray">
            <a:xfrm>
              <a:off x="2908521" y="2684813"/>
              <a:ext cx="2368939" cy="3691532"/>
            </a:xfrm>
            <a:prstGeom prst="round2SameRect">
              <a:avLst>
                <a:gd name="adj1" fmla="val 0"/>
                <a:gd name="adj2" fmla="val 11552"/>
              </a:avLst>
            </a:prstGeom>
            <a:solidFill>
              <a:srgbClr val="ECECEC">
                <a:alpha val="28000"/>
              </a:srgbClr>
            </a:solidFill>
            <a:ln w="19050" algn="ctr">
              <a:solidFill>
                <a:schemeClr val="accent5">
                  <a:lumMod val="50000"/>
                </a:schemeClr>
              </a:solidFill>
              <a:prstDash val="sysDot"/>
              <a:miter lim="800000"/>
              <a:headEnd/>
              <a:tailEnd/>
            </a:ln>
          </p:spPr>
          <p:txBody>
            <a:bodyPr wrap="square" lIns="36000" tIns="108000" rIns="88900" bIns="88900" rtlCol="0" anchor="t"/>
            <a:lstStyle/>
            <a:p>
              <a:pPr algn="just">
                <a:lnSpc>
                  <a:spcPct val="106000"/>
                </a:lnSpc>
              </a:pPr>
              <a:r>
                <a:rPr lang="en-US" sz="1400" dirty="0"/>
                <a:t>The capitalization of borrowing costs shall commence: </a:t>
              </a:r>
            </a:p>
            <a:p>
              <a:pPr marL="285750" indent="-285750" algn="just">
                <a:lnSpc>
                  <a:spcPct val="106000"/>
                </a:lnSpc>
                <a:buFont typeface="Arial" panose="020B0604020202020204" pitchFamily="34" charset="0"/>
                <a:buChar char="•"/>
              </a:pPr>
              <a:r>
                <a:rPr lang="en-US" sz="1400" dirty="0"/>
                <a:t>In a case where there are specific borrowings for qualifying asset, from the date on which funds were borrowed</a:t>
              </a:r>
            </a:p>
            <a:p>
              <a:pPr marL="285750" indent="-285750" algn="just">
                <a:lnSpc>
                  <a:spcPct val="106000"/>
                </a:lnSpc>
                <a:buFont typeface="Arial" panose="020B0604020202020204" pitchFamily="34" charset="0"/>
                <a:buChar char="•"/>
              </a:pPr>
              <a:r>
                <a:rPr lang="en-US" sz="1400" dirty="0"/>
                <a:t>In a case where there are general borrowings, from the date on which funds were utilized.</a:t>
              </a:r>
            </a:p>
          </p:txBody>
        </p:sp>
      </p:grpSp>
      <p:grpSp>
        <p:nvGrpSpPr>
          <p:cNvPr id="21" name="Group 20">
            <a:extLst>
              <a:ext uri="{FF2B5EF4-FFF2-40B4-BE49-F238E27FC236}">
                <a16:creationId xmlns:a16="http://schemas.microsoft.com/office/drawing/2014/main" id="{8F4ACDA9-417E-13DE-0963-71D081B283B9}"/>
              </a:ext>
            </a:extLst>
          </p:cNvPr>
          <p:cNvGrpSpPr/>
          <p:nvPr/>
        </p:nvGrpSpPr>
        <p:grpSpPr>
          <a:xfrm>
            <a:off x="4234902" y="2749917"/>
            <a:ext cx="3689762" cy="2947260"/>
            <a:chOff x="2908521" y="1973858"/>
            <a:chExt cx="2368940" cy="4337755"/>
          </a:xfrm>
        </p:grpSpPr>
        <p:sp>
          <p:nvSpPr>
            <p:cNvPr id="22" name="Round Same Side Corner Rectangle 7">
              <a:extLst>
                <a:ext uri="{FF2B5EF4-FFF2-40B4-BE49-F238E27FC236}">
                  <a16:creationId xmlns:a16="http://schemas.microsoft.com/office/drawing/2014/main" id="{F159B8F3-2C45-D9CF-65E8-EC50F18A8016}"/>
                </a:ext>
              </a:extLst>
            </p:cNvPr>
            <p:cNvSpPr/>
            <p:nvPr/>
          </p:nvSpPr>
          <p:spPr bwMode="gray">
            <a:xfrm>
              <a:off x="2908522" y="1973858"/>
              <a:ext cx="2368939" cy="710954"/>
            </a:xfrm>
            <a:prstGeom prst="round2SameRect">
              <a:avLst>
                <a:gd name="adj1" fmla="val 50000"/>
                <a:gd name="adj2" fmla="val 0"/>
              </a:avLst>
            </a:prstGeom>
            <a:solidFill>
              <a:schemeClr val="accent1">
                <a:lumMod val="50000"/>
              </a:schemeClr>
            </a:solidFill>
            <a:ln w="19050" algn="ctr">
              <a:solidFill>
                <a:schemeClr val="accent5">
                  <a:lumMod val="50000"/>
                </a:schemeClr>
              </a:solidFill>
              <a:miter lim="800000"/>
              <a:headEnd/>
              <a:tailEnd/>
            </a:ln>
          </p:spPr>
          <p:txBody>
            <a:bodyPr wrap="square" lIns="0" tIns="88900" rIns="0" bIns="108000" rtlCol="0" anchor="ctr"/>
            <a:lstStyle/>
            <a:p>
              <a:pPr algn="ctr">
                <a:buFont typeface="Wingdings 2" pitchFamily="18" charset="2"/>
                <a:buNone/>
              </a:pPr>
              <a:r>
                <a:rPr lang="en-US" sz="1600" b="1" dirty="0">
                  <a:solidFill>
                    <a:schemeClr val="bg1"/>
                  </a:solidFill>
                </a:rPr>
                <a:t>Accounting standard</a:t>
              </a:r>
            </a:p>
          </p:txBody>
        </p:sp>
        <p:sp>
          <p:nvSpPr>
            <p:cNvPr id="23" name="Round Same Side Corner Rectangle 9">
              <a:extLst>
                <a:ext uri="{FF2B5EF4-FFF2-40B4-BE49-F238E27FC236}">
                  <a16:creationId xmlns:a16="http://schemas.microsoft.com/office/drawing/2014/main" id="{E3AA6034-6735-4BE8-FA55-B060D87D3DDF}"/>
                </a:ext>
              </a:extLst>
            </p:cNvPr>
            <p:cNvSpPr/>
            <p:nvPr/>
          </p:nvSpPr>
          <p:spPr bwMode="gray">
            <a:xfrm>
              <a:off x="2908521" y="2684812"/>
              <a:ext cx="2368939" cy="3626801"/>
            </a:xfrm>
            <a:prstGeom prst="round2SameRect">
              <a:avLst>
                <a:gd name="adj1" fmla="val 0"/>
                <a:gd name="adj2" fmla="val 11552"/>
              </a:avLst>
            </a:prstGeom>
            <a:solidFill>
              <a:srgbClr val="ECECEC">
                <a:alpha val="28000"/>
              </a:srgbClr>
            </a:solidFill>
            <a:ln w="19050" algn="ctr">
              <a:solidFill>
                <a:schemeClr val="accent5">
                  <a:lumMod val="50000"/>
                </a:schemeClr>
              </a:solidFill>
              <a:prstDash val="sysDot"/>
              <a:miter lim="800000"/>
              <a:headEnd/>
              <a:tailEnd/>
            </a:ln>
          </p:spPr>
          <p:txBody>
            <a:bodyPr wrap="square" lIns="36000" tIns="108000" rIns="88900" bIns="88900" rtlCol="0" anchor="t"/>
            <a:lstStyle/>
            <a:p>
              <a:pPr algn="just">
                <a:lnSpc>
                  <a:spcPct val="106000"/>
                </a:lnSpc>
                <a:buFont typeface="Wingdings 2" pitchFamily="18" charset="2"/>
                <a:buNone/>
              </a:pPr>
              <a:r>
                <a:rPr lang="en-US" sz="1400" dirty="0"/>
                <a:t>The capitalization of borrowing costs shall commence when all the following conditions are satisfied: </a:t>
              </a:r>
            </a:p>
            <a:p>
              <a:pPr marL="285750" indent="-285750" algn="just">
                <a:lnSpc>
                  <a:spcPct val="106000"/>
                </a:lnSpc>
                <a:buFont typeface="Arial" panose="020B0604020202020204" pitchFamily="34" charset="0"/>
                <a:buChar char="•"/>
              </a:pPr>
              <a:r>
                <a:rPr lang="en-US" sz="1400" dirty="0"/>
                <a:t>Expenditure for the acquisition, construction or production of a qualifying asset is being incurred</a:t>
              </a:r>
            </a:p>
            <a:p>
              <a:pPr marL="285750" indent="-285750" algn="just">
                <a:lnSpc>
                  <a:spcPct val="106000"/>
                </a:lnSpc>
                <a:buFont typeface="Arial" panose="020B0604020202020204" pitchFamily="34" charset="0"/>
                <a:buChar char="•"/>
              </a:pPr>
              <a:r>
                <a:rPr lang="en-US" sz="1400" dirty="0"/>
                <a:t>Borrowing costs are being incurred; and </a:t>
              </a:r>
            </a:p>
            <a:p>
              <a:pPr marL="285750" indent="-285750" algn="just">
                <a:lnSpc>
                  <a:spcPct val="106000"/>
                </a:lnSpc>
                <a:buFont typeface="Arial" panose="020B0604020202020204" pitchFamily="34" charset="0"/>
                <a:buChar char="•"/>
              </a:pPr>
              <a:r>
                <a:rPr lang="en-US" sz="1400" dirty="0"/>
                <a:t>Activities that are necessary to prepare the asset for its intended use or sale are in progress.</a:t>
              </a:r>
            </a:p>
          </p:txBody>
        </p:sp>
      </p:grpSp>
      <p:grpSp>
        <p:nvGrpSpPr>
          <p:cNvPr id="24" name="Group 23">
            <a:extLst>
              <a:ext uri="{FF2B5EF4-FFF2-40B4-BE49-F238E27FC236}">
                <a16:creationId xmlns:a16="http://schemas.microsoft.com/office/drawing/2014/main" id="{5D444213-40DC-D0A9-B3D9-53BC13467C41}"/>
              </a:ext>
            </a:extLst>
          </p:cNvPr>
          <p:cNvGrpSpPr/>
          <p:nvPr/>
        </p:nvGrpSpPr>
        <p:grpSpPr>
          <a:xfrm>
            <a:off x="8148320" y="2749917"/>
            <a:ext cx="3689762" cy="2947260"/>
            <a:chOff x="2908521" y="1973858"/>
            <a:chExt cx="2368940" cy="3681750"/>
          </a:xfrm>
        </p:grpSpPr>
        <p:sp>
          <p:nvSpPr>
            <p:cNvPr id="25" name="Round Same Side Corner Rectangle 7">
              <a:extLst>
                <a:ext uri="{FF2B5EF4-FFF2-40B4-BE49-F238E27FC236}">
                  <a16:creationId xmlns:a16="http://schemas.microsoft.com/office/drawing/2014/main" id="{BCA22FE0-AE56-0C84-C545-71EFA179819C}"/>
                </a:ext>
              </a:extLst>
            </p:cNvPr>
            <p:cNvSpPr/>
            <p:nvPr/>
          </p:nvSpPr>
          <p:spPr bwMode="gray">
            <a:xfrm>
              <a:off x="2908522" y="1973858"/>
              <a:ext cx="2368939" cy="603435"/>
            </a:xfrm>
            <a:prstGeom prst="round2SameRect">
              <a:avLst>
                <a:gd name="adj1" fmla="val 50000"/>
                <a:gd name="adj2" fmla="val 0"/>
              </a:avLst>
            </a:prstGeom>
            <a:solidFill>
              <a:schemeClr val="accent1">
                <a:lumMod val="50000"/>
              </a:schemeClr>
            </a:solidFill>
            <a:ln w="19050" algn="ctr">
              <a:solidFill>
                <a:schemeClr val="accent5">
                  <a:lumMod val="50000"/>
                </a:schemeClr>
              </a:solidFill>
              <a:miter lim="800000"/>
              <a:headEnd/>
              <a:tailEnd/>
            </a:ln>
          </p:spPr>
          <p:txBody>
            <a:bodyPr wrap="square" lIns="0" tIns="88900" rIns="0" bIns="108000" rtlCol="0" anchor="ctr"/>
            <a:lstStyle/>
            <a:p>
              <a:pPr algn="ctr">
                <a:buFont typeface="Wingdings 2" pitchFamily="18" charset="2"/>
                <a:buNone/>
              </a:pPr>
              <a:r>
                <a:rPr lang="en-US" sz="1600" b="1" dirty="0">
                  <a:solidFill>
                    <a:schemeClr val="bg1"/>
                  </a:solidFill>
                </a:rPr>
                <a:t>Indian Accounting Standard</a:t>
              </a:r>
            </a:p>
          </p:txBody>
        </p:sp>
        <p:sp>
          <p:nvSpPr>
            <p:cNvPr id="26" name="Round Same Side Corner Rectangle 9">
              <a:extLst>
                <a:ext uri="{FF2B5EF4-FFF2-40B4-BE49-F238E27FC236}">
                  <a16:creationId xmlns:a16="http://schemas.microsoft.com/office/drawing/2014/main" id="{CAFABB78-74A0-C426-271F-631B3ABF4F6E}"/>
                </a:ext>
              </a:extLst>
            </p:cNvPr>
            <p:cNvSpPr/>
            <p:nvPr/>
          </p:nvSpPr>
          <p:spPr bwMode="gray">
            <a:xfrm>
              <a:off x="2908521" y="2577293"/>
              <a:ext cx="2368939" cy="3078315"/>
            </a:xfrm>
            <a:prstGeom prst="round2SameRect">
              <a:avLst>
                <a:gd name="adj1" fmla="val 0"/>
                <a:gd name="adj2" fmla="val 11552"/>
              </a:avLst>
            </a:prstGeom>
            <a:solidFill>
              <a:srgbClr val="ECECEC">
                <a:alpha val="28000"/>
              </a:srgbClr>
            </a:solidFill>
            <a:ln w="19050" algn="ctr">
              <a:solidFill>
                <a:schemeClr val="accent5">
                  <a:lumMod val="50000"/>
                </a:schemeClr>
              </a:solidFill>
              <a:prstDash val="sysDot"/>
              <a:miter lim="800000"/>
              <a:headEnd/>
              <a:tailEnd/>
            </a:ln>
          </p:spPr>
          <p:txBody>
            <a:bodyPr wrap="square" lIns="36000" tIns="108000" rIns="88900" bIns="88900" rtlCol="0" anchor="t"/>
            <a:lstStyle/>
            <a:p>
              <a:pPr algn="just">
                <a:lnSpc>
                  <a:spcPct val="106000"/>
                </a:lnSpc>
                <a:buFont typeface="Wingdings 2" pitchFamily="18" charset="2"/>
                <a:buNone/>
              </a:pPr>
              <a:r>
                <a:rPr lang="en-US" sz="1400" dirty="0"/>
                <a:t>Similar to Indian GAAP. </a:t>
              </a:r>
            </a:p>
          </p:txBody>
        </p:sp>
      </p:grpSp>
      <p:sp>
        <p:nvSpPr>
          <p:cNvPr id="27" name="TextBox 26">
            <a:extLst>
              <a:ext uri="{FF2B5EF4-FFF2-40B4-BE49-F238E27FC236}">
                <a16:creationId xmlns:a16="http://schemas.microsoft.com/office/drawing/2014/main" id="{FE04D855-31C6-EF02-27E5-7989A312F207}"/>
              </a:ext>
            </a:extLst>
          </p:cNvPr>
          <p:cNvSpPr txBox="1"/>
          <p:nvPr/>
        </p:nvSpPr>
        <p:spPr>
          <a:xfrm>
            <a:off x="353917" y="2370084"/>
            <a:ext cx="11203411" cy="338554"/>
          </a:xfrm>
          <a:prstGeom prst="rect">
            <a:avLst/>
          </a:prstGeom>
          <a:noFill/>
        </p:spPr>
        <p:txBody>
          <a:bodyPr wrap="square" rtlCol="0">
            <a:spAutoFit/>
          </a:bodyPr>
          <a:lstStyle/>
          <a:p>
            <a:r>
              <a:rPr lang="en-US" sz="1600" b="1" dirty="0"/>
              <a:t>ICDS – AS – IND AS – A Differentiation</a:t>
            </a:r>
          </a:p>
        </p:txBody>
      </p:sp>
      <p:sp>
        <p:nvSpPr>
          <p:cNvPr id="3" name="TextBox 2">
            <a:extLst>
              <a:ext uri="{FF2B5EF4-FFF2-40B4-BE49-F238E27FC236}">
                <a16:creationId xmlns:a16="http://schemas.microsoft.com/office/drawing/2014/main" id="{FA1AEDEE-4B50-A2EB-BAB2-747EF06F48E5}"/>
              </a:ext>
            </a:extLst>
          </p:cNvPr>
          <p:cNvSpPr txBox="1"/>
          <p:nvPr/>
        </p:nvSpPr>
        <p:spPr>
          <a:xfrm>
            <a:off x="429786" y="897364"/>
            <a:ext cx="4538451" cy="338554"/>
          </a:xfrm>
          <a:prstGeom prst="rect">
            <a:avLst/>
          </a:prstGeom>
          <a:noFill/>
        </p:spPr>
        <p:txBody>
          <a:bodyPr wrap="square" rtlCol="0">
            <a:spAutoFit/>
          </a:bodyPr>
          <a:lstStyle/>
          <a:p>
            <a:r>
              <a:rPr lang="en-US" sz="1600" b="1" dirty="0">
                <a:solidFill>
                  <a:srgbClr val="00B0F0"/>
                </a:solidFill>
              </a:rPr>
              <a:t>Cessation of capitalization:</a:t>
            </a:r>
          </a:p>
        </p:txBody>
      </p:sp>
      <p:sp>
        <p:nvSpPr>
          <p:cNvPr id="4" name="TextBox 3">
            <a:extLst>
              <a:ext uri="{FF2B5EF4-FFF2-40B4-BE49-F238E27FC236}">
                <a16:creationId xmlns:a16="http://schemas.microsoft.com/office/drawing/2014/main" id="{8BB3016E-FABE-1CC9-6586-28E4801BF45C}"/>
              </a:ext>
            </a:extLst>
          </p:cNvPr>
          <p:cNvSpPr txBox="1"/>
          <p:nvPr/>
        </p:nvSpPr>
        <p:spPr>
          <a:xfrm>
            <a:off x="429786" y="1326555"/>
            <a:ext cx="11111972"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In case of qualifying asset other than inventory - when such asset is first put to use.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In case of inventory when substantially all the activities necessary to prepare such inventory for its intended sale are complete.</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165543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1EEE9"/>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B12326D-D714-A3D5-A35F-5DC5AF329545}"/>
              </a:ext>
            </a:extLst>
          </p:cNvPr>
          <p:cNvSpPr txBox="1"/>
          <p:nvPr/>
        </p:nvSpPr>
        <p:spPr>
          <a:xfrm>
            <a:off x="425221" y="2844225"/>
            <a:ext cx="9408160" cy="584775"/>
          </a:xfrm>
          <a:prstGeom prst="rect">
            <a:avLst/>
          </a:prstGeom>
          <a:noFill/>
        </p:spPr>
        <p:txBody>
          <a:bodyPr wrap="square" rtlCol="0">
            <a:spAutoFit/>
          </a:bodyPr>
          <a:lstStyle/>
          <a:p>
            <a:r>
              <a:rPr lang="en-US" sz="3200" b="1" dirty="0">
                <a:solidFill>
                  <a:srgbClr val="3485A2"/>
                </a:solidFill>
              </a:rPr>
              <a:t>INCOME COMPUTATION AND DISCLOSRE STANDARDS</a:t>
            </a:r>
          </a:p>
        </p:txBody>
      </p:sp>
    </p:spTree>
    <p:extLst>
      <p:ext uri="{BB962C8B-B14F-4D97-AF65-F5344CB8AC3E}">
        <p14:creationId xmlns:p14="http://schemas.microsoft.com/office/powerpoint/2010/main" val="168588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IX: Borrowing Cost</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grpSp>
        <p:nvGrpSpPr>
          <p:cNvPr id="52" name="Group 349">
            <a:extLst>
              <a:ext uri="{FF2B5EF4-FFF2-40B4-BE49-F238E27FC236}">
                <a16:creationId xmlns:a16="http://schemas.microsoft.com/office/drawing/2014/main" id="{22891F43-48EE-458E-22E1-C0405E6955D8}"/>
              </a:ext>
            </a:extLst>
          </p:cNvPr>
          <p:cNvGrpSpPr>
            <a:grpSpLocks noChangeAspect="1"/>
          </p:cNvGrpSpPr>
          <p:nvPr/>
        </p:nvGrpSpPr>
        <p:grpSpPr bwMode="auto">
          <a:xfrm>
            <a:off x="533742" y="1080875"/>
            <a:ext cx="322300" cy="322299"/>
            <a:chOff x="5018" y="1229"/>
            <a:chExt cx="340" cy="340"/>
          </a:xfrm>
          <a:solidFill>
            <a:schemeClr val="bg1"/>
          </a:solidFill>
        </p:grpSpPr>
        <p:sp>
          <p:nvSpPr>
            <p:cNvPr id="53" name="Freeform 350">
              <a:extLst>
                <a:ext uri="{FF2B5EF4-FFF2-40B4-BE49-F238E27FC236}">
                  <a16:creationId xmlns:a16="http://schemas.microsoft.com/office/drawing/2014/main" id="{1B46D5E4-5650-DA2D-3090-7A3B7111E44D}"/>
                </a:ext>
              </a:extLst>
            </p:cNvPr>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165" tIns="40082" rIns="80165" bIns="40082" numCol="1" anchor="t" anchorCtr="0" compatLnSpc="1">
              <a:prstTxWarp prst="textNoShape">
                <a:avLst/>
              </a:prstTxWarp>
            </a:bodyPr>
            <a:lstStyle/>
            <a:p>
              <a:endParaRPr lang="en-GB" sz="1800"/>
            </a:p>
          </p:txBody>
        </p:sp>
        <p:sp>
          <p:nvSpPr>
            <p:cNvPr id="54" name="Freeform 351">
              <a:extLst>
                <a:ext uri="{FF2B5EF4-FFF2-40B4-BE49-F238E27FC236}">
                  <a16:creationId xmlns:a16="http://schemas.microsoft.com/office/drawing/2014/main" id="{82D91FEC-3C40-3358-113A-F9029DE9B341}"/>
                </a:ext>
              </a:extLst>
            </p:cNvPr>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165" tIns="40082" rIns="80165" bIns="40082" numCol="1" anchor="t" anchorCtr="0" compatLnSpc="1">
              <a:prstTxWarp prst="textNoShape">
                <a:avLst/>
              </a:prstTxWarp>
            </a:bodyPr>
            <a:lstStyle/>
            <a:p>
              <a:endParaRPr lang="en-GB" sz="1800"/>
            </a:p>
          </p:txBody>
        </p:sp>
      </p:grpSp>
      <p:grpSp>
        <p:nvGrpSpPr>
          <p:cNvPr id="3" name="Group 2">
            <a:extLst>
              <a:ext uri="{FF2B5EF4-FFF2-40B4-BE49-F238E27FC236}">
                <a16:creationId xmlns:a16="http://schemas.microsoft.com/office/drawing/2014/main" id="{8B220877-C0C7-FD54-8C47-BBF1DB44180C}"/>
              </a:ext>
            </a:extLst>
          </p:cNvPr>
          <p:cNvGrpSpPr/>
          <p:nvPr/>
        </p:nvGrpSpPr>
        <p:grpSpPr>
          <a:xfrm>
            <a:off x="533727" y="957927"/>
            <a:ext cx="11022322" cy="5194631"/>
            <a:chOff x="1158902" y="1937641"/>
            <a:chExt cx="8656218" cy="4516445"/>
          </a:xfrm>
        </p:grpSpPr>
        <p:sp>
          <p:nvSpPr>
            <p:cNvPr id="4" name="Round Same Side Corner Rectangle 4">
              <a:extLst>
                <a:ext uri="{FF2B5EF4-FFF2-40B4-BE49-F238E27FC236}">
                  <a16:creationId xmlns:a16="http://schemas.microsoft.com/office/drawing/2014/main" id="{8107A77F-4A0D-C40E-F25F-5F52404F8855}"/>
                </a:ext>
              </a:extLst>
            </p:cNvPr>
            <p:cNvSpPr/>
            <p:nvPr/>
          </p:nvSpPr>
          <p:spPr>
            <a:xfrm>
              <a:off x="1158903" y="1937641"/>
              <a:ext cx="8389936" cy="365760"/>
            </a:xfrm>
            <a:prstGeom prst="round2SameRect">
              <a:avLst/>
            </a:prstGeom>
            <a:solidFill>
              <a:schemeClr val="tx1">
                <a:lumMod val="75000"/>
                <a:lumOff val="25000"/>
              </a:schemeClr>
            </a:solidFill>
            <a:ln>
              <a:noFill/>
              <a:headEnd/>
              <a:tailEnd/>
            </a:ln>
            <a:effectLst/>
          </p:spPr>
          <p:style>
            <a:lnRef idx="1">
              <a:schemeClr val="accent3"/>
            </a:lnRef>
            <a:fillRef idx="3">
              <a:schemeClr val="accent3"/>
            </a:fillRef>
            <a:effectRef idx="2">
              <a:schemeClr val="accent3"/>
            </a:effectRef>
            <a:fontRef idx="minor">
              <a:schemeClr val="lt1"/>
            </a:fontRef>
          </p:style>
          <p:txBody>
            <a:bodyPr lIns="101787" tIns="50892" rIns="101787" bIns="50892" anchor="ctr"/>
            <a:lstStyle/>
            <a:p>
              <a:pPr algn="ctr"/>
              <a:r>
                <a:rPr lang="en-US" sz="1400" b="1" dirty="0"/>
                <a:t>Issues for consideration</a:t>
              </a:r>
            </a:p>
          </p:txBody>
        </p:sp>
        <p:sp>
          <p:nvSpPr>
            <p:cNvPr id="5" name="Snip and Round Single Corner Rectangle 15">
              <a:extLst>
                <a:ext uri="{FF2B5EF4-FFF2-40B4-BE49-F238E27FC236}">
                  <a16:creationId xmlns:a16="http://schemas.microsoft.com/office/drawing/2014/main" id="{52780D1C-2CF2-CCB5-EECA-8D824ACD4E91}"/>
                </a:ext>
              </a:extLst>
            </p:cNvPr>
            <p:cNvSpPr/>
            <p:nvPr/>
          </p:nvSpPr>
          <p:spPr>
            <a:xfrm flipH="1">
              <a:off x="1158902" y="2785396"/>
              <a:ext cx="2707338" cy="3625147"/>
            </a:xfrm>
            <a:custGeom>
              <a:avLst/>
              <a:gdLst>
                <a:gd name="connsiteX0" fmla="*/ 690290 w 2707338"/>
                <a:gd name="connsiteY0" fmla="*/ 0 h 4572000"/>
                <a:gd name="connsiteX1" fmla="*/ 2707338 w 2707338"/>
                <a:gd name="connsiteY1" fmla="*/ 0 h 4572000"/>
                <a:gd name="connsiteX2" fmla="*/ 2707338 w 2707338"/>
                <a:gd name="connsiteY2" fmla="*/ 0 h 4572000"/>
                <a:gd name="connsiteX3" fmla="*/ 2707338 w 2707338"/>
                <a:gd name="connsiteY3" fmla="*/ 4572000 h 4572000"/>
                <a:gd name="connsiteX4" fmla="*/ 0 w 2707338"/>
                <a:gd name="connsiteY4" fmla="*/ 4572000 h 4572000"/>
                <a:gd name="connsiteX5" fmla="*/ 0 w 2707338"/>
                <a:gd name="connsiteY5" fmla="*/ 690290 h 4572000"/>
                <a:gd name="connsiteX6" fmla="*/ 690290 w 2707338"/>
                <a:gd name="connsiteY6" fmla="*/ 0 h 4572000"/>
                <a:gd name="connsiteX0" fmla="*/ 2707338 w 2798778"/>
                <a:gd name="connsiteY0" fmla="*/ 4572000 h 4663440"/>
                <a:gd name="connsiteX1" fmla="*/ 0 w 2798778"/>
                <a:gd name="connsiteY1" fmla="*/ 4572000 h 4663440"/>
                <a:gd name="connsiteX2" fmla="*/ 0 w 2798778"/>
                <a:gd name="connsiteY2" fmla="*/ 690290 h 4663440"/>
                <a:gd name="connsiteX3" fmla="*/ 690290 w 2798778"/>
                <a:gd name="connsiteY3" fmla="*/ 0 h 4663440"/>
                <a:gd name="connsiteX4" fmla="*/ 2707338 w 2798778"/>
                <a:gd name="connsiteY4" fmla="*/ 0 h 4663440"/>
                <a:gd name="connsiteX5" fmla="*/ 2707338 w 2798778"/>
                <a:gd name="connsiteY5" fmla="*/ 0 h 4663440"/>
                <a:gd name="connsiteX6" fmla="*/ 2798778 w 2798778"/>
                <a:gd name="connsiteY6" fmla="*/ 4663440 h 4663440"/>
                <a:gd name="connsiteX0" fmla="*/ 2707338 w 2707338"/>
                <a:gd name="connsiteY0" fmla="*/ 4572000 h 4572000"/>
                <a:gd name="connsiteX1" fmla="*/ 0 w 2707338"/>
                <a:gd name="connsiteY1" fmla="*/ 4572000 h 4572000"/>
                <a:gd name="connsiteX2" fmla="*/ 0 w 2707338"/>
                <a:gd name="connsiteY2" fmla="*/ 690290 h 4572000"/>
                <a:gd name="connsiteX3" fmla="*/ 690290 w 2707338"/>
                <a:gd name="connsiteY3" fmla="*/ 0 h 4572000"/>
                <a:gd name="connsiteX4" fmla="*/ 2707338 w 2707338"/>
                <a:gd name="connsiteY4" fmla="*/ 0 h 4572000"/>
                <a:gd name="connsiteX5" fmla="*/ 2707338 w 2707338"/>
                <a:gd name="connsiteY5" fmla="*/ 0 h 4572000"/>
                <a:gd name="connsiteX0" fmla="*/ 0 w 2707338"/>
                <a:gd name="connsiteY0" fmla="*/ 4572000 h 4572000"/>
                <a:gd name="connsiteX1" fmla="*/ 0 w 2707338"/>
                <a:gd name="connsiteY1" fmla="*/ 690290 h 4572000"/>
                <a:gd name="connsiteX2" fmla="*/ 690290 w 2707338"/>
                <a:gd name="connsiteY2" fmla="*/ 0 h 4572000"/>
                <a:gd name="connsiteX3" fmla="*/ 2707338 w 2707338"/>
                <a:gd name="connsiteY3" fmla="*/ 0 h 4572000"/>
                <a:gd name="connsiteX4" fmla="*/ 2707338 w 2707338"/>
                <a:gd name="connsiteY4" fmla="*/ 0 h 4572000"/>
                <a:gd name="connsiteX0" fmla="*/ 0 w 2707338"/>
                <a:gd name="connsiteY0" fmla="*/ 4081730 h 4081730"/>
                <a:gd name="connsiteX1" fmla="*/ 0 w 2707338"/>
                <a:gd name="connsiteY1" fmla="*/ 690290 h 4081730"/>
                <a:gd name="connsiteX2" fmla="*/ 690290 w 2707338"/>
                <a:gd name="connsiteY2" fmla="*/ 0 h 4081730"/>
                <a:gd name="connsiteX3" fmla="*/ 2707338 w 2707338"/>
                <a:gd name="connsiteY3" fmla="*/ 0 h 4081730"/>
                <a:gd name="connsiteX4" fmla="*/ 2707338 w 2707338"/>
                <a:gd name="connsiteY4" fmla="*/ 0 h 408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7338" h="4081730">
                  <a:moveTo>
                    <a:pt x="0" y="4081730"/>
                  </a:moveTo>
                  <a:lnTo>
                    <a:pt x="0" y="690290"/>
                  </a:lnTo>
                  <a:cubicBezTo>
                    <a:pt x="0" y="309053"/>
                    <a:pt x="309053" y="0"/>
                    <a:pt x="690290" y="0"/>
                  </a:cubicBezTo>
                  <a:lnTo>
                    <a:pt x="2707338" y="0"/>
                  </a:lnTo>
                  <a:lnTo>
                    <a:pt x="2707338" y="0"/>
                  </a:lnTo>
                </a:path>
              </a:pathLst>
            </a:cu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nip and Round Single Corner Rectangle 15">
              <a:extLst>
                <a:ext uri="{FF2B5EF4-FFF2-40B4-BE49-F238E27FC236}">
                  <a16:creationId xmlns:a16="http://schemas.microsoft.com/office/drawing/2014/main" id="{FCE4AA65-1839-7FA1-5FB7-E4822799B296}"/>
                </a:ext>
              </a:extLst>
            </p:cNvPr>
            <p:cNvSpPr/>
            <p:nvPr/>
          </p:nvSpPr>
          <p:spPr>
            <a:xfrm flipH="1">
              <a:off x="4006011" y="2785396"/>
              <a:ext cx="2707338" cy="3654175"/>
            </a:xfrm>
            <a:custGeom>
              <a:avLst/>
              <a:gdLst>
                <a:gd name="connsiteX0" fmla="*/ 690290 w 2707338"/>
                <a:gd name="connsiteY0" fmla="*/ 0 h 4572000"/>
                <a:gd name="connsiteX1" fmla="*/ 2707338 w 2707338"/>
                <a:gd name="connsiteY1" fmla="*/ 0 h 4572000"/>
                <a:gd name="connsiteX2" fmla="*/ 2707338 w 2707338"/>
                <a:gd name="connsiteY2" fmla="*/ 0 h 4572000"/>
                <a:gd name="connsiteX3" fmla="*/ 2707338 w 2707338"/>
                <a:gd name="connsiteY3" fmla="*/ 4572000 h 4572000"/>
                <a:gd name="connsiteX4" fmla="*/ 0 w 2707338"/>
                <a:gd name="connsiteY4" fmla="*/ 4572000 h 4572000"/>
                <a:gd name="connsiteX5" fmla="*/ 0 w 2707338"/>
                <a:gd name="connsiteY5" fmla="*/ 690290 h 4572000"/>
                <a:gd name="connsiteX6" fmla="*/ 690290 w 2707338"/>
                <a:gd name="connsiteY6" fmla="*/ 0 h 4572000"/>
                <a:gd name="connsiteX0" fmla="*/ 2707338 w 2798778"/>
                <a:gd name="connsiteY0" fmla="*/ 4572000 h 4663440"/>
                <a:gd name="connsiteX1" fmla="*/ 0 w 2798778"/>
                <a:gd name="connsiteY1" fmla="*/ 4572000 h 4663440"/>
                <a:gd name="connsiteX2" fmla="*/ 0 w 2798778"/>
                <a:gd name="connsiteY2" fmla="*/ 690290 h 4663440"/>
                <a:gd name="connsiteX3" fmla="*/ 690290 w 2798778"/>
                <a:gd name="connsiteY3" fmla="*/ 0 h 4663440"/>
                <a:gd name="connsiteX4" fmla="*/ 2707338 w 2798778"/>
                <a:gd name="connsiteY4" fmla="*/ 0 h 4663440"/>
                <a:gd name="connsiteX5" fmla="*/ 2707338 w 2798778"/>
                <a:gd name="connsiteY5" fmla="*/ 0 h 4663440"/>
                <a:gd name="connsiteX6" fmla="*/ 2798778 w 2798778"/>
                <a:gd name="connsiteY6" fmla="*/ 4663440 h 4663440"/>
                <a:gd name="connsiteX0" fmla="*/ 2707338 w 2707338"/>
                <a:gd name="connsiteY0" fmla="*/ 4572000 h 4572000"/>
                <a:gd name="connsiteX1" fmla="*/ 0 w 2707338"/>
                <a:gd name="connsiteY1" fmla="*/ 4572000 h 4572000"/>
                <a:gd name="connsiteX2" fmla="*/ 0 w 2707338"/>
                <a:gd name="connsiteY2" fmla="*/ 690290 h 4572000"/>
                <a:gd name="connsiteX3" fmla="*/ 690290 w 2707338"/>
                <a:gd name="connsiteY3" fmla="*/ 0 h 4572000"/>
                <a:gd name="connsiteX4" fmla="*/ 2707338 w 2707338"/>
                <a:gd name="connsiteY4" fmla="*/ 0 h 4572000"/>
                <a:gd name="connsiteX5" fmla="*/ 2707338 w 2707338"/>
                <a:gd name="connsiteY5" fmla="*/ 0 h 4572000"/>
                <a:gd name="connsiteX0" fmla="*/ 0 w 2707338"/>
                <a:gd name="connsiteY0" fmla="*/ 4572000 h 4572000"/>
                <a:gd name="connsiteX1" fmla="*/ 0 w 2707338"/>
                <a:gd name="connsiteY1" fmla="*/ 690290 h 4572000"/>
                <a:gd name="connsiteX2" fmla="*/ 690290 w 2707338"/>
                <a:gd name="connsiteY2" fmla="*/ 0 h 4572000"/>
                <a:gd name="connsiteX3" fmla="*/ 2707338 w 2707338"/>
                <a:gd name="connsiteY3" fmla="*/ 0 h 4572000"/>
                <a:gd name="connsiteX4" fmla="*/ 2707338 w 2707338"/>
                <a:gd name="connsiteY4" fmla="*/ 0 h 4572000"/>
                <a:gd name="connsiteX0" fmla="*/ 0 w 2707338"/>
                <a:gd name="connsiteY0" fmla="*/ 4114414 h 4114414"/>
                <a:gd name="connsiteX1" fmla="*/ 0 w 2707338"/>
                <a:gd name="connsiteY1" fmla="*/ 690290 h 4114414"/>
                <a:gd name="connsiteX2" fmla="*/ 690290 w 2707338"/>
                <a:gd name="connsiteY2" fmla="*/ 0 h 4114414"/>
                <a:gd name="connsiteX3" fmla="*/ 2707338 w 2707338"/>
                <a:gd name="connsiteY3" fmla="*/ 0 h 4114414"/>
                <a:gd name="connsiteX4" fmla="*/ 2707338 w 2707338"/>
                <a:gd name="connsiteY4" fmla="*/ 0 h 4114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7338" h="4114414">
                  <a:moveTo>
                    <a:pt x="0" y="4114414"/>
                  </a:moveTo>
                  <a:lnTo>
                    <a:pt x="0" y="690290"/>
                  </a:lnTo>
                  <a:cubicBezTo>
                    <a:pt x="0" y="309053"/>
                    <a:pt x="309053" y="0"/>
                    <a:pt x="690290" y="0"/>
                  </a:cubicBezTo>
                  <a:lnTo>
                    <a:pt x="2707338" y="0"/>
                  </a:lnTo>
                  <a:lnTo>
                    <a:pt x="2707338" y="0"/>
                  </a:lnTo>
                </a:path>
              </a:pathLst>
            </a:custGeo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nip and Round Single Corner Rectangle 15">
              <a:extLst>
                <a:ext uri="{FF2B5EF4-FFF2-40B4-BE49-F238E27FC236}">
                  <a16:creationId xmlns:a16="http://schemas.microsoft.com/office/drawing/2014/main" id="{73A693F7-0A5A-1C38-3A20-D4F030EF8C14}"/>
                </a:ext>
              </a:extLst>
            </p:cNvPr>
            <p:cNvSpPr/>
            <p:nvPr/>
          </p:nvSpPr>
          <p:spPr>
            <a:xfrm flipH="1">
              <a:off x="6853120" y="2785396"/>
              <a:ext cx="2707338" cy="3668690"/>
            </a:xfrm>
            <a:custGeom>
              <a:avLst/>
              <a:gdLst>
                <a:gd name="connsiteX0" fmla="*/ 690290 w 2707338"/>
                <a:gd name="connsiteY0" fmla="*/ 0 h 4572000"/>
                <a:gd name="connsiteX1" fmla="*/ 2707338 w 2707338"/>
                <a:gd name="connsiteY1" fmla="*/ 0 h 4572000"/>
                <a:gd name="connsiteX2" fmla="*/ 2707338 w 2707338"/>
                <a:gd name="connsiteY2" fmla="*/ 0 h 4572000"/>
                <a:gd name="connsiteX3" fmla="*/ 2707338 w 2707338"/>
                <a:gd name="connsiteY3" fmla="*/ 4572000 h 4572000"/>
                <a:gd name="connsiteX4" fmla="*/ 0 w 2707338"/>
                <a:gd name="connsiteY4" fmla="*/ 4572000 h 4572000"/>
                <a:gd name="connsiteX5" fmla="*/ 0 w 2707338"/>
                <a:gd name="connsiteY5" fmla="*/ 690290 h 4572000"/>
                <a:gd name="connsiteX6" fmla="*/ 690290 w 2707338"/>
                <a:gd name="connsiteY6" fmla="*/ 0 h 4572000"/>
                <a:gd name="connsiteX0" fmla="*/ 2707338 w 2798778"/>
                <a:gd name="connsiteY0" fmla="*/ 4572000 h 4663440"/>
                <a:gd name="connsiteX1" fmla="*/ 0 w 2798778"/>
                <a:gd name="connsiteY1" fmla="*/ 4572000 h 4663440"/>
                <a:gd name="connsiteX2" fmla="*/ 0 w 2798778"/>
                <a:gd name="connsiteY2" fmla="*/ 690290 h 4663440"/>
                <a:gd name="connsiteX3" fmla="*/ 690290 w 2798778"/>
                <a:gd name="connsiteY3" fmla="*/ 0 h 4663440"/>
                <a:gd name="connsiteX4" fmla="*/ 2707338 w 2798778"/>
                <a:gd name="connsiteY4" fmla="*/ 0 h 4663440"/>
                <a:gd name="connsiteX5" fmla="*/ 2707338 w 2798778"/>
                <a:gd name="connsiteY5" fmla="*/ 0 h 4663440"/>
                <a:gd name="connsiteX6" fmla="*/ 2798778 w 2798778"/>
                <a:gd name="connsiteY6" fmla="*/ 4663440 h 4663440"/>
                <a:gd name="connsiteX0" fmla="*/ 2707338 w 2707338"/>
                <a:gd name="connsiteY0" fmla="*/ 4572000 h 4572000"/>
                <a:gd name="connsiteX1" fmla="*/ 0 w 2707338"/>
                <a:gd name="connsiteY1" fmla="*/ 4572000 h 4572000"/>
                <a:gd name="connsiteX2" fmla="*/ 0 w 2707338"/>
                <a:gd name="connsiteY2" fmla="*/ 690290 h 4572000"/>
                <a:gd name="connsiteX3" fmla="*/ 690290 w 2707338"/>
                <a:gd name="connsiteY3" fmla="*/ 0 h 4572000"/>
                <a:gd name="connsiteX4" fmla="*/ 2707338 w 2707338"/>
                <a:gd name="connsiteY4" fmla="*/ 0 h 4572000"/>
                <a:gd name="connsiteX5" fmla="*/ 2707338 w 2707338"/>
                <a:gd name="connsiteY5" fmla="*/ 0 h 4572000"/>
                <a:gd name="connsiteX0" fmla="*/ 0 w 2707338"/>
                <a:gd name="connsiteY0" fmla="*/ 4572000 h 4572000"/>
                <a:gd name="connsiteX1" fmla="*/ 0 w 2707338"/>
                <a:gd name="connsiteY1" fmla="*/ 690290 h 4572000"/>
                <a:gd name="connsiteX2" fmla="*/ 690290 w 2707338"/>
                <a:gd name="connsiteY2" fmla="*/ 0 h 4572000"/>
                <a:gd name="connsiteX3" fmla="*/ 2707338 w 2707338"/>
                <a:gd name="connsiteY3" fmla="*/ 0 h 4572000"/>
                <a:gd name="connsiteX4" fmla="*/ 2707338 w 2707338"/>
                <a:gd name="connsiteY4" fmla="*/ 0 h 4572000"/>
                <a:gd name="connsiteX0" fmla="*/ 0 w 2707338"/>
                <a:gd name="connsiteY0" fmla="*/ 4130758 h 4130758"/>
                <a:gd name="connsiteX1" fmla="*/ 0 w 2707338"/>
                <a:gd name="connsiteY1" fmla="*/ 690290 h 4130758"/>
                <a:gd name="connsiteX2" fmla="*/ 690290 w 2707338"/>
                <a:gd name="connsiteY2" fmla="*/ 0 h 4130758"/>
                <a:gd name="connsiteX3" fmla="*/ 2707338 w 2707338"/>
                <a:gd name="connsiteY3" fmla="*/ 0 h 4130758"/>
                <a:gd name="connsiteX4" fmla="*/ 2707338 w 2707338"/>
                <a:gd name="connsiteY4" fmla="*/ 0 h 413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7338" h="4130758">
                  <a:moveTo>
                    <a:pt x="0" y="4130758"/>
                  </a:moveTo>
                  <a:lnTo>
                    <a:pt x="0" y="690290"/>
                  </a:lnTo>
                  <a:cubicBezTo>
                    <a:pt x="0" y="309053"/>
                    <a:pt x="309053" y="0"/>
                    <a:pt x="690290" y="0"/>
                  </a:cubicBezTo>
                  <a:lnTo>
                    <a:pt x="2707338" y="0"/>
                  </a:lnTo>
                  <a:lnTo>
                    <a:pt x="2707338" y="0"/>
                  </a:lnTo>
                </a:path>
              </a:pathLst>
            </a:custGeom>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dirty="0"/>
            </a:p>
          </p:txBody>
        </p:sp>
        <p:sp>
          <p:nvSpPr>
            <p:cNvPr id="8" name="TextBox 17">
              <a:extLst>
                <a:ext uri="{FF2B5EF4-FFF2-40B4-BE49-F238E27FC236}">
                  <a16:creationId xmlns:a16="http://schemas.microsoft.com/office/drawing/2014/main" id="{617AD310-5019-BAC0-C169-D8AC63753A64}"/>
                </a:ext>
              </a:extLst>
            </p:cNvPr>
            <p:cNvSpPr txBox="1"/>
            <p:nvPr/>
          </p:nvSpPr>
          <p:spPr>
            <a:xfrm>
              <a:off x="1158902" y="2921820"/>
              <a:ext cx="2706624" cy="1391493"/>
            </a:xfrm>
            <a:prstGeom prst="rect">
              <a:avLst/>
            </a:prstGeom>
            <a:noFill/>
          </p:spPr>
          <p:txBody>
            <a:bodyPr wrap="square" lIns="0" rtlCol="0">
              <a:spAutoFit/>
            </a:bodyPr>
            <a:lstStyle/>
            <a:p>
              <a:pPr marL="285750" indent="-285750">
                <a:buFont typeface="Arial" panose="020B0604020202020204" pitchFamily="34" charset="0"/>
                <a:buChar char="•"/>
              </a:pPr>
              <a:r>
                <a:rPr lang="en-US" sz="1400" dirty="0"/>
                <a:t>In the case law of </a:t>
              </a:r>
              <a:r>
                <a:rPr lang="en-US" sz="1400" b="1" dirty="0"/>
                <a:t>ACIT Vs. </a:t>
              </a:r>
              <a:r>
                <a:rPr lang="en-US" sz="1400" b="1" dirty="0" err="1"/>
                <a:t>Nilkanth</a:t>
              </a:r>
              <a:r>
                <a:rPr lang="en-US" sz="1400" b="1" dirty="0"/>
                <a:t> </a:t>
              </a:r>
              <a:r>
                <a:rPr lang="en-US" sz="1400" b="1" dirty="0" err="1"/>
                <a:t>Concast</a:t>
              </a:r>
              <a:r>
                <a:rPr lang="en-US" sz="1400" b="1" dirty="0"/>
                <a:t> (P.) Ltd (Delhi ITAT) (2021), </a:t>
              </a:r>
              <a:r>
                <a:rPr lang="en-US" sz="1400" dirty="0"/>
                <a:t> the assessing officer disallowed interest on borrowed capital claimed by </a:t>
              </a:r>
              <a:r>
                <a:rPr lang="en-US" sz="1400" dirty="0" err="1"/>
                <a:t>assessee</a:t>
              </a:r>
              <a:r>
                <a:rPr lang="en-US" sz="1400" dirty="0"/>
                <a:t> on interest attributable from period of installation of new plant up to date of start of commercial use of plant.</a:t>
              </a:r>
              <a:endParaRPr lang="en-US" altLang="en-US" sz="1400" b="1" dirty="0">
                <a:cs typeface="Arial" pitchFamily="34" charset="0"/>
                <a:sym typeface="Arial" pitchFamily="34" charset="0"/>
              </a:endParaRPr>
            </a:p>
          </p:txBody>
        </p:sp>
        <p:sp>
          <p:nvSpPr>
            <p:cNvPr id="10" name="TextBox 54">
              <a:extLst>
                <a:ext uri="{FF2B5EF4-FFF2-40B4-BE49-F238E27FC236}">
                  <a16:creationId xmlns:a16="http://schemas.microsoft.com/office/drawing/2014/main" id="{E6BF5A93-6BB5-D1E7-BC83-142B0DFADBB8}"/>
                </a:ext>
              </a:extLst>
            </p:cNvPr>
            <p:cNvSpPr txBox="1"/>
            <p:nvPr/>
          </p:nvSpPr>
          <p:spPr>
            <a:xfrm>
              <a:off x="4006010" y="2921820"/>
              <a:ext cx="2512818" cy="3451972"/>
            </a:xfrm>
            <a:prstGeom prst="rect">
              <a:avLst/>
            </a:prstGeom>
            <a:noFill/>
          </p:spPr>
          <p:txBody>
            <a:bodyPr wrap="square" rtlCol="0">
              <a:spAutoFit/>
            </a:bodyPr>
            <a:lstStyle/>
            <a:p>
              <a:pPr marL="263525"/>
              <a:r>
                <a:rPr lang="en-US" sz="1400" dirty="0"/>
                <a:t>Reference has been drawn to the following:</a:t>
              </a:r>
            </a:p>
            <a:p>
              <a:pPr marL="549275" indent="-285750">
                <a:buFont typeface="Arial" panose="020B0604020202020204" pitchFamily="34" charset="0"/>
                <a:buChar char="•"/>
              </a:pPr>
              <a:r>
                <a:rPr lang="en-US" sz="1400" b="1" dirty="0"/>
                <a:t>Section 36(1)(iii) – </a:t>
              </a:r>
              <a:r>
                <a:rPr lang="en-US" sz="1400" dirty="0"/>
                <a:t> The said section provides for capitalization of interest paid for acquisition of an asset from date on which funds were borrowed till date such asset was put to use.</a:t>
              </a:r>
            </a:p>
            <a:p>
              <a:pPr marL="549275" indent="-285750">
                <a:buFont typeface="Arial" panose="020B0604020202020204" pitchFamily="34" charset="0"/>
                <a:buChar char="•"/>
              </a:pPr>
              <a:r>
                <a:rPr lang="en-US" sz="1400" b="1" dirty="0"/>
                <a:t>Explanation 8 to section 43(1) - </a:t>
              </a:r>
              <a:r>
                <a:rPr lang="en-US" sz="1400" dirty="0"/>
                <a:t>Interest paid shall be added in actual cost of asset till asset was first put to use for claiming depreciation.</a:t>
              </a:r>
            </a:p>
            <a:p>
              <a:pPr marL="549275" indent="-285750">
                <a:buFont typeface="Arial" panose="020B0604020202020204" pitchFamily="34" charset="0"/>
                <a:buChar char="•"/>
              </a:pPr>
              <a:r>
                <a:rPr lang="en-US" sz="1400" b="1" dirty="0"/>
                <a:t>ICDS IX</a:t>
              </a:r>
              <a:r>
                <a:rPr lang="en-US" sz="1400" dirty="0"/>
                <a:t> – Borrowing costs should be capitalized to an extent to which it is incurred during reporting period on borrowed funds.</a:t>
              </a:r>
            </a:p>
          </p:txBody>
        </p:sp>
        <p:sp>
          <p:nvSpPr>
            <p:cNvPr id="11" name="TextBox 55">
              <a:extLst>
                <a:ext uri="{FF2B5EF4-FFF2-40B4-BE49-F238E27FC236}">
                  <a16:creationId xmlns:a16="http://schemas.microsoft.com/office/drawing/2014/main" id="{759D9947-1434-A8EE-2D95-BCCA99F8C0EB}"/>
                </a:ext>
              </a:extLst>
            </p:cNvPr>
            <p:cNvSpPr txBox="1"/>
            <p:nvPr/>
          </p:nvSpPr>
          <p:spPr>
            <a:xfrm>
              <a:off x="6846191" y="2921820"/>
              <a:ext cx="2536530" cy="1016860"/>
            </a:xfrm>
            <a:prstGeom prst="rect">
              <a:avLst/>
            </a:prstGeom>
            <a:noFill/>
          </p:spPr>
          <p:txBody>
            <a:bodyPr wrap="square" rtlCol="0">
              <a:spAutoFit/>
            </a:bodyPr>
            <a:lstStyle/>
            <a:p>
              <a:pPr marL="263525"/>
              <a:r>
                <a:rPr lang="en-US" sz="1400" dirty="0"/>
                <a:t>Based on the same, the Delhi ITAT had held that the interest incurred on the trial run period should be treated as revenue expenditure and need not be capitalized.</a:t>
              </a:r>
            </a:p>
          </p:txBody>
        </p:sp>
        <p:sp>
          <p:nvSpPr>
            <p:cNvPr id="12" name="Rectangle 11">
              <a:extLst>
                <a:ext uri="{FF2B5EF4-FFF2-40B4-BE49-F238E27FC236}">
                  <a16:creationId xmlns:a16="http://schemas.microsoft.com/office/drawing/2014/main" id="{CE75E865-2E6B-DF4A-1B8F-260AA5124CD7}"/>
                </a:ext>
              </a:extLst>
            </p:cNvPr>
            <p:cNvSpPr/>
            <p:nvPr/>
          </p:nvSpPr>
          <p:spPr>
            <a:xfrm>
              <a:off x="1200989" y="2445639"/>
              <a:ext cx="411155" cy="294354"/>
            </a:xfrm>
            <a:prstGeom prst="rect">
              <a:avLst/>
            </a:prstGeom>
          </p:spPr>
          <p:txBody>
            <a:bodyPr wrap="none" lIns="0">
              <a:spAutoFit/>
            </a:bodyPr>
            <a:lstStyle/>
            <a:p>
              <a:pPr defTabSz="1019175"/>
              <a:r>
                <a:rPr lang="en-US" sz="1600" b="1" dirty="0">
                  <a:solidFill>
                    <a:schemeClr val="accent1"/>
                  </a:solidFill>
                </a:rPr>
                <a:t>Issue</a:t>
              </a:r>
            </a:p>
          </p:txBody>
        </p:sp>
        <p:sp>
          <p:nvSpPr>
            <p:cNvPr id="13" name="Rectangle 12">
              <a:extLst>
                <a:ext uri="{FF2B5EF4-FFF2-40B4-BE49-F238E27FC236}">
                  <a16:creationId xmlns:a16="http://schemas.microsoft.com/office/drawing/2014/main" id="{74B6D68E-460B-12CE-316A-81BC591FD47E}"/>
                </a:ext>
              </a:extLst>
            </p:cNvPr>
            <p:cNvSpPr/>
            <p:nvPr/>
          </p:nvSpPr>
          <p:spPr>
            <a:xfrm>
              <a:off x="4008496" y="2445639"/>
              <a:ext cx="619125" cy="294354"/>
            </a:xfrm>
            <a:prstGeom prst="rect">
              <a:avLst/>
            </a:prstGeom>
          </p:spPr>
          <p:txBody>
            <a:bodyPr wrap="none" lIns="0">
              <a:spAutoFit/>
            </a:bodyPr>
            <a:lstStyle/>
            <a:p>
              <a:pPr defTabSz="1019175"/>
              <a:r>
                <a:rPr lang="en-US" sz="1600" b="1" dirty="0">
                  <a:solidFill>
                    <a:schemeClr val="accent1"/>
                  </a:solidFill>
                </a:rPr>
                <a:t>Analysis</a:t>
              </a:r>
            </a:p>
          </p:txBody>
        </p:sp>
        <p:sp>
          <p:nvSpPr>
            <p:cNvPr id="14" name="Rectangle 13">
              <a:extLst>
                <a:ext uri="{FF2B5EF4-FFF2-40B4-BE49-F238E27FC236}">
                  <a16:creationId xmlns:a16="http://schemas.microsoft.com/office/drawing/2014/main" id="{E42CF1CA-A9E1-1545-8358-D160C888EB03}"/>
                </a:ext>
              </a:extLst>
            </p:cNvPr>
            <p:cNvSpPr/>
            <p:nvPr/>
          </p:nvSpPr>
          <p:spPr>
            <a:xfrm>
              <a:off x="6853429" y="2445639"/>
              <a:ext cx="807002" cy="294354"/>
            </a:xfrm>
            <a:prstGeom prst="rect">
              <a:avLst/>
            </a:prstGeom>
          </p:spPr>
          <p:txBody>
            <a:bodyPr wrap="none" lIns="0">
              <a:spAutoFit/>
            </a:bodyPr>
            <a:lstStyle/>
            <a:p>
              <a:pPr defTabSz="1019175"/>
              <a:r>
                <a:rPr lang="en-US" sz="1600" b="1" dirty="0">
                  <a:solidFill>
                    <a:schemeClr val="accent1"/>
                  </a:solidFill>
                </a:rPr>
                <a:t>Judgement</a:t>
              </a:r>
            </a:p>
          </p:txBody>
        </p:sp>
        <p:sp>
          <p:nvSpPr>
            <p:cNvPr id="15" name="Freeform 61">
              <a:extLst>
                <a:ext uri="{FF2B5EF4-FFF2-40B4-BE49-F238E27FC236}">
                  <a16:creationId xmlns:a16="http://schemas.microsoft.com/office/drawing/2014/main" id="{AD4912A7-7B81-9B63-D9AA-4B00D3067EA5}"/>
                </a:ext>
              </a:extLst>
            </p:cNvPr>
            <p:cNvSpPr>
              <a:spLocks/>
            </p:cNvSpPr>
            <p:nvPr/>
          </p:nvSpPr>
          <p:spPr bwMode="auto">
            <a:xfrm>
              <a:off x="1753792" y="2475293"/>
              <a:ext cx="292529" cy="272487"/>
            </a:xfrm>
            <a:custGeom>
              <a:avLst/>
              <a:gdLst>
                <a:gd name="T0" fmla="*/ 284 w 292"/>
                <a:gd name="T1" fmla="*/ 52 h 276"/>
                <a:gd name="T2" fmla="*/ 284 w 292"/>
                <a:gd name="T3" fmla="*/ 52 h 276"/>
                <a:gd name="T4" fmla="*/ 252 w 292"/>
                <a:gd name="T5" fmla="*/ 62 h 276"/>
                <a:gd name="T6" fmla="*/ 226 w 292"/>
                <a:gd name="T7" fmla="*/ 68 h 276"/>
                <a:gd name="T8" fmla="*/ 204 w 292"/>
                <a:gd name="T9" fmla="*/ 68 h 276"/>
                <a:gd name="T10" fmla="*/ 186 w 292"/>
                <a:gd name="T11" fmla="*/ 64 h 276"/>
                <a:gd name="T12" fmla="*/ 172 w 292"/>
                <a:gd name="T13" fmla="*/ 58 h 276"/>
                <a:gd name="T14" fmla="*/ 160 w 292"/>
                <a:gd name="T15" fmla="*/ 50 h 276"/>
                <a:gd name="T16" fmla="*/ 150 w 292"/>
                <a:gd name="T17" fmla="*/ 40 h 276"/>
                <a:gd name="T18" fmla="*/ 142 w 292"/>
                <a:gd name="T19" fmla="*/ 30 h 276"/>
                <a:gd name="T20" fmla="*/ 132 w 292"/>
                <a:gd name="T21" fmla="*/ 20 h 276"/>
                <a:gd name="T22" fmla="*/ 124 w 292"/>
                <a:gd name="T23" fmla="*/ 10 h 276"/>
                <a:gd name="T24" fmla="*/ 114 w 292"/>
                <a:gd name="T25" fmla="*/ 4 h 276"/>
                <a:gd name="T26" fmla="*/ 104 w 292"/>
                <a:gd name="T27" fmla="*/ 0 h 276"/>
                <a:gd name="T28" fmla="*/ 90 w 292"/>
                <a:gd name="T29" fmla="*/ 0 h 276"/>
                <a:gd name="T30" fmla="*/ 74 w 292"/>
                <a:gd name="T31" fmla="*/ 4 h 276"/>
                <a:gd name="T32" fmla="*/ 54 w 292"/>
                <a:gd name="T33" fmla="*/ 14 h 276"/>
                <a:gd name="T34" fmla="*/ 30 w 292"/>
                <a:gd name="T35" fmla="*/ 30 h 276"/>
                <a:gd name="T36" fmla="*/ 0 w 292"/>
                <a:gd name="T37" fmla="*/ 42 h 276"/>
                <a:gd name="T38" fmla="*/ 58 w 292"/>
                <a:gd name="T39" fmla="*/ 276 h 276"/>
                <a:gd name="T40" fmla="*/ 92 w 292"/>
                <a:gd name="T41" fmla="*/ 276 h 276"/>
                <a:gd name="T42" fmla="*/ 62 w 292"/>
                <a:gd name="T43" fmla="*/ 162 h 276"/>
                <a:gd name="T44" fmla="*/ 62 w 292"/>
                <a:gd name="T45" fmla="*/ 162 h 276"/>
                <a:gd name="T46" fmla="*/ 84 w 292"/>
                <a:gd name="T47" fmla="*/ 144 h 276"/>
                <a:gd name="T48" fmla="*/ 104 w 292"/>
                <a:gd name="T49" fmla="*/ 136 h 276"/>
                <a:gd name="T50" fmla="*/ 118 w 292"/>
                <a:gd name="T51" fmla="*/ 130 h 276"/>
                <a:gd name="T52" fmla="*/ 132 w 292"/>
                <a:gd name="T53" fmla="*/ 130 h 276"/>
                <a:gd name="T54" fmla="*/ 142 w 292"/>
                <a:gd name="T55" fmla="*/ 134 h 276"/>
                <a:gd name="T56" fmla="*/ 152 w 292"/>
                <a:gd name="T57" fmla="*/ 140 h 276"/>
                <a:gd name="T58" fmla="*/ 168 w 292"/>
                <a:gd name="T59" fmla="*/ 152 h 276"/>
                <a:gd name="T60" fmla="*/ 176 w 292"/>
                <a:gd name="T61" fmla="*/ 158 h 276"/>
                <a:gd name="T62" fmla="*/ 186 w 292"/>
                <a:gd name="T63" fmla="*/ 160 h 276"/>
                <a:gd name="T64" fmla="*/ 196 w 292"/>
                <a:gd name="T65" fmla="*/ 158 h 276"/>
                <a:gd name="T66" fmla="*/ 210 w 292"/>
                <a:gd name="T67" fmla="*/ 152 h 276"/>
                <a:gd name="T68" fmla="*/ 224 w 292"/>
                <a:gd name="T69" fmla="*/ 140 h 276"/>
                <a:gd name="T70" fmla="*/ 244 w 292"/>
                <a:gd name="T71" fmla="*/ 122 h 276"/>
                <a:gd name="T72" fmla="*/ 266 w 292"/>
                <a:gd name="T73" fmla="*/ 94 h 276"/>
                <a:gd name="T74" fmla="*/ 292 w 292"/>
                <a:gd name="T75" fmla="*/ 58 h 276"/>
                <a:gd name="T76" fmla="*/ 292 w 292"/>
                <a:gd name="T77" fmla="*/ 58 h 276"/>
                <a:gd name="T78" fmla="*/ 292 w 292"/>
                <a:gd name="T79" fmla="*/ 54 h 276"/>
                <a:gd name="T80" fmla="*/ 292 w 292"/>
                <a:gd name="T81" fmla="*/ 52 h 276"/>
                <a:gd name="T82" fmla="*/ 288 w 292"/>
                <a:gd name="T83" fmla="*/ 50 h 276"/>
                <a:gd name="T84" fmla="*/ 284 w 292"/>
                <a:gd name="T85" fmla="*/ 52 h 276"/>
                <a:gd name="T86" fmla="*/ 284 w 292"/>
                <a:gd name="T87" fmla="*/ 5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2" h="276">
                  <a:moveTo>
                    <a:pt x="284" y="52"/>
                  </a:moveTo>
                  <a:lnTo>
                    <a:pt x="284" y="52"/>
                  </a:lnTo>
                  <a:lnTo>
                    <a:pt x="252" y="62"/>
                  </a:lnTo>
                  <a:lnTo>
                    <a:pt x="226" y="68"/>
                  </a:lnTo>
                  <a:lnTo>
                    <a:pt x="204" y="68"/>
                  </a:lnTo>
                  <a:lnTo>
                    <a:pt x="186" y="64"/>
                  </a:lnTo>
                  <a:lnTo>
                    <a:pt x="172" y="58"/>
                  </a:lnTo>
                  <a:lnTo>
                    <a:pt x="160" y="50"/>
                  </a:lnTo>
                  <a:lnTo>
                    <a:pt x="150" y="40"/>
                  </a:lnTo>
                  <a:lnTo>
                    <a:pt x="142" y="30"/>
                  </a:lnTo>
                  <a:lnTo>
                    <a:pt x="132" y="20"/>
                  </a:lnTo>
                  <a:lnTo>
                    <a:pt x="124" y="10"/>
                  </a:lnTo>
                  <a:lnTo>
                    <a:pt x="114" y="4"/>
                  </a:lnTo>
                  <a:lnTo>
                    <a:pt x="104" y="0"/>
                  </a:lnTo>
                  <a:lnTo>
                    <a:pt x="90" y="0"/>
                  </a:lnTo>
                  <a:lnTo>
                    <a:pt x="74" y="4"/>
                  </a:lnTo>
                  <a:lnTo>
                    <a:pt x="54" y="14"/>
                  </a:lnTo>
                  <a:lnTo>
                    <a:pt x="30" y="30"/>
                  </a:lnTo>
                  <a:lnTo>
                    <a:pt x="0" y="42"/>
                  </a:lnTo>
                  <a:lnTo>
                    <a:pt x="58" y="276"/>
                  </a:lnTo>
                  <a:lnTo>
                    <a:pt x="92" y="276"/>
                  </a:lnTo>
                  <a:lnTo>
                    <a:pt x="62" y="162"/>
                  </a:lnTo>
                  <a:lnTo>
                    <a:pt x="62" y="162"/>
                  </a:lnTo>
                  <a:lnTo>
                    <a:pt x="84" y="144"/>
                  </a:lnTo>
                  <a:lnTo>
                    <a:pt x="104" y="136"/>
                  </a:lnTo>
                  <a:lnTo>
                    <a:pt x="118" y="130"/>
                  </a:lnTo>
                  <a:lnTo>
                    <a:pt x="132" y="130"/>
                  </a:lnTo>
                  <a:lnTo>
                    <a:pt x="142" y="134"/>
                  </a:lnTo>
                  <a:lnTo>
                    <a:pt x="152" y="140"/>
                  </a:lnTo>
                  <a:lnTo>
                    <a:pt x="168" y="152"/>
                  </a:lnTo>
                  <a:lnTo>
                    <a:pt x="176" y="158"/>
                  </a:lnTo>
                  <a:lnTo>
                    <a:pt x="186" y="160"/>
                  </a:lnTo>
                  <a:lnTo>
                    <a:pt x="196" y="158"/>
                  </a:lnTo>
                  <a:lnTo>
                    <a:pt x="210" y="152"/>
                  </a:lnTo>
                  <a:lnTo>
                    <a:pt x="224" y="140"/>
                  </a:lnTo>
                  <a:lnTo>
                    <a:pt x="244" y="122"/>
                  </a:lnTo>
                  <a:lnTo>
                    <a:pt x="266" y="94"/>
                  </a:lnTo>
                  <a:lnTo>
                    <a:pt x="292" y="58"/>
                  </a:lnTo>
                  <a:lnTo>
                    <a:pt x="292" y="58"/>
                  </a:lnTo>
                  <a:lnTo>
                    <a:pt x="292" y="54"/>
                  </a:lnTo>
                  <a:lnTo>
                    <a:pt x="292" y="52"/>
                  </a:lnTo>
                  <a:lnTo>
                    <a:pt x="288" y="50"/>
                  </a:lnTo>
                  <a:lnTo>
                    <a:pt x="284" y="52"/>
                  </a:lnTo>
                  <a:lnTo>
                    <a:pt x="284" y="52"/>
                  </a:lnTo>
                  <a:close/>
                </a:path>
              </a:pathLst>
            </a:custGeom>
            <a:solidFill>
              <a:srgbClr val="3769C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214">
              <a:extLst>
                <a:ext uri="{FF2B5EF4-FFF2-40B4-BE49-F238E27FC236}">
                  <a16:creationId xmlns:a16="http://schemas.microsoft.com/office/drawing/2014/main" id="{40E57E29-76D2-FE1C-E860-C270FDC8E8CE}"/>
                </a:ext>
              </a:extLst>
            </p:cNvPr>
            <p:cNvSpPr>
              <a:spLocks/>
            </p:cNvSpPr>
            <p:nvPr/>
          </p:nvSpPr>
          <p:spPr bwMode="auto">
            <a:xfrm>
              <a:off x="9248553" y="2480744"/>
              <a:ext cx="566567" cy="257879"/>
            </a:xfrm>
            <a:custGeom>
              <a:avLst/>
              <a:gdLst>
                <a:gd name="T0" fmla="*/ 466 w 472"/>
                <a:gd name="T1" fmla="*/ 78 h 218"/>
                <a:gd name="T2" fmla="*/ 246 w 472"/>
                <a:gd name="T3" fmla="*/ 2 h 218"/>
                <a:gd name="T4" fmla="*/ 246 w 472"/>
                <a:gd name="T5" fmla="*/ 2 h 218"/>
                <a:gd name="T6" fmla="*/ 236 w 472"/>
                <a:gd name="T7" fmla="*/ 0 h 218"/>
                <a:gd name="T8" fmla="*/ 226 w 472"/>
                <a:gd name="T9" fmla="*/ 2 h 218"/>
                <a:gd name="T10" fmla="*/ 4 w 472"/>
                <a:gd name="T11" fmla="*/ 80 h 218"/>
                <a:gd name="T12" fmla="*/ 4 w 472"/>
                <a:gd name="T13" fmla="*/ 80 h 218"/>
                <a:gd name="T14" fmla="*/ 2 w 472"/>
                <a:gd name="T15" fmla="*/ 82 h 218"/>
                <a:gd name="T16" fmla="*/ 0 w 472"/>
                <a:gd name="T17" fmla="*/ 84 h 218"/>
                <a:gd name="T18" fmla="*/ 2 w 472"/>
                <a:gd name="T19" fmla="*/ 84 h 218"/>
                <a:gd name="T20" fmla="*/ 4 w 472"/>
                <a:gd name="T21" fmla="*/ 86 h 218"/>
                <a:gd name="T22" fmla="*/ 96 w 472"/>
                <a:gd name="T23" fmla="*/ 118 h 218"/>
                <a:gd name="T24" fmla="*/ 96 w 472"/>
                <a:gd name="T25" fmla="*/ 184 h 218"/>
                <a:gd name="T26" fmla="*/ 96 w 472"/>
                <a:gd name="T27" fmla="*/ 184 h 218"/>
                <a:gd name="T28" fmla="*/ 108 w 472"/>
                <a:gd name="T29" fmla="*/ 178 h 218"/>
                <a:gd name="T30" fmla="*/ 126 w 472"/>
                <a:gd name="T31" fmla="*/ 178 h 218"/>
                <a:gd name="T32" fmla="*/ 146 w 472"/>
                <a:gd name="T33" fmla="*/ 178 h 218"/>
                <a:gd name="T34" fmla="*/ 168 w 472"/>
                <a:gd name="T35" fmla="*/ 184 h 218"/>
                <a:gd name="T36" fmla="*/ 168 w 472"/>
                <a:gd name="T37" fmla="*/ 184 h 218"/>
                <a:gd name="T38" fmla="*/ 188 w 472"/>
                <a:gd name="T39" fmla="*/ 190 h 218"/>
                <a:gd name="T40" fmla="*/ 206 w 472"/>
                <a:gd name="T41" fmla="*/ 198 h 218"/>
                <a:gd name="T42" fmla="*/ 220 w 472"/>
                <a:gd name="T43" fmla="*/ 208 h 218"/>
                <a:gd name="T44" fmla="*/ 230 w 472"/>
                <a:gd name="T45" fmla="*/ 218 h 218"/>
                <a:gd name="T46" fmla="*/ 230 w 472"/>
                <a:gd name="T47" fmla="*/ 218 h 218"/>
                <a:gd name="T48" fmla="*/ 238 w 472"/>
                <a:gd name="T49" fmla="*/ 218 h 218"/>
                <a:gd name="T50" fmla="*/ 238 w 472"/>
                <a:gd name="T51" fmla="*/ 218 h 218"/>
                <a:gd name="T52" fmla="*/ 248 w 472"/>
                <a:gd name="T53" fmla="*/ 208 h 218"/>
                <a:gd name="T54" fmla="*/ 262 w 472"/>
                <a:gd name="T55" fmla="*/ 198 h 218"/>
                <a:gd name="T56" fmla="*/ 278 w 472"/>
                <a:gd name="T57" fmla="*/ 190 h 218"/>
                <a:gd name="T58" fmla="*/ 300 w 472"/>
                <a:gd name="T59" fmla="*/ 184 h 218"/>
                <a:gd name="T60" fmla="*/ 300 w 472"/>
                <a:gd name="T61" fmla="*/ 184 h 218"/>
                <a:gd name="T62" fmla="*/ 318 w 472"/>
                <a:gd name="T63" fmla="*/ 180 h 218"/>
                <a:gd name="T64" fmla="*/ 336 w 472"/>
                <a:gd name="T65" fmla="*/ 178 h 218"/>
                <a:gd name="T66" fmla="*/ 352 w 472"/>
                <a:gd name="T67" fmla="*/ 178 h 218"/>
                <a:gd name="T68" fmla="*/ 366 w 472"/>
                <a:gd name="T69" fmla="*/ 180 h 218"/>
                <a:gd name="T70" fmla="*/ 366 w 472"/>
                <a:gd name="T71" fmla="*/ 120 h 218"/>
                <a:gd name="T72" fmla="*/ 406 w 472"/>
                <a:gd name="T73" fmla="*/ 106 h 218"/>
                <a:gd name="T74" fmla="*/ 406 w 472"/>
                <a:gd name="T75" fmla="*/ 122 h 218"/>
                <a:gd name="T76" fmla="*/ 406 w 472"/>
                <a:gd name="T77" fmla="*/ 122 h 218"/>
                <a:gd name="T78" fmla="*/ 400 w 472"/>
                <a:gd name="T79" fmla="*/ 126 h 218"/>
                <a:gd name="T80" fmla="*/ 398 w 472"/>
                <a:gd name="T81" fmla="*/ 130 h 218"/>
                <a:gd name="T82" fmla="*/ 398 w 472"/>
                <a:gd name="T83" fmla="*/ 134 h 218"/>
                <a:gd name="T84" fmla="*/ 398 w 472"/>
                <a:gd name="T85" fmla="*/ 134 h 218"/>
                <a:gd name="T86" fmla="*/ 398 w 472"/>
                <a:gd name="T87" fmla="*/ 138 h 218"/>
                <a:gd name="T88" fmla="*/ 402 w 472"/>
                <a:gd name="T89" fmla="*/ 142 h 218"/>
                <a:gd name="T90" fmla="*/ 392 w 472"/>
                <a:gd name="T91" fmla="*/ 208 h 218"/>
                <a:gd name="T92" fmla="*/ 430 w 472"/>
                <a:gd name="T93" fmla="*/ 208 h 218"/>
                <a:gd name="T94" fmla="*/ 418 w 472"/>
                <a:gd name="T95" fmla="*/ 144 h 218"/>
                <a:gd name="T96" fmla="*/ 418 w 472"/>
                <a:gd name="T97" fmla="*/ 144 h 218"/>
                <a:gd name="T98" fmla="*/ 422 w 472"/>
                <a:gd name="T99" fmla="*/ 140 h 218"/>
                <a:gd name="T100" fmla="*/ 424 w 472"/>
                <a:gd name="T101" fmla="*/ 134 h 218"/>
                <a:gd name="T102" fmla="*/ 424 w 472"/>
                <a:gd name="T103" fmla="*/ 134 h 218"/>
                <a:gd name="T104" fmla="*/ 422 w 472"/>
                <a:gd name="T105" fmla="*/ 130 h 218"/>
                <a:gd name="T106" fmla="*/ 420 w 472"/>
                <a:gd name="T107" fmla="*/ 126 h 218"/>
                <a:gd name="T108" fmla="*/ 416 w 472"/>
                <a:gd name="T109" fmla="*/ 122 h 218"/>
                <a:gd name="T110" fmla="*/ 416 w 472"/>
                <a:gd name="T111" fmla="*/ 102 h 218"/>
                <a:gd name="T112" fmla="*/ 466 w 472"/>
                <a:gd name="T113" fmla="*/ 84 h 218"/>
                <a:gd name="T114" fmla="*/ 466 w 472"/>
                <a:gd name="T115" fmla="*/ 84 h 218"/>
                <a:gd name="T116" fmla="*/ 470 w 472"/>
                <a:gd name="T117" fmla="*/ 82 h 218"/>
                <a:gd name="T118" fmla="*/ 472 w 472"/>
                <a:gd name="T119" fmla="*/ 82 h 218"/>
                <a:gd name="T120" fmla="*/ 470 w 472"/>
                <a:gd name="T121" fmla="*/ 80 h 218"/>
                <a:gd name="T122" fmla="*/ 466 w 472"/>
                <a:gd name="T123" fmla="*/ 78 h 218"/>
                <a:gd name="T124" fmla="*/ 466 w 472"/>
                <a:gd name="T125" fmla="*/ 7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218">
                  <a:moveTo>
                    <a:pt x="466" y="78"/>
                  </a:moveTo>
                  <a:lnTo>
                    <a:pt x="246" y="2"/>
                  </a:lnTo>
                  <a:lnTo>
                    <a:pt x="246" y="2"/>
                  </a:lnTo>
                  <a:lnTo>
                    <a:pt x="236" y="0"/>
                  </a:lnTo>
                  <a:lnTo>
                    <a:pt x="226" y="2"/>
                  </a:lnTo>
                  <a:lnTo>
                    <a:pt x="4" y="80"/>
                  </a:lnTo>
                  <a:lnTo>
                    <a:pt x="4" y="80"/>
                  </a:lnTo>
                  <a:lnTo>
                    <a:pt x="2" y="82"/>
                  </a:lnTo>
                  <a:lnTo>
                    <a:pt x="0" y="84"/>
                  </a:lnTo>
                  <a:lnTo>
                    <a:pt x="2" y="84"/>
                  </a:lnTo>
                  <a:lnTo>
                    <a:pt x="4" y="86"/>
                  </a:lnTo>
                  <a:lnTo>
                    <a:pt x="96" y="118"/>
                  </a:lnTo>
                  <a:lnTo>
                    <a:pt x="96" y="184"/>
                  </a:lnTo>
                  <a:lnTo>
                    <a:pt x="96" y="184"/>
                  </a:lnTo>
                  <a:lnTo>
                    <a:pt x="108" y="178"/>
                  </a:lnTo>
                  <a:lnTo>
                    <a:pt x="126" y="178"/>
                  </a:lnTo>
                  <a:lnTo>
                    <a:pt x="146" y="178"/>
                  </a:lnTo>
                  <a:lnTo>
                    <a:pt x="168" y="184"/>
                  </a:lnTo>
                  <a:lnTo>
                    <a:pt x="168" y="184"/>
                  </a:lnTo>
                  <a:lnTo>
                    <a:pt x="188" y="190"/>
                  </a:lnTo>
                  <a:lnTo>
                    <a:pt x="206" y="198"/>
                  </a:lnTo>
                  <a:lnTo>
                    <a:pt x="220" y="208"/>
                  </a:lnTo>
                  <a:lnTo>
                    <a:pt x="230" y="218"/>
                  </a:lnTo>
                  <a:lnTo>
                    <a:pt x="230" y="218"/>
                  </a:lnTo>
                  <a:lnTo>
                    <a:pt x="238" y="218"/>
                  </a:lnTo>
                  <a:lnTo>
                    <a:pt x="238" y="218"/>
                  </a:lnTo>
                  <a:lnTo>
                    <a:pt x="248" y="208"/>
                  </a:lnTo>
                  <a:lnTo>
                    <a:pt x="262" y="198"/>
                  </a:lnTo>
                  <a:lnTo>
                    <a:pt x="278" y="190"/>
                  </a:lnTo>
                  <a:lnTo>
                    <a:pt x="300" y="184"/>
                  </a:lnTo>
                  <a:lnTo>
                    <a:pt x="300" y="184"/>
                  </a:lnTo>
                  <a:lnTo>
                    <a:pt x="318" y="180"/>
                  </a:lnTo>
                  <a:lnTo>
                    <a:pt x="336" y="178"/>
                  </a:lnTo>
                  <a:lnTo>
                    <a:pt x="352" y="178"/>
                  </a:lnTo>
                  <a:lnTo>
                    <a:pt x="366" y="180"/>
                  </a:lnTo>
                  <a:lnTo>
                    <a:pt x="366" y="120"/>
                  </a:lnTo>
                  <a:lnTo>
                    <a:pt x="406" y="106"/>
                  </a:lnTo>
                  <a:lnTo>
                    <a:pt x="406" y="122"/>
                  </a:lnTo>
                  <a:lnTo>
                    <a:pt x="406" y="122"/>
                  </a:lnTo>
                  <a:lnTo>
                    <a:pt x="400" y="126"/>
                  </a:lnTo>
                  <a:lnTo>
                    <a:pt x="398" y="130"/>
                  </a:lnTo>
                  <a:lnTo>
                    <a:pt x="398" y="134"/>
                  </a:lnTo>
                  <a:lnTo>
                    <a:pt x="398" y="134"/>
                  </a:lnTo>
                  <a:lnTo>
                    <a:pt x="398" y="138"/>
                  </a:lnTo>
                  <a:lnTo>
                    <a:pt x="402" y="142"/>
                  </a:lnTo>
                  <a:lnTo>
                    <a:pt x="392" y="208"/>
                  </a:lnTo>
                  <a:lnTo>
                    <a:pt x="430" y="208"/>
                  </a:lnTo>
                  <a:lnTo>
                    <a:pt x="418" y="144"/>
                  </a:lnTo>
                  <a:lnTo>
                    <a:pt x="418" y="144"/>
                  </a:lnTo>
                  <a:lnTo>
                    <a:pt x="422" y="140"/>
                  </a:lnTo>
                  <a:lnTo>
                    <a:pt x="424" y="134"/>
                  </a:lnTo>
                  <a:lnTo>
                    <a:pt x="424" y="134"/>
                  </a:lnTo>
                  <a:lnTo>
                    <a:pt x="422" y="130"/>
                  </a:lnTo>
                  <a:lnTo>
                    <a:pt x="420" y="126"/>
                  </a:lnTo>
                  <a:lnTo>
                    <a:pt x="416" y="122"/>
                  </a:lnTo>
                  <a:lnTo>
                    <a:pt x="416" y="102"/>
                  </a:lnTo>
                  <a:lnTo>
                    <a:pt x="466" y="84"/>
                  </a:lnTo>
                  <a:lnTo>
                    <a:pt x="466" y="84"/>
                  </a:lnTo>
                  <a:lnTo>
                    <a:pt x="470" y="82"/>
                  </a:lnTo>
                  <a:lnTo>
                    <a:pt x="472" y="82"/>
                  </a:lnTo>
                  <a:lnTo>
                    <a:pt x="470" y="80"/>
                  </a:lnTo>
                  <a:lnTo>
                    <a:pt x="466" y="78"/>
                  </a:lnTo>
                  <a:lnTo>
                    <a:pt x="466" y="78"/>
                  </a:lnTo>
                  <a:close/>
                </a:path>
              </a:pathLst>
            </a:custGeom>
            <a:solidFill>
              <a:srgbClr val="1F4E79"/>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5" name="Freeform 940">
            <a:extLst>
              <a:ext uri="{FF2B5EF4-FFF2-40B4-BE49-F238E27FC236}">
                <a16:creationId xmlns:a16="http://schemas.microsoft.com/office/drawing/2014/main" id="{887F515A-7541-3F28-FD23-DB4024DE7C48}"/>
              </a:ext>
            </a:extLst>
          </p:cNvPr>
          <p:cNvSpPr>
            <a:spLocks noChangeAspect="1" noEditPoints="1"/>
          </p:cNvSpPr>
          <p:nvPr/>
        </p:nvSpPr>
        <p:spPr bwMode="auto">
          <a:xfrm>
            <a:off x="5370188" y="1498105"/>
            <a:ext cx="369021" cy="369021"/>
          </a:xfrm>
          <a:custGeom>
            <a:avLst/>
            <a:gdLst>
              <a:gd name="T0" fmla="*/ 361 w 512"/>
              <a:gd name="T1" fmla="*/ 188 h 512"/>
              <a:gd name="T2" fmla="*/ 391 w 512"/>
              <a:gd name="T3" fmla="*/ 309 h 512"/>
              <a:gd name="T4" fmla="*/ 324 w 512"/>
              <a:gd name="T5" fmla="*/ 309 h 512"/>
              <a:gd name="T6" fmla="*/ 361 w 512"/>
              <a:gd name="T7" fmla="*/ 188 h 512"/>
              <a:gd name="T8" fmla="*/ 121 w 512"/>
              <a:gd name="T9" fmla="*/ 309 h 512"/>
              <a:gd name="T10" fmla="*/ 189 w 512"/>
              <a:gd name="T11" fmla="*/ 309 h 512"/>
              <a:gd name="T12" fmla="*/ 159 w 512"/>
              <a:gd name="T13" fmla="*/ 188 h 512"/>
              <a:gd name="T14" fmla="*/ 121 w 512"/>
              <a:gd name="T15" fmla="*/ 309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415 w 512"/>
              <a:gd name="T27" fmla="*/ 317 h 512"/>
              <a:gd name="T28" fmla="*/ 373 w 512"/>
              <a:gd name="T29" fmla="*/ 146 h 512"/>
              <a:gd name="T30" fmla="*/ 372 w 512"/>
              <a:gd name="T31" fmla="*/ 146 h 512"/>
              <a:gd name="T32" fmla="*/ 372 w 512"/>
              <a:gd name="T33" fmla="*/ 144 h 512"/>
              <a:gd name="T34" fmla="*/ 370 w 512"/>
              <a:gd name="T35" fmla="*/ 142 h 512"/>
              <a:gd name="T36" fmla="*/ 369 w 512"/>
              <a:gd name="T37" fmla="*/ 141 h 512"/>
              <a:gd name="T38" fmla="*/ 367 w 512"/>
              <a:gd name="T39" fmla="*/ 140 h 512"/>
              <a:gd name="T40" fmla="*/ 366 w 512"/>
              <a:gd name="T41" fmla="*/ 139 h 512"/>
              <a:gd name="T42" fmla="*/ 363 w 512"/>
              <a:gd name="T43" fmla="*/ 138 h 512"/>
              <a:gd name="T44" fmla="*/ 362 w 512"/>
              <a:gd name="T45" fmla="*/ 138 h 512"/>
              <a:gd name="T46" fmla="*/ 362 w 512"/>
              <a:gd name="T47" fmla="*/ 138 h 512"/>
              <a:gd name="T48" fmla="*/ 266 w 512"/>
              <a:gd name="T49" fmla="*/ 138 h 512"/>
              <a:gd name="T50" fmla="*/ 266 w 512"/>
              <a:gd name="T51" fmla="*/ 106 h 512"/>
              <a:gd name="T52" fmla="*/ 256 w 512"/>
              <a:gd name="T53" fmla="*/ 96 h 512"/>
              <a:gd name="T54" fmla="*/ 245 w 512"/>
              <a:gd name="T55" fmla="*/ 106 h 512"/>
              <a:gd name="T56" fmla="*/ 245 w 512"/>
              <a:gd name="T57" fmla="*/ 138 h 512"/>
              <a:gd name="T58" fmla="*/ 160 w 512"/>
              <a:gd name="T59" fmla="*/ 138 h 512"/>
              <a:gd name="T60" fmla="*/ 159 w 512"/>
              <a:gd name="T61" fmla="*/ 138 h 512"/>
              <a:gd name="T62" fmla="*/ 156 w 512"/>
              <a:gd name="T63" fmla="*/ 139 h 512"/>
              <a:gd name="T64" fmla="*/ 155 w 512"/>
              <a:gd name="T65" fmla="*/ 140 h 512"/>
              <a:gd name="T66" fmla="*/ 153 w 512"/>
              <a:gd name="T67" fmla="*/ 141 h 512"/>
              <a:gd name="T68" fmla="*/ 152 w 512"/>
              <a:gd name="T69" fmla="*/ 142 h 512"/>
              <a:gd name="T70" fmla="*/ 150 w 512"/>
              <a:gd name="T71" fmla="*/ 144 h 512"/>
              <a:gd name="T72" fmla="*/ 150 w 512"/>
              <a:gd name="T73" fmla="*/ 145 h 512"/>
              <a:gd name="T74" fmla="*/ 149 w 512"/>
              <a:gd name="T75" fmla="*/ 146 h 512"/>
              <a:gd name="T76" fmla="*/ 96 w 512"/>
              <a:gd name="T77" fmla="*/ 316 h 512"/>
              <a:gd name="T78" fmla="*/ 98 w 512"/>
              <a:gd name="T79" fmla="*/ 326 h 512"/>
              <a:gd name="T80" fmla="*/ 106 w 512"/>
              <a:gd name="T81" fmla="*/ 330 h 512"/>
              <a:gd name="T82" fmla="*/ 202 w 512"/>
              <a:gd name="T83" fmla="*/ 330 h 512"/>
              <a:gd name="T84" fmla="*/ 211 w 512"/>
              <a:gd name="T85" fmla="*/ 326 h 512"/>
              <a:gd name="T86" fmla="*/ 213 w 512"/>
              <a:gd name="T87" fmla="*/ 317 h 512"/>
              <a:gd name="T88" fmla="*/ 173 w 512"/>
              <a:gd name="T89" fmla="*/ 160 h 512"/>
              <a:gd name="T90" fmla="*/ 245 w 512"/>
              <a:gd name="T91" fmla="*/ 160 h 512"/>
              <a:gd name="T92" fmla="*/ 245 w 512"/>
              <a:gd name="T93" fmla="*/ 394 h 512"/>
              <a:gd name="T94" fmla="*/ 192 w 512"/>
              <a:gd name="T95" fmla="*/ 394 h 512"/>
              <a:gd name="T96" fmla="*/ 181 w 512"/>
              <a:gd name="T97" fmla="*/ 405 h 512"/>
              <a:gd name="T98" fmla="*/ 192 w 512"/>
              <a:gd name="T99" fmla="*/ 416 h 512"/>
              <a:gd name="T100" fmla="*/ 320 w 512"/>
              <a:gd name="T101" fmla="*/ 416 h 512"/>
              <a:gd name="T102" fmla="*/ 330 w 512"/>
              <a:gd name="T103" fmla="*/ 405 h 512"/>
              <a:gd name="T104" fmla="*/ 320 w 512"/>
              <a:gd name="T105" fmla="*/ 394 h 512"/>
              <a:gd name="T106" fmla="*/ 266 w 512"/>
              <a:gd name="T107" fmla="*/ 394 h 512"/>
              <a:gd name="T108" fmla="*/ 266 w 512"/>
              <a:gd name="T109" fmla="*/ 160 h 512"/>
              <a:gd name="T110" fmla="*/ 348 w 512"/>
              <a:gd name="T111" fmla="*/ 160 h 512"/>
              <a:gd name="T112" fmla="*/ 299 w 512"/>
              <a:gd name="T113" fmla="*/ 316 h 512"/>
              <a:gd name="T114" fmla="*/ 300 w 512"/>
              <a:gd name="T115" fmla="*/ 326 h 512"/>
              <a:gd name="T116" fmla="*/ 309 w 512"/>
              <a:gd name="T117" fmla="*/ 330 h 512"/>
              <a:gd name="T118" fmla="*/ 405 w 512"/>
              <a:gd name="T119" fmla="*/ 330 h 512"/>
              <a:gd name="T120" fmla="*/ 413 w 512"/>
              <a:gd name="T121" fmla="*/ 326 h 512"/>
              <a:gd name="T122" fmla="*/ 415 w 512"/>
              <a:gd name="T123" fmla="*/ 3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512">
                <a:moveTo>
                  <a:pt x="361" y="188"/>
                </a:moveTo>
                <a:cubicBezTo>
                  <a:pt x="391" y="309"/>
                  <a:pt x="391" y="309"/>
                  <a:pt x="391" y="309"/>
                </a:cubicBezTo>
                <a:cubicBezTo>
                  <a:pt x="324" y="309"/>
                  <a:pt x="324" y="309"/>
                  <a:pt x="324" y="309"/>
                </a:cubicBezTo>
                <a:lnTo>
                  <a:pt x="361" y="188"/>
                </a:lnTo>
                <a:close/>
                <a:moveTo>
                  <a:pt x="121" y="309"/>
                </a:moveTo>
                <a:cubicBezTo>
                  <a:pt x="189" y="309"/>
                  <a:pt x="189" y="309"/>
                  <a:pt x="189" y="309"/>
                </a:cubicBezTo>
                <a:cubicBezTo>
                  <a:pt x="159" y="188"/>
                  <a:pt x="159" y="188"/>
                  <a:pt x="159" y="188"/>
                </a:cubicBezTo>
                <a:lnTo>
                  <a:pt x="121" y="30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5" y="317"/>
                </a:moveTo>
                <a:cubicBezTo>
                  <a:pt x="373" y="146"/>
                  <a:pt x="373" y="146"/>
                  <a:pt x="373" y="146"/>
                </a:cubicBezTo>
                <a:cubicBezTo>
                  <a:pt x="373" y="146"/>
                  <a:pt x="372" y="146"/>
                  <a:pt x="372" y="146"/>
                </a:cubicBezTo>
                <a:cubicBezTo>
                  <a:pt x="372" y="145"/>
                  <a:pt x="372" y="145"/>
                  <a:pt x="372" y="144"/>
                </a:cubicBezTo>
                <a:cubicBezTo>
                  <a:pt x="371" y="143"/>
                  <a:pt x="371" y="143"/>
                  <a:pt x="370" y="142"/>
                </a:cubicBezTo>
                <a:cubicBezTo>
                  <a:pt x="370" y="142"/>
                  <a:pt x="370" y="141"/>
                  <a:pt x="369" y="141"/>
                </a:cubicBezTo>
                <a:cubicBezTo>
                  <a:pt x="369" y="141"/>
                  <a:pt x="368" y="140"/>
                  <a:pt x="367" y="140"/>
                </a:cubicBezTo>
                <a:cubicBezTo>
                  <a:pt x="367" y="139"/>
                  <a:pt x="367" y="139"/>
                  <a:pt x="366" y="139"/>
                </a:cubicBezTo>
                <a:cubicBezTo>
                  <a:pt x="365" y="139"/>
                  <a:pt x="364" y="138"/>
                  <a:pt x="363" y="138"/>
                </a:cubicBezTo>
                <a:cubicBezTo>
                  <a:pt x="363" y="138"/>
                  <a:pt x="363" y="138"/>
                  <a:pt x="362" y="138"/>
                </a:cubicBezTo>
                <a:cubicBezTo>
                  <a:pt x="362" y="138"/>
                  <a:pt x="362" y="138"/>
                  <a:pt x="362" y="138"/>
                </a:cubicBezTo>
                <a:cubicBezTo>
                  <a:pt x="266" y="138"/>
                  <a:pt x="266" y="138"/>
                  <a:pt x="266" y="138"/>
                </a:cubicBezTo>
                <a:cubicBezTo>
                  <a:pt x="266" y="106"/>
                  <a:pt x="266" y="106"/>
                  <a:pt x="266" y="106"/>
                </a:cubicBezTo>
                <a:cubicBezTo>
                  <a:pt x="266" y="100"/>
                  <a:pt x="262" y="96"/>
                  <a:pt x="256" y="96"/>
                </a:cubicBezTo>
                <a:cubicBezTo>
                  <a:pt x="250" y="96"/>
                  <a:pt x="245" y="100"/>
                  <a:pt x="245" y="106"/>
                </a:cubicBezTo>
                <a:cubicBezTo>
                  <a:pt x="245" y="138"/>
                  <a:pt x="245" y="138"/>
                  <a:pt x="245" y="138"/>
                </a:cubicBezTo>
                <a:cubicBezTo>
                  <a:pt x="160" y="138"/>
                  <a:pt x="160" y="138"/>
                  <a:pt x="160" y="138"/>
                </a:cubicBezTo>
                <a:cubicBezTo>
                  <a:pt x="159" y="138"/>
                  <a:pt x="159" y="138"/>
                  <a:pt x="159" y="138"/>
                </a:cubicBezTo>
                <a:cubicBezTo>
                  <a:pt x="158" y="139"/>
                  <a:pt x="157" y="139"/>
                  <a:pt x="156" y="139"/>
                </a:cubicBezTo>
                <a:cubicBezTo>
                  <a:pt x="156" y="139"/>
                  <a:pt x="155" y="139"/>
                  <a:pt x="155" y="140"/>
                </a:cubicBezTo>
                <a:cubicBezTo>
                  <a:pt x="154" y="140"/>
                  <a:pt x="153" y="141"/>
                  <a:pt x="153" y="141"/>
                </a:cubicBezTo>
                <a:cubicBezTo>
                  <a:pt x="152" y="141"/>
                  <a:pt x="152" y="142"/>
                  <a:pt x="152" y="142"/>
                </a:cubicBezTo>
                <a:cubicBezTo>
                  <a:pt x="151" y="143"/>
                  <a:pt x="151" y="143"/>
                  <a:pt x="150" y="144"/>
                </a:cubicBezTo>
                <a:cubicBezTo>
                  <a:pt x="150" y="145"/>
                  <a:pt x="150" y="145"/>
                  <a:pt x="150" y="145"/>
                </a:cubicBezTo>
                <a:cubicBezTo>
                  <a:pt x="150" y="145"/>
                  <a:pt x="150" y="146"/>
                  <a:pt x="149" y="146"/>
                </a:cubicBezTo>
                <a:cubicBezTo>
                  <a:pt x="96" y="316"/>
                  <a:pt x="96" y="316"/>
                  <a:pt x="96" y="316"/>
                </a:cubicBezTo>
                <a:cubicBezTo>
                  <a:pt x="95" y="320"/>
                  <a:pt x="96" y="323"/>
                  <a:pt x="98" y="326"/>
                </a:cubicBezTo>
                <a:cubicBezTo>
                  <a:pt x="100" y="329"/>
                  <a:pt x="103" y="330"/>
                  <a:pt x="106" y="330"/>
                </a:cubicBezTo>
                <a:cubicBezTo>
                  <a:pt x="202" y="330"/>
                  <a:pt x="202" y="330"/>
                  <a:pt x="202" y="330"/>
                </a:cubicBezTo>
                <a:cubicBezTo>
                  <a:pt x="206" y="330"/>
                  <a:pt x="209" y="329"/>
                  <a:pt x="211" y="326"/>
                </a:cubicBezTo>
                <a:cubicBezTo>
                  <a:pt x="213" y="324"/>
                  <a:pt x="213" y="320"/>
                  <a:pt x="213" y="317"/>
                </a:cubicBezTo>
                <a:cubicBezTo>
                  <a:pt x="173" y="160"/>
                  <a:pt x="173" y="160"/>
                  <a:pt x="173" y="160"/>
                </a:cubicBezTo>
                <a:cubicBezTo>
                  <a:pt x="245" y="160"/>
                  <a:pt x="245" y="160"/>
                  <a:pt x="245" y="160"/>
                </a:cubicBezTo>
                <a:cubicBezTo>
                  <a:pt x="245" y="394"/>
                  <a:pt x="245" y="394"/>
                  <a:pt x="245" y="394"/>
                </a:cubicBezTo>
                <a:cubicBezTo>
                  <a:pt x="192" y="394"/>
                  <a:pt x="192" y="394"/>
                  <a:pt x="192" y="394"/>
                </a:cubicBezTo>
                <a:cubicBezTo>
                  <a:pt x="186" y="394"/>
                  <a:pt x="181" y="399"/>
                  <a:pt x="181" y="405"/>
                </a:cubicBezTo>
                <a:cubicBezTo>
                  <a:pt x="181" y="411"/>
                  <a:pt x="186" y="416"/>
                  <a:pt x="192" y="416"/>
                </a:cubicBezTo>
                <a:cubicBezTo>
                  <a:pt x="320" y="416"/>
                  <a:pt x="320" y="416"/>
                  <a:pt x="320" y="416"/>
                </a:cubicBezTo>
                <a:cubicBezTo>
                  <a:pt x="326" y="416"/>
                  <a:pt x="330" y="411"/>
                  <a:pt x="330" y="405"/>
                </a:cubicBezTo>
                <a:cubicBezTo>
                  <a:pt x="330" y="399"/>
                  <a:pt x="326" y="394"/>
                  <a:pt x="320" y="394"/>
                </a:cubicBezTo>
                <a:cubicBezTo>
                  <a:pt x="266" y="394"/>
                  <a:pt x="266" y="394"/>
                  <a:pt x="266" y="394"/>
                </a:cubicBezTo>
                <a:cubicBezTo>
                  <a:pt x="266" y="160"/>
                  <a:pt x="266" y="160"/>
                  <a:pt x="266" y="160"/>
                </a:cubicBezTo>
                <a:cubicBezTo>
                  <a:pt x="348" y="160"/>
                  <a:pt x="348" y="160"/>
                  <a:pt x="348" y="160"/>
                </a:cubicBezTo>
                <a:cubicBezTo>
                  <a:pt x="299" y="316"/>
                  <a:pt x="299" y="316"/>
                  <a:pt x="299" y="316"/>
                </a:cubicBezTo>
                <a:cubicBezTo>
                  <a:pt x="298" y="320"/>
                  <a:pt x="298" y="323"/>
                  <a:pt x="300" y="326"/>
                </a:cubicBezTo>
                <a:cubicBezTo>
                  <a:pt x="302" y="329"/>
                  <a:pt x="306" y="330"/>
                  <a:pt x="309" y="330"/>
                </a:cubicBezTo>
                <a:cubicBezTo>
                  <a:pt x="405" y="330"/>
                  <a:pt x="405" y="330"/>
                  <a:pt x="405" y="330"/>
                </a:cubicBezTo>
                <a:cubicBezTo>
                  <a:pt x="408" y="330"/>
                  <a:pt x="411" y="329"/>
                  <a:pt x="413" y="326"/>
                </a:cubicBezTo>
                <a:cubicBezTo>
                  <a:pt x="415" y="324"/>
                  <a:pt x="416" y="320"/>
                  <a:pt x="415" y="317"/>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6305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IX: Borrowing Cost</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7090E6A8-1D43-32F4-D361-260463A1AA7D}"/>
              </a:ext>
            </a:extLst>
          </p:cNvPr>
          <p:cNvGrpSpPr/>
          <p:nvPr/>
        </p:nvGrpSpPr>
        <p:grpSpPr>
          <a:xfrm>
            <a:off x="353916" y="931475"/>
            <a:ext cx="11188549" cy="1792088"/>
            <a:chOff x="126946" y="4622226"/>
            <a:chExt cx="11188549" cy="1792088"/>
          </a:xfrm>
        </p:grpSpPr>
        <p:sp>
          <p:nvSpPr>
            <p:cNvPr id="29" name="Rectangle 28">
              <a:extLst>
                <a:ext uri="{FF2B5EF4-FFF2-40B4-BE49-F238E27FC236}">
                  <a16:creationId xmlns:a16="http://schemas.microsoft.com/office/drawing/2014/main" id="{9A11D788-4647-069D-669D-BDE23A01C580}"/>
                </a:ext>
              </a:extLst>
            </p:cNvPr>
            <p:cNvSpPr/>
            <p:nvPr/>
          </p:nvSpPr>
          <p:spPr bwMode="gray">
            <a:xfrm>
              <a:off x="389149" y="4959391"/>
              <a:ext cx="10926346" cy="1357818"/>
            </a:xfrm>
            <a:prstGeom prst="rect">
              <a:avLst/>
            </a:prstGeom>
            <a:solidFill>
              <a:schemeClr val="bg1"/>
            </a:solidFill>
            <a:ln w="19050" algn="ctr">
              <a:solidFill>
                <a:schemeClr val="accent3">
                  <a:lumMod val="20000"/>
                  <a:lumOff val="80000"/>
                </a:schemeClr>
              </a:solidFill>
              <a:miter lim="800000"/>
              <a:headEnd/>
              <a:tailEnd/>
            </a:ln>
          </p:spPr>
          <p:txBody>
            <a:bodyPr wrap="square" lIns="77938" tIns="77938" rIns="77938" bIns="77938" rtlCol="0" anchor="ctr"/>
            <a:lstStyle/>
            <a:p>
              <a:pPr algn="ctr">
                <a:lnSpc>
                  <a:spcPct val="106000"/>
                </a:lnSpc>
                <a:buFont typeface="Wingdings 2" pitchFamily="18" charset="2"/>
                <a:buNone/>
              </a:pPr>
              <a:endParaRPr lang="en-IN" sz="1403" b="1">
                <a:solidFill>
                  <a:schemeClr val="bg1"/>
                </a:solidFill>
              </a:endParaRPr>
            </a:p>
          </p:txBody>
        </p:sp>
        <p:sp>
          <p:nvSpPr>
            <p:cNvPr id="30" name="Rectangle 29">
              <a:extLst>
                <a:ext uri="{FF2B5EF4-FFF2-40B4-BE49-F238E27FC236}">
                  <a16:creationId xmlns:a16="http://schemas.microsoft.com/office/drawing/2014/main" id="{2D5434CD-3846-A3B3-3F72-84A3A976646E}"/>
                </a:ext>
              </a:extLst>
            </p:cNvPr>
            <p:cNvSpPr/>
            <p:nvPr/>
          </p:nvSpPr>
          <p:spPr>
            <a:xfrm>
              <a:off x="464597" y="5267846"/>
              <a:ext cx="10672719" cy="1146468"/>
            </a:xfrm>
            <a:prstGeom prst="rect">
              <a:avLst/>
            </a:prstGeom>
          </p:spPr>
          <p:txBody>
            <a:bodyPr wrap="square">
              <a:spAutoFit/>
            </a:bodyPr>
            <a:lstStyle/>
            <a:p>
              <a:pPr>
                <a:spcBef>
                  <a:spcPts val="526"/>
                </a:spcBef>
              </a:pPr>
              <a:r>
                <a:rPr lang="en-US" sz="1400">
                  <a:ea typeface="Verdana" panose="020B0604030504040204" pitchFamily="34" charset="0"/>
                  <a:cs typeface="Verdana" panose="020B0604030504040204" pitchFamily="34" charset="0"/>
                </a:rPr>
                <a:t>Following disclosure shall be made in respect of borrowing cost: </a:t>
              </a:r>
            </a:p>
            <a:p>
              <a:pPr marL="150310" indent="-150310">
                <a:spcBef>
                  <a:spcPts val="526"/>
                </a:spcBef>
                <a:buFont typeface="Arial" panose="020B0604020202020204" pitchFamily="34" charset="0"/>
                <a:buChar char="•"/>
              </a:pPr>
              <a:r>
                <a:rPr lang="en-US" sz="1400">
                  <a:ea typeface="Verdana" panose="020B0604030504040204" pitchFamily="34" charset="0"/>
                  <a:cs typeface="Verdana" panose="020B0604030504040204" pitchFamily="34" charset="0"/>
                </a:rPr>
                <a:t>The accounting policy adopted for borrowing costs; and </a:t>
              </a:r>
            </a:p>
            <a:p>
              <a:pPr marL="150310" indent="-150310">
                <a:spcBef>
                  <a:spcPts val="526"/>
                </a:spcBef>
                <a:buFont typeface="Arial" panose="020B0604020202020204" pitchFamily="34" charset="0"/>
                <a:buChar char="•"/>
              </a:pPr>
              <a:r>
                <a:rPr lang="en-US" sz="1400">
                  <a:ea typeface="Verdana" panose="020B0604030504040204" pitchFamily="34" charset="0"/>
                  <a:cs typeface="Verdana" panose="020B0604030504040204" pitchFamily="34" charset="0"/>
                </a:rPr>
                <a:t>The amount of borrowing costs capitalized during the previous year</a:t>
              </a:r>
            </a:p>
            <a:p>
              <a:pPr marL="150310" indent="-150310">
                <a:spcBef>
                  <a:spcPts val="526"/>
                </a:spcBef>
                <a:buFont typeface="Arial" panose="020B0604020202020204" pitchFamily="34" charset="0"/>
                <a:buChar char="•"/>
              </a:pPr>
              <a:endParaRPr lang="en-US" sz="1400">
                <a:ea typeface="Verdana" panose="020B0604030504040204" pitchFamily="34" charset="0"/>
                <a:cs typeface="Verdana" panose="020B0604030504040204" pitchFamily="34" charset="0"/>
              </a:endParaRPr>
            </a:p>
          </p:txBody>
        </p:sp>
        <p:grpSp>
          <p:nvGrpSpPr>
            <p:cNvPr id="31" name="Graphic 4">
              <a:extLst>
                <a:ext uri="{FF2B5EF4-FFF2-40B4-BE49-F238E27FC236}">
                  <a16:creationId xmlns:a16="http://schemas.microsoft.com/office/drawing/2014/main" id="{837C6C06-3635-4FE7-2E70-F11B1C8CD2D9}"/>
                </a:ext>
              </a:extLst>
            </p:cNvPr>
            <p:cNvGrpSpPr/>
            <p:nvPr/>
          </p:nvGrpSpPr>
          <p:grpSpPr>
            <a:xfrm>
              <a:off x="126946" y="4622226"/>
              <a:ext cx="3072016" cy="589372"/>
              <a:chOff x="469900" y="1885648"/>
              <a:chExt cx="4102727" cy="799679"/>
            </a:xfrm>
            <a:solidFill>
              <a:schemeClr val="accent1"/>
            </a:solidFill>
          </p:grpSpPr>
          <p:sp>
            <p:nvSpPr>
              <p:cNvPr id="36" name="Freeform: Shape 35">
                <a:extLst>
                  <a:ext uri="{FF2B5EF4-FFF2-40B4-BE49-F238E27FC236}">
                    <a16:creationId xmlns:a16="http://schemas.microsoft.com/office/drawing/2014/main" id="{EC8EED17-C0C4-4AF9-75CE-17196AC4703D}"/>
                  </a:ext>
                </a:extLst>
              </p:cNvPr>
              <p:cNvSpPr/>
              <p:nvPr/>
            </p:nvSpPr>
            <p:spPr>
              <a:xfrm>
                <a:off x="700978" y="1946219"/>
                <a:ext cx="3871649" cy="703927"/>
              </a:xfrm>
              <a:custGeom>
                <a:avLst/>
                <a:gdLst>
                  <a:gd name="connsiteX0" fmla="*/ 2717548 w 2705297"/>
                  <a:gd name="connsiteY0" fmla="*/ 341650 h 680577"/>
                  <a:gd name="connsiteX1" fmla="*/ 2717548 w 2705297"/>
                  <a:gd name="connsiteY1" fmla="*/ 683300 h 680577"/>
                  <a:gd name="connsiteX2" fmla="*/ 423830 w 2705297"/>
                  <a:gd name="connsiteY2" fmla="*/ 683300 h 680577"/>
                  <a:gd name="connsiteX3" fmla="*/ 0 w 2705297"/>
                  <a:gd name="connsiteY3" fmla="*/ 341480 h 680577"/>
                  <a:gd name="connsiteX4" fmla="*/ 423830 w 2705297"/>
                  <a:gd name="connsiteY4" fmla="*/ 0 h 680577"/>
                  <a:gd name="connsiteX5" fmla="*/ 2375898 w 2705297"/>
                  <a:gd name="connsiteY5" fmla="*/ 0 h 680577"/>
                  <a:gd name="connsiteX6" fmla="*/ 2717548 w 2705297"/>
                  <a:gd name="connsiteY6" fmla="*/ 341650 h 68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297" h="680577">
                    <a:moveTo>
                      <a:pt x="2717548" y="341650"/>
                    </a:moveTo>
                    <a:lnTo>
                      <a:pt x="2717548" y="683300"/>
                    </a:lnTo>
                    <a:lnTo>
                      <a:pt x="423830" y="683300"/>
                    </a:lnTo>
                    <a:lnTo>
                      <a:pt x="0" y="341480"/>
                    </a:lnTo>
                    <a:lnTo>
                      <a:pt x="423830" y="0"/>
                    </a:lnTo>
                    <a:lnTo>
                      <a:pt x="2375898" y="0"/>
                    </a:lnTo>
                    <a:cubicBezTo>
                      <a:pt x="2564588" y="0"/>
                      <a:pt x="2717548" y="152960"/>
                      <a:pt x="2717548" y="341650"/>
                    </a:cubicBezTo>
                    <a:close/>
                  </a:path>
                </a:pathLst>
              </a:custGeom>
              <a:solidFill>
                <a:srgbClr val="0070C0"/>
              </a:solidFill>
              <a:ln w="16968" cap="flat">
                <a:noFill/>
                <a:prstDash val="solid"/>
                <a:miter/>
              </a:ln>
            </p:spPr>
            <p:txBody>
              <a:bodyPr rtlCol="0" anchor="ctr"/>
              <a:lstStyle/>
              <a:p>
                <a:endParaRPr lang="en-US" sz="1800"/>
              </a:p>
            </p:txBody>
          </p:sp>
          <p:sp>
            <p:nvSpPr>
              <p:cNvPr id="37" name="Freeform: Shape 36">
                <a:extLst>
                  <a:ext uri="{FF2B5EF4-FFF2-40B4-BE49-F238E27FC236}">
                    <a16:creationId xmlns:a16="http://schemas.microsoft.com/office/drawing/2014/main" id="{356CB6FF-0FD5-A39D-9516-51DDE17BF309}"/>
                  </a:ext>
                </a:extLst>
              </p:cNvPr>
              <p:cNvSpPr/>
              <p:nvPr/>
            </p:nvSpPr>
            <p:spPr>
              <a:xfrm>
                <a:off x="872122" y="1946219"/>
                <a:ext cx="544462" cy="703927"/>
              </a:xfrm>
              <a:custGeom>
                <a:avLst/>
                <a:gdLst>
                  <a:gd name="connsiteX0" fmla="*/ 547695 w 544462"/>
                  <a:gd name="connsiteY0" fmla="*/ 341480 h 680577"/>
                  <a:gd name="connsiteX1" fmla="*/ 427743 w 544462"/>
                  <a:gd name="connsiteY1" fmla="*/ 683130 h 680577"/>
                  <a:gd name="connsiteX2" fmla="*/ 424000 w 544462"/>
                  <a:gd name="connsiteY2" fmla="*/ 683130 h 680577"/>
                  <a:gd name="connsiteX3" fmla="*/ 0 w 544462"/>
                  <a:gd name="connsiteY3" fmla="*/ 341480 h 680577"/>
                  <a:gd name="connsiteX4" fmla="*/ 423830 w 544462"/>
                  <a:gd name="connsiteY4" fmla="*/ 0 h 680577"/>
                  <a:gd name="connsiteX5" fmla="*/ 427743 w 544462"/>
                  <a:gd name="connsiteY5" fmla="*/ 0 h 680577"/>
                  <a:gd name="connsiteX6" fmla="*/ 547695 w 544462"/>
                  <a:gd name="connsiteY6" fmla="*/ 341480 h 68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62" h="680577">
                    <a:moveTo>
                      <a:pt x="547695" y="341480"/>
                    </a:moveTo>
                    <a:cubicBezTo>
                      <a:pt x="547695" y="470620"/>
                      <a:pt x="502777" y="589551"/>
                      <a:pt x="427743" y="683130"/>
                    </a:cubicBezTo>
                    <a:lnTo>
                      <a:pt x="424000" y="683130"/>
                    </a:lnTo>
                    <a:lnTo>
                      <a:pt x="0" y="341480"/>
                    </a:lnTo>
                    <a:lnTo>
                      <a:pt x="423830" y="0"/>
                    </a:lnTo>
                    <a:lnTo>
                      <a:pt x="427743" y="0"/>
                    </a:lnTo>
                    <a:cubicBezTo>
                      <a:pt x="502947" y="93750"/>
                      <a:pt x="547695" y="212510"/>
                      <a:pt x="547695" y="341480"/>
                    </a:cubicBezTo>
                    <a:close/>
                  </a:path>
                </a:pathLst>
              </a:custGeom>
              <a:solidFill>
                <a:srgbClr val="002060"/>
              </a:solidFill>
              <a:ln w="16968" cap="flat">
                <a:noFill/>
                <a:prstDash val="solid"/>
                <a:miter/>
              </a:ln>
            </p:spPr>
            <p:txBody>
              <a:bodyPr rtlCol="0" anchor="ctr"/>
              <a:lstStyle/>
              <a:p>
                <a:endParaRPr lang="en-US" sz="1800"/>
              </a:p>
            </p:txBody>
          </p:sp>
          <p:sp>
            <p:nvSpPr>
              <p:cNvPr id="38" name="Freeform: Shape 8">
                <a:extLst>
                  <a:ext uri="{FF2B5EF4-FFF2-40B4-BE49-F238E27FC236}">
                    <a16:creationId xmlns:a16="http://schemas.microsoft.com/office/drawing/2014/main" id="{D19F1A34-9240-FE41-FCF3-19D5A62B9048}"/>
                  </a:ext>
                </a:extLst>
              </p:cNvPr>
              <p:cNvSpPr/>
              <p:nvPr/>
            </p:nvSpPr>
            <p:spPr>
              <a:xfrm>
                <a:off x="469900" y="1885648"/>
                <a:ext cx="799679" cy="799679"/>
              </a:xfrm>
              <a:custGeom>
                <a:avLst/>
                <a:gdLst>
                  <a:gd name="connsiteX0" fmla="*/ 402222 w 799679"/>
                  <a:gd name="connsiteY0" fmla="*/ 804443 h 799679"/>
                  <a:gd name="connsiteX1" fmla="*/ 0 w 799679"/>
                  <a:gd name="connsiteY1" fmla="*/ 402222 h 799679"/>
                  <a:gd name="connsiteX2" fmla="*/ 402222 w 799679"/>
                  <a:gd name="connsiteY2" fmla="*/ 0 h 799679"/>
                  <a:gd name="connsiteX3" fmla="*/ 804443 w 799679"/>
                  <a:gd name="connsiteY3" fmla="*/ 402222 h 799679"/>
                  <a:gd name="connsiteX4" fmla="*/ 402222 w 799679"/>
                  <a:gd name="connsiteY4" fmla="*/ 804443 h 79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679" h="799679">
                    <a:moveTo>
                      <a:pt x="402222" y="804443"/>
                    </a:moveTo>
                    <a:cubicBezTo>
                      <a:pt x="180353" y="804443"/>
                      <a:pt x="0" y="623920"/>
                      <a:pt x="0" y="402222"/>
                    </a:cubicBezTo>
                    <a:cubicBezTo>
                      <a:pt x="0" y="180353"/>
                      <a:pt x="180353" y="0"/>
                      <a:pt x="402222" y="0"/>
                    </a:cubicBezTo>
                    <a:cubicBezTo>
                      <a:pt x="624090" y="0"/>
                      <a:pt x="804443" y="180353"/>
                      <a:pt x="804443" y="402222"/>
                    </a:cubicBezTo>
                    <a:cubicBezTo>
                      <a:pt x="804443" y="623920"/>
                      <a:pt x="623920" y="804443"/>
                      <a:pt x="402222" y="804443"/>
                    </a:cubicBezTo>
                    <a:close/>
                  </a:path>
                </a:pathLst>
              </a:custGeom>
              <a:solidFill>
                <a:schemeClr val="accent3">
                  <a:lumMod val="20000"/>
                  <a:lumOff val="80000"/>
                </a:schemeClr>
              </a:solidFill>
              <a:ln w="16968" cap="flat">
                <a:noFill/>
                <a:prstDash val="solid"/>
                <a:miter/>
              </a:ln>
            </p:spPr>
            <p:txBody>
              <a:bodyPr rtlCol="0" anchor="ctr"/>
              <a:lstStyle/>
              <a:p>
                <a:endParaRPr lang="en-US" sz="1800"/>
              </a:p>
            </p:txBody>
          </p:sp>
          <p:sp>
            <p:nvSpPr>
              <p:cNvPr id="39" name="Freeform: Shape 9">
                <a:extLst>
                  <a:ext uri="{FF2B5EF4-FFF2-40B4-BE49-F238E27FC236}">
                    <a16:creationId xmlns:a16="http://schemas.microsoft.com/office/drawing/2014/main" id="{14491E3E-7862-6A9D-E691-EAC61193EF71}"/>
                  </a:ext>
                </a:extLst>
              </p:cNvPr>
              <p:cNvSpPr/>
              <p:nvPr/>
            </p:nvSpPr>
            <p:spPr>
              <a:xfrm>
                <a:off x="542552" y="1958470"/>
                <a:ext cx="646549" cy="646549"/>
              </a:xfrm>
              <a:custGeom>
                <a:avLst/>
                <a:gdLst>
                  <a:gd name="connsiteX0" fmla="*/ 658970 w 646549"/>
                  <a:gd name="connsiteY0" fmla="*/ 329400 h 646548"/>
                  <a:gd name="connsiteX1" fmla="*/ 329570 w 646549"/>
                  <a:gd name="connsiteY1" fmla="*/ 658800 h 646548"/>
                  <a:gd name="connsiteX2" fmla="*/ 0 w 646549"/>
                  <a:gd name="connsiteY2" fmla="*/ 329400 h 646548"/>
                  <a:gd name="connsiteX3" fmla="*/ 329400 w 646549"/>
                  <a:gd name="connsiteY3" fmla="*/ 0 h 646548"/>
                  <a:gd name="connsiteX4" fmla="*/ 658970 w 646549"/>
                  <a:gd name="connsiteY4" fmla="*/ 329400 h 646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549" h="646548">
                    <a:moveTo>
                      <a:pt x="658970" y="329400"/>
                    </a:moveTo>
                    <a:cubicBezTo>
                      <a:pt x="658970" y="511284"/>
                      <a:pt x="511454" y="658800"/>
                      <a:pt x="329570" y="658800"/>
                    </a:cubicBezTo>
                    <a:cubicBezTo>
                      <a:pt x="147515" y="658800"/>
                      <a:pt x="0" y="511284"/>
                      <a:pt x="0" y="329400"/>
                    </a:cubicBezTo>
                    <a:cubicBezTo>
                      <a:pt x="0" y="147345"/>
                      <a:pt x="147515" y="0"/>
                      <a:pt x="329400" y="0"/>
                    </a:cubicBezTo>
                    <a:cubicBezTo>
                      <a:pt x="511454" y="-170"/>
                      <a:pt x="658970" y="147345"/>
                      <a:pt x="658970" y="329400"/>
                    </a:cubicBezTo>
                    <a:close/>
                  </a:path>
                </a:pathLst>
              </a:custGeom>
              <a:solidFill>
                <a:srgbClr val="0070C0"/>
              </a:solidFill>
              <a:ln w="16968" cap="flat">
                <a:noFill/>
                <a:prstDash val="solid"/>
                <a:miter/>
              </a:ln>
            </p:spPr>
            <p:txBody>
              <a:bodyPr rtlCol="0" anchor="ctr"/>
              <a:lstStyle/>
              <a:p>
                <a:endParaRPr lang="en-US" sz="1800"/>
              </a:p>
            </p:txBody>
          </p:sp>
        </p:grpSp>
        <p:sp>
          <p:nvSpPr>
            <p:cNvPr id="32" name="Rectangle 31">
              <a:extLst>
                <a:ext uri="{FF2B5EF4-FFF2-40B4-BE49-F238E27FC236}">
                  <a16:creationId xmlns:a16="http://schemas.microsoft.com/office/drawing/2014/main" id="{A6238672-3BAA-64BF-BB2F-3C87776424D3}"/>
                </a:ext>
              </a:extLst>
            </p:cNvPr>
            <p:cNvSpPr/>
            <p:nvPr/>
          </p:nvSpPr>
          <p:spPr bwMode="gray">
            <a:xfrm>
              <a:off x="769605" y="4732827"/>
              <a:ext cx="2320393" cy="396108"/>
            </a:xfrm>
            <a:prstGeom prst="rect">
              <a:avLst/>
            </a:prstGeom>
            <a:noFill/>
            <a:ln w="19050" algn="ctr">
              <a:noFill/>
              <a:miter lim="800000"/>
              <a:headEnd/>
              <a:tailEnd/>
            </a:ln>
          </p:spPr>
          <p:txBody>
            <a:bodyPr wrap="square" lIns="77938" tIns="77938" rIns="77938" bIns="77938" rtlCol="0" anchor="ctr"/>
            <a:lstStyle/>
            <a:p>
              <a:pPr algn="ctr">
                <a:lnSpc>
                  <a:spcPct val="106000"/>
                </a:lnSpc>
                <a:buFont typeface="Wingdings 2" pitchFamily="18" charset="2"/>
                <a:buNone/>
              </a:pPr>
              <a:r>
                <a:rPr lang="en-US" sz="1600" b="1">
                  <a:solidFill>
                    <a:schemeClr val="bg1"/>
                  </a:solidFill>
                </a:rPr>
                <a:t>Disclosure as per ICDS IX</a:t>
              </a:r>
            </a:p>
          </p:txBody>
        </p:sp>
        <p:grpSp>
          <p:nvGrpSpPr>
            <p:cNvPr id="33" name="Group 349">
              <a:extLst>
                <a:ext uri="{FF2B5EF4-FFF2-40B4-BE49-F238E27FC236}">
                  <a16:creationId xmlns:a16="http://schemas.microsoft.com/office/drawing/2014/main" id="{D25F78B9-475A-71F3-3B81-CE4B7F9FE48C}"/>
                </a:ext>
              </a:extLst>
            </p:cNvPr>
            <p:cNvGrpSpPr>
              <a:grpSpLocks noChangeAspect="1"/>
            </p:cNvGrpSpPr>
            <p:nvPr/>
          </p:nvGrpSpPr>
          <p:grpSpPr bwMode="auto">
            <a:xfrm>
              <a:off x="271539" y="4769731"/>
              <a:ext cx="322300" cy="322299"/>
              <a:chOff x="5018" y="1229"/>
              <a:chExt cx="340" cy="340"/>
            </a:xfrm>
            <a:solidFill>
              <a:schemeClr val="bg1"/>
            </a:solidFill>
          </p:grpSpPr>
          <p:sp>
            <p:nvSpPr>
              <p:cNvPr id="34" name="Freeform 350">
                <a:extLst>
                  <a:ext uri="{FF2B5EF4-FFF2-40B4-BE49-F238E27FC236}">
                    <a16:creationId xmlns:a16="http://schemas.microsoft.com/office/drawing/2014/main" id="{1612E62F-AD65-1A7F-F657-B8B96FC9EB32}"/>
                  </a:ext>
                </a:extLst>
              </p:cNvPr>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165" tIns="40082" rIns="80165" bIns="40082" numCol="1" anchor="t" anchorCtr="0" compatLnSpc="1">
                <a:prstTxWarp prst="textNoShape">
                  <a:avLst/>
                </a:prstTxWarp>
              </a:bodyPr>
              <a:lstStyle/>
              <a:p>
                <a:endParaRPr lang="en-GB" sz="1800"/>
              </a:p>
            </p:txBody>
          </p:sp>
          <p:sp>
            <p:nvSpPr>
              <p:cNvPr id="35" name="Freeform 351">
                <a:extLst>
                  <a:ext uri="{FF2B5EF4-FFF2-40B4-BE49-F238E27FC236}">
                    <a16:creationId xmlns:a16="http://schemas.microsoft.com/office/drawing/2014/main" id="{13234049-E45F-81D0-A094-13722D153579}"/>
                  </a:ext>
                </a:extLst>
              </p:cNvPr>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165" tIns="40082" rIns="80165" bIns="40082" numCol="1" anchor="t" anchorCtr="0" compatLnSpc="1">
                <a:prstTxWarp prst="textNoShape">
                  <a:avLst/>
                </a:prstTxWarp>
              </a:bodyPr>
              <a:lstStyle/>
              <a:p>
                <a:endParaRPr lang="en-GB" sz="1800"/>
              </a:p>
            </p:txBody>
          </p:sp>
        </p:grpSp>
      </p:grpSp>
      <p:sp>
        <p:nvSpPr>
          <p:cNvPr id="3" name="TextBox 2">
            <a:extLst>
              <a:ext uri="{FF2B5EF4-FFF2-40B4-BE49-F238E27FC236}">
                <a16:creationId xmlns:a16="http://schemas.microsoft.com/office/drawing/2014/main" id="{38C3DD70-BE44-9EAB-9662-8204743EF096}"/>
              </a:ext>
            </a:extLst>
          </p:cNvPr>
          <p:cNvSpPr txBox="1"/>
          <p:nvPr/>
        </p:nvSpPr>
        <p:spPr>
          <a:xfrm>
            <a:off x="614302" y="2792228"/>
            <a:ext cx="4802391" cy="338554"/>
          </a:xfrm>
          <a:prstGeom prst="rect">
            <a:avLst/>
          </a:prstGeom>
          <a:noFill/>
        </p:spPr>
        <p:txBody>
          <a:bodyPr wrap="square" rtlCol="0">
            <a:spAutoFit/>
          </a:bodyPr>
          <a:lstStyle/>
          <a:p>
            <a:r>
              <a:rPr lang="en-US" sz="1600" b="1" dirty="0"/>
              <a:t>Indicative disclosure as per ICDS IX:</a:t>
            </a:r>
          </a:p>
        </p:txBody>
      </p:sp>
      <p:graphicFrame>
        <p:nvGraphicFramePr>
          <p:cNvPr id="5" name="Table 4">
            <a:extLst>
              <a:ext uri="{FF2B5EF4-FFF2-40B4-BE49-F238E27FC236}">
                <a16:creationId xmlns:a16="http://schemas.microsoft.com/office/drawing/2014/main" id="{3CC34BFF-9C16-84BE-D2C0-999DB657424C}"/>
              </a:ext>
            </a:extLst>
          </p:cNvPr>
          <p:cNvGraphicFramePr>
            <a:graphicFrameLocks noGrp="1"/>
          </p:cNvGraphicFramePr>
          <p:nvPr>
            <p:extLst>
              <p:ext uri="{D42A27DB-BD31-4B8C-83A1-F6EECF244321}">
                <p14:modId xmlns:p14="http://schemas.microsoft.com/office/powerpoint/2010/main" val="1598670033"/>
              </p:ext>
            </p:extLst>
          </p:nvPr>
        </p:nvGraphicFramePr>
        <p:xfrm>
          <a:off x="632827" y="3224999"/>
          <a:ext cx="10926346" cy="1899920"/>
        </p:xfrm>
        <a:graphic>
          <a:graphicData uri="http://schemas.openxmlformats.org/drawingml/2006/table">
            <a:tbl>
              <a:tblPr firstRow="1" bandRow="1">
                <a:tableStyleId>{5FD0F851-EC5A-4D38-B0AD-8093EC10F338}</a:tableStyleId>
              </a:tblPr>
              <a:tblGrid>
                <a:gridCol w="5365202">
                  <a:extLst>
                    <a:ext uri="{9D8B030D-6E8A-4147-A177-3AD203B41FA5}">
                      <a16:colId xmlns:a16="http://schemas.microsoft.com/office/drawing/2014/main" val="3455919853"/>
                    </a:ext>
                  </a:extLst>
                </a:gridCol>
                <a:gridCol w="5561144">
                  <a:extLst>
                    <a:ext uri="{9D8B030D-6E8A-4147-A177-3AD203B41FA5}">
                      <a16:colId xmlns:a16="http://schemas.microsoft.com/office/drawing/2014/main" val="1624964232"/>
                    </a:ext>
                  </a:extLst>
                </a:gridCol>
              </a:tblGrid>
              <a:tr h="370840">
                <a:tc>
                  <a:txBody>
                    <a:bodyPr/>
                    <a:lstStyle/>
                    <a:p>
                      <a:r>
                        <a:rPr lang="en-US" sz="1400" dirty="0"/>
                        <a:t>Disclosure as per ICDS IX</a:t>
                      </a:r>
                    </a:p>
                  </a:txBody>
                  <a:tcPr/>
                </a:tc>
                <a:tc>
                  <a:txBody>
                    <a:bodyPr/>
                    <a:lstStyle/>
                    <a:p>
                      <a:r>
                        <a:rPr lang="en-US" sz="1400" dirty="0"/>
                        <a:t>Indicative disclosures (example)</a:t>
                      </a:r>
                    </a:p>
                  </a:txBody>
                  <a:tcPr/>
                </a:tc>
                <a:extLst>
                  <a:ext uri="{0D108BD9-81ED-4DB2-BD59-A6C34878D82A}">
                    <a16:rowId xmlns:a16="http://schemas.microsoft.com/office/drawing/2014/main" val="729912607"/>
                  </a:ext>
                </a:extLst>
              </a:tr>
              <a:tr h="370840">
                <a:tc>
                  <a:txBody>
                    <a:bodyPr/>
                    <a:lstStyle/>
                    <a:p>
                      <a:pPr algn="just"/>
                      <a:r>
                        <a:rPr lang="en-US" sz="1400" dirty="0">
                          <a:ea typeface="Verdana" panose="020B0604030504040204" pitchFamily="34" charset="0"/>
                          <a:cs typeface="Verdana" panose="020B0604030504040204" pitchFamily="34" charset="0"/>
                        </a:rPr>
                        <a:t>The accounting policy adopted for borrowing costs</a:t>
                      </a:r>
                      <a:endParaRPr lang="en-US" sz="1400" dirty="0"/>
                    </a:p>
                  </a:txBody>
                  <a:tcPr/>
                </a:tc>
                <a:tc>
                  <a:txBody>
                    <a:bodyPr/>
                    <a:lstStyle/>
                    <a:p>
                      <a:r>
                        <a:rPr lang="en-US" sz="1400" dirty="0"/>
                        <a:t>Disclosure can be made in clause 13 of Form 3CD.</a:t>
                      </a:r>
                    </a:p>
                    <a:p>
                      <a:endParaRPr lang="en-US" sz="1400" dirty="0"/>
                    </a:p>
                    <a:p>
                      <a:r>
                        <a:rPr lang="en-US" sz="1400" dirty="0"/>
                        <a:t>‘Borrowing costs directly attributable to acquisition or construction or production of qualifying assets are capitalized. Other borrowing costs are recognized as an expense in the period in which they are incurred.’</a:t>
                      </a:r>
                    </a:p>
                  </a:txBody>
                  <a:tcPr/>
                </a:tc>
                <a:extLst>
                  <a:ext uri="{0D108BD9-81ED-4DB2-BD59-A6C34878D82A}">
                    <a16:rowId xmlns:a16="http://schemas.microsoft.com/office/drawing/2014/main" val="2486163795"/>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ea typeface="Verdana" panose="020B0604030504040204" pitchFamily="34" charset="0"/>
                          <a:cs typeface="Verdana" panose="020B0604030504040204" pitchFamily="34" charset="0"/>
                        </a:rPr>
                        <a:t>The amount of borrowing costs capitalized during the previous year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XXXX</a:t>
                      </a:r>
                    </a:p>
                  </a:txBody>
                  <a:tcPr/>
                </a:tc>
                <a:extLst>
                  <a:ext uri="{0D108BD9-81ED-4DB2-BD59-A6C34878D82A}">
                    <a16:rowId xmlns:a16="http://schemas.microsoft.com/office/drawing/2014/main" val="4042759140"/>
                  </a:ext>
                </a:extLst>
              </a:tr>
            </a:tbl>
          </a:graphicData>
        </a:graphic>
      </p:graphicFrame>
    </p:spTree>
    <p:extLst>
      <p:ext uri="{BB962C8B-B14F-4D97-AF65-F5344CB8AC3E}">
        <p14:creationId xmlns:p14="http://schemas.microsoft.com/office/powerpoint/2010/main" val="90791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IX: Borrowing Cost</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BC6B8F7C-99F4-42A4-44BC-D0B1037A203C}"/>
              </a:ext>
            </a:extLst>
          </p:cNvPr>
          <p:cNvSpPr txBox="1">
            <a:spLocks/>
          </p:cNvSpPr>
          <p:nvPr/>
        </p:nvSpPr>
        <p:spPr>
          <a:xfrm>
            <a:off x="389149" y="816002"/>
            <a:ext cx="4416972" cy="2865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lumMod val="50000"/>
                  </a:schemeClr>
                </a:solidFill>
              </a:rPr>
              <a:t>Quiz Time</a:t>
            </a:r>
          </a:p>
        </p:txBody>
      </p:sp>
      <p:sp>
        <p:nvSpPr>
          <p:cNvPr id="20" name="Rectangle: Rounded Corners 19">
            <a:extLst>
              <a:ext uri="{FF2B5EF4-FFF2-40B4-BE49-F238E27FC236}">
                <a16:creationId xmlns:a16="http://schemas.microsoft.com/office/drawing/2014/main" id="{6477A4E9-F8B4-F262-CC3F-522B311431E5}"/>
              </a:ext>
            </a:extLst>
          </p:cNvPr>
          <p:cNvSpPr/>
          <p:nvPr/>
        </p:nvSpPr>
        <p:spPr bwMode="gray">
          <a:xfrm>
            <a:off x="501041" y="1268312"/>
            <a:ext cx="10709754" cy="1345375"/>
          </a:xfrm>
          <a:prstGeom prst="roundRect">
            <a:avLst/>
          </a:prstGeom>
          <a:gradFill flip="none" rotWithShape="1">
            <a:gsLst>
              <a:gs pos="0">
                <a:srgbClr val="9DD4CF">
                  <a:tint val="66000"/>
                  <a:satMod val="160000"/>
                </a:srgbClr>
              </a:gs>
              <a:gs pos="50000">
                <a:srgbClr val="9DD4CF">
                  <a:tint val="44500"/>
                  <a:satMod val="160000"/>
                </a:srgbClr>
              </a:gs>
              <a:gs pos="100000">
                <a:srgbClr val="9DD4CF">
                  <a:tint val="23500"/>
                  <a:satMod val="160000"/>
                </a:srgbClr>
              </a:gs>
            </a:gsLst>
            <a:lin ang="8100000" scaled="1"/>
            <a:tileRect/>
          </a:gra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US" b="1" dirty="0">
                <a:solidFill>
                  <a:sysClr val="windowText" lastClr="000000"/>
                </a:solidFill>
              </a:rPr>
              <a:t>There arc specific provisions in the Act read with Rules under which a portion of borrowing cost may get disallowed under sections like 14A, 43B, 40(a)(</a:t>
            </a:r>
            <a:r>
              <a:rPr lang="en-US" b="1" dirty="0" err="1">
                <a:solidFill>
                  <a:sysClr val="windowText" lastClr="000000"/>
                </a:solidFill>
              </a:rPr>
              <a:t>i</a:t>
            </a:r>
            <a:r>
              <a:rPr lang="en-US" b="1" dirty="0">
                <a:solidFill>
                  <a:sysClr val="windowText" lastClr="000000"/>
                </a:solidFill>
              </a:rPr>
              <a:t>), 40(a)(</a:t>
            </a:r>
            <a:r>
              <a:rPr lang="en-US" b="1" dirty="0" err="1">
                <a:solidFill>
                  <a:sysClr val="windowText" lastClr="000000"/>
                </a:solidFill>
              </a:rPr>
              <a:t>ia</a:t>
            </a:r>
            <a:r>
              <a:rPr lang="en-US" b="1" dirty="0">
                <a:solidFill>
                  <a:sysClr val="windowText" lastClr="000000"/>
                </a:solidFill>
              </a:rPr>
              <a:t>), 40A(2)(b), </a:t>
            </a:r>
            <a:r>
              <a:rPr lang="en-US" b="1" dirty="0" err="1">
                <a:solidFill>
                  <a:sysClr val="windowText" lastClr="000000"/>
                </a:solidFill>
              </a:rPr>
              <a:t>etc</a:t>
            </a:r>
            <a:r>
              <a:rPr lang="en-US" b="1" dirty="0">
                <a:solidFill>
                  <a:sysClr val="windowText" lastClr="000000"/>
                </a:solidFill>
              </a:rPr>
              <a:t> of the Act. Whether borrowing costs to be capitalized under ICDS-IX should exclude portion of borrowing costs which gets disallowed under such </a:t>
            </a:r>
          </a:p>
          <a:p>
            <a:pPr>
              <a:lnSpc>
                <a:spcPct val="106000"/>
              </a:lnSpc>
              <a:buFont typeface="Wingdings 2" pitchFamily="18" charset="2"/>
              <a:buNone/>
            </a:pPr>
            <a:r>
              <a:rPr lang="en-US" b="1" dirty="0">
                <a:solidFill>
                  <a:sysClr val="windowText" lastClr="000000"/>
                </a:solidFill>
              </a:rPr>
              <a:t>specific provisions? </a:t>
            </a:r>
          </a:p>
        </p:txBody>
      </p:sp>
      <p:sp>
        <p:nvSpPr>
          <p:cNvPr id="21" name="Rectangle: Rounded Corners 20">
            <a:extLst>
              <a:ext uri="{FF2B5EF4-FFF2-40B4-BE49-F238E27FC236}">
                <a16:creationId xmlns:a16="http://schemas.microsoft.com/office/drawing/2014/main" id="{B6177A47-B989-5192-8ED0-75DA3B0AD5ED}"/>
              </a:ext>
            </a:extLst>
          </p:cNvPr>
          <p:cNvSpPr/>
          <p:nvPr/>
        </p:nvSpPr>
        <p:spPr bwMode="gray">
          <a:xfrm>
            <a:off x="501041" y="2724256"/>
            <a:ext cx="10709754" cy="654045"/>
          </a:xfrm>
          <a:prstGeom prst="roundRect">
            <a:avLst/>
          </a:prstGeom>
          <a:noFill/>
          <a:ln w="19050" algn="ctr">
            <a:solidFill>
              <a:srgbClr val="9DD4CF"/>
            </a:solidFill>
            <a:miter lim="800000"/>
            <a:headEnd/>
            <a:tailEnd/>
          </a:ln>
        </p:spPr>
        <p:txBody>
          <a:bodyPr wrap="square" lIns="88900" tIns="88900" rIns="88900" bIns="88900" rtlCol="0" anchor="ctr"/>
          <a:lstStyle/>
          <a:p>
            <a:pPr>
              <a:lnSpc>
                <a:spcPct val="106000"/>
              </a:lnSpc>
              <a:buFont typeface="Wingdings 2" pitchFamily="18" charset="2"/>
              <a:buNone/>
            </a:pPr>
            <a:r>
              <a:rPr lang="en-US" b="1" dirty="0">
                <a:solidFill>
                  <a:sysClr val="windowText" lastClr="000000"/>
                </a:solidFill>
              </a:rPr>
              <a:t>Yes, borrowing cost should exclude those which are disallowed under specific provisions of the Act</a:t>
            </a:r>
          </a:p>
        </p:txBody>
      </p:sp>
      <p:sp>
        <p:nvSpPr>
          <p:cNvPr id="22" name="Rectangle: Rounded Corners 21">
            <a:extLst>
              <a:ext uri="{FF2B5EF4-FFF2-40B4-BE49-F238E27FC236}">
                <a16:creationId xmlns:a16="http://schemas.microsoft.com/office/drawing/2014/main" id="{0C865274-1C15-B2B6-4824-013C8A5CAD11}"/>
              </a:ext>
            </a:extLst>
          </p:cNvPr>
          <p:cNvSpPr/>
          <p:nvPr/>
        </p:nvSpPr>
        <p:spPr bwMode="gray">
          <a:xfrm>
            <a:off x="501041" y="3624493"/>
            <a:ext cx="10709754" cy="654045"/>
          </a:xfrm>
          <a:prstGeom prst="roundRect">
            <a:avLst/>
          </a:prstGeom>
          <a:noFill/>
          <a:ln w="19050" algn="ctr">
            <a:solidFill>
              <a:srgbClr val="9DD4CF"/>
            </a:solidFill>
            <a:miter lim="800000"/>
            <a:headEnd/>
            <a:tailEnd/>
          </a:ln>
        </p:spPr>
        <p:txBody>
          <a:bodyPr wrap="square" lIns="88900" tIns="88900" rIns="88900" bIns="88900" rtlCol="0" anchor="ctr"/>
          <a:lstStyle/>
          <a:p>
            <a:pPr>
              <a:lnSpc>
                <a:spcPct val="106000"/>
              </a:lnSpc>
              <a:buFont typeface="Wingdings 2" pitchFamily="18" charset="2"/>
              <a:buNone/>
            </a:pPr>
            <a:r>
              <a:rPr lang="en-US" b="1" dirty="0">
                <a:solidFill>
                  <a:sysClr val="windowText" lastClr="000000"/>
                </a:solidFill>
              </a:rPr>
              <a:t>No, ICDS overrides the provisions of the Act. Hence, exclusion of those borrowing cost is not required.</a:t>
            </a:r>
          </a:p>
        </p:txBody>
      </p:sp>
    </p:spTree>
    <p:extLst>
      <p:ext uri="{BB962C8B-B14F-4D97-AF65-F5344CB8AC3E}">
        <p14:creationId xmlns:p14="http://schemas.microsoft.com/office/powerpoint/2010/main" val="195814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IX: Borrowing Cost</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BC6B8F7C-99F4-42A4-44BC-D0B1037A203C}"/>
              </a:ext>
            </a:extLst>
          </p:cNvPr>
          <p:cNvSpPr txBox="1">
            <a:spLocks/>
          </p:cNvSpPr>
          <p:nvPr/>
        </p:nvSpPr>
        <p:spPr>
          <a:xfrm>
            <a:off x="389149" y="816002"/>
            <a:ext cx="4416972" cy="2865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lumMod val="50000"/>
                  </a:schemeClr>
                </a:solidFill>
              </a:rPr>
              <a:t>Quiz Time</a:t>
            </a:r>
          </a:p>
        </p:txBody>
      </p:sp>
      <p:sp>
        <p:nvSpPr>
          <p:cNvPr id="20" name="Rectangle: Rounded Corners 19">
            <a:extLst>
              <a:ext uri="{FF2B5EF4-FFF2-40B4-BE49-F238E27FC236}">
                <a16:creationId xmlns:a16="http://schemas.microsoft.com/office/drawing/2014/main" id="{6477A4E9-F8B4-F262-CC3F-522B311431E5}"/>
              </a:ext>
            </a:extLst>
          </p:cNvPr>
          <p:cNvSpPr/>
          <p:nvPr/>
        </p:nvSpPr>
        <p:spPr bwMode="gray">
          <a:xfrm>
            <a:off x="501041" y="1268312"/>
            <a:ext cx="10709754" cy="1345375"/>
          </a:xfrm>
          <a:prstGeom prst="roundRect">
            <a:avLst/>
          </a:prstGeom>
          <a:gradFill flip="none" rotWithShape="1">
            <a:gsLst>
              <a:gs pos="0">
                <a:srgbClr val="9DD4CF">
                  <a:tint val="66000"/>
                  <a:satMod val="160000"/>
                </a:srgbClr>
              </a:gs>
              <a:gs pos="50000">
                <a:srgbClr val="9DD4CF">
                  <a:tint val="44500"/>
                  <a:satMod val="160000"/>
                </a:srgbClr>
              </a:gs>
              <a:gs pos="100000">
                <a:srgbClr val="9DD4CF">
                  <a:tint val="23500"/>
                  <a:satMod val="160000"/>
                </a:srgbClr>
              </a:gs>
            </a:gsLst>
            <a:lin ang="8100000" scaled="1"/>
            <a:tileRect/>
          </a:gra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US" b="1" dirty="0">
                <a:solidFill>
                  <a:sysClr val="windowText" lastClr="000000"/>
                </a:solidFill>
              </a:rPr>
              <a:t>There arc specific provisions in the Act read with Rules under which a portion of borrowing cost may get disallowed under sections like 14A, 438, 40(a)(</a:t>
            </a:r>
            <a:r>
              <a:rPr lang="en-US" b="1" dirty="0" err="1">
                <a:solidFill>
                  <a:sysClr val="windowText" lastClr="000000"/>
                </a:solidFill>
              </a:rPr>
              <a:t>i</a:t>
            </a:r>
            <a:r>
              <a:rPr lang="en-US" b="1" dirty="0">
                <a:solidFill>
                  <a:sysClr val="windowText" lastClr="000000"/>
                </a:solidFill>
              </a:rPr>
              <a:t>), 40(a)(</a:t>
            </a:r>
            <a:r>
              <a:rPr lang="en-US" b="1" dirty="0" err="1">
                <a:solidFill>
                  <a:sysClr val="windowText" lastClr="000000"/>
                </a:solidFill>
              </a:rPr>
              <a:t>ia</a:t>
            </a:r>
            <a:r>
              <a:rPr lang="en-US" b="1" dirty="0">
                <a:solidFill>
                  <a:sysClr val="windowText" lastClr="000000"/>
                </a:solidFill>
              </a:rPr>
              <a:t>), 40A(2)(b), </a:t>
            </a:r>
            <a:r>
              <a:rPr lang="en-US" b="1" dirty="0" err="1">
                <a:solidFill>
                  <a:sysClr val="windowText" lastClr="000000"/>
                </a:solidFill>
              </a:rPr>
              <a:t>etc</a:t>
            </a:r>
            <a:r>
              <a:rPr lang="en-US" b="1" dirty="0">
                <a:solidFill>
                  <a:sysClr val="windowText" lastClr="000000"/>
                </a:solidFill>
              </a:rPr>
              <a:t> of the Act. Whether borrowing costs to be capitalized under ICDS-IX should exclude portion of borrowing costs which gets disallowed under such </a:t>
            </a:r>
          </a:p>
          <a:p>
            <a:pPr>
              <a:lnSpc>
                <a:spcPct val="106000"/>
              </a:lnSpc>
              <a:buFont typeface="Wingdings 2" pitchFamily="18" charset="2"/>
              <a:buNone/>
            </a:pPr>
            <a:r>
              <a:rPr lang="en-US" b="1" dirty="0">
                <a:solidFill>
                  <a:sysClr val="windowText" lastClr="000000"/>
                </a:solidFill>
              </a:rPr>
              <a:t>specific provisions? </a:t>
            </a:r>
          </a:p>
        </p:txBody>
      </p:sp>
      <p:sp>
        <p:nvSpPr>
          <p:cNvPr id="21" name="Rectangle: Rounded Corners 20">
            <a:extLst>
              <a:ext uri="{FF2B5EF4-FFF2-40B4-BE49-F238E27FC236}">
                <a16:creationId xmlns:a16="http://schemas.microsoft.com/office/drawing/2014/main" id="{B6177A47-B989-5192-8ED0-75DA3B0AD5ED}"/>
              </a:ext>
            </a:extLst>
          </p:cNvPr>
          <p:cNvSpPr/>
          <p:nvPr/>
        </p:nvSpPr>
        <p:spPr bwMode="gray">
          <a:xfrm>
            <a:off x="501041" y="2724256"/>
            <a:ext cx="10709754" cy="654045"/>
          </a:xfrm>
          <a:prstGeom prst="roundRect">
            <a:avLst/>
          </a:prstGeom>
          <a:solidFill>
            <a:srgbClr val="92D050"/>
          </a:solidFill>
          <a:ln w="19050" algn="ctr">
            <a:solidFill>
              <a:srgbClr val="9DD4CF"/>
            </a:solidFill>
            <a:miter lim="800000"/>
            <a:headEnd/>
            <a:tailEnd/>
          </a:ln>
        </p:spPr>
        <p:txBody>
          <a:bodyPr wrap="square" lIns="88900" tIns="88900" rIns="88900" bIns="88900" rtlCol="0" anchor="ctr"/>
          <a:lstStyle/>
          <a:p>
            <a:pPr>
              <a:lnSpc>
                <a:spcPct val="106000"/>
              </a:lnSpc>
              <a:buFont typeface="Wingdings 2" pitchFamily="18" charset="2"/>
              <a:buNone/>
            </a:pPr>
            <a:r>
              <a:rPr lang="en-US" b="1" dirty="0">
                <a:solidFill>
                  <a:sysClr val="windowText" lastClr="000000"/>
                </a:solidFill>
              </a:rPr>
              <a:t>Yes, borrowing cost should exclude those which are disallowed under specific provisions of the Act</a:t>
            </a:r>
          </a:p>
        </p:txBody>
      </p:sp>
      <p:sp>
        <p:nvSpPr>
          <p:cNvPr id="22" name="Rectangle: Rounded Corners 21">
            <a:extLst>
              <a:ext uri="{FF2B5EF4-FFF2-40B4-BE49-F238E27FC236}">
                <a16:creationId xmlns:a16="http://schemas.microsoft.com/office/drawing/2014/main" id="{0C865274-1C15-B2B6-4824-013C8A5CAD11}"/>
              </a:ext>
            </a:extLst>
          </p:cNvPr>
          <p:cNvSpPr/>
          <p:nvPr/>
        </p:nvSpPr>
        <p:spPr bwMode="gray">
          <a:xfrm>
            <a:off x="501041" y="3624493"/>
            <a:ext cx="10709754" cy="654045"/>
          </a:xfrm>
          <a:prstGeom prst="roundRect">
            <a:avLst/>
          </a:prstGeom>
          <a:noFill/>
          <a:ln w="19050" algn="ctr">
            <a:solidFill>
              <a:srgbClr val="9DD4CF"/>
            </a:solidFill>
            <a:miter lim="800000"/>
            <a:headEnd/>
            <a:tailEnd/>
          </a:ln>
        </p:spPr>
        <p:txBody>
          <a:bodyPr wrap="square" lIns="88900" tIns="88900" rIns="88900" bIns="88900" rtlCol="0" anchor="ctr"/>
          <a:lstStyle/>
          <a:p>
            <a:pPr>
              <a:lnSpc>
                <a:spcPct val="106000"/>
              </a:lnSpc>
              <a:buFont typeface="Wingdings 2" pitchFamily="18" charset="2"/>
              <a:buNone/>
            </a:pPr>
            <a:r>
              <a:rPr lang="en-US" b="1" dirty="0">
                <a:solidFill>
                  <a:sysClr val="windowText" lastClr="000000"/>
                </a:solidFill>
              </a:rPr>
              <a:t>No, ICDS overrides the provisions of the Act. Hence, exclusion of those borrowing cost is not required.</a:t>
            </a:r>
          </a:p>
        </p:txBody>
      </p:sp>
      <p:sp>
        <p:nvSpPr>
          <p:cNvPr id="4" name="Rectangle: Rounded Corners 3">
            <a:extLst>
              <a:ext uri="{FF2B5EF4-FFF2-40B4-BE49-F238E27FC236}">
                <a16:creationId xmlns:a16="http://schemas.microsoft.com/office/drawing/2014/main" id="{7F8671B7-B7A9-3402-9B93-525963EB5CDB}"/>
              </a:ext>
            </a:extLst>
          </p:cNvPr>
          <p:cNvSpPr/>
          <p:nvPr/>
        </p:nvSpPr>
        <p:spPr bwMode="gray">
          <a:xfrm>
            <a:off x="501039" y="4579152"/>
            <a:ext cx="10709755" cy="1207243"/>
          </a:xfrm>
          <a:prstGeom prst="roundRect">
            <a:avLst/>
          </a:prstGeom>
          <a:solidFill>
            <a:schemeClr val="bg1">
              <a:lumMod val="95000"/>
            </a:schemeClr>
          </a:solidFill>
          <a:ln w="19050" algn="ctr">
            <a:solidFill>
              <a:srgbClr val="9DD4CF"/>
            </a:solidFill>
            <a:miter lim="800000"/>
            <a:headEnd/>
            <a:tailEnd/>
          </a:ln>
        </p:spPr>
        <p:txBody>
          <a:bodyPr wrap="square" lIns="88900" tIns="88900" rIns="88900" bIns="88900" rtlCol="0" anchor="ctr"/>
          <a:lstStyle/>
          <a:p>
            <a:r>
              <a:rPr lang="en-US" sz="1600" dirty="0"/>
              <a:t>Since specific provisions of the Act override the provisions of ICDS, it is clarified that borrowing costs to be considered for capitalization under ICDS IX shall exclude those borrowing costs which are disallowed under specific provisions of the Act. Capitalization of borrowing cost shall apply for that portion of the borrowing cost which is otherwise allowable as deduction under the Act</a:t>
            </a:r>
          </a:p>
        </p:txBody>
      </p:sp>
    </p:spTree>
    <p:extLst>
      <p:ext uri="{BB962C8B-B14F-4D97-AF65-F5344CB8AC3E}">
        <p14:creationId xmlns:p14="http://schemas.microsoft.com/office/powerpoint/2010/main" val="299419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B12326D-D714-A3D5-A35F-5DC5AF329545}"/>
              </a:ext>
            </a:extLst>
          </p:cNvPr>
          <p:cNvSpPr txBox="1"/>
          <p:nvPr/>
        </p:nvSpPr>
        <p:spPr>
          <a:xfrm>
            <a:off x="425221" y="2844225"/>
            <a:ext cx="9408160" cy="1077218"/>
          </a:xfrm>
          <a:prstGeom prst="rect">
            <a:avLst/>
          </a:prstGeom>
          <a:noFill/>
        </p:spPr>
        <p:txBody>
          <a:bodyPr wrap="square" rtlCol="0">
            <a:spAutoFit/>
          </a:bodyPr>
          <a:lstStyle/>
          <a:p>
            <a:r>
              <a:rPr lang="fr-FR" sz="3200" b="1" dirty="0">
                <a:solidFill>
                  <a:srgbClr val="3485A2"/>
                </a:solidFill>
              </a:rPr>
              <a:t>ICDS X: Provisions, Contingent Liabilities &amp; Contingent Assets</a:t>
            </a:r>
            <a:endParaRPr lang="en-US" sz="3200" b="1" dirty="0">
              <a:solidFill>
                <a:srgbClr val="3485A2"/>
              </a:solidFill>
            </a:endParaRPr>
          </a:p>
        </p:txBody>
      </p:sp>
    </p:spTree>
    <p:extLst>
      <p:ext uri="{BB962C8B-B14F-4D97-AF65-F5344CB8AC3E}">
        <p14:creationId xmlns:p14="http://schemas.microsoft.com/office/powerpoint/2010/main" val="280808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8" y="308359"/>
            <a:ext cx="7024663" cy="397064"/>
          </a:xfrm>
        </p:spPr>
        <p:txBody>
          <a:bodyPr>
            <a:normAutofit fontScale="90000"/>
          </a:bodyPr>
          <a:lstStyle/>
          <a:p>
            <a:r>
              <a:rPr lang="en-US" sz="2400" b="1" dirty="0">
                <a:solidFill>
                  <a:schemeClr val="accent1">
                    <a:lumMod val="75000"/>
                  </a:schemeClr>
                </a:solidFill>
              </a:rPr>
              <a:t>ICDS X: </a:t>
            </a:r>
            <a:r>
              <a:rPr lang="fr-FR" sz="2400" b="1" dirty="0">
                <a:solidFill>
                  <a:schemeClr val="accent1">
                    <a:lumMod val="75000"/>
                  </a:schemeClr>
                </a:solidFill>
              </a:rPr>
              <a:t>Provisions, Contingent Liabilities &amp; Contingent Assets</a:t>
            </a:r>
            <a:endParaRPr lang="en-US" sz="2400" b="1" dirty="0">
              <a:solidFill>
                <a:schemeClr val="accent1">
                  <a:lumMod val="75000"/>
                </a:schemeClr>
              </a:solidFill>
            </a:endParaRP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1CAE453-6C52-436C-98B8-44C7DACEF849}"/>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Definition – Provision</a:t>
            </a:r>
            <a:endParaRPr lang="en-US" dirty="0"/>
          </a:p>
        </p:txBody>
      </p:sp>
      <p:sp>
        <p:nvSpPr>
          <p:cNvPr id="4" name="Freeform: Shape 3">
            <a:extLst>
              <a:ext uri="{FF2B5EF4-FFF2-40B4-BE49-F238E27FC236}">
                <a16:creationId xmlns:a16="http://schemas.microsoft.com/office/drawing/2014/main" id="{C53D6255-958B-717A-8A07-5554A5AC22DA}"/>
              </a:ext>
            </a:extLst>
          </p:cNvPr>
          <p:cNvSpPr/>
          <p:nvPr/>
        </p:nvSpPr>
        <p:spPr>
          <a:xfrm>
            <a:off x="389148" y="1286903"/>
            <a:ext cx="11417370" cy="1827323"/>
          </a:xfrm>
          <a:custGeom>
            <a:avLst/>
            <a:gdLst>
              <a:gd name="connsiteX0" fmla="*/ 0 w 9479238"/>
              <a:gd name="connsiteY0" fmla="*/ 0 h 1827323"/>
              <a:gd name="connsiteX1" fmla="*/ 0 w 9479238"/>
              <a:gd name="connsiteY1" fmla="*/ 1877575 h 1827323"/>
              <a:gd name="connsiteX2" fmla="*/ 9524922 w 9479238"/>
              <a:gd name="connsiteY2" fmla="*/ 1877575 h 1827323"/>
              <a:gd name="connsiteX3" fmla="*/ 8637528 w 9479238"/>
              <a:gd name="connsiteY3" fmla="*/ 0 h 1827323"/>
            </a:gdLst>
            <a:ahLst/>
            <a:cxnLst>
              <a:cxn ang="0">
                <a:pos x="connsiteX0" y="connsiteY0"/>
              </a:cxn>
              <a:cxn ang="0">
                <a:pos x="connsiteX1" y="connsiteY1"/>
              </a:cxn>
              <a:cxn ang="0">
                <a:pos x="connsiteX2" y="connsiteY2"/>
              </a:cxn>
              <a:cxn ang="0">
                <a:pos x="connsiteX3" y="connsiteY3"/>
              </a:cxn>
            </a:cxnLst>
            <a:rect l="l" t="t" r="r" b="b"/>
            <a:pathLst>
              <a:path w="9479238" h="1827323">
                <a:moveTo>
                  <a:pt x="0" y="0"/>
                </a:moveTo>
                <a:lnTo>
                  <a:pt x="0" y="1877575"/>
                </a:lnTo>
                <a:lnTo>
                  <a:pt x="9524922" y="1877575"/>
                </a:lnTo>
                <a:lnTo>
                  <a:pt x="8637528" y="0"/>
                </a:lnTo>
                <a:close/>
              </a:path>
            </a:pathLst>
          </a:custGeom>
          <a:solidFill>
            <a:schemeClr val="accent5">
              <a:lumMod val="75000"/>
            </a:schemeClr>
          </a:solidFill>
          <a:ln w="114189" cap="flat">
            <a:noFill/>
            <a:prstDash val="solid"/>
            <a:miter/>
          </a:ln>
        </p:spPr>
        <p:txBody>
          <a:bodyPr rtlCol="0" anchor="ctr"/>
          <a:lstStyle/>
          <a:p>
            <a:endParaRPr lang="en-US" sz="2000">
              <a:latin typeface="+mj-lt"/>
            </a:endParaRPr>
          </a:p>
        </p:txBody>
      </p:sp>
      <p:sp>
        <p:nvSpPr>
          <p:cNvPr id="5" name="Freeform: Shape 4">
            <a:extLst>
              <a:ext uri="{FF2B5EF4-FFF2-40B4-BE49-F238E27FC236}">
                <a16:creationId xmlns:a16="http://schemas.microsoft.com/office/drawing/2014/main" id="{89361E2D-B306-D3ED-365B-50756811CBE4}"/>
              </a:ext>
            </a:extLst>
          </p:cNvPr>
          <p:cNvSpPr/>
          <p:nvPr/>
        </p:nvSpPr>
        <p:spPr>
          <a:xfrm>
            <a:off x="484095" y="1362280"/>
            <a:ext cx="11196918" cy="1713116"/>
          </a:xfrm>
          <a:custGeom>
            <a:avLst/>
            <a:gdLst>
              <a:gd name="connsiteX0" fmla="*/ 0 w 9250823"/>
              <a:gd name="connsiteY0" fmla="*/ 1714258 h 1713115"/>
              <a:gd name="connsiteX1" fmla="*/ 9285086 w 9250823"/>
              <a:gd name="connsiteY1" fmla="*/ 1714258 h 1713115"/>
              <a:gd name="connsiteX2" fmla="*/ 8468501 w 9250823"/>
              <a:gd name="connsiteY2" fmla="*/ 0 h 1713115"/>
              <a:gd name="connsiteX3" fmla="*/ 814301 w 9250823"/>
              <a:gd name="connsiteY3" fmla="*/ 0 h 1713115"/>
            </a:gdLst>
            <a:ahLst/>
            <a:cxnLst>
              <a:cxn ang="0">
                <a:pos x="connsiteX0" y="connsiteY0"/>
              </a:cxn>
              <a:cxn ang="0">
                <a:pos x="connsiteX1" y="connsiteY1"/>
              </a:cxn>
              <a:cxn ang="0">
                <a:pos x="connsiteX2" y="connsiteY2"/>
              </a:cxn>
              <a:cxn ang="0">
                <a:pos x="connsiteX3" y="connsiteY3"/>
              </a:cxn>
            </a:cxnLst>
            <a:rect l="l" t="t" r="r" b="b"/>
            <a:pathLst>
              <a:path w="9250823" h="1713115">
                <a:moveTo>
                  <a:pt x="0" y="1714258"/>
                </a:moveTo>
                <a:lnTo>
                  <a:pt x="9285086" y="1714258"/>
                </a:lnTo>
                <a:lnTo>
                  <a:pt x="8468501" y="0"/>
                </a:lnTo>
                <a:lnTo>
                  <a:pt x="814301" y="0"/>
                </a:lnTo>
                <a:close/>
              </a:path>
            </a:pathLst>
          </a:custGeom>
          <a:solidFill>
            <a:schemeClr val="bg1"/>
          </a:solidFill>
          <a:ln w="38100" cap="flat">
            <a:solidFill>
              <a:schemeClr val="bg1"/>
            </a:solidFill>
            <a:prstDash val="solid"/>
            <a:miter/>
          </a:ln>
        </p:spPr>
        <p:txBody>
          <a:bodyPr rtlCol="0" anchor="ctr"/>
          <a:lstStyle/>
          <a:p>
            <a:endParaRPr lang="en-US" sz="2000">
              <a:latin typeface="+mj-lt"/>
            </a:endParaRPr>
          </a:p>
        </p:txBody>
      </p:sp>
      <p:sp>
        <p:nvSpPr>
          <p:cNvPr id="6" name="Freeform: Shape 5">
            <a:extLst>
              <a:ext uri="{FF2B5EF4-FFF2-40B4-BE49-F238E27FC236}">
                <a16:creationId xmlns:a16="http://schemas.microsoft.com/office/drawing/2014/main" id="{2C706D5D-5E76-49F6-B593-A959156BED64}"/>
              </a:ext>
            </a:extLst>
          </p:cNvPr>
          <p:cNvSpPr/>
          <p:nvPr/>
        </p:nvSpPr>
        <p:spPr>
          <a:xfrm>
            <a:off x="250878" y="3334586"/>
            <a:ext cx="11473208" cy="3298871"/>
          </a:xfrm>
          <a:custGeom>
            <a:avLst/>
            <a:gdLst>
              <a:gd name="connsiteX0" fmla="*/ 887394 w 9479238"/>
              <a:gd name="connsiteY0" fmla="*/ 0 h 1827323"/>
              <a:gd name="connsiteX1" fmla="*/ 0 w 9479238"/>
              <a:gd name="connsiteY1" fmla="*/ 1877575 h 1827323"/>
              <a:gd name="connsiteX2" fmla="*/ 9524922 w 9479238"/>
              <a:gd name="connsiteY2" fmla="*/ 1877575 h 1827323"/>
              <a:gd name="connsiteX3" fmla="*/ 9524922 w 9479238"/>
              <a:gd name="connsiteY3" fmla="*/ 0 h 1827323"/>
            </a:gdLst>
            <a:ahLst/>
            <a:cxnLst>
              <a:cxn ang="0">
                <a:pos x="connsiteX0" y="connsiteY0"/>
              </a:cxn>
              <a:cxn ang="0">
                <a:pos x="connsiteX1" y="connsiteY1"/>
              </a:cxn>
              <a:cxn ang="0">
                <a:pos x="connsiteX2" y="connsiteY2"/>
              </a:cxn>
              <a:cxn ang="0">
                <a:pos x="connsiteX3" y="connsiteY3"/>
              </a:cxn>
            </a:cxnLst>
            <a:rect l="l" t="t" r="r" b="b"/>
            <a:pathLst>
              <a:path w="9479238" h="1827323">
                <a:moveTo>
                  <a:pt x="887394" y="0"/>
                </a:moveTo>
                <a:lnTo>
                  <a:pt x="0" y="1877575"/>
                </a:lnTo>
                <a:lnTo>
                  <a:pt x="9524922" y="1877575"/>
                </a:lnTo>
                <a:lnTo>
                  <a:pt x="9524922" y="0"/>
                </a:lnTo>
                <a:close/>
              </a:path>
            </a:pathLst>
          </a:custGeom>
          <a:solidFill>
            <a:schemeClr val="accent3">
              <a:lumMod val="75000"/>
            </a:schemeClr>
          </a:solidFill>
          <a:ln w="114189" cap="flat">
            <a:noFill/>
            <a:prstDash val="solid"/>
            <a:miter/>
          </a:ln>
        </p:spPr>
        <p:txBody>
          <a:bodyPr rtlCol="0" anchor="ctr"/>
          <a:lstStyle/>
          <a:p>
            <a:endParaRPr lang="en-US" sz="2000" dirty="0">
              <a:latin typeface="+mj-lt"/>
            </a:endParaRPr>
          </a:p>
        </p:txBody>
      </p:sp>
      <p:sp>
        <p:nvSpPr>
          <p:cNvPr id="7" name="Freeform: Shape 6">
            <a:extLst>
              <a:ext uri="{FF2B5EF4-FFF2-40B4-BE49-F238E27FC236}">
                <a16:creationId xmlns:a16="http://schemas.microsoft.com/office/drawing/2014/main" id="{123167C1-6AFB-28E2-68C9-0063EC7599FB}"/>
              </a:ext>
            </a:extLst>
          </p:cNvPr>
          <p:cNvSpPr/>
          <p:nvPr/>
        </p:nvSpPr>
        <p:spPr>
          <a:xfrm>
            <a:off x="389148" y="3420567"/>
            <a:ext cx="11196746" cy="3212890"/>
          </a:xfrm>
          <a:custGeom>
            <a:avLst/>
            <a:gdLst>
              <a:gd name="connsiteX0" fmla="*/ 816585 w 9250823"/>
              <a:gd name="connsiteY0" fmla="*/ 0 h 1713115"/>
              <a:gd name="connsiteX1" fmla="*/ 0 w 9250823"/>
              <a:gd name="connsiteY1" fmla="*/ 1715400 h 1713115"/>
              <a:gd name="connsiteX2" fmla="*/ 9285085 w 9250823"/>
              <a:gd name="connsiteY2" fmla="*/ 1715400 h 1713115"/>
              <a:gd name="connsiteX3" fmla="*/ 8471927 w 9250823"/>
              <a:gd name="connsiteY3" fmla="*/ 0 h 1713115"/>
            </a:gdLst>
            <a:ahLst/>
            <a:cxnLst>
              <a:cxn ang="0">
                <a:pos x="connsiteX0" y="connsiteY0"/>
              </a:cxn>
              <a:cxn ang="0">
                <a:pos x="connsiteX1" y="connsiteY1"/>
              </a:cxn>
              <a:cxn ang="0">
                <a:pos x="connsiteX2" y="connsiteY2"/>
              </a:cxn>
              <a:cxn ang="0">
                <a:pos x="connsiteX3" y="connsiteY3"/>
              </a:cxn>
            </a:cxnLst>
            <a:rect l="l" t="t" r="r" b="b"/>
            <a:pathLst>
              <a:path w="9250823" h="1713115">
                <a:moveTo>
                  <a:pt x="816585" y="0"/>
                </a:moveTo>
                <a:lnTo>
                  <a:pt x="0" y="1715400"/>
                </a:lnTo>
                <a:lnTo>
                  <a:pt x="9285085" y="1715400"/>
                </a:lnTo>
                <a:lnTo>
                  <a:pt x="8471927" y="0"/>
                </a:lnTo>
                <a:close/>
              </a:path>
            </a:pathLst>
          </a:custGeom>
          <a:solidFill>
            <a:schemeClr val="bg1"/>
          </a:solidFill>
          <a:ln w="38100" cap="flat">
            <a:solidFill>
              <a:schemeClr val="bg1"/>
            </a:solidFill>
            <a:prstDash val="solid"/>
            <a:miter/>
          </a:ln>
        </p:spPr>
        <p:txBody>
          <a:bodyPr rtlCol="0" anchor="ctr"/>
          <a:lstStyle/>
          <a:p>
            <a:endParaRPr lang="en-US" sz="2000">
              <a:latin typeface="+mj-lt"/>
            </a:endParaRPr>
          </a:p>
        </p:txBody>
      </p:sp>
      <p:sp>
        <p:nvSpPr>
          <p:cNvPr id="8" name="Title 1">
            <a:extLst>
              <a:ext uri="{FF2B5EF4-FFF2-40B4-BE49-F238E27FC236}">
                <a16:creationId xmlns:a16="http://schemas.microsoft.com/office/drawing/2014/main" id="{E5B76FE7-6686-D262-F57E-622246BBEF6A}"/>
              </a:ext>
            </a:extLst>
          </p:cNvPr>
          <p:cNvSpPr txBox="1">
            <a:spLocks/>
          </p:cNvSpPr>
          <p:nvPr/>
        </p:nvSpPr>
        <p:spPr bwMode="gray">
          <a:xfrm>
            <a:off x="1435419" y="1414296"/>
            <a:ext cx="9523513" cy="1392871"/>
          </a:xfrm>
          <a:prstGeom prst="rect">
            <a:avLst/>
          </a:prstGeom>
        </p:spPr>
        <p:txBody>
          <a:bodyPr vert="horz" lIns="0" tIns="0" rIns="0" bIns="0" rtlCol="0" anchor="t" anchorCtr="0">
            <a:noAutofit/>
          </a:bodyPr>
          <a:lstStyle>
            <a:lvl1pPr algn="l" defTabSz="1008400" rtl="0" eaLnBrk="1" latinLnBrk="0" hangingPunct="1">
              <a:spcBef>
                <a:spcPct val="0"/>
              </a:spcBef>
              <a:buNone/>
              <a:defRPr sz="2000" kern="1200">
                <a:solidFill>
                  <a:schemeClr val="tx1"/>
                </a:solidFill>
                <a:latin typeface="+mj-lt"/>
                <a:ea typeface="+mj-ea"/>
                <a:cs typeface="+mj-cs"/>
              </a:defRPr>
            </a:lvl1pPr>
          </a:lstStyle>
          <a:p>
            <a:pPr algn="just">
              <a:spcBef>
                <a:spcPts val="300"/>
              </a:spcBef>
            </a:pPr>
            <a:r>
              <a:rPr lang="en-US" sz="1400" b="1" dirty="0">
                <a:latin typeface="+mn-lt"/>
              </a:rPr>
              <a:t>As per ICDS</a:t>
            </a:r>
          </a:p>
          <a:p>
            <a:pPr algn="just"/>
            <a:r>
              <a:rPr lang="en-US" sz="1400" b="1" u="none" strike="noStrike" baseline="0" dirty="0">
                <a:latin typeface="+mn-lt"/>
              </a:rPr>
              <a:t>"Provision"</a:t>
            </a:r>
            <a:r>
              <a:rPr lang="en-US" sz="1400" u="none" strike="noStrike" baseline="0" dirty="0">
                <a:latin typeface="+mn-lt"/>
              </a:rPr>
              <a:t> is a liability which can be measured only by using a substantial degree of estimation.</a:t>
            </a:r>
          </a:p>
          <a:p>
            <a:pPr algn="just"/>
            <a:endParaRPr lang="en-US" sz="1400" dirty="0">
              <a:latin typeface="+mn-lt"/>
            </a:endParaRPr>
          </a:p>
          <a:p>
            <a:pPr algn="just"/>
            <a:r>
              <a:rPr lang="en-US" sz="1400" b="1" dirty="0">
                <a:latin typeface="+mn-lt"/>
              </a:rPr>
              <a:t>"Liability"</a:t>
            </a:r>
            <a:r>
              <a:rPr lang="en-US" sz="1400" dirty="0">
                <a:latin typeface="+mn-lt"/>
              </a:rPr>
              <a:t> is a present obligation of the person arising from past events, the settlement of which is expected to result in an outflow from the person of resources embodying economic benefits.</a:t>
            </a:r>
          </a:p>
          <a:p>
            <a:pPr algn="just"/>
            <a:endParaRPr lang="en-US" sz="1400" dirty="0">
              <a:latin typeface="+mn-lt"/>
            </a:endParaRPr>
          </a:p>
          <a:p>
            <a:pPr algn="just"/>
            <a:r>
              <a:rPr lang="en-US" sz="1400" b="1" dirty="0">
                <a:latin typeface="+mn-lt"/>
              </a:rPr>
              <a:t>"Present obligation"</a:t>
            </a:r>
            <a:r>
              <a:rPr lang="en-US" sz="1400" dirty="0">
                <a:latin typeface="+mn-lt"/>
              </a:rPr>
              <a:t> is an obligation if, based on the evidence available, its existence at the end of the previous year is considered reasonably certain.</a:t>
            </a:r>
          </a:p>
        </p:txBody>
      </p:sp>
      <p:sp>
        <p:nvSpPr>
          <p:cNvPr id="10" name="Title 1">
            <a:extLst>
              <a:ext uri="{FF2B5EF4-FFF2-40B4-BE49-F238E27FC236}">
                <a16:creationId xmlns:a16="http://schemas.microsoft.com/office/drawing/2014/main" id="{514D1725-5B90-B5ED-3E1E-DDFD65022B40}"/>
              </a:ext>
            </a:extLst>
          </p:cNvPr>
          <p:cNvSpPr txBox="1">
            <a:spLocks/>
          </p:cNvSpPr>
          <p:nvPr/>
        </p:nvSpPr>
        <p:spPr bwMode="gray">
          <a:xfrm>
            <a:off x="1437023" y="3465099"/>
            <a:ext cx="9578991" cy="3298876"/>
          </a:xfrm>
          <a:prstGeom prst="rect">
            <a:avLst/>
          </a:prstGeom>
        </p:spPr>
        <p:txBody>
          <a:bodyPr vert="horz" lIns="0" tIns="0" rIns="0" bIns="0" rtlCol="0" anchor="t" anchorCtr="0">
            <a:noAutofit/>
          </a:bodyPr>
          <a:lstStyle>
            <a:lvl1pPr algn="l" defTabSz="1008400" rtl="0" eaLnBrk="1" latinLnBrk="0" hangingPunct="1">
              <a:spcBef>
                <a:spcPct val="0"/>
              </a:spcBef>
              <a:buNone/>
              <a:defRPr sz="2000" kern="1200">
                <a:solidFill>
                  <a:schemeClr val="tx1"/>
                </a:solidFill>
                <a:latin typeface="+mj-lt"/>
                <a:ea typeface="+mj-ea"/>
                <a:cs typeface="+mj-cs"/>
              </a:defRPr>
            </a:lvl1pPr>
          </a:lstStyle>
          <a:p>
            <a:pPr algn="just">
              <a:spcBef>
                <a:spcPts val="300"/>
              </a:spcBef>
            </a:pPr>
            <a:r>
              <a:rPr lang="en-US" sz="1400" b="1" dirty="0">
                <a:solidFill>
                  <a:schemeClr val="tx1">
                    <a:lumMod val="95000"/>
                    <a:lumOff val="5000"/>
                  </a:schemeClr>
                </a:solidFill>
                <a:latin typeface="+mn-lt"/>
              </a:rPr>
              <a:t>Rotork Controls India (P) Ltd v CIT [2009]314 ITR 62(SC)</a:t>
            </a:r>
          </a:p>
          <a:p>
            <a:pPr algn="just">
              <a:spcBef>
                <a:spcPts val="300"/>
              </a:spcBef>
            </a:pPr>
            <a:r>
              <a:rPr lang="en-US" sz="1400" b="1" dirty="0">
                <a:solidFill>
                  <a:schemeClr val="tx1">
                    <a:lumMod val="95000"/>
                    <a:lumOff val="5000"/>
                  </a:schemeClr>
                </a:solidFill>
                <a:latin typeface="+mn-lt"/>
              </a:rPr>
              <a:t>A provision</a:t>
            </a:r>
            <a:r>
              <a:rPr lang="en-US" sz="1400" dirty="0">
                <a:solidFill>
                  <a:schemeClr val="tx1">
                    <a:lumMod val="95000"/>
                    <a:lumOff val="5000"/>
                  </a:schemeClr>
                </a:solidFill>
                <a:latin typeface="+mn-lt"/>
              </a:rPr>
              <a:t> is a liability which can be measured only by using a substantial degree of estimation. A provision is recognized when:</a:t>
            </a:r>
          </a:p>
          <a:p>
            <a:pPr algn="just">
              <a:spcBef>
                <a:spcPts val="300"/>
              </a:spcBef>
            </a:pPr>
            <a:r>
              <a:rPr lang="en-US" sz="1400" dirty="0">
                <a:solidFill>
                  <a:schemeClr val="tx1">
                    <a:lumMod val="95000"/>
                    <a:lumOff val="5000"/>
                  </a:schemeClr>
                </a:solidFill>
                <a:latin typeface="+mn-lt"/>
              </a:rPr>
              <a:t>(a) an enterprise has a present obligation as a result of a past event; </a:t>
            </a:r>
          </a:p>
          <a:p>
            <a:pPr algn="just">
              <a:spcBef>
                <a:spcPts val="300"/>
              </a:spcBef>
            </a:pPr>
            <a:r>
              <a:rPr lang="en-US" sz="1400" dirty="0">
                <a:solidFill>
                  <a:schemeClr val="tx1">
                    <a:lumMod val="95000"/>
                    <a:lumOff val="5000"/>
                  </a:schemeClr>
                </a:solidFill>
                <a:latin typeface="+mn-lt"/>
              </a:rPr>
              <a:t>(b) it is probable that an outflow of resources will be required to settle the obligation; and </a:t>
            </a:r>
          </a:p>
          <a:p>
            <a:pPr algn="just">
              <a:spcBef>
                <a:spcPts val="300"/>
              </a:spcBef>
            </a:pPr>
            <a:r>
              <a:rPr lang="en-US" sz="1400" dirty="0">
                <a:solidFill>
                  <a:schemeClr val="tx1">
                    <a:lumMod val="95000"/>
                    <a:lumOff val="5000"/>
                  </a:schemeClr>
                </a:solidFill>
                <a:latin typeface="+mn-lt"/>
              </a:rPr>
              <a:t>(c) a reliable estimate can be made of the amount of the obligation. If these conditions are not met, no provision can be recognized.</a:t>
            </a:r>
          </a:p>
          <a:p>
            <a:pPr algn="just">
              <a:spcBef>
                <a:spcPts val="300"/>
              </a:spcBef>
            </a:pPr>
            <a:endParaRPr lang="en-US" sz="1400" dirty="0">
              <a:solidFill>
                <a:schemeClr val="tx1">
                  <a:lumMod val="95000"/>
                  <a:lumOff val="5000"/>
                </a:schemeClr>
              </a:solidFill>
              <a:latin typeface="+mn-lt"/>
            </a:endParaRPr>
          </a:p>
          <a:p>
            <a:pPr algn="just">
              <a:spcBef>
                <a:spcPts val="300"/>
              </a:spcBef>
            </a:pPr>
            <a:r>
              <a:rPr lang="en-US" sz="1400" b="1" dirty="0">
                <a:solidFill>
                  <a:schemeClr val="tx1">
                    <a:lumMod val="95000"/>
                    <a:lumOff val="5000"/>
                  </a:schemeClr>
                </a:solidFill>
                <a:latin typeface="+mn-lt"/>
              </a:rPr>
              <a:t>Liability</a:t>
            </a:r>
            <a:r>
              <a:rPr lang="en-US" sz="1400" dirty="0">
                <a:solidFill>
                  <a:schemeClr val="tx1">
                    <a:lumMod val="95000"/>
                    <a:lumOff val="5000"/>
                  </a:schemeClr>
                </a:solidFill>
                <a:latin typeface="+mn-lt"/>
              </a:rPr>
              <a:t> is defined as a present obligation arising from past events, the settlement of which is expected to result in an outflow from the enterprise of resources embodying economic benefits.</a:t>
            </a:r>
          </a:p>
          <a:p>
            <a:pPr algn="just">
              <a:spcBef>
                <a:spcPts val="300"/>
              </a:spcBef>
            </a:pPr>
            <a:endParaRPr lang="en-US" sz="1400" dirty="0">
              <a:solidFill>
                <a:schemeClr val="tx1">
                  <a:lumMod val="95000"/>
                  <a:lumOff val="5000"/>
                </a:schemeClr>
              </a:solidFill>
              <a:latin typeface="+mn-lt"/>
            </a:endParaRPr>
          </a:p>
          <a:p>
            <a:pPr algn="just">
              <a:spcBef>
                <a:spcPts val="300"/>
              </a:spcBef>
            </a:pPr>
            <a:r>
              <a:rPr lang="en-US" sz="1400" dirty="0">
                <a:solidFill>
                  <a:schemeClr val="tx1">
                    <a:lumMod val="95000"/>
                    <a:lumOff val="5000"/>
                  </a:schemeClr>
                </a:solidFill>
                <a:latin typeface="+mn-lt"/>
              </a:rPr>
              <a:t>A past event that leads to a present obligation is called as an </a:t>
            </a:r>
            <a:r>
              <a:rPr lang="en-US" sz="1400" b="1" dirty="0">
                <a:solidFill>
                  <a:schemeClr val="tx1">
                    <a:lumMod val="95000"/>
                    <a:lumOff val="5000"/>
                  </a:schemeClr>
                </a:solidFill>
                <a:latin typeface="+mn-lt"/>
              </a:rPr>
              <a:t>obligating event</a:t>
            </a:r>
            <a:r>
              <a:rPr lang="en-US" sz="1400" dirty="0">
                <a:solidFill>
                  <a:schemeClr val="tx1">
                    <a:lumMod val="95000"/>
                    <a:lumOff val="5000"/>
                  </a:schemeClr>
                </a:solidFill>
                <a:latin typeface="+mn-lt"/>
              </a:rPr>
              <a:t>. The obligating event is an event that creates an</a:t>
            </a:r>
          </a:p>
          <a:p>
            <a:pPr algn="just">
              <a:spcBef>
                <a:spcPts val="300"/>
              </a:spcBef>
            </a:pPr>
            <a:r>
              <a:rPr lang="en-US" sz="1400" dirty="0">
                <a:solidFill>
                  <a:schemeClr val="tx1">
                    <a:lumMod val="95000"/>
                    <a:lumOff val="5000"/>
                  </a:schemeClr>
                </a:solidFill>
                <a:latin typeface="+mn-lt"/>
              </a:rPr>
              <a:t>obligation which results in an outflow of resources. It is only those obligations arising from past events existing independently of the future conduct of the business of the enterprise that is recognized as provision. For a liability to qualify for recognition there must be not only present obligation but also the probability of an outflow of resources to settle that obligation.</a:t>
            </a:r>
          </a:p>
        </p:txBody>
      </p:sp>
    </p:spTree>
    <p:extLst>
      <p:ext uri="{BB962C8B-B14F-4D97-AF65-F5344CB8AC3E}">
        <p14:creationId xmlns:p14="http://schemas.microsoft.com/office/powerpoint/2010/main" val="91203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8" y="308359"/>
            <a:ext cx="7024663" cy="397064"/>
          </a:xfrm>
        </p:spPr>
        <p:txBody>
          <a:bodyPr>
            <a:normAutofit fontScale="90000"/>
          </a:bodyPr>
          <a:lstStyle/>
          <a:p>
            <a:r>
              <a:rPr lang="en-US" sz="2400" b="1" dirty="0">
                <a:solidFill>
                  <a:schemeClr val="accent1">
                    <a:lumMod val="75000"/>
                  </a:schemeClr>
                </a:solidFill>
              </a:rPr>
              <a:t>ICDS X: </a:t>
            </a:r>
            <a:r>
              <a:rPr lang="fr-FR" sz="2400" b="1" dirty="0">
                <a:solidFill>
                  <a:schemeClr val="accent1">
                    <a:lumMod val="75000"/>
                  </a:schemeClr>
                </a:solidFill>
              </a:rPr>
              <a:t>Provisions, Contingent Liabilities &amp; Contingent Assets</a:t>
            </a:r>
            <a:endParaRPr lang="en-US" sz="2400" b="1" dirty="0">
              <a:solidFill>
                <a:schemeClr val="accent1">
                  <a:lumMod val="75000"/>
                </a:schemeClr>
              </a:solidFill>
            </a:endParaRP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1CAE453-6C52-436C-98B8-44C7DACEF849}"/>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Recognition – Provision</a:t>
            </a:r>
            <a:endParaRPr lang="en-US" dirty="0"/>
          </a:p>
        </p:txBody>
      </p:sp>
      <p:sp>
        <p:nvSpPr>
          <p:cNvPr id="11" name="Freeform: Shape 10">
            <a:extLst>
              <a:ext uri="{FF2B5EF4-FFF2-40B4-BE49-F238E27FC236}">
                <a16:creationId xmlns:a16="http://schemas.microsoft.com/office/drawing/2014/main" id="{EB1FD025-3E4F-B5B2-72D4-B4C24C04F092}"/>
              </a:ext>
            </a:extLst>
          </p:cNvPr>
          <p:cNvSpPr/>
          <p:nvPr/>
        </p:nvSpPr>
        <p:spPr>
          <a:xfrm>
            <a:off x="1163869" y="1311440"/>
            <a:ext cx="1954101" cy="1623743"/>
          </a:xfrm>
          <a:custGeom>
            <a:avLst/>
            <a:gdLst>
              <a:gd name="connsiteX0" fmla="*/ 1773819 w 1771981"/>
              <a:gd name="connsiteY0" fmla="*/ 1206191 h 1472412"/>
              <a:gd name="connsiteX1" fmla="*/ 1773819 w 1771981"/>
              <a:gd name="connsiteY1" fmla="*/ 446754 h 1472412"/>
              <a:gd name="connsiteX2" fmla="*/ 0 w 1771981"/>
              <a:gd name="connsiteY2" fmla="*/ 0 h 1472412"/>
              <a:gd name="connsiteX3" fmla="*/ 5257 w 1771981"/>
              <a:gd name="connsiteY3" fmla="*/ 1329721 h 1472412"/>
              <a:gd name="connsiteX4" fmla="*/ 1432196 w 1771981"/>
              <a:gd name="connsiteY4" fmla="*/ 1474249 h 1472412"/>
              <a:gd name="connsiteX5" fmla="*/ 1432196 w 1771981"/>
              <a:gd name="connsiteY5" fmla="*/ 1206191 h 1472412"/>
              <a:gd name="connsiteX6" fmla="*/ 1773819 w 1771981"/>
              <a:gd name="connsiteY6" fmla="*/ 1206191 h 147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981" h="1472412">
                <a:moveTo>
                  <a:pt x="1773819" y="1206191"/>
                </a:moveTo>
                <a:lnTo>
                  <a:pt x="1773819" y="446754"/>
                </a:lnTo>
                <a:lnTo>
                  <a:pt x="0" y="0"/>
                </a:lnTo>
                <a:lnTo>
                  <a:pt x="5257" y="1329721"/>
                </a:lnTo>
                <a:lnTo>
                  <a:pt x="1432196" y="1474249"/>
                </a:lnTo>
                <a:lnTo>
                  <a:pt x="1432196" y="1206191"/>
                </a:lnTo>
                <a:lnTo>
                  <a:pt x="1773819" y="1206191"/>
                </a:lnTo>
              </a:path>
            </a:pathLst>
          </a:custGeom>
          <a:gradFill flip="none" rotWithShape="1">
            <a:gsLst>
              <a:gs pos="0">
                <a:srgbClr val="3769C3">
                  <a:shade val="30000"/>
                  <a:satMod val="115000"/>
                </a:srgbClr>
              </a:gs>
              <a:gs pos="50000">
                <a:srgbClr val="3769C3">
                  <a:shade val="67500"/>
                  <a:satMod val="115000"/>
                </a:srgbClr>
              </a:gs>
              <a:gs pos="100000">
                <a:srgbClr val="3769C3">
                  <a:shade val="100000"/>
                  <a:satMod val="115000"/>
                </a:srgbClr>
              </a:gs>
            </a:gsLst>
            <a:lin ang="0" scaled="1"/>
            <a:tileRect/>
          </a:gradFill>
          <a:ln w="2824" cap="flat">
            <a:noFill/>
            <a:prstDash val="solid"/>
            <a:miter/>
          </a:ln>
        </p:spPr>
        <p:txBody>
          <a:bodyPr rtlCol="0" anchor="ctr"/>
          <a:lstStyle/>
          <a:p>
            <a:pPr lvl="0"/>
            <a:r>
              <a:rPr lang="en-US" sz="1400" dirty="0">
                <a:solidFill>
                  <a:schemeClr val="bg1"/>
                </a:solidFill>
              </a:rPr>
              <a:t>a person has a present obligation as a result of a past event</a:t>
            </a:r>
          </a:p>
        </p:txBody>
      </p:sp>
      <p:sp>
        <p:nvSpPr>
          <p:cNvPr id="12" name="Freeform: Shape 11">
            <a:extLst>
              <a:ext uri="{FF2B5EF4-FFF2-40B4-BE49-F238E27FC236}">
                <a16:creationId xmlns:a16="http://schemas.microsoft.com/office/drawing/2014/main" id="{D104364B-2D71-A12E-D648-AE1672057D73}"/>
              </a:ext>
            </a:extLst>
          </p:cNvPr>
          <p:cNvSpPr/>
          <p:nvPr/>
        </p:nvSpPr>
        <p:spPr>
          <a:xfrm>
            <a:off x="1934348" y="2611921"/>
            <a:ext cx="3292074" cy="1361949"/>
          </a:xfrm>
          <a:custGeom>
            <a:avLst/>
            <a:gdLst>
              <a:gd name="connsiteX0" fmla="*/ 416486 w 1794590"/>
              <a:gd name="connsiteY0" fmla="*/ 0 h 1235017"/>
              <a:gd name="connsiteX1" fmla="*/ 1795749 w 1794590"/>
              <a:gd name="connsiteY1" fmla="*/ 0 h 1235017"/>
              <a:gd name="connsiteX2" fmla="*/ 1795749 w 1794590"/>
              <a:gd name="connsiteY2" fmla="*/ 1236176 h 1235017"/>
              <a:gd name="connsiteX3" fmla="*/ 403882 w 1794590"/>
              <a:gd name="connsiteY3" fmla="*/ 1236176 h 1235017"/>
              <a:gd name="connsiteX4" fmla="*/ 403882 w 1794590"/>
              <a:gd name="connsiteY4" fmla="*/ 995842 h 1235017"/>
              <a:gd name="connsiteX5" fmla="*/ 0 w 1794590"/>
              <a:gd name="connsiteY5" fmla="*/ 975805 h 1235017"/>
              <a:gd name="connsiteX6" fmla="*/ 3335 w 1794590"/>
              <a:gd name="connsiteY6" fmla="*/ 231488 h 1235017"/>
              <a:gd name="connsiteX7" fmla="*/ 416486 w 1794590"/>
              <a:gd name="connsiteY7" fmla="*/ 268058 h 123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4590" h="1235017">
                <a:moveTo>
                  <a:pt x="416486" y="0"/>
                </a:moveTo>
                <a:lnTo>
                  <a:pt x="1795749" y="0"/>
                </a:lnTo>
                <a:lnTo>
                  <a:pt x="1795749" y="1236176"/>
                </a:lnTo>
                <a:lnTo>
                  <a:pt x="403882" y="1236176"/>
                </a:lnTo>
                <a:lnTo>
                  <a:pt x="403882" y="995842"/>
                </a:lnTo>
                <a:lnTo>
                  <a:pt x="0" y="975805"/>
                </a:lnTo>
                <a:lnTo>
                  <a:pt x="3335" y="231488"/>
                </a:lnTo>
                <a:lnTo>
                  <a:pt x="416486" y="268058"/>
                </a:lnTo>
                <a:close/>
              </a:path>
            </a:pathLst>
          </a:custGeom>
          <a:gradFill flip="none" rotWithShape="1">
            <a:gsLst>
              <a:gs pos="0">
                <a:srgbClr val="00A3E0">
                  <a:shade val="30000"/>
                  <a:satMod val="115000"/>
                </a:srgbClr>
              </a:gs>
              <a:gs pos="50000">
                <a:srgbClr val="00A3E0">
                  <a:shade val="67500"/>
                  <a:satMod val="115000"/>
                </a:srgbClr>
              </a:gs>
              <a:gs pos="100000">
                <a:srgbClr val="00A3E0">
                  <a:shade val="100000"/>
                  <a:satMod val="115000"/>
                </a:srgbClr>
              </a:gs>
            </a:gsLst>
            <a:lin ang="10800000" scaled="1"/>
            <a:tileRect/>
          </a:gradFill>
          <a:ln w="2824" cap="flat">
            <a:noFill/>
            <a:prstDash val="solid"/>
            <a:miter/>
          </a:ln>
        </p:spPr>
        <p:txBody>
          <a:bodyPr rtlCol="0" anchor="ctr"/>
          <a:lstStyle/>
          <a:p>
            <a:pPr lvl="0"/>
            <a:endParaRPr lang="en-US" sz="1544" dirty="0">
              <a:solidFill>
                <a:schemeClr val="bg1"/>
              </a:solidFill>
            </a:endParaRPr>
          </a:p>
        </p:txBody>
      </p:sp>
      <p:sp>
        <p:nvSpPr>
          <p:cNvPr id="13" name="Freeform: Shape 12">
            <a:extLst>
              <a:ext uri="{FF2B5EF4-FFF2-40B4-BE49-F238E27FC236}">
                <a16:creationId xmlns:a16="http://schemas.microsoft.com/office/drawing/2014/main" id="{B81FAB14-BA76-70EC-ADE6-CF2C6CA3D5DE}"/>
              </a:ext>
            </a:extLst>
          </p:cNvPr>
          <p:cNvSpPr/>
          <p:nvPr/>
        </p:nvSpPr>
        <p:spPr>
          <a:xfrm>
            <a:off x="1179732" y="3628710"/>
            <a:ext cx="1941635" cy="1424282"/>
          </a:xfrm>
          <a:custGeom>
            <a:avLst/>
            <a:gdLst>
              <a:gd name="connsiteX0" fmla="*/ 1762344 w 1760676"/>
              <a:gd name="connsiteY0" fmla="*/ 300417 h 1291539"/>
              <a:gd name="connsiteX1" fmla="*/ 1762344 w 1760676"/>
              <a:gd name="connsiteY1" fmla="*/ 1214952 h 1291539"/>
              <a:gd name="connsiteX2" fmla="*/ 0 w 1760676"/>
              <a:gd name="connsiteY2" fmla="*/ 1291738 h 1291539"/>
              <a:gd name="connsiteX3" fmla="*/ 0 w 1760676"/>
              <a:gd name="connsiteY3" fmla="*/ 0 h 1291539"/>
              <a:gd name="connsiteX4" fmla="*/ 1405207 w 1760676"/>
              <a:gd name="connsiteY4" fmla="*/ 60083 h 1291539"/>
              <a:gd name="connsiteX5" fmla="*/ 1405207 w 1760676"/>
              <a:gd name="connsiteY5" fmla="*/ 300417 h 129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0676" h="1291539">
                <a:moveTo>
                  <a:pt x="1762344" y="300417"/>
                </a:moveTo>
                <a:lnTo>
                  <a:pt x="1762344" y="1214952"/>
                </a:lnTo>
                <a:lnTo>
                  <a:pt x="0" y="1291738"/>
                </a:lnTo>
                <a:lnTo>
                  <a:pt x="0" y="0"/>
                </a:lnTo>
                <a:lnTo>
                  <a:pt x="1405207" y="60083"/>
                </a:lnTo>
                <a:lnTo>
                  <a:pt x="1405207" y="300417"/>
                </a:lnTo>
                <a:close/>
              </a:path>
            </a:pathLst>
          </a:custGeom>
          <a:gradFill flip="none" rotWithShape="1">
            <a:gsLst>
              <a:gs pos="0">
                <a:srgbClr val="4472C4">
                  <a:shade val="30000"/>
                  <a:satMod val="115000"/>
                </a:srgbClr>
              </a:gs>
              <a:gs pos="50000">
                <a:srgbClr val="4472C4">
                  <a:shade val="67500"/>
                  <a:satMod val="115000"/>
                </a:srgbClr>
              </a:gs>
              <a:gs pos="100000">
                <a:srgbClr val="4472C4">
                  <a:shade val="100000"/>
                  <a:satMod val="115000"/>
                </a:srgbClr>
              </a:gs>
            </a:gsLst>
            <a:lin ang="0" scaled="1"/>
            <a:tileRect/>
          </a:gradFill>
          <a:ln w="2824" cap="flat">
            <a:noFill/>
            <a:prstDash val="solid"/>
            <a:miter/>
          </a:ln>
        </p:spPr>
        <p:txBody>
          <a:bodyPr rtlCol="0" anchor="ctr"/>
          <a:lstStyle/>
          <a:p>
            <a:pPr lvl="0"/>
            <a:r>
              <a:rPr lang="en-US" sz="1544" dirty="0">
                <a:solidFill>
                  <a:schemeClr val="bg1"/>
                </a:solidFill>
              </a:rPr>
              <a:t>a reliable estimate can be made of the amount of the obligation</a:t>
            </a:r>
          </a:p>
        </p:txBody>
      </p:sp>
      <p:sp>
        <p:nvSpPr>
          <p:cNvPr id="14" name="Rectangle 13">
            <a:extLst>
              <a:ext uri="{FF2B5EF4-FFF2-40B4-BE49-F238E27FC236}">
                <a16:creationId xmlns:a16="http://schemas.microsoft.com/office/drawing/2014/main" id="{50370B89-82DF-6AF5-C244-C750596DA3D3}"/>
              </a:ext>
            </a:extLst>
          </p:cNvPr>
          <p:cNvSpPr/>
          <p:nvPr/>
        </p:nvSpPr>
        <p:spPr>
          <a:xfrm>
            <a:off x="2725269" y="2571204"/>
            <a:ext cx="2629792" cy="1132298"/>
          </a:xfrm>
          <a:prstGeom prst="rect">
            <a:avLst/>
          </a:prstGeom>
        </p:spPr>
        <p:txBody>
          <a:bodyPr wrap="square" lIns="0" tIns="0" rIns="0" bIns="0">
            <a:spAutoFit/>
          </a:bodyPr>
          <a:lstStyle/>
          <a:p>
            <a:pPr>
              <a:lnSpc>
                <a:spcPct val="106000"/>
              </a:lnSpc>
            </a:pPr>
            <a:endParaRPr lang="en-US" sz="1400" dirty="0">
              <a:solidFill>
                <a:schemeClr val="bg1"/>
              </a:solidFill>
            </a:endParaRPr>
          </a:p>
          <a:p>
            <a:pPr>
              <a:lnSpc>
                <a:spcPct val="106000"/>
              </a:lnSpc>
            </a:pPr>
            <a:r>
              <a:rPr lang="en-US" sz="1400" dirty="0">
                <a:solidFill>
                  <a:schemeClr val="bg1"/>
                </a:solidFill>
              </a:rPr>
              <a:t>it is reasonably certain that an outflow of resources embodying economic benefits will be required to settle the obligation</a:t>
            </a:r>
          </a:p>
        </p:txBody>
      </p:sp>
      <p:sp>
        <p:nvSpPr>
          <p:cNvPr id="22" name="Round Diagonal Corner Rectangle 14">
            <a:extLst>
              <a:ext uri="{FF2B5EF4-FFF2-40B4-BE49-F238E27FC236}">
                <a16:creationId xmlns:a16="http://schemas.microsoft.com/office/drawing/2014/main" id="{A2AB1532-A1F7-B527-CC3B-539F0C5FD5CD}"/>
              </a:ext>
            </a:extLst>
          </p:cNvPr>
          <p:cNvSpPr/>
          <p:nvPr/>
        </p:nvSpPr>
        <p:spPr>
          <a:xfrm>
            <a:off x="5613931" y="970822"/>
            <a:ext cx="4059472" cy="4167263"/>
          </a:xfrm>
          <a:prstGeom prst="round2Diag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7938" tIns="859069" rIns="77939" bIns="859069" numCol="1" spcCol="1270" anchor="t" anchorCtr="0">
            <a:noAutofit/>
          </a:bodyPr>
          <a:lstStyle/>
          <a:p>
            <a:pPr defTabSz="545570">
              <a:lnSpc>
                <a:spcPct val="90000"/>
              </a:lnSpc>
              <a:spcBef>
                <a:spcPct val="0"/>
              </a:spcBef>
              <a:spcAft>
                <a:spcPct val="35000"/>
              </a:spcAft>
            </a:pPr>
            <a:endParaRPr lang="en-US" sz="1400" dirty="0">
              <a:solidFill>
                <a:schemeClr val="tx1"/>
              </a:solidFill>
            </a:endParaRPr>
          </a:p>
        </p:txBody>
      </p:sp>
      <p:sp>
        <p:nvSpPr>
          <p:cNvPr id="23" name="TextBox 22">
            <a:extLst>
              <a:ext uri="{FF2B5EF4-FFF2-40B4-BE49-F238E27FC236}">
                <a16:creationId xmlns:a16="http://schemas.microsoft.com/office/drawing/2014/main" id="{B08E6B72-7C00-6CE4-B3E1-BFF3ECE45C5C}"/>
              </a:ext>
            </a:extLst>
          </p:cNvPr>
          <p:cNvSpPr txBox="1"/>
          <p:nvPr/>
        </p:nvSpPr>
        <p:spPr>
          <a:xfrm>
            <a:off x="5742570" y="1448429"/>
            <a:ext cx="3820607" cy="3377848"/>
          </a:xfrm>
          <a:prstGeom prst="rect">
            <a:avLst/>
          </a:prstGeom>
          <a:noFill/>
        </p:spPr>
        <p:txBody>
          <a:bodyPr wrap="square" rtlCol="0">
            <a:spAutoFit/>
          </a:bodyPr>
          <a:lstStyle/>
          <a:p>
            <a:pPr marL="285750" indent="-285750" algn="just">
              <a:spcBef>
                <a:spcPts val="662"/>
              </a:spcBef>
              <a:buSzPct val="100000"/>
              <a:buFont typeface="Wingdings" panose="05000000000000000000" pitchFamily="2" charset="2"/>
              <a:buChar char="ü"/>
            </a:pPr>
            <a:r>
              <a:rPr lang="en-US" sz="1400" dirty="0"/>
              <a:t>No provision shall be recognised for costs that need to be incurred to operate in the future.</a:t>
            </a:r>
          </a:p>
          <a:p>
            <a:pPr marL="285750" indent="-285750" algn="just">
              <a:spcBef>
                <a:spcPts val="662"/>
              </a:spcBef>
              <a:buSzPct val="100000"/>
              <a:buFont typeface="Wingdings" panose="05000000000000000000" pitchFamily="2" charset="2"/>
              <a:buChar char="ü"/>
            </a:pPr>
            <a:r>
              <a:rPr lang="en-US" sz="1400" dirty="0"/>
              <a:t>It is only those obligations arising from past events existing independently of a person's future actions, that is the future conduct of its business, that are recognised as provisions.</a:t>
            </a:r>
          </a:p>
          <a:p>
            <a:pPr marL="285750" indent="-285750" algn="just">
              <a:spcBef>
                <a:spcPts val="662"/>
              </a:spcBef>
              <a:buSzPct val="100000"/>
              <a:buFont typeface="Wingdings" panose="05000000000000000000" pitchFamily="2" charset="2"/>
              <a:buChar char="ü"/>
            </a:pPr>
            <a:r>
              <a:rPr lang="en-US" sz="1400" dirty="0"/>
              <a:t>Where details of a proposed new law have yet to be </a:t>
            </a:r>
            <a:r>
              <a:rPr lang="en-US" sz="1400" dirty="0" err="1"/>
              <a:t>finalised</a:t>
            </a:r>
            <a:r>
              <a:rPr lang="en-US" sz="1400" dirty="0"/>
              <a:t>, an obligation arises only when the legislation is enacted.</a:t>
            </a:r>
          </a:p>
          <a:p>
            <a:pPr marL="285750" indent="-285750" algn="just">
              <a:spcBef>
                <a:spcPts val="662"/>
              </a:spcBef>
              <a:buSzPct val="100000"/>
              <a:buFont typeface="Wingdings" panose="05000000000000000000" pitchFamily="2" charset="2"/>
              <a:buChar char="ü"/>
            </a:pPr>
            <a:r>
              <a:rPr lang="en-US" sz="1400" dirty="0"/>
              <a:t>Provisioning for employee benefit (Provident fund, gratuity, etc.) which are otherwise covered by AS 15 shall continue to be governed by specific provisions of the Act and are not dealt with by ICDS-X.</a:t>
            </a:r>
          </a:p>
        </p:txBody>
      </p:sp>
      <p:sp>
        <p:nvSpPr>
          <p:cNvPr id="4" name="TextBox 3">
            <a:extLst>
              <a:ext uri="{FF2B5EF4-FFF2-40B4-BE49-F238E27FC236}">
                <a16:creationId xmlns:a16="http://schemas.microsoft.com/office/drawing/2014/main" id="{0E7830C9-43AF-CE75-F008-F049007A557D}"/>
              </a:ext>
            </a:extLst>
          </p:cNvPr>
          <p:cNvSpPr txBox="1"/>
          <p:nvPr/>
        </p:nvSpPr>
        <p:spPr>
          <a:xfrm>
            <a:off x="389149" y="5016295"/>
            <a:ext cx="5842000" cy="369332"/>
          </a:xfrm>
          <a:prstGeom prst="rect">
            <a:avLst/>
          </a:prstGeom>
          <a:noFill/>
        </p:spPr>
        <p:txBody>
          <a:bodyPr wrap="square" rtlCol="0">
            <a:spAutoFit/>
          </a:bodyPr>
          <a:lstStyle/>
          <a:p>
            <a:r>
              <a:rPr lang="en-US" b="1" dirty="0">
                <a:solidFill>
                  <a:schemeClr val="bg1">
                    <a:lumMod val="50000"/>
                  </a:schemeClr>
                </a:solidFill>
              </a:rPr>
              <a:t>Measurement</a:t>
            </a:r>
            <a:endParaRPr lang="en-US" dirty="0"/>
          </a:p>
        </p:txBody>
      </p:sp>
      <p:sp>
        <p:nvSpPr>
          <p:cNvPr id="5" name="Round Diagonal Corner Rectangle 14">
            <a:extLst>
              <a:ext uri="{FF2B5EF4-FFF2-40B4-BE49-F238E27FC236}">
                <a16:creationId xmlns:a16="http://schemas.microsoft.com/office/drawing/2014/main" id="{49EE24A9-02DD-2A81-B3D0-946FEB23F93E}"/>
              </a:ext>
            </a:extLst>
          </p:cNvPr>
          <p:cNvSpPr/>
          <p:nvPr/>
        </p:nvSpPr>
        <p:spPr>
          <a:xfrm>
            <a:off x="389148" y="5452299"/>
            <a:ext cx="10802385" cy="1321480"/>
          </a:xfrm>
          <a:prstGeom prst="round2DiagRect">
            <a:avLst/>
          </a:prstGeom>
          <a:solidFill>
            <a:schemeClr val="bg1"/>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7938" tIns="859069" rIns="77939" bIns="859069" numCol="1" spcCol="1270" anchor="t" anchorCtr="0">
            <a:noAutofit/>
          </a:bodyPr>
          <a:lstStyle/>
          <a:p>
            <a:pPr defTabSz="545570">
              <a:lnSpc>
                <a:spcPct val="90000"/>
              </a:lnSpc>
              <a:spcBef>
                <a:spcPct val="0"/>
              </a:spcBef>
              <a:spcAft>
                <a:spcPct val="35000"/>
              </a:spcAft>
            </a:pPr>
            <a:endParaRPr lang="en-US" sz="1400" dirty="0">
              <a:solidFill>
                <a:schemeClr val="tx1"/>
              </a:solidFill>
            </a:endParaRPr>
          </a:p>
        </p:txBody>
      </p:sp>
      <p:sp>
        <p:nvSpPr>
          <p:cNvPr id="6" name="TextBox 5">
            <a:extLst>
              <a:ext uri="{FF2B5EF4-FFF2-40B4-BE49-F238E27FC236}">
                <a16:creationId xmlns:a16="http://schemas.microsoft.com/office/drawing/2014/main" id="{EE6EEBCD-D08A-E555-3DCB-8D502131CC86}"/>
              </a:ext>
            </a:extLst>
          </p:cNvPr>
          <p:cNvSpPr txBox="1"/>
          <p:nvPr/>
        </p:nvSpPr>
        <p:spPr>
          <a:xfrm>
            <a:off x="706960" y="5566410"/>
            <a:ext cx="10166759" cy="1137234"/>
          </a:xfrm>
          <a:prstGeom prst="rect">
            <a:avLst/>
          </a:prstGeom>
          <a:noFill/>
        </p:spPr>
        <p:txBody>
          <a:bodyPr wrap="square" rtlCol="0">
            <a:spAutoFit/>
          </a:bodyPr>
          <a:lstStyle/>
          <a:p>
            <a:pPr algn="just" defTabSz="545570">
              <a:lnSpc>
                <a:spcPct val="90000"/>
              </a:lnSpc>
              <a:spcBef>
                <a:spcPct val="0"/>
              </a:spcBef>
              <a:spcAft>
                <a:spcPct val="35000"/>
              </a:spcAft>
            </a:pPr>
            <a:r>
              <a:rPr lang="en-US" sz="1400" dirty="0">
                <a:solidFill>
                  <a:schemeClr val="tx1"/>
                </a:solidFill>
              </a:rPr>
              <a:t>The amount recognised as a provision shall be the best estimate of the expenditure required to settle the present obligation at the end of the previous year</a:t>
            </a:r>
          </a:p>
          <a:p>
            <a:pPr algn="just" defTabSz="545570">
              <a:lnSpc>
                <a:spcPct val="90000"/>
              </a:lnSpc>
              <a:spcBef>
                <a:spcPct val="0"/>
              </a:spcBef>
              <a:spcAft>
                <a:spcPct val="35000"/>
              </a:spcAft>
            </a:pPr>
            <a:r>
              <a:rPr lang="en-US" sz="1400" dirty="0">
                <a:solidFill>
                  <a:schemeClr val="tx1"/>
                </a:solidFill>
              </a:rPr>
              <a:t>Provisions shall be reviewed at the end of each previous year and adjusted to reflect the current best estimate. If it is no longer reasonably certain that an outflow of resources embodying economic benefits will be required to settle the obligation, the provision should be reversed.</a:t>
            </a:r>
          </a:p>
        </p:txBody>
      </p:sp>
    </p:spTree>
    <p:extLst>
      <p:ext uri="{BB962C8B-B14F-4D97-AF65-F5344CB8AC3E}">
        <p14:creationId xmlns:p14="http://schemas.microsoft.com/office/powerpoint/2010/main" val="136528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8" y="308359"/>
            <a:ext cx="7024663" cy="397064"/>
          </a:xfrm>
        </p:spPr>
        <p:txBody>
          <a:bodyPr>
            <a:normAutofit fontScale="90000"/>
          </a:bodyPr>
          <a:lstStyle/>
          <a:p>
            <a:r>
              <a:rPr lang="en-US" sz="2400" b="1" dirty="0">
                <a:solidFill>
                  <a:schemeClr val="accent1">
                    <a:lumMod val="75000"/>
                  </a:schemeClr>
                </a:solidFill>
              </a:rPr>
              <a:t>ICDS X: </a:t>
            </a:r>
            <a:r>
              <a:rPr lang="fr-FR" sz="2400" b="1" dirty="0">
                <a:solidFill>
                  <a:schemeClr val="accent1">
                    <a:lumMod val="75000"/>
                  </a:schemeClr>
                </a:solidFill>
              </a:rPr>
              <a:t>Provisions, Contingent Liabilities &amp; Contingent Assets</a:t>
            </a:r>
            <a:endParaRPr lang="en-US" sz="2400" b="1" dirty="0">
              <a:solidFill>
                <a:schemeClr val="accent1">
                  <a:lumMod val="75000"/>
                </a:schemeClr>
              </a:solidFill>
            </a:endParaRP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1CAE453-6C52-436C-98B8-44C7DACEF849}"/>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Contingent Liabilities</a:t>
            </a:r>
            <a:endParaRPr lang="en-US" dirty="0"/>
          </a:p>
        </p:txBody>
      </p:sp>
      <p:sp>
        <p:nvSpPr>
          <p:cNvPr id="6" name="Freeform: Shape 5">
            <a:extLst>
              <a:ext uri="{FF2B5EF4-FFF2-40B4-BE49-F238E27FC236}">
                <a16:creationId xmlns:a16="http://schemas.microsoft.com/office/drawing/2014/main" id="{73DAD625-582A-7606-6B20-1A52898FFB6D}"/>
              </a:ext>
            </a:extLst>
          </p:cNvPr>
          <p:cNvSpPr/>
          <p:nvPr/>
        </p:nvSpPr>
        <p:spPr>
          <a:xfrm>
            <a:off x="6103773" y="1841630"/>
            <a:ext cx="1723924" cy="3458827"/>
          </a:xfrm>
          <a:custGeom>
            <a:avLst/>
            <a:gdLst>
              <a:gd name="connsiteX0" fmla="*/ 0 w 1723923"/>
              <a:gd name="connsiteY0" fmla="*/ 0 h 3458827"/>
              <a:gd name="connsiteX1" fmla="*/ 0 w 1723923"/>
              <a:gd name="connsiteY1" fmla="*/ 285491 h 3458827"/>
              <a:gd name="connsiteX2" fmla="*/ 1446119 w 1723923"/>
              <a:gd name="connsiteY2" fmla="*/ 1731610 h 3458827"/>
              <a:gd name="connsiteX3" fmla="*/ 0 w 1723923"/>
              <a:gd name="connsiteY3" fmla="*/ 3176631 h 3458827"/>
              <a:gd name="connsiteX4" fmla="*/ 0 w 1723923"/>
              <a:gd name="connsiteY4" fmla="*/ 3462122 h 3458827"/>
              <a:gd name="connsiteX5" fmla="*/ 1731610 w 1723923"/>
              <a:gd name="connsiteY5" fmla="*/ 1730512 h 3458827"/>
              <a:gd name="connsiteX6" fmla="*/ 0 w 1723923"/>
              <a:gd name="connsiteY6" fmla="*/ 0 h 345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3923" h="3458827">
                <a:moveTo>
                  <a:pt x="0" y="0"/>
                </a:moveTo>
                <a:lnTo>
                  <a:pt x="0" y="285491"/>
                </a:lnTo>
                <a:cubicBezTo>
                  <a:pt x="798275" y="285491"/>
                  <a:pt x="1446119" y="932236"/>
                  <a:pt x="1446119" y="1731610"/>
                </a:cubicBezTo>
                <a:cubicBezTo>
                  <a:pt x="1446119" y="2530983"/>
                  <a:pt x="798275" y="3176631"/>
                  <a:pt x="0" y="3176631"/>
                </a:cubicBezTo>
                <a:lnTo>
                  <a:pt x="0" y="3462122"/>
                </a:lnTo>
                <a:cubicBezTo>
                  <a:pt x="956393" y="3462122"/>
                  <a:pt x="1731610" y="2686905"/>
                  <a:pt x="1731610" y="1730512"/>
                </a:cubicBezTo>
                <a:cubicBezTo>
                  <a:pt x="1731610" y="774119"/>
                  <a:pt x="956393" y="0"/>
                  <a:pt x="0" y="0"/>
                </a:cubicBezTo>
                <a:close/>
              </a:path>
            </a:pathLst>
          </a:custGeom>
          <a:solidFill>
            <a:schemeClr val="accent5">
              <a:lumMod val="75000"/>
            </a:schemeClr>
          </a:solidFill>
          <a:ln w="10974" cap="flat">
            <a:noFill/>
            <a:prstDash val="solid"/>
            <a:miter/>
          </a:ln>
        </p:spPr>
        <p:txBody>
          <a:bodyPr rtlCol="0" anchor="ctr"/>
          <a:lstStyle/>
          <a:p>
            <a:endParaRPr lang="en-US" sz="1600">
              <a:latin typeface="+mj-lt"/>
            </a:endParaRPr>
          </a:p>
        </p:txBody>
      </p:sp>
      <p:sp>
        <p:nvSpPr>
          <p:cNvPr id="7" name="Freeform: Shape 6">
            <a:extLst>
              <a:ext uri="{FF2B5EF4-FFF2-40B4-BE49-F238E27FC236}">
                <a16:creationId xmlns:a16="http://schemas.microsoft.com/office/drawing/2014/main" id="{0392943F-26CF-3E39-7C63-65C93FC29439}"/>
              </a:ext>
            </a:extLst>
          </p:cNvPr>
          <p:cNvSpPr/>
          <p:nvPr/>
        </p:nvSpPr>
        <p:spPr>
          <a:xfrm>
            <a:off x="6102732" y="2141395"/>
            <a:ext cx="4897261" cy="3491769"/>
          </a:xfrm>
          <a:custGeom>
            <a:avLst/>
            <a:gdLst>
              <a:gd name="connsiteX0" fmla="*/ 0 w 4897260"/>
              <a:gd name="connsiteY0" fmla="*/ 3491769 h 3491768"/>
              <a:gd name="connsiteX1" fmla="*/ 2080787 w 4897260"/>
              <a:gd name="connsiteY1" fmla="*/ 1613021 h 3491768"/>
              <a:gd name="connsiteX2" fmla="*/ 2086277 w 4897260"/>
              <a:gd name="connsiteY2" fmla="*/ 1549335 h 3491768"/>
              <a:gd name="connsiteX3" fmla="*/ 2086277 w 4897260"/>
              <a:gd name="connsiteY3" fmla="*/ 359059 h 3491768"/>
              <a:gd name="connsiteX4" fmla="*/ 2445336 w 4897260"/>
              <a:gd name="connsiteY4" fmla="*/ 0 h 3491768"/>
              <a:gd name="connsiteX5" fmla="*/ 4539300 w 4897260"/>
              <a:gd name="connsiteY5" fmla="*/ 0 h 3491768"/>
              <a:gd name="connsiteX6" fmla="*/ 4898359 w 4897260"/>
              <a:gd name="connsiteY6" fmla="*/ 359059 h 3491768"/>
              <a:gd name="connsiteX7" fmla="*/ 4898359 w 4897260"/>
              <a:gd name="connsiteY7" fmla="*/ 2884552 h 3491768"/>
              <a:gd name="connsiteX8" fmla="*/ 4539300 w 4897260"/>
              <a:gd name="connsiteY8" fmla="*/ 3243612 h 3491768"/>
              <a:gd name="connsiteX9" fmla="*/ 2401415 w 4897260"/>
              <a:gd name="connsiteY9" fmla="*/ 3243612 h 349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97260" h="3491768">
                <a:moveTo>
                  <a:pt x="0" y="3491769"/>
                </a:moveTo>
                <a:cubicBezTo>
                  <a:pt x="0" y="3491769"/>
                  <a:pt x="1760159" y="3578514"/>
                  <a:pt x="2080787" y="1613021"/>
                </a:cubicBezTo>
                <a:cubicBezTo>
                  <a:pt x="2084081" y="1592159"/>
                  <a:pt x="2086277" y="1571296"/>
                  <a:pt x="2086277" y="1549335"/>
                </a:cubicBezTo>
                <a:lnTo>
                  <a:pt x="2086277" y="359059"/>
                </a:lnTo>
                <a:cubicBezTo>
                  <a:pt x="2086277" y="161412"/>
                  <a:pt x="2246591" y="0"/>
                  <a:pt x="2445336" y="0"/>
                </a:cubicBezTo>
                <a:lnTo>
                  <a:pt x="4539300" y="0"/>
                </a:lnTo>
                <a:cubicBezTo>
                  <a:pt x="4736947" y="0"/>
                  <a:pt x="4898359" y="160314"/>
                  <a:pt x="4898359" y="359059"/>
                </a:cubicBezTo>
                <a:lnTo>
                  <a:pt x="4898359" y="2884552"/>
                </a:lnTo>
                <a:cubicBezTo>
                  <a:pt x="4898359" y="3082200"/>
                  <a:pt x="4738045" y="3243612"/>
                  <a:pt x="4539300" y="3243612"/>
                </a:cubicBezTo>
                <a:lnTo>
                  <a:pt x="2401415" y="3243612"/>
                </a:lnTo>
              </a:path>
            </a:pathLst>
          </a:custGeom>
          <a:noFill/>
          <a:ln w="28575" cap="flat">
            <a:solidFill>
              <a:schemeClr val="accent5">
                <a:lumMod val="75000"/>
              </a:schemeClr>
            </a:solidFill>
            <a:prstDash val="solid"/>
            <a:miter/>
            <a:headEnd type="oval"/>
            <a:tailEnd type="oval"/>
          </a:ln>
        </p:spPr>
        <p:txBody>
          <a:bodyPr rtlCol="0" anchor="ctr"/>
          <a:lstStyle/>
          <a:p>
            <a:endParaRPr lang="en-US" sz="1600">
              <a:latin typeface="+mj-lt"/>
            </a:endParaRPr>
          </a:p>
        </p:txBody>
      </p:sp>
      <p:sp>
        <p:nvSpPr>
          <p:cNvPr id="8" name="Freeform: Shape 7">
            <a:extLst>
              <a:ext uri="{FF2B5EF4-FFF2-40B4-BE49-F238E27FC236}">
                <a16:creationId xmlns:a16="http://schemas.microsoft.com/office/drawing/2014/main" id="{23BA1B58-4FC8-D71F-184C-6F2802E4E9D5}"/>
              </a:ext>
            </a:extLst>
          </p:cNvPr>
          <p:cNvSpPr/>
          <p:nvPr/>
        </p:nvSpPr>
        <p:spPr>
          <a:xfrm flipH="1" flipV="1">
            <a:off x="4377767" y="1844093"/>
            <a:ext cx="1723924" cy="3458827"/>
          </a:xfrm>
          <a:custGeom>
            <a:avLst/>
            <a:gdLst>
              <a:gd name="connsiteX0" fmla="*/ 0 w 1723923"/>
              <a:gd name="connsiteY0" fmla="*/ 0 h 3458827"/>
              <a:gd name="connsiteX1" fmla="*/ 0 w 1723923"/>
              <a:gd name="connsiteY1" fmla="*/ 285491 h 3458827"/>
              <a:gd name="connsiteX2" fmla="*/ 1446119 w 1723923"/>
              <a:gd name="connsiteY2" fmla="*/ 1731610 h 3458827"/>
              <a:gd name="connsiteX3" fmla="*/ 0 w 1723923"/>
              <a:gd name="connsiteY3" fmla="*/ 3176631 h 3458827"/>
              <a:gd name="connsiteX4" fmla="*/ 0 w 1723923"/>
              <a:gd name="connsiteY4" fmla="*/ 3462122 h 3458827"/>
              <a:gd name="connsiteX5" fmla="*/ 1731610 w 1723923"/>
              <a:gd name="connsiteY5" fmla="*/ 1730512 h 3458827"/>
              <a:gd name="connsiteX6" fmla="*/ 0 w 1723923"/>
              <a:gd name="connsiteY6" fmla="*/ 0 h 345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3923" h="3458827">
                <a:moveTo>
                  <a:pt x="0" y="0"/>
                </a:moveTo>
                <a:lnTo>
                  <a:pt x="0" y="285491"/>
                </a:lnTo>
                <a:cubicBezTo>
                  <a:pt x="798275" y="285491"/>
                  <a:pt x="1446119" y="932236"/>
                  <a:pt x="1446119" y="1731610"/>
                </a:cubicBezTo>
                <a:cubicBezTo>
                  <a:pt x="1446119" y="2530983"/>
                  <a:pt x="798275" y="3176631"/>
                  <a:pt x="0" y="3176631"/>
                </a:cubicBezTo>
                <a:lnTo>
                  <a:pt x="0" y="3462122"/>
                </a:lnTo>
                <a:cubicBezTo>
                  <a:pt x="956393" y="3462122"/>
                  <a:pt x="1731610" y="2686905"/>
                  <a:pt x="1731610" y="1730512"/>
                </a:cubicBezTo>
                <a:cubicBezTo>
                  <a:pt x="1731610" y="774119"/>
                  <a:pt x="956393" y="0"/>
                  <a:pt x="0" y="0"/>
                </a:cubicBezTo>
                <a:close/>
              </a:path>
            </a:pathLst>
          </a:custGeom>
          <a:solidFill>
            <a:schemeClr val="accent5">
              <a:lumMod val="50000"/>
            </a:schemeClr>
          </a:solidFill>
          <a:ln w="10974" cap="flat">
            <a:noFill/>
            <a:prstDash val="solid"/>
            <a:miter/>
          </a:ln>
        </p:spPr>
        <p:txBody>
          <a:bodyPr rtlCol="0" anchor="ctr"/>
          <a:lstStyle/>
          <a:p>
            <a:endParaRPr lang="en-US" sz="1600">
              <a:latin typeface="+mj-lt"/>
            </a:endParaRPr>
          </a:p>
        </p:txBody>
      </p:sp>
      <p:sp>
        <p:nvSpPr>
          <p:cNvPr id="10" name="Freeform: Shape 9">
            <a:extLst>
              <a:ext uri="{FF2B5EF4-FFF2-40B4-BE49-F238E27FC236}">
                <a16:creationId xmlns:a16="http://schemas.microsoft.com/office/drawing/2014/main" id="{D00361B4-9621-750F-DB0B-9131B9422AA9}"/>
              </a:ext>
            </a:extLst>
          </p:cNvPr>
          <p:cNvSpPr/>
          <p:nvPr/>
        </p:nvSpPr>
        <p:spPr>
          <a:xfrm flipH="1" flipV="1">
            <a:off x="1205471" y="1511386"/>
            <a:ext cx="4897261" cy="3491769"/>
          </a:xfrm>
          <a:custGeom>
            <a:avLst/>
            <a:gdLst>
              <a:gd name="connsiteX0" fmla="*/ 0 w 4897260"/>
              <a:gd name="connsiteY0" fmla="*/ 3491769 h 3491768"/>
              <a:gd name="connsiteX1" fmla="*/ 2080787 w 4897260"/>
              <a:gd name="connsiteY1" fmla="*/ 1613021 h 3491768"/>
              <a:gd name="connsiteX2" fmla="*/ 2086277 w 4897260"/>
              <a:gd name="connsiteY2" fmla="*/ 1549335 h 3491768"/>
              <a:gd name="connsiteX3" fmla="*/ 2086277 w 4897260"/>
              <a:gd name="connsiteY3" fmla="*/ 359059 h 3491768"/>
              <a:gd name="connsiteX4" fmla="*/ 2445336 w 4897260"/>
              <a:gd name="connsiteY4" fmla="*/ 0 h 3491768"/>
              <a:gd name="connsiteX5" fmla="*/ 4539300 w 4897260"/>
              <a:gd name="connsiteY5" fmla="*/ 0 h 3491768"/>
              <a:gd name="connsiteX6" fmla="*/ 4898359 w 4897260"/>
              <a:gd name="connsiteY6" fmla="*/ 359059 h 3491768"/>
              <a:gd name="connsiteX7" fmla="*/ 4898359 w 4897260"/>
              <a:gd name="connsiteY7" fmla="*/ 2884552 h 3491768"/>
              <a:gd name="connsiteX8" fmla="*/ 4539300 w 4897260"/>
              <a:gd name="connsiteY8" fmla="*/ 3243612 h 3491768"/>
              <a:gd name="connsiteX9" fmla="*/ 2401415 w 4897260"/>
              <a:gd name="connsiteY9" fmla="*/ 3243612 h 349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97260" h="3491768">
                <a:moveTo>
                  <a:pt x="0" y="3491769"/>
                </a:moveTo>
                <a:cubicBezTo>
                  <a:pt x="0" y="3491769"/>
                  <a:pt x="1760159" y="3578514"/>
                  <a:pt x="2080787" y="1613021"/>
                </a:cubicBezTo>
                <a:cubicBezTo>
                  <a:pt x="2084081" y="1592159"/>
                  <a:pt x="2086277" y="1571296"/>
                  <a:pt x="2086277" y="1549335"/>
                </a:cubicBezTo>
                <a:lnTo>
                  <a:pt x="2086277" y="359059"/>
                </a:lnTo>
                <a:cubicBezTo>
                  <a:pt x="2086277" y="161412"/>
                  <a:pt x="2246591" y="0"/>
                  <a:pt x="2445336" y="0"/>
                </a:cubicBezTo>
                <a:lnTo>
                  <a:pt x="4539300" y="0"/>
                </a:lnTo>
                <a:cubicBezTo>
                  <a:pt x="4736947" y="0"/>
                  <a:pt x="4898359" y="160314"/>
                  <a:pt x="4898359" y="359059"/>
                </a:cubicBezTo>
                <a:lnTo>
                  <a:pt x="4898359" y="2884552"/>
                </a:lnTo>
                <a:cubicBezTo>
                  <a:pt x="4898359" y="3082200"/>
                  <a:pt x="4738045" y="3243612"/>
                  <a:pt x="4539300" y="3243612"/>
                </a:cubicBezTo>
                <a:lnTo>
                  <a:pt x="2401415" y="3243612"/>
                </a:lnTo>
              </a:path>
            </a:pathLst>
          </a:custGeom>
          <a:noFill/>
          <a:ln w="28575" cap="flat">
            <a:solidFill>
              <a:schemeClr val="accent5">
                <a:lumMod val="50000"/>
              </a:schemeClr>
            </a:solidFill>
            <a:prstDash val="solid"/>
            <a:miter/>
            <a:headEnd type="oval"/>
            <a:tailEnd type="oval"/>
          </a:ln>
        </p:spPr>
        <p:txBody>
          <a:bodyPr rtlCol="0" anchor="ctr"/>
          <a:lstStyle/>
          <a:p>
            <a:endParaRPr lang="en-US" sz="1600">
              <a:latin typeface="+mj-lt"/>
            </a:endParaRPr>
          </a:p>
        </p:txBody>
      </p:sp>
      <p:sp>
        <p:nvSpPr>
          <p:cNvPr id="11" name="Rectangle 10">
            <a:extLst>
              <a:ext uri="{FF2B5EF4-FFF2-40B4-BE49-F238E27FC236}">
                <a16:creationId xmlns:a16="http://schemas.microsoft.com/office/drawing/2014/main" id="{94B62B3D-59F5-7CD1-8469-7143A5D395DD}"/>
              </a:ext>
            </a:extLst>
          </p:cNvPr>
          <p:cNvSpPr/>
          <p:nvPr/>
        </p:nvSpPr>
        <p:spPr>
          <a:xfrm>
            <a:off x="5131235" y="3401766"/>
            <a:ext cx="1969193" cy="338554"/>
          </a:xfrm>
          <a:prstGeom prst="rect">
            <a:avLst/>
          </a:prstGeom>
        </p:spPr>
        <p:txBody>
          <a:bodyPr wrap="none">
            <a:spAutoFit/>
          </a:bodyPr>
          <a:lstStyle/>
          <a:p>
            <a:pPr algn="ctr">
              <a:spcBef>
                <a:spcPts val="600"/>
              </a:spcBef>
              <a:buSzPct val="100000"/>
            </a:pPr>
            <a:r>
              <a:rPr lang="en-US" sz="1600" b="1" dirty="0">
                <a:cs typeface="Calibri" panose="020F07020304040A0204" pitchFamily="34" charset="0"/>
              </a:rPr>
              <a:t>Contingent Liabilities</a:t>
            </a:r>
          </a:p>
        </p:txBody>
      </p:sp>
      <p:sp>
        <p:nvSpPr>
          <p:cNvPr id="12" name="Rectangle 11">
            <a:extLst>
              <a:ext uri="{FF2B5EF4-FFF2-40B4-BE49-F238E27FC236}">
                <a16:creationId xmlns:a16="http://schemas.microsoft.com/office/drawing/2014/main" id="{F1588B48-6CE1-EDB7-885E-E85E6547B13C}"/>
              </a:ext>
            </a:extLst>
          </p:cNvPr>
          <p:cNvSpPr/>
          <p:nvPr/>
        </p:nvSpPr>
        <p:spPr>
          <a:xfrm>
            <a:off x="1323703" y="2386103"/>
            <a:ext cx="2381381" cy="2031325"/>
          </a:xfrm>
          <a:prstGeom prst="rect">
            <a:avLst/>
          </a:prstGeom>
        </p:spPr>
        <p:txBody>
          <a:bodyPr wrap="square">
            <a:spAutoFit/>
          </a:bodyPr>
          <a:lstStyle/>
          <a:p>
            <a:pPr lvl="0"/>
            <a:r>
              <a:rPr lang="en-US" sz="1400" dirty="0">
                <a:cs typeface="Calibri" panose="020F07020304040A0204" pitchFamily="34" charset="0"/>
              </a:rPr>
              <a:t>A </a:t>
            </a:r>
            <a:r>
              <a:rPr lang="en-US" sz="1400" b="1" dirty="0">
                <a:cs typeface="Calibri" panose="020F07020304040A0204" pitchFamily="34" charset="0"/>
              </a:rPr>
              <a:t>possible obligation </a:t>
            </a:r>
            <a:r>
              <a:rPr lang="en-US" sz="1400" dirty="0">
                <a:cs typeface="Calibri" panose="020F07020304040A0204" pitchFamily="34" charset="0"/>
              </a:rPr>
              <a:t>that arises from past events and the existence of which will be confirmed only by the occurrence or non-occurrence of one or more uncertain future events not wholly within the control of the person</a:t>
            </a:r>
          </a:p>
        </p:txBody>
      </p:sp>
      <p:sp>
        <p:nvSpPr>
          <p:cNvPr id="13" name="Rectangle 12">
            <a:extLst>
              <a:ext uri="{FF2B5EF4-FFF2-40B4-BE49-F238E27FC236}">
                <a16:creationId xmlns:a16="http://schemas.microsoft.com/office/drawing/2014/main" id="{C0295527-BC56-C060-7BA2-9FDFFCBD8629}"/>
              </a:ext>
            </a:extLst>
          </p:cNvPr>
          <p:cNvSpPr/>
          <p:nvPr/>
        </p:nvSpPr>
        <p:spPr>
          <a:xfrm>
            <a:off x="8405448" y="2293770"/>
            <a:ext cx="2381381" cy="2893100"/>
          </a:xfrm>
          <a:prstGeom prst="rect">
            <a:avLst/>
          </a:prstGeom>
        </p:spPr>
        <p:txBody>
          <a:bodyPr wrap="square">
            <a:spAutoFit/>
          </a:bodyPr>
          <a:lstStyle/>
          <a:p>
            <a:pPr lvl="0"/>
            <a:r>
              <a:rPr lang="en-US" sz="1400" dirty="0">
                <a:cs typeface="Calibri" panose="020F07020304040A0204" pitchFamily="34" charset="0"/>
              </a:rPr>
              <a:t>A </a:t>
            </a:r>
            <a:r>
              <a:rPr lang="en-US" sz="1400" b="1" dirty="0">
                <a:cs typeface="Calibri" panose="020F07020304040A0204" pitchFamily="34" charset="0"/>
              </a:rPr>
              <a:t>present obligation </a:t>
            </a:r>
            <a:r>
              <a:rPr lang="en-US" sz="1400" dirty="0">
                <a:cs typeface="Calibri" panose="020F07020304040A0204" pitchFamily="34" charset="0"/>
              </a:rPr>
              <a:t>that arises from past events but is not recognised because:</a:t>
            </a:r>
          </a:p>
          <a:p>
            <a:pPr lvl="0"/>
            <a:endParaRPr lang="en-US" sz="1400" dirty="0">
              <a:cs typeface="Calibri" panose="020F07020304040A0204" pitchFamily="34" charset="0"/>
            </a:endParaRPr>
          </a:p>
          <a:p>
            <a:pPr marL="285750" lvl="0" indent="-285750">
              <a:buFont typeface="Arial" panose="020B0604020202020204" pitchFamily="34" charset="0"/>
              <a:buChar char="•"/>
            </a:pPr>
            <a:r>
              <a:rPr lang="en-US" sz="1400" dirty="0">
                <a:cs typeface="Calibri" panose="020F07020304040A0204" pitchFamily="34" charset="0"/>
              </a:rPr>
              <a:t>it is not reasonably certain that an outflow of resources embodying economic benefits will be required to settle the obligation</a:t>
            </a:r>
          </a:p>
          <a:p>
            <a:pPr marL="285750" lvl="0" indent="-285750">
              <a:buFont typeface="Arial" panose="020B0604020202020204" pitchFamily="34" charset="0"/>
              <a:buChar char="•"/>
            </a:pPr>
            <a:r>
              <a:rPr lang="en-US" sz="1400" dirty="0">
                <a:cs typeface="Calibri" panose="020F07020304040A0204" pitchFamily="34" charset="0"/>
              </a:rPr>
              <a:t>a reliable estimate of the amount of the obligation cannot be made.</a:t>
            </a:r>
          </a:p>
        </p:txBody>
      </p:sp>
      <p:sp>
        <p:nvSpPr>
          <p:cNvPr id="14" name="Rectangle: Diagonal Corners Rounded 13">
            <a:extLst>
              <a:ext uri="{FF2B5EF4-FFF2-40B4-BE49-F238E27FC236}">
                <a16:creationId xmlns:a16="http://schemas.microsoft.com/office/drawing/2014/main" id="{C4E411FF-8882-8CBD-01D9-7012CDB412CA}"/>
              </a:ext>
            </a:extLst>
          </p:cNvPr>
          <p:cNvSpPr/>
          <p:nvPr/>
        </p:nvSpPr>
        <p:spPr>
          <a:xfrm>
            <a:off x="1205471" y="5834928"/>
            <a:ext cx="9794522" cy="561159"/>
          </a:xfrm>
          <a:prstGeom prst="round2DiagRect">
            <a:avLst/>
          </a:prstGeom>
          <a:solidFill>
            <a:schemeClr val="bg1"/>
          </a:solid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none" strike="noStrike" baseline="0" dirty="0">
                <a:solidFill>
                  <a:schemeClr val="tx1"/>
                </a:solidFill>
              </a:rPr>
              <a:t>A person shall not </a:t>
            </a:r>
            <a:r>
              <a:rPr lang="en-US" sz="1400" u="none" strike="noStrike" baseline="0" dirty="0" err="1">
                <a:solidFill>
                  <a:schemeClr val="tx1"/>
                </a:solidFill>
              </a:rPr>
              <a:t>recognise</a:t>
            </a:r>
            <a:r>
              <a:rPr lang="en-US" sz="1400" u="none" strike="noStrike" baseline="0" dirty="0">
                <a:solidFill>
                  <a:schemeClr val="tx1"/>
                </a:solidFill>
              </a:rPr>
              <a:t> a contingent liability.</a:t>
            </a:r>
            <a:endParaRPr lang="en-US" sz="1400" dirty="0">
              <a:solidFill>
                <a:schemeClr val="tx1"/>
              </a:solidFill>
            </a:endParaRPr>
          </a:p>
          <a:p>
            <a:pPr algn="ctr"/>
            <a:r>
              <a:rPr lang="en-US" sz="1400" dirty="0">
                <a:solidFill>
                  <a:schemeClr val="tx1"/>
                </a:solidFill>
              </a:rPr>
              <a:t>A contingent liability is not deductible in computing the total income.</a:t>
            </a:r>
          </a:p>
        </p:txBody>
      </p:sp>
    </p:spTree>
    <p:extLst>
      <p:ext uri="{BB962C8B-B14F-4D97-AF65-F5344CB8AC3E}">
        <p14:creationId xmlns:p14="http://schemas.microsoft.com/office/powerpoint/2010/main" val="35983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8" y="308359"/>
            <a:ext cx="7024663" cy="397064"/>
          </a:xfrm>
        </p:spPr>
        <p:txBody>
          <a:bodyPr>
            <a:normAutofit fontScale="90000"/>
          </a:bodyPr>
          <a:lstStyle/>
          <a:p>
            <a:r>
              <a:rPr lang="en-US" sz="2400" b="1" dirty="0">
                <a:solidFill>
                  <a:schemeClr val="accent1">
                    <a:lumMod val="75000"/>
                  </a:schemeClr>
                </a:solidFill>
              </a:rPr>
              <a:t>ICDS X: </a:t>
            </a:r>
            <a:r>
              <a:rPr lang="fr-FR" sz="2400" b="1" dirty="0">
                <a:solidFill>
                  <a:schemeClr val="accent1">
                    <a:lumMod val="75000"/>
                  </a:schemeClr>
                </a:solidFill>
              </a:rPr>
              <a:t>Provisions, Contingent Liabilities &amp; Contingent Assets</a:t>
            </a:r>
            <a:endParaRPr lang="en-US" sz="2400" b="1" dirty="0">
              <a:solidFill>
                <a:schemeClr val="accent1">
                  <a:lumMod val="75000"/>
                </a:schemeClr>
              </a:solidFill>
            </a:endParaRP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1CAE453-6C52-436C-98B8-44C7DACEF849}"/>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Contingent Assets</a:t>
            </a:r>
            <a:endParaRPr lang="en-US" dirty="0"/>
          </a:p>
        </p:txBody>
      </p:sp>
      <p:sp>
        <p:nvSpPr>
          <p:cNvPr id="36" name="Freeform 58">
            <a:extLst>
              <a:ext uri="{FF2B5EF4-FFF2-40B4-BE49-F238E27FC236}">
                <a16:creationId xmlns:a16="http://schemas.microsoft.com/office/drawing/2014/main" id="{492B1034-5062-7E8B-C29A-2E74F335A9C0}"/>
              </a:ext>
            </a:extLst>
          </p:cNvPr>
          <p:cNvSpPr/>
          <p:nvPr/>
        </p:nvSpPr>
        <p:spPr bwMode="gray">
          <a:xfrm>
            <a:off x="8793399" y="2056241"/>
            <a:ext cx="96224" cy="72598"/>
          </a:xfrm>
          <a:custGeom>
            <a:avLst/>
            <a:gdLst>
              <a:gd name="connsiteX0" fmla="*/ 0 w 121920"/>
              <a:gd name="connsiteY0" fmla="*/ 0 h 125730"/>
              <a:gd name="connsiteX1" fmla="*/ 121920 w 121920"/>
              <a:gd name="connsiteY1" fmla="*/ 125730 h 125730"/>
              <a:gd name="connsiteX2" fmla="*/ 0 w 121920"/>
              <a:gd name="connsiteY2" fmla="*/ 125730 h 125730"/>
              <a:gd name="connsiteX3" fmla="*/ 0 w 121920"/>
              <a:gd name="connsiteY3" fmla="*/ 0 h 125730"/>
            </a:gdLst>
            <a:ahLst/>
            <a:cxnLst>
              <a:cxn ang="0">
                <a:pos x="connsiteX0" y="connsiteY0"/>
              </a:cxn>
              <a:cxn ang="0">
                <a:pos x="connsiteX1" y="connsiteY1"/>
              </a:cxn>
              <a:cxn ang="0">
                <a:pos x="connsiteX2" y="connsiteY2"/>
              </a:cxn>
              <a:cxn ang="0">
                <a:pos x="connsiteX3" y="connsiteY3"/>
              </a:cxn>
            </a:cxnLst>
            <a:rect l="l" t="t" r="r" b="b"/>
            <a:pathLst>
              <a:path w="121920" h="125730">
                <a:moveTo>
                  <a:pt x="0" y="0"/>
                </a:moveTo>
                <a:lnTo>
                  <a:pt x="121920" y="125730"/>
                </a:lnTo>
                <a:lnTo>
                  <a:pt x="0" y="125730"/>
                </a:lnTo>
                <a:lnTo>
                  <a:pt x="0" y="0"/>
                </a:lnTo>
                <a:close/>
              </a:path>
            </a:pathLst>
          </a:custGeom>
          <a:solidFill>
            <a:sysClr val="window" lastClr="FFFFFF">
              <a:lumMod val="75000"/>
            </a:sysClr>
          </a:solidFill>
          <a:ln w="19050" algn="ctr">
            <a:noFill/>
            <a:miter lim="800000"/>
            <a:headEnd/>
            <a:tailEnd/>
          </a:ln>
        </p:spPr>
        <p:txBody>
          <a:bodyPr wrap="square" lIns="77938" tIns="77938" rIns="77938" bIns="77938"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IN" sz="1403" b="1" i="0" u="none" strike="noStrike" kern="0" cap="none" spc="0" normalizeH="0" baseline="0" noProof="0" dirty="0">
              <a:ln>
                <a:noFill/>
              </a:ln>
              <a:solidFill>
                <a:prstClr val="white"/>
              </a:solidFill>
              <a:effectLst/>
              <a:uLnTx/>
              <a:uFillTx/>
            </a:endParaRPr>
          </a:p>
        </p:txBody>
      </p:sp>
      <p:sp>
        <p:nvSpPr>
          <p:cNvPr id="37" name="Freeform 44">
            <a:extLst>
              <a:ext uri="{FF2B5EF4-FFF2-40B4-BE49-F238E27FC236}">
                <a16:creationId xmlns:a16="http://schemas.microsoft.com/office/drawing/2014/main" id="{37B8EA56-2409-857B-F919-1E6F10BAA872}"/>
              </a:ext>
            </a:extLst>
          </p:cNvPr>
          <p:cNvSpPr/>
          <p:nvPr/>
        </p:nvSpPr>
        <p:spPr bwMode="gray">
          <a:xfrm>
            <a:off x="5541363" y="2092636"/>
            <a:ext cx="96224" cy="72598"/>
          </a:xfrm>
          <a:custGeom>
            <a:avLst/>
            <a:gdLst>
              <a:gd name="connsiteX0" fmla="*/ 0 w 121920"/>
              <a:gd name="connsiteY0" fmla="*/ 0 h 125730"/>
              <a:gd name="connsiteX1" fmla="*/ 121920 w 121920"/>
              <a:gd name="connsiteY1" fmla="*/ 125730 h 125730"/>
              <a:gd name="connsiteX2" fmla="*/ 0 w 121920"/>
              <a:gd name="connsiteY2" fmla="*/ 125730 h 125730"/>
              <a:gd name="connsiteX3" fmla="*/ 0 w 121920"/>
              <a:gd name="connsiteY3" fmla="*/ 0 h 125730"/>
            </a:gdLst>
            <a:ahLst/>
            <a:cxnLst>
              <a:cxn ang="0">
                <a:pos x="connsiteX0" y="connsiteY0"/>
              </a:cxn>
              <a:cxn ang="0">
                <a:pos x="connsiteX1" y="connsiteY1"/>
              </a:cxn>
              <a:cxn ang="0">
                <a:pos x="connsiteX2" y="connsiteY2"/>
              </a:cxn>
              <a:cxn ang="0">
                <a:pos x="connsiteX3" y="connsiteY3"/>
              </a:cxn>
            </a:cxnLst>
            <a:rect l="l" t="t" r="r" b="b"/>
            <a:pathLst>
              <a:path w="121920" h="125730">
                <a:moveTo>
                  <a:pt x="0" y="0"/>
                </a:moveTo>
                <a:lnTo>
                  <a:pt x="121920" y="125730"/>
                </a:lnTo>
                <a:lnTo>
                  <a:pt x="0" y="125730"/>
                </a:lnTo>
                <a:lnTo>
                  <a:pt x="0" y="0"/>
                </a:lnTo>
                <a:close/>
              </a:path>
            </a:pathLst>
          </a:custGeom>
          <a:solidFill>
            <a:sysClr val="window" lastClr="FFFFFF">
              <a:lumMod val="75000"/>
            </a:sysClr>
          </a:solidFill>
          <a:ln w="19050" algn="ctr">
            <a:noFill/>
            <a:miter lim="800000"/>
            <a:headEnd/>
            <a:tailEnd/>
          </a:ln>
        </p:spPr>
        <p:txBody>
          <a:bodyPr wrap="square" lIns="77938" tIns="77938" rIns="77938" bIns="77938"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IN" sz="1403" b="1" i="0" u="none" strike="noStrike" kern="0" cap="none" spc="0" normalizeH="0" baseline="0" noProof="0" dirty="0">
              <a:ln>
                <a:noFill/>
              </a:ln>
              <a:solidFill>
                <a:prstClr val="white"/>
              </a:solidFill>
              <a:effectLst/>
              <a:uLnTx/>
              <a:uFillTx/>
            </a:endParaRPr>
          </a:p>
        </p:txBody>
      </p:sp>
      <p:sp>
        <p:nvSpPr>
          <p:cNvPr id="38" name="Freeform 13">
            <a:extLst>
              <a:ext uri="{FF2B5EF4-FFF2-40B4-BE49-F238E27FC236}">
                <a16:creationId xmlns:a16="http://schemas.microsoft.com/office/drawing/2014/main" id="{2FBF5FE4-B46C-9F89-B999-CE02CDBDEAA1}"/>
              </a:ext>
            </a:extLst>
          </p:cNvPr>
          <p:cNvSpPr/>
          <p:nvPr/>
        </p:nvSpPr>
        <p:spPr bwMode="gray">
          <a:xfrm>
            <a:off x="2298040" y="2091950"/>
            <a:ext cx="96224" cy="72598"/>
          </a:xfrm>
          <a:custGeom>
            <a:avLst/>
            <a:gdLst>
              <a:gd name="connsiteX0" fmla="*/ 0 w 121920"/>
              <a:gd name="connsiteY0" fmla="*/ 0 h 125730"/>
              <a:gd name="connsiteX1" fmla="*/ 121920 w 121920"/>
              <a:gd name="connsiteY1" fmla="*/ 125730 h 125730"/>
              <a:gd name="connsiteX2" fmla="*/ 0 w 121920"/>
              <a:gd name="connsiteY2" fmla="*/ 125730 h 125730"/>
              <a:gd name="connsiteX3" fmla="*/ 0 w 121920"/>
              <a:gd name="connsiteY3" fmla="*/ 0 h 125730"/>
            </a:gdLst>
            <a:ahLst/>
            <a:cxnLst>
              <a:cxn ang="0">
                <a:pos x="connsiteX0" y="connsiteY0"/>
              </a:cxn>
              <a:cxn ang="0">
                <a:pos x="connsiteX1" y="connsiteY1"/>
              </a:cxn>
              <a:cxn ang="0">
                <a:pos x="connsiteX2" y="connsiteY2"/>
              </a:cxn>
              <a:cxn ang="0">
                <a:pos x="connsiteX3" y="connsiteY3"/>
              </a:cxn>
            </a:cxnLst>
            <a:rect l="l" t="t" r="r" b="b"/>
            <a:pathLst>
              <a:path w="121920" h="125730">
                <a:moveTo>
                  <a:pt x="0" y="0"/>
                </a:moveTo>
                <a:lnTo>
                  <a:pt x="121920" y="125730"/>
                </a:lnTo>
                <a:lnTo>
                  <a:pt x="0" y="125730"/>
                </a:lnTo>
                <a:lnTo>
                  <a:pt x="0" y="0"/>
                </a:lnTo>
                <a:close/>
              </a:path>
            </a:pathLst>
          </a:custGeom>
          <a:solidFill>
            <a:sysClr val="window" lastClr="FFFFFF">
              <a:lumMod val="75000"/>
            </a:sysClr>
          </a:solidFill>
          <a:ln w="19050" algn="ctr">
            <a:noFill/>
            <a:miter lim="800000"/>
            <a:headEnd/>
            <a:tailEnd/>
          </a:ln>
        </p:spPr>
        <p:txBody>
          <a:bodyPr wrap="square" lIns="77938" tIns="77938" rIns="77938" bIns="77938"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IN" sz="1403" b="1" i="0" u="none" strike="noStrike" kern="0" cap="none" spc="0" normalizeH="0" baseline="0" noProof="0" dirty="0">
              <a:ln>
                <a:noFill/>
              </a:ln>
              <a:solidFill>
                <a:prstClr val="white"/>
              </a:solidFill>
              <a:effectLst/>
              <a:uLnTx/>
              <a:uFillTx/>
            </a:endParaRPr>
          </a:p>
        </p:txBody>
      </p:sp>
      <p:sp>
        <p:nvSpPr>
          <p:cNvPr id="39" name="Freeform 10">
            <a:extLst>
              <a:ext uri="{FF2B5EF4-FFF2-40B4-BE49-F238E27FC236}">
                <a16:creationId xmlns:a16="http://schemas.microsoft.com/office/drawing/2014/main" id="{ADDE42CA-CBF6-A7AC-6AE6-4F557AB6E831}"/>
              </a:ext>
            </a:extLst>
          </p:cNvPr>
          <p:cNvSpPr/>
          <p:nvPr/>
        </p:nvSpPr>
        <p:spPr bwMode="gray">
          <a:xfrm>
            <a:off x="3983286" y="2149278"/>
            <a:ext cx="841957" cy="2528463"/>
          </a:xfrm>
          <a:custGeom>
            <a:avLst/>
            <a:gdLst>
              <a:gd name="connsiteX0" fmla="*/ 10160 w 1066800"/>
              <a:gd name="connsiteY0" fmla="*/ 0 h 4378960"/>
              <a:gd name="connsiteX1" fmla="*/ 1066800 w 1066800"/>
              <a:gd name="connsiteY1" fmla="*/ 1198880 h 4378960"/>
              <a:gd name="connsiteX2" fmla="*/ 1066800 w 1066800"/>
              <a:gd name="connsiteY2" fmla="*/ 4378960 h 4378960"/>
              <a:gd name="connsiteX3" fmla="*/ 0 w 1066800"/>
              <a:gd name="connsiteY3" fmla="*/ 3220720 h 4378960"/>
              <a:gd name="connsiteX4" fmla="*/ 0 w 1066800"/>
              <a:gd name="connsiteY4" fmla="*/ 50800 h 437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0" h="4378960">
                <a:moveTo>
                  <a:pt x="10160" y="0"/>
                </a:moveTo>
                <a:lnTo>
                  <a:pt x="1066800" y="1198880"/>
                </a:lnTo>
                <a:lnTo>
                  <a:pt x="1066800" y="4378960"/>
                </a:lnTo>
                <a:lnTo>
                  <a:pt x="0" y="3220720"/>
                </a:lnTo>
                <a:lnTo>
                  <a:pt x="0" y="50800"/>
                </a:lnTo>
              </a:path>
            </a:pathLst>
          </a:custGeom>
          <a:solidFill>
            <a:sysClr val="window" lastClr="FFFFFF">
              <a:lumMod val="75000"/>
            </a:sysClr>
          </a:solidFill>
          <a:ln w="19050" algn="ctr">
            <a:noFill/>
            <a:miter lim="800000"/>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40" name="Rectangle 39">
            <a:extLst>
              <a:ext uri="{FF2B5EF4-FFF2-40B4-BE49-F238E27FC236}">
                <a16:creationId xmlns:a16="http://schemas.microsoft.com/office/drawing/2014/main" id="{2253B007-50AA-CEE3-8413-FE0D14B74A9E}"/>
              </a:ext>
            </a:extLst>
          </p:cNvPr>
          <p:cNvSpPr/>
          <p:nvPr/>
        </p:nvSpPr>
        <p:spPr bwMode="gray">
          <a:xfrm>
            <a:off x="1541960" y="2149277"/>
            <a:ext cx="2455711" cy="368865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19050" algn="ctr">
            <a:noFill/>
            <a:miter lim="800000"/>
            <a:headEnd/>
            <a:tailEnd/>
          </a:ln>
        </p:spPr>
        <p:txBody>
          <a:bodyPr wrap="square" lIns="77938" tIns="77938" rIns="77938" bIns="77938"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IN" sz="1403" b="1" i="0" u="none" strike="noStrike" kern="0" cap="none" spc="0" normalizeH="0" baseline="0" noProof="0" dirty="0">
              <a:ln>
                <a:noFill/>
              </a:ln>
              <a:solidFill>
                <a:prstClr val="white"/>
              </a:solidFill>
              <a:effectLst/>
              <a:uLnTx/>
              <a:uFillTx/>
            </a:endParaRPr>
          </a:p>
        </p:txBody>
      </p:sp>
      <p:sp>
        <p:nvSpPr>
          <p:cNvPr id="41" name="Round Same Side Corner Rectangle 12">
            <a:extLst>
              <a:ext uri="{FF2B5EF4-FFF2-40B4-BE49-F238E27FC236}">
                <a16:creationId xmlns:a16="http://schemas.microsoft.com/office/drawing/2014/main" id="{7DE9D007-A8A5-697D-9126-73EAC2AD6CC2}"/>
              </a:ext>
            </a:extLst>
          </p:cNvPr>
          <p:cNvSpPr/>
          <p:nvPr/>
        </p:nvSpPr>
        <p:spPr bwMode="gray">
          <a:xfrm rot="10800000">
            <a:off x="1732815" y="2089537"/>
            <a:ext cx="553288" cy="862376"/>
          </a:xfrm>
          <a:prstGeom prst="round2SameRect">
            <a:avLst>
              <a:gd name="adj1" fmla="val 50000"/>
              <a:gd name="adj2" fmla="val 0"/>
            </a:avLst>
          </a:prstGeom>
          <a:solidFill>
            <a:srgbClr val="0070C0"/>
          </a:solidFill>
          <a:ln w="19050" algn="ctr">
            <a:solidFill>
              <a:sysClr val="window" lastClr="FFFFFF"/>
            </a:solidFill>
            <a:miter lim="800000"/>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3" name="Rectangle 42">
            <a:extLst>
              <a:ext uri="{FF2B5EF4-FFF2-40B4-BE49-F238E27FC236}">
                <a16:creationId xmlns:a16="http://schemas.microsoft.com/office/drawing/2014/main" id="{6063A530-EB04-FA30-4484-DBD031077962}"/>
              </a:ext>
            </a:extLst>
          </p:cNvPr>
          <p:cNvSpPr/>
          <p:nvPr/>
        </p:nvSpPr>
        <p:spPr>
          <a:xfrm>
            <a:off x="1732814" y="3039954"/>
            <a:ext cx="2081244" cy="2031325"/>
          </a:xfrm>
          <a:prstGeom prst="rect">
            <a:avLst/>
          </a:prstGeom>
        </p:spPr>
        <p:txBody>
          <a:bodyPr wrap="square">
            <a:spAutoFit/>
          </a:bodyPr>
          <a:lstStyle/>
          <a:p>
            <a:pPr algn="just">
              <a:spcAft>
                <a:spcPts val="526"/>
              </a:spcAft>
            </a:pPr>
            <a:r>
              <a:rPr lang="en-US" sz="1400" dirty="0">
                <a:solidFill>
                  <a:prstClr val="white"/>
                </a:solidFill>
                <a:ea typeface="Verdana" panose="020B0604030504040204" pitchFamily="34" charset="0"/>
                <a:cs typeface="Verdana" panose="020B0604030504040204" pitchFamily="34" charset="0"/>
              </a:rPr>
              <a:t>Possible asset that arises from past events the existence of which will be confirmed only by the occurrence or non occurrence of one or more uncertain future events not wholly within the control of the person.</a:t>
            </a:r>
          </a:p>
        </p:txBody>
      </p:sp>
      <p:sp>
        <p:nvSpPr>
          <p:cNvPr id="44" name="Freeform 803">
            <a:extLst>
              <a:ext uri="{FF2B5EF4-FFF2-40B4-BE49-F238E27FC236}">
                <a16:creationId xmlns:a16="http://schemas.microsoft.com/office/drawing/2014/main" id="{FDF83E43-FA01-0DAF-178B-C791CC2ADAE3}"/>
              </a:ext>
            </a:extLst>
          </p:cNvPr>
          <p:cNvSpPr>
            <a:spLocks noChangeAspect="1" noEditPoints="1"/>
          </p:cNvSpPr>
          <p:nvPr/>
        </p:nvSpPr>
        <p:spPr bwMode="auto">
          <a:xfrm>
            <a:off x="1741791" y="2427371"/>
            <a:ext cx="533716" cy="53371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90 w 512"/>
              <a:gd name="T11" fmla="*/ 412 h 512"/>
              <a:gd name="T12" fmla="*/ 288 w 512"/>
              <a:gd name="T13" fmla="*/ 412 h 512"/>
              <a:gd name="T14" fmla="*/ 277 w 512"/>
              <a:gd name="T15" fmla="*/ 404 h 512"/>
              <a:gd name="T16" fmla="*/ 285 w 512"/>
              <a:gd name="T17" fmla="*/ 391 h 512"/>
              <a:gd name="T18" fmla="*/ 346 w 512"/>
              <a:gd name="T19" fmla="*/ 361 h 512"/>
              <a:gd name="T20" fmla="*/ 316 w 512"/>
              <a:gd name="T21" fmla="*/ 331 h 512"/>
              <a:gd name="T22" fmla="*/ 256 w 512"/>
              <a:gd name="T23" fmla="*/ 352 h 512"/>
              <a:gd name="T24" fmla="*/ 167 w 512"/>
              <a:gd name="T25" fmla="*/ 292 h 512"/>
              <a:gd name="T26" fmla="*/ 173 w 512"/>
              <a:gd name="T27" fmla="*/ 278 h 512"/>
              <a:gd name="T28" fmla="*/ 186 w 512"/>
              <a:gd name="T29" fmla="*/ 284 h 512"/>
              <a:gd name="T30" fmla="*/ 256 w 512"/>
              <a:gd name="T31" fmla="*/ 330 h 512"/>
              <a:gd name="T32" fmla="*/ 330 w 512"/>
              <a:gd name="T33" fmla="*/ 256 h 512"/>
              <a:gd name="T34" fmla="*/ 256 w 512"/>
              <a:gd name="T35" fmla="*/ 181 h 512"/>
              <a:gd name="T36" fmla="*/ 186 w 512"/>
              <a:gd name="T37" fmla="*/ 228 h 512"/>
              <a:gd name="T38" fmla="*/ 173 w 512"/>
              <a:gd name="T39" fmla="*/ 234 h 512"/>
              <a:gd name="T40" fmla="*/ 167 w 512"/>
              <a:gd name="T41" fmla="*/ 220 h 512"/>
              <a:gd name="T42" fmla="*/ 245 w 512"/>
              <a:gd name="T43" fmla="*/ 160 h 512"/>
              <a:gd name="T44" fmla="*/ 245 w 512"/>
              <a:gd name="T45" fmla="*/ 118 h 512"/>
              <a:gd name="T46" fmla="*/ 117 w 512"/>
              <a:gd name="T47" fmla="*/ 256 h 512"/>
              <a:gd name="T48" fmla="*/ 226 w 512"/>
              <a:gd name="T49" fmla="*/ 391 h 512"/>
              <a:gd name="T50" fmla="*/ 234 w 512"/>
              <a:gd name="T51" fmla="*/ 404 h 512"/>
              <a:gd name="T52" fmla="*/ 224 w 512"/>
              <a:gd name="T53" fmla="*/ 412 h 512"/>
              <a:gd name="T54" fmla="*/ 221 w 512"/>
              <a:gd name="T55" fmla="*/ 412 h 512"/>
              <a:gd name="T56" fmla="*/ 96 w 512"/>
              <a:gd name="T57" fmla="*/ 256 h 512"/>
              <a:gd name="T58" fmla="*/ 256 w 512"/>
              <a:gd name="T59" fmla="*/ 96 h 512"/>
              <a:gd name="T60" fmla="*/ 324 w 512"/>
              <a:gd name="T61" fmla="*/ 111 h 512"/>
              <a:gd name="T62" fmla="*/ 329 w 512"/>
              <a:gd name="T63" fmla="*/ 125 h 512"/>
              <a:gd name="T64" fmla="*/ 315 w 512"/>
              <a:gd name="T65" fmla="*/ 130 h 512"/>
              <a:gd name="T66" fmla="*/ 266 w 512"/>
              <a:gd name="T67" fmla="*/ 118 h 512"/>
              <a:gd name="T68" fmla="*/ 266 w 512"/>
              <a:gd name="T69" fmla="*/ 160 h 512"/>
              <a:gd name="T70" fmla="*/ 352 w 512"/>
              <a:gd name="T71" fmla="*/ 256 h 512"/>
              <a:gd name="T72" fmla="*/ 331 w 512"/>
              <a:gd name="T73" fmla="*/ 316 h 512"/>
              <a:gd name="T74" fmla="*/ 361 w 512"/>
              <a:gd name="T75" fmla="*/ 346 h 512"/>
              <a:gd name="T76" fmla="*/ 394 w 512"/>
              <a:gd name="T77" fmla="*/ 256 h 512"/>
              <a:gd name="T78" fmla="*/ 362 w 512"/>
              <a:gd name="T79" fmla="*/ 167 h 512"/>
              <a:gd name="T80" fmla="*/ 363 w 512"/>
              <a:gd name="T81" fmla="*/ 151 h 512"/>
              <a:gd name="T82" fmla="*/ 378 w 512"/>
              <a:gd name="T83" fmla="*/ 153 h 512"/>
              <a:gd name="T84" fmla="*/ 416 w 512"/>
              <a:gd name="T85" fmla="*/ 256 h 512"/>
              <a:gd name="T86" fmla="*/ 290 w 512"/>
              <a:gd name="T87" fmla="*/ 412 h 512"/>
              <a:gd name="T88" fmla="*/ 213 w 512"/>
              <a:gd name="T89" fmla="*/ 256 h 512"/>
              <a:gd name="T90" fmla="*/ 256 w 512"/>
              <a:gd name="T91" fmla="*/ 213 h 512"/>
              <a:gd name="T92" fmla="*/ 298 w 512"/>
              <a:gd name="T93" fmla="*/ 256 h 512"/>
              <a:gd name="T94" fmla="*/ 256 w 512"/>
              <a:gd name="T95" fmla="*/ 298 h 512"/>
              <a:gd name="T96" fmla="*/ 213 w 512"/>
              <a:gd name="T97" fmla="*/ 256 h 512"/>
              <a:gd name="T98" fmla="*/ 256 w 512"/>
              <a:gd name="T99" fmla="*/ 277 h 512"/>
              <a:gd name="T100" fmla="*/ 234 w 512"/>
              <a:gd name="T101" fmla="*/ 256 h 512"/>
              <a:gd name="T102" fmla="*/ 256 w 512"/>
              <a:gd name="T103" fmla="*/ 234 h 512"/>
              <a:gd name="T104" fmla="*/ 277 w 512"/>
              <a:gd name="T105" fmla="*/ 256 h 512"/>
              <a:gd name="T106" fmla="*/ 256 w 512"/>
              <a:gd name="T107"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90" y="412"/>
                </a:moveTo>
                <a:cubicBezTo>
                  <a:pt x="289" y="412"/>
                  <a:pt x="288" y="412"/>
                  <a:pt x="288" y="412"/>
                </a:cubicBezTo>
                <a:cubicBezTo>
                  <a:pt x="283" y="412"/>
                  <a:pt x="278" y="409"/>
                  <a:pt x="277" y="404"/>
                </a:cubicBezTo>
                <a:cubicBezTo>
                  <a:pt x="276" y="398"/>
                  <a:pt x="280" y="392"/>
                  <a:pt x="285" y="391"/>
                </a:cubicBezTo>
                <a:cubicBezTo>
                  <a:pt x="308" y="386"/>
                  <a:pt x="329" y="375"/>
                  <a:pt x="346" y="361"/>
                </a:cubicBezTo>
                <a:cubicBezTo>
                  <a:pt x="316" y="331"/>
                  <a:pt x="316" y="331"/>
                  <a:pt x="316" y="331"/>
                </a:cubicBezTo>
                <a:cubicBezTo>
                  <a:pt x="299" y="344"/>
                  <a:pt x="278" y="352"/>
                  <a:pt x="256" y="352"/>
                </a:cubicBezTo>
                <a:cubicBezTo>
                  <a:pt x="216" y="352"/>
                  <a:pt x="181" y="328"/>
                  <a:pt x="167" y="292"/>
                </a:cubicBezTo>
                <a:cubicBezTo>
                  <a:pt x="164" y="286"/>
                  <a:pt x="167" y="280"/>
                  <a:pt x="173" y="278"/>
                </a:cubicBezTo>
                <a:cubicBezTo>
                  <a:pt x="178" y="276"/>
                  <a:pt x="184" y="278"/>
                  <a:pt x="186" y="284"/>
                </a:cubicBezTo>
                <a:cubicBezTo>
                  <a:pt x="198" y="312"/>
                  <a:pt x="225" y="330"/>
                  <a:pt x="256" y="330"/>
                </a:cubicBezTo>
                <a:cubicBezTo>
                  <a:pt x="297" y="330"/>
                  <a:pt x="330" y="297"/>
                  <a:pt x="330" y="256"/>
                </a:cubicBezTo>
                <a:cubicBezTo>
                  <a:pt x="330" y="214"/>
                  <a:pt x="297" y="181"/>
                  <a:pt x="256" y="181"/>
                </a:cubicBezTo>
                <a:cubicBezTo>
                  <a:pt x="225" y="181"/>
                  <a:pt x="198" y="199"/>
                  <a:pt x="186" y="228"/>
                </a:cubicBezTo>
                <a:cubicBezTo>
                  <a:pt x="184" y="233"/>
                  <a:pt x="178" y="236"/>
                  <a:pt x="173" y="234"/>
                </a:cubicBezTo>
                <a:cubicBezTo>
                  <a:pt x="167" y="231"/>
                  <a:pt x="164" y="225"/>
                  <a:pt x="167" y="220"/>
                </a:cubicBezTo>
                <a:cubicBezTo>
                  <a:pt x="180" y="187"/>
                  <a:pt x="210" y="164"/>
                  <a:pt x="245" y="160"/>
                </a:cubicBezTo>
                <a:cubicBezTo>
                  <a:pt x="245" y="118"/>
                  <a:pt x="245" y="118"/>
                  <a:pt x="245" y="118"/>
                </a:cubicBezTo>
                <a:cubicBezTo>
                  <a:pt x="174" y="123"/>
                  <a:pt x="117" y="183"/>
                  <a:pt x="117" y="256"/>
                </a:cubicBezTo>
                <a:cubicBezTo>
                  <a:pt x="117" y="320"/>
                  <a:pt x="163" y="377"/>
                  <a:pt x="226" y="391"/>
                </a:cubicBezTo>
                <a:cubicBezTo>
                  <a:pt x="232" y="392"/>
                  <a:pt x="235" y="398"/>
                  <a:pt x="234" y="404"/>
                </a:cubicBezTo>
                <a:cubicBezTo>
                  <a:pt x="233" y="409"/>
                  <a:pt x="229" y="412"/>
                  <a:pt x="224" y="412"/>
                </a:cubicBezTo>
                <a:cubicBezTo>
                  <a:pt x="223" y="412"/>
                  <a:pt x="222" y="412"/>
                  <a:pt x="221" y="412"/>
                </a:cubicBezTo>
                <a:cubicBezTo>
                  <a:pt x="149" y="396"/>
                  <a:pt x="96" y="330"/>
                  <a:pt x="96" y="256"/>
                </a:cubicBezTo>
                <a:cubicBezTo>
                  <a:pt x="96" y="167"/>
                  <a:pt x="167" y="96"/>
                  <a:pt x="256" y="96"/>
                </a:cubicBezTo>
                <a:cubicBezTo>
                  <a:pt x="280" y="96"/>
                  <a:pt x="303" y="101"/>
                  <a:pt x="324" y="111"/>
                </a:cubicBezTo>
                <a:cubicBezTo>
                  <a:pt x="330" y="114"/>
                  <a:pt x="332" y="120"/>
                  <a:pt x="329" y="125"/>
                </a:cubicBezTo>
                <a:cubicBezTo>
                  <a:pt x="327" y="131"/>
                  <a:pt x="320" y="133"/>
                  <a:pt x="315" y="130"/>
                </a:cubicBezTo>
                <a:cubicBezTo>
                  <a:pt x="300" y="123"/>
                  <a:pt x="283" y="119"/>
                  <a:pt x="266" y="118"/>
                </a:cubicBezTo>
                <a:cubicBezTo>
                  <a:pt x="266" y="160"/>
                  <a:pt x="266" y="160"/>
                  <a:pt x="266" y="160"/>
                </a:cubicBezTo>
                <a:cubicBezTo>
                  <a:pt x="314" y="166"/>
                  <a:pt x="352" y="206"/>
                  <a:pt x="352" y="256"/>
                </a:cubicBezTo>
                <a:cubicBezTo>
                  <a:pt x="352" y="278"/>
                  <a:pt x="344" y="299"/>
                  <a:pt x="331" y="316"/>
                </a:cubicBezTo>
                <a:cubicBezTo>
                  <a:pt x="361" y="346"/>
                  <a:pt x="361" y="346"/>
                  <a:pt x="361" y="346"/>
                </a:cubicBezTo>
                <a:cubicBezTo>
                  <a:pt x="382" y="321"/>
                  <a:pt x="394" y="289"/>
                  <a:pt x="394" y="256"/>
                </a:cubicBezTo>
                <a:cubicBezTo>
                  <a:pt x="394" y="223"/>
                  <a:pt x="383" y="191"/>
                  <a:pt x="362" y="167"/>
                </a:cubicBezTo>
                <a:cubicBezTo>
                  <a:pt x="358" y="162"/>
                  <a:pt x="359" y="155"/>
                  <a:pt x="363" y="151"/>
                </a:cubicBezTo>
                <a:cubicBezTo>
                  <a:pt x="368" y="148"/>
                  <a:pt x="374" y="148"/>
                  <a:pt x="378" y="153"/>
                </a:cubicBezTo>
                <a:cubicBezTo>
                  <a:pt x="402" y="182"/>
                  <a:pt x="416" y="218"/>
                  <a:pt x="416" y="256"/>
                </a:cubicBezTo>
                <a:cubicBezTo>
                  <a:pt x="416" y="330"/>
                  <a:pt x="363" y="396"/>
                  <a:pt x="290" y="412"/>
                </a:cubicBezTo>
                <a:close/>
                <a:moveTo>
                  <a:pt x="213" y="256"/>
                </a:moveTo>
                <a:cubicBezTo>
                  <a:pt x="213" y="232"/>
                  <a:pt x="232" y="213"/>
                  <a:pt x="256" y="213"/>
                </a:cubicBezTo>
                <a:cubicBezTo>
                  <a:pt x="279" y="213"/>
                  <a:pt x="298" y="232"/>
                  <a:pt x="298" y="256"/>
                </a:cubicBezTo>
                <a:cubicBezTo>
                  <a:pt x="298" y="279"/>
                  <a:pt x="279" y="298"/>
                  <a:pt x="256" y="298"/>
                </a:cubicBezTo>
                <a:cubicBezTo>
                  <a:pt x="232" y="298"/>
                  <a:pt x="213" y="279"/>
                  <a:pt x="213" y="256"/>
                </a:cubicBezTo>
                <a:close/>
                <a:moveTo>
                  <a:pt x="256" y="277"/>
                </a:moveTo>
                <a:cubicBezTo>
                  <a:pt x="244" y="277"/>
                  <a:pt x="234" y="267"/>
                  <a:pt x="234" y="256"/>
                </a:cubicBezTo>
                <a:cubicBezTo>
                  <a:pt x="234" y="244"/>
                  <a:pt x="244" y="234"/>
                  <a:pt x="256" y="234"/>
                </a:cubicBezTo>
                <a:cubicBezTo>
                  <a:pt x="267" y="234"/>
                  <a:pt x="277" y="244"/>
                  <a:pt x="277" y="256"/>
                </a:cubicBezTo>
                <a:cubicBezTo>
                  <a:pt x="277" y="267"/>
                  <a:pt x="267" y="277"/>
                  <a:pt x="256" y="277"/>
                </a:cubicBezTo>
                <a:close/>
              </a:path>
            </a:pathLst>
          </a:custGeom>
          <a:solidFill>
            <a:sysClr val="window" lastClr="FFFFFF"/>
          </a:solidFill>
          <a:ln>
            <a:noFill/>
          </a:ln>
        </p:spPr>
        <p:txBody>
          <a:bodyPr vert="horz" wrap="square" lIns="80165" tIns="40082" rIns="80165" bIns="400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5" name="Freeform 41">
            <a:extLst>
              <a:ext uri="{FF2B5EF4-FFF2-40B4-BE49-F238E27FC236}">
                <a16:creationId xmlns:a16="http://schemas.microsoft.com/office/drawing/2014/main" id="{A1B0C393-AB82-BABE-785F-B6DA8DCBDB19}"/>
              </a:ext>
            </a:extLst>
          </p:cNvPr>
          <p:cNvSpPr/>
          <p:nvPr/>
        </p:nvSpPr>
        <p:spPr bwMode="gray">
          <a:xfrm>
            <a:off x="7235965" y="2152531"/>
            <a:ext cx="841957" cy="2528463"/>
          </a:xfrm>
          <a:custGeom>
            <a:avLst/>
            <a:gdLst>
              <a:gd name="connsiteX0" fmla="*/ 10160 w 1066800"/>
              <a:gd name="connsiteY0" fmla="*/ 0 h 4378960"/>
              <a:gd name="connsiteX1" fmla="*/ 1066800 w 1066800"/>
              <a:gd name="connsiteY1" fmla="*/ 1198880 h 4378960"/>
              <a:gd name="connsiteX2" fmla="*/ 1066800 w 1066800"/>
              <a:gd name="connsiteY2" fmla="*/ 4378960 h 4378960"/>
              <a:gd name="connsiteX3" fmla="*/ 0 w 1066800"/>
              <a:gd name="connsiteY3" fmla="*/ 3220720 h 4378960"/>
              <a:gd name="connsiteX4" fmla="*/ 0 w 1066800"/>
              <a:gd name="connsiteY4" fmla="*/ 50800 h 437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0" h="4378960">
                <a:moveTo>
                  <a:pt x="10160" y="0"/>
                </a:moveTo>
                <a:lnTo>
                  <a:pt x="1066800" y="1198880"/>
                </a:lnTo>
                <a:lnTo>
                  <a:pt x="1066800" y="4378960"/>
                </a:lnTo>
                <a:lnTo>
                  <a:pt x="0" y="3220720"/>
                </a:lnTo>
                <a:lnTo>
                  <a:pt x="0" y="50800"/>
                </a:lnTo>
              </a:path>
            </a:pathLst>
          </a:custGeom>
          <a:solidFill>
            <a:sysClr val="window" lastClr="FFFFFF">
              <a:lumMod val="75000"/>
            </a:sysClr>
          </a:solidFill>
          <a:ln w="19050" algn="ctr">
            <a:noFill/>
            <a:miter lim="800000"/>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46" name="Rectangle 45">
            <a:extLst>
              <a:ext uri="{FF2B5EF4-FFF2-40B4-BE49-F238E27FC236}">
                <a16:creationId xmlns:a16="http://schemas.microsoft.com/office/drawing/2014/main" id="{474008F9-8767-696A-5BD6-7A6D2C187458}"/>
              </a:ext>
            </a:extLst>
          </p:cNvPr>
          <p:cNvSpPr/>
          <p:nvPr/>
        </p:nvSpPr>
        <p:spPr bwMode="gray">
          <a:xfrm>
            <a:off x="4794639" y="2152530"/>
            <a:ext cx="2455711" cy="3685404"/>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w="19050" algn="ctr">
            <a:noFill/>
            <a:miter lim="800000"/>
            <a:headEnd/>
            <a:tailEnd/>
          </a:ln>
        </p:spPr>
        <p:txBody>
          <a:bodyPr wrap="square" lIns="77938" tIns="77938" rIns="77938" bIns="77938"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IN" sz="1403" b="1" i="0" u="none" strike="noStrike" kern="0" cap="none" spc="0" normalizeH="0" baseline="0" noProof="0" dirty="0">
              <a:ln>
                <a:noFill/>
              </a:ln>
              <a:solidFill>
                <a:prstClr val="white"/>
              </a:solidFill>
              <a:effectLst/>
              <a:uLnTx/>
              <a:uFillTx/>
            </a:endParaRPr>
          </a:p>
        </p:txBody>
      </p:sp>
      <p:sp>
        <p:nvSpPr>
          <p:cNvPr id="47" name="Round Same Side Corner Rectangle 43">
            <a:extLst>
              <a:ext uri="{FF2B5EF4-FFF2-40B4-BE49-F238E27FC236}">
                <a16:creationId xmlns:a16="http://schemas.microsoft.com/office/drawing/2014/main" id="{38231FA1-E4A9-DECE-BEA7-71A25A6F994A}"/>
              </a:ext>
            </a:extLst>
          </p:cNvPr>
          <p:cNvSpPr/>
          <p:nvPr/>
        </p:nvSpPr>
        <p:spPr bwMode="gray">
          <a:xfrm rot="10800000">
            <a:off x="4985494" y="2092790"/>
            <a:ext cx="553288" cy="862376"/>
          </a:xfrm>
          <a:prstGeom prst="round2SameRect">
            <a:avLst>
              <a:gd name="adj1" fmla="val 50000"/>
              <a:gd name="adj2" fmla="val 0"/>
            </a:avLst>
          </a:prstGeom>
          <a:solidFill>
            <a:srgbClr val="00B0F0"/>
          </a:solidFill>
          <a:ln w="19050" algn="ctr">
            <a:solidFill>
              <a:sysClr val="window" lastClr="FFFFFF"/>
            </a:solidFill>
            <a:miter lim="800000"/>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49" name="Rectangle 48">
            <a:extLst>
              <a:ext uri="{FF2B5EF4-FFF2-40B4-BE49-F238E27FC236}">
                <a16:creationId xmlns:a16="http://schemas.microsoft.com/office/drawing/2014/main" id="{501DA97E-EB17-9F1B-B2BB-1504E8C60411}"/>
              </a:ext>
            </a:extLst>
          </p:cNvPr>
          <p:cNvSpPr/>
          <p:nvPr/>
        </p:nvSpPr>
        <p:spPr bwMode="gray">
          <a:xfrm>
            <a:off x="8031620" y="2111805"/>
            <a:ext cx="2455711" cy="3726129"/>
          </a:xfrm>
          <a:prstGeom prst="rect">
            <a:avLst/>
          </a:prstGeom>
          <a:gradFill flip="none" rotWithShape="1">
            <a:gsLst>
              <a:gs pos="0">
                <a:srgbClr val="3769C3">
                  <a:shade val="30000"/>
                  <a:satMod val="115000"/>
                </a:srgbClr>
              </a:gs>
              <a:gs pos="50000">
                <a:srgbClr val="3769C3">
                  <a:shade val="67500"/>
                  <a:satMod val="115000"/>
                </a:srgbClr>
              </a:gs>
              <a:gs pos="100000">
                <a:srgbClr val="3769C3">
                  <a:shade val="100000"/>
                  <a:satMod val="115000"/>
                </a:srgbClr>
              </a:gs>
            </a:gsLst>
            <a:lin ang="10800000" scaled="1"/>
            <a:tileRect/>
          </a:gradFill>
          <a:ln w="19050" algn="ctr">
            <a:noFill/>
            <a:miter lim="800000"/>
            <a:headEnd/>
            <a:tailEnd/>
          </a:ln>
        </p:spPr>
        <p:txBody>
          <a:bodyPr wrap="square" lIns="77938" tIns="77938" rIns="77938" bIns="77938"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IN" sz="1403" b="1" i="0" u="none" strike="noStrike" kern="0" cap="none" spc="0" normalizeH="0" baseline="0" noProof="0" dirty="0">
              <a:ln>
                <a:noFill/>
              </a:ln>
              <a:solidFill>
                <a:prstClr val="white"/>
              </a:solidFill>
              <a:effectLst/>
              <a:uLnTx/>
              <a:uFillTx/>
            </a:endParaRPr>
          </a:p>
        </p:txBody>
      </p:sp>
      <p:sp>
        <p:nvSpPr>
          <p:cNvPr id="50" name="Round Same Side Corner Rectangle 57">
            <a:extLst>
              <a:ext uri="{FF2B5EF4-FFF2-40B4-BE49-F238E27FC236}">
                <a16:creationId xmlns:a16="http://schemas.microsoft.com/office/drawing/2014/main" id="{A2FC0F98-1D78-A1B6-9001-7D08634AECDD}"/>
              </a:ext>
            </a:extLst>
          </p:cNvPr>
          <p:cNvSpPr/>
          <p:nvPr/>
        </p:nvSpPr>
        <p:spPr bwMode="gray">
          <a:xfrm rot="10800000">
            <a:off x="8222475" y="2052065"/>
            <a:ext cx="553288" cy="862376"/>
          </a:xfrm>
          <a:prstGeom prst="round2SameRect">
            <a:avLst>
              <a:gd name="adj1" fmla="val 50000"/>
              <a:gd name="adj2" fmla="val 0"/>
            </a:avLst>
          </a:prstGeom>
          <a:solidFill>
            <a:srgbClr val="0070C0"/>
          </a:solidFill>
          <a:ln w="19050" algn="ctr">
            <a:solidFill>
              <a:sysClr val="window" lastClr="FFFFFF"/>
            </a:solidFill>
            <a:miter lim="800000"/>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2" name="Rectangle 51">
            <a:extLst>
              <a:ext uri="{FF2B5EF4-FFF2-40B4-BE49-F238E27FC236}">
                <a16:creationId xmlns:a16="http://schemas.microsoft.com/office/drawing/2014/main" id="{57A04287-A110-38E7-E69E-1146C6E9091F}"/>
              </a:ext>
            </a:extLst>
          </p:cNvPr>
          <p:cNvSpPr/>
          <p:nvPr/>
        </p:nvSpPr>
        <p:spPr>
          <a:xfrm>
            <a:off x="4989036" y="2923648"/>
            <a:ext cx="2081244" cy="2957220"/>
          </a:xfrm>
          <a:prstGeom prst="rect">
            <a:avLst/>
          </a:prstGeom>
        </p:spPr>
        <p:txBody>
          <a:bodyPr wrap="square">
            <a:spAutoFit/>
          </a:bodyPr>
          <a:lstStyle/>
          <a:p>
            <a:pPr algn="just">
              <a:spcAft>
                <a:spcPts val="526"/>
              </a:spcAft>
            </a:pPr>
            <a:r>
              <a:rPr lang="en-US" sz="1400" dirty="0">
                <a:ea typeface="Verdana" panose="020B0604030504040204" pitchFamily="34" charset="0"/>
                <a:cs typeface="Verdana" panose="020B0604030504040204" pitchFamily="34" charset="0"/>
              </a:rPr>
              <a:t>A person shall not </a:t>
            </a:r>
            <a:r>
              <a:rPr lang="en-US" sz="1400" dirty="0" err="1">
                <a:ea typeface="Verdana" panose="020B0604030504040204" pitchFamily="34" charset="0"/>
                <a:cs typeface="Verdana" panose="020B0604030504040204" pitchFamily="34" charset="0"/>
              </a:rPr>
              <a:t>recognise</a:t>
            </a:r>
            <a:r>
              <a:rPr lang="en-US" sz="1400" dirty="0">
                <a:ea typeface="Verdana" panose="020B0604030504040204" pitchFamily="34" charset="0"/>
                <a:cs typeface="Verdana" panose="020B0604030504040204" pitchFamily="34" charset="0"/>
              </a:rPr>
              <a:t> a contingent asset.</a:t>
            </a:r>
          </a:p>
          <a:p>
            <a:pPr algn="just">
              <a:spcAft>
                <a:spcPts val="526"/>
              </a:spcAft>
            </a:pPr>
            <a:r>
              <a:rPr lang="en-US" sz="1400" dirty="0">
                <a:ea typeface="Verdana" panose="020B0604030504040204" pitchFamily="34" charset="0"/>
                <a:cs typeface="Verdana" panose="020B0604030504040204" pitchFamily="34" charset="0"/>
              </a:rPr>
              <a:t>Contingent assets are assessed continually and when it becomes reasonably certain that inflow of economic benefit will arise, the asset and related income are recognised in the previous year in which the change occurs.</a:t>
            </a:r>
          </a:p>
        </p:txBody>
      </p:sp>
      <p:sp>
        <p:nvSpPr>
          <p:cNvPr id="53" name="Rectangle 52">
            <a:extLst>
              <a:ext uri="{FF2B5EF4-FFF2-40B4-BE49-F238E27FC236}">
                <a16:creationId xmlns:a16="http://schemas.microsoft.com/office/drawing/2014/main" id="{18FC1C43-A962-56A1-A20B-4C5BCBCB5959}"/>
              </a:ext>
            </a:extLst>
          </p:cNvPr>
          <p:cNvSpPr/>
          <p:nvPr/>
        </p:nvSpPr>
        <p:spPr>
          <a:xfrm>
            <a:off x="8218853" y="3039954"/>
            <a:ext cx="2081244" cy="2310889"/>
          </a:xfrm>
          <a:prstGeom prst="rect">
            <a:avLst/>
          </a:prstGeom>
        </p:spPr>
        <p:txBody>
          <a:bodyPr wrap="square">
            <a:spAutoFit/>
          </a:bodyPr>
          <a:lstStyle/>
          <a:p>
            <a:pPr algn="just">
              <a:spcAft>
                <a:spcPts val="526"/>
              </a:spcAft>
            </a:pPr>
            <a:r>
              <a:rPr lang="en-US" sz="1400" dirty="0">
                <a:solidFill>
                  <a:prstClr val="white"/>
                </a:solidFill>
                <a:ea typeface="Verdana" panose="020B0604030504040204" pitchFamily="34" charset="0"/>
                <a:cs typeface="Verdana" panose="020B0604030504040204" pitchFamily="34" charset="0"/>
              </a:rPr>
              <a:t>The amount recognized as asset and related income shall be the best estimate of the value of economic benefit arising at the end of the previous year. The amount and related income shall not be discounted to its present value.</a:t>
            </a:r>
          </a:p>
        </p:txBody>
      </p:sp>
      <p:grpSp>
        <p:nvGrpSpPr>
          <p:cNvPr id="54" name="Group 354">
            <a:extLst>
              <a:ext uri="{FF2B5EF4-FFF2-40B4-BE49-F238E27FC236}">
                <a16:creationId xmlns:a16="http://schemas.microsoft.com/office/drawing/2014/main" id="{E060E2E4-BF36-BC27-08FC-943344FD38B3}"/>
              </a:ext>
            </a:extLst>
          </p:cNvPr>
          <p:cNvGrpSpPr>
            <a:grpSpLocks noChangeAspect="1"/>
          </p:cNvGrpSpPr>
          <p:nvPr/>
        </p:nvGrpSpPr>
        <p:grpSpPr bwMode="auto">
          <a:xfrm>
            <a:off x="4998279" y="2425043"/>
            <a:ext cx="533380" cy="533381"/>
            <a:chOff x="5414" y="1190"/>
            <a:chExt cx="340" cy="340"/>
          </a:xfrm>
          <a:solidFill>
            <a:sysClr val="window" lastClr="FFFFFF"/>
          </a:solidFill>
        </p:grpSpPr>
        <p:sp>
          <p:nvSpPr>
            <p:cNvPr id="55" name="Freeform 355">
              <a:extLst>
                <a:ext uri="{FF2B5EF4-FFF2-40B4-BE49-F238E27FC236}">
                  <a16:creationId xmlns:a16="http://schemas.microsoft.com/office/drawing/2014/main" id="{53C5D7A1-820F-53F7-2F07-03936BAA3FCB}"/>
                </a:ext>
              </a:extLst>
            </p:cNvPr>
            <p:cNvSpPr>
              <a:spLocks/>
            </p:cNvSpPr>
            <p:nvPr/>
          </p:nvSpPr>
          <p:spPr bwMode="auto">
            <a:xfrm>
              <a:off x="5520" y="1268"/>
              <a:ext cx="128" cy="184"/>
            </a:xfrm>
            <a:custGeom>
              <a:avLst/>
              <a:gdLst>
                <a:gd name="T0" fmla="*/ 117 w 192"/>
                <a:gd name="T1" fmla="*/ 64 h 277"/>
                <a:gd name="T2" fmla="*/ 117 w 192"/>
                <a:gd name="T3" fmla="*/ 0 h 277"/>
                <a:gd name="T4" fmla="*/ 0 w 192"/>
                <a:gd name="T5" fmla="*/ 0 h 277"/>
                <a:gd name="T6" fmla="*/ 0 w 192"/>
                <a:gd name="T7" fmla="*/ 277 h 277"/>
                <a:gd name="T8" fmla="*/ 192 w 192"/>
                <a:gd name="T9" fmla="*/ 277 h 277"/>
                <a:gd name="T10" fmla="*/ 192 w 192"/>
                <a:gd name="T11" fmla="*/ 75 h 277"/>
                <a:gd name="T12" fmla="*/ 128 w 192"/>
                <a:gd name="T13" fmla="*/ 75 h 277"/>
                <a:gd name="T14" fmla="*/ 117 w 192"/>
                <a:gd name="T15" fmla="*/ 64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277">
                  <a:moveTo>
                    <a:pt x="117" y="64"/>
                  </a:moveTo>
                  <a:cubicBezTo>
                    <a:pt x="117" y="0"/>
                    <a:pt x="117" y="0"/>
                    <a:pt x="117" y="0"/>
                  </a:cubicBezTo>
                  <a:cubicBezTo>
                    <a:pt x="0" y="0"/>
                    <a:pt x="0" y="0"/>
                    <a:pt x="0" y="0"/>
                  </a:cubicBezTo>
                  <a:cubicBezTo>
                    <a:pt x="0" y="277"/>
                    <a:pt x="0" y="277"/>
                    <a:pt x="0" y="277"/>
                  </a:cubicBezTo>
                  <a:cubicBezTo>
                    <a:pt x="192" y="277"/>
                    <a:pt x="192" y="277"/>
                    <a:pt x="192" y="277"/>
                  </a:cubicBezTo>
                  <a:cubicBezTo>
                    <a:pt x="192" y="75"/>
                    <a:pt x="192" y="75"/>
                    <a:pt x="192" y="75"/>
                  </a:cubicBezTo>
                  <a:cubicBezTo>
                    <a:pt x="128" y="75"/>
                    <a:pt x="128" y="75"/>
                    <a:pt x="128" y="75"/>
                  </a:cubicBezTo>
                  <a:cubicBezTo>
                    <a:pt x="122" y="75"/>
                    <a:pt x="117" y="70"/>
                    <a:pt x="117"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165" tIns="40082" rIns="80165" bIns="400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56" name="Freeform 356">
              <a:extLst>
                <a:ext uri="{FF2B5EF4-FFF2-40B4-BE49-F238E27FC236}">
                  <a16:creationId xmlns:a16="http://schemas.microsoft.com/office/drawing/2014/main" id="{5621B158-6EC4-9453-145B-6CD64B673212}"/>
                </a:ext>
              </a:extLst>
            </p:cNvPr>
            <p:cNvSpPr>
              <a:spLocks/>
            </p:cNvSpPr>
            <p:nvPr/>
          </p:nvSpPr>
          <p:spPr bwMode="auto">
            <a:xfrm>
              <a:off x="5612" y="1278"/>
              <a:ext cx="26" cy="25"/>
            </a:xfrm>
            <a:custGeom>
              <a:avLst/>
              <a:gdLst>
                <a:gd name="T0" fmla="*/ 0 w 26"/>
                <a:gd name="T1" fmla="*/ 0 h 25"/>
                <a:gd name="T2" fmla="*/ 0 w 26"/>
                <a:gd name="T3" fmla="*/ 25 h 25"/>
                <a:gd name="T4" fmla="*/ 26 w 26"/>
                <a:gd name="T5" fmla="*/ 25 h 25"/>
                <a:gd name="T6" fmla="*/ 0 w 26"/>
                <a:gd name="T7" fmla="*/ 0 h 25"/>
              </a:gdLst>
              <a:ahLst/>
              <a:cxnLst>
                <a:cxn ang="0">
                  <a:pos x="T0" y="T1"/>
                </a:cxn>
                <a:cxn ang="0">
                  <a:pos x="T2" y="T3"/>
                </a:cxn>
                <a:cxn ang="0">
                  <a:pos x="T4" y="T5"/>
                </a:cxn>
                <a:cxn ang="0">
                  <a:pos x="T6" y="T7"/>
                </a:cxn>
              </a:cxnLst>
              <a:rect l="0" t="0" r="r" b="b"/>
              <a:pathLst>
                <a:path w="26" h="25">
                  <a:moveTo>
                    <a:pt x="0" y="0"/>
                  </a:moveTo>
                  <a:lnTo>
                    <a:pt x="0" y="25"/>
                  </a:lnTo>
                  <a:lnTo>
                    <a:pt x="26" y="25"/>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165" tIns="40082" rIns="80165" bIns="400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57" name="Freeform 357">
              <a:extLst>
                <a:ext uri="{FF2B5EF4-FFF2-40B4-BE49-F238E27FC236}">
                  <a16:creationId xmlns:a16="http://schemas.microsoft.com/office/drawing/2014/main" id="{2015C67D-70C9-2FB2-0BE9-FB2B1EF6A140}"/>
                </a:ext>
              </a:extLst>
            </p:cNvPr>
            <p:cNvSpPr>
              <a:spLocks noEditPoints="1"/>
            </p:cNvSpPr>
            <p:nvPr/>
          </p:nvSpPr>
          <p:spPr bwMode="auto">
            <a:xfrm>
              <a:off x="5414" y="119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73 w 512"/>
                <a:gd name="T11" fmla="*/ 405 h 512"/>
                <a:gd name="T12" fmla="*/ 362 w 512"/>
                <a:gd name="T13" fmla="*/ 416 h 512"/>
                <a:gd name="T14" fmla="*/ 149 w 512"/>
                <a:gd name="T15" fmla="*/ 416 h 512"/>
                <a:gd name="T16" fmla="*/ 138 w 512"/>
                <a:gd name="T17" fmla="*/ 405 h 512"/>
                <a:gd name="T18" fmla="*/ 138 w 512"/>
                <a:gd name="T19" fmla="*/ 106 h 512"/>
                <a:gd name="T20" fmla="*/ 149 w 512"/>
                <a:gd name="T21" fmla="*/ 96 h 512"/>
                <a:gd name="T22" fmla="*/ 288 w 512"/>
                <a:gd name="T23" fmla="*/ 96 h 512"/>
                <a:gd name="T24" fmla="*/ 292 w 512"/>
                <a:gd name="T25" fmla="*/ 96 h 512"/>
                <a:gd name="T26" fmla="*/ 295 w 512"/>
                <a:gd name="T27" fmla="*/ 99 h 512"/>
                <a:gd name="T28" fmla="*/ 370 w 512"/>
                <a:gd name="T29" fmla="*/ 173 h 512"/>
                <a:gd name="T30" fmla="*/ 372 w 512"/>
                <a:gd name="T31" fmla="*/ 177 h 512"/>
                <a:gd name="T32" fmla="*/ 373 w 512"/>
                <a:gd name="T33" fmla="*/ 181 h 512"/>
                <a:gd name="T34" fmla="*/ 373 w 512"/>
                <a:gd name="T35"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73" y="405"/>
                  </a:moveTo>
                  <a:cubicBezTo>
                    <a:pt x="373" y="411"/>
                    <a:pt x="368" y="416"/>
                    <a:pt x="362" y="416"/>
                  </a:cubicBezTo>
                  <a:cubicBezTo>
                    <a:pt x="149" y="416"/>
                    <a:pt x="149" y="416"/>
                    <a:pt x="149" y="416"/>
                  </a:cubicBezTo>
                  <a:cubicBezTo>
                    <a:pt x="143" y="416"/>
                    <a:pt x="138" y="411"/>
                    <a:pt x="138" y="405"/>
                  </a:cubicBezTo>
                  <a:cubicBezTo>
                    <a:pt x="138" y="106"/>
                    <a:pt x="138" y="106"/>
                    <a:pt x="138" y="106"/>
                  </a:cubicBezTo>
                  <a:cubicBezTo>
                    <a:pt x="138" y="100"/>
                    <a:pt x="143" y="96"/>
                    <a:pt x="149" y="96"/>
                  </a:cubicBezTo>
                  <a:cubicBezTo>
                    <a:pt x="288" y="96"/>
                    <a:pt x="288" y="96"/>
                    <a:pt x="288" y="96"/>
                  </a:cubicBezTo>
                  <a:cubicBezTo>
                    <a:pt x="289" y="96"/>
                    <a:pt x="290" y="96"/>
                    <a:pt x="292" y="96"/>
                  </a:cubicBezTo>
                  <a:cubicBezTo>
                    <a:pt x="293" y="97"/>
                    <a:pt x="294" y="98"/>
                    <a:pt x="295" y="99"/>
                  </a:cubicBezTo>
                  <a:cubicBezTo>
                    <a:pt x="370" y="173"/>
                    <a:pt x="370" y="173"/>
                    <a:pt x="370" y="173"/>
                  </a:cubicBezTo>
                  <a:cubicBezTo>
                    <a:pt x="371" y="174"/>
                    <a:pt x="372" y="176"/>
                    <a:pt x="372" y="177"/>
                  </a:cubicBezTo>
                  <a:cubicBezTo>
                    <a:pt x="373" y="178"/>
                    <a:pt x="373" y="180"/>
                    <a:pt x="373" y="181"/>
                  </a:cubicBezTo>
                  <a:lnTo>
                    <a:pt x="373" y="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165" tIns="40082" rIns="80165" bIns="400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sp>
        <p:nvSpPr>
          <p:cNvPr id="58" name="Freeform 346">
            <a:extLst>
              <a:ext uri="{FF2B5EF4-FFF2-40B4-BE49-F238E27FC236}">
                <a16:creationId xmlns:a16="http://schemas.microsoft.com/office/drawing/2014/main" id="{CAEB1453-D72C-4A2D-D164-64294D8D24CB}"/>
              </a:ext>
            </a:extLst>
          </p:cNvPr>
          <p:cNvSpPr>
            <a:spLocks noChangeAspect="1" noEditPoints="1"/>
          </p:cNvSpPr>
          <p:nvPr/>
        </p:nvSpPr>
        <p:spPr bwMode="auto">
          <a:xfrm>
            <a:off x="8237180" y="2402738"/>
            <a:ext cx="533380" cy="533380"/>
          </a:xfrm>
          <a:custGeom>
            <a:avLst/>
            <a:gdLst>
              <a:gd name="T0" fmla="*/ 277 w 512"/>
              <a:gd name="T1" fmla="*/ 394 h 512"/>
              <a:gd name="T2" fmla="*/ 149 w 512"/>
              <a:gd name="T3" fmla="*/ 202 h 512"/>
              <a:gd name="T4" fmla="*/ 170 w 512"/>
              <a:gd name="T5" fmla="*/ 224 h 512"/>
              <a:gd name="T6" fmla="*/ 266 w 512"/>
              <a:gd name="T7" fmla="*/ 234 h 512"/>
              <a:gd name="T8" fmla="*/ 170 w 512"/>
              <a:gd name="T9" fmla="*/ 245 h 512"/>
              <a:gd name="T10" fmla="*/ 170 w 512"/>
              <a:gd name="T11" fmla="*/ 224 h 512"/>
              <a:gd name="T12" fmla="*/ 256 w 512"/>
              <a:gd name="T13" fmla="*/ 266 h 512"/>
              <a:gd name="T14" fmla="*/ 256 w 512"/>
              <a:gd name="T15" fmla="*/ 288 h 512"/>
              <a:gd name="T16" fmla="*/ 160 w 512"/>
              <a:gd name="T17" fmla="*/ 277 h 512"/>
              <a:gd name="T18" fmla="*/ 170 w 512"/>
              <a:gd name="T19" fmla="*/ 309 h 512"/>
              <a:gd name="T20" fmla="*/ 266 w 512"/>
              <a:gd name="T21" fmla="*/ 320 h 512"/>
              <a:gd name="T22" fmla="*/ 170 w 512"/>
              <a:gd name="T23" fmla="*/ 330 h 512"/>
              <a:gd name="T24" fmla="*/ 170 w 512"/>
              <a:gd name="T25" fmla="*/ 309 h 512"/>
              <a:gd name="T26" fmla="*/ 256 w 512"/>
              <a:gd name="T27" fmla="*/ 352 h 512"/>
              <a:gd name="T28" fmla="*/ 256 w 512"/>
              <a:gd name="T29" fmla="*/ 373 h 512"/>
              <a:gd name="T30" fmla="*/ 160 w 512"/>
              <a:gd name="T31" fmla="*/ 362 h 512"/>
              <a:gd name="T32" fmla="*/ 256 w 512"/>
              <a:gd name="T33" fmla="*/ 0 h 512"/>
              <a:gd name="T34" fmla="*/ 256 w 512"/>
              <a:gd name="T35" fmla="*/ 512 h 512"/>
              <a:gd name="T36" fmla="*/ 256 w 512"/>
              <a:gd name="T37" fmla="*/ 0 h 512"/>
              <a:gd name="T38" fmla="*/ 288 w 512"/>
              <a:gd name="T39" fmla="*/ 416 h 512"/>
              <a:gd name="T40" fmla="*/ 128 w 512"/>
              <a:gd name="T41" fmla="*/ 405 h 512"/>
              <a:gd name="T42" fmla="*/ 138 w 512"/>
              <a:gd name="T43" fmla="*/ 181 h 512"/>
              <a:gd name="T44" fmla="*/ 298 w 512"/>
              <a:gd name="T45" fmla="*/ 192 h 512"/>
              <a:gd name="T46" fmla="*/ 341 w 512"/>
              <a:gd name="T47" fmla="*/ 362 h 512"/>
              <a:gd name="T48" fmla="*/ 320 w 512"/>
              <a:gd name="T49" fmla="*/ 362 h 512"/>
              <a:gd name="T50" fmla="*/ 181 w 512"/>
              <a:gd name="T51" fmla="*/ 160 h 512"/>
              <a:gd name="T52" fmla="*/ 181 w 512"/>
              <a:gd name="T53" fmla="*/ 138 h 512"/>
              <a:gd name="T54" fmla="*/ 341 w 512"/>
              <a:gd name="T55" fmla="*/ 149 h 512"/>
              <a:gd name="T56" fmla="*/ 384 w 512"/>
              <a:gd name="T57" fmla="*/ 320 h 512"/>
              <a:gd name="T58" fmla="*/ 362 w 512"/>
              <a:gd name="T59" fmla="*/ 320 h 512"/>
              <a:gd name="T60" fmla="*/ 224 w 512"/>
              <a:gd name="T61" fmla="*/ 117 h 512"/>
              <a:gd name="T62" fmla="*/ 224 w 512"/>
              <a:gd name="T63" fmla="*/ 96 h 512"/>
              <a:gd name="T64" fmla="*/ 384 w 512"/>
              <a:gd name="T65" fmla="*/ 10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512">
                <a:moveTo>
                  <a:pt x="149" y="394"/>
                </a:moveTo>
                <a:cubicBezTo>
                  <a:pt x="277" y="394"/>
                  <a:pt x="277" y="394"/>
                  <a:pt x="277" y="394"/>
                </a:cubicBezTo>
                <a:cubicBezTo>
                  <a:pt x="277" y="202"/>
                  <a:pt x="277" y="202"/>
                  <a:pt x="277" y="202"/>
                </a:cubicBezTo>
                <a:cubicBezTo>
                  <a:pt x="149" y="202"/>
                  <a:pt x="149" y="202"/>
                  <a:pt x="149" y="202"/>
                </a:cubicBezTo>
                <a:lnTo>
                  <a:pt x="149" y="394"/>
                </a:lnTo>
                <a:close/>
                <a:moveTo>
                  <a:pt x="170" y="224"/>
                </a:moveTo>
                <a:cubicBezTo>
                  <a:pt x="256" y="224"/>
                  <a:pt x="256" y="224"/>
                  <a:pt x="256" y="224"/>
                </a:cubicBezTo>
                <a:cubicBezTo>
                  <a:pt x="262" y="224"/>
                  <a:pt x="266" y="228"/>
                  <a:pt x="266" y="234"/>
                </a:cubicBezTo>
                <a:cubicBezTo>
                  <a:pt x="266" y="240"/>
                  <a:pt x="262" y="245"/>
                  <a:pt x="256" y="245"/>
                </a:cubicBezTo>
                <a:cubicBezTo>
                  <a:pt x="170" y="245"/>
                  <a:pt x="170" y="245"/>
                  <a:pt x="170" y="245"/>
                </a:cubicBezTo>
                <a:cubicBezTo>
                  <a:pt x="164" y="245"/>
                  <a:pt x="160" y="240"/>
                  <a:pt x="160" y="234"/>
                </a:cubicBezTo>
                <a:cubicBezTo>
                  <a:pt x="160" y="228"/>
                  <a:pt x="164" y="224"/>
                  <a:pt x="170" y="224"/>
                </a:cubicBezTo>
                <a:close/>
                <a:moveTo>
                  <a:pt x="170" y="266"/>
                </a:moveTo>
                <a:cubicBezTo>
                  <a:pt x="256" y="266"/>
                  <a:pt x="256" y="266"/>
                  <a:pt x="256" y="266"/>
                </a:cubicBezTo>
                <a:cubicBezTo>
                  <a:pt x="262" y="266"/>
                  <a:pt x="266" y="271"/>
                  <a:pt x="266" y="277"/>
                </a:cubicBezTo>
                <a:cubicBezTo>
                  <a:pt x="266" y="283"/>
                  <a:pt x="262" y="288"/>
                  <a:pt x="256" y="288"/>
                </a:cubicBezTo>
                <a:cubicBezTo>
                  <a:pt x="170" y="288"/>
                  <a:pt x="170" y="288"/>
                  <a:pt x="170" y="288"/>
                </a:cubicBezTo>
                <a:cubicBezTo>
                  <a:pt x="164" y="288"/>
                  <a:pt x="160" y="283"/>
                  <a:pt x="160" y="277"/>
                </a:cubicBezTo>
                <a:cubicBezTo>
                  <a:pt x="160" y="271"/>
                  <a:pt x="164" y="266"/>
                  <a:pt x="170" y="266"/>
                </a:cubicBezTo>
                <a:close/>
                <a:moveTo>
                  <a:pt x="170" y="309"/>
                </a:moveTo>
                <a:cubicBezTo>
                  <a:pt x="256" y="309"/>
                  <a:pt x="256" y="309"/>
                  <a:pt x="256" y="309"/>
                </a:cubicBezTo>
                <a:cubicBezTo>
                  <a:pt x="262" y="309"/>
                  <a:pt x="266" y="314"/>
                  <a:pt x="266" y="320"/>
                </a:cubicBezTo>
                <a:cubicBezTo>
                  <a:pt x="266" y="326"/>
                  <a:pt x="262" y="330"/>
                  <a:pt x="256" y="330"/>
                </a:cubicBezTo>
                <a:cubicBezTo>
                  <a:pt x="170" y="330"/>
                  <a:pt x="170" y="330"/>
                  <a:pt x="170" y="330"/>
                </a:cubicBezTo>
                <a:cubicBezTo>
                  <a:pt x="164" y="330"/>
                  <a:pt x="160" y="326"/>
                  <a:pt x="160" y="320"/>
                </a:cubicBezTo>
                <a:cubicBezTo>
                  <a:pt x="160" y="314"/>
                  <a:pt x="164" y="309"/>
                  <a:pt x="170" y="309"/>
                </a:cubicBezTo>
                <a:close/>
                <a:moveTo>
                  <a:pt x="170" y="352"/>
                </a:moveTo>
                <a:cubicBezTo>
                  <a:pt x="256" y="352"/>
                  <a:pt x="256" y="352"/>
                  <a:pt x="256" y="352"/>
                </a:cubicBezTo>
                <a:cubicBezTo>
                  <a:pt x="262" y="352"/>
                  <a:pt x="266" y="356"/>
                  <a:pt x="266" y="362"/>
                </a:cubicBezTo>
                <a:cubicBezTo>
                  <a:pt x="266" y="368"/>
                  <a:pt x="262" y="373"/>
                  <a:pt x="256" y="373"/>
                </a:cubicBezTo>
                <a:cubicBezTo>
                  <a:pt x="170" y="373"/>
                  <a:pt x="170" y="373"/>
                  <a:pt x="170" y="373"/>
                </a:cubicBezTo>
                <a:cubicBezTo>
                  <a:pt x="164" y="373"/>
                  <a:pt x="160" y="368"/>
                  <a:pt x="160" y="362"/>
                </a:cubicBezTo>
                <a:cubicBezTo>
                  <a:pt x="160" y="356"/>
                  <a:pt x="164" y="352"/>
                  <a:pt x="170" y="35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98" y="405"/>
                </a:moveTo>
                <a:cubicBezTo>
                  <a:pt x="298" y="411"/>
                  <a:pt x="294" y="416"/>
                  <a:pt x="288" y="416"/>
                </a:cubicBezTo>
                <a:cubicBezTo>
                  <a:pt x="138" y="416"/>
                  <a:pt x="138" y="416"/>
                  <a:pt x="138" y="416"/>
                </a:cubicBezTo>
                <a:cubicBezTo>
                  <a:pt x="132" y="416"/>
                  <a:pt x="128" y="411"/>
                  <a:pt x="128" y="405"/>
                </a:cubicBezTo>
                <a:cubicBezTo>
                  <a:pt x="128" y="192"/>
                  <a:pt x="128" y="192"/>
                  <a:pt x="128" y="192"/>
                </a:cubicBezTo>
                <a:cubicBezTo>
                  <a:pt x="128" y="186"/>
                  <a:pt x="132" y="181"/>
                  <a:pt x="138" y="181"/>
                </a:cubicBezTo>
                <a:cubicBezTo>
                  <a:pt x="288" y="181"/>
                  <a:pt x="288" y="181"/>
                  <a:pt x="288" y="181"/>
                </a:cubicBezTo>
                <a:cubicBezTo>
                  <a:pt x="294" y="181"/>
                  <a:pt x="298" y="186"/>
                  <a:pt x="298" y="192"/>
                </a:cubicBezTo>
                <a:lnTo>
                  <a:pt x="298" y="405"/>
                </a:lnTo>
                <a:close/>
                <a:moveTo>
                  <a:pt x="341" y="362"/>
                </a:moveTo>
                <a:cubicBezTo>
                  <a:pt x="341" y="368"/>
                  <a:pt x="336" y="373"/>
                  <a:pt x="330" y="373"/>
                </a:cubicBezTo>
                <a:cubicBezTo>
                  <a:pt x="324" y="373"/>
                  <a:pt x="320" y="368"/>
                  <a:pt x="320" y="362"/>
                </a:cubicBezTo>
                <a:cubicBezTo>
                  <a:pt x="320" y="160"/>
                  <a:pt x="320" y="160"/>
                  <a:pt x="320" y="160"/>
                </a:cubicBezTo>
                <a:cubicBezTo>
                  <a:pt x="181" y="160"/>
                  <a:pt x="181" y="160"/>
                  <a:pt x="181" y="160"/>
                </a:cubicBezTo>
                <a:cubicBezTo>
                  <a:pt x="175" y="160"/>
                  <a:pt x="170" y="155"/>
                  <a:pt x="170" y="149"/>
                </a:cubicBezTo>
                <a:cubicBezTo>
                  <a:pt x="170" y="143"/>
                  <a:pt x="175" y="138"/>
                  <a:pt x="181" y="138"/>
                </a:cubicBezTo>
                <a:cubicBezTo>
                  <a:pt x="330" y="138"/>
                  <a:pt x="330" y="138"/>
                  <a:pt x="330" y="138"/>
                </a:cubicBezTo>
                <a:cubicBezTo>
                  <a:pt x="336" y="138"/>
                  <a:pt x="341" y="143"/>
                  <a:pt x="341" y="149"/>
                </a:cubicBezTo>
                <a:lnTo>
                  <a:pt x="341" y="362"/>
                </a:lnTo>
                <a:close/>
                <a:moveTo>
                  <a:pt x="384" y="320"/>
                </a:moveTo>
                <a:cubicBezTo>
                  <a:pt x="384" y="326"/>
                  <a:pt x="379" y="330"/>
                  <a:pt x="373" y="330"/>
                </a:cubicBezTo>
                <a:cubicBezTo>
                  <a:pt x="367" y="330"/>
                  <a:pt x="362" y="326"/>
                  <a:pt x="362" y="320"/>
                </a:cubicBezTo>
                <a:cubicBezTo>
                  <a:pt x="362" y="117"/>
                  <a:pt x="362" y="117"/>
                  <a:pt x="362" y="117"/>
                </a:cubicBezTo>
                <a:cubicBezTo>
                  <a:pt x="224" y="117"/>
                  <a:pt x="224" y="117"/>
                  <a:pt x="224" y="117"/>
                </a:cubicBezTo>
                <a:cubicBezTo>
                  <a:pt x="218" y="117"/>
                  <a:pt x="213" y="112"/>
                  <a:pt x="213" y="106"/>
                </a:cubicBezTo>
                <a:cubicBezTo>
                  <a:pt x="213" y="100"/>
                  <a:pt x="218" y="96"/>
                  <a:pt x="224" y="96"/>
                </a:cubicBezTo>
                <a:cubicBezTo>
                  <a:pt x="373" y="96"/>
                  <a:pt x="373" y="96"/>
                  <a:pt x="373" y="96"/>
                </a:cubicBezTo>
                <a:cubicBezTo>
                  <a:pt x="379" y="96"/>
                  <a:pt x="384" y="100"/>
                  <a:pt x="384" y="106"/>
                </a:cubicBezTo>
                <a:lnTo>
                  <a:pt x="384" y="320"/>
                </a:lnTo>
                <a:close/>
              </a:path>
            </a:pathLst>
          </a:custGeom>
          <a:solidFill>
            <a:sysClr val="window" lastClr="FFFFFF"/>
          </a:solidFill>
          <a:ln>
            <a:noFill/>
          </a:ln>
        </p:spPr>
        <p:txBody>
          <a:bodyPr vert="horz" wrap="square" lIns="80165" tIns="40082" rIns="80165" bIns="4008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56169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8" y="308359"/>
            <a:ext cx="7024663" cy="397064"/>
          </a:xfrm>
        </p:spPr>
        <p:txBody>
          <a:bodyPr>
            <a:normAutofit fontScale="90000"/>
          </a:bodyPr>
          <a:lstStyle/>
          <a:p>
            <a:r>
              <a:rPr lang="en-US" sz="2400" b="1" dirty="0">
                <a:solidFill>
                  <a:schemeClr val="accent1">
                    <a:lumMod val="75000"/>
                  </a:schemeClr>
                </a:solidFill>
              </a:rPr>
              <a:t>ICDS X: </a:t>
            </a:r>
            <a:r>
              <a:rPr lang="fr-FR" sz="2400" b="1" dirty="0">
                <a:solidFill>
                  <a:schemeClr val="accent1">
                    <a:lumMod val="75000"/>
                  </a:schemeClr>
                </a:solidFill>
              </a:rPr>
              <a:t>Provisions, Contingent Liabilities &amp; Contingent Assets</a:t>
            </a:r>
            <a:endParaRPr lang="en-US" sz="2400" b="1" dirty="0">
              <a:solidFill>
                <a:schemeClr val="accent1">
                  <a:lumMod val="75000"/>
                </a:schemeClr>
              </a:solidFill>
            </a:endParaRP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1CAE453-6C52-436C-98B8-44C7DACEF849}"/>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Disclosure Requirements</a:t>
            </a:r>
          </a:p>
        </p:txBody>
      </p:sp>
      <p:sp>
        <p:nvSpPr>
          <p:cNvPr id="4" name="Rectangle: Rounded Corners 3">
            <a:extLst>
              <a:ext uri="{FF2B5EF4-FFF2-40B4-BE49-F238E27FC236}">
                <a16:creationId xmlns:a16="http://schemas.microsoft.com/office/drawing/2014/main" id="{4F76FF7B-F4EB-9E71-C285-C8C84108F4ED}"/>
              </a:ext>
            </a:extLst>
          </p:cNvPr>
          <p:cNvSpPr/>
          <p:nvPr/>
        </p:nvSpPr>
        <p:spPr>
          <a:xfrm>
            <a:off x="1414915" y="1665172"/>
            <a:ext cx="3416968" cy="61173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Brief description of the nature of the obligation</a:t>
            </a:r>
            <a:endParaRPr lang="en-US" sz="1400" dirty="0">
              <a:solidFill>
                <a:schemeClr val="tx1"/>
              </a:solidFill>
            </a:endParaRPr>
          </a:p>
        </p:txBody>
      </p:sp>
      <p:sp>
        <p:nvSpPr>
          <p:cNvPr id="5" name="TextBox 4">
            <a:extLst>
              <a:ext uri="{FF2B5EF4-FFF2-40B4-BE49-F238E27FC236}">
                <a16:creationId xmlns:a16="http://schemas.microsoft.com/office/drawing/2014/main" id="{7D6513E2-B5C6-7F65-0A42-82BBF286E9A2}"/>
              </a:ext>
            </a:extLst>
          </p:cNvPr>
          <p:cNvSpPr txBox="1"/>
          <p:nvPr/>
        </p:nvSpPr>
        <p:spPr>
          <a:xfrm>
            <a:off x="1398912" y="1287814"/>
            <a:ext cx="3416968" cy="369332"/>
          </a:xfrm>
          <a:prstGeom prst="rect">
            <a:avLst/>
          </a:prstGeom>
          <a:noFill/>
        </p:spPr>
        <p:txBody>
          <a:bodyPr wrap="square" rtlCol="0">
            <a:spAutoFit/>
          </a:bodyPr>
          <a:lstStyle/>
          <a:p>
            <a:pPr algn="ctr"/>
            <a:r>
              <a:rPr lang="en-US" b="1" dirty="0">
                <a:solidFill>
                  <a:schemeClr val="accent1">
                    <a:lumMod val="50000"/>
                  </a:schemeClr>
                </a:solidFill>
              </a:rPr>
              <a:t>Provisions</a:t>
            </a:r>
          </a:p>
        </p:txBody>
      </p:sp>
      <p:sp>
        <p:nvSpPr>
          <p:cNvPr id="6" name="Rectangle: Rounded Corners 5">
            <a:extLst>
              <a:ext uri="{FF2B5EF4-FFF2-40B4-BE49-F238E27FC236}">
                <a16:creationId xmlns:a16="http://schemas.microsoft.com/office/drawing/2014/main" id="{20062FB2-6B50-6547-8576-1E4D843FED05}"/>
              </a:ext>
            </a:extLst>
          </p:cNvPr>
          <p:cNvSpPr/>
          <p:nvPr/>
        </p:nvSpPr>
        <p:spPr>
          <a:xfrm>
            <a:off x="1398912" y="2355783"/>
            <a:ext cx="3416968" cy="690612"/>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carrying amount at the beginning and end of the previous year</a:t>
            </a:r>
          </a:p>
        </p:txBody>
      </p:sp>
      <p:sp>
        <p:nvSpPr>
          <p:cNvPr id="7" name="Rectangle: Rounded Corners 6">
            <a:extLst>
              <a:ext uri="{FF2B5EF4-FFF2-40B4-BE49-F238E27FC236}">
                <a16:creationId xmlns:a16="http://schemas.microsoft.com/office/drawing/2014/main" id="{3CCE44A0-C26F-1B8F-82EB-AA2249C4E655}"/>
              </a:ext>
            </a:extLst>
          </p:cNvPr>
          <p:cNvSpPr/>
          <p:nvPr/>
        </p:nvSpPr>
        <p:spPr>
          <a:xfrm>
            <a:off x="1398912" y="3125270"/>
            <a:ext cx="3416968" cy="818147"/>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Additional provisions made during the previous year, including increases to existing provisions</a:t>
            </a:r>
          </a:p>
        </p:txBody>
      </p:sp>
      <p:sp>
        <p:nvSpPr>
          <p:cNvPr id="8" name="Rectangle: Rounded Corners 7">
            <a:extLst>
              <a:ext uri="{FF2B5EF4-FFF2-40B4-BE49-F238E27FC236}">
                <a16:creationId xmlns:a16="http://schemas.microsoft.com/office/drawing/2014/main" id="{BF83E97A-EDB7-280F-644B-D1E059845AF5}"/>
              </a:ext>
            </a:extLst>
          </p:cNvPr>
          <p:cNvSpPr/>
          <p:nvPr/>
        </p:nvSpPr>
        <p:spPr>
          <a:xfrm>
            <a:off x="1414915" y="4022292"/>
            <a:ext cx="3416968" cy="818147"/>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Amounts used, that is incurred and charged against the provision, during the previous year</a:t>
            </a:r>
          </a:p>
        </p:txBody>
      </p:sp>
      <p:sp>
        <p:nvSpPr>
          <p:cNvPr id="10" name="Rectangle: Rounded Corners 9">
            <a:extLst>
              <a:ext uri="{FF2B5EF4-FFF2-40B4-BE49-F238E27FC236}">
                <a16:creationId xmlns:a16="http://schemas.microsoft.com/office/drawing/2014/main" id="{80567CC7-423F-B692-2E37-1ABC064DF541}"/>
              </a:ext>
            </a:extLst>
          </p:cNvPr>
          <p:cNvSpPr/>
          <p:nvPr/>
        </p:nvSpPr>
        <p:spPr>
          <a:xfrm>
            <a:off x="1398912" y="4919314"/>
            <a:ext cx="3416968" cy="690612"/>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Unused amounts reversed during the previous year</a:t>
            </a:r>
          </a:p>
        </p:txBody>
      </p:sp>
      <p:sp>
        <p:nvSpPr>
          <p:cNvPr id="11" name="Rectangle: Rounded Corners 10">
            <a:extLst>
              <a:ext uri="{FF2B5EF4-FFF2-40B4-BE49-F238E27FC236}">
                <a16:creationId xmlns:a16="http://schemas.microsoft.com/office/drawing/2014/main" id="{A3018186-13E7-ADCE-457A-71AA2EBA8C2A}"/>
              </a:ext>
            </a:extLst>
          </p:cNvPr>
          <p:cNvSpPr/>
          <p:nvPr/>
        </p:nvSpPr>
        <p:spPr>
          <a:xfrm>
            <a:off x="1414915" y="5688801"/>
            <a:ext cx="3416968" cy="818147"/>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amount of any expected reimbursement, stating the amount of any asset that has been recognised for that expected reimbursement</a:t>
            </a:r>
          </a:p>
        </p:txBody>
      </p:sp>
      <p:sp>
        <p:nvSpPr>
          <p:cNvPr id="12" name="TextBox 11">
            <a:extLst>
              <a:ext uri="{FF2B5EF4-FFF2-40B4-BE49-F238E27FC236}">
                <a16:creationId xmlns:a16="http://schemas.microsoft.com/office/drawing/2014/main" id="{7C2D7C7C-AE85-7FC3-B0A5-2821928F8EE7}"/>
              </a:ext>
            </a:extLst>
          </p:cNvPr>
          <p:cNvSpPr txBox="1"/>
          <p:nvPr/>
        </p:nvSpPr>
        <p:spPr>
          <a:xfrm>
            <a:off x="7064269" y="1287070"/>
            <a:ext cx="3918156" cy="369332"/>
          </a:xfrm>
          <a:prstGeom prst="rect">
            <a:avLst/>
          </a:prstGeom>
          <a:noFill/>
        </p:spPr>
        <p:txBody>
          <a:bodyPr wrap="square" rtlCol="0">
            <a:spAutoFit/>
          </a:bodyPr>
          <a:lstStyle/>
          <a:p>
            <a:pPr algn="ctr"/>
            <a:r>
              <a:rPr lang="en-US" b="1" dirty="0">
                <a:solidFill>
                  <a:schemeClr val="accent1">
                    <a:lumMod val="50000"/>
                  </a:schemeClr>
                </a:solidFill>
              </a:rPr>
              <a:t>Contingent Asset and Related income</a:t>
            </a:r>
          </a:p>
        </p:txBody>
      </p:sp>
      <p:sp>
        <p:nvSpPr>
          <p:cNvPr id="13" name="Rectangle: Rounded Corners 12">
            <a:extLst>
              <a:ext uri="{FF2B5EF4-FFF2-40B4-BE49-F238E27FC236}">
                <a16:creationId xmlns:a16="http://schemas.microsoft.com/office/drawing/2014/main" id="{356A55CE-1FAA-8B27-9F91-8F3D6E979891}"/>
              </a:ext>
            </a:extLst>
          </p:cNvPr>
          <p:cNvSpPr/>
          <p:nvPr/>
        </p:nvSpPr>
        <p:spPr>
          <a:xfrm>
            <a:off x="7360117" y="1656402"/>
            <a:ext cx="3416968" cy="61173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Brief description of the nature of the asset and related income</a:t>
            </a:r>
          </a:p>
        </p:txBody>
      </p:sp>
      <p:sp>
        <p:nvSpPr>
          <p:cNvPr id="14" name="Rectangle: Rounded Corners 13">
            <a:extLst>
              <a:ext uri="{FF2B5EF4-FFF2-40B4-BE49-F238E27FC236}">
                <a16:creationId xmlns:a16="http://schemas.microsoft.com/office/drawing/2014/main" id="{B93913BE-EFC4-B901-D818-9AC2D1384284}"/>
              </a:ext>
            </a:extLst>
          </p:cNvPr>
          <p:cNvSpPr/>
          <p:nvPr/>
        </p:nvSpPr>
        <p:spPr>
          <a:xfrm>
            <a:off x="7360117" y="2434659"/>
            <a:ext cx="3416968" cy="61173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carrying amount of asset at the beginning and end of the previous year</a:t>
            </a:r>
          </a:p>
        </p:txBody>
      </p:sp>
      <p:sp>
        <p:nvSpPr>
          <p:cNvPr id="15" name="Rectangle: Rounded Corners 14">
            <a:extLst>
              <a:ext uri="{FF2B5EF4-FFF2-40B4-BE49-F238E27FC236}">
                <a16:creationId xmlns:a16="http://schemas.microsoft.com/office/drawing/2014/main" id="{B8F71B60-D5F5-146B-AAB7-279F58EAC891}"/>
              </a:ext>
            </a:extLst>
          </p:cNvPr>
          <p:cNvSpPr/>
          <p:nvPr/>
        </p:nvSpPr>
        <p:spPr>
          <a:xfrm>
            <a:off x="7360117" y="3228475"/>
            <a:ext cx="3416968" cy="101626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Additional amount of asset and related income recognized during the year, including increases to assets and related income already recognised</a:t>
            </a:r>
          </a:p>
        </p:txBody>
      </p:sp>
      <p:sp>
        <p:nvSpPr>
          <p:cNvPr id="16" name="Rectangle: Rounded Corners 15">
            <a:extLst>
              <a:ext uri="{FF2B5EF4-FFF2-40B4-BE49-F238E27FC236}">
                <a16:creationId xmlns:a16="http://schemas.microsoft.com/office/drawing/2014/main" id="{CFAB7D27-AAB3-6389-072A-A2E99FF77F54}"/>
              </a:ext>
            </a:extLst>
          </p:cNvPr>
          <p:cNvSpPr/>
          <p:nvPr/>
        </p:nvSpPr>
        <p:spPr>
          <a:xfrm>
            <a:off x="7376122" y="4411181"/>
            <a:ext cx="3416968" cy="690612"/>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Amount of asset and related income reversed during the previous year</a:t>
            </a:r>
          </a:p>
        </p:txBody>
      </p:sp>
    </p:spTree>
    <p:extLst>
      <p:ext uri="{BB962C8B-B14F-4D97-AF65-F5344CB8AC3E}">
        <p14:creationId xmlns:p14="http://schemas.microsoft.com/office/powerpoint/2010/main" val="148778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B12326D-D714-A3D5-A35F-5DC5AF329545}"/>
              </a:ext>
            </a:extLst>
          </p:cNvPr>
          <p:cNvSpPr txBox="1"/>
          <p:nvPr/>
        </p:nvSpPr>
        <p:spPr>
          <a:xfrm>
            <a:off x="425221" y="2844225"/>
            <a:ext cx="9408160" cy="584775"/>
          </a:xfrm>
          <a:prstGeom prst="rect">
            <a:avLst/>
          </a:prstGeom>
          <a:noFill/>
        </p:spPr>
        <p:txBody>
          <a:bodyPr wrap="square" rtlCol="0">
            <a:spAutoFit/>
          </a:bodyPr>
          <a:lstStyle/>
          <a:p>
            <a:r>
              <a:rPr lang="en-US" sz="3200" b="1" dirty="0">
                <a:solidFill>
                  <a:srgbClr val="3485A2"/>
                </a:solidFill>
              </a:rPr>
              <a:t>ICDS I – </a:t>
            </a:r>
            <a:r>
              <a:rPr lang="en-US" sz="3200" b="1">
                <a:solidFill>
                  <a:srgbClr val="3485A2"/>
                </a:solidFill>
              </a:rPr>
              <a:t>Accounting Policies</a:t>
            </a:r>
            <a:endParaRPr lang="en-US" sz="3200" b="1" dirty="0">
              <a:solidFill>
                <a:srgbClr val="3485A2"/>
              </a:solidFill>
            </a:endParaRPr>
          </a:p>
        </p:txBody>
      </p:sp>
    </p:spTree>
    <p:extLst>
      <p:ext uri="{BB962C8B-B14F-4D97-AF65-F5344CB8AC3E}">
        <p14:creationId xmlns:p14="http://schemas.microsoft.com/office/powerpoint/2010/main" val="205232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8" y="308359"/>
            <a:ext cx="7024663" cy="397064"/>
          </a:xfrm>
        </p:spPr>
        <p:txBody>
          <a:bodyPr>
            <a:normAutofit fontScale="90000"/>
          </a:bodyPr>
          <a:lstStyle/>
          <a:p>
            <a:r>
              <a:rPr lang="en-US" sz="2400" b="1" dirty="0">
                <a:solidFill>
                  <a:schemeClr val="accent1">
                    <a:lumMod val="75000"/>
                  </a:schemeClr>
                </a:solidFill>
              </a:rPr>
              <a:t>ICDS X: </a:t>
            </a:r>
            <a:r>
              <a:rPr lang="fr-FR" sz="2400" b="1" dirty="0">
                <a:solidFill>
                  <a:schemeClr val="accent1">
                    <a:lumMod val="75000"/>
                  </a:schemeClr>
                </a:solidFill>
              </a:rPr>
              <a:t>Provisions, Contingent Liabilities &amp; Contingent Assets</a:t>
            </a:r>
            <a:endParaRPr lang="en-US" sz="2400" b="1" dirty="0">
              <a:solidFill>
                <a:schemeClr val="accent1">
                  <a:lumMod val="75000"/>
                </a:schemeClr>
              </a:solidFill>
            </a:endParaRP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1CAE453-6C52-436C-98B8-44C7DACEF849}"/>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Disclosure Requirements</a:t>
            </a:r>
          </a:p>
        </p:txBody>
      </p:sp>
      <p:sp>
        <p:nvSpPr>
          <p:cNvPr id="5" name="TextBox 4">
            <a:extLst>
              <a:ext uri="{FF2B5EF4-FFF2-40B4-BE49-F238E27FC236}">
                <a16:creationId xmlns:a16="http://schemas.microsoft.com/office/drawing/2014/main" id="{7D6513E2-B5C6-7F65-0A42-82BBF286E9A2}"/>
              </a:ext>
            </a:extLst>
          </p:cNvPr>
          <p:cNvSpPr txBox="1"/>
          <p:nvPr/>
        </p:nvSpPr>
        <p:spPr>
          <a:xfrm>
            <a:off x="1398912" y="1287814"/>
            <a:ext cx="3416968" cy="615553"/>
          </a:xfrm>
          <a:prstGeom prst="rect">
            <a:avLst/>
          </a:prstGeom>
          <a:noFill/>
        </p:spPr>
        <p:txBody>
          <a:bodyPr wrap="square" rtlCol="0">
            <a:spAutoFit/>
          </a:bodyPr>
          <a:lstStyle/>
          <a:p>
            <a:pPr algn="ctr"/>
            <a:r>
              <a:rPr lang="en-US" b="1" dirty="0">
                <a:solidFill>
                  <a:schemeClr val="accent1">
                    <a:lumMod val="50000"/>
                  </a:schemeClr>
                </a:solidFill>
              </a:rPr>
              <a:t>Provisions</a:t>
            </a:r>
          </a:p>
          <a:p>
            <a:pPr algn="ctr"/>
            <a:r>
              <a:rPr lang="en-US" sz="1600" b="1">
                <a:solidFill>
                  <a:schemeClr val="bg1">
                    <a:lumMod val="50000"/>
                  </a:schemeClr>
                </a:solidFill>
              </a:rPr>
              <a:t>Indicative</a:t>
            </a:r>
            <a:r>
              <a:rPr lang="en-US" sz="1600" b="1" dirty="0">
                <a:solidFill>
                  <a:schemeClr val="bg1">
                    <a:lumMod val="50000"/>
                  </a:schemeClr>
                </a:solidFill>
              </a:rPr>
              <a:t> Disclosure</a:t>
            </a:r>
          </a:p>
        </p:txBody>
      </p:sp>
      <p:sp>
        <p:nvSpPr>
          <p:cNvPr id="12" name="TextBox 11">
            <a:extLst>
              <a:ext uri="{FF2B5EF4-FFF2-40B4-BE49-F238E27FC236}">
                <a16:creationId xmlns:a16="http://schemas.microsoft.com/office/drawing/2014/main" id="{7C2D7C7C-AE85-7FC3-B0A5-2821928F8EE7}"/>
              </a:ext>
            </a:extLst>
          </p:cNvPr>
          <p:cNvSpPr txBox="1"/>
          <p:nvPr/>
        </p:nvSpPr>
        <p:spPr>
          <a:xfrm>
            <a:off x="7064269" y="1287070"/>
            <a:ext cx="3918156" cy="615553"/>
          </a:xfrm>
          <a:prstGeom prst="rect">
            <a:avLst/>
          </a:prstGeom>
          <a:noFill/>
        </p:spPr>
        <p:txBody>
          <a:bodyPr wrap="square" rtlCol="0">
            <a:spAutoFit/>
          </a:bodyPr>
          <a:lstStyle/>
          <a:p>
            <a:pPr algn="ctr"/>
            <a:r>
              <a:rPr lang="en-US" b="1" dirty="0">
                <a:solidFill>
                  <a:schemeClr val="accent1">
                    <a:lumMod val="50000"/>
                  </a:schemeClr>
                </a:solidFill>
              </a:rPr>
              <a:t>Contingent Asset and Related income</a:t>
            </a:r>
          </a:p>
          <a:p>
            <a:pPr algn="ctr"/>
            <a:r>
              <a:rPr lang="en-US" sz="1600" b="1">
                <a:solidFill>
                  <a:schemeClr val="bg1">
                    <a:lumMod val="50000"/>
                  </a:schemeClr>
                </a:solidFill>
              </a:rPr>
              <a:t>Indicative</a:t>
            </a:r>
            <a:r>
              <a:rPr lang="en-US" sz="1600" b="1" dirty="0">
                <a:solidFill>
                  <a:schemeClr val="bg1">
                    <a:lumMod val="50000"/>
                  </a:schemeClr>
                </a:solidFill>
              </a:rPr>
              <a:t> Disclosure</a:t>
            </a:r>
          </a:p>
        </p:txBody>
      </p:sp>
      <p:graphicFrame>
        <p:nvGraphicFramePr>
          <p:cNvPr id="18" name="Table 17">
            <a:extLst>
              <a:ext uri="{FF2B5EF4-FFF2-40B4-BE49-F238E27FC236}">
                <a16:creationId xmlns:a16="http://schemas.microsoft.com/office/drawing/2014/main" id="{8FA142C6-4291-45AA-EB99-248A44274EFC}"/>
              </a:ext>
            </a:extLst>
          </p:cNvPr>
          <p:cNvGraphicFramePr>
            <a:graphicFrameLocks noGrp="1"/>
          </p:cNvGraphicFramePr>
          <p:nvPr>
            <p:extLst>
              <p:ext uri="{D42A27DB-BD31-4B8C-83A1-F6EECF244321}">
                <p14:modId xmlns:p14="http://schemas.microsoft.com/office/powerpoint/2010/main" val="364591121"/>
              </p:ext>
            </p:extLst>
          </p:nvPr>
        </p:nvGraphicFramePr>
        <p:xfrm>
          <a:off x="660511" y="2415142"/>
          <a:ext cx="5693990" cy="3368085"/>
        </p:xfrm>
        <a:graphic>
          <a:graphicData uri="http://schemas.openxmlformats.org/drawingml/2006/table">
            <a:tbl>
              <a:tblPr/>
              <a:tblGrid>
                <a:gridCol w="1390773">
                  <a:extLst>
                    <a:ext uri="{9D8B030D-6E8A-4147-A177-3AD203B41FA5}">
                      <a16:colId xmlns:a16="http://schemas.microsoft.com/office/drawing/2014/main" val="484548091"/>
                    </a:ext>
                  </a:extLst>
                </a:gridCol>
                <a:gridCol w="703568">
                  <a:extLst>
                    <a:ext uri="{9D8B030D-6E8A-4147-A177-3AD203B41FA5}">
                      <a16:colId xmlns:a16="http://schemas.microsoft.com/office/drawing/2014/main" val="2608713421"/>
                    </a:ext>
                  </a:extLst>
                </a:gridCol>
                <a:gridCol w="719930">
                  <a:extLst>
                    <a:ext uri="{9D8B030D-6E8A-4147-A177-3AD203B41FA5}">
                      <a16:colId xmlns:a16="http://schemas.microsoft.com/office/drawing/2014/main" val="1948500170"/>
                    </a:ext>
                  </a:extLst>
                </a:gridCol>
                <a:gridCol w="834464">
                  <a:extLst>
                    <a:ext uri="{9D8B030D-6E8A-4147-A177-3AD203B41FA5}">
                      <a16:colId xmlns:a16="http://schemas.microsoft.com/office/drawing/2014/main" val="1723610469"/>
                    </a:ext>
                  </a:extLst>
                </a:gridCol>
                <a:gridCol w="703568">
                  <a:extLst>
                    <a:ext uri="{9D8B030D-6E8A-4147-A177-3AD203B41FA5}">
                      <a16:colId xmlns:a16="http://schemas.microsoft.com/office/drawing/2014/main" val="1944065245"/>
                    </a:ext>
                  </a:extLst>
                </a:gridCol>
                <a:gridCol w="1341687">
                  <a:extLst>
                    <a:ext uri="{9D8B030D-6E8A-4147-A177-3AD203B41FA5}">
                      <a16:colId xmlns:a16="http://schemas.microsoft.com/office/drawing/2014/main" val="284157545"/>
                    </a:ext>
                  </a:extLst>
                </a:gridCol>
              </a:tblGrid>
              <a:tr h="962310">
                <a:tc>
                  <a:txBody>
                    <a:bodyPr/>
                    <a:lstStyle/>
                    <a:p>
                      <a:pPr algn="ctr" fontAlgn="b"/>
                      <a:r>
                        <a:rPr lang="en-US" sz="1400" b="1" i="0" u="none" strike="noStrike">
                          <a:solidFill>
                            <a:schemeClr val="bg1"/>
                          </a:solidFill>
                          <a:effectLst/>
                          <a:latin typeface="Calibri" panose="020F0502020204030204" pitchFamily="34" charset="0"/>
                        </a:rPr>
                        <a:t>Class of Provision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3769C3">
                            <a:shade val="30000"/>
                            <a:satMod val="115000"/>
                          </a:srgbClr>
                        </a:gs>
                        <a:gs pos="50000">
                          <a:srgbClr val="3769C3">
                            <a:shade val="67500"/>
                            <a:satMod val="115000"/>
                          </a:srgbClr>
                        </a:gs>
                        <a:gs pos="100000">
                          <a:srgbClr val="3769C3">
                            <a:shade val="100000"/>
                            <a:satMod val="115000"/>
                          </a:srgbClr>
                        </a:gs>
                      </a:gsLst>
                      <a:lin ang="5400000" scaled="1"/>
                      <a:tileRect/>
                    </a:gradFill>
                  </a:tcPr>
                </a:tc>
                <a:tc>
                  <a:txBody>
                    <a:bodyPr/>
                    <a:lstStyle/>
                    <a:p>
                      <a:pPr algn="ctr" fontAlgn="b"/>
                      <a:r>
                        <a:rPr lang="en-US" sz="1400" b="1" i="0" u="none" strike="noStrike">
                          <a:solidFill>
                            <a:schemeClr val="bg1"/>
                          </a:solidFill>
                          <a:effectLst/>
                          <a:latin typeface="Calibri" panose="020F0502020204030204" pitchFamily="34" charset="0"/>
                        </a:rPr>
                        <a:t>Opening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3769C3">
                            <a:shade val="30000"/>
                            <a:satMod val="115000"/>
                          </a:srgbClr>
                        </a:gs>
                        <a:gs pos="50000">
                          <a:srgbClr val="3769C3">
                            <a:shade val="67500"/>
                            <a:satMod val="115000"/>
                          </a:srgbClr>
                        </a:gs>
                        <a:gs pos="100000">
                          <a:srgbClr val="3769C3">
                            <a:shade val="100000"/>
                            <a:satMod val="115000"/>
                          </a:srgbClr>
                        </a:gs>
                      </a:gsLst>
                      <a:lin ang="5400000" scaled="1"/>
                      <a:tileRect/>
                    </a:gradFill>
                  </a:tcPr>
                </a:tc>
                <a:tc>
                  <a:txBody>
                    <a:bodyPr/>
                    <a:lstStyle/>
                    <a:p>
                      <a:pPr algn="ctr" fontAlgn="b"/>
                      <a:r>
                        <a:rPr lang="en-US" sz="1400" b="1" i="0" u="none" strike="noStrike">
                          <a:solidFill>
                            <a:schemeClr val="bg1"/>
                          </a:solidFill>
                          <a:effectLst/>
                          <a:latin typeface="Calibri" panose="020F0502020204030204" pitchFamily="34" charset="0"/>
                        </a:rPr>
                        <a:t>Addition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3769C3">
                            <a:shade val="30000"/>
                            <a:satMod val="115000"/>
                          </a:srgbClr>
                        </a:gs>
                        <a:gs pos="50000">
                          <a:srgbClr val="3769C3">
                            <a:shade val="67500"/>
                            <a:satMod val="115000"/>
                          </a:srgbClr>
                        </a:gs>
                        <a:gs pos="100000">
                          <a:srgbClr val="3769C3">
                            <a:shade val="100000"/>
                            <a:satMod val="115000"/>
                          </a:srgbClr>
                        </a:gs>
                      </a:gsLst>
                      <a:lin ang="5400000" scaled="1"/>
                      <a:tileRect/>
                    </a:gradFill>
                  </a:tcPr>
                </a:tc>
                <a:tc>
                  <a:txBody>
                    <a:bodyPr/>
                    <a:lstStyle/>
                    <a:p>
                      <a:pPr algn="ctr" fontAlgn="b"/>
                      <a:r>
                        <a:rPr lang="en-US" sz="1400" b="1" i="0" u="none" strike="noStrike">
                          <a:solidFill>
                            <a:schemeClr val="bg1"/>
                          </a:solidFill>
                          <a:effectLst/>
                          <a:latin typeface="Calibri" panose="020F0502020204030204" pitchFamily="34" charset="0"/>
                        </a:rPr>
                        <a:t>Utilisation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3769C3">
                            <a:shade val="30000"/>
                            <a:satMod val="115000"/>
                          </a:srgbClr>
                        </a:gs>
                        <a:gs pos="50000">
                          <a:srgbClr val="3769C3">
                            <a:shade val="67500"/>
                            <a:satMod val="115000"/>
                          </a:srgbClr>
                        </a:gs>
                        <a:gs pos="100000">
                          <a:srgbClr val="3769C3">
                            <a:shade val="100000"/>
                            <a:satMod val="115000"/>
                          </a:srgbClr>
                        </a:gs>
                      </a:gsLst>
                      <a:lin ang="5400000" scaled="1"/>
                      <a:tileRect/>
                    </a:gradFill>
                  </a:tcPr>
                </a:tc>
                <a:tc>
                  <a:txBody>
                    <a:bodyPr/>
                    <a:lstStyle/>
                    <a:p>
                      <a:pPr algn="ctr" fontAlgn="b"/>
                      <a:r>
                        <a:rPr lang="en-US" sz="1400" b="1" i="0" u="none" strike="noStrike">
                          <a:solidFill>
                            <a:schemeClr val="bg1"/>
                          </a:solidFill>
                          <a:effectLst/>
                          <a:latin typeface="Calibri" panose="020F0502020204030204" pitchFamily="34" charset="0"/>
                        </a:rPr>
                        <a:t>Reversal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3769C3">
                            <a:shade val="30000"/>
                            <a:satMod val="115000"/>
                          </a:srgbClr>
                        </a:gs>
                        <a:gs pos="50000">
                          <a:srgbClr val="3769C3">
                            <a:shade val="67500"/>
                            <a:satMod val="115000"/>
                          </a:srgbClr>
                        </a:gs>
                        <a:gs pos="100000">
                          <a:srgbClr val="3769C3">
                            <a:shade val="100000"/>
                            <a:satMod val="115000"/>
                          </a:srgbClr>
                        </a:gs>
                      </a:gsLst>
                      <a:lin ang="5400000" scaled="1"/>
                      <a:tileRect/>
                    </a:gradFill>
                  </a:tcPr>
                </a:tc>
                <a:tc>
                  <a:txBody>
                    <a:bodyPr/>
                    <a:lstStyle/>
                    <a:p>
                      <a:pPr algn="ctr" fontAlgn="b"/>
                      <a:r>
                        <a:rPr lang="en-US" sz="1400" b="1" i="0" u="none" strike="noStrike" dirty="0">
                          <a:solidFill>
                            <a:schemeClr val="bg1"/>
                          </a:solidFill>
                          <a:effectLst/>
                          <a:latin typeface="Calibri" panose="020F0502020204030204" pitchFamily="34" charset="0"/>
                        </a:rPr>
                        <a:t>Expected Reimbursement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3769C3">
                            <a:shade val="30000"/>
                            <a:satMod val="115000"/>
                          </a:srgbClr>
                        </a:gs>
                        <a:gs pos="50000">
                          <a:srgbClr val="3769C3">
                            <a:shade val="67500"/>
                            <a:satMod val="115000"/>
                          </a:srgbClr>
                        </a:gs>
                        <a:gs pos="100000">
                          <a:srgbClr val="3769C3">
                            <a:shade val="100000"/>
                            <a:satMod val="115000"/>
                          </a:srgbClr>
                        </a:gs>
                      </a:gsLst>
                      <a:lin ang="5400000" scaled="1"/>
                      <a:tileRect/>
                    </a:gradFill>
                  </a:tcPr>
                </a:tc>
                <a:extLst>
                  <a:ext uri="{0D108BD9-81ED-4DB2-BD59-A6C34878D82A}">
                    <a16:rowId xmlns:a16="http://schemas.microsoft.com/office/drawing/2014/main" val="395092606"/>
                  </a:ext>
                </a:extLst>
              </a:tr>
              <a:tr h="962310">
                <a:tc>
                  <a:txBody>
                    <a:bodyPr/>
                    <a:lstStyle/>
                    <a:p>
                      <a:pPr algn="ctr" fontAlgn="b"/>
                      <a:r>
                        <a:rPr lang="en-US" sz="1400" b="0" i="0" u="none" strike="noStrike">
                          <a:solidFill>
                            <a:srgbClr val="000000"/>
                          </a:solidFill>
                          <a:effectLst/>
                          <a:latin typeface="Calibri" panose="020F0502020204030204" pitchFamily="34" charset="0"/>
                        </a:rPr>
                        <a:t>Provision for warranties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xxx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xxx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xxx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xxx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xxx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8284677"/>
                  </a:ext>
                </a:extLst>
              </a:tr>
              <a:tr h="481155">
                <a:tc>
                  <a:txBody>
                    <a:bodyPr/>
                    <a:lstStyle/>
                    <a:p>
                      <a:pPr algn="ctr" fontAlgn="b"/>
                      <a:r>
                        <a:rPr lang="en-US" sz="1400" b="0" i="0" u="none" strike="noStrike">
                          <a:solidFill>
                            <a:srgbClr val="000000"/>
                          </a:solidFill>
                          <a:effectLst/>
                          <a:latin typeface="Calibri" panose="020F0502020204030204" pitchFamily="34" charset="0"/>
                        </a:rPr>
                        <a:t>Provision for GST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xxx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xxx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xxx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xxx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xxx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543152"/>
                  </a:ext>
                </a:extLst>
              </a:tr>
              <a:tr h="962310">
                <a:tc>
                  <a:txBody>
                    <a:bodyPr/>
                    <a:lstStyle/>
                    <a:p>
                      <a:pPr algn="ctr" fontAlgn="b"/>
                      <a:r>
                        <a:rPr lang="en-US" sz="1400" b="0" i="0" u="none" strike="noStrike">
                          <a:solidFill>
                            <a:srgbClr val="000000"/>
                          </a:solidFill>
                          <a:effectLst/>
                          <a:latin typeface="Calibri" panose="020F0502020204030204" pitchFamily="34" charset="0"/>
                        </a:rPr>
                        <a:t>Provision for Other expenses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xxx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xxx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xxx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xxx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xxx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3952997"/>
                  </a:ext>
                </a:extLst>
              </a:tr>
            </a:tbl>
          </a:graphicData>
        </a:graphic>
      </p:graphicFrame>
      <p:sp>
        <p:nvSpPr>
          <p:cNvPr id="19" name="TextBox 18">
            <a:extLst>
              <a:ext uri="{FF2B5EF4-FFF2-40B4-BE49-F238E27FC236}">
                <a16:creationId xmlns:a16="http://schemas.microsoft.com/office/drawing/2014/main" id="{638C6A32-94FE-E6A2-DCB3-A39D37CBF19E}"/>
              </a:ext>
            </a:extLst>
          </p:cNvPr>
          <p:cNvSpPr txBox="1"/>
          <p:nvPr/>
        </p:nvSpPr>
        <p:spPr>
          <a:xfrm>
            <a:off x="660511" y="1954885"/>
            <a:ext cx="10664342" cy="338554"/>
          </a:xfrm>
          <a:prstGeom prst="rect">
            <a:avLst/>
          </a:prstGeom>
          <a:noFill/>
        </p:spPr>
        <p:txBody>
          <a:bodyPr wrap="square" rtlCol="0">
            <a:spAutoFit/>
          </a:bodyPr>
          <a:lstStyle/>
          <a:p>
            <a:pPr algn="ctr"/>
            <a:r>
              <a:rPr lang="en-US" sz="1600" dirty="0"/>
              <a:t>Disclosure is to be made for each class of provision/contingent asset</a:t>
            </a:r>
          </a:p>
        </p:txBody>
      </p:sp>
      <p:graphicFrame>
        <p:nvGraphicFramePr>
          <p:cNvPr id="22" name="Table 21">
            <a:extLst>
              <a:ext uri="{FF2B5EF4-FFF2-40B4-BE49-F238E27FC236}">
                <a16:creationId xmlns:a16="http://schemas.microsoft.com/office/drawing/2014/main" id="{550AFAE8-2E7F-B699-341F-35DB4BC2A898}"/>
              </a:ext>
            </a:extLst>
          </p:cNvPr>
          <p:cNvGraphicFramePr>
            <a:graphicFrameLocks noGrp="1"/>
          </p:cNvGraphicFramePr>
          <p:nvPr>
            <p:extLst>
              <p:ext uri="{D42A27DB-BD31-4B8C-83A1-F6EECF244321}">
                <p14:modId xmlns:p14="http://schemas.microsoft.com/office/powerpoint/2010/main" val="4073005021"/>
              </p:ext>
            </p:extLst>
          </p:nvPr>
        </p:nvGraphicFramePr>
        <p:xfrm>
          <a:off x="6721841" y="2420505"/>
          <a:ext cx="4603012" cy="3368086"/>
        </p:xfrm>
        <a:graphic>
          <a:graphicData uri="http://schemas.openxmlformats.org/drawingml/2006/table">
            <a:tbl>
              <a:tblPr/>
              <a:tblGrid>
                <a:gridCol w="818313">
                  <a:extLst>
                    <a:ext uri="{9D8B030D-6E8A-4147-A177-3AD203B41FA5}">
                      <a16:colId xmlns:a16="http://schemas.microsoft.com/office/drawing/2014/main" val="1351956935"/>
                    </a:ext>
                  </a:extLst>
                </a:gridCol>
                <a:gridCol w="2966386">
                  <a:extLst>
                    <a:ext uri="{9D8B030D-6E8A-4147-A177-3AD203B41FA5}">
                      <a16:colId xmlns:a16="http://schemas.microsoft.com/office/drawing/2014/main" val="3811921654"/>
                    </a:ext>
                  </a:extLst>
                </a:gridCol>
                <a:gridCol w="818313">
                  <a:extLst>
                    <a:ext uri="{9D8B030D-6E8A-4147-A177-3AD203B41FA5}">
                      <a16:colId xmlns:a16="http://schemas.microsoft.com/office/drawing/2014/main" val="550812271"/>
                    </a:ext>
                  </a:extLst>
                </a:gridCol>
              </a:tblGrid>
              <a:tr h="891675">
                <a:tc>
                  <a:txBody>
                    <a:bodyPr/>
                    <a:lstStyle/>
                    <a:p>
                      <a:pPr algn="ctr" fontAlgn="b"/>
                      <a:r>
                        <a:rPr lang="en-US" sz="1400" b="1" i="0" u="none" strike="noStrike" dirty="0">
                          <a:solidFill>
                            <a:schemeClr val="bg1"/>
                          </a:solidFill>
                          <a:effectLst/>
                          <a:latin typeface="Calibri" panose="020F0502020204030204" pitchFamily="34" charset="0"/>
                        </a:rPr>
                        <a:t>Sr.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3769C3">
                            <a:shade val="30000"/>
                            <a:satMod val="115000"/>
                          </a:srgbClr>
                        </a:gs>
                        <a:gs pos="50000">
                          <a:srgbClr val="3769C3">
                            <a:shade val="67500"/>
                            <a:satMod val="115000"/>
                          </a:srgbClr>
                        </a:gs>
                        <a:gs pos="100000">
                          <a:srgbClr val="3769C3">
                            <a:shade val="100000"/>
                            <a:satMod val="115000"/>
                          </a:srgbClr>
                        </a:gs>
                      </a:gsLst>
                      <a:lin ang="5400000" scaled="1"/>
                      <a:tileRect/>
                    </a:gradFill>
                  </a:tcPr>
                </a:tc>
                <a:tc>
                  <a:txBody>
                    <a:bodyPr/>
                    <a:lstStyle/>
                    <a:p>
                      <a:pPr algn="ctr" fontAlgn="b"/>
                      <a:r>
                        <a:rPr lang="en-US" sz="1400" b="1" i="0" u="none" strike="noStrike" dirty="0">
                          <a:solidFill>
                            <a:schemeClr val="bg1"/>
                          </a:solidFill>
                          <a:effectLst/>
                          <a:latin typeface="Calibri" panose="020F0502020204030204" pitchFamily="34" charset="0"/>
                        </a:rPr>
                        <a:t>Particulars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3769C3">
                            <a:shade val="30000"/>
                            <a:satMod val="115000"/>
                          </a:srgbClr>
                        </a:gs>
                        <a:gs pos="50000">
                          <a:srgbClr val="3769C3">
                            <a:shade val="67500"/>
                            <a:satMod val="115000"/>
                          </a:srgbClr>
                        </a:gs>
                        <a:gs pos="100000">
                          <a:srgbClr val="3769C3">
                            <a:shade val="100000"/>
                            <a:satMod val="115000"/>
                          </a:srgbClr>
                        </a:gs>
                      </a:gsLst>
                      <a:lin ang="5400000" scaled="1"/>
                      <a:tileRect/>
                    </a:gradFill>
                  </a:tcPr>
                </a:tc>
                <a:tc>
                  <a:txBody>
                    <a:bodyPr/>
                    <a:lstStyle/>
                    <a:p>
                      <a:pPr algn="ctr" fontAlgn="b"/>
                      <a:r>
                        <a:rPr lang="en-US" sz="1400" b="1" i="0" u="none" strike="noStrike" dirty="0">
                          <a:solidFill>
                            <a:schemeClr val="bg1"/>
                          </a:solidFill>
                          <a:effectLst/>
                          <a:latin typeface="Calibri" panose="020F0502020204030204" pitchFamily="34" charset="0"/>
                        </a:rPr>
                        <a:t>Amount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3769C3">
                            <a:shade val="30000"/>
                            <a:satMod val="115000"/>
                          </a:srgbClr>
                        </a:gs>
                        <a:gs pos="50000">
                          <a:srgbClr val="3769C3">
                            <a:shade val="67500"/>
                            <a:satMod val="115000"/>
                          </a:srgbClr>
                        </a:gs>
                        <a:gs pos="100000">
                          <a:srgbClr val="3769C3">
                            <a:shade val="100000"/>
                            <a:satMod val="115000"/>
                          </a:srgbClr>
                        </a:gs>
                      </a:gsLst>
                      <a:lin ang="5400000" scaled="1"/>
                      <a:tileRect/>
                    </a:gradFill>
                  </a:tcPr>
                </a:tc>
                <a:extLst>
                  <a:ext uri="{0D108BD9-81ED-4DB2-BD59-A6C34878D82A}">
                    <a16:rowId xmlns:a16="http://schemas.microsoft.com/office/drawing/2014/main" val="1535410056"/>
                  </a:ext>
                </a:extLst>
              </a:tr>
              <a:tr h="1106715">
                <a:tc>
                  <a:txBody>
                    <a:bodyPr/>
                    <a:lstStyle/>
                    <a:p>
                      <a:pPr algn="ctr" fontAlgn="t"/>
                      <a:r>
                        <a:rPr lang="en-US" sz="1400" b="0" i="0" u="none" strike="noStrike" dirty="0">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Carrying Amount of Contingent asset recognised as per ICDS: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-Opening Balance</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-Closing Balance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xxx</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xxx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9293018"/>
                  </a:ext>
                </a:extLst>
              </a:tr>
              <a:tr h="482133">
                <a:tc>
                  <a:txBody>
                    <a:bodyPr/>
                    <a:lstStyle/>
                    <a:p>
                      <a:pPr algn="ctr" fontAlgn="t"/>
                      <a:r>
                        <a:rPr lang="en-US" sz="1400" b="0" i="0" u="none" strike="noStrike" dirty="0">
                          <a:solidFill>
                            <a:srgbClr val="000000"/>
                          </a:solidFill>
                          <a:effectLst/>
                          <a:latin typeface="Calibri" panose="020F050202020403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Additional amount of asset and related income recognised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xxx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4875"/>
                  </a:ext>
                </a:extLst>
              </a:tr>
              <a:tr h="887563">
                <a:tc>
                  <a:txBody>
                    <a:bodyPr/>
                    <a:lstStyle/>
                    <a:p>
                      <a:pPr algn="ctr" fontAlgn="t"/>
                      <a:r>
                        <a:rPr lang="en-US" sz="1400" b="0" i="0" u="none" strike="noStrike" dirty="0">
                          <a:solidFill>
                            <a:srgbClr val="000000"/>
                          </a:solidFill>
                          <a:effectLst/>
                          <a:latin typeface="Calibri" panose="020F050202020403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Amount of asset and related income reversed during the year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xxx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6555452"/>
                  </a:ext>
                </a:extLst>
              </a:tr>
            </a:tbl>
          </a:graphicData>
        </a:graphic>
      </p:graphicFrame>
    </p:spTree>
    <p:extLst>
      <p:ext uri="{BB962C8B-B14F-4D97-AF65-F5344CB8AC3E}">
        <p14:creationId xmlns:p14="http://schemas.microsoft.com/office/powerpoint/2010/main" val="300443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6C16B402-1D96-3A71-AF65-F3E678CCB5B2}"/>
              </a:ext>
            </a:extLst>
          </p:cNvPr>
          <p:cNvSpPr txBox="1"/>
          <p:nvPr/>
        </p:nvSpPr>
        <p:spPr>
          <a:xfrm>
            <a:off x="389149" y="834358"/>
            <a:ext cx="5842000" cy="369332"/>
          </a:xfrm>
          <a:prstGeom prst="rect">
            <a:avLst/>
          </a:prstGeom>
          <a:noFill/>
        </p:spPr>
        <p:txBody>
          <a:bodyPr wrap="square" rtlCol="0">
            <a:spAutoFit/>
          </a:bodyPr>
          <a:lstStyle/>
          <a:p>
            <a:r>
              <a:rPr lang="en-US" b="1" dirty="0">
                <a:solidFill>
                  <a:schemeClr val="bg1">
                    <a:lumMod val="50000"/>
                  </a:schemeClr>
                </a:solidFill>
              </a:rPr>
              <a:t>ICDS – AS – IND AS – A Differentiation</a:t>
            </a:r>
          </a:p>
        </p:txBody>
      </p:sp>
      <p:grpSp>
        <p:nvGrpSpPr>
          <p:cNvPr id="4" name="Group 3">
            <a:extLst>
              <a:ext uri="{FF2B5EF4-FFF2-40B4-BE49-F238E27FC236}">
                <a16:creationId xmlns:a16="http://schemas.microsoft.com/office/drawing/2014/main" id="{FB4DDAC1-BB58-E20D-6566-77CA6C54868B}"/>
              </a:ext>
            </a:extLst>
          </p:cNvPr>
          <p:cNvGrpSpPr/>
          <p:nvPr/>
        </p:nvGrpSpPr>
        <p:grpSpPr>
          <a:xfrm>
            <a:off x="389149" y="1567646"/>
            <a:ext cx="3689762" cy="4740557"/>
            <a:chOff x="2908521" y="1973859"/>
            <a:chExt cx="2368940" cy="4415950"/>
          </a:xfrm>
        </p:grpSpPr>
        <p:sp>
          <p:nvSpPr>
            <p:cNvPr id="5" name="Round Same Side Corner Rectangle 7">
              <a:extLst>
                <a:ext uri="{FF2B5EF4-FFF2-40B4-BE49-F238E27FC236}">
                  <a16:creationId xmlns:a16="http://schemas.microsoft.com/office/drawing/2014/main" id="{BDA1B9C5-32C9-0026-9BB2-94386D6F2043}"/>
                </a:ext>
              </a:extLst>
            </p:cNvPr>
            <p:cNvSpPr/>
            <p:nvPr/>
          </p:nvSpPr>
          <p:spPr bwMode="gray">
            <a:xfrm>
              <a:off x="2908522" y="1973859"/>
              <a:ext cx="2368939" cy="431894"/>
            </a:xfrm>
            <a:prstGeom prst="round2SameRect">
              <a:avLst>
                <a:gd name="adj1" fmla="val 50000"/>
                <a:gd name="adj2" fmla="val 0"/>
              </a:avLst>
            </a:prstGeom>
            <a:solidFill>
              <a:schemeClr val="accent1">
                <a:lumMod val="50000"/>
              </a:schemeClr>
            </a:solidFill>
            <a:ln w="19050" algn="ctr">
              <a:solidFill>
                <a:schemeClr val="accent5">
                  <a:lumMod val="50000"/>
                </a:schemeClr>
              </a:solidFill>
              <a:miter lim="800000"/>
              <a:headEnd/>
              <a:tailEnd/>
            </a:ln>
          </p:spPr>
          <p:txBody>
            <a:bodyPr wrap="square" lIns="0" tIns="88900" rIns="0" bIns="108000" rtlCol="0" anchor="ctr"/>
            <a:lstStyle/>
            <a:p>
              <a:pPr algn="ctr">
                <a:buFont typeface="Wingdings 2" pitchFamily="18" charset="2"/>
                <a:buNone/>
              </a:pPr>
              <a:r>
                <a:rPr lang="en-US" sz="1600" b="1" dirty="0">
                  <a:solidFill>
                    <a:schemeClr val="bg1"/>
                  </a:solidFill>
                </a:rPr>
                <a:t>ICDS</a:t>
              </a:r>
            </a:p>
          </p:txBody>
        </p:sp>
        <p:sp>
          <p:nvSpPr>
            <p:cNvPr id="6" name="Round Same Side Corner Rectangle 9">
              <a:extLst>
                <a:ext uri="{FF2B5EF4-FFF2-40B4-BE49-F238E27FC236}">
                  <a16:creationId xmlns:a16="http://schemas.microsoft.com/office/drawing/2014/main" id="{31BE6FC9-A95C-20C6-97AF-188B1307C16F}"/>
                </a:ext>
              </a:extLst>
            </p:cNvPr>
            <p:cNvSpPr/>
            <p:nvPr/>
          </p:nvSpPr>
          <p:spPr bwMode="gray">
            <a:xfrm>
              <a:off x="2908521" y="2402997"/>
              <a:ext cx="2368939" cy="3986812"/>
            </a:xfrm>
            <a:prstGeom prst="round2SameRect">
              <a:avLst>
                <a:gd name="adj1" fmla="val 0"/>
                <a:gd name="adj2" fmla="val 11552"/>
              </a:avLst>
            </a:prstGeom>
            <a:solidFill>
              <a:srgbClr val="ECECEC">
                <a:alpha val="28000"/>
              </a:srgbClr>
            </a:solidFill>
            <a:ln w="19050" algn="ctr">
              <a:solidFill>
                <a:schemeClr val="accent5">
                  <a:lumMod val="50000"/>
                </a:schemeClr>
              </a:solidFill>
              <a:prstDash val="sysDot"/>
              <a:miter lim="800000"/>
              <a:headEnd/>
              <a:tailEnd/>
            </a:ln>
          </p:spPr>
          <p:txBody>
            <a:bodyPr wrap="square" lIns="36000" tIns="108000" rIns="88900" bIns="88900" rtlCol="0" anchor="t"/>
            <a:lstStyle/>
            <a:p>
              <a:pPr marL="285750" indent="-285750" algn="just">
                <a:buFont typeface="Arial" panose="020B0604020202020204" pitchFamily="34" charset="0"/>
                <a:buChar char="•"/>
              </a:pPr>
              <a:r>
                <a:rPr lang="en-US" sz="1400" dirty="0"/>
                <a:t>A provision is recognised for a present obligation as a result of past event if the liability is considered reasonably certain and can be reliably estimated.</a:t>
              </a:r>
            </a:p>
            <a:p>
              <a:pPr marL="285750" indent="-285750" algn="just">
                <a:buFont typeface="Arial" panose="020B0604020202020204" pitchFamily="34" charset="0"/>
                <a:buChar char="•"/>
              </a:pPr>
              <a:r>
                <a:rPr lang="en-US" sz="1400" dirty="0"/>
                <a:t>The term ‘reasonable certain’ is not defined.</a:t>
              </a:r>
            </a:p>
            <a:p>
              <a:pPr marL="285750" indent="-285750" algn="just">
                <a:buFont typeface="Arial" panose="020B0604020202020204" pitchFamily="34" charset="0"/>
                <a:buChar char="•"/>
              </a:pPr>
              <a:r>
                <a:rPr lang="en-US" sz="1400" dirty="0"/>
                <a:t>The amount recognised as a provision should be the best estimate of the expenditure required to settle the present obligation at the end of the year.</a:t>
              </a:r>
            </a:p>
            <a:p>
              <a:pPr marL="285750" indent="-285750" algn="just">
                <a:buFont typeface="Arial" panose="020B0604020202020204" pitchFamily="34" charset="0"/>
                <a:buChar char="•"/>
              </a:pPr>
              <a:r>
                <a:rPr lang="en-US" sz="1400" dirty="0"/>
                <a:t>The amount of a provision is not discounted to its present value</a:t>
              </a:r>
            </a:p>
            <a:p>
              <a:pPr algn="just"/>
              <a:endParaRPr lang="en-US" sz="1400" dirty="0"/>
            </a:p>
            <a:p>
              <a:pPr marL="285750" indent="-285750" algn="just">
                <a:buFont typeface="Arial" panose="020B0604020202020204" pitchFamily="34" charset="0"/>
                <a:buChar char="•"/>
              </a:pPr>
              <a:r>
                <a:rPr lang="en-US" sz="1400" dirty="0"/>
                <a:t>A contingent asset is recognised when the realisation is reasonably certain Such asset is measured in a manner similar to provisions The term ‘reasonable certain’ is not defined.</a:t>
              </a:r>
            </a:p>
          </p:txBody>
        </p:sp>
      </p:grpSp>
      <p:grpSp>
        <p:nvGrpSpPr>
          <p:cNvPr id="7" name="Group 6">
            <a:extLst>
              <a:ext uri="{FF2B5EF4-FFF2-40B4-BE49-F238E27FC236}">
                <a16:creationId xmlns:a16="http://schemas.microsoft.com/office/drawing/2014/main" id="{A8B5275F-C18E-FCE1-4C1C-248568ACCD61}"/>
              </a:ext>
            </a:extLst>
          </p:cNvPr>
          <p:cNvGrpSpPr/>
          <p:nvPr/>
        </p:nvGrpSpPr>
        <p:grpSpPr>
          <a:xfrm>
            <a:off x="4268732" y="1564086"/>
            <a:ext cx="3689762" cy="4738385"/>
            <a:chOff x="2908521" y="1973858"/>
            <a:chExt cx="2368940" cy="5017591"/>
          </a:xfrm>
        </p:grpSpPr>
        <p:sp>
          <p:nvSpPr>
            <p:cNvPr id="8" name="Round Same Side Corner Rectangle 7">
              <a:extLst>
                <a:ext uri="{FF2B5EF4-FFF2-40B4-BE49-F238E27FC236}">
                  <a16:creationId xmlns:a16="http://schemas.microsoft.com/office/drawing/2014/main" id="{D9346954-1FEB-269A-DB99-42DECF17FFCD}"/>
                </a:ext>
              </a:extLst>
            </p:cNvPr>
            <p:cNvSpPr/>
            <p:nvPr/>
          </p:nvSpPr>
          <p:spPr bwMode="gray">
            <a:xfrm>
              <a:off x="2908522" y="1973858"/>
              <a:ext cx="2368939" cy="485530"/>
            </a:xfrm>
            <a:prstGeom prst="round2SameRect">
              <a:avLst>
                <a:gd name="adj1" fmla="val 50000"/>
                <a:gd name="adj2" fmla="val 0"/>
              </a:avLst>
            </a:prstGeom>
            <a:solidFill>
              <a:schemeClr val="accent1">
                <a:lumMod val="50000"/>
              </a:schemeClr>
            </a:solidFill>
            <a:ln w="19050" algn="ctr">
              <a:solidFill>
                <a:schemeClr val="accent5">
                  <a:lumMod val="50000"/>
                </a:schemeClr>
              </a:solidFill>
              <a:miter lim="800000"/>
              <a:headEnd/>
              <a:tailEnd/>
            </a:ln>
          </p:spPr>
          <p:txBody>
            <a:bodyPr wrap="square" lIns="0" tIns="88900" rIns="0" bIns="108000" rtlCol="0" anchor="ctr"/>
            <a:lstStyle/>
            <a:p>
              <a:pPr algn="ctr">
                <a:buFont typeface="Wingdings 2" pitchFamily="18" charset="2"/>
                <a:buNone/>
              </a:pPr>
              <a:r>
                <a:rPr lang="en-US" sz="1600" b="1" dirty="0">
                  <a:solidFill>
                    <a:schemeClr val="bg1"/>
                  </a:solidFill>
                </a:rPr>
                <a:t>Accounting standard</a:t>
              </a:r>
            </a:p>
          </p:txBody>
        </p:sp>
        <p:sp>
          <p:nvSpPr>
            <p:cNvPr id="10" name="Round Same Side Corner Rectangle 9">
              <a:extLst>
                <a:ext uri="{FF2B5EF4-FFF2-40B4-BE49-F238E27FC236}">
                  <a16:creationId xmlns:a16="http://schemas.microsoft.com/office/drawing/2014/main" id="{10B29C19-4F35-9D1A-72EC-1CFD86D6DAAC}"/>
                </a:ext>
              </a:extLst>
            </p:cNvPr>
            <p:cNvSpPr/>
            <p:nvPr/>
          </p:nvSpPr>
          <p:spPr bwMode="gray">
            <a:xfrm>
              <a:off x="2908521" y="2459387"/>
              <a:ext cx="2368939" cy="4532062"/>
            </a:xfrm>
            <a:prstGeom prst="round2SameRect">
              <a:avLst>
                <a:gd name="adj1" fmla="val 0"/>
                <a:gd name="adj2" fmla="val 11552"/>
              </a:avLst>
            </a:prstGeom>
            <a:solidFill>
              <a:srgbClr val="ECECEC">
                <a:alpha val="28000"/>
              </a:srgbClr>
            </a:solidFill>
            <a:ln w="19050" algn="ctr">
              <a:solidFill>
                <a:schemeClr val="accent5">
                  <a:lumMod val="50000"/>
                </a:schemeClr>
              </a:solidFill>
              <a:prstDash val="sysDot"/>
              <a:miter lim="800000"/>
              <a:headEnd/>
              <a:tailEnd/>
            </a:ln>
          </p:spPr>
          <p:txBody>
            <a:bodyPr wrap="square" lIns="36000" tIns="108000" rIns="88900" bIns="88900" rtlCol="0" anchor="t"/>
            <a:lstStyle/>
            <a:p>
              <a:pPr marL="285750" indent="-285750" algn="just">
                <a:buFont typeface="Arial" panose="020B0604020202020204" pitchFamily="34" charset="0"/>
                <a:buChar char="•"/>
              </a:pPr>
              <a:r>
                <a:rPr lang="en-US" sz="1400" dirty="0"/>
                <a:t>Similar to ICDS except that liability should be probable.</a:t>
              </a:r>
            </a:p>
            <a:p>
              <a:pPr marL="285750" indent="-285750" algn="just">
                <a:buFont typeface="Arial" panose="020B0604020202020204" pitchFamily="34" charset="0"/>
                <a:buChar char="•"/>
              </a:pPr>
              <a:r>
                <a:rPr lang="en-US" sz="1400" dirty="0"/>
                <a:t>Probable means more likely than not.</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Similar to ICDS</a:t>
              </a:r>
            </a:p>
            <a:p>
              <a:pPr algn="just"/>
              <a:endParaRPr lang="en-US" dirty="0">
                <a:latin typeface="NewsGothicStd"/>
              </a:endParaRPr>
            </a:p>
            <a:p>
              <a:pPr algn="just"/>
              <a:endParaRPr lang="en-US" sz="1800" b="0" i="0" u="none" strike="noStrike" baseline="0" dirty="0">
                <a:latin typeface="NewsGothicStd"/>
              </a:endParaRPr>
            </a:p>
            <a:p>
              <a:pPr algn="just"/>
              <a:endParaRPr lang="en-US" sz="1800" b="0" i="0" u="none" strike="noStrike" baseline="0" dirty="0">
                <a:latin typeface="NewsGothicStd"/>
              </a:endParaRPr>
            </a:p>
            <a:p>
              <a:pPr algn="just"/>
              <a:endParaRPr lang="en-US" sz="1800" b="0" i="0" u="none" strike="noStrike" baseline="0" dirty="0">
                <a:latin typeface="NewsGothicStd"/>
              </a:endParaRPr>
            </a:p>
            <a:p>
              <a:pPr marL="285750" indent="-285750" algn="just">
                <a:buFont typeface="Arial" panose="020B0604020202020204" pitchFamily="34" charset="0"/>
                <a:buChar char="•"/>
              </a:pPr>
              <a:r>
                <a:rPr lang="en-US" sz="1400" dirty="0"/>
                <a:t>Contingent asset is recognised when the realisation is virtually certain.</a:t>
              </a:r>
            </a:p>
          </p:txBody>
        </p:sp>
      </p:grpSp>
      <p:grpSp>
        <p:nvGrpSpPr>
          <p:cNvPr id="11" name="Group 10">
            <a:extLst>
              <a:ext uri="{FF2B5EF4-FFF2-40B4-BE49-F238E27FC236}">
                <a16:creationId xmlns:a16="http://schemas.microsoft.com/office/drawing/2014/main" id="{5C0369B5-58A5-2DC0-8C90-C4465AFCBDFA}"/>
              </a:ext>
            </a:extLst>
          </p:cNvPr>
          <p:cNvGrpSpPr/>
          <p:nvPr/>
        </p:nvGrpSpPr>
        <p:grpSpPr>
          <a:xfrm>
            <a:off x="8148313" y="1564085"/>
            <a:ext cx="3689762" cy="4738385"/>
            <a:chOff x="2908521" y="1973858"/>
            <a:chExt cx="2368940" cy="2898762"/>
          </a:xfrm>
        </p:grpSpPr>
        <p:sp>
          <p:nvSpPr>
            <p:cNvPr id="12" name="Round Same Side Corner Rectangle 7">
              <a:extLst>
                <a:ext uri="{FF2B5EF4-FFF2-40B4-BE49-F238E27FC236}">
                  <a16:creationId xmlns:a16="http://schemas.microsoft.com/office/drawing/2014/main" id="{DCC647DF-4BF3-B180-2269-E4011DCAC1C5}"/>
                </a:ext>
              </a:extLst>
            </p:cNvPr>
            <p:cNvSpPr/>
            <p:nvPr/>
          </p:nvSpPr>
          <p:spPr bwMode="gray">
            <a:xfrm>
              <a:off x="2908522" y="1973858"/>
              <a:ext cx="2368939" cy="280500"/>
            </a:xfrm>
            <a:prstGeom prst="round2SameRect">
              <a:avLst>
                <a:gd name="adj1" fmla="val 50000"/>
                <a:gd name="adj2" fmla="val 0"/>
              </a:avLst>
            </a:prstGeom>
            <a:solidFill>
              <a:schemeClr val="accent1">
                <a:lumMod val="50000"/>
              </a:schemeClr>
            </a:solidFill>
            <a:ln w="19050" algn="ctr">
              <a:solidFill>
                <a:schemeClr val="accent5">
                  <a:lumMod val="50000"/>
                </a:schemeClr>
              </a:solidFill>
              <a:miter lim="800000"/>
              <a:headEnd/>
              <a:tailEnd/>
            </a:ln>
          </p:spPr>
          <p:txBody>
            <a:bodyPr wrap="square" lIns="0" tIns="88900" rIns="0" bIns="108000" rtlCol="0" anchor="ctr"/>
            <a:lstStyle/>
            <a:p>
              <a:pPr algn="ctr">
                <a:buFont typeface="Wingdings 2" pitchFamily="18" charset="2"/>
                <a:buNone/>
              </a:pPr>
              <a:r>
                <a:rPr lang="en-US" sz="1600" b="1" dirty="0">
                  <a:solidFill>
                    <a:schemeClr val="bg1"/>
                  </a:solidFill>
                </a:rPr>
                <a:t>Indian Accounting Standard</a:t>
              </a:r>
            </a:p>
          </p:txBody>
        </p:sp>
        <p:sp>
          <p:nvSpPr>
            <p:cNvPr id="13" name="Round Same Side Corner Rectangle 9">
              <a:extLst>
                <a:ext uri="{FF2B5EF4-FFF2-40B4-BE49-F238E27FC236}">
                  <a16:creationId xmlns:a16="http://schemas.microsoft.com/office/drawing/2014/main" id="{377516ED-0DEF-BAEE-152B-770021FA37AD}"/>
                </a:ext>
              </a:extLst>
            </p:cNvPr>
            <p:cNvSpPr/>
            <p:nvPr/>
          </p:nvSpPr>
          <p:spPr bwMode="gray">
            <a:xfrm>
              <a:off x="2908521" y="2259675"/>
              <a:ext cx="2368939" cy="2612945"/>
            </a:xfrm>
            <a:prstGeom prst="round2SameRect">
              <a:avLst>
                <a:gd name="adj1" fmla="val 0"/>
                <a:gd name="adj2" fmla="val 11552"/>
              </a:avLst>
            </a:prstGeom>
            <a:solidFill>
              <a:srgbClr val="ECECEC">
                <a:alpha val="28000"/>
              </a:srgbClr>
            </a:solidFill>
            <a:ln w="19050" algn="ctr">
              <a:solidFill>
                <a:schemeClr val="accent5">
                  <a:lumMod val="50000"/>
                </a:schemeClr>
              </a:solidFill>
              <a:prstDash val="sysDot"/>
              <a:miter lim="800000"/>
              <a:headEnd/>
              <a:tailEnd/>
            </a:ln>
          </p:spPr>
          <p:txBody>
            <a:bodyPr wrap="square" lIns="36000" tIns="108000" rIns="88900" bIns="88900" rtlCol="0" anchor="t"/>
            <a:lstStyle/>
            <a:p>
              <a:pPr marL="285750" indent="-285750" algn="just">
                <a:buFont typeface="Arial" panose="020B0604020202020204" pitchFamily="34" charset="0"/>
                <a:buChar char="•"/>
              </a:pPr>
              <a:r>
                <a:rPr lang="en-US" sz="1400" dirty="0"/>
                <a:t>Similar to Indian GAAP except that constructive obligations are also recognised.</a:t>
              </a:r>
            </a:p>
            <a:p>
              <a:pPr marL="285750" indent="-285750" algn="just">
                <a:buFont typeface="Arial" panose="020B0604020202020204" pitchFamily="34" charset="0"/>
                <a:buChar char="•"/>
              </a:pPr>
              <a:endParaRPr lang="en-US" sz="1400" dirty="0"/>
            </a:p>
            <a:p>
              <a:pPr algn="just"/>
              <a:endParaRPr lang="en-US" sz="1400" dirty="0"/>
            </a:p>
            <a:p>
              <a:pPr algn="just"/>
              <a:endParaRPr lang="en-US" sz="1400" dirty="0"/>
            </a:p>
            <a:p>
              <a:pPr marL="285750" indent="-285750" algn="just">
                <a:buFont typeface="Arial" panose="020B0604020202020204" pitchFamily="34" charset="0"/>
                <a:buChar char="•"/>
              </a:pPr>
              <a:r>
                <a:rPr lang="en-US" sz="1400" dirty="0"/>
                <a:t>Similar to ICDS and Indian GAAP. However, where the effect of the time value of money is material, the provision shall be discounted at a pre-tax discount rate that reflects current market assessments of the time value of money and the risks specific to the liability.</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Similar to Indian GAAP.</a:t>
              </a:r>
            </a:p>
          </p:txBody>
        </p:sp>
      </p:grpSp>
      <p:sp>
        <p:nvSpPr>
          <p:cNvPr id="14" name="Title 1">
            <a:extLst>
              <a:ext uri="{FF2B5EF4-FFF2-40B4-BE49-F238E27FC236}">
                <a16:creationId xmlns:a16="http://schemas.microsoft.com/office/drawing/2014/main" id="{254C8341-B99C-3F60-72E1-574A07DBCAF5}"/>
              </a:ext>
            </a:extLst>
          </p:cNvPr>
          <p:cNvSpPr>
            <a:spLocks noGrp="1"/>
          </p:cNvSpPr>
          <p:nvPr>
            <p:ph type="title"/>
          </p:nvPr>
        </p:nvSpPr>
        <p:spPr>
          <a:xfrm>
            <a:off x="389148" y="308359"/>
            <a:ext cx="7024663" cy="397064"/>
          </a:xfrm>
        </p:spPr>
        <p:txBody>
          <a:bodyPr>
            <a:normAutofit fontScale="90000"/>
          </a:bodyPr>
          <a:lstStyle/>
          <a:p>
            <a:r>
              <a:rPr lang="en-US" sz="2400" b="1" dirty="0">
                <a:solidFill>
                  <a:schemeClr val="accent1">
                    <a:lumMod val="75000"/>
                  </a:schemeClr>
                </a:solidFill>
              </a:rPr>
              <a:t>ICDS X: </a:t>
            </a:r>
            <a:r>
              <a:rPr lang="fr-FR" sz="2400" b="1" dirty="0">
                <a:solidFill>
                  <a:schemeClr val="accent1">
                    <a:lumMod val="75000"/>
                  </a:schemeClr>
                </a:solidFill>
              </a:rPr>
              <a:t>Provisions, Contingent Liabilities &amp; Contingent Assets</a:t>
            </a:r>
            <a:endParaRPr lang="en-US" sz="2400" b="1" dirty="0">
              <a:solidFill>
                <a:schemeClr val="accent1">
                  <a:lumMod val="75000"/>
                </a:schemeClr>
              </a:solidFill>
            </a:endParaRPr>
          </a:p>
        </p:txBody>
      </p:sp>
    </p:spTree>
    <p:extLst>
      <p:ext uri="{BB962C8B-B14F-4D97-AF65-F5344CB8AC3E}">
        <p14:creationId xmlns:p14="http://schemas.microsoft.com/office/powerpoint/2010/main" val="302031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93">
            <a:extLst>
              <a:ext uri="{FF2B5EF4-FFF2-40B4-BE49-F238E27FC236}">
                <a16:creationId xmlns:a16="http://schemas.microsoft.com/office/drawing/2014/main" id="{D1B9BC5B-62B5-EC57-7B98-2187B877ACF7}"/>
              </a:ext>
            </a:extLst>
          </p:cNvPr>
          <p:cNvSpPr>
            <a:spLocks noChangeAspect="1" noEditPoints="1"/>
          </p:cNvSpPr>
          <p:nvPr/>
        </p:nvSpPr>
        <p:spPr bwMode="auto">
          <a:xfrm>
            <a:off x="4270491" y="1684128"/>
            <a:ext cx="390326" cy="572652"/>
          </a:xfrm>
          <a:custGeom>
            <a:avLst/>
            <a:gdLst>
              <a:gd name="T0" fmla="*/ 14 w 266"/>
              <a:gd name="T1" fmla="*/ 4 h 396"/>
              <a:gd name="T2" fmla="*/ 0 w 266"/>
              <a:gd name="T3" fmla="*/ 364 h 396"/>
              <a:gd name="T4" fmla="*/ 14 w 266"/>
              <a:gd name="T5" fmla="*/ 392 h 396"/>
              <a:gd name="T6" fmla="*/ 240 w 266"/>
              <a:gd name="T7" fmla="*/ 396 h 396"/>
              <a:gd name="T8" fmla="*/ 266 w 266"/>
              <a:gd name="T9" fmla="*/ 370 h 396"/>
              <a:gd name="T10" fmla="*/ 262 w 266"/>
              <a:gd name="T11" fmla="*/ 14 h 396"/>
              <a:gd name="T12" fmla="*/ 234 w 266"/>
              <a:gd name="T13" fmla="*/ 0 h 396"/>
              <a:gd name="T14" fmla="*/ 48 w 266"/>
              <a:gd name="T15" fmla="*/ 44 h 396"/>
              <a:gd name="T16" fmla="*/ 232 w 266"/>
              <a:gd name="T17" fmla="*/ 56 h 396"/>
              <a:gd name="T18" fmla="*/ 218 w 266"/>
              <a:gd name="T19" fmla="*/ 110 h 396"/>
              <a:gd name="T20" fmla="*/ 34 w 266"/>
              <a:gd name="T21" fmla="*/ 96 h 396"/>
              <a:gd name="T22" fmla="*/ 222 w 266"/>
              <a:gd name="T23" fmla="*/ 180 h 396"/>
              <a:gd name="T24" fmla="*/ 202 w 266"/>
              <a:gd name="T25" fmla="*/ 168 h 396"/>
              <a:gd name="T26" fmla="*/ 216 w 266"/>
              <a:gd name="T27" fmla="*/ 152 h 396"/>
              <a:gd name="T28" fmla="*/ 176 w 266"/>
              <a:gd name="T29" fmla="*/ 168 h 396"/>
              <a:gd name="T30" fmla="*/ 160 w 266"/>
              <a:gd name="T31" fmla="*/ 182 h 396"/>
              <a:gd name="T32" fmla="*/ 148 w 266"/>
              <a:gd name="T33" fmla="*/ 162 h 396"/>
              <a:gd name="T34" fmla="*/ 172 w 266"/>
              <a:gd name="T35" fmla="*/ 156 h 396"/>
              <a:gd name="T36" fmla="*/ 118 w 266"/>
              <a:gd name="T37" fmla="*/ 172 h 396"/>
              <a:gd name="T38" fmla="*/ 94 w 266"/>
              <a:gd name="T39" fmla="*/ 178 h 396"/>
              <a:gd name="T40" fmla="*/ 100 w 266"/>
              <a:gd name="T41" fmla="*/ 154 h 396"/>
              <a:gd name="T42" fmla="*/ 120 w 266"/>
              <a:gd name="T43" fmla="*/ 168 h 396"/>
              <a:gd name="T44" fmla="*/ 36 w 266"/>
              <a:gd name="T45" fmla="*/ 344 h 396"/>
              <a:gd name="T46" fmla="*/ 50 w 266"/>
              <a:gd name="T47" fmla="*/ 322 h 396"/>
              <a:gd name="T48" fmla="*/ 64 w 266"/>
              <a:gd name="T49" fmla="*/ 338 h 396"/>
              <a:gd name="T50" fmla="*/ 50 w 266"/>
              <a:gd name="T51" fmla="*/ 296 h 396"/>
              <a:gd name="T52" fmla="*/ 34 w 266"/>
              <a:gd name="T53" fmla="*/ 282 h 396"/>
              <a:gd name="T54" fmla="*/ 54 w 266"/>
              <a:gd name="T55" fmla="*/ 268 h 396"/>
              <a:gd name="T56" fmla="*/ 60 w 266"/>
              <a:gd name="T57" fmla="*/ 292 h 396"/>
              <a:gd name="T58" fmla="*/ 44 w 266"/>
              <a:gd name="T59" fmla="*/ 238 h 396"/>
              <a:gd name="T60" fmla="*/ 38 w 266"/>
              <a:gd name="T61" fmla="*/ 214 h 396"/>
              <a:gd name="T62" fmla="*/ 62 w 266"/>
              <a:gd name="T63" fmla="*/ 218 h 396"/>
              <a:gd name="T64" fmla="*/ 50 w 266"/>
              <a:gd name="T65" fmla="*/ 240 h 396"/>
              <a:gd name="T66" fmla="*/ 36 w 266"/>
              <a:gd name="T67" fmla="*/ 172 h 396"/>
              <a:gd name="T68" fmla="*/ 50 w 266"/>
              <a:gd name="T69" fmla="*/ 152 h 396"/>
              <a:gd name="T70" fmla="*/ 64 w 266"/>
              <a:gd name="T71" fmla="*/ 168 h 396"/>
              <a:gd name="T72" fmla="*/ 104 w 266"/>
              <a:gd name="T73" fmla="*/ 352 h 396"/>
              <a:gd name="T74" fmla="*/ 90 w 266"/>
              <a:gd name="T75" fmla="*/ 338 h 396"/>
              <a:gd name="T76" fmla="*/ 110 w 266"/>
              <a:gd name="T77" fmla="*/ 324 h 396"/>
              <a:gd name="T78" fmla="*/ 116 w 266"/>
              <a:gd name="T79" fmla="*/ 348 h 396"/>
              <a:gd name="T80" fmla="*/ 100 w 266"/>
              <a:gd name="T81" fmla="*/ 294 h 396"/>
              <a:gd name="T82" fmla="*/ 94 w 266"/>
              <a:gd name="T83" fmla="*/ 270 h 396"/>
              <a:gd name="T84" fmla="*/ 118 w 266"/>
              <a:gd name="T85" fmla="*/ 276 h 396"/>
              <a:gd name="T86" fmla="*/ 104 w 266"/>
              <a:gd name="T87" fmla="*/ 296 h 396"/>
              <a:gd name="T88" fmla="*/ 92 w 266"/>
              <a:gd name="T89" fmla="*/ 230 h 396"/>
              <a:gd name="T90" fmla="*/ 104 w 266"/>
              <a:gd name="T91" fmla="*/ 210 h 396"/>
              <a:gd name="T92" fmla="*/ 120 w 266"/>
              <a:gd name="T93" fmla="*/ 224 h 396"/>
              <a:gd name="T94" fmla="*/ 160 w 266"/>
              <a:gd name="T95" fmla="*/ 352 h 396"/>
              <a:gd name="T96" fmla="*/ 146 w 266"/>
              <a:gd name="T97" fmla="*/ 338 h 396"/>
              <a:gd name="T98" fmla="*/ 166 w 266"/>
              <a:gd name="T99" fmla="*/ 324 h 396"/>
              <a:gd name="T100" fmla="*/ 172 w 266"/>
              <a:gd name="T101" fmla="*/ 348 h 396"/>
              <a:gd name="T102" fmla="*/ 156 w 266"/>
              <a:gd name="T103" fmla="*/ 294 h 396"/>
              <a:gd name="T104" fmla="*/ 150 w 266"/>
              <a:gd name="T105" fmla="*/ 270 h 396"/>
              <a:gd name="T106" fmla="*/ 174 w 266"/>
              <a:gd name="T107" fmla="*/ 276 h 396"/>
              <a:gd name="T108" fmla="*/ 160 w 266"/>
              <a:gd name="T109" fmla="*/ 296 h 396"/>
              <a:gd name="T110" fmla="*/ 148 w 266"/>
              <a:gd name="T111" fmla="*/ 230 h 396"/>
              <a:gd name="T112" fmla="*/ 160 w 266"/>
              <a:gd name="T113" fmla="*/ 210 h 396"/>
              <a:gd name="T114" fmla="*/ 176 w 266"/>
              <a:gd name="T115" fmla="*/ 224 h 396"/>
              <a:gd name="T116" fmla="*/ 234 w 266"/>
              <a:gd name="T117" fmla="*/ 342 h 396"/>
              <a:gd name="T118" fmla="*/ 210 w 266"/>
              <a:gd name="T119" fmla="*/ 350 h 396"/>
              <a:gd name="T120" fmla="*/ 202 w 266"/>
              <a:gd name="T121" fmla="*/ 218 h 396"/>
              <a:gd name="T122" fmla="*/ 226 w 266"/>
              <a:gd name="T123" fmla="*/ 210 h 396"/>
              <a:gd name="T124" fmla="*/ 234 w 266"/>
              <a:gd name="T125" fmla="*/ 342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6" h="396">
                <a:moveTo>
                  <a:pt x="234" y="0"/>
                </a:moveTo>
                <a:lnTo>
                  <a:pt x="34" y="0"/>
                </a:lnTo>
                <a:lnTo>
                  <a:pt x="34" y="0"/>
                </a:lnTo>
                <a:lnTo>
                  <a:pt x="26" y="0"/>
                </a:lnTo>
                <a:lnTo>
                  <a:pt x="20" y="2"/>
                </a:lnTo>
                <a:lnTo>
                  <a:pt x="14" y="4"/>
                </a:lnTo>
                <a:lnTo>
                  <a:pt x="10" y="8"/>
                </a:lnTo>
                <a:lnTo>
                  <a:pt x="6" y="14"/>
                </a:lnTo>
                <a:lnTo>
                  <a:pt x="2" y="20"/>
                </a:lnTo>
                <a:lnTo>
                  <a:pt x="0" y="26"/>
                </a:lnTo>
                <a:lnTo>
                  <a:pt x="0" y="32"/>
                </a:lnTo>
                <a:lnTo>
                  <a:pt x="0" y="364"/>
                </a:lnTo>
                <a:lnTo>
                  <a:pt x="0" y="364"/>
                </a:lnTo>
                <a:lnTo>
                  <a:pt x="0" y="370"/>
                </a:lnTo>
                <a:lnTo>
                  <a:pt x="2" y="376"/>
                </a:lnTo>
                <a:lnTo>
                  <a:pt x="6" y="382"/>
                </a:lnTo>
                <a:lnTo>
                  <a:pt x="10" y="388"/>
                </a:lnTo>
                <a:lnTo>
                  <a:pt x="14" y="392"/>
                </a:lnTo>
                <a:lnTo>
                  <a:pt x="20" y="394"/>
                </a:lnTo>
                <a:lnTo>
                  <a:pt x="26" y="396"/>
                </a:lnTo>
                <a:lnTo>
                  <a:pt x="34" y="396"/>
                </a:lnTo>
                <a:lnTo>
                  <a:pt x="234" y="396"/>
                </a:lnTo>
                <a:lnTo>
                  <a:pt x="234" y="396"/>
                </a:lnTo>
                <a:lnTo>
                  <a:pt x="240" y="396"/>
                </a:lnTo>
                <a:lnTo>
                  <a:pt x="246" y="394"/>
                </a:lnTo>
                <a:lnTo>
                  <a:pt x="252" y="392"/>
                </a:lnTo>
                <a:lnTo>
                  <a:pt x="258" y="388"/>
                </a:lnTo>
                <a:lnTo>
                  <a:pt x="262" y="382"/>
                </a:lnTo>
                <a:lnTo>
                  <a:pt x="264" y="376"/>
                </a:lnTo>
                <a:lnTo>
                  <a:pt x="266" y="370"/>
                </a:lnTo>
                <a:lnTo>
                  <a:pt x="266" y="364"/>
                </a:lnTo>
                <a:lnTo>
                  <a:pt x="266" y="32"/>
                </a:lnTo>
                <a:lnTo>
                  <a:pt x="266" y="32"/>
                </a:lnTo>
                <a:lnTo>
                  <a:pt x="266" y="26"/>
                </a:lnTo>
                <a:lnTo>
                  <a:pt x="264" y="20"/>
                </a:lnTo>
                <a:lnTo>
                  <a:pt x="262" y="14"/>
                </a:lnTo>
                <a:lnTo>
                  <a:pt x="258" y="8"/>
                </a:lnTo>
                <a:lnTo>
                  <a:pt x="252" y="4"/>
                </a:lnTo>
                <a:lnTo>
                  <a:pt x="246" y="2"/>
                </a:lnTo>
                <a:lnTo>
                  <a:pt x="240" y="0"/>
                </a:lnTo>
                <a:lnTo>
                  <a:pt x="234" y="0"/>
                </a:lnTo>
                <a:lnTo>
                  <a:pt x="234" y="0"/>
                </a:lnTo>
                <a:close/>
                <a:moveTo>
                  <a:pt x="34" y="56"/>
                </a:moveTo>
                <a:lnTo>
                  <a:pt x="34" y="56"/>
                </a:lnTo>
                <a:lnTo>
                  <a:pt x="34" y="52"/>
                </a:lnTo>
                <a:lnTo>
                  <a:pt x="38" y="48"/>
                </a:lnTo>
                <a:lnTo>
                  <a:pt x="42" y="44"/>
                </a:lnTo>
                <a:lnTo>
                  <a:pt x="48" y="44"/>
                </a:lnTo>
                <a:lnTo>
                  <a:pt x="218" y="44"/>
                </a:lnTo>
                <a:lnTo>
                  <a:pt x="218" y="44"/>
                </a:lnTo>
                <a:lnTo>
                  <a:pt x="224" y="44"/>
                </a:lnTo>
                <a:lnTo>
                  <a:pt x="228" y="48"/>
                </a:lnTo>
                <a:lnTo>
                  <a:pt x="232" y="52"/>
                </a:lnTo>
                <a:lnTo>
                  <a:pt x="232" y="56"/>
                </a:lnTo>
                <a:lnTo>
                  <a:pt x="232" y="96"/>
                </a:lnTo>
                <a:lnTo>
                  <a:pt x="232" y="96"/>
                </a:lnTo>
                <a:lnTo>
                  <a:pt x="232" y="102"/>
                </a:lnTo>
                <a:lnTo>
                  <a:pt x="228" y="106"/>
                </a:lnTo>
                <a:lnTo>
                  <a:pt x="224" y="110"/>
                </a:lnTo>
                <a:lnTo>
                  <a:pt x="218" y="110"/>
                </a:lnTo>
                <a:lnTo>
                  <a:pt x="48" y="110"/>
                </a:lnTo>
                <a:lnTo>
                  <a:pt x="48" y="110"/>
                </a:lnTo>
                <a:lnTo>
                  <a:pt x="42" y="110"/>
                </a:lnTo>
                <a:lnTo>
                  <a:pt x="38" y="106"/>
                </a:lnTo>
                <a:lnTo>
                  <a:pt x="34" y="102"/>
                </a:lnTo>
                <a:lnTo>
                  <a:pt x="34" y="96"/>
                </a:lnTo>
                <a:lnTo>
                  <a:pt x="34" y="56"/>
                </a:lnTo>
                <a:close/>
                <a:moveTo>
                  <a:pt x="232" y="168"/>
                </a:moveTo>
                <a:lnTo>
                  <a:pt x="232" y="168"/>
                </a:lnTo>
                <a:lnTo>
                  <a:pt x="230" y="172"/>
                </a:lnTo>
                <a:lnTo>
                  <a:pt x="228" y="178"/>
                </a:lnTo>
                <a:lnTo>
                  <a:pt x="222" y="180"/>
                </a:lnTo>
                <a:lnTo>
                  <a:pt x="216" y="182"/>
                </a:lnTo>
                <a:lnTo>
                  <a:pt x="216" y="182"/>
                </a:lnTo>
                <a:lnTo>
                  <a:pt x="212" y="180"/>
                </a:lnTo>
                <a:lnTo>
                  <a:pt x="206" y="178"/>
                </a:lnTo>
                <a:lnTo>
                  <a:pt x="204" y="172"/>
                </a:lnTo>
                <a:lnTo>
                  <a:pt x="202" y="168"/>
                </a:lnTo>
                <a:lnTo>
                  <a:pt x="202" y="168"/>
                </a:lnTo>
                <a:lnTo>
                  <a:pt x="204" y="162"/>
                </a:lnTo>
                <a:lnTo>
                  <a:pt x="206" y="156"/>
                </a:lnTo>
                <a:lnTo>
                  <a:pt x="212" y="154"/>
                </a:lnTo>
                <a:lnTo>
                  <a:pt x="216" y="152"/>
                </a:lnTo>
                <a:lnTo>
                  <a:pt x="216" y="152"/>
                </a:lnTo>
                <a:lnTo>
                  <a:pt x="222" y="154"/>
                </a:lnTo>
                <a:lnTo>
                  <a:pt x="228" y="156"/>
                </a:lnTo>
                <a:lnTo>
                  <a:pt x="230" y="162"/>
                </a:lnTo>
                <a:lnTo>
                  <a:pt x="232" y="168"/>
                </a:lnTo>
                <a:lnTo>
                  <a:pt x="232" y="168"/>
                </a:lnTo>
                <a:close/>
                <a:moveTo>
                  <a:pt x="176" y="168"/>
                </a:moveTo>
                <a:lnTo>
                  <a:pt x="176" y="168"/>
                </a:lnTo>
                <a:lnTo>
                  <a:pt x="174" y="172"/>
                </a:lnTo>
                <a:lnTo>
                  <a:pt x="172" y="178"/>
                </a:lnTo>
                <a:lnTo>
                  <a:pt x="166" y="180"/>
                </a:lnTo>
                <a:lnTo>
                  <a:pt x="160" y="182"/>
                </a:lnTo>
                <a:lnTo>
                  <a:pt x="160" y="182"/>
                </a:lnTo>
                <a:lnTo>
                  <a:pt x="156" y="180"/>
                </a:lnTo>
                <a:lnTo>
                  <a:pt x="150" y="178"/>
                </a:lnTo>
                <a:lnTo>
                  <a:pt x="148" y="172"/>
                </a:lnTo>
                <a:lnTo>
                  <a:pt x="146" y="168"/>
                </a:lnTo>
                <a:lnTo>
                  <a:pt x="146" y="168"/>
                </a:lnTo>
                <a:lnTo>
                  <a:pt x="148" y="162"/>
                </a:lnTo>
                <a:lnTo>
                  <a:pt x="150" y="156"/>
                </a:lnTo>
                <a:lnTo>
                  <a:pt x="156" y="154"/>
                </a:lnTo>
                <a:lnTo>
                  <a:pt x="160" y="152"/>
                </a:lnTo>
                <a:lnTo>
                  <a:pt x="160" y="152"/>
                </a:lnTo>
                <a:lnTo>
                  <a:pt x="166" y="154"/>
                </a:lnTo>
                <a:lnTo>
                  <a:pt x="172" y="156"/>
                </a:lnTo>
                <a:lnTo>
                  <a:pt x="174" y="162"/>
                </a:lnTo>
                <a:lnTo>
                  <a:pt x="176" y="168"/>
                </a:lnTo>
                <a:lnTo>
                  <a:pt x="176" y="168"/>
                </a:lnTo>
                <a:close/>
                <a:moveTo>
                  <a:pt x="120" y="168"/>
                </a:moveTo>
                <a:lnTo>
                  <a:pt x="120" y="168"/>
                </a:lnTo>
                <a:lnTo>
                  <a:pt x="118" y="172"/>
                </a:lnTo>
                <a:lnTo>
                  <a:pt x="116" y="178"/>
                </a:lnTo>
                <a:lnTo>
                  <a:pt x="110" y="180"/>
                </a:lnTo>
                <a:lnTo>
                  <a:pt x="104" y="182"/>
                </a:lnTo>
                <a:lnTo>
                  <a:pt x="104" y="182"/>
                </a:lnTo>
                <a:lnTo>
                  <a:pt x="100" y="180"/>
                </a:lnTo>
                <a:lnTo>
                  <a:pt x="94" y="178"/>
                </a:lnTo>
                <a:lnTo>
                  <a:pt x="92" y="172"/>
                </a:lnTo>
                <a:lnTo>
                  <a:pt x="90" y="168"/>
                </a:lnTo>
                <a:lnTo>
                  <a:pt x="90" y="168"/>
                </a:lnTo>
                <a:lnTo>
                  <a:pt x="92" y="162"/>
                </a:lnTo>
                <a:lnTo>
                  <a:pt x="94" y="156"/>
                </a:lnTo>
                <a:lnTo>
                  <a:pt x="100" y="154"/>
                </a:lnTo>
                <a:lnTo>
                  <a:pt x="104" y="152"/>
                </a:lnTo>
                <a:lnTo>
                  <a:pt x="104" y="152"/>
                </a:lnTo>
                <a:lnTo>
                  <a:pt x="110" y="154"/>
                </a:lnTo>
                <a:lnTo>
                  <a:pt x="116" y="156"/>
                </a:lnTo>
                <a:lnTo>
                  <a:pt x="118" y="162"/>
                </a:lnTo>
                <a:lnTo>
                  <a:pt x="120" y="168"/>
                </a:lnTo>
                <a:lnTo>
                  <a:pt x="120" y="168"/>
                </a:lnTo>
                <a:close/>
                <a:moveTo>
                  <a:pt x="50" y="352"/>
                </a:moveTo>
                <a:lnTo>
                  <a:pt x="50" y="352"/>
                </a:lnTo>
                <a:lnTo>
                  <a:pt x="44" y="350"/>
                </a:lnTo>
                <a:lnTo>
                  <a:pt x="38" y="348"/>
                </a:lnTo>
                <a:lnTo>
                  <a:pt x="36" y="344"/>
                </a:lnTo>
                <a:lnTo>
                  <a:pt x="34" y="338"/>
                </a:lnTo>
                <a:lnTo>
                  <a:pt x="34" y="338"/>
                </a:lnTo>
                <a:lnTo>
                  <a:pt x="36" y="332"/>
                </a:lnTo>
                <a:lnTo>
                  <a:pt x="38" y="328"/>
                </a:lnTo>
                <a:lnTo>
                  <a:pt x="44" y="324"/>
                </a:lnTo>
                <a:lnTo>
                  <a:pt x="50" y="322"/>
                </a:lnTo>
                <a:lnTo>
                  <a:pt x="50" y="322"/>
                </a:lnTo>
                <a:lnTo>
                  <a:pt x="54" y="324"/>
                </a:lnTo>
                <a:lnTo>
                  <a:pt x="60" y="328"/>
                </a:lnTo>
                <a:lnTo>
                  <a:pt x="62" y="332"/>
                </a:lnTo>
                <a:lnTo>
                  <a:pt x="64" y="338"/>
                </a:lnTo>
                <a:lnTo>
                  <a:pt x="64" y="338"/>
                </a:lnTo>
                <a:lnTo>
                  <a:pt x="62" y="344"/>
                </a:lnTo>
                <a:lnTo>
                  <a:pt x="60" y="348"/>
                </a:lnTo>
                <a:lnTo>
                  <a:pt x="54" y="350"/>
                </a:lnTo>
                <a:lnTo>
                  <a:pt x="50" y="352"/>
                </a:lnTo>
                <a:lnTo>
                  <a:pt x="50" y="352"/>
                </a:lnTo>
                <a:close/>
                <a:moveTo>
                  <a:pt x="50" y="296"/>
                </a:moveTo>
                <a:lnTo>
                  <a:pt x="50" y="296"/>
                </a:lnTo>
                <a:lnTo>
                  <a:pt x="44" y="294"/>
                </a:lnTo>
                <a:lnTo>
                  <a:pt x="38" y="292"/>
                </a:lnTo>
                <a:lnTo>
                  <a:pt x="36" y="286"/>
                </a:lnTo>
                <a:lnTo>
                  <a:pt x="34" y="282"/>
                </a:lnTo>
                <a:lnTo>
                  <a:pt x="34" y="282"/>
                </a:lnTo>
                <a:lnTo>
                  <a:pt x="36" y="276"/>
                </a:lnTo>
                <a:lnTo>
                  <a:pt x="38" y="270"/>
                </a:lnTo>
                <a:lnTo>
                  <a:pt x="44" y="268"/>
                </a:lnTo>
                <a:lnTo>
                  <a:pt x="50" y="266"/>
                </a:lnTo>
                <a:lnTo>
                  <a:pt x="50" y="266"/>
                </a:lnTo>
                <a:lnTo>
                  <a:pt x="54" y="268"/>
                </a:lnTo>
                <a:lnTo>
                  <a:pt x="60" y="270"/>
                </a:lnTo>
                <a:lnTo>
                  <a:pt x="62" y="276"/>
                </a:lnTo>
                <a:lnTo>
                  <a:pt x="64" y="282"/>
                </a:lnTo>
                <a:lnTo>
                  <a:pt x="64" y="282"/>
                </a:lnTo>
                <a:lnTo>
                  <a:pt x="62" y="286"/>
                </a:lnTo>
                <a:lnTo>
                  <a:pt x="60" y="292"/>
                </a:lnTo>
                <a:lnTo>
                  <a:pt x="54" y="294"/>
                </a:lnTo>
                <a:lnTo>
                  <a:pt x="50" y="296"/>
                </a:lnTo>
                <a:lnTo>
                  <a:pt x="50" y="296"/>
                </a:lnTo>
                <a:close/>
                <a:moveTo>
                  <a:pt x="50" y="240"/>
                </a:moveTo>
                <a:lnTo>
                  <a:pt x="50" y="240"/>
                </a:lnTo>
                <a:lnTo>
                  <a:pt x="44" y="238"/>
                </a:lnTo>
                <a:lnTo>
                  <a:pt x="38" y="236"/>
                </a:lnTo>
                <a:lnTo>
                  <a:pt x="36" y="230"/>
                </a:lnTo>
                <a:lnTo>
                  <a:pt x="34" y="224"/>
                </a:lnTo>
                <a:lnTo>
                  <a:pt x="34" y="224"/>
                </a:lnTo>
                <a:lnTo>
                  <a:pt x="36" y="218"/>
                </a:lnTo>
                <a:lnTo>
                  <a:pt x="38" y="214"/>
                </a:lnTo>
                <a:lnTo>
                  <a:pt x="44" y="212"/>
                </a:lnTo>
                <a:lnTo>
                  <a:pt x="50" y="210"/>
                </a:lnTo>
                <a:lnTo>
                  <a:pt x="50" y="210"/>
                </a:lnTo>
                <a:lnTo>
                  <a:pt x="54" y="212"/>
                </a:lnTo>
                <a:lnTo>
                  <a:pt x="60" y="214"/>
                </a:lnTo>
                <a:lnTo>
                  <a:pt x="62" y="218"/>
                </a:lnTo>
                <a:lnTo>
                  <a:pt x="64" y="224"/>
                </a:lnTo>
                <a:lnTo>
                  <a:pt x="64" y="224"/>
                </a:lnTo>
                <a:lnTo>
                  <a:pt x="62" y="230"/>
                </a:lnTo>
                <a:lnTo>
                  <a:pt x="60" y="236"/>
                </a:lnTo>
                <a:lnTo>
                  <a:pt x="54" y="238"/>
                </a:lnTo>
                <a:lnTo>
                  <a:pt x="50" y="240"/>
                </a:lnTo>
                <a:lnTo>
                  <a:pt x="50" y="240"/>
                </a:lnTo>
                <a:close/>
                <a:moveTo>
                  <a:pt x="50" y="182"/>
                </a:moveTo>
                <a:lnTo>
                  <a:pt x="50" y="182"/>
                </a:lnTo>
                <a:lnTo>
                  <a:pt x="44" y="180"/>
                </a:lnTo>
                <a:lnTo>
                  <a:pt x="38" y="178"/>
                </a:lnTo>
                <a:lnTo>
                  <a:pt x="36" y="172"/>
                </a:lnTo>
                <a:lnTo>
                  <a:pt x="34" y="168"/>
                </a:lnTo>
                <a:lnTo>
                  <a:pt x="34" y="168"/>
                </a:lnTo>
                <a:lnTo>
                  <a:pt x="36" y="162"/>
                </a:lnTo>
                <a:lnTo>
                  <a:pt x="38" y="156"/>
                </a:lnTo>
                <a:lnTo>
                  <a:pt x="44" y="154"/>
                </a:lnTo>
                <a:lnTo>
                  <a:pt x="50" y="152"/>
                </a:lnTo>
                <a:lnTo>
                  <a:pt x="50" y="152"/>
                </a:lnTo>
                <a:lnTo>
                  <a:pt x="54" y="154"/>
                </a:lnTo>
                <a:lnTo>
                  <a:pt x="60" y="156"/>
                </a:lnTo>
                <a:lnTo>
                  <a:pt x="62" y="162"/>
                </a:lnTo>
                <a:lnTo>
                  <a:pt x="64" y="168"/>
                </a:lnTo>
                <a:lnTo>
                  <a:pt x="64" y="168"/>
                </a:lnTo>
                <a:lnTo>
                  <a:pt x="62" y="172"/>
                </a:lnTo>
                <a:lnTo>
                  <a:pt x="60" y="178"/>
                </a:lnTo>
                <a:lnTo>
                  <a:pt x="54" y="180"/>
                </a:lnTo>
                <a:lnTo>
                  <a:pt x="50" y="182"/>
                </a:lnTo>
                <a:lnTo>
                  <a:pt x="50" y="182"/>
                </a:lnTo>
                <a:close/>
                <a:moveTo>
                  <a:pt x="104" y="352"/>
                </a:moveTo>
                <a:lnTo>
                  <a:pt x="104" y="352"/>
                </a:lnTo>
                <a:lnTo>
                  <a:pt x="100" y="350"/>
                </a:lnTo>
                <a:lnTo>
                  <a:pt x="94" y="348"/>
                </a:lnTo>
                <a:lnTo>
                  <a:pt x="92" y="344"/>
                </a:lnTo>
                <a:lnTo>
                  <a:pt x="90" y="338"/>
                </a:lnTo>
                <a:lnTo>
                  <a:pt x="90" y="338"/>
                </a:lnTo>
                <a:lnTo>
                  <a:pt x="92" y="332"/>
                </a:lnTo>
                <a:lnTo>
                  <a:pt x="94" y="328"/>
                </a:lnTo>
                <a:lnTo>
                  <a:pt x="100" y="324"/>
                </a:lnTo>
                <a:lnTo>
                  <a:pt x="104" y="322"/>
                </a:lnTo>
                <a:lnTo>
                  <a:pt x="104" y="322"/>
                </a:lnTo>
                <a:lnTo>
                  <a:pt x="110" y="324"/>
                </a:lnTo>
                <a:lnTo>
                  <a:pt x="116" y="328"/>
                </a:lnTo>
                <a:lnTo>
                  <a:pt x="118" y="332"/>
                </a:lnTo>
                <a:lnTo>
                  <a:pt x="120" y="338"/>
                </a:lnTo>
                <a:lnTo>
                  <a:pt x="120" y="338"/>
                </a:lnTo>
                <a:lnTo>
                  <a:pt x="118" y="344"/>
                </a:lnTo>
                <a:lnTo>
                  <a:pt x="116" y="348"/>
                </a:lnTo>
                <a:lnTo>
                  <a:pt x="110" y="350"/>
                </a:lnTo>
                <a:lnTo>
                  <a:pt x="104" y="352"/>
                </a:lnTo>
                <a:lnTo>
                  <a:pt x="104" y="352"/>
                </a:lnTo>
                <a:close/>
                <a:moveTo>
                  <a:pt x="104" y="296"/>
                </a:moveTo>
                <a:lnTo>
                  <a:pt x="104" y="296"/>
                </a:lnTo>
                <a:lnTo>
                  <a:pt x="100" y="294"/>
                </a:lnTo>
                <a:lnTo>
                  <a:pt x="94" y="292"/>
                </a:lnTo>
                <a:lnTo>
                  <a:pt x="92" y="286"/>
                </a:lnTo>
                <a:lnTo>
                  <a:pt x="90" y="282"/>
                </a:lnTo>
                <a:lnTo>
                  <a:pt x="90" y="282"/>
                </a:lnTo>
                <a:lnTo>
                  <a:pt x="92" y="276"/>
                </a:lnTo>
                <a:lnTo>
                  <a:pt x="94" y="270"/>
                </a:lnTo>
                <a:lnTo>
                  <a:pt x="100" y="268"/>
                </a:lnTo>
                <a:lnTo>
                  <a:pt x="104" y="266"/>
                </a:lnTo>
                <a:lnTo>
                  <a:pt x="104" y="266"/>
                </a:lnTo>
                <a:lnTo>
                  <a:pt x="110" y="268"/>
                </a:lnTo>
                <a:lnTo>
                  <a:pt x="116" y="270"/>
                </a:lnTo>
                <a:lnTo>
                  <a:pt x="118" y="276"/>
                </a:lnTo>
                <a:lnTo>
                  <a:pt x="120" y="282"/>
                </a:lnTo>
                <a:lnTo>
                  <a:pt x="120" y="282"/>
                </a:lnTo>
                <a:lnTo>
                  <a:pt x="118" y="286"/>
                </a:lnTo>
                <a:lnTo>
                  <a:pt x="116" y="292"/>
                </a:lnTo>
                <a:lnTo>
                  <a:pt x="110" y="294"/>
                </a:lnTo>
                <a:lnTo>
                  <a:pt x="104" y="296"/>
                </a:lnTo>
                <a:lnTo>
                  <a:pt x="104" y="296"/>
                </a:lnTo>
                <a:close/>
                <a:moveTo>
                  <a:pt x="104" y="240"/>
                </a:moveTo>
                <a:lnTo>
                  <a:pt x="104" y="240"/>
                </a:lnTo>
                <a:lnTo>
                  <a:pt x="100" y="238"/>
                </a:lnTo>
                <a:lnTo>
                  <a:pt x="94" y="236"/>
                </a:lnTo>
                <a:lnTo>
                  <a:pt x="92" y="230"/>
                </a:lnTo>
                <a:lnTo>
                  <a:pt x="90" y="224"/>
                </a:lnTo>
                <a:lnTo>
                  <a:pt x="90" y="224"/>
                </a:lnTo>
                <a:lnTo>
                  <a:pt x="92" y="218"/>
                </a:lnTo>
                <a:lnTo>
                  <a:pt x="94" y="214"/>
                </a:lnTo>
                <a:lnTo>
                  <a:pt x="100" y="212"/>
                </a:lnTo>
                <a:lnTo>
                  <a:pt x="104" y="210"/>
                </a:lnTo>
                <a:lnTo>
                  <a:pt x="104" y="210"/>
                </a:lnTo>
                <a:lnTo>
                  <a:pt x="110" y="212"/>
                </a:lnTo>
                <a:lnTo>
                  <a:pt x="116" y="214"/>
                </a:lnTo>
                <a:lnTo>
                  <a:pt x="118" y="218"/>
                </a:lnTo>
                <a:lnTo>
                  <a:pt x="120" y="224"/>
                </a:lnTo>
                <a:lnTo>
                  <a:pt x="120" y="224"/>
                </a:lnTo>
                <a:lnTo>
                  <a:pt x="118" y="230"/>
                </a:lnTo>
                <a:lnTo>
                  <a:pt x="116" y="236"/>
                </a:lnTo>
                <a:lnTo>
                  <a:pt x="110" y="238"/>
                </a:lnTo>
                <a:lnTo>
                  <a:pt x="104" y="240"/>
                </a:lnTo>
                <a:lnTo>
                  <a:pt x="104" y="240"/>
                </a:lnTo>
                <a:close/>
                <a:moveTo>
                  <a:pt x="160" y="352"/>
                </a:moveTo>
                <a:lnTo>
                  <a:pt x="160" y="352"/>
                </a:lnTo>
                <a:lnTo>
                  <a:pt x="156" y="350"/>
                </a:lnTo>
                <a:lnTo>
                  <a:pt x="150" y="348"/>
                </a:lnTo>
                <a:lnTo>
                  <a:pt x="148" y="344"/>
                </a:lnTo>
                <a:lnTo>
                  <a:pt x="146" y="338"/>
                </a:lnTo>
                <a:lnTo>
                  <a:pt x="146" y="338"/>
                </a:lnTo>
                <a:lnTo>
                  <a:pt x="148" y="332"/>
                </a:lnTo>
                <a:lnTo>
                  <a:pt x="150" y="328"/>
                </a:lnTo>
                <a:lnTo>
                  <a:pt x="156" y="324"/>
                </a:lnTo>
                <a:lnTo>
                  <a:pt x="160" y="322"/>
                </a:lnTo>
                <a:lnTo>
                  <a:pt x="160" y="322"/>
                </a:lnTo>
                <a:lnTo>
                  <a:pt x="166" y="324"/>
                </a:lnTo>
                <a:lnTo>
                  <a:pt x="172" y="328"/>
                </a:lnTo>
                <a:lnTo>
                  <a:pt x="174" y="332"/>
                </a:lnTo>
                <a:lnTo>
                  <a:pt x="176" y="338"/>
                </a:lnTo>
                <a:lnTo>
                  <a:pt x="176" y="338"/>
                </a:lnTo>
                <a:lnTo>
                  <a:pt x="174" y="344"/>
                </a:lnTo>
                <a:lnTo>
                  <a:pt x="172" y="348"/>
                </a:lnTo>
                <a:lnTo>
                  <a:pt x="166" y="350"/>
                </a:lnTo>
                <a:lnTo>
                  <a:pt x="160" y="352"/>
                </a:lnTo>
                <a:lnTo>
                  <a:pt x="160" y="352"/>
                </a:lnTo>
                <a:close/>
                <a:moveTo>
                  <a:pt x="160" y="296"/>
                </a:moveTo>
                <a:lnTo>
                  <a:pt x="160" y="296"/>
                </a:lnTo>
                <a:lnTo>
                  <a:pt x="156" y="294"/>
                </a:lnTo>
                <a:lnTo>
                  <a:pt x="150" y="292"/>
                </a:lnTo>
                <a:lnTo>
                  <a:pt x="148" y="286"/>
                </a:lnTo>
                <a:lnTo>
                  <a:pt x="146" y="282"/>
                </a:lnTo>
                <a:lnTo>
                  <a:pt x="146" y="282"/>
                </a:lnTo>
                <a:lnTo>
                  <a:pt x="148" y="276"/>
                </a:lnTo>
                <a:lnTo>
                  <a:pt x="150" y="270"/>
                </a:lnTo>
                <a:lnTo>
                  <a:pt x="156" y="268"/>
                </a:lnTo>
                <a:lnTo>
                  <a:pt x="160" y="266"/>
                </a:lnTo>
                <a:lnTo>
                  <a:pt x="160" y="266"/>
                </a:lnTo>
                <a:lnTo>
                  <a:pt x="166" y="268"/>
                </a:lnTo>
                <a:lnTo>
                  <a:pt x="172" y="270"/>
                </a:lnTo>
                <a:lnTo>
                  <a:pt x="174" y="276"/>
                </a:lnTo>
                <a:lnTo>
                  <a:pt x="176" y="282"/>
                </a:lnTo>
                <a:lnTo>
                  <a:pt x="176" y="282"/>
                </a:lnTo>
                <a:lnTo>
                  <a:pt x="174" y="286"/>
                </a:lnTo>
                <a:lnTo>
                  <a:pt x="172" y="292"/>
                </a:lnTo>
                <a:lnTo>
                  <a:pt x="166" y="294"/>
                </a:lnTo>
                <a:lnTo>
                  <a:pt x="160" y="296"/>
                </a:lnTo>
                <a:lnTo>
                  <a:pt x="160" y="296"/>
                </a:lnTo>
                <a:close/>
                <a:moveTo>
                  <a:pt x="160" y="240"/>
                </a:moveTo>
                <a:lnTo>
                  <a:pt x="160" y="240"/>
                </a:lnTo>
                <a:lnTo>
                  <a:pt x="156" y="238"/>
                </a:lnTo>
                <a:lnTo>
                  <a:pt x="150" y="236"/>
                </a:lnTo>
                <a:lnTo>
                  <a:pt x="148" y="230"/>
                </a:lnTo>
                <a:lnTo>
                  <a:pt x="146" y="224"/>
                </a:lnTo>
                <a:lnTo>
                  <a:pt x="146" y="224"/>
                </a:lnTo>
                <a:lnTo>
                  <a:pt x="148" y="218"/>
                </a:lnTo>
                <a:lnTo>
                  <a:pt x="150" y="214"/>
                </a:lnTo>
                <a:lnTo>
                  <a:pt x="156" y="212"/>
                </a:lnTo>
                <a:lnTo>
                  <a:pt x="160" y="210"/>
                </a:lnTo>
                <a:lnTo>
                  <a:pt x="160" y="210"/>
                </a:lnTo>
                <a:lnTo>
                  <a:pt x="166" y="212"/>
                </a:lnTo>
                <a:lnTo>
                  <a:pt x="172" y="214"/>
                </a:lnTo>
                <a:lnTo>
                  <a:pt x="174" y="218"/>
                </a:lnTo>
                <a:lnTo>
                  <a:pt x="176" y="224"/>
                </a:lnTo>
                <a:lnTo>
                  <a:pt x="176" y="224"/>
                </a:lnTo>
                <a:lnTo>
                  <a:pt x="174" y="230"/>
                </a:lnTo>
                <a:lnTo>
                  <a:pt x="172" y="236"/>
                </a:lnTo>
                <a:lnTo>
                  <a:pt x="166" y="238"/>
                </a:lnTo>
                <a:lnTo>
                  <a:pt x="160" y="240"/>
                </a:lnTo>
                <a:lnTo>
                  <a:pt x="160" y="240"/>
                </a:lnTo>
                <a:close/>
                <a:moveTo>
                  <a:pt x="234" y="342"/>
                </a:moveTo>
                <a:lnTo>
                  <a:pt x="234" y="342"/>
                </a:lnTo>
                <a:lnTo>
                  <a:pt x="234" y="346"/>
                </a:lnTo>
                <a:lnTo>
                  <a:pt x="232" y="348"/>
                </a:lnTo>
                <a:lnTo>
                  <a:pt x="230" y="350"/>
                </a:lnTo>
                <a:lnTo>
                  <a:pt x="226" y="350"/>
                </a:lnTo>
                <a:lnTo>
                  <a:pt x="210" y="350"/>
                </a:lnTo>
                <a:lnTo>
                  <a:pt x="210" y="350"/>
                </a:lnTo>
                <a:lnTo>
                  <a:pt x="206" y="350"/>
                </a:lnTo>
                <a:lnTo>
                  <a:pt x="204" y="348"/>
                </a:lnTo>
                <a:lnTo>
                  <a:pt x="202" y="346"/>
                </a:lnTo>
                <a:lnTo>
                  <a:pt x="202" y="342"/>
                </a:lnTo>
                <a:lnTo>
                  <a:pt x="202" y="218"/>
                </a:lnTo>
                <a:lnTo>
                  <a:pt x="202" y="218"/>
                </a:lnTo>
                <a:lnTo>
                  <a:pt x="202" y="214"/>
                </a:lnTo>
                <a:lnTo>
                  <a:pt x="204" y="212"/>
                </a:lnTo>
                <a:lnTo>
                  <a:pt x="206" y="210"/>
                </a:lnTo>
                <a:lnTo>
                  <a:pt x="210" y="210"/>
                </a:lnTo>
                <a:lnTo>
                  <a:pt x="226" y="210"/>
                </a:lnTo>
                <a:lnTo>
                  <a:pt x="226" y="210"/>
                </a:lnTo>
                <a:lnTo>
                  <a:pt x="230" y="210"/>
                </a:lnTo>
                <a:lnTo>
                  <a:pt x="232" y="212"/>
                </a:lnTo>
                <a:lnTo>
                  <a:pt x="234" y="214"/>
                </a:lnTo>
                <a:lnTo>
                  <a:pt x="234" y="218"/>
                </a:lnTo>
                <a:lnTo>
                  <a:pt x="234" y="342"/>
                </a:lnTo>
                <a:close/>
              </a:path>
            </a:pathLst>
          </a:custGeom>
          <a:solidFill>
            <a:schemeClr val="bg1"/>
          </a:solidFill>
          <a:ln>
            <a:solidFill>
              <a:schemeClr val="bg1"/>
            </a:solidFill>
          </a:ln>
        </p:spPr>
        <p:txBody>
          <a:bodyPr vert="horz" wrap="square" lIns="86049" tIns="43024" rIns="86049" bIns="4302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94" b="0" i="0" u="none" strike="noStrike" kern="0" cap="none" spc="0" normalizeH="0" baseline="0" noProof="0" dirty="0">
              <a:ln>
                <a:noFill/>
              </a:ln>
              <a:solidFill>
                <a:prstClr val="black"/>
              </a:solidFill>
              <a:effectLst/>
              <a:uLnTx/>
              <a:uFillTx/>
            </a:endParaRPr>
          </a:p>
        </p:txBody>
      </p:sp>
      <p:sp>
        <p:nvSpPr>
          <p:cNvPr id="7" name="Freeform 196">
            <a:extLst>
              <a:ext uri="{FF2B5EF4-FFF2-40B4-BE49-F238E27FC236}">
                <a16:creationId xmlns:a16="http://schemas.microsoft.com/office/drawing/2014/main" id="{261179EB-D3F7-853A-B149-FE4DE94F1347}"/>
              </a:ext>
            </a:extLst>
          </p:cNvPr>
          <p:cNvSpPr>
            <a:spLocks noChangeAspect="1" noEditPoints="1"/>
          </p:cNvSpPr>
          <p:nvPr/>
        </p:nvSpPr>
        <p:spPr bwMode="auto">
          <a:xfrm>
            <a:off x="7543373" y="4951346"/>
            <a:ext cx="509587" cy="520593"/>
          </a:xfrm>
          <a:custGeom>
            <a:avLst/>
            <a:gdLst>
              <a:gd name="T0" fmla="*/ 346 w 382"/>
              <a:gd name="T1" fmla="*/ 20 h 396"/>
              <a:gd name="T2" fmla="*/ 312 w 382"/>
              <a:gd name="T3" fmla="*/ 0 h 396"/>
              <a:gd name="T4" fmla="*/ 278 w 382"/>
              <a:gd name="T5" fmla="*/ 4 h 396"/>
              <a:gd name="T6" fmla="*/ 252 w 382"/>
              <a:gd name="T7" fmla="*/ 20 h 396"/>
              <a:gd name="T8" fmla="*/ 152 w 382"/>
              <a:gd name="T9" fmla="*/ 114 h 396"/>
              <a:gd name="T10" fmla="*/ 130 w 382"/>
              <a:gd name="T11" fmla="*/ 156 h 396"/>
              <a:gd name="T12" fmla="*/ 134 w 382"/>
              <a:gd name="T13" fmla="*/ 196 h 396"/>
              <a:gd name="T14" fmla="*/ 156 w 382"/>
              <a:gd name="T15" fmla="*/ 228 h 396"/>
              <a:gd name="T16" fmla="*/ 176 w 382"/>
              <a:gd name="T17" fmla="*/ 238 h 396"/>
              <a:gd name="T18" fmla="*/ 190 w 382"/>
              <a:gd name="T19" fmla="*/ 232 h 396"/>
              <a:gd name="T20" fmla="*/ 198 w 382"/>
              <a:gd name="T21" fmla="*/ 212 h 396"/>
              <a:gd name="T22" fmla="*/ 188 w 382"/>
              <a:gd name="T23" fmla="*/ 196 h 396"/>
              <a:gd name="T24" fmla="*/ 188 w 382"/>
              <a:gd name="T25" fmla="*/ 196 h 396"/>
              <a:gd name="T26" fmla="*/ 176 w 382"/>
              <a:gd name="T27" fmla="*/ 178 h 396"/>
              <a:gd name="T28" fmla="*/ 176 w 382"/>
              <a:gd name="T29" fmla="*/ 160 h 396"/>
              <a:gd name="T30" fmla="*/ 278 w 382"/>
              <a:gd name="T31" fmla="*/ 60 h 396"/>
              <a:gd name="T32" fmla="*/ 300 w 382"/>
              <a:gd name="T33" fmla="*/ 44 h 396"/>
              <a:gd name="T34" fmla="*/ 316 w 382"/>
              <a:gd name="T35" fmla="*/ 54 h 396"/>
              <a:gd name="T36" fmla="*/ 328 w 382"/>
              <a:gd name="T37" fmla="*/ 66 h 396"/>
              <a:gd name="T38" fmla="*/ 336 w 382"/>
              <a:gd name="T39" fmla="*/ 82 h 396"/>
              <a:gd name="T40" fmla="*/ 274 w 382"/>
              <a:gd name="T41" fmla="*/ 148 h 396"/>
              <a:gd name="T42" fmla="*/ 274 w 382"/>
              <a:gd name="T43" fmla="*/ 180 h 396"/>
              <a:gd name="T44" fmla="*/ 300 w 382"/>
              <a:gd name="T45" fmla="*/ 186 h 396"/>
              <a:gd name="T46" fmla="*/ 370 w 382"/>
              <a:gd name="T47" fmla="*/ 118 h 396"/>
              <a:gd name="T48" fmla="*/ 382 w 382"/>
              <a:gd name="T49" fmla="*/ 82 h 396"/>
              <a:gd name="T50" fmla="*/ 370 w 382"/>
              <a:gd name="T51" fmla="*/ 44 h 396"/>
              <a:gd name="T52" fmla="*/ 238 w 382"/>
              <a:gd name="T53" fmla="*/ 148 h 396"/>
              <a:gd name="T54" fmla="*/ 206 w 382"/>
              <a:gd name="T55" fmla="*/ 148 h 396"/>
              <a:gd name="T56" fmla="*/ 200 w 382"/>
              <a:gd name="T57" fmla="*/ 172 h 396"/>
              <a:gd name="T58" fmla="*/ 216 w 382"/>
              <a:gd name="T59" fmla="*/ 194 h 396"/>
              <a:gd name="T60" fmla="*/ 226 w 382"/>
              <a:gd name="T61" fmla="*/ 222 h 396"/>
              <a:gd name="T62" fmla="*/ 220 w 382"/>
              <a:gd name="T63" fmla="*/ 240 h 396"/>
              <a:gd name="T64" fmla="*/ 98 w 382"/>
              <a:gd name="T65" fmla="*/ 346 h 396"/>
              <a:gd name="T66" fmla="*/ 86 w 382"/>
              <a:gd name="T67" fmla="*/ 352 h 396"/>
              <a:gd name="T68" fmla="*/ 66 w 382"/>
              <a:gd name="T69" fmla="*/ 340 h 396"/>
              <a:gd name="T70" fmla="*/ 60 w 382"/>
              <a:gd name="T71" fmla="*/ 334 h 396"/>
              <a:gd name="T72" fmla="*/ 46 w 382"/>
              <a:gd name="T73" fmla="*/ 308 h 396"/>
              <a:gd name="T74" fmla="*/ 114 w 382"/>
              <a:gd name="T75" fmla="*/ 236 h 396"/>
              <a:gd name="T76" fmla="*/ 120 w 382"/>
              <a:gd name="T77" fmla="*/ 212 h 396"/>
              <a:gd name="T78" fmla="*/ 100 w 382"/>
              <a:gd name="T79" fmla="*/ 198 h 396"/>
              <a:gd name="T80" fmla="*/ 14 w 382"/>
              <a:gd name="T81" fmla="*/ 270 h 396"/>
              <a:gd name="T82" fmla="*/ 0 w 382"/>
              <a:gd name="T83" fmla="*/ 298 h 396"/>
              <a:gd name="T84" fmla="*/ 6 w 382"/>
              <a:gd name="T85" fmla="*/ 336 h 396"/>
              <a:gd name="T86" fmla="*/ 28 w 382"/>
              <a:gd name="T87" fmla="*/ 366 h 396"/>
              <a:gd name="T88" fmla="*/ 60 w 382"/>
              <a:gd name="T89" fmla="*/ 390 h 396"/>
              <a:gd name="T90" fmla="*/ 86 w 382"/>
              <a:gd name="T91" fmla="*/ 396 h 396"/>
              <a:gd name="T92" fmla="*/ 116 w 382"/>
              <a:gd name="T93" fmla="*/ 388 h 396"/>
              <a:gd name="T94" fmla="*/ 140 w 382"/>
              <a:gd name="T95" fmla="*/ 370 h 396"/>
              <a:gd name="T96" fmla="*/ 246 w 382"/>
              <a:gd name="T97" fmla="*/ 280 h 396"/>
              <a:gd name="T98" fmla="*/ 270 w 382"/>
              <a:gd name="T99" fmla="*/ 222 h 396"/>
              <a:gd name="T100" fmla="*/ 260 w 382"/>
              <a:gd name="T101" fmla="*/ 180 h 396"/>
              <a:gd name="T102" fmla="*/ 238 w 382"/>
              <a:gd name="T103" fmla="*/ 14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2" h="396">
                <a:moveTo>
                  <a:pt x="362" y="36"/>
                </a:moveTo>
                <a:lnTo>
                  <a:pt x="362" y="36"/>
                </a:lnTo>
                <a:lnTo>
                  <a:pt x="352" y="26"/>
                </a:lnTo>
                <a:lnTo>
                  <a:pt x="346" y="20"/>
                </a:lnTo>
                <a:lnTo>
                  <a:pt x="346" y="20"/>
                </a:lnTo>
                <a:lnTo>
                  <a:pt x="336" y="12"/>
                </a:lnTo>
                <a:lnTo>
                  <a:pt x="324" y="4"/>
                </a:lnTo>
                <a:lnTo>
                  <a:pt x="312" y="0"/>
                </a:lnTo>
                <a:lnTo>
                  <a:pt x="300" y="0"/>
                </a:lnTo>
                <a:lnTo>
                  <a:pt x="300" y="0"/>
                </a:lnTo>
                <a:lnTo>
                  <a:pt x="288" y="0"/>
                </a:lnTo>
                <a:lnTo>
                  <a:pt x="278" y="4"/>
                </a:lnTo>
                <a:lnTo>
                  <a:pt x="270" y="8"/>
                </a:lnTo>
                <a:lnTo>
                  <a:pt x="262" y="12"/>
                </a:lnTo>
                <a:lnTo>
                  <a:pt x="262" y="12"/>
                </a:lnTo>
                <a:lnTo>
                  <a:pt x="252" y="20"/>
                </a:lnTo>
                <a:lnTo>
                  <a:pt x="246" y="26"/>
                </a:lnTo>
                <a:lnTo>
                  <a:pt x="246" y="26"/>
                </a:lnTo>
                <a:lnTo>
                  <a:pt x="154" y="112"/>
                </a:lnTo>
                <a:lnTo>
                  <a:pt x="152" y="114"/>
                </a:lnTo>
                <a:lnTo>
                  <a:pt x="152" y="114"/>
                </a:lnTo>
                <a:lnTo>
                  <a:pt x="142" y="128"/>
                </a:lnTo>
                <a:lnTo>
                  <a:pt x="134" y="142"/>
                </a:lnTo>
                <a:lnTo>
                  <a:pt x="130" y="156"/>
                </a:lnTo>
                <a:lnTo>
                  <a:pt x="128" y="170"/>
                </a:lnTo>
                <a:lnTo>
                  <a:pt x="128" y="170"/>
                </a:lnTo>
                <a:lnTo>
                  <a:pt x="130" y="184"/>
                </a:lnTo>
                <a:lnTo>
                  <a:pt x="134" y="196"/>
                </a:lnTo>
                <a:lnTo>
                  <a:pt x="140" y="208"/>
                </a:lnTo>
                <a:lnTo>
                  <a:pt x="146" y="216"/>
                </a:lnTo>
                <a:lnTo>
                  <a:pt x="146" y="216"/>
                </a:lnTo>
                <a:lnTo>
                  <a:pt x="156" y="228"/>
                </a:lnTo>
                <a:lnTo>
                  <a:pt x="162" y="234"/>
                </a:lnTo>
                <a:lnTo>
                  <a:pt x="162" y="234"/>
                </a:lnTo>
                <a:lnTo>
                  <a:pt x="168" y="236"/>
                </a:lnTo>
                <a:lnTo>
                  <a:pt x="176" y="238"/>
                </a:lnTo>
                <a:lnTo>
                  <a:pt x="176" y="238"/>
                </a:lnTo>
                <a:lnTo>
                  <a:pt x="180" y="238"/>
                </a:lnTo>
                <a:lnTo>
                  <a:pt x="186" y="236"/>
                </a:lnTo>
                <a:lnTo>
                  <a:pt x="190" y="232"/>
                </a:lnTo>
                <a:lnTo>
                  <a:pt x="194" y="228"/>
                </a:lnTo>
                <a:lnTo>
                  <a:pt x="194" y="228"/>
                </a:lnTo>
                <a:lnTo>
                  <a:pt x="198" y="220"/>
                </a:lnTo>
                <a:lnTo>
                  <a:pt x="198" y="212"/>
                </a:lnTo>
                <a:lnTo>
                  <a:pt x="194" y="204"/>
                </a:lnTo>
                <a:lnTo>
                  <a:pt x="188" y="196"/>
                </a:lnTo>
                <a:lnTo>
                  <a:pt x="188" y="196"/>
                </a:lnTo>
                <a:lnTo>
                  <a:pt x="188" y="196"/>
                </a:lnTo>
                <a:lnTo>
                  <a:pt x="188" y="196"/>
                </a:lnTo>
                <a:lnTo>
                  <a:pt x="188" y="196"/>
                </a:lnTo>
                <a:lnTo>
                  <a:pt x="188" y="196"/>
                </a:lnTo>
                <a:lnTo>
                  <a:pt x="188" y="196"/>
                </a:lnTo>
                <a:lnTo>
                  <a:pt x="186" y="194"/>
                </a:lnTo>
                <a:lnTo>
                  <a:pt x="180" y="188"/>
                </a:lnTo>
                <a:lnTo>
                  <a:pt x="180" y="188"/>
                </a:lnTo>
                <a:lnTo>
                  <a:pt x="176" y="178"/>
                </a:lnTo>
                <a:lnTo>
                  <a:pt x="174" y="170"/>
                </a:lnTo>
                <a:lnTo>
                  <a:pt x="174" y="170"/>
                </a:lnTo>
                <a:lnTo>
                  <a:pt x="174" y="164"/>
                </a:lnTo>
                <a:lnTo>
                  <a:pt x="176" y="160"/>
                </a:lnTo>
                <a:lnTo>
                  <a:pt x="178" y="152"/>
                </a:lnTo>
                <a:lnTo>
                  <a:pt x="186" y="144"/>
                </a:lnTo>
                <a:lnTo>
                  <a:pt x="278" y="60"/>
                </a:lnTo>
                <a:lnTo>
                  <a:pt x="278" y="60"/>
                </a:lnTo>
                <a:lnTo>
                  <a:pt x="288" y="50"/>
                </a:lnTo>
                <a:lnTo>
                  <a:pt x="288" y="50"/>
                </a:lnTo>
                <a:lnTo>
                  <a:pt x="294" y="46"/>
                </a:lnTo>
                <a:lnTo>
                  <a:pt x="300" y="44"/>
                </a:lnTo>
                <a:lnTo>
                  <a:pt x="300" y="44"/>
                </a:lnTo>
                <a:lnTo>
                  <a:pt x="306" y="46"/>
                </a:lnTo>
                <a:lnTo>
                  <a:pt x="316" y="54"/>
                </a:lnTo>
                <a:lnTo>
                  <a:pt x="316" y="54"/>
                </a:lnTo>
                <a:lnTo>
                  <a:pt x="318" y="56"/>
                </a:lnTo>
                <a:lnTo>
                  <a:pt x="318" y="56"/>
                </a:lnTo>
                <a:lnTo>
                  <a:pt x="322" y="58"/>
                </a:lnTo>
                <a:lnTo>
                  <a:pt x="328" y="66"/>
                </a:lnTo>
                <a:lnTo>
                  <a:pt x="328" y="66"/>
                </a:lnTo>
                <a:lnTo>
                  <a:pt x="334" y="76"/>
                </a:lnTo>
                <a:lnTo>
                  <a:pt x="336" y="82"/>
                </a:lnTo>
                <a:lnTo>
                  <a:pt x="336" y="82"/>
                </a:lnTo>
                <a:lnTo>
                  <a:pt x="336" y="86"/>
                </a:lnTo>
                <a:lnTo>
                  <a:pt x="334" y="90"/>
                </a:lnTo>
                <a:lnTo>
                  <a:pt x="274" y="148"/>
                </a:lnTo>
                <a:lnTo>
                  <a:pt x="274" y="148"/>
                </a:lnTo>
                <a:lnTo>
                  <a:pt x="270" y="156"/>
                </a:lnTo>
                <a:lnTo>
                  <a:pt x="268" y="164"/>
                </a:lnTo>
                <a:lnTo>
                  <a:pt x="270" y="174"/>
                </a:lnTo>
                <a:lnTo>
                  <a:pt x="274" y="180"/>
                </a:lnTo>
                <a:lnTo>
                  <a:pt x="274" y="180"/>
                </a:lnTo>
                <a:lnTo>
                  <a:pt x="282" y="186"/>
                </a:lnTo>
                <a:lnTo>
                  <a:pt x="290" y="188"/>
                </a:lnTo>
                <a:lnTo>
                  <a:pt x="300" y="186"/>
                </a:lnTo>
                <a:lnTo>
                  <a:pt x="306" y="180"/>
                </a:lnTo>
                <a:lnTo>
                  <a:pt x="368" y="118"/>
                </a:lnTo>
                <a:lnTo>
                  <a:pt x="370" y="118"/>
                </a:lnTo>
                <a:lnTo>
                  <a:pt x="370" y="118"/>
                </a:lnTo>
                <a:lnTo>
                  <a:pt x="376" y="110"/>
                </a:lnTo>
                <a:lnTo>
                  <a:pt x="378" y="100"/>
                </a:lnTo>
                <a:lnTo>
                  <a:pt x="380" y="92"/>
                </a:lnTo>
                <a:lnTo>
                  <a:pt x="382" y="82"/>
                </a:lnTo>
                <a:lnTo>
                  <a:pt x="382" y="82"/>
                </a:lnTo>
                <a:lnTo>
                  <a:pt x="380" y="68"/>
                </a:lnTo>
                <a:lnTo>
                  <a:pt x="376" y="56"/>
                </a:lnTo>
                <a:lnTo>
                  <a:pt x="370" y="44"/>
                </a:lnTo>
                <a:lnTo>
                  <a:pt x="362" y="36"/>
                </a:lnTo>
                <a:lnTo>
                  <a:pt x="362" y="36"/>
                </a:lnTo>
                <a:close/>
                <a:moveTo>
                  <a:pt x="238" y="148"/>
                </a:moveTo>
                <a:lnTo>
                  <a:pt x="238" y="148"/>
                </a:lnTo>
                <a:lnTo>
                  <a:pt x="230" y="142"/>
                </a:lnTo>
                <a:lnTo>
                  <a:pt x="222" y="142"/>
                </a:lnTo>
                <a:lnTo>
                  <a:pt x="212" y="142"/>
                </a:lnTo>
                <a:lnTo>
                  <a:pt x="206" y="148"/>
                </a:lnTo>
                <a:lnTo>
                  <a:pt x="206" y="148"/>
                </a:lnTo>
                <a:lnTo>
                  <a:pt x="200" y="156"/>
                </a:lnTo>
                <a:lnTo>
                  <a:pt x="198" y="164"/>
                </a:lnTo>
                <a:lnTo>
                  <a:pt x="200" y="172"/>
                </a:lnTo>
                <a:lnTo>
                  <a:pt x="206" y="180"/>
                </a:lnTo>
                <a:lnTo>
                  <a:pt x="206" y="180"/>
                </a:lnTo>
                <a:lnTo>
                  <a:pt x="210" y="184"/>
                </a:lnTo>
                <a:lnTo>
                  <a:pt x="216" y="194"/>
                </a:lnTo>
                <a:lnTo>
                  <a:pt x="216" y="194"/>
                </a:lnTo>
                <a:lnTo>
                  <a:pt x="222" y="208"/>
                </a:lnTo>
                <a:lnTo>
                  <a:pt x="224" y="216"/>
                </a:lnTo>
                <a:lnTo>
                  <a:pt x="226" y="222"/>
                </a:lnTo>
                <a:lnTo>
                  <a:pt x="226" y="222"/>
                </a:lnTo>
                <a:lnTo>
                  <a:pt x="224" y="228"/>
                </a:lnTo>
                <a:lnTo>
                  <a:pt x="224" y="234"/>
                </a:lnTo>
                <a:lnTo>
                  <a:pt x="220" y="240"/>
                </a:lnTo>
                <a:lnTo>
                  <a:pt x="214" y="246"/>
                </a:lnTo>
                <a:lnTo>
                  <a:pt x="112" y="336"/>
                </a:lnTo>
                <a:lnTo>
                  <a:pt x="112" y="336"/>
                </a:lnTo>
                <a:lnTo>
                  <a:pt x="98" y="346"/>
                </a:lnTo>
                <a:lnTo>
                  <a:pt x="98" y="346"/>
                </a:lnTo>
                <a:lnTo>
                  <a:pt x="92" y="350"/>
                </a:lnTo>
                <a:lnTo>
                  <a:pt x="86" y="352"/>
                </a:lnTo>
                <a:lnTo>
                  <a:pt x="86" y="352"/>
                </a:lnTo>
                <a:lnTo>
                  <a:pt x="78" y="350"/>
                </a:lnTo>
                <a:lnTo>
                  <a:pt x="74" y="346"/>
                </a:lnTo>
                <a:lnTo>
                  <a:pt x="66" y="340"/>
                </a:lnTo>
                <a:lnTo>
                  <a:pt x="66" y="340"/>
                </a:lnTo>
                <a:lnTo>
                  <a:pt x="64" y="338"/>
                </a:lnTo>
                <a:lnTo>
                  <a:pt x="64" y="338"/>
                </a:lnTo>
                <a:lnTo>
                  <a:pt x="64" y="338"/>
                </a:lnTo>
                <a:lnTo>
                  <a:pt x="60" y="334"/>
                </a:lnTo>
                <a:lnTo>
                  <a:pt x="54" y="326"/>
                </a:lnTo>
                <a:lnTo>
                  <a:pt x="54" y="326"/>
                </a:lnTo>
                <a:lnTo>
                  <a:pt x="48" y="316"/>
                </a:lnTo>
                <a:lnTo>
                  <a:pt x="46" y="308"/>
                </a:lnTo>
                <a:lnTo>
                  <a:pt x="46" y="308"/>
                </a:lnTo>
                <a:lnTo>
                  <a:pt x="46" y="304"/>
                </a:lnTo>
                <a:lnTo>
                  <a:pt x="48" y="298"/>
                </a:lnTo>
                <a:lnTo>
                  <a:pt x="114" y="236"/>
                </a:lnTo>
                <a:lnTo>
                  <a:pt x="114" y="236"/>
                </a:lnTo>
                <a:lnTo>
                  <a:pt x="120" y="230"/>
                </a:lnTo>
                <a:lnTo>
                  <a:pt x="122" y="222"/>
                </a:lnTo>
                <a:lnTo>
                  <a:pt x="120" y="212"/>
                </a:lnTo>
                <a:lnTo>
                  <a:pt x="116" y="204"/>
                </a:lnTo>
                <a:lnTo>
                  <a:pt x="116" y="204"/>
                </a:lnTo>
                <a:lnTo>
                  <a:pt x="108" y="200"/>
                </a:lnTo>
                <a:lnTo>
                  <a:pt x="100" y="198"/>
                </a:lnTo>
                <a:lnTo>
                  <a:pt x="92" y="198"/>
                </a:lnTo>
                <a:lnTo>
                  <a:pt x="84" y="204"/>
                </a:lnTo>
                <a:lnTo>
                  <a:pt x="14" y="268"/>
                </a:lnTo>
                <a:lnTo>
                  <a:pt x="14" y="270"/>
                </a:lnTo>
                <a:lnTo>
                  <a:pt x="14" y="270"/>
                </a:lnTo>
                <a:lnTo>
                  <a:pt x="8" y="278"/>
                </a:lnTo>
                <a:lnTo>
                  <a:pt x="4" y="288"/>
                </a:lnTo>
                <a:lnTo>
                  <a:pt x="0" y="298"/>
                </a:lnTo>
                <a:lnTo>
                  <a:pt x="0" y="308"/>
                </a:lnTo>
                <a:lnTo>
                  <a:pt x="0" y="308"/>
                </a:lnTo>
                <a:lnTo>
                  <a:pt x="2" y="322"/>
                </a:lnTo>
                <a:lnTo>
                  <a:pt x="6" y="336"/>
                </a:lnTo>
                <a:lnTo>
                  <a:pt x="12" y="346"/>
                </a:lnTo>
                <a:lnTo>
                  <a:pt x="18" y="356"/>
                </a:lnTo>
                <a:lnTo>
                  <a:pt x="18" y="356"/>
                </a:lnTo>
                <a:lnTo>
                  <a:pt x="28" y="366"/>
                </a:lnTo>
                <a:lnTo>
                  <a:pt x="36" y="374"/>
                </a:lnTo>
                <a:lnTo>
                  <a:pt x="36" y="374"/>
                </a:lnTo>
                <a:lnTo>
                  <a:pt x="48" y="384"/>
                </a:lnTo>
                <a:lnTo>
                  <a:pt x="60" y="390"/>
                </a:lnTo>
                <a:lnTo>
                  <a:pt x="72" y="394"/>
                </a:lnTo>
                <a:lnTo>
                  <a:pt x="86" y="396"/>
                </a:lnTo>
                <a:lnTo>
                  <a:pt x="86" y="396"/>
                </a:lnTo>
                <a:lnTo>
                  <a:pt x="86" y="396"/>
                </a:lnTo>
                <a:lnTo>
                  <a:pt x="86" y="396"/>
                </a:lnTo>
                <a:lnTo>
                  <a:pt x="98" y="396"/>
                </a:lnTo>
                <a:lnTo>
                  <a:pt x="108" y="392"/>
                </a:lnTo>
                <a:lnTo>
                  <a:pt x="116" y="388"/>
                </a:lnTo>
                <a:lnTo>
                  <a:pt x="124" y="384"/>
                </a:lnTo>
                <a:lnTo>
                  <a:pt x="124" y="384"/>
                </a:lnTo>
                <a:lnTo>
                  <a:pt x="134" y="376"/>
                </a:lnTo>
                <a:lnTo>
                  <a:pt x="140" y="370"/>
                </a:lnTo>
                <a:lnTo>
                  <a:pt x="140" y="370"/>
                </a:lnTo>
                <a:lnTo>
                  <a:pt x="246" y="280"/>
                </a:lnTo>
                <a:lnTo>
                  <a:pt x="246" y="280"/>
                </a:lnTo>
                <a:lnTo>
                  <a:pt x="246" y="280"/>
                </a:lnTo>
                <a:lnTo>
                  <a:pt x="258" y="266"/>
                </a:lnTo>
                <a:lnTo>
                  <a:pt x="264" y="252"/>
                </a:lnTo>
                <a:lnTo>
                  <a:pt x="270" y="236"/>
                </a:lnTo>
                <a:lnTo>
                  <a:pt x="270" y="222"/>
                </a:lnTo>
                <a:lnTo>
                  <a:pt x="270" y="222"/>
                </a:lnTo>
                <a:lnTo>
                  <a:pt x="270" y="206"/>
                </a:lnTo>
                <a:lnTo>
                  <a:pt x="266" y="192"/>
                </a:lnTo>
                <a:lnTo>
                  <a:pt x="260" y="180"/>
                </a:lnTo>
                <a:lnTo>
                  <a:pt x="254" y="168"/>
                </a:lnTo>
                <a:lnTo>
                  <a:pt x="254" y="168"/>
                </a:lnTo>
                <a:lnTo>
                  <a:pt x="242" y="154"/>
                </a:lnTo>
                <a:lnTo>
                  <a:pt x="238" y="148"/>
                </a:lnTo>
                <a:lnTo>
                  <a:pt x="238" y="148"/>
                </a:lnTo>
                <a:close/>
              </a:path>
            </a:pathLst>
          </a:custGeom>
          <a:solidFill>
            <a:schemeClr val="bg1"/>
          </a:solidFill>
          <a:ln>
            <a:solidFill>
              <a:schemeClr val="bg1"/>
            </a:solidFill>
          </a:ln>
        </p:spPr>
        <p:txBody>
          <a:bodyPr vert="horz" wrap="square" lIns="86049" tIns="43024" rIns="86049" bIns="4302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94" b="0" i="0" u="none" strike="noStrike" kern="0" cap="none" spc="0" normalizeH="0" baseline="0" noProof="0" dirty="0">
              <a:ln>
                <a:noFill/>
              </a:ln>
              <a:solidFill>
                <a:prstClr val="black"/>
              </a:solidFill>
              <a:effectLst/>
              <a:uLnTx/>
              <a:uFillTx/>
            </a:endParaRPr>
          </a:p>
        </p:txBody>
      </p:sp>
      <p:pic>
        <p:nvPicPr>
          <p:cNvPr id="8" name="Picture 7" descr="A person standing next to a question mark&#10;&#10;Description automatically generated">
            <a:extLst>
              <a:ext uri="{FF2B5EF4-FFF2-40B4-BE49-F238E27FC236}">
                <a16:creationId xmlns:a16="http://schemas.microsoft.com/office/drawing/2014/main" id="{8041B199-6994-2A31-F9F7-547BDE825FE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35090" y="969819"/>
            <a:ext cx="3566050" cy="5413868"/>
          </a:xfrm>
          <a:prstGeom prst="rect">
            <a:avLst/>
          </a:prstGeom>
        </p:spPr>
      </p:pic>
      <p:sp>
        <p:nvSpPr>
          <p:cNvPr id="10" name="TextBox 9">
            <a:extLst>
              <a:ext uri="{FF2B5EF4-FFF2-40B4-BE49-F238E27FC236}">
                <a16:creationId xmlns:a16="http://schemas.microsoft.com/office/drawing/2014/main" id="{A9CE3765-4638-DA26-27B6-91F1F24CA602}"/>
              </a:ext>
            </a:extLst>
          </p:cNvPr>
          <p:cNvSpPr txBox="1"/>
          <p:nvPr/>
        </p:nvSpPr>
        <p:spPr>
          <a:xfrm>
            <a:off x="925947" y="2569998"/>
            <a:ext cx="7079414" cy="1477328"/>
          </a:xfrm>
          <a:prstGeom prst="rect">
            <a:avLst/>
          </a:prstGeom>
          <a:noFill/>
        </p:spPr>
        <p:txBody>
          <a:bodyPr wrap="square" lIns="0" tIns="0" rIns="0" bIns="0" rtlCol="0">
            <a:spAutoFit/>
          </a:bodyPr>
          <a:lstStyle/>
          <a:p>
            <a:pPr algn="ctr">
              <a:spcBef>
                <a:spcPts val="600"/>
              </a:spcBef>
              <a:buSzPct val="100000"/>
            </a:pPr>
            <a:r>
              <a:rPr lang="en-US" sz="9600" dirty="0">
                <a:solidFill>
                  <a:srgbClr val="979797"/>
                </a:solidFill>
              </a:rPr>
              <a:t>Questions</a:t>
            </a:r>
          </a:p>
        </p:txBody>
      </p:sp>
    </p:spTree>
    <p:extLst>
      <p:ext uri="{BB962C8B-B14F-4D97-AF65-F5344CB8AC3E}">
        <p14:creationId xmlns:p14="http://schemas.microsoft.com/office/powerpoint/2010/main" val="199538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EEF-E312-9F24-F156-7F5E19E6DBBD}"/>
              </a:ext>
            </a:extLst>
          </p:cNvPr>
          <p:cNvSpPr>
            <a:spLocks noGrp="1"/>
          </p:cNvSpPr>
          <p:nvPr>
            <p:ph type="title"/>
          </p:nvPr>
        </p:nvSpPr>
        <p:spPr>
          <a:xfrm>
            <a:off x="389149" y="308359"/>
            <a:ext cx="4416972" cy="286516"/>
          </a:xfrm>
        </p:spPr>
        <p:txBody>
          <a:bodyPr>
            <a:normAutofit fontScale="90000"/>
          </a:bodyPr>
          <a:lstStyle/>
          <a:p>
            <a:r>
              <a:rPr lang="en-US" sz="2400" b="1" dirty="0">
                <a:solidFill>
                  <a:schemeClr val="accent1">
                    <a:lumMod val="75000"/>
                  </a:schemeClr>
                </a:solidFill>
              </a:rPr>
              <a:t>ICDS I: Accounting Policies</a:t>
            </a:r>
          </a:p>
        </p:txBody>
      </p:sp>
      <p:cxnSp>
        <p:nvCxnSpPr>
          <p:cNvPr id="9" name="Straight Connector 8">
            <a:extLst>
              <a:ext uri="{FF2B5EF4-FFF2-40B4-BE49-F238E27FC236}">
                <a16:creationId xmlns:a16="http://schemas.microsoft.com/office/drawing/2014/main" id="{8D5DA7D1-03C5-93EB-95D2-33045DAC0D4F}"/>
              </a:ext>
            </a:extLst>
          </p:cNvPr>
          <p:cNvCxnSpPr>
            <a:cxnSpLocks/>
          </p:cNvCxnSpPr>
          <p:nvPr/>
        </p:nvCxnSpPr>
        <p:spPr>
          <a:xfrm>
            <a:off x="389149" y="705438"/>
            <a:ext cx="6675120" cy="0"/>
          </a:xfrm>
          <a:prstGeom prst="line">
            <a:avLst/>
          </a:prstGeom>
          <a:ln w="38100">
            <a:solidFill>
              <a:srgbClr val="005587"/>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4E63991-D7F0-1411-F49B-93BEF57C3D46}"/>
              </a:ext>
            </a:extLst>
          </p:cNvPr>
          <p:cNvSpPr txBox="1"/>
          <p:nvPr/>
        </p:nvSpPr>
        <p:spPr>
          <a:xfrm>
            <a:off x="342074" y="752819"/>
            <a:ext cx="11203411" cy="338554"/>
          </a:xfrm>
          <a:prstGeom prst="rect">
            <a:avLst/>
          </a:prstGeom>
          <a:noFill/>
        </p:spPr>
        <p:txBody>
          <a:bodyPr wrap="square" rtlCol="0">
            <a:spAutoFit/>
          </a:bodyPr>
          <a:lstStyle/>
          <a:p>
            <a:r>
              <a:rPr lang="en-US" sz="1600" dirty="0"/>
              <a:t>ICDS I recognizes three accounting concepts as provided below:</a:t>
            </a:r>
          </a:p>
        </p:txBody>
      </p:sp>
      <p:pic>
        <p:nvPicPr>
          <p:cNvPr id="12" name="Picture 4">
            <a:extLst>
              <a:ext uri="{FF2B5EF4-FFF2-40B4-BE49-F238E27FC236}">
                <a16:creationId xmlns:a16="http://schemas.microsoft.com/office/drawing/2014/main" id="{B2AC0C50-986E-5CC6-0549-5C35734A7720}"/>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3600000">
            <a:off x="198803" y="1360147"/>
            <a:ext cx="2566786" cy="1709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Group 26">
            <a:extLst>
              <a:ext uri="{FF2B5EF4-FFF2-40B4-BE49-F238E27FC236}">
                <a16:creationId xmlns:a16="http://schemas.microsoft.com/office/drawing/2014/main" id="{7F6FE3DF-8D7B-FDDA-5DEF-C464333ED3D8}"/>
              </a:ext>
            </a:extLst>
          </p:cNvPr>
          <p:cNvGrpSpPr/>
          <p:nvPr/>
        </p:nvGrpSpPr>
        <p:grpSpPr>
          <a:xfrm>
            <a:off x="353918" y="1109706"/>
            <a:ext cx="11203410" cy="2289407"/>
            <a:chOff x="389149" y="1266593"/>
            <a:chExt cx="13044872" cy="2587258"/>
          </a:xfrm>
        </p:grpSpPr>
        <p:sp>
          <p:nvSpPr>
            <p:cNvPr id="5" name="Arc 4">
              <a:extLst>
                <a:ext uri="{FF2B5EF4-FFF2-40B4-BE49-F238E27FC236}">
                  <a16:creationId xmlns:a16="http://schemas.microsoft.com/office/drawing/2014/main" id="{94A313C5-0455-BC6C-9E42-C3EA2E617991}"/>
                </a:ext>
              </a:extLst>
            </p:cNvPr>
            <p:cNvSpPr/>
            <p:nvPr/>
          </p:nvSpPr>
          <p:spPr>
            <a:xfrm>
              <a:off x="389149" y="1272195"/>
              <a:ext cx="2581656" cy="2581656"/>
            </a:xfrm>
            <a:prstGeom prst="arc">
              <a:avLst>
                <a:gd name="adj1" fmla="val 16200000"/>
                <a:gd name="adj2" fmla="val 19942129"/>
              </a:avLst>
            </a:prstGeom>
            <a:noFill/>
            <a:ln cap="rnd">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c 5">
              <a:extLst>
                <a:ext uri="{FF2B5EF4-FFF2-40B4-BE49-F238E27FC236}">
                  <a16:creationId xmlns:a16="http://schemas.microsoft.com/office/drawing/2014/main" id="{5570A4EF-33EB-29A2-C3FC-F627ECA4D44C}"/>
                </a:ext>
              </a:extLst>
            </p:cNvPr>
            <p:cNvSpPr/>
            <p:nvPr/>
          </p:nvSpPr>
          <p:spPr>
            <a:xfrm flipV="1">
              <a:off x="389149" y="1266593"/>
              <a:ext cx="2581656" cy="2581656"/>
            </a:xfrm>
            <a:prstGeom prst="arc">
              <a:avLst>
                <a:gd name="adj1" fmla="val 16200000"/>
                <a:gd name="adj2" fmla="val 19942129"/>
              </a:avLst>
            </a:prstGeom>
            <a:noFill/>
            <a:ln cap="rnd">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B6C41584-F66E-9B98-7484-D0761394652B}"/>
                </a:ext>
              </a:extLst>
            </p:cNvPr>
            <p:cNvCxnSpPr>
              <a:stCxn id="5" idx="0"/>
            </p:cNvCxnSpPr>
            <p:nvPr/>
          </p:nvCxnSpPr>
          <p:spPr>
            <a:xfrm>
              <a:off x="1679977" y="1272195"/>
              <a:ext cx="0" cy="360158"/>
            </a:xfrm>
            <a:prstGeom prst="line">
              <a:avLst/>
            </a:prstGeom>
            <a:noFill/>
            <a:ln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cxnSp>
          <p:nvCxnSpPr>
            <p:cNvPr id="8" name="Straight Connector 7">
              <a:extLst>
                <a:ext uri="{FF2B5EF4-FFF2-40B4-BE49-F238E27FC236}">
                  <a16:creationId xmlns:a16="http://schemas.microsoft.com/office/drawing/2014/main" id="{02C9AF1D-F0EA-5A68-0BB8-B50D5F0576EE}"/>
                </a:ext>
              </a:extLst>
            </p:cNvPr>
            <p:cNvCxnSpPr/>
            <p:nvPr/>
          </p:nvCxnSpPr>
          <p:spPr>
            <a:xfrm>
              <a:off x="1679977" y="3378603"/>
              <a:ext cx="0" cy="468898"/>
            </a:xfrm>
            <a:prstGeom prst="line">
              <a:avLst/>
            </a:prstGeom>
            <a:noFill/>
            <a:ln cap="rnd">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a:extLst>
                <a:ext uri="{FF2B5EF4-FFF2-40B4-BE49-F238E27FC236}">
                  <a16:creationId xmlns:a16="http://schemas.microsoft.com/office/drawing/2014/main" id="{B06952AC-2699-4BDC-16B3-1F651FFA7CD8}"/>
                </a:ext>
              </a:extLst>
            </p:cNvPr>
            <p:cNvCxnSpPr/>
            <p:nvPr/>
          </p:nvCxnSpPr>
          <p:spPr>
            <a:xfrm>
              <a:off x="2823588" y="1966746"/>
              <a:ext cx="906143" cy="0"/>
            </a:xfrm>
            <a:prstGeom prst="line">
              <a:avLst/>
            </a:prstGeom>
            <a:noFill/>
            <a:ln cap="rnd">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a:extLst>
                <a:ext uri="{FF2B5EF4-FFF2-40B4-BE49-F238E27FC236}">
                  <a16:creationId xmlns:a16="http://schemas.microsoft.com/office/drawing/2014/main" id="{4F20D9BE-7E2D-02BA-F970-A540A8CA20B2}"/>
                </a:ext>
              </a:extLst>
            </p:cNvPr>
            <p:cNvCxnSpPr/>
            <p:nvPr/>
          </p:nvCxnSpPr>
          <p:spPr>
            <a:xfrm>
              <a:off x="2823588" y="3156353"/>
              <a:ext cx="906143" cy="0"/>
            </a:xfrm>
            <a:prstGeom prst="line">
              <a:avLst/>
            </a:prstGeom>
            <a:noFill/>
            <a:ln cap="rnd">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a:extLst>
                <a:ext uri="{FF2B5EF4-FFF2-40B4-BE49-F238E27FC236}">
                  <a16:creationId xmlns:a16="http://schemas.microsoft.com/office/drawing/2014/main" id="{6A04D2D3-BCDA-2825-B59B-5C54FB9AED7C}"/>
                </a:ext>
              </a:extLst>
            </p:cNvPr>
            <p:cNvCxnSpPr/>
            <p:nvPr/>
          </p:nvCxnSpPr>
          <p:spPr>
            <a:xfrm>
              <a:off x="2662931" y="2561550"/>
              <a:ext cx="10668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321EB7F-714E-AB27-9425-E00E2B4DD6DF}"/>
                </a:ext>
              </a:extLst>
            </p:cNvPr>
            <p:cNvSpPr/>
            <p:nvPr/>
          </p:nvSpPr>
          <p:spPr>
            <a:xfrm>
              <a:off x="1079893" y="2223611"/>
              <a:ext cx="1271953" cy="584775"/>
            </a:xfrm>
            <a:prstGeom prst="rect">
              <a:avLst/>
            </a:prstGeom>
          </p:spPr>
          <p:txBody>
            <a:bodyPr wrap="square">
              <a:spAutoFit/>
            </a:bodyPr>
            <a:lstStyle/>
            <a:p>
              <a:pPr algn="ctr"/>
              <a:r>
                <a:rPr lang="en-GB" sz="1600" b="1" dirty="0">
                  <a:solidFill>
                    <a:schemeClr val="tx2"/>
                  </a:solidFill>
                </a:rPr>
                <a:t>Three concepts</a:t>
              </a:r>
            </a:p>
          </p:txBody>
        </p:sp>
        <p:sp>
          <p:nvSpPr>
            <p:cNvPr id="15" name="Teardrop 14">
              <a:extLst>
                <a:ext uri="{FF2B5EF4-FFF2-40B4-BE49-F238E27FC236}">
                  <a16:creationId xmlns:a16="http://schemas.microsoft.com/office/drawing/2014/main" id="{77716519-E582-B9C7-D86D-B553A0A6965E}"/>
                </a:ext>
              </a:extLst>
            </p:cNvPr>
            <p:cNvSpPr/>
            <p:nvPr/>
          </p:nvSpPr>
          <p:spPr>
            <a:xfrm rot="13500000">
              <a:off x="3721985" y="1808749"/>
              <a:ext cx="314876" cy="314876"/>
            </a:xfrm>
            <a:prstGeom prst="teardrop">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ardrop 15">
              <a:extLst>
                <a:ext uri="{FF2B5EF4-FFF2-40B4-BE49-F238E27FC236}">
                  <a16:creationId xmlns:a16="http://schemas.microsoft.com/office/drawing/2014/main" id="{F403779D-4EAB-04CA-8910-C58F0715D1CB}"/>
                </a:ext>
              </a:extLst>
            </p:cNvPr>
            <p:cNvSpPr/>
            <p:nvPr/>
          </p:nvSpPr>
          <p:spPr>
            <a:xfrm rot="13500000">
              <a:off x="3721985" y="2404112"/>
              <a:ext cx="314876" cy="314876"/>
            </a:xfrm>
            <a:prstGeom prst="teardrop">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ardrop 16">
              <a:extLst>
                <a:ext uri="{FF2B5EF4-FFF2-40B4-BE49-F238E27FC236}">
                  <a16:creationId xmlns:a16="http://schemas.microsoft.com/office/drawing/2014/main" id="{B7AC2D92-F7E8-31A7-1620-6B326E6FDB9D}"/>
                </a:ext>
              </a:extLst>
            </p:cNvPr>
            <p:cNvSpPr/>
            <p:nvPr/>
          </p:nvSpPr>
          <p:spPr>
            <a:xfrm rot="13500000">
              <a:off x="3721985" y="2998514"/>
              <a:ext cx="314876" cy="314876"/>
            </a:xfrm>
            <a:prstGeom prst="teardrop">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74A7652-1D9C-E4A1-6064-D7372D5905A6}"/>
                </a:ext>
              </a:extLst>
            </p:cNvPr>
            <p:cNvSpPr/>
            <p:nvPr/>
          </p:nvSpPr>
          <p:spPr>
            <a:xfrm>
              <a:off x="3737351" y="1812522"/>
              <a:ext cx="276815" cy="307777"/>
            </a:xfrm>
            <a:prstGeom prst="rect">
              <a:avLst/>
            </a:prstGeom>
          </p:spPr>
          <p:txBody>
            <a:bodyPr wrap="square">
              <a:spAutoFit/>
            </a:bodyPr>
            <a:lstStyle/>
            <a:p>
              <a:pPr algn="ctr"/>
              <a:r>
                <a:rPr lang="en-GB" sz="1400" b="1" dirty="0">
                  <a:solidFill>
                    <a:schemeClr val="bg1"/>
                  </a:solidFill>
                </a:rPr>
                <a:t>1</a:t>
              </a:r>
            </a:p>
          </p:txBody>
        </p:sp>
        <p:sp>
          <p:nvSpPr>
            <p:cNvPr id="19" name="Rectangle 18">
              <a:extLst>
                <a:ext uri="{FF2B5EF4-FFF2-40B4-BE49-F238E27FC236}">
                  <a16:creationId xmlns:a16="http://schemas.microsoft.com/office/drawing/2014/main" id="{37766D46-47CE-1A37-935C-82D4E364C3FF}"/>
                </a:ext>
              </a:extLst>
            </p:cNvPr>
            <p:cNvSpPr/>
            <p:nvPr/>
          </p:nvSpPr>
          <p:spPr>
            <a:xfrm>
              <a:off x="3737351" y="2412491"/>
              <a:ext cx="276815" cy="307777"/>
            </a:xfrm>
            <a:prstGeom prst="rect">
              <a:avLst/>
            </a:prstGeom>
          </p:spPr>
          <p:txBody>
            <a:bodyPr wrap="square">
              <a:spAutoFit/>
            </a:bodyPr>
            <a:lstStyle/>
            <a:p>
              <a:pPr algn="ctr"/>
              <a:r>
                <a:rPr lang="en-GB" sz="1400" b="1" dirty="0">
                  <a:solidFill>
                    <a:schemeClr val="bg1"/>
                  </a:solidFill>
                </a:rPr>
                <a:t>2</a:t>
              </a:r>
            </a:p>
          </p:txBody>
        </p:sp>
        <p:sp>
          <p:nvSpPr>
            <p:cNvPr id="20" name="Rectangle 19">
              <a:extLst>
                <a:ext uri="{FF2B5EF4-FFF2-40B4-BE49-F238E27FC236}">
                  <a16:creationId xmlns:a16="http://schemas.microsoft.com/office/drawing/2014/main" id="{D502180E-807D-5944-D44F-57CFC2FE93D4}"/>
                </a:ext>
              </a:extLst>
            </p:cNvPr>
            <p:cNvSpPr/>
            <p:nvPr/>
          </p:nvSpPr>
          <p:spPr>
            <a:xfrm>
              <a:off x="3737351" y="3002063"/>
              <a:ext cx="276815" cy="307777"/>
            </a:xfrm>
            <a:prstGeom prst="rect">
              <a:avLst/>
            </a:prstGeom>
          </p:spPr>
          <p:txBody>
            <a:bodyPr wrap="square">
              <a:spAutoFit/>
            </a:bodyPr>
            <a:lstStyle/>
            <a:p>
              <a:pPr algn="ctr"/>
              <a:r>
                <a:rPr lang="en-GB" sz="1400" b="1" dirty="0">
                  <a:solidFill>
                    <a:schemeClr val="bg1"/>
                  </a:solidFill>
                </a:rPr>
                <a:t>3</a:t>
              </a:r>
            </a:p>
          </p:txBody>
        </p:sp>
        <p:sp>
          <p:nvSpPr>
            <p:cNvPr id="21" name="TextBox 20">
              <a:extLst>
                <a:ext uri="{FF2B5EF4-FFF2-40B4-BE49-F238E27FC236}">
                  <a16:creationId xmlns:a16="http://schemas.microsoft.com/office/drawing/2014/main" id="{3A1AF0E9-29F9-D6B5-C1B9-F85D16BBF5EE}"/>
                </a:ext>
              </a:extLst>
            </p:cNvPr>
            <p:cNvSpPr txBox="1"/>
            <p:nvPr/>
          </p:nvSpPr>
          <p:spPr>
            <a:xfrm>
              <a:off x="4058533" y="1834861"/>
              <a:ext cx="8748502" cy="382600"/>
            </a:xfrm>
            <a:prstGeom prst="rect">
              <a:avLst/>
            </a:prstGeom>
            <a:noFill/>
          </p:spPr>
          <p:txBody>
            <a:bodyPr wrap="square" rtlCol="0">
              <a:spAutoFit/>
            </a:bodyPr>
            <a:lstStyle/>
            <a:p>
              <a:r>
                <a:rPr lang="en-GB" sz="1600" b="1" dirty="0">
                  <a:solidFill>
                    <a:schemeClr val="accent1">
                      <a:lumMod val="60000"/>
                      <a:lumOff val="40000"/>
                    </a:schemeClr>
                  </a:solidFill>
                </a:rPr>
                <a:t>Going Concern – Continuing business or profession for a foreseeable future</a:t>
              </a:r>
            </a:p>
          </p:txBody>
        </p:sp>
        <p:sp>
          <p:nvSpPr>
            <p:cNvPr id="22" name="TextBox 21">
              <a:extLst>
                <a:ext uri="{FF2B5EF4-FFF2-40B4-BE49-F238E27FC236}">
                  <a16:creationId xmlns:a16="http://schemas.microsoft.com/office/drawing/2014/main" id="{04BF1728-DD3A-73AB-E7D1-437A4384CEDC}"/>
                </a:ext>
              </a:extLst>
            </p:cNvPr>
            <p:cNvSpPr txBox="1"/>
            <p:nvPr/>
          </p:nvSpPr>
          <p:spPr>
            <a:xfrm>
              <a:off x="4048201" y="2429664"/>
              <a:ext cx="8439424" cy="382600"/>
            </a:xfrm>
            <a:prstGeom prst="rect">
              <a:avLst/>
            </a:prstGeom>
            <a:noFill/>
          </p:spPr>
          <p:txBody>
            <a:bodyPr wrap="square" rtlCol="0">
              <a:spAutoFit/>
            </a:bodyPr>
            <a:lstStyle/>
            <a:p>
              <a:r>
                <a:rPr lang="en-GB" sz="1600" b="1" dirty="0">
                  <a:solidFill>
                    <a:schemeClr val="accent1">
                      <a:lumMod val="75000"/>
                    </a:schemeClr>
                  </a:solidFill>
                </a:rPr>
                <a:t>Consistency – Accounting policies followed should be consistent</a:t>
              </a:r>
            </a:p>
          </p:txBody>
        </p:sp>
        <p:sp>
          <p:nvSpPr>
            <p:cNvPr id="23" name="TextBox 22">
              <a:extLst>
                <a:ext uri="{FF2B5EF4-FFF2-40B4-BE49-F238E27FC236}">
                  <a16:creationId xmlns:a16="http://schemas.microsoft.com/office/drawing/2014/main" id="{DAC83C8C-5443-48DE-D700-94CE61F08E44}"/>
                </a:ext>
              </a:extLst>
            </p:cNvPr>
            <p:cNvSpPr txBox="1"/>
            <p:nvPr/>
          </p:nvSpPr>
          <p:spPr>
            <a:xfrm>
              <a:off x="4058531" y="3025027"/>
              <a:ext cx="9375490" cy="660854"/>
            </a:xfrm>
            <a:prstGeom prst="rect">
              <a:avLst/>
            </a:prstGeom>
            <a:noFill/>
          </p:spPr>
          <p:txBody>
            <a:bodyPr wrap="square" rtlCol="0">
              <a:spAutoFit/>
            </a:bodyPr>
            <a:lstStyle/>
            <a:p>
              <a:r>
                <a:rPr lang="en-GB" sz="1600" b="1" dirty="0">
                  <a:solidFill>
                    <a:schemeClr val="accent1">
                      <a:lumMod val="40000"/>
                      <a:lumOff val="60000"/>
                    </a:schemeClr>
                  </a:solidFill>
                </a:rPr>
                <a:t>Accrual – Revenue and costs are accrued and recorded in the financial year to which they relate</a:t>
              </a:r>
            </a:p>
          </p:txBody>
        </p:sp>
      </p:grpSp>
      <p:grpSp>
        <p:nvGrpSpPr>
          <p:cNvPr id="4" name="Group 3">
            <a:extLst>
              <a:ext uri="{FF2B5EF4-FFF2-40B4-BE49-F238E27FC236}">
                <a16:creationId xmlns:a16="http://schemas.microsoft.com/office/drawing/2014/main" id="{9A28067F-C4DC-7E09-B10C-64CDF04CB09A}"/>
              </a:ext>
            </a:extLst>
          </p:cNvPr>
          <p:cNvGrpSpPr/>
          <p:nvPr/>
        </p:nvGrpSpPr>
        <p:grpSpPr>
          <a:xfrm>
            <a:off x="353918" y="4189472"/>
            <a:ext cx="3689762" cy="2183240"/>
            <a:chOff x="2908521" y="1973858"/>
            <a:chExt cx="2368940" cy="3422801"/>
          </a:xfrm>
        </p:grpSpPr>
        <p:sp>
          <p:nvSpPr>
            <p:cNvPr id="24" name="Round Same Side Corner Rectangle 7">
              <a:extLst>
                <a:ext uri="{FF2B5EF4-FFF2-40B4-BE49-F238E27FC236}">
                  <a16:creationId xmlns:a16="http://schemas.microsoft.com/office/drawing/2014/main" id="{84E0BE12-C945-A5EA-4A59-689F19849F8C}"/>
                </a:ext>
              </a:extLst>
            </p:cNvPr>
            <p:cNvSpPr/>
            <p:nvPr/>
          </p:nvSpPr>
          <p:spPr bwMode="gray">
            <a:xfrm>
              <a:off x="2908522" y="1973858"/>
              <a:ext cx="2368939" cy="710954"/>
            </a:xfrm>
            <a:prstGeom prst="round2SameRect">
              <a:avLst>
                <a:gd name="adj1" fmla="val 50000"/>
                <a:gd name="adj2" fmla="val 0"/>
              </a:avLst>
            </a:prstGeom>
            <a:solidFill>
              <a:schemeClr val="accent1">
                <a:lumMod val="50000"/>
              </a:schemeClr>
            </a:solidFill>
            <a:ln w="19050" algn="ctr">
              <a:solidFill>
                <a:schemeClr val="accent5">
                  <a:lumMod val="50000"/>
                </a:schemeClr>
              </a:solidFill>
              <a:miter lim="800000"/>
              <a:headEnd/>
              <a:tailEnd/>
            </a:ln>
          </p:spPr>
          <p:txBody>
            <a:bodyPr wrap="square" lIns="0" tIns="88900" rIns="0" bIns="108000" rtlCol="0" anchor="ctr"/>
            <a:lstStyle/>
            <a:p>
              <a:pPr algn="ctr">
                <a:buFont typeface="Wingdings 2" pitchFamily="18" charset="2"/>
                <a:buNone/>
              </a:pPr>
              <a:r>
                <a:rPr lang="en-US" sz="1600" b="1" dirty="0">
                  <a:solidFill>
                    <a:schemeClr val="bg1"/>
                  </a:solidFill>
                </a:rPr>
                <a:t>ICDS</a:t>
              </a:r>
            </a:p>
          </p:txBody>
        </p:sp>
        <p:sp>
          <p:nvSpPr>
            <p:cNvPr id="25" name="Round Same Side Corner Rectangle 9">
              <a:extLst>
                <a:ext uri="{FF2B5EF4-FFF2-40B4-BE49-F238E27FC236}">
                  <a16:creationId xmlns:a16="http://schemas.microsoft.com/office/drawing/2014/main" id="{F9EA5031-8B15-85E0-4AF3-02FFD94D178E}"/>
                </a:ext>
              </a:extLst>
            </p:cNvPr>
            <p:cNvSpPr/>
            <p:nvPr/>
          </p:nvSpPr>
          <p:spPr bwMode="gray">
            <a:xfrm>
              <a:off x="2908521" y="2684813"/>
              <a:ext cx="2368939" cy="2711846"/>
            </a:xfrm>
            <a:prstGeom prst="round2SameRect">
              <a:avLst>
                <a:gd name="adj1" fmla="val 0"/>
                <a:gd name="adj2" fmla="val 11552"/>
              </a:avLst>
            </a:prstGeom>
            <a:solidFill>
              <a:srgbClr val="ECECEC">
                <a:alpha val="28000"/>
              </a:srgbClr>
            </a:solidFill>
            <a:ln w="19050" algn="ctr">
              <a:solidFill>
                <a:schemeClr val="accent5">
                  <a:lumMod val="50000"/>
                </a:schemeClr>
              </a:solidFill>
              <a:prstDash val="sysDot"/>
              <a:miter lim="800000"/>
              <a:headEnd/>
              <a:tailEnd/>
            </a:ln>
          </p:spPr>
          <p:txBody>
            <a:bodyPr wrap="square" lIns="36000" tIns="108000" rIns="88900" bIns="88900" rtlCol="0" anchor="t"/>
            <a:lstStyle/>
            <a:p>
              <a:pPr marL="171450" indent="-171450" algn="just">
                <a:lnSpc>
                  <a:spcPct val="106000"/>
                </a:lnSpc>
                <a:buFont typeface="Arial" panose="020B0604020202020204" pitchFamily="34" charset="0"/>
                <a:buChar char="•"/>
              </a:pPr>
              <a:r>
                <a:rPr lang="en-US" sz="1400" dirty="0"/>
                <a:t>To represent a true and fair view of the state of affairs and income of the business, profession or vocation. </a:t>
              </a:r>
            </a:p>
            <a:p>
              <a:pPr marL="171450" indent="-171450" algn="just">
                <a:lnSpc>
                  <a:spcPct val="106000"/>
                </a:lnSpc>
                <a:buFont typeface="Arial" panose="020B0604020202020204" pitchFamily="34" charset="0"/>
                <a:buChar char="•"/>
              </a:pPr>
              <a:r>
                <a:rPr lang="en-US" sz="1400" dirty="0"/>
                <a:t>The treatment and presentation of transactions and events shall be governed by their substance and not merely by the legal form.</a:t>
              </a:r>
            </a:p>
          </p:txBody>
        </p:sp>
      </p:grpSp>
      <p:grpSp>
        <p:nvGrpSpPr>
          <p:cNvPr id="33" name="Group 32">
            <a:extLst>
              <a:ext uri="{FF2B5EF4-FFF2-40B4-BE49-F238E27FC236}">
                <a16:creationId xmlns:a16="http://schemas.microsoft.com/office/drawing/2014/main" id="{3DAEEAC1-BBA3-9BCE-ECA2-1466D8B4AA0F}"/>
              </a:ext>
            </a:extLst>
          </p:cNvPr>
          <p:cNvGrpSpPr/>
          <p:nvPr/>
        </p:nvGrpSpPr>
        <p:grpSpPr>
          <a:xfrm>
            <a:off x="4251119" y="4189472"/>
            <a:ext cx="3689762" cy="2183240"/>
            <a:chOff x="2908521" y="1973858"/>
            <a:chExt cx="2368940" cy="3422801"/>
          </a:xfrm>
        </p:grpSpPr>
        <p:sp>
          <p:nvSpPr>
            <p:cNvPr id="34" name="Round Same Side Corner Rectangle 7">
              <a:extLst>
                <a:ext uri="{FF2B5EF4-FFF2-40B4-BE49-F238E27FC236}">
                  <a16:creationId xmlns:a16="http://schemas.microsoft.com/office/drawing/2014/main" id="{A3A8395F-7301-E575-D286-F624965096E8}"/>
                </a:ext>
              </a:extLst>
            </p:cNvPr>
            <p:cNvSpPr/>
            <p:nvPr/>
          </p:nvSpPr>
          <p:spPr bwMode="gray">
            <a:xfrm>
              <a:off x="2908522" y="1973858"/>
              <a:ext cx="2368939" cy="710954"/>
            </a:xfrm>
            <a:prstGeom prst="round2SameRect">
              <a:avLst>
                <a:gd name="adj1" fmla="val 50000"/>
                <a:gd name="adj2" fmla="val 0"/>
              </a:avLst>
            </a:prstGeom>
            <a:solidFill>
              <a:schemeClr val="accent1">
                <a:lumMod val="50000"/>
              </a:schemeClr>
            </a:solidFill>
            <a:ln w="19050" algn="ctr">
              <a:solidFill>
                <a:schemeClr val="accent5">
                  <a:lumMod val="50000"/>
                </a:schemeClr>
              </a:solidFill>
              <a:miter lim="800000"/>
              <a:headEnd/>
              <a:tailEnd/>
            </a:ln>
          </p:spPr>
          <p:txBody>
            <a:bodyPr wrap="square" lIns="0" tIns="88900" rIns="0" bIns="108000" rtlCol="0" anchor="ctr"/>
            <a:lstStyle/>
            <a:p>
              <a:pPr algn="ctr">
                <a:buFont typeface="Wingdings 2" pitchFamily="18" charset="2"/>
                <a:buNone/>
              </a:pPr>
              <a:r>
                <a:rPr lang="en-US" sz="1600" b="1" dirty="0">
                  <a:solidFill>
                    <a:schemeClr val="bg1"/>
                  </a:solidFill>
                </a:rPr>
                <a:t>Accounting standard</a:t>
              </a:r>
            </a:p>
          </p:txBody>
        </p:sp>
        <p:sp>
          <p:nvSpPr>
            <p:cNvPr id="35" name="Round Same Side Corner Rectangle 9">
              <a:extLst>
                <a:ext uri="{FF2B5EF4-FFF2-40B4-BE49-F238E27FC236}">
                  <a16:creationId xmlns:a16="http://schemas.microsoft.com/office/drawing/2014/main" id="{9D2A31AB-E8A0-18A2-D45C-0B42D7751C0B}"/>
                </a:ext>
              </a:extLst>
            </p:cNvPr>
            <p:cNvSpPr/>
            <p:nvPr/>
          </p:nvSpPr>
          <p:spPr bwMode="gray">
            <a:xfrm>
              <a:off x="2908521" y="2684813"/>
              <a:ext cx="2368939" cy="2711846"/>
            </a:xfrm>
            <a:prstGeom prst="round2SameRect">
              <a:avLst>
                <a:gd name="adj1" fmla="val 0"/>
                <a:gd name="adj2" fmla="val 11552"/>
              </a:avLst>
            </a:prstGeom>
            <a:solidFill>
              <a:srgbClr val="ECECEC">
                <a:alpha val="28000"/>
              </a:srgbClr>
            </a:solidFill>
            <a:ln w="19050" algn="ctr">
              <a:solidFill>
                <a:schemeClr val="accent5">
                  <a:lumMod val="50000"/>
                </a:schemeClr>
              </a:solidFill>
              <a:prstDash val="sysDot"/>
              <a:miter lim="800000"/>
              <a:headEnd/>
              <a:tailEnd/>
            </a:ln>
          </p:spPr>
          <p:txBody>
            <a:bodyPr wrap="square" lIns="36000" tIns="108000" rIns="88900" bIns="88900" rtlCol="0" anchor="t"/>
            <a:lstStyle/>
            <a:p>
              <a:pPr algn="just">
                <a:lnSpc>
                  <a:spcPct val="106000"/>
                </a:lnSpc>
                <a:buFont typeface="Wingdings 2" pitchFamily="18" charset="2"/>
                <a:buNone/>
              </a:pPr>
              <a:r>
                <a:rPr lang="en-US" sz="1400" dirty="0"/>
                <a:t>The major considerations governing the selection and application of accounting policies are:</a:t>
              </a:r>
            </a:p>
            <a:p>
              <a:pPr marL="171450" indent="-171450">
                <a:lnSpc>
                  <a:spcPct val="106000"/>
                </a:lnSpc>
                <a:buFont typeface="Arial" panose="020B0604020202020204" pitchFamily="34" charset="0"/>
                <a:buChar char="•"/>
              </a:pPr>
              <a:r>
                <a:rPr lang="en-US" sz="1400" dirty="0"/>
                <a:t>Prudence</a:t>
              </a:r>
            </a:p>
            <a:p>
              <a:pPr marL="171450" indent="-171450">
                <a:lnSpc>
                  <a:spcPct val="106000"/>
                </a:lnSpc>
                <a:buFont typeface="Arial" panose="020B0604020202020204" pitchFamily="34" charset="0"/>
                <a:buChar char="•"/>
              </a:pPr>
              <a:r>
                <a:rPr lang="en-US" sz="1400" dirty="0"/>
                <a:t>Substance over form</a:t>
              </a:r>
            </a:p>
            <a:p>
              <a:pPr marL="171450" indent="-171450">
                <a:lnSpc>
                  <a:spcPct val="106000"/>
                </a:lnSpc>
                <a:buFont typeface="Arial" panose="020B0604020202020204" pitchFamily="34" charset="0"/>
                <a:buChar char="•"/>
              </a:pPr>
              <a:r>
                <a:rPr lang="en-US" sz="1400" dirty="0"/>
                <a:t>Materiality</a:t>
              </a:r>
            </a:p>
          </p:txBody>
        </p:sp>
      </p:grpSp>
      <p:grpSp>
        <p:nvGrpSpPr>
          <p:cNvPr id="36" name="Group 35">
            <a:extLst>
              <a:ext uri="{FF2B5EF4-FFF2-40B4-BE49-F238E27FC236}">
                <a16:creationId xmlns:a16="http://schemas.microsoft.com/office/drawing/2014/main" id="{F9A9377A-A342-A14C-D428-4F6DC45AC26B}"/>
              </a:ext>
            </a:extLst>
          </p:cNvPr>
          <p:cNvGrpSpPr/>
          <p:nvPr/>
        </p:nvGrpSpPr>
        <p:grpSpPr>
          <a:xfrm>
            <a:off x="8148318" y="4189472"/>
            <a:ext cx="3689762" cy="2183240"/>
            <a:chOff x="2908521" y="1973858"/>
            <a:chExt cx="2368940" cy="3422801"/>
          </a:xfrm>
        </p:grpSpPr>
        <p:sp>
          <p:nvSpPr>
            <p:cNvPr id="37" name="Round Same Side Corner Rectangle 7">
              <a:extLst>
                <a:ext uri="{FF2B5EF4-FFF2-40B4-BE49-F238E27FC236}">
                  <a16:creationId xmlns:a16="http://schemas.microsoft.com/office/drawing/2014/main" id="{75596B36-B456-595B-71D8-105B04425729}"/>
                </a:ext>
              </a:extLst>
            </p:cNvPr>
            <p:cNvSpPr/>
            <p:nvPr/>
          </p:nvSpPr>
          <p:spPr bwMode="gray">
            <a:xfrm>
              <a:off x="2908522" y="1973858"/>
              <a:ext cx="2368939" cy="710954"/>
            </a:xfrm>
            <a:prstGeom prst="round2SameRect">
              <a:avLst>
                <a:gd name="adj1" fmla="val 50000"/>
                <a:gd name="adj2" fmla="val 0"/>
              </a:avLst>
            </a:prstGeom>
            <a:solidFill>
              <a:schemeClr val="accent1">
                <a:lumMod val="50000"/>
              </a:schemeClr>
            </a:solidFill>
            <a:ln w="19050" algn="ctr">
              <a:solidFill>
                <a:schemeClr val="accent5">
                  <a:lumMod val="50000"/>
                </a:schemeClr>
              </a:solidFill>
              <a:miter lim="800000"/>
              <a:headEnd/>
              <a:tailEnd/>
            </a:ln>
          </p:spPr>
          <p:txBody>
            <a:bodyPr wrap="square" lIns="0" tIns="88900" rIns="0" bIns="108000" rtlCol="0" anchor="ctr"/>
            <a:lstStyle/>
            <a:p>
              <a:pPr algn="ctr">
                <a:buFont typeface="Wingdings 2" pitchFamily="18" charset="2"/>
                <a:buNone/>
              </a:pPr>
              <a:r>
                <a:rPr lang="en-US" sz="1600" b="1" dirty="0">
                  <a:solidFill>
                    <a:schemeClr val="bg1"/>
                  </a:solidFill>
                </a:rPr>
                <a:t>Indian Accounting Standard</a:t>
              </a:r>
            </a:p>
          </p:txBody>
        </p:sp>
        <p:sp>
          <p:nvSpPr>
            <p:cNvPr id="38" name="Round Same Side Corner Rectangle 9">
              <a:extLst>
                <a:ext uri="{FF2B5EF4-FFF2-40B4-BE49-F238E27FC236}">
                  <a16:creationId xmlns:a16="http://schemas.microsoft.com/office/drawing/2014/main" id="{ADF627A6-6958-226B-7912-EA9FC58B592F}"/>
                </a:ext>
              </a:extLst>
            </p:cNvPr>
            <p:cNvSpPr/>
            <p:nvPr/>
          </p:nvSpPr>
          <p:spPr bwMode="gray">
            <a:xfrm>
              <a:off x="2908521" y="2684813"/>
              <a:ext cx="2368939" cy="2711846"/>
            </a:xfrm>
            <a:prstGeom prst="round2SameRect">
              <a:avLst>
                <a:gd name="adj1" fmla="val 0"/>
                <a:gd name="adj2" fmla="val 11552"/>
              </a:avLst>
            </a:prstGeom>
            <a:solidFill>
              <a:srgbClr val="ECECEC">
                <a:alpha val="28000"/>
              </a:srgbClr>
            </a:solidFill>
            <a:ln w="19050" algn="ctr">
              <a:solidFill>
                <a:schemeClr val="accent5">
                  <a:lumMod val="50000"/>
                </a:schemeClr>
              </a:solidFill>
              <a:prstDash val="sysDot"/>
              <a:miter lim="800000"/>
              <a:headEnd/>
              <a:tailEnd/>
            </a:ln>
          </p:spPr>
          <p:txBody>
            <a:bodyPr wrap="square" lIns="36000" tIns="108000" rIns="88900" bIns="88900" rtlCol="0" anchor="t"/>
            <a:lstStyle/>
            <a:p>
              <a:pPr algn="just">
                <a:lnSpc>
                  <a:spcPct val="106000"/>
                </a:lnSpc>
                <a:buFont typeface="Wingdings 2" pitchFamily="18" charset="2"/>
                <a:buNone/>
              </a:pPr>
              <a:r>
                <a:rPr lang="en-US" sz="1400" dirty="0"/>
                <a:t>When an Ind AS specifically applies to a transaction, other event or condition, the accounting policy or policies applied to that item shall be determined by applying the Ind AS</a:t>
              </a:r>
            </a:p>
          </p:txBody>
        </p:sp>
      </p:grpSp>
      <p:sp>
        <p:nvSpPr>
          <p:cNvPr id="39" name="TextBox 38">
            <a:extLst>
              <a:ext uri="{FF2B5EF4-FFF2-40B4-BE49-F238E27FC236}">
                <a16:creationId xmlns:a16="http://schemas.microsoft.com/office/drawing/2014/main" id="{6ADAAA11-5D7A-D5B3-B75C-F3C4ABBB9C3F}"/>
              </a:ext>
            </a:extLst>
          </p:cNvPr>
          <p:cNvSpPr txBox="1"/>
          <p:nvPr/>
        </p:nvSpPr>
        <p:spPr>
          <a:xfrm>
            <a:off x="353917" y="3678553"/>
            <a:ext cx="11203411" cy="338554"/>
          </a:xfrm>
          <a:prstGeom prst="rect">
            <a:avLst/>
          </a:prstGeom>
          <a:noFill/>
        </p:spPr>
        <p:txBody>
          <a:bodyPr wrap="square" rtlCol="0">
            <a:spAutoFit/>
          </a:bodyPr>
          <a:lstStyle/>
          <a:p>
            <a:r>
              <a:rPr lang="en-US" sz="1600" b="1" dirty="0"/>
              <a:t>ICDS – AS – IND AS – A Differentiation</a:t>
            </a:r>
          </a:p>
        </p:txBody>
      </p:sp>
    </p:spTree>
    <p:extLst>
      <p:ext uri="{BB962C8B-B14F-4D97-AF65-F5344CB8AC3E}">
        <p14:creationId xmlns:p14="http://schemas.microsoft.com/office/powerpoint/2010/main" val="26487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11988</TotalTime>
  <Words>16512</Words>
  <Application>Microsoft Office PowerPoint</Application>
  <PresentationFormat>Widescreen</PresentationFormat>
  <Paragraphs>1330</Paragraphs>
  <Slides>82</Slides>
  <Notes>53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82</vt:i4>
      </vt:variant>
    </vt:vector>
  </HeadingPairs>
  <TitlesOfParts>
    <vt:vector size="95" baseType="lpstr">
      <vt:lpstr>Arial</vt:lpstr>
      <vt:lpstr>ArialNarrow,BoldItalic</vt:lpstr>
      <vt:lpstr>Calibri</vt:lpstr>
      <vt:lpstr>Calibri Light</vt:lpstr>
      <vt:lpstr>Courier New</vt:lpstr>
      <vt:lpstr>NewsGothicStd</vt:lpstr>
      <vt:lpstr>Segoe UI</vt:lpstr>
      <vt:lpstr>Verdana</vt:lpstr>
      <vt:lpstr>Wingdings</vt:lpstr>
      <vt:lpstr>Wingdings 2</vt:lpstr>
      <vt:lpstr>Office Theme</vt:lpstr>
      <vt:lpstr>Custom Design</vt:lpstr>
      <vt:lpstr>1_Office Theme</vt:lpstr>
      <vt:lpstr>PowerPoint Presentation</vt:lpstr>
      <vt:lpstr>Rationale for introduction of ICDS</vt:lpstr>
      <vt:lpstr>Background</vt:lpstr>
      <vt:lpstr>Applicability of ICDS</vt:lpstr>
      <vt:lpstr>Applicability of ICDS</vt:lpstr>
      <vt:lpstr>Applicability of ICDS</vt:lpstr>
      <vt:lpstr>PowerPoint Presentation</vt:lpstr>
      <vt:lpstr>PowerPoint Presentation</vt:lpstr>
      <vt:lpstr>ICDS I: Accounting Policies</vt:lpstr>
      <vt:lpstr>ICDS I: Accounting Policies</vt:lpstr>
      <vt:lpstr>ICDS I: Accounting Policies</vt:lpstr>
      <vt:lpstr>ICDS I: Accounting Policies</vt:lpstr>
      <vt:lpstr>PowerPoint Presentation</vt:lpstr>
      <vt:lpstr>ICDS II: Valuation of Inventories</vt:lpstr>
      <vt:lpstr>ICDS II: Valuation of Inventories</vt:lpstr>
      <vt:lpstr>ICDS II: Valuation of Inventories</vt:lpstr>
      <vt:lpstr>ICDS II: Valuation of Inventories</vt:lpstr>
      <vt:lpstr>ICDS II: Valuation of Inventories</vt:lpstr>
      <vt:lpstr>PowerPoint Presentation</vt:lpstr>
      <vt:lpstr>ICDS III: Construction Contracts</vt:lpstr>
      <vt:lpstr>ICDS III: Construction Contracts</vt:lpstr>
      <vt:lpstr>ICDS III: Construction Contracts</vt:lpstr>
      <vt:lpstr>ICDS III: Construction Contracts</vt:lpstr>
      <vt:lpstr>ICDS III: Construction Contracts</vt:lpstr>
      <vt:lpstr>ICDS III: Construction Contracts</vt:lpstr>
      <vt:lpstr>ICDS III: Construction Contracts</vt:lpstr>
      <vt:lpstr>ICDS III: Construction Contract</vt:lpstr>
      <vt:lpstr>ICDS III: Construction Contract</vt:lpstr>
      <vt:lpstr>PowerPoint Presentation</vt:lpstr>
      <vt:lpstr>ICDS IV: Revenue Recognition</vt:lpstr>
      <vt:lpstr>ICDS IV: Revenue Recognition</vt:lpstr>
      <vt:lpstr>ICDS IV: Revenue Recognition</vt:lpstr>
      <vt:lpstr>ICDS IV: Revenue recognition</vt:lpstr>
      <vt:lpstr>ICDS IV: Revenue Recognition</vt:lpstr>
      <vt:lpstr>ICDS IV: Revenue recognition</vt:lpstr>
      <vt:lpstr>ICDS IV: Revenue Recognition</vt:lpstr>
      <vt:lpstr>ICDS IV: Revenue Recognition</vt:lpstr>
      <vt:lpstr>ICDS IV: Revenue Recognition</vt:lpstr>
      <vt:lpstr>PowerPoint Presentation</vt:lpstr>
      <vt:lpstr>ICDS V: Tangible Fixed Assets</vt:lpstr>
      <vt:lpstr>ICDS V: Tangible Fixed Assets</vt:lpstr>
      <vt:lpstr>ICDS – V Tangible Fixed Assets</vt:lpstr>
      <vt:lpstr>ICDS – V Tangible Fixed Assets</vt:lpstr>
      <vt:lpstr>ICDS – V Tangible Fixed Assets</vt:lpstr>
      <vt:lpstr>PowerPoint Presentation</vt:lpstr>
      <vt:lpstr>ICDS VI: Effects of Changes in Foreign Exchange Rates</vt:lpstr>
      <vt:lpstr>ICDS VI: Effects of Changes in Foreign Exchange Rates</vt:lpstr>
      <vt:lpstr>PowerPoint Presentation</vt:lpstr>
      <vt:lpstr>ICDS VI: Effects of Changes in Foreign Exchange Rates</vt:lpstr>
      <vt:lpstr>ICDS VI: Effects of Changes in Foreign Exchange Rates</vt:lpstr>
      <vt:lpstr>ICDS VI: Effects of Changes in Foreign Exchange Rates</vt:lpstr>
      <vt:lpstr>PowerPoint Presentation</vt:lpstr>
      <vt:lpstr>ICDS VII: Government Grants</vt:lpstr>
      <vt:lpstr>ICDS VII: Government Grants</vt:lpstr>
      <vt:lpstr>ICDS VII: Government Grants</vt:lpstr>
      <vt:lpstr>ICDS VII: Government Grants</vt:lpstr>
      <vt:lpstr>ICDS VII: Government Grants</vt:lpstr>
      <vt:lpstr>PowerPoint Presentation</vt:lpstr>
      <vt:lpstr>ICDS VIII: Securities</vt:lpstr>
      <vt:lpstr>ICDS VIII: Securities</vt:lpstr>
      <vt:lpstr>ICDS VIII: Securities</vt:lpstr>
      <vt:lpstr>ICDS VIII: Securities</vt:lpstr>
      <vt:lpstr>ICDS VIII: Securities</vt:lpstr>
      <vt:lpstr>ICDS VIII: Securities</vt:lpstr>
      <vt:lpstr>ICDS VIII: Securities</vt:lpstr>
      <vt:lpstr>PowerPoint Presentation</vt:lpstr>
      <vt:lpstr>ICDS IX: Borrowing Cost</vt:lpstr>
      <vt:lpstr>ICDS IX: Borrowing Cost</vt:lpstr>
      <vt:lpstr>ICDS IX: Borrowing Cost</vt:lpstr>
      <vt:lpstr>ICDS IX: Borrowing Cost</vt:lpstr>
      <vt:lpstr>ICDS IX: Borrowing Cost</vt:lpstr>
      <vt:lpstr>ICDS IX: Borrowing Cost</vt:lpstr>
      <vt:lpstr>ICDS IX: Borrowing Cost</vt:lpstr>
      <vt:lpstr>PowerPoint Presentation</vt:lpstr>
      <vt:lpstr>ICDS X: Provisions, Contingent Liabilities &amp; Contingent Assets</vt:lpstr>
      <vt:lpstr>ICDS X: Provisions, Contingent Liabilities &amp; Contingent Assets</vt:lpstr>
      <vt:lpstr>ICDS X: Provisions, Contingent Liabilities &amp; Contingent Assets</vt:lpstr>
      <vt:lpstr>ICDS X: Provisions, Contingent Liabilities &amp; Contingent Assets</vt:lpstr>
      <vt:lpstr>ICDS X: Provisions, Contingent Liabilities &amp; Contingent Assets</vt:lpstr>
      <vt:lpstr>ICDS X: Provisions, Contingent Liabilities &amp; Contingent Assets</vt:lpstr>
      <vt:lpstr>ICDS X: Provisions, Contingent Liabilities &amp; Contingent Assets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Deloitte</dc:creator>
  <cp:lastModifiedBy>Tikkisetty, Srinivasa</cp:lastModifiedBy>
  <cp:revision>92</cp:revision>
  <dcterms:created xsi:type="dcterms:W3CDTF">2024-06-09T05:20:08Z</dcterms:created>
  <dcterms:modified xsi:type="dcterms:W3CDTF">2024-07-03T11:24:41Z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2024-06-09T09:42:35Z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bbb23949-5947-4f89-ac09-ee2076d17376</vt:lpwstr>
  </property>
  <property fmtid="{D5CDD505-2E9C-101B-9397-08002B2CF9AE}" pid="8" name="MSIP_Label_ea60d57e-af5b-4752-ac57-3e4f28ca11dc_ContentBits">
    <vt:lpwstr>0</vt:lpwstr>
  </property>
</Properties>
</file>