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notesMasterIdLst>
    <p:notesMasterId r:id="rId35"/>
  </p:notesMasterIdLst>
  <p:sldIdLst>
    <p:sldId id="307" r:id="rId2"/>
    <p:sldId id="257" r:id="rId3"/>
    <p:sldId id="259" r:id="rId4"/>
    <p:sldId id="344" r:id="rId5"/>
    <p:sldId id="260" r:id="rId6"/>
    <p:sldId id="308" r:id="rId7"/>
    <p:sldId id="328" r:id="rId8"/>
    <p:sldId id="329" r:id="rId9"/>
    <p:sldId id="271" r:id="rId10"/>
    <p:sldId id="330" r:id="rId11"/>
    <p:sldId id="331" r:id="rId12"/>
    <p:sldId id="332" r:id="rId13"/>
    <p:sldId id="284" r:id="rId14"/>
    <p:sldId id="333" r:id="rId15"/>
    <p:sldId id="334" r:id="rId16"/>
    <p:sldId id="335" r:id="rId17"/>
    <p:sldId id="336" r:id="rId18"/>
    <p:sldId id="337" r:id="rId19"/>
    <p:sldId id="338" r:id="rId20"/>
    <p:sldId id="339" r:id="rId21"/>
    <p:sldId id="340" r:id="rId22"/>
    <p:sldId id="341" r:id="rId23"/>
    <p:sldId id="345" r:id="rId24"/>
    <p:sldId id="342" r:id="rId25"/>
    <p:sldId id="346" r:id="rId26"/>
    <p:sldId id="343" r:id="rId27"/>
    <p:sldId id="300" r:id="rId28"/>
    <p:sldId id="301" r:id="rId29"/>
    <p:sldId id="302" r:id="rId30"/>
    <p:sldId id="303" r:id="rId31"/>
    <p:sldId id="304" r:id="rId32"/>
    <p:sldId id="305" r:id="rId33"/>
    <p:sldId id="306"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331FA00-0F38-D246-8222-FE4010E306F8}">
          <p14:sldIdLst>
            <p14:sldId id="307"/>
            <p14:sldId id="257"/>
            <p14:sldId id="259"/>
            <p14:sldId id="344"/>
            <p14:sldId id="260"/>
            <p14:sldId id="308"/>
            <p14:sldId id="328"/>
            <p14:sldId id="329"/>
            <p14:sldId id="271"/>
            <p14:sldId id="330"/>
            <p14:sldId id="331"/>
            <p14:sldId id="332"/>
            <p14:sldId id="284"/>
            <p14:sldId id="333"/>
            <p14:sldId id="334"/>
            <p14:sldId id="335"/>
            <p14:sldId id="336"/>
            <p14:sldId id="337"/>
            <p14:sldId id="338"/>
            <p14:sldId id="339"/>
            <p14:sldId id="340"/>
            <p14:sldId id="341"/>
            <p14:sldId id="345"/>
            <p14:sldId id="342"/>
            <p14:sldId id="346"/>
            <p14:sldId id="343"/>
            <p14:sldId id="300"/>
            <p14:sldId id="301"/>
            <p14:sldId id="302"/>
            <p14:sldId id="303"/>
            <p14:sldId id="304"/>
            <p14:sldId id="305"/>
            <p14:sldId id="306"/>
          </p14:sldIdLst>
        </p14:section>
      </p14:sectionLst>
    </p:ext>
    <p:ext uri="{EFAFB233-063F-42B5-8137-9DF3F51BA10A}">
      <p15:sldGuideLst xmlns:p15="http://schemas.microsoft.com/office/powerpoint/2012/main" xmlns="">
        <p15:guide id="1" pos="3840" userDrawn="1">
          <p15:clr>
            <a:srgbClr val="A4A3A4"/>
          </p15:clr>
        </p15:guide>
        <p15:guide id="2" pos="3940" userDrawn="1">
          <p15:clr>
            <a:srgbClr val="A4A3A4"/>
          </p15:clr>
        </p15:guide>
        <p15:guide id="3"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1"/>
    <p:restoredTop sz="94595"/>
  </p:normalViewPr>
  <p:slideViewPr>
    <p:cSldViewPr snapToGrid="0" snapToObjects="1">
      <p:cViewPr varScale="1">
        <p:scale>
          <a:sx n="74" d="100"/>
          <a:sy n="74" d="100"/>
        </p:scale>
        <p:origin x="-390" y="-90"/>
      </p:cViewPr>
      <p:guideLst>
        <p:guide orient="horz" pos="2160"/>
        <p:guide pos="3840"/>
        <p:guide pos="39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7FD37A-683B-E944-853E-7DB0E42D4B63}" type="datetimeFigureOut">
              <a:rPr lang="en-US" smtClean="0"/>
              <a:t>14-Mar-20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B12A00-7260-B34A-800F-A67A58A183B0}" type="slidenum">
              <a:rPr lang="en-US" smtClean="0"/>
              <a:t>‹#›</a:t>
            </a:fld>
            <a:endParaRPr lang="en-US"/>
          </a:p>
        </p:txBody>
      </p:sp>
    </p:spTree>
    <p:extLst>
      <p:ext uri="{BB962C8B-B14F-4D97-AF65-F5344CB8AC3E}">
        <p14:creationId xmlns:p14="http://schemas.microsoft.com/office/powerpoint/2010/main" val="2863275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2F8BDE13-AB9A-D647-80B7-2F1BB46CC600}" type="datetime1">
              <a:rPr lang="en-US" smtClean="0"/>
              <a:t>14-Mar-20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r>
              <a:rPr lang="en-US"/>
              <a:t>CA. Santhosha Kumar, Partner                           M/s SBA Associates, Bangalore </a:t>
            </a:r>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D57F1E4F-1CFF-5643-939E-217C01CDF565}" type="slidenum">
              <a:rPr lang="en-US" smtClean="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85290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xmlns="">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2682A11-0EE9-ED45-853E-BC6EFB1E4B6E}" type="datetime1">
              <a:rPr lang="en-US" smtClean="0"/>
              <a:t>14-Mar-20</a:t>
            </a:fld>
            <a:endParaRPr lang="en-US" dirty="0"/>
          </a:p>
        </p:txBody>
      </p:sp>
      <p:sp>
        <p:nvSpPr>
          <p:cNvPr id="5" name="Footer Placeholder 4"/>
          <p:cNvSpPr>
            <a:spLocks noGrp="1"/>
          </p:cNvSpPr>
          <p:nvPr>
            <p:ph type="ftr" sz="quarter" idx="11"/>
          </p:nvPr>
        </p:nvSpPr>
        <p:spPr/>
        <p:txBody>
          <a:bodyPr/>
          <a:lstStyle/>
          <a:p>
            <a:r>
              <a:rPr lang="en-US"/>
              <a:t>CA. Santhosha Kumar, Partner                           M/s SBA Associates, Bangalore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4892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4ECEA44C-AFC3-6048-9B67-1BB923D0B2A8}" type="datetime1">
              <a:rPr lang="en-US" smtClean="0"/>
              <a:t>14-Mar-20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r>
              <a:rPr lang="en-US"/>
              <a:t>CA. Santhosha Kumar, Partner                           M/s SBA Associates, Bangalore </a:t>
            </a:r>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D57F1E4F-1CFF-5643-939E-217C01CDF565}" type="slidenum">
              <a:rPr lang="en-US" smtClean="0"/>
              <a:pPr/>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089732"/>
      </p:ext>
    </p:extLst>
  </p:cSld>
  <p:clrMapOvr>
    <a:masterClrMapping/>
  </p:clrMapOvr>
  <p:extLst>
    <p:ext uri="{DCECCB84-F9BA-43D5-87BE-67443E8EF086}">
      <p15:sldGuideLst xmlns:p15="http://schemas.microsoft.com/office/powerpoint/2012/main" xmlns="">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ECCDA-55CE-F148-A5D5-ECE5C9FB63A8}" type="datetime1">
              <a:rPr lang="en-US" smtClean="0"/>
              <a:t>14-Mar-20</a:t>
            </a:fld>
            <a:endParaRPr lang="en-US" dirty="0"/>
          </a:p>
        </p:txBody>
      </p:sp>
      <p:sp>
        <p:nvSpPr>
          <p:cNvPr id="5" name="Footer Placeholder 4"/>
          <p:cNvSpPr>
            <a:spLocks noGrp="1"/>
          </p:cNvSpPr>
          <p:nvPr>
            <p:ph type="ftr" sz="quarter" idx="11"/>
          </p:nvPr>
        </p:nvSpPr>
        <p:spPr/>
        <p:txBody>
          <a:bodyPr/>
          <a:lstStyle/>
          <a:p>
            <a:r>
              <a:rPr lang="en-US"/>
              <a:t>CA. Santhosha Kumar, Partner                           M/s SBA Associates, Bangalore </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270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49C4F04A-5648-D648-84C4-FA7135C9F9E1}" type="datetime1">
              <a:rPr lang="en-US" smtClean="0"/>
              <a:t>14-Mar-20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r>
              <a:rPr lang="en-US"/>
              <a:t>CA. Santhosha Kumar, Partner                           M/s SBA Associates, Bangalore </a:t>
            </a:r>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D57F1E4F-1CFF-5643-939E-217C01CDF565}" type="slidenum">
              <a:rPr lang="en-US" smtClean="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6985348"/>
      </p:ext>
    </p:extLst>
  </p:cSld>
  <p:clrMapOvr>
    <a:masterClrMapping/>
  </p:clrMapOvr>
  <p:extLst>
    <p:ext uri="{DCECCB84-F9BA-43D5-87BE-67443E8EF086}">
      <p15:sldGuideLst xmlns:p15="http://schemas.microsoft.com/office/powerpoint/2012/main" xmlns="">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FBDF87-7929-6642-AC9F-2648F5058D00}" type="datetime1">
              <a:rPr lang="en-US" smtClean="0"/>
              <a:t>14-Mar-20</a:t>
            </a:fld>
            <a:endParaRPr lang="en-US" dirty="0"/>
          </a:p>
        </p:txBody>
      </p:sp>
      <p:sp>
        <p:nvSpPr>
          <p:cNvPr id="6" name="Footer Placeholder 5"/>
          <p:cNvSpPr>
            <a:spLocks noGrp="1"/>
          </p:cNvSpPr>
          <p:nvPr>
            <p:ph type="ftr" sz="quarter" idx="11"/>
          </p:nvPr>
        </p:nvSpPr>
        <p:spPr/>
        <p:txBody>
          <a:bodyPr/>
          <a:lstStyle/>
          <a:p>
            <a:r>
              <a:rPr lang="en-US"/>
              <a:t>CA. Santhosha Kumar, Partner                           M/s SBA Associates, Bangalore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94304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ACDB4A-5849-A346-BAF5-0A9E5BC43678}" type="datetime1">
              <a:rPr lang="en-US" smtClean="0"/>
              <a:t>14-Mar-20</a:t>
            </a:fld>
            <a:endParaRPr lang="en-US" dirty="0"/>
          </a:p>
        </p:txBody>
      </p:sp>
      <p:sp>
        <p:nvSpPr>
          <p:cNvPr id="8" name="Footer Placeholder 7"/>
          <p:cNvSpPr>
            <a:spLocks noGrp="1"/>
          </p:cNvSpPr>
          <p:nvPr>
            <p:ph type="ftr" sz="quarter" idx="11"/>
          </p:nvPr>
        </p:nvSpPr>
        <p:spPr/>
        <p:txBody>
          <a:bodyPr/>
          <a:lstStyle/>
          <a:p>
            <a:r>
              <a:rPr lang="en-US"/>
              <a:t>CA. Santhosha Kumar, Partner                           M/s SBA Associates, Bangalore </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57462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4DABC3-6196-AA49-A175-D812F7E1CB98}" type="datetime1">
              <a:rPr lang="en-US" smtClean="0"/>
              <a:t>14-Mar-20</a:t>
            </a:fld>
            <a:endParaRPr lang="en-US" dirty="0"/>
          </a:p>
        </p:txBody>
      </p:sp>
      <p:sp>
        <p:nvSpPr>
          <p:cNvPr id="4" name="Footer Placeholder 3"/>
          <p:cNvSpPr>
            <a:spLocks noGrp="1"/>
          </p:cNvSpPr>
          <p:nvPr>
            <p:ph type="ftr" sz="quarter" idx="11"/>
          </p:nvPr>
        </p:nvSpPr>
        <p:spPr/>
        <p:txBody>
          <a:bodyPr/>
          <a:lstStyle/>
          <a:p>
            <a:r>
              <a:rPr lang="en-US"/>
              <a:t>CA. Santhosha Kumar, Partner                           M/s SBA Associates, Bangalore </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7390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526FE-3398-2847-B159-23EFB6B11D39}" type="datetime1">
              <a:rPr lang="en-US" smtClean="0"/>
              <a:t>14-Mar-20</a:t>
            </a:fld>
            <a:endParaRPr lang="en-US" dirty="0"/>
          </a:p>
        </p:txBody>
      </p:sp>
      <p:sp>
        <p:nvSpPr>
          <p:cNvPr id="3" name="Footer Placeholder 2"/>
          <p:cNvSpPr>
            <a:spLocks noGrp="1"/>
          </p:cNvSpPr>
          <p:nvPr>
            <p:ph type="ftr" sz="quarter" idx="11"/>
          </p:nvPr>
        </p:nvSpPr>
        <p:spPr/>
        <p:txBody>
          <a:bodyPr/>
          <a:lstStyle/>
          <a:p>
            <a:r>
              <a:rPr lang="en-US"/>
              <a:t>CA. Santhosha Kumar, Partner                           M/s SBA Associates, Bangalore </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8953888"/>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618C50-8704-FB45-969F-6FCD2D85B8E5}" type="datetime1">
              <a:rPr lang="en-US" smtClean="0"/>
              <a:t>14-Mar-20</a:t>
            </a:fld>
            <a:endParaRPr lang="en-US" dirty="0"/>
          </a:p>
        </p:txBody>
      </p:sp>
      <p:sp>
        <p:nvSpPr>
          <p:cNvPr id="6" name="Footer Placeholder 5"/>
          <p:cNvSpPr>
            <a:spLocks noGrp="1"/>
          </p:cNvSpPr>
          <p:nvPr>
            <p:ph type="ftr" sz="quarter" idx="11"/>
          </p:nvPr>
        </p:nvSpPr>
        <p:spPr/>
        <p:txBody>
          <a:bodyPr/>
          <a:lstStyle/>
          <a:p>
            <a:r>
              <a:rPr lang="en-US"/>
              <a:t>CA. Santhosha Kumar, Partner                           M/s SBA Associates, Bangalore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22954057"/>
      </p:ext>
    </p:extLst>
  </p:cSld>
  <p:clrMapOvr>
    <a:masterClrMapping/>
  </p:clrMapOvr>
  <p:extLst>
    <p:ext uri="{DCECCB84-F9BA-43D5-87BE-67443E8EF086}">
      <p15:sldGuideLst xmlns:p15="http://schemas.microsoft.com/office/powerpoint/2012/main" xmlns=""/>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7A8C552-A28D-A147-B6BD-E263C4A0160F}" type="datetime1">
              <a:rPr lang="en-US" smtClean="0"/>
              <a:t>14-Mar-20</a:t>
            </a:fld>
            <a:endParaRPr lang="en-US" dirty="0"/>
          </a:p>
        </p:txBody>
      </p:sp>
      <p:sp>
        <p:nvSpPr>
          <p:cNvPr id="6" name="Footer Placeholder 5"/>
          <p:cNvSpPr>
            <a:spLocks noGrp="1"/>
          </p:cNvSpPr>
          <p:nvPr>
            <p:ph type="ftr" sz="quarter" idx="11"/>
          </p:nvPr>
        </p:nvSpPr>
        <p:spPr/>
        <p:txBody>
          <a:bodyPr/>
          <a:lstStyle/>
          <a:p>
            <a:r>
              <a:rPr lang="en-US"/>
              <a:t>CA. Santhosha Kumar, Partner                           M/s SBA Associates, Bangalore </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02388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E5696D8A-4014-DF4D-A4CC-7196EDC5A1E1}" type="datetime1">
              <a:rPr lang="en-US" smtClean="0"/>
              <a:t>14-Mar-20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r>
              <a:rPr lang="en-US"/>
              <a:t>CA. Santhosha Kumar, Partner                           M/s SBA Associates, Bangalore </a:t>
            </a:r>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D57F1E4F-1CFF-5643-939E-217C01CDF565}" type="slidenum">
              <a:rPr lang="en-US" smtClean="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891808"/>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iosco.org/about/?subSection=mmou&amp;subSection1=signatories" TargetMode="External"/><Relationship Id="rId2" Type="http://schemas.openxmlformats.org/officeDocument/2006/relationships/hyperlink" Target="http://www.fatf-gafi.org/countries/#FAT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77200" y="941587"/>
            <a:ext cx="7262694" cy="1938992"/>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External Commercial Borrowings,</a:t>
            </a:r>
          </a:p>
          <a:p>
            <a:pPr algn="ctr"/>
            <a:r>
              <a:rPr lang="en-US" sz="4000" dirty="0">
                <a:ln w="0"/>
                <a:solidFill>
                  <a:schemeClr val="accent1"/>
                </a:solidFill>
                <a:effectLst>
                  <a:outerShdw blurRad="38100" dist="25400" dir="5400000" algn="ctr" rotWithShape="0">
                    <a:srgbClr val="6E747A">
                      <a:alpha val="43000"/>
                    </a:srgbClr>
                  </a:outerShdw>
                </a:effectLst>
              </a:rPr>
              <a:t>Trade Credits </a:t>
            </a:r>
          </a:p>
          <a:p>
            <a:pPr algn="ctr"/>
            <a:r>
              <a:rPr lang="en-US" sz="4000" dirty="0">
                <a:ln w="0"/>
                <a:solidFill>
                  <a:schemeClr val="accent1"/>
                </a:solidFill>
                <a:effectLst>
                  <a:outerShdw blurRad="38100" dist="25400" dir="5400000" algn="ctr" rotWithShape="0">
                    <a:srgbClr val="6E747A">
                      <a:alpha val="43000"/>
                    </a:srgbClr>
                  </a:outerShdw>
                </a:effectLst>
              </a:rPr>
              <a:t>and Structured Obligations</a:t>
            </a:r>
          </a:p>
        </p:txBody>
      </p:sp>
      <p:sp>
        <p:nvSpPr>
          <p:cNvPr id="2" name="Footer Placeholder 1">
            <a:extLst>
              <a:ext uri="{FF2B5EF4-FFF2-40B4-BE49-F238E27FC236}">
                <a16:creationId xmlns:a16="http://schemas.microsoft.com/office/drawing/2014/main" xmlns="" id="{D5AB6FA3-DB78-CB4D-85A4-6BCB054720FF}"/>
              </a:ext>
            </a:extLst>
          </p:cNvPr>
          <p:cNvSpPr>
            <a:spLocks noGrp="1"/>
          </p:cNvSpPr>
          <p:nvPr>
            <p:ph type="ftr" sz="quarter" idx="11"/>
          </p:nvPr>
        </p:nvSpPr>
        <p:spPr>
          <a:xfrm>
            <a:off x="623308" y="6214079"/>
            <a:ext cx="3907784" cy="543560"/>
          </a:xfrm>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487825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7810151"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Limit, ECB Ratio and Parking of ECB</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894320622"/>
              </p:ext>
            </p:extLst>
          </p:nvPr>
        </p:nvGraphicFramePr>
        <p:xfrm>
          <a:off x="501804" y="1188017"/>
          <a:ext cx="10727476" cy="394716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Parameters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Upto 5 USD Million</a:t>
                      </a:r>
                    </a:p>
                  </a:txBody>
                  <a:tcPr/>
                </a:tc>
                <a:tc>
                  <a:txBody>
                    <a:bodyPr/>
                    <a:lstStyle/>
                    <a:p>
                      <a:r>
                        <a:rPr lang="en-US" sz="1800" b="0" dirty="0"/>
                        <a:t>Automatic Route , ECB Ratio not applicable </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Upto USD 750 Millions</a:t>
                      </a:r>
                    </a:p>
                  </a:txBody>
                  <a:tcPr/>
                </a:tc>
                <a:tc>
                  <a:txBody>
                    <a:bodyPr/>
                    <a:lstStyle/>
                    <a:p>
                      <a:r>
                        <a:rPr lang="en-US" sz="1800" b="0" dirty="0">
                          <a:solidFill>
                            <a:schemeClr val="tx1"/>
                          </a:solidFill>
                        </a:rPr>
                        <a:t>Automatic Route, ECB Ratio 7:1 (Liability: Equity) to be assessed along with Sectoral regulator guidelines</a:t>
                      </a:r>
                    </a:p>
                  </a:txBody>
                  <a:tcPr/>
                </a:tc>
                <a:extLst>
                  <a:ext uri="{0D108BD9-81ED-4DB2-BD59-A6C34878D82A}">
                    <a16:rowId xmlns:a16="http://schemas.microsoft.com/office/drawing/2014/main" xmlns="" val="1572653398"/>
                  </a:ext>
                </a:extLst>
              </a:tr>
              <a:tr h="370840">
                <a:tc>
                  <a:txBody>
                    <a:bodyPr/>
                    <a:lstStyle/>
                    <a:p>
                      <a:r>
                        <a:rPr lang="en-US" sz="1800" b="0" dirty="0">
                          <a:solidFill>
                            <a:schemeClr val="tx1"/>
                          </a:solidFill>
                        </a:rPr>
                        <a:t>3</a:t>
                      </a:r>
                    </a:p>
                  </a:txBody>
                  <a:tcPr/>
                </a:tc>
                <a:tc>
                  <a:txBody>
                    <a:bodyPr/>
                    <a:lstStyle/>
                    <a:p>
                      <a:r>
                        <a:rPr lang="en-US" sz="1800" b="0" dirty="0"/>
                        <a:t>Above USD 750 Millions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Approval Route</a:t>
                      </a:r>
                    </a:p>
                    <a:p>
                      <a:endParaRPr lang="en-US" sz="1800" b="0" dirty="0"/>
                    </a:p>
                  </a:txBody>
                  <a:tcPr/>
                </a:tc>
                <a:extLst>
                  <a:ext uri="{0D108BD9-81ED-4DB2-BD59-A6C34878D82A}">
                    <a16:rowId xmlns:a16="http://schemas.microsoft.com/office/drawing/2014/main" xmlns="" val="2552680484"/>
                  </a:ext>
                </a:extLst>
              </a:tr>
              <a:tr h="370840">
                <a:tc>
                  <a:txBody>
                    <a:bodyPr/>
                    <a:lstStyle/>
                    <a:p>
                      <a:r>
                        <a:rPr lang="en-US" sz="1800" b="0" dirty="0">
                          <a:solidFill>
                            <a:schemeClr val="tx1"/>
                          </a:solidFill>
                        </a:rPr>
                        <a:t>4</a:t>
                      </a:r>
                    </a:p>
                  </a:txBody>
                  <a:tcPr/>
                </a:tc>
                <a:tc>
                  <a:txBody>
                    <a:bodyPr/>
                    <a:lstStyle/>
                    <a:p>
                      <a:r>
                        <a:rPr lang="en-US" sz="1800" b="0" dirty="0"/>
                        <a:t>Parking Abroad outside India</a:t>
                      </a:r>
                    </a:p>
                  </a:txBody>
                  <a:tcPr/>
                </a:tc>
                <a:tc>
                  <a:txBody>
                    <a:bodyPr/>
                    <a:lstStyle/>
                    <a:p>
                      <a:r>
                        <a:rPr lang="en-US" sz="1800" b="0" dirty="0"/>
                        <a:t>Amount equivalent to capex abroad and can be invested in liquid assets such as Certificate of Deposits, Treasury Bills with 1 year maturity or deposits with foreign subsidiaries or branches of Indian Banks</a:t>
                      </a:r>
                    </a:p>
                  </a:txBody>
                  <a:tcPr/>
                </a:tc>
                <a:extLst>
                  <a:ext uri="{0D108BD9-81ED-4DB2-BD59-A6C34878D82A}">
                    <a16:rowId xmlns:a16="http://schemas.microsoft.com/office/drawing/2014/main" xmlns="" val="301318799"/>
                  </a:ext>
                </a:extLst>
              </a:tr>
              <a:tr h="370840">
                <a:tc>
                  <a:txBody>
                    <a:bodyPr/>
                    <a:lstStyle/>
                    <a:p>
                      <a:r>
                        <a:rPr lang="en-US" sz="1800" b="0" dirty="0">
                          <a:solidFill>
                            <a:schemeClr val="tx1"/>
                          </a:solidFill>
                        </a:rPr>
                        <a:t>5</a:t>
                      </a:r>
                    </a:p>
                  </a:txBody>
                  <a:tcPr/>
                </a:tc>
                <a:tc>
                  <a:txBody>
                    <a:bodyPr/>
                    <a:lstStyle/>
                    <a:p>
                      <a:r>
                        <a:rPr lang="en-US" sz="1800" b="0" dirty="0"/>
                        <a:t>Domestic Banks </a:t>
                      </a:r>
                    </a:p>
                  </a:txBody>
                  <a:tcPr/>
                </a:tc>
                <a:tc>
                  <a:txBody>
                    <a:bodyPr/>
                    <a:lstStyle/>
                    <a:p>
                      <a:r>
                        <a:rPr lang="en-US" sz="1800" b="0" dirty="0"/>
                        <a:t>To be repatriated back to India and can be put for deposits for max 12 months.</a:t>
                      </a:r>
                    </a:p>
                  </a:txBody>
                  <a:tcPr/>
                </a:tc>
                <a:extLst>
                  <a:ext uri="{0D108BD9-81ED-4DB2-BD59-A6C34878D82A}">
                    <a16:rowId xmlns:a16="http://schemas.microsoft.com/office/drawing/2014/main" xmlns="" val="1848671699"/>
                  </a:ext>
                </a:extLst>
              </a:tr>
              <a:tr h="370840">
                <a:tc>
                  <a:txBody>
                    <a:bodyPr/>
                    <a:lstStyle/>
                    <a:p>
                      <a:endParaRPr lang="en-US" sz="1800" b="0" dirty="0">
                        <a:solidFill>
                          <a:schemeClr val="tx1"/>
                        </a:solidFill>
                      </a:endParaRPr>
                    </a:p>
                  </a:txBody>
                  <a:tcPr/>
                </a:tc>
                <a:tc>
                  <a:txBody>
                    <a:bodyPr/>
                    <a:lstStyle/>
                    <a:p>
                      <a:endParaRPr lang="en-US" sz="1800" b="0" dirty="0"/>
                    </a:p>
                  </a:txBody>
                  <a:tcPr/>
                </a:tc>
                <a:tc>
                  <a:txBody>
                    <a:bodyPr/>
                    <a:lstStyle/>
                    <a:p>
                      <a:endParaRPr lang="en-US" sz="1800" b="0" dirty="0"/>
                    </a:p>
                  </a:txBody>
                  <a:tcPr/>
                </a:tc>
                <a:extLst>
                  <a:ext uri="{0D108BD9-81ED-4DB2-BD59-A6C34878D82A}">
                    <a16:rowId xmlns:a16="http://schemas.microsoft.com/office/drawing/2014/main" xmlns="" val="580770773"/>
                  </a:ext>
                </a:extLst>
              </a:tr>
            </a:tbl>
          </a:graphicData>
        </a:graphic>
      </p:graphicFrame>
      <p:sp>
        <p:nvSpPr>
          <p:cNvPr id="5" name="Footer Placeholder 4">
            <a:extLst>
              <a:ext uri="{FF2B5EF4-FFF2-40B4-BE49-F238E27FC236}">
                <a16:creationId xmlns:a16="http://schemas.microsoft.com/office/drawing/2014/main" xmlns="" id="{75EF4A20-5397-3740-BAE2-8CEFB4ED9577}"/>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41392869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67034" y="2308302"/>
            <a:ext cx="10642107" cy="1938992"/>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Guarantees, FCCBs and FCEBs by Indian Banks, Indian financial institutions and NBFCs not Permitted </a:t>
            </a:r>
          </a:p>
        </p:txBody>
      </p:sp>
      <p:sp>
        <p:nvSpPr>
          <p:cNvPr id="3" name="Footer Placeholder 2">
            <a:extLst>
              <a:ext uri="{FF2B5EF4-FFF2-40B4-BE49-F238E27FC236}">
                <a16:creationId xmlns:a16="http://schemas.microsoft.com/office/drawing/2014/main" xmlns="" id="{0225DF48-4570-F844-B67B-2AF67E566624}"/>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08710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7009868"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Procedure and Reporting of ECB</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507681898"/>
              </p:ext>
            </p:extLst>
          </p:nvPr>
        </p:nvGraphicFramePr>
        <p:xfrm>
          <a:off x="501804" y="1188017"/>
          <a:ext cx="10727476" cy="468884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Requirements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Form to Apply</a:t>
                      </a:r>
                    </a:p>
                  </a:txBody>
                  <a:tcPr/>
                </a:tc>
                <a:tc>
                  <a:txBody>
                    <a:bodyPr/>
                    <a:lstStyle/>
                    <a:p>
                      <a:r>
                        <a:rPr lang="en-US" sz="1800" b="0" dirty="0"/>
                        <a:t>Form ECB earlier Form 83 for both Automatic and Approval route</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Approval Mechanism by RBI</a:t>
                      </a:r>
                    </a:p>
                  </a:txBody>
                  <a:tcPr/>
                </a:tc>
                <a:tc>
                  <a:txBody>
                    <a:bodyPr/>
                    <a:lstStyle/>
                    <a:p>
                      <a:r>
                        <a:rPr lang="en-US" sz="1800" b="0" dirty="0">
                          <a:solidFill>
                            <a:schemeClr val="tx1"/>
                          </a:solidFill>
                        </a:rPr>
                        <a:t>Completely discretionary, highly challenging for Trading Sector, Manufacturing shall be favorably considered, investing country can be a role.</a:t>
                      </a:r>
                    </a:p>
                  </a:txBody>
                  <a:tcPr/>
                </a:tc>
                <a:extLst>
                  <a:ext uri="{0D108BD9-81ED-4DB2-BD59-A6C34878D82A}">
                    <a16:rowId xmlns:a16="http://schemas.microsoft.com/office/drawing/2014/main" xmlns="" val="1572653398"/>
                  </a:ext>
                </a:extLst>
              </a:tr>
              <a:tr h="370840">
                <a:tc>
                  <a:txBody>
                    <a:bodyPr/>
                    <a:lstStyle/>
                    <a:p>
                      <a:r>
                        <a:rPr lang="en-US" sz="1800" b="0" dirty="0">
                          <a:solidFill>
                            <a:schemeClr val="tx1"/>
                          </a:solidFill>
                        </a:rPr>
                        <a:t>3</a:t>
                      </a:r>
                    </a:p>
                  </a:txBody>
                  <a:tcPr/>
                </a:tc>
                <a:tc>
                  <a:txBody>
                    <a:bodyPr/>
                    <a:lstStyle/>
                    <a:p>
                      <a:r>
                        <a:rPr lang="en-US" sz="1800" b="0" dirty="0"/>
                        <a:t>Documents</a:t>
                      </a:r>
                    </a:p>
                  </a:txBody>
                  <a:tcPr/>
                </a:tc>
                <a:tc>
                  <a:txBody>
                    <a:bodyPr/>
                    <a:lstStyle/>
                    <a:p>
                      <a:r>
                        <a:rPr lang="en-US" sz="1800" b="0" dirty="0"/>
                        <a:t>Covering Letter, Form ECB, Consent Letter, Board Resolution, UIN for Foreign Equity Holder.</a:t>
                      </a:r>
                    </a:p>
                  </a:txBody>
                  <a:tcPr/>
                </a:tc>
                <a:extLst>
                  <a:ext uri="{0D108BD9-81ED-4DB2-BD59-A6C34878D82A}">
                    <a16:rowId xmlns:a16="http://schemas.microsoft.com/office/drawing/2014/main" xmlns="" val="2552680484"/>
                  </a:ext>
                </a:extLst>
              </a:tr>
              <a:tr h="370840">
                <a:tc>
                  <a:txBody>
                    <a:bodyPr/>
                    <a:lstStyle/>
                    <a:p>
                      <a:r>
                        <a:rPr lang="en-US" sz="1800" b="0" dirty="0">
                          <a:solidFill>
                            <a:schemeClr val="tx1"/>
                          </a:solidFill>
                        </a:rPr>
                        <a:t>4</a:t>
                      </a:r>
                    </a:p>
                  </a:txBody>
                  <a:tcPr/>
                </a:tc>
                <a:tc>
                  <a:txBody>
                    <a:bodyPr/>
                    <a:lstStyle/>
                    <a:p>
                      <a:r>
                        <a:rPr lang="en-US" sz="1800" b="0" dirty="0"/>
                        <a:t>Terms &amp; Conditions</a:t>
                      </a:r>
                    </a:p>
                  </a:txBody>
                  <a:tcPr/>
                </a:tc>
                <a:tc>
                  <a:txBody>
                    <a:bodyPr/>
                    <a:lstStyle/>
                    <a:p>
                      <a:r>
                        <a:rPr lang="en-US" sz="1800" b="0" dirty="0"/>
                        <a:t>All terms and conditions should meet ECB Guidelines </a:t>
                      </a:r>
                    </a:p>
                  </a:txBody>
                  <a:tcPr/>
                </a:tc>
                <a:extLst>
                  <a:ext uri="{0D108BD9-81ED-4DB2-BD59-A6C34878D82A}">
                    <a16:rowId xmlns:a16="http://schemas.microsoft.com/office/drawing/2014/main" xmlns="" val="1628450944"/>
                  </a:ext>
                </a:extLst>
              </a:tr>
              <a:tr h="370840">
                <a:tc>
                  <a:txBody>
                    <a:bodyPr/>
                    <a:lstStyle/>
                    <a:p>
                      <a:r>
                        <a:rPr lang="en-US" sz="1800" b="0" dirty="0">
                          <a:solidFill>
                            <a:schemeClr val="tx1"/>
                          </a:solidFill>
                        </a:rPr>
                        <a:t>5</a:t>
                      </a:r>
                    </a:p>
                  </a:txBody>
                  <a:tcPr/>
                </a:tc>
                <a:tc>
                  <a:txBody>
                    <a:bodyPr/>
                    <a:lstStyle/>
                    <a:p>
                      <a:r>
                        <a:rPr lang="en-US" sz="1800" b="0" dirty="0"/>
                        <a:t>LRN</a:t>
                      </a:r>
                    </a:p>
                  </a:txBody>
                  <a:tcPr/>
                </a:tc>
                <a:tc>
                  <a:txBody>
                    <a:bodyPr/>
                    <a:lstStyle/>
                    <a:p>
                      <a:r>
                        <a:rPr lang="en-US" sz="1800" b="0" dirty="0"/>
                        <a:t>After ECB application, RBI will allot LRN for each ECB </a:t>
                      </a:r>
                    </a:p>
                  </a:txBody>
                  <a:tcPr/>
                </a:tc>
                <a:extLst>
                  <a:ext uri="{0D108BD9-81ED-4DB2-BD59-A6C34878D82A}">
                    <a16:rowId xmlns:a16="http://schemas.microsoft.com/office/drawing/2014/main" xmlns="" val="2110274723"/>
                  </a:ext>
                </a:extLst>
              </a:tr>
              <a:tr h="370840">
                <a:tc>
                  <a:txBody>
                    <a:bodyPr/>
                    <a:lstStyle/>
                    <a:p>
                      <a:r>
                        <a:rPr lang="en-US" sz="1800" b="0" dirty="0">
                          <a:solidFill>
                            <a:schemeClr val="tx1"/>
                          </a:solidFill>
                        </a:rPr>
                        <a:t>6</a:t>
                      </a:r>
                    </a:p>
                  </a:txBody>
                  <a:tcPr/>
                </a:tc>
                <a:tc>
                  <a:txBody>
                    <a:bodyPr/>
                    <a:lstStyle/>
                    <a:p>
                      <a:r>
                        <a:rPr lang="en-US" sz="1800" b="0" dirty="0"/>
                        <a:t>Withdrawal</a:t>
                      </a:r>
                    </a:p>
                  </a:txBody>
                  <a:tcPr/>
                </a:tc>
                <a:tc>
                  <a:txBody>
                    <a:bodyPr/>
                    <a:lstStyle/>
                    <a:p>
                      <a:pPr marL="0" indent="0">
                        <a:buNone/>
                      </a:pPr>
                      <a:r>
                        <a:rPr lang="en-US" sz="1800" b="0" dirty="0"/>
                        <a:t>Only after LRN is received</a:t>
                      </a:r>
                    </a:p>
                  </a:txBody>
                  <a:tcPr/>
                </a:tc>
                <a:extLst>
                  <a:ext uri="{0D108BD9-81ED-4DB2-BD59-A6C34878D82A}">
                    <a16:rowId xmlns:a16="http://schemas.microsoft.com/office/drawing/2014/main" xmlns="" val="3932983936"/>
                  </a:ext>
                </a:extLst>
              </a:tr>
              <a:tr h="370840">
                <a:tc>
                  <a:txBody>
                    <a:bodyPr/>
                    <a:lstStyle/>
                    <a:p>
                      <a:r>
                        <a:rPr lang="en-US" sz="1800" b="0" dirty="0">
                          <a:solidFill>
                            <a:schemeClr val="tx1"/>
                          </a:solidFill>
                        </a:rPr>
                        <a:t>7</a:t>
                      </a:r>
                    </a:p>
                  </a:txBody>
                  <a:tcPr/>
                </a:tc>
                <a:tc>
                  <a:txBody>
                    <a:bodyPr/>
                    <a:lstStyle/>
                    <a:p>
                      <a:r>
                        <a:rPr lang="en-US" sz="1800" b="0" dirty="0"/>
                        <a:t>Changes in T&amp;C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Covering Letter specifying the changes, Form ECB, Consent Letter, Board Resolution, UIN for Foreign Equity Holder to be reported to AD within 7 working days.</a:t>
                      </a:r>
                    </a:p>
                  </a:txBody>
                  <a:tcPr/>
                </a:tc>
                <a:extLst>
                  <a:ext uri="{0D108BD9-81ED-4DB2-BD59-A6C34878D82A}">
                    <a16:rowId xmlns:a16="http://schemas.microsoft.com/office/drawing/2014/main" xmlns="" val="4089193684"/>
                  </a:ext>
                </a:extLst>
              </a:tr>
              <a:tr h="370840">
                <a:tc>
                  <a:txBody>
                    <a:bodyPr/>
                    <a:lstStyle/>
                    <a:p>
                      <a:r>
                        <a:rPr lang="en-US" sz="1800" b="0" dirty="0">
                          <a:solidFill>
                            <a:schemeClr val="tx1"/>
                          </a:solidFill>
                        </a:rPr>
                        <a:t>8</a:t>
                      </a:r>
                    </a:p>
                  </a:txBody>
                  <a:tcPr/>
                </a:tc>
                <a:tc>
                  <a:txBody>
                    <a:bodyPr/>
                    <a:lstStyle/>
                    <a:p>
                      <a:r>
                        <a:rPr lang="en-US" sz="1800" b="0" dirty="0"/>
                        <a:t>Monthly Reporting</a:t>
                      </a:r>
                    </a:p>
                  </a:txBody>
                  <a:tcPr/>
                </a:tc>
                <a:tc>
                  <a:txBody>
                    <a:bodyPr/>
                    <a:lstStyle/>
                    <a:p>
                      <a:pPr marL="0" indent="0">
                        <a:buNone/>
                      </a:pPr>
                      <a:r>
                        <a:rPr lang="en-US" sz="1800" b="0" dirty="0"/>
                        <a:t>Form ECB 2 within 7 working days.</a:t>
                      </a:r>
                    </a:p>
                  </a:txBody>
                  <a:tcPr/>
                </a:tc>
                <a:extLst>
                  <a:ext uri="{0D108BD9-81ED-4DB2-BD59-A6C34878D82A}">
                    <a16:rowId xmlns:a16="http://schemas.microsoft.com/office/drawing/2014/main" xmlns="" val="3633565012"/>
                  </a:ext>
                </a:extLst>
              </a:tr>
            </a:tbl>
          </a:graphicData>
        </a:graphic>
      </p:graphicFrame>
      <p:sp>
        <p:nvSpPr>
          <p:cNvPr id="3" name="Footer Placeholder 2">
            <a:extLst>
              <a:ext uri="{FF2B5EF4-FFF2-40B4-BE49-F238E27FC236}">
                <a16:creationId xmlns:a16="http://schemas.microsoft.com/office/drawing/2014/main" xmlns="" id="{3B39DEB5-FB4B-D34E-934D-ECF873B5835F}"/>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6660164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51528" y="125662"/>
            <a:ext cx="5365251" cy="923330"/>
          </a:xfrm>
          <a:prstGeom prst="rect">
            <a:avLst/>
          </a:prstGeom>
          <a:noFill/>
        </p:spPr>
        <p:txBody>
          <a:bodyPr wrap="none" lIns="91440" tIns="45720" rIns="91440" bIns="45720">
            <a:spAutoFit/>
          </a:bodyPr>
          <a:lstStyle/>
          <a:p>
            <a:pPr algn="ctr"/>
            <a:r>
              <a:rPr lang="en-US" sz="5400" dirty="0">
                <a:ln w="0"/>
                <a:solidFill>
                  <a:schemeClr val="accent1"/>
                </a:solidFill>
                <a:effectLst>
                  <a:outerShdw blurRad="38100" dist="25400" dir="5400000" algn="ctr" rotWithShape="0">
                    <a:srgbClr val="6E747A">
                      <a:alpha val="43000"/>
                    </a:srgbClr>
                  </a:outerShdw>
                </a:effectLst>
              </a:rPr>
              <a:t>FCCBs and FCEBs</a:t>
            </a:r>
          </a:p>
        </p:txBody>
      </p:sp>
      <p:sp>
        <p:nvSpPr>
          <p:cNvPr id="6" name="Rectangle 5"/>
          <p:cNvSpPr/>
          <p:nvPr/>
        </p:nvSpPr>
        <p:spPr>
          <a:xfrm>
            <a:off x="951527" y="1413731"/>
            <a:ext cx="10105679" cy="707886"/>
          </a:xfrm>
          <a:prstGeom prst="rect">
            <a:avLst/>
          </a:prstGeom>
        </p:spPr>
        <p:txBody>
          <a:bodyPr wrap="square">
            <a:spAutoFit/>
          </a:bodyPr>
          <a:lstStyle/>
          <a:p>
            <a:endParaRPr lang="en-US" sz="2000" dirty="0">
              <a:solidFill>
                <a:srgbClr val="000000"/>
              </a:solidFill>
              <a:latin typeface="Corbel" panose="020B0503020204020204" pitchFamily="34" charset="0"/>
            </a:endParaRPr>
          </a:p>
          <a:p>
            <a:endParaRPr lang="en-US" sz="2000" dirty="0">
              <a:solidFill>
                <a:srgbClr val="000000"/>
              </a:solidFill>
              <a:latin typeface="Corbel" panose="020B0503020204020204" pitchFamily="34" charset="0"/>
            </a:endParaRPr>
          </a:p>
        </p:txBody>
      </p:sp>
      <p:graphicFrame>
        <p:nvGraphicFramePr>
          <p:cNvPr id="4" name="Table 3">
            <a:extLst>
              <a:ext uri="{FF2B5EF4-FFF2-40B4-BE49-F238E27FC236}">
                <a16:creationId xmlns:a16="http://schemas.microsoft.com/office/drawing/2014/main" xmlns="" id="{303440CA-0EE8-E84F-A4AD-EB59FB75DBAF}"/>
              </a:ext>
            </a:extLst>
          </p:cNvPr>
          <p:cNvGraphicFramePr>
            <a:graphicFrameLocks noGrp="1"/>
          </p:cNvGraphicFramePr>
          <p:nvPr/>
        </p:nvGraphicFramePr>
        <p:xfrm>
          <a:off x="1031100" y="1198961"/>
          <a:ext cx="10727476" cy="402336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dirty="0">
                          <a:solidFill>
                            <a:srgbClr val="000000"/>
                          </a:solidFill>
                          <a:latin typeface="Corbel" panose="020B0503020204020204" pitchFamily="34" charset="0"/>
                        </a:rPr>
                        <a:t>Foreign Currency Convertible Bonds </a:t>
                      </a:r>
                      <a:endParaRPr lang="en-US" sz="1800" b="0" dirty="0"/>
                    </a:p>
                  </a:txBody>
                  <a:tcPr/>
                </a:tc>
                <a:tc>
                  <a:txBody>
                    <a:bodyPr/>
                    <a:lstStyle/>
                    <a:p>
                      <a:r>
                        <a:rPr lang="en-US" sz="1800" dirty="0">
                          <a:solidFill>
                            <a:srgbClr val="000000"/>
                          </a:solidFill>
                          <a:latin typeface="Corbel" panose="020B0503020204020204" pitchFamily="34" charset="0"/>
                        </a:rPr>
                        <a:t>(‘FCCB’s) shall conform to the FDI guidelines including sectoral cap. In addition to the requirements of (</a:t>
                      </a:r>
                      <a:r>
                        <a:rPr lang="en-US" sz="1800" dirty="0" err="1">
                          <a:solidFill>
                            <a:srgbClr val="000000"/>
                          </a:solidFill>
                          <a:latin typeface="Corbel" panose="020B0503020204020204" pitchFamily="34" charset="0"/>
                        </a:rPr>
                        <a:t>i</a:t>
                      </a:r>
                      <a:r>
                        <a:rPr lang="en-US" sz="1800" dirty="0">
                          <a:solidFill>
                            <a:srgbClr val="000000"/>
                          </a:solidFill>
                          <a:latin typeface="Corbel" panose="020B0503020204020204" pitchFamily="34" charset="0"/>
                        </a:rPr>
                        <a:t>) minimum maturity of 5 years, (ii) the call &amp; put option, if any, shall not be exercisable prior to 5 years, (iii) issuance without any warrants attached, (iv) the issue related expenses not exceeding 4 per cent of issue size and in case of private placement, not exceeding 2 per cent of the issue size, etc. as required in terms of provisions contained in related Regulations</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dirty="0">
                          <a:solidFill>
                            <a:srgbClr val="000000"/>
                          </a:solidFill>
                          <a:latin typeface="Corbel" panose="020B0503020204020204" pitchFamily="34" charset="0"/>
                        </a:rPr>
                        <a:t>Foreign Currency Exchangeable Bonds </a:t>
                      </a:r>
                      <a:endParaRPr lang="en-US" sz="1800" b="0" dirty="0"/>
                    </a:p>
                  </a:txBody>
                  <a:tcPr/>
                </a:tc>
                <a:tc>
                  <a:txBody>
                    <a:bodyPr/>
                    <a:lstStyle/>
                    <a:p>
                      <a:r>
                        <a:rPr lang="en-US" sz="1800" dirty="0">
                          <a:solidFill>
                            <a:srgbClr val="000000"/>
                          </a:solidFill>
                          <a:latin typeface="Corbel" panose="020B0503020204020204" pitchFamily="34" charset="0"/>
                        </a:rPr>
                        <a:t>(‘FCEB’s) can be issued only under the approval route and shall have minimum maturity of 5 years. The bonds are exchangeable into equity share of another company, to be called the Offered Company, in any manner, either wholly, or partly or on the basis of any equity related warrants attached to debt instruments. Issuance of FCEBs shall conform to the provisions contained in the related Regulation. </a:t>
                      </a:r>
                    </a:p>
                  </a:txBody>
                  <a:tcPr marL="47625" marR="47625" marT="0" marB="0"/>
                </a:tc>
                <a:extLst>
                  <a:ext uri="{0D108BD9-81ED-4DB2-BD59-A6C34878D82A}">
                    <a16:rowId xmlns:a16="http://schemas.microsoft.com/office/drawing/2014/main" xmlns="" val="3565097451"/>
                  </a:ext>
                </a:extLst>
              </a:tr>
            </a:tbl>
          </a:graphicData>
        </a:graphic>
      </p:graphicFrame>
      <p:sp>
        <p:nvSpPr>
          <p:cNvPr id="2" name="Footer Placeholder 1">
            <a:extLst>
              <a:ext uri="{FF2B5EF4-FFF2-40B4-BE49-F238E27FC236}">
                <a16:creationId xmlns:a16="http://schemas.microsoft.com/office/drawing/2014/main" xmlns="" id="{1A1365EE-A7AA-8144-9761-9E69A32F7EB4}"/>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0857554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5285037"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Delay in Reporting - LSF</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015014751"/>
              </p:ext>
            </p:extLst>
          </p:nvPr>
        </p:nvGraphicFramePr>
        <p:xfrm>
          <a:off x="501804" y="1188017"/>
          <a:ext cx="10727476" cy="438912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3914079">
                  <a:extLst>
                    <a:ext uri="{9D8B030D-6E8A-4147-A177-3AD203B41FA5}">
                      <a16:colId xmlns:a16="http://schemas.microsoft.com/office/drawing/2014/main" xmlns="" val="288527450"/>
                    </a:ext>
                  </a:extLst>
                </a:gridCol>
                <a:gridCol w="3914079">
                  <a:extLst>
                    <a:ext uri="{9D8B030D-6E8A-4147-A177-3AD203B41FA5}">
                      <a16:colId xmlns:a16="http://schemas.microsoft.com/office/drawing/2014/main" xmlns="" val="2679181583"/>
                    </a:ext>
                  </a:extLst>
                </a:gridCol>
              </a:tblGrid>
              <a:tr h="370840">
                <a:tc>
                  <a:txBody>
                    <a:bodyPr/>
                    <a:lstStyle/>
                    <a:p>
                      <a:r>
                        <a:rPr lang="en-US" sz="1800" b="0" dirty="0"/>
                        <a:t>Sr. No</a:t>
                      </a:r>
                    </a:p>
                  </a:txBody>
                  <a:tcPr/>
                </a:tc>
                <a:tc>
                  <a:txBody>
                    <a:bodyPr/>
                    <a:lstStyle/>
                    <a:p>
                      <a:r>
                        <a:rPr lang="en-US" sz="1800" b="0" dirty="0"/>
                        <a:t>Form</a:t>
                      </a:r>
                    </a:p>
                  </a:txBody>
                  <a:tcPr/>
                </a:tc>
                <a:tc>
                  <a:txBody>
                    <a:bodyPr/>
                    <a:lstStyle/>
                    <a:p>
                      <a:r>
                        <a:rPr lang="en-US" sz="1800" b="0" dirty="0"/>
                        <a:t>Particulars/ Period of Delay</a:t>
                      </a:r>
                    </a:p>
                  </a:txBody>
                  <a:tcPr/>
                </a:tc>
                <a:tc>
                  <a:txBody>
                    <a:bodyPr/>
                    <a:lstStyle/>
                    <a:p>
                      <a:r>
                        <a:rPr lang="en-US" sz="1800" b="0" dirty="0"/>
                        <a:t>Applicable LSF</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Form ECB 2</a:t>
                      </a:r>
                    </a:p>
                  </a:txBody>
                  <a:tcPr/>
                </a:tc>
                <a:tc>
                  <a:txBody>
                    <a:bodyPr/>
                    <a:lstStyle/>
                    <a:p>
                      <a:r>
                        <a:rPr lang="en-US" sz="1800" b="0" dirty="0"/>
                        <a:t>Upto 30 calendar days from due date of submission</a:t>
                      </a:r>
                    </a:p>
                  </a:txBody>
                  <a:tcPr/>
                </a:tc>
                <a:tc>
                  <a:txBody>
                    <a:bodyPr/>
                    <a:lstStyle/>
                    <a:p>
                      <a:r>
                        <a:rPr lang="en-US" sz="1800" b="0" dirty="0"/>
                        <a:t>INR 5,000</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Form ECB 2/ Form ECB</a:t>
                      </a:r>
                    </a:p>
                    <a:p>
                      <a:endParaRPr lang="en-US" sz="1800" b="0" dirty="0"/>
                    </a:p>
                  </a:txBody>
                  <a:tcPr/>
                </a:tc>
                <a:tc>
                  <a:txBody>
                    <a:bodyPr/>
                    <a:lstStyle/>
                    <a:p>
                      <a:r>
                        <a:rPr lang="en-US" sz="1800" b="0" dirty="0">
                          <a:solidFill>
                            <a:schemeClr val="tx1"/>
                          </a:solidFill>
                        </a:rPr>
                        <a:t>Upto three years </a:t>
                      </a:r>
                      <a:r>
                        <a:rPr lang="en-US" sz="1800" b="0" dirty="0"/>
                        <a:t>from due date of submission/ date of drawdown</a:t>
                      </a:r>
                      <a:r>
                        <a:rPr lang="en-US" sz="1800" b="0" dirty="0">
                          <a:solidFill>
                            <a:schemeClr val="tx1"/>
                          </a:solidFill>
                        </a:rPr>
                        <a:t> </a:t>
                      </a:r>
                    </a:p>
                  </a:txBody>
                  <a:tcPr/>
                </a:tc>
                <a:tc>
                  <a:txBody>
                    <a:bodyPr/>
                    <a:lstStyle/>
                    <a:p>
                      <a:r>
                        <a:rPr lang="en-US" sz="1800" b="0" dirty="0">
                          <a:solidFill>
                            <a:schemeClr val="tx1"/>
                          </a:solidFill>
                        </a:rPr>
                        <a:t>INR 50,000 per year</a:t>
                      </a:r>
                    </a:p>
                  </a:txBody>
                  <a:tcPr/>
                </a:tc>
                <a:extLst>
                  <a:ext uri="{0D108BD9-81ED-4DB2-BD59-A6C34878D82A}">
                    <a16:rowId xmlns:a16="http://schemas.microsoft.com/office/drawing/2014/main" xmlns="" val="1572653398"/>
                  </a:ext>
                </a:extLst>
              </a:tr>
              <a:tr h="370840">
                <a:tc>
                  <a:txBody>
                    <a:bodyPr/>
                    <a:lstStyle/>
                    <a:p>
                      <a:r>
                        <a:rPr lang="en-US" sz="1800" b="0" dirty="0">
                          <a:solidFill>
                            <a:schemeClr val="tx1"/>
                          </a:solidFill>
                        </a:rPr>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Form ECB 2/ Form ECB</a:t>
                      </a:r>
                    </a:p>
                  </a:txBody>
                  <a:tcPr/>
                </a:tc>
                <a:tc>
                  <a:txBody>
                    <a:bodyPr/>
                    <a:lstStyle/>
                    <a:p>
                      <a:r>
                        <a:rPr lang="en-US" sz="1800" b="0" dirty="0">
                          <a:solidFill>
                            <a:schemeClr val="tx1"/>
                          </a:solidFill>
                        </a:rPr>
                        <a:t>beyond three years </a:t>
                      </a:r>
                      <a:r>
                        <a:rPr lang="en-US" sz="1800" b="0" dirty="0"/>
                        <a:t>from due date of submission/ date of drawdown</a:t>
                      </a:r>
                      <a:r>
                        <a:rPr lang="en-US" sz="1800" b="0" dirty="0">
                          <a:solidFill>
                            <a:schemeClr val="tx1"/>
                          </a:solidFill>
                        </a:rPr>
                        <a:t> </a:t>
                      </a:r>
                    </a:p>
                  </a:txBody>
                  <a:tcPr/>
                </a:tc>
                <a:tc>
                  <a:txBody>
                    <a:bodyPr/>
                    <a:lstStyle/>
                    <a:p>
                      <a:r>
                        <a:rPr lang="en-US" sz="1800" b="0" dirty="0">
                          <a:solidFill>
                            <a:schemeClr val="tx1"/>
                          </a:solidFill>
                        </a:rPr>
                        <a:t>INR 100,000 per year</a:t>
                      </a:r>
                    </a:p>
                  </a:txBody>
                  <a:tcPr/>
                </a:tc>
                <a:extLst>
                  <a:ext uri="{0D108BD9-81ED-4DB2-BD59-A6C34878D82A}">
                    <a16:rowId xmlns:a16="http://schemas.microsoft.com/office/drawing/2014/main" xmlns="" val="2552680484"/>
                  </a:ext>
                </a:extLst>
              </a:tr>
              <a:tr h="370840">
                <a:tc>
                  <a:txBody>
                    <a:bodyPr/>
                    <a:lstStyle/>
                    <a:p>
                      <a:r>
                        <a:rPr lang="en-US" sz="1800" b="0" dirty="0">
                          <a:solidFill>
                            <a:schemeClr val="tx1"/>
                          </a:solidFill>
                        </a:rPr>
                        <a:t>4</a:t>
                      </a:r>
                    </a:p>
                  </a:txBody>
                  <a:tcPr/>
                </a:tc>
                <a:tc>
                  <a:txBody>
                    <a:bodyPr/>
                    <a:lstStyle/>
                    <a:p>
                      <a:r>
                        <a:rPr lang="en-US" sz="1800" b="0" dirty="0"/>
                        <a:t>Method of Payment</a:t>
                      </a:r>
                    </a:p>
                  </a:txBody>
                  <a:tcPr/>
                </a:tc>
                <a:tc>
                  <a:txBody>
                    <a:bodyPr/>
                    <a:lstStyle/>
                    <a:p>
                      <a:r>
                        <a:rPr lang="en-US" sz="1800" b="0" dirty="0"/>
                        <a:t>Through DD in the name of Reserve Bank of India</a:t>
                      </a:r>
                    </a:p>
                  </a:txBody>
                  <a:tcPr/>
                </a:tc>
                <a:tc>
                  <a:txBody>
                    <a:bodyPr/>
                    <a:lstStyle/>
                    <a:p>
                      <a:endParaRPr lang="en-US" sz="1800" b="0" dirty="0"/>
                    </a:p>
                  </a:txBody>
                  <a:tcPr/>
                </a:tc>
                <a:extLst>
                  <a:ext uri="{0D108BD9-81ED-4DB2-BD59-A6C34878D82A}">
                    <a16:rowId xmlns:a16="http://schemas.microsoft.com/office/drawing/2014/main" xmlns="" val="1628450944"/>
                  </a:ext>
                </a:extLst>
              </a:tr>
              <a:tr h="370840">
                <a:tc>
                  <a:txBody>
                    <a:bodyPr/>
                    <a:lstStyle/>
                    <a:p>
                      <a:r>
                        <a:rPr lang="en-US" sz="1800" b="0" dirty="0">
                          <a:solidFill>
                            <a:schemeClr val="tx1"/>
                          </a:solidFill>
                        </a:rPr>
                        <a:t>5</a:t>
                      </a:r>
                    </a:p>
                  </a:txBody>
                  <a:tcPr/>
                </a:tc>
                <a:tc>
                  <a:txBody>
                    <a:bodyPr/>
                    <a:lstStyle/>
                    <a:p>
                      <a:r>
                        <a:rPr lang="en-US" sz="1800" b="0" dirty="0"/>
                        <a:t>Non-Payment</a:t>
                      </a:r>
                    </a:p>
                  </a:txBody>
                  <a:tcPr/>
                </a:tc>
                <a:tc>
                  <a:txBody>
                    <a:bodyPr/>
                    <a:lstStyle/>
                    <a:p>
                      <a:r>
                        <a:rPr lang="en-US" sz="1800" b="0" dirty="0"/>
                        <a:t>Shall be treated as contravention of reporting will lead to Compounding or adjudication.</a:t>
                      </a:r>
                    </a:p>
                  </a:txBody>
                  <a:tcPr/>
                </a:tc>
                <a:tc>
                  <a:txBody>
                    <a:bodyPr/>
                    <a:lstStyle/>
                    <a:p>
                      <a:endParaRPr lang="en-US" sz="1800" b="0" dirty="0"/>
                    </a:p>
                  </a:txBody>
                  <a:tcPr/>
                </a:tc>
                <a:extLst>
                  <a:ext uri="{0D108BD9-81ED-4DB2-BD59-A6C34878D82A}">
                    <a16:rowId xmlns:a16="http://schemas.microsoft.com/office/drawing/2014/main" xmlns="" val="2110274723"/>
                  </a:ext>
                </a:extLst>
              </a:tr>
            </a:tbl>
          </a:graphicData>
        </a:graphic>
      </p:graphicFrame>
      <p:sp>
        <p:nvSpPr>
          <p:cNvPr id="3" name="Footer Placeholder 2">
            <a:extLst>
              <a:ext uri="{FF2B5EF4-FFF2-40B4-BE49-F238E27FC236}">
                <a16:creationId xmlns:a16="http://schemas.microsoft.com/office/drawing/2014/main" xmlns="" id="{775837ED-E4E2-C547-8647-A703C159B539}"/>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941337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4592924"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Untraceable Entities </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623463565"/>
              </p:ext>
            </p:extLst>
          </p:nvPr>
        </p:nvGraphicFramePr>
        <p:xfrm>
          <a:off x="501804" y="1188017"/>
          <a:ext cx="10727476" cy="41148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Requirements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Untraceable </a:t>
                      </a:r>
                      <a:r>
                        <a:rPr lang="en-US" sz="1800" b="0" dirty="0" err="1"/>
                        <a:t>Entitites</a:t>
                      </a:r>
                      <a:endParaRPr lang="en-US" sz="18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Untraceable entities who are found to be in contravention of reporting provisions for ECB by failing to submit prescribed return(s) under the ECB framework, either physically or electronically, for past eight quarters or more.</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Definition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Any borrower who has raised ECB will be treated as ‘untraceable entity’, if entity/auditor(s)/director(s)/ promoter(s) of entity are not reachable/ responsive/ reply in negative over email/letters/phone for a period of not less than two quarters with documented communication/ reminders numbering 6 or more and it fulfills both of the following conditions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p>
                      <a:pPr marL="342900" indent="-342900">
                        <a:buFont typeface="+mj-lt"/>
                        <a:buAutoNum type="arabicPeriod"/>
                      </a:pPr>
                      <a:r>
                        <a:rPr lang="en-US" sz="1800" kern="1200" dirty="0">
                          <a:solidFill>
                            <a:schemeClr val="tx1"/>
                          </a:solidFill>
                          <a:effectLst/>
                          <a:latin typeface="+mn-lt"/>
                          <a:ea typeface="+mn-ea"/>
                          <a:cs typeface="+mn-cs"/>
                        </a:rPr>
                        <a:t>Entity not found to be operative at the registered office address; </a:t>
                      </a:r>
                    </a:p>
                    <a:p>
                      <a:pPr marL="342900" indent="-342900">
                        <a:buFont typeface="+mj-lt"/>
                        <a:buAutoNum type="arabicPeriod"/>
                      </a:pPr>
                      <a:r>
                        <a:rPr lang="en-US" sz="1800" kern="1200" dirty="0">
                          <a:solidFill>
                            <a:schemeClr val="tx1"/>
                          </a:solidFill>
                          <a:effectLst/>
                          <a:latin typeface="+mn-lt"/>
                          <a:ea typeface="+mn-ea"/>
                          <a:cs typeface="+mn-cs"/>
                        </a:rPr>
                        <a:t>Entities have not submitted Statutory Auditor’s Certificate for last two years or more. </a:t>
                      </a:r>
                    </a:p>
                  </a:txBody>
                  <a:tcPr/>
                </a:tc>
                <a:extLst>
                  <a:ext uri="{0D108BD9-81ED-4DB2-BD59-A6C34878D82A}">
                    <a16:rowId xmlns:a16="http://schemas.microsoft.com/office/drawing/2014/main" xmlns="" val="1572653398"/>
                  </a:ext>
                </a:extLst>
              </a:tr>
            </a:tbl>
          </a:graphicData>
        </a:graphic>
      </p:graphicFrame>
      <p:sp>
        <p:nvSpPr>
          <p:cNvPr id="3" name="Footer Placeholder 2">
            <a:extLst>
              <a:ext uri="{FF2B5EF4-FFF2-40B4-BE49-F238E27FC236}">
                <a16:creationId xmlns:a16="http://schemas.microsoft.com/office/drawing/2014/main" xmlns="" id="{76AC15C4-6AEC-0243-B9B9-8E53C00F5D5F}"/>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8472070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4592924"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Untraceable Entities </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915079377"/>
              </p:ext>
            </p:extLst>
          </p:nvPr>
        </p:nvGraphicFramePr>
        <p:xfrm>
          <a:off x="501804" y="1188017"/>
          <a:ext cx="10727476" cy="32004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Requirements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3</a:t>
                      </a:r>
                    </a:p>
                  </a:txBody>
                  <a:tcPr/>
                </a:tc>
                <a:tc>
                  <a:txBody>
                    <a:bodyPr/>
                    <a:lstStyle/>
                    <a:p>
                      <a:r>
                        <a:rPr lang="en-US" sz="1800" b="0" dirty="0"/>
                        <a:t>Action by AD</a:t>
                      </a:r>
                    </a:p>
                  </a:txBody>
                  <a:tcPr/>
                </a:tc>
                <a:tc>
                  <a:txBody>
                    <a:bodyPr/>
                    <a:lstStyle/>
                    <a:p>
                      <a:pPr marL="342900" indent="-342900">
                        <a:buFont typeface="+mj-lt"/>
                        <a:buAutoNum type="arabicPeriod"/>
                      </a:pPr>
                      <a:r>
                        <a:rPr lang="en-US" sz="1800" kern="1200" dirty="0">
                          <a:solidFill>
                            <a:schemeClr val="tx1"/>
                          </a:solidFill>
                          <a:effectLst/>
                          <a:latin typeface="+mn-lt"/>
                          <a:ea typeface="+mn-ea"/>
                          <a:cs typeface="+mn-cs"/>
                        </a:rPr>
                        <a:t>File Revised Form ECB, if required, and last Form ECB 2 Return without certification from company with ‘UNTRACEABLE ENTITY’ written in bold on top. </a:t>
                      </a:r>
                    </a:p>
                    <a:p>
                      <a:pPr marL="342900" indent="-342900">
                        <a:buFont typeface="+mj-lt"/>
                        <a:buAutoNum type="arabicPeriod"/>
                      </a:pPr>
                      <a:r>
                        <a:rPr lang="en-US" sz="1800" kern="1200" dirty="0">
                          <a:solidFill>
                            <a:schemeClr val="tx1"/>
                          </a:solidFill>
                          <a:effectLst/>
                          <a:latin typeface="+mn-lt"/>
                          <a:ea typeface="+mn-ea"/>
                          <a:cs typeface="+mn-cs"/>
                        </a:rPr>
                        <a:t>Outstanding amount will be treated as written-off from external debt liability of the country </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tx1"/>
                          </a:solidFill>
                          <a:effectLst/>
                          <a:latin typeface="+mn-lt"/>
                          <a:ea typeface="+mn-ea"/>
                          <a:cs typeface="+mn-cs"/>
                        </a:rPr>
                        <a:t>No fresh ECB application by the entity </a:t>
                      </a:r>
                    </a:p>
                    <a:p>
                      <a:pPr marL="342900" indent="-342900">
                        <a:buFont typeface="+mj-lt"/>
                        <a:buAutoNum type="arabicPeriod"/>
                      </a:pPr>
                      <a:r>
                        <a:rPr lang="en-US" sz="1800" kern="1200" dirty="0">
                          <a:solidFill>
                            <a:schemeClr val="tx1"/>
                          </a:solidFill>
                          <a:effectLst/>
                          <a:latin typeface="+mn-lt"/>
                          <a:ea typeface="+mn-ea"/>
                          <a:cs typeface="+mn-cs"/>
                        </a:rPr>
                        <a:t>Directorate of Enforcement should be informed </a:t>
                      </a:r>
                    </a:p>
                    <a:p>
                      <a:pPr marL="342900" indent="-342900">
                        <a:buFont typeface="+mj-lt"/>
                        <a:buAutoNum type="arabicPeriod"/>
                      </a:pPr>
                      <a:r>
                        <a:rPr lang="en-US" sz="1800" kern="1200" dirty="0">
                          <a:solidFill>
                            <a:schemeClr val="tx1"/>
                          </a:solidFill>
                          <a:effectLst/>
                          <a:latin typeface="+mn-lt"/>
                          <a:ea typeface="+mn-ea"/>
                          <a:cs typeface="+mn-cs"/>
                        </a:rPr>
                        <a:t>No inward remittance or debt servicing </a:t>
                      </a:r>
                    </a:p>
                    <a:p>
                      <a:pPr marL="342900" indent="-342900">
                        <a:buFont typeface="+mj-lt"/>
                        <a:buAutoNum type="arabicPeriod"/>
                      </a:pP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xmlns="" val="2063697250"/>
                  </a:ext>
                </a:extLst>
              </a:tr>
            </a:tbl>
          </a:graphicData>
        </a:graphic>
      </p:graphicFrame>
      <p:sp>
        <p:nvSpPr>
          <p:cNvPr id="3" name="Footer Placeholder 2">
            <a:extLst>
              <a:ext uri="{FF2B5EF4-FFF2-40B4-BE49-F238E27FC236}">
                <a16:creationId xmlns:a16="http://schemas.microsoft.com/office/drawing/2014/main" xmlns="" id="{17194B16-19D4-D94B-83CD-424F5064833F}"/>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20234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3813865"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Other Provisions </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521432671"/>
              </p:ext>
            </p:extLst>
          </p:nvPr>
        </p:nvGraphicFramePr>
        <p:xfrm>
          <a:off x="501804" y="1188017"/>
          <a:ext cx="10727476" cy="50292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Requirements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Changes to ECB</a:t>
                      </a:r>
                    </a:p>
                  </a:txBody>
                  <a:tcPr/>
                </a:tc>
                <a:tc>
                  <a:txBody>
                    <a:bodyPr/>
                    <a:lstStyle/>
                    <a:p>
                      <a:pPr marL="342900" indent="-342900">
                        <a:buFont typeface="+mj-lt"/>
                        <a:buAutoNum type="arabicPeriod"/>
                      </a:pPr>
                      <a:r>
                        <a:rPr lang="en-US" sz="1800" dirty="0">
                          <a:solidFill>
                            <a:srgbClr val="000000"/>
                          </a:solidFill>
                          <a:latin typeface="Corbel" panose="020B0503020204020204" pitchFamily="34" charset="0"/>
                        </a:rPr>
                        <a:t>Changes in drawdown/ repayment schedule, Currency or Borrower/Lender </a:t>
                      </a:r>
                    </a:p>
                    <a:p>
                      <a:pPr marL="342900" indent="-342900">
                        <a:buFont typeface="+mj-lt"/>
                        <a:buAutoNum type="arabicPeriod"/>
                      </a:pPr>
                      <a:r>
                        <a:rPr lang="en-US" sz="1800" dirty="0">
                          <a:solidFill>
                            <a:srgbClr val="000000"/>
                          </a:solidFill>
                          <a:latin typeface="Corbel" panose="020B0503020204020204" pitchFamily="34" charset="0"/>
                        </a:rPr>
                        <a:t>Change in AD Bank -NOC</a:t>
                      </a:r>
                    </a:p>
                    <a:p>
                      <a:pPr marL="342900" indent="-342900">
                        <a:buFont typeface="+mj-lt"/>
                        <a:buAutoNum type="arabicPeriod"/>
                      </a:pPr>
                      <a:r>
                        <a:rPr lang="en-US" sz="1800" dirty="0">
                          <a:solidFill>
                            <a:srgbClr val="000000"/>
                          </a:solidFill>
                          <a:latin typeface="Corbel" panose="020B0503020204020204" pitchFamily="34" charset="0"/>
                        </a:rPr>
                        <a:t>Transfer of ECB</a:t>
                      </a:r>
                    </a:p>
                    <a:p>
                      <a:pPr marL="342900" indent="-342900">
                        <a:buFont typeface="+mj-lt"/>
                        <a:buAutoNum type="arabicPeriod"/>
                      </a:pPr>
                      <a:r>
                        <a:rPr lang="en-US" sz="1800" dirty="0">
                          <a:solidFill>
                            <a:srgbClr val="000000"/>
                          </a:solidFill>
                          <a:latin typeface="Corbel" panose="020B0503020204020204" pitchFamily="34" charset="0"/>
                        </a:rPr>
                        <a:t>Cancellation of LRN</a:t>
                      </a:r>
                    </a:p>
                    <a:p>
                      <a:pPr marL="342900" indent="-342900">
                        <a:buFont typeface="+mj-lt"/>
                        <a:buAutoNum type="arabicPeriod"/>
                      </a:pPr>
                      <a:r>
                        <a:rPr lang="en-US" sz="1800" dirty="0">
                          <a:solidFill>
                            <a:srgbClr val="000000"/>
                          </a:solidFill>
                          <a:latin typeface="Corbel" panose="020B0503020204020204" pitchFamily="34" charset="0"/>
                        </a:rPr>
                        <a:t>Change in end-use proceeds</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dirty="0">
                          <a:solidFill>
                            <a:srgbClr val="000000"/>
                          </a:solidFill>
                          <a:latin typeface="Corbel" panose="020B0503020204020204" pitchFamily="34" charset="0"/>
                        </a:rPr>
                        <a:t>Change in All-in-Cost, Reduction in amount of ECB</a:t>
                      </a:r>
                    </a:p>
                    <a:p>
                      <a:pPr marL="342900" indent="-342900">
                        <a:buFont typeface="+mj-lt"/>
                        <a:buAutoNum type="arabicPeriod"/>
                      </a:pPr>
                      <a:r>
                        <a:rPr lang="en-US" sz="1800" dirty="0">
                          <a:solidFill>
                            <a:srgbClr val="000000"/>
                          </a:solidFill>
                          <a:latin typeface="Corbel" panose="020B0503020204020204" pitchFamily="34" charset="0"/>
                        </a:rPr>
                        <a:t>Refinancing of ECB</a:t>
                      </a:r>
                    </a:p>
                    <a:p>
                      <a:pPr marL="342900" indent="-342900">
                        <a:buFont typeface="+mj-lt"/>
                        <a:buAutoNum type="arabicPeriod"/>
                      </a:pPr>
                      <a:r>
                        <a:rPr lang="en-US" sz="1800" dirty="0">
                          <a:solidFill>
                            <a:srgbClr val="000000"/>
                          </a:solidFill>
                          <a:latin typeface="Corbel" panose="020B0503020204020204" pitchFamily="34" charset="0"/>
                        </a:rPr>
                        <a:t>Extension of matured but unpaid ECB</a:t>
                      </a:r>
                      <a:r>
                        <a:rPr lang="en-US" sz="1800" b="1" dirty="0">
                          <a:latin typeface="Tw Cen MT"/>
                        </a:rPr>
                        <a:t> </a:t>
                      </a:r>
                      <a:endParaRPr lang="en-US" sz="1800" dirty="0"/>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Cancellation of LRN</a:t>
                      </a:r>
                    </a:p>
                  </a:txBody>
                  <a:tcPr/>
                </a:tc>
                <a:tc>
                  <a:txBody>
                    <a:bodyPr/>
                    <a:lstStyle/>
                    <a:p>
                      <a:pPr marL="342900" indent="-342900">
                        <a:buFont typeface="+mj-lt"/>
                        <a:buAutoNum type="arabicPeriod"/>
                      </a:pPr>
                      <a:r>
                        <a:rPr lang="en-US" sz="1800" kern="1200" dirty="0">
                          <a:solidFill>
                            <a:schemeClr val="tx1"/>
                          </a:solidFill>
                          <a:effectLst/>
                          <a:latin typeface="+mn-lt"/>
                          <a:ea typeface="+mn-ea"/>
                          <a:cs typeface="+mn-cs"/>
                        </a:rPr>
                        <a:t>AD to approach DSIM</a:t>
                      </a:r>
                    </a:p>
                    <a:p>
                      <a:pPr marL="342900" indent="-342900">
                        <a:buFont typeface="+mj-lt"/>
                        <a:buAutoNum type="arabicPeriod"/>
                      </a:pPr>
                      <a:r>
                        <a:rPr lang="en-US" sz="1800" kern="1200" dirty="0">
                          <a:solidFill>
                            <a:schemeClr val="tx1"/>
                          </a:solidFill>
                          <a:effectLst/>
                          <a:latin typeface="+mn-lt"/>
                          <a:ea typeface="+mn-ea"/>
                          <a:cs typeface="+mn-cs"/>
                        </a:rPr>
                        <a:t>No Drawdown should have allowed</a:t>
                      </a:r>
                    </a:p>
                    <a:p>
                      <a:pPr marL="342900" indent="-342900">
                        <a:buFont typeface="+mj-lt"/>
                        <a:buAutoNum type="arabicPeriod"/>
                      </a:pPr>
                      <a:r>
                        <a:rPr lang="en-US" sz="1800" kern="1200" dirty="0">
                          <a:solidFill>
                            <a:schemeClr val="tx1"/>
                          </a:solidFill>
                          <a:effectLst/>
                          <a:latin typeface="+mn-lt"/>
                          <a:ea typeface="+mn-ea"/>
                          <a:cs typeface="+mn-cs"/>
                        </a:rPr>
                        <a:t>All ECB 2 returns are filed</a:t>
                      </a:r>
                    </a:p>
                  </a:txBody>
                  <a:tcPr/>
                </a:tc>
                <a:extLst>
                  <a:ext uri="{0D108BD9-81ED-4DB2-BD59-A6C34878D82A}">
                    <a16:rowId xmlns:a16="http://schemas.microsoft.com/office/drawing/2014/main" xmlns="" val="3565097451"/>
                  </a:ext>
                </a:extLst>
              </a:tr>
              <a:tr h="370840">
                <a:tc>
                  <a:txBody>
                    <a:bodyPr/>
                    <a:lstStyle/>
                    <a:p>
                      <a:r>
                        <a:rPr lang="en-US" sz="1800" b="0" dirty="0">
                          <a:solidFill>
                            <a:schemeClr val="tx1"/>
                          </a:solidFill>
                        </a:rPr>
                        <a:t>3</a:t>
                      </a:r>
                    </a:p>
                  </a:txBody>
                  <a:tcPr/>
                </a:tc>
                <a:tc>
                  <a:txBody>
                    <a:bodyPr/>
                    <a:lstStyle/>
                    <a:p>
                      <a:r>
                        <a:rPr lang="en-US" sz="1800" b="0" dirty="0"/>
                        <a:t>Refinancing of ECB</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tx1"/>
                          </a:solidFill>
                          <a:effectLst/>
                          <a:latin typeface="+mn-lt"/>
                          <a:ea typeface="+mn-ea"/>
                          <a:cs typeface="+mn-cs"/>
                        </a:rPr>
                        <a:t>outstanding maturity of the original borrowing is not reduced</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tx1"/>
                          </a:solidFill>
                          <a:effectLst/>
                          <a:latin typeface="+mn-lt"/>
                          <a:ea typeface="+mn-ea"/>
                          <a:cs typeface="+mn-cs"/>
                        </a:rPr>
                        <a:t>All-in-cost of fresh ECB is lower than the all-in-cost of existing ECB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tx1"/>
                          </a:solidFill>
                          <a:effectLst/>
                          <a:latin typeface="+mn-lt"/>
                          <a:ea typeface="+mn-ea"/>
                          <a:cs typeface="+mn-cs"/>
                        </a:rPr>
                        <a:t>borrower is eligible to raise ECB based on limits and leverage</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sz="1800" kern="1200" dirty="0">
                          <a:solidFill>
                            <a:schemeClr val="tx1"/>
                          </a:solidFill>
                          <a:effectLst/>
                          <a:latin typeface="+mn-lt"/>
                          <a:ea typeface="+mn-ea"/>
                          <a:cs typeface="+mn-cs"/>
                        </a:rPr>
                        <a:t>Raising of fresh ECB to part refinance the existing ECB is also permitted </a:t>
                      </a:r>
                    </a:p>
                  </a:txBody>
                  <a:tcPr/>
                </a:tc>
                <a:extLst>
                  <a:ext uri="{0D108BD9-81ED-4DB2-BD59-A6C34878D82A}">
                    <a16:rowId xmlns:a16="http://schemas.microsoft.com/office/drawing/2014/main" xmlns="" val="3741284576"/>
                  </a:ext>
                </a:extLst>
              </a:tr>
            </a:tbl>
          </a:graphicData>
        </a:graphic>
      </p:graphicFrame>
      <p:sp>
        <p:nvSpPr>
          <p:cNvPr id="3" name="Footer Placeholder 2">
            <a:extLst>
              <a:ext uri="{FF2B5EF4-FFF2-40B4-BE49-F238E27FC236}">
                <a16:creationId xmlns:a16="http://schemas.microsoft.com/office/drawing/2014/main" xmlns="" id="{17107D65-3FB3-1B4E-96C3-89E31CB23175}"/>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871557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1120587867"/>
              </p:ext>
            </p:extLst>
          </p:nvPr>
        </p:nvGraphicFramePr>
        <p:xfrm>
          <a:off x="501804" y="1188017"/>
          <a:ext cx="10727476" cy="503936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Sectoral Cap for Conversion</a:t>
                      </a:r>
                    </a:p>
                  </a:txBody>
                  <a:tcPr/>
                </a:tc>
                <a:tc>
                  <a:txBody>
                    <a:bodyPr/>
                    <a:lstStyle/>
                    <a:p>
                      <a:r>
                        <a:rPr lang="en-US" sz="1800" kern="1200" dirty="0">
                          <a:solidFill>
                            <a:schemeClr val="tx1"/>
                          </a:solidFill>
                          <a:effectLst/>
                          <a:latin typeface="+mn-lt"/>
                          <a:ea typeface="+mn-ea"/>
                          <a:cs typeface="+mn-cs"/>
                        </a:rPr>
                        <a:t>Borrowing company is covered under automatic route or Government approval is received  and should not result in contravention of eligibility and breach of applicable sector cap.</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Pricing Guidelines</a:t>
                      </a:r>
                    </a:p>
                  </a:txBody>
                  <a:tcPr/>
                </a:tc>
                <a:tc>
                  <a:txBody>
                    <a:bodyPr/>
                    <a:lstStyle/>
                    <a:p>
                      <a:r>
                        <a:rPr lang="en-US" sz="1800" kern="1200" dirty="0">
                          <a:solidFill>
                            <a:schemeClr val="tx1"/>
                          </a:solidFill>
                          <a:effectLst/>
                          <a:latin typeface="+mn-lt"/>
                          <a:ea typeface="+mn-ea"/>
                          <a:cs typeface="+mn-cs"/>
                        </a:rPr>
                        <a:t>Applicable pricing guidelines for shares </a:t>
                      </a:r>
                    </a:p>
                  </a:txBody>
                  <a:tcPr/>
                </a:tc>
                <a:extLst>
                  <a:ext uri="{0D108BD9-81ED-4DB2-BD59-A6C34878D82A}">
                    <a16:rowId xmlns:a16="http://schemas.microsoft.com/office/drawing/2014/main" xmlns="" val="3565097451"/>
                  </a:ext>
                </a:extLst>
              </a:tr>
              <a:tr h="370840">
                <a:tc>
                  <a:txBody>
                    <a:bodyPr/>
                    <a:lstStyle/>
                    <a:p>
                      <a:r>
                        <a:rPr lang="en-US" sz="1800" b="0" dirty="0">
                          <a:solidFill>
                            <a:schemeClr val="tx1"/>
                          </a:solidFill>
                        </a:rPr>
                        <a:t>3</a:t>
                      </a:r>
                    </a:p>
                  </a:txBody>
                  <a:tcPr/>
                </a:tc>
                <a:tc>
                  <a:txBody>
                    <a:bodyPr/>
                    <a:lstStyle/>
                    <a:p>
                      <a:r>
                        <a:rPr lang="en-US" sz="1800" b="0" dirty="0"/>
                        <a:t>Partial Conversion</a:t>
                      </a:r>
                    </a:p>
                  </a:txBody>
                  <a:tcPr/>
                </a:tc>
                <a:tc>
                  <a:txBody>
                    <a:bodyPr/>
                    <a:lstStyle/>
                    <a:p>
                      <a:pPr marL="342900" indent="-342900">
                        <a:buAutoNum type="arabicPeriod"/>
                      </a:pPr>
                      <a:r>
                        <a:rPr lang="en-US" sz="1800" kern="1200" dirty="0">
                          <a:solidFill>
                            <a:schemeClr val="tx1"/>
                          </a:solidFill>
                          <a:effectLst/>
                          <a:latin typeface="+mn-lt"/>
                          <a:ea typeface="+mn-ea"/>
                          <a:cs typeface="+mn-cs"/>
                        </a:rPr>
                        <a:t>Converted portion is to be reported in Form FC-GPR </a:t>
                      </a:r>
                    </a:p>
                    <a:p>
                      <a:pPr marL="342900" indent="-342900">
                        <a:buFont typeface="+mj-lt"/>
                        <a:buAutoNum type="arabicPeriod"/>
                      </a:pPr>
                      <a:r>
                        <a:rPr lang="en-US" sz="1800" kern="1200" dirty="0">
                          <a:solidFill>
                            <a:schemeClr val="tx1"/>
                          </a:solidFill>
                          <a:effectLst/>
                          <a:latin typeface="+mn-lt"/>
                          <a:ea typeface="+mn-ea"/>
                          <a:cs typeface="+mn-cs"/>
                        </a:rPr>
                        <a:t>For balance portion report to DSIM in Form ECB 2 Return will be with suitable remarks, viz., "ECB partially converted to equity </a:t>
                      </a:r>
                    </a:p>
                  </a:txBody>
                  <a:tcPr/>
                </a:tc>
                <a:extLst>
                  <a:ext uri="{0D108BD9-81ED-4DB2-BD59-A6C34878D82A}">
                    <a16:rowId xmlns:a16="http://schemas.microsoft.com/office/drawing/2014/main" xmlns="" val="3741284576"/>
                  </a:ext>
                </a:extLst>
              </a:tr>
              <a:tr h="370840">
                <a:tc>
                  <a:txBody>
                    <a:bodyPr/>
                    <a:lstStyle/>
                    <a:p>
                      <a:r>
                        <a:rPr lang="en-US" sz="1800" b="0" dirty="0">
                          <a:solidFill>
                            <a:schemeClr val="tx1"/>
                          </a:solidFill>
                        </a:rPr>
                        <a:t>4</a:t>
                      </a:r>
                    </a:p>
                  </a:txBody>
                  <a:tcPr/>
                </a:tc>
                <a:tc>
                  <a:txBody>
                    <a:bodyPr/>
                    <a:lstStyle/>
                    <a:p>
                      <a:r>
                        <a:rPr lang="en-US" sz="1800" b="0" dirty="0"/>
                        <a:t>Full Conversion</a:t>
                      </a:r>
                    </a:p>
                  </a:txBody>
                  <a:tcPr/>
                </a:tc>
                <a:tc>
                  <a:txBody>
                    <a:bodyPr/>
                    <a:lstStyle/>
                    <a:p>
                      <a:pPr marL="342900" indent="-342900">
                        <a:buAutoNum type="arabicPeriod"/>
                      </a:pPr>
                      <a:r>
                        <a:rPr lang="en-US" sz="1800" kern="1200" dirty="0">
                          <a:solidFill>
                            <a:schemeClr val="tx1"/>
                          </a:solidFill>
                          <a:effectLst/>
                          <a:latin typeface="+mn-lt"/>
                          <a:ea typeface="+mn-ea"/>
                          <a:cs typeface="+mn-cs"/>
                        </a:rPr>
                        <a:t>Entire portion is to be reported in Form FC-GPR </a:t>
                      </a:r>
                    </a:p>
                    <a:p>
                      <a:pPr marL="342900" indent="-342900">
                        <a:buAutoNum type="arabicPeriod"/>
                      </a:pPr>
                      <a:r>
                        <a:rPr lang="en-US" sz="1800" kern="1200" dirty="0">
                          <a:solidFill>
                            <a:schemeClr val="tx1"/>
                          </a:solidFill>
                          <a:effectLst/>
                          <a:latin typeface="+mn-lt"/>
                          <a:ea typeface="+mn-ea"/>
                          <a:cs typeface="+mn-cs"/>
                        </a:rPr>
                        <a:t>Form ECB 2 Return should be done with remarks “ECB fully converted to equity </a:t>
                      </a:r>
                    </a:p>
                    <a:p>
                      <a:pPr marL="342900" indent="-342900">
                        <a:buAutoNum type="arabicPeriod"/>
                      </a:pPr>
                      <a:r>
                        <a:rPr lang="en-US" sz="1800" kern="1200" dirty="0">
                          <a:solidFill>
                            <a:schemeClr val="tx1"/>
                          </a:solidFill>
                          <a:effectLst/>
                          <a:latin typeface="+mn-lt"/>
                          <a:ea typeface="+mn-ea"/>
                          <a:cs typeface="+mn-cs"/>
                        </a:rPr>
                        <a:t>Subsequent filing of Form ECB 2 Return is not required. </a:t>
                      </a:r>
                    </a:p>
                  </a:txBody>
                  <a:tcPr/>
                </a:tc>
                <a:extLst>
                  <a:ext uri="{0D108BD9-81ED-4DB2-BD59-A6C34878D82A}">
                    <a16:rowId xmlns:a16="http://schemas.microsoft.com/office/drawing/2014/main" xmlns="" val="4150376328"/>
                  </a:ext>
                </a:extLst>
              </a:tr>
              <a:tr h="370840">
                <a:tc>
                  <a:txBody>
                    <a:bodyPr/>
                    <a:lstStyle/>
                    <a:p>
                      <a:r>
                        <a:rPr lang="en-US" sz="1800" b="0" dirty="0">
                          <a:solidFill>
                            <a:schemeClr val="tx1"/>
                          </a:solidFill>
                        </a:rPr>
                        <a:t>5</a:t>
                      </a:r>
                    </a:p>
                  </a:txBody>
                  <a:tcPr/>
                </a:tc>
                <a:tc>
                  <a:txBody>
                    <a:bodyPr/>
                    <a:lstStyle/>
                    <a:p>
                      <a:r>
                        <a:rPr lang="en-US" sz="1800" b="0" dirty="0"/>
                        <a:t>Phase wise conversion</a:t>
                      </a:r>
                    </a:p>
                  </a:txBody>
                  <a:tcPr/>
                </a:tc>
                <a:tc>
                  <a:txBody>
                    <a:bodyPr/>
                    <a:lstStyle/>
                    <a:p>
                      <a:r>
                        <a:rPr lang="en-US" sz="1800" kern="1200" dirty="0">
                          <a:solidFill>
                            <a:schemeClr val="tx1"/>
                          </a:solidFill>
                          <a:effectLst/>
                          <a:latin typeface="+mn-lt"/>
                          <a:ea typeface="+mn-ea"/>
                          <a:cs typeface="+mn-cs"/>
                        </a:rPr>
                        <a:t>For conversion of ECB into equity in phases, reporting through Form FC-GPR and Form ECB 2 Return will also be in phases </a:t>
                      </a:r>
                    </a:p>
                  </a:txBody>
                  <a:tcPr/>
                </a:tc>
                <a:extLst>
                  <a:ext uri="{0D108BD9-81ED-4DB2-BD59-A6C34878D82A}">
                    <a16:rowId xmlns:a16="http://schemas.microsoft.com/office/drawing/2014/main" xmlns="" val="510152327"/>
                  </a:ext>
                </a:extLst>
              </a:tr>
              <a:tr h="370840">
                <a:tc>
                  <a:txBody>
                    <a:bodyPr/>
                    <a:lstStyle/>
                    <a:p>
                      <a:r>
                        <a:rPr lang="en-US" sz="1800" b="0" dirty="0">
                          <a:solidFill>
                            <a:schemeClr val="tx1"/>
                          </a:solidFill>
                        </a:rPr>
                        <a:t>6</a:t>
                      </a:r>
                    </a:p>
                  </a:txBody>
                  <a:tcPr/>
                </a:tc>
                <a:tc>
                  <a:txBody>
                    <a:bodyPr/>
                    <a:lstStyle/>
                    <a:p>
                      <a:r>
                        <a:rPr lang="en-US" sz="1800" b="0" dirty="0"/>
                        <a:t>Exchange Rate</a:t>
                      </a:r>
                    </a:p>
                  </a:txBody>
                  <a:tcPr/>
                </a:tc>
                <a:tc>
                  <a:txBody>
                    <a:bodyPr/>
                    <a:lstStyle/>
                    <a:p>
                      <a:r>
                        <a:rPr lang="en-US" sz="1800" kern="1200" dirty="0">
                          <a:solidFill>
                            <a:schemeClr val="tx1"/>
                          </a:solidFill>
                          <a:effectLst/>
                          <a:latin typeface="+mn-lt"/>
                          <a:ea typeface="+mn-ea"/>
                          <a:cs typeface="+mn-cs"/>
                        </a:rPr>
                        <a:t>Rate as on date of agreement or lesser rate as per mutual agreement</a:t>
                      </a:r>
                    </a:p>
                  </a:txBody>
                  <a:tcPr/>
                </a:tc>
                <a:extLst>
                  <a:ext uri="{0D108BD9-81ED-4DB2-BD59-A6C34878D82A}">
                    <a16:rowId xmlns:a16="http://schemas.microsoft.com/office/drawing/2014/main" xmlns="" val="165126686"/>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ECB Conversion to Equity</a:t>
            </a:r>
          </a:p>
        </p:txBody>
      </p:sp>
      <p:sp>
        <p:nvSpPr>
          <p:cNvPr id="3" name="Footer Placeholder 2">
            <a:extLst>
              <a:ext uri="{FF2B5EF4-FFF2-40B4-BE49-F238E27FC236}">
                <a16:creationId xmlns:a16="http://schemas.microsoft.com/office/drawing/2014/main" xmlns="" id="{90F55A40-49D7-4346-99FC-7B5092ED5BD8}"/>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796987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1498710450"/>
              </p:ext>
            </p:extLst>
          </p:nvPr>
        </p:nvGraphicFramePr>
        <p:xfrm>
          <a:off x="501804" y="1188017"/>
          <a:ext cx="10727476" cy="484632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Allowability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AD Category I banks are permitted to allow creation/cancellation of charge on immovable assets, movable assets, financial securities and issue of corporate and/or personal guarantees in favour of overseas lender / security trustee </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Conditions</a:t>
                      </a:r>
                    </a:p>
                  </a:txBody>
                  <a:tcPr/>
                </a:tc>
                <a:tc>
                  <a:txBody>
                    <a:bodyPr/>
                    <a:lstStyle/>
                    <a:p>
                      <a:pPr marL="342900" indent="-342900">
                        <a:buFont typeface="+mj-lt"/>
                        <a:buAutoNum type="arabicPeriod"/>
                      </a:pPr>
                      <a:r>
                        <a:rPr lang="en-US" sz="1800" kern="1200" dirty="0">
                          <a:solidFill>
                            <a:schemeClr val="tx1"/>
                          </a:solidFill>
                          <a:effectLst/>
                          <a:latin typeface="+mn-lt"/>
                          <a:ea typeface="+mn-ea"/>
                          <a:cs typeface="+mn-cs"/>
                        </a:rPr>
                        <a:t>Underlying ECB is in compliance.</a:t>
                      </a:r>
                    </a:p>
                    <a:p>
                      <a:pPr marL="342900" indent="-342900">
                        <a:buAutoNum type="arabicPeriod"/>
                      </a:pPr>
                      <a:r>
                        <a:rPr lang="en-US" sz="1800" kern="1200" dirty="0">
                          <a:solidFill>
                            <a:schemeClr val="tx1"/>
                          </a:solidFill>
                          <a:effectLst/>
                          <a:latin typeface="+mn-lt"/>
                          <a:ea typeface="+mn-ea"/>
                          <a:cs typeface="+mn-cs"/>
                        </a:rPr>
                        <a:t>there exists a security clause in the Loan Agreement </a:t>
                      </a:r>
                    </a:p>
                    <a:p>
                      <a:pPr marL="342900" indent="-342900">
                        <a:buAutoNum type="arabicPeriod"/>
                      </a:pPr>
                      <a:r>
                        <a:rPr lang="en-US" sz="1800" kern="1200" dirty="0">
                          <a:solidFill>
                            <a:schemeClr val="tx1"/>
                          </a:solidFill>
                          <a:effectLst/>
                          <a:latin typeface="+mn-lt"/>
                          <a:ea typeface="+mn-ea"/>
                          <a:cs typeface="+mn-cs"/>
                        </a:rPr>
                        <a:t>No objection certificate from the existing lenders in India </a:t>
                      </a:r>
                    </a:p>
                  </a:txBody>
                  <a:tcPr/>
                </a:tc>
                <a:extLst>
                  <a:ext uri="{0D108BD9-81ED-4DB2-BD59-A6C34878D82A}">
                    <a16:rowId xmlns:a16="http://schemas.microsoft.com/office/drawing/2014/main" xmlns="" val="3565097451"/>
                  </a:ext>
                </a:extLst>
              </a:tr>
              <a:tr h="370840">
                <a:tc>
                  <a:txBody>
                    <a:bodyPr/>
                    <a:lstStyle/>
                    <a:p>
                      <a:r>
                        <a:rPr lang="en-US" sz="1800" b="0" dirty="0">
                          <a:solidFill>
                            <a:schemeClr val="tx1"/>
                          </a:solidFill>
                        </a:rPr>
                        <a:t>3</a:t>
                      </a:r>
                    </a:p>
                  </a:txBody>
                  <a:tcPr/>
                </a:tc>
                <a:tc>
                  <a:txBody>
                    <a:bodyPr/>
                    <a:lstStyle/>
                    <a:p>
                      <a:r>
                        <a:rPr lang="en-US" sz="1800" b="0" dirty="0"/>
                        <a:t>Creation of Charge on Immovable Assets</a:t>
                      </a:r>
                    </a:p>
                  </a:txBody>
                  <a:tcPr/>
                </a:tc>
                <a:tc>
                  <a:txBody>
                    <a:bodyPr/>
                    <a:lstStyle/>
                    <a:p>
                      <a:pPr marL="342900" indent="-342900">
                        <a:buAutoNum type="arabicPeriod"/>
                      </a:pPr>
                      <a:r>
                        <a:rPr lang="en-US" sz="1800" kern="1200" dirty="0">
                          <a:solidFill>
                            <a:schemeClr val="tx1"/>
                          </a:solidFill>
                          <a:effectLst/>
                          <a:latin typeface="+mn-lt"/>
                          <a:ea typeface="+mn-ea"/>
                          <a:cs typeface="+mn-cs"/>
                        </a:rPr>
                        <a:t>Such security subject to FEM (Acquisition and Transfer of Immovable Property in India) Regulations, 2017 </a:t>
                      </a:r>
                    </a:p>
                    <a:p>
                      <a:pPr marL="342900" indent="-342900">
                        <a:buAutoNum type="arabicPeriod"/>
                      </a:pPr>
                      <a:r>
                        <a:rPr lang="en-US" sz="1800" kern="1200" dirty="0">
                          <a:solidFill>
                            <a:schemeClr val="tx1"/>
                          </a:solidFill>
                          <a:effectLst/>
                          <a:latin typeface="+mn-lt"/>
                          <a:ea typeface="+mn-ea"/>
                          <a:cs typeface="+mn-cs"/>
                        </a:rPr>
                        <a:t>Permission should not be construed as a permission to acquire immovable asset </a:t>
                      </a:r>
                    </a:p>
                    <a:p>
                      <a:pPr marL="342900" indent="-342900">
                        <a:buFont typeface="+mj-lt"/>
                        <a:buAutoNum type="arabicPeriod"/>
                      </a:pPr>
                      <a:r>
                        <a:rPr lang="en-US" sz="1800" kern="1200" dirty="0">
                          <a:solidFill>
                            <a:schemeClr val="tx1"/>
                          </a:solidFill>
                          <a:effectLst/>
                          <a:latin typeface="+mn-lt"/>
                          <a:ea typeface="+mn-ea"/>
                          <a:cs typeface="+mn-cs"/>
                        </a:rPr>
                        <a:t>In case of enforcement property will have to be sold only to a person resident in India </a:t>
                      </a:r>
                    </a:p>
                  </a:txBody>
                  <a:tcPr/>
                </a:tc>
                <a:extLst>
                  <a:ext uri="{0D108BD9-81ED-4DB2-BD59-A6C34878D82A}">
                    <a16:rowId xmlns:a16="http://schemas.microsoft.com/office/drawing/2014/main" xmlns="" val="3741284576"/>
                  </a:ext>
                </a:extLst>
              </a:tr>
              <a:tr h="370840">
                <a:tc>
                  <a:txBody>
                    <a:bodyPr/>
                    <a:lstStyle/>
                    <a:p>
                      <a:r>
                        <a:rPr lang="en-US" sz="1800" b="0" dirty="0">
                          <a:solidFill>
                            <a:schemeClr val="tx1"/>
                          </a:solidFill>
                        </a:rPr>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Creation of Charge on movable Assets</a:t>
                      </a:r>
                    </a:p>
                  </a:txBody>
                  <a:tcPr/>
                </a:tc>
                <a:tc>
                  <a:txBody>
                    <a:bodyPr/>
                    <a:lstStyle/>
                    <a:p>
                      <a:pPr marL="342900" indent="-342900">
                        <a:buFont typeface="+mj-lt"/>
                        <a:buAutoNum type="arabicPeriod"/>
                      </a:pPr>
                      <a:r>
                        <a:rPr lang="en-US" sz="1800" kern="1200" dirty="0">
                          <a:solidFill>
                            <a:schemeClr val="tx1"/>
                          </a:solidFill>
                          <a:effectLst/>
                          <a:latin typeface="+mn-lt"/>
                          <a:ea typeface="+mn-ea"/>
                          <a:cs typeface="+mn-cs"/>
                        </a:rPr>
                        <a:t>Movable asset can be taken over abroad subject to the outstanding claim against the ECB after obtaining NOC from domestic lender. </a:t>
                      </a:r>
                    </a:p>
                  </a:txBody>
                  <a:tcPr/>
                </a:tc>
                <a:extLst>
                  <a:ext uri="{0D108BD9-81ED-4DB2-BD59-A6C34878D82A}">
                    <a16:rowId xmlns:a16="http://schemas.microsoft.com/office/drawing/2014/main" xmlns="" val="4150376328"/>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Security of ECB</a:t>
            </a:r>
          </a:p>
        </p:txBody>
      </p:sp>
      <p:sp>
        <p:nvSpPr>
          <p:cNvPr id="3" name="Footer Placeholder 2">
            <a:extLst>
              <a:ext uri="{FF2B5EF4-FFF2-40B4-BE49-F238E27FC236}">
                <a16:creationId xmlns:a16="http://schemas.microsoft.com/office/drawing/2014/main" xmlns="" id="{0399D563-97C5-0B43-8872-F00CC473E4D9}"/>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1235573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700551" y="295885"/>
            <a:ext cx="1060678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Master Direction and Framework</a:t>
            </a:r>
          </a:p>
        </p:txBody>
      </p:sp>
      <p:sp>
        <p:nvSpPr>
          <p:cNvPr id="2" name="TextBox 1">
            <a:extLst>
              <a:ext uri="{FF2B5EF4-FFF2-40B4-BE49-F238E27FC236}">
                <a16:creationId xmlns:a16="http://schemas.microsoft.com/office/drawing/2014/main" xmlns="" id="{CF94F728-A251-1145-862E-2B536A5F83FF}"/>
              </a:ext>
            </a:extLst>
          </p:cNvPr>
          <p:cNvSpPr txBox="1"/>
          <p:nvPr/>
        </p:nvSpPr>
        <p:spPr>
          <a:xfrm>
            <a:off x="700551" y="1338146"/>
            <a:ext cx="11008229" cy="4524315"/>
          </a:xfrm>
          <a:prstGeom prst="rect">
            <a:avLst/>
          </a:prstGeom>
          <a:noFill/>
        </p:spPr>
        <p:txBody>
          <a:bodyPr wrap="square" rtlCol="0">
            <a:spAutoFit/>
          </a:bodyPr>
          <a:lstStyle/>
          <a:p>
            <a:r>
              <a:rPr lang="en-US" dirty="0"/>
              <a:t>FED Master Direction No 5/2018-2019 Dated March 26,2019 supersedes FED Master Direction No. 5/2015-2016 dated Jan 1, 2016 </a:t>
            </a:r>
          </a:p>
          <a:p>
            <a:endParaRPr lang="en-US" dirty="0"/>
          </a:p>
          <a:p>
            <a:r>
              <a:rPr lang="en-US" b="1" dirty="0"/>
              <a:t>New Master Direction only covers:</a:t>
            </a:r>
          </a:p>
          <a:p>
            <a:endParaRPr lang="en-US" b="1" dirty="0"/>
          </a:p>
          <a:p>
            <a:r>
              <a:rPr lang="en-US" dirty="0"/>
              <a:t>Part I</a:t>
            </a:r>
          </a:p>
          <a:p>
            <a:r>
              <a:rPr lang="en-US" dirty="0"/>
              <a:t>External Commercial Borrowings Framework</a:t>
            </a:r>
          </a:p>
          <a:p>
            <a:endParaRPr lang="en-US" dirty="0"/>
          </a:p>
          <a:p>
            <a:r>
              <a:rPr lang="en-US" dirty="0"/>
              <a:t>Part II</a:t>
            </a:r>
          </a:p>
          <a:p>
            <a:r>
              <a:rPr lang="en-US" dirty="0"/>
              <a:t>Trade Credits Framework</a:t>
            </a:r>
          </a:p>
          <a:p>
            <a:endParaRPr lang="en-US" dirty="0"/>
          </a:p>
          <a:p>
            <a:r>
              <a:rPr lang="en-US" dirty="0"/>
              <a:t>Part III</a:t>
            </a:r>
          </a:p>
          <a:p>
            <a:r>
              <a:rPr lang="en-US" dirty="0"/>
              <a:t>Structured obligations</a:t>
            </a:r>
          </a:p>
          <a:p>
            <a:endParaRPr lang="en-US" dirty="0"/>
          </a:p>
          <a:p>
            <a:r>
              <a:rPr lang="en-US" dirty="0"/>
              <a:t>Borrowing and Lending in Foreign currency by AD and other than AD are covered in FEM(Borrowing and Lending) Regulations 2018 dated 17</a:t>
            </a:r>
            <a:r>
              <a:rPr lang="en-US" baseline="30000" dirty="0"/>
              <a:t>th</a:t>
            </a:r>
            <a:r>
              <a:rPr lang="en-US" dirty="0"/>
              <a:t> Dec 2018.</a:t>
            </a:r>
          </a:p>
        </p:txBody>
      </p:sp>
      <p:sp>
        <p:nvSpPr>
          <p:cNvPr id="3" name="Footer Placeholder 2">
            <a:extLst>
              <a:ext uri="{FF2B5EF4-FFF2-40B4-BE49-F238E27FC236}">
                <a16:creationId xmlns:a16="http://schemas.microsoft.com/office/drawing/2014/main" xmlns="" id="{A6066088-0BB3-5B4E-9508-BD6C99912E7B}"/>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534005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1843371515"/>
              </p:ext>
            </p:extLst>
          </p:nvPr>
        </p:nvGraphicFramePr>
        <p:xfrm>
          <a:off x="501804" y="1188017"/>
          <a:ext cx="10727476" cy="41148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5</a:t>
                      </a:r>
                    </a:p>
                  </a:txBody>
                  <a:tcPr/>
                </a:tc>
                <a:tc>
                  <a:txBody>
                    <a:bodyPr/>
                    <a:lstStyle/>
                    <a:p>
                      <a:r>
                        <a:rPr lang="en-US" sz="1800" kern="1200" dirty="0">
                          <a:solidFill>
                            <a:schemeClr val="tx1"/>
                          </a:solidFill>
                          <a:effectLst/>
                          <a:latin typeface="+mn-lt"/>
                          <a:ea typeface="+mn-ea"/>
                          <a:cs typeface="+mn-cs"/>
                        </a:rPr>
                        <a:t>Creation of Charge over Financial Securities </a:t>
                      </a:r>
                    </a:p>
                  </a:txBody>
                  <a:tcPr/>
                </a:tc>
                <a:tc>
                  <a:txBody>
                    <a:bodyPr/>
                    <a:lstStyle/>
                    <a:p>
                      <a:pPr marL="342900" indent="-342900">
                        <a:buFont typeface="+mj-lt"/>
                        <a:buAutoNum type="arabicPeriod"/>
                      </a:pPr>
                      <a:r>
                        <a:rPr lang="en-US" sz="1800" kern="1200" dirty="0">
                          <a:solidFill>
                            <a:schemeClr val="tx1"/>
                          </a:solidFill>
                          <a:effectLst/>
                          <a:latin typeface="+mn-lt"/>
                          <a:ea typeface="+mn-ea"/>
                          <a:cs typeface="+mn-cs"/>
                        </a:rPr>
                        <a:t>Pledge of shares of borrowing company held by the promoters and other financial securities, viz. bonds and debentures in the name of borrowing company is also permitted.</a:t>
                      </a:r>
                    </a:p>
                    <a:p>
                      <a:pPr marL="342900" indent="-342900">
                        <a:buFont typeface="+mj-lt"/>
                        <a:buAutoNum type="arabicPeriod"/>
                      </a:pPr>
                      <a:r>
                        <a:rPr lang="en-US" sz="1800" kern="1200" dirty="0">
                          <a:solidFill>
                            <a:schemeClr val="tx1"/>
                          </a:solidFill>
                          <a:effectLst/>
                          <a:latin typeface="+mn-lt"/>
                          <a:ea typeface="+mn-ea"/>
                          <a:cs typeface="+mn-cs"/>
                        </a:rPr>
                        <a:t>Security interest over all current and future loan assets and all current assets including cash and cash equivalents, including Rupee accounts of the borrower.</a:t>
                      </a:r>
                    </a:p>
                    <a:p>
                      <a:pPr marL="342900" indent="-342900">
                        <a:buFont typeface="+mj-lt"/>
                        <a:buAutoNum type="arabicPeriod"/>
                      </a:pPr>
                      <a:r>
                        <a:rPr lang="en-US" sz="1800" kern="1200" dirty="0">
                          <a:solidFill>
                            <a:schemeClr val="tx1"/>
                          </a:solidFill>
                          <a:effectLst/>
                          <a:latin typeface="+mn-lt"/>
                          <a:ea typeface="+mn-ea"/>
                          <a:cs typeface="+mn-cs"/>
                        </a:rPr>
                        <a:t>Transfer of financial securities shall be in accordance with the extant FDI/FII policy including provisions relating to sectoral cap and pricing </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6</a:t>
                      </a:r>
                    </a:p>
                  </a:txBody>
                  <a:tcPr/>
                </a:tc>
                <a:tc>
                  <a:txBody>
                    <a:bodyPr/>
                    <a:lstStyle/>
                    <a:p>
                      <a:r>
                        <a:rPr lang="en-US" sz="1800" kern="1200" dirty="0">
                          <a:solidFill>
                            <a:schemeClr val="tx1"/>
                          </a:solidFill>
                          <a:effectLst/>
                          <a:latin typeface="+mn-lt"/>
                          <a:ea typeface="+mn-ea"/>
                          <a:cs typeface="+mn-cs"/>
                        </a:rPr>
                        <a:t>Issue of Corporate or Personal Guarantee </a:t>
                      </a:r>
                    </a:p>
                  </a:txBody>
                  <a:tcPr/>
                </a:tc>
                <a:tc>
                  <a:txBody>
                    <a:bodyPr/>
                    <a:lstStyle/>
                    <a:p>
                      <a:pPr marL="342900" indent="-342900">
                        <a:buAutoNum type="arabicPeriod"/>
                      </a:pPr>
                      <a:r>
                        <a:rPr lang="en-US" sz="1800" kern="1200" dirty="0">
                          <a:solidFill>
                            <a:schemeClr val="tx1"/>
                          </a:solidFill>
                          <a:effectLst/>
                          <a:latin typeface="+mn-lt"/>
                          <a:ea typeface="+mn-ea"/>
                          <a:cs typeface="+mn-cs"/>
                        </a:rPr>
                        <a:t>Board Resolution for the issue of corporate guarantee for the company issuing such guarantee .</a:t>
                      </a:r>
                    </a:p>
                    <a:p>
                      <a:pPr marL="342900" indent="-342900">
                        <a:buAutoNum type="arabicPeriod"/>
                      </a:pPr>
                      <a:r>
                        <a:rPr lang="en-US" sz="1800" kern="1200" dirty="0">
                          <a:solidFill>
                            <a:schemeClr val="tx1"/>
                          </a:solidFill>
                          <a:effectLst/>
                          <a:latin typeface="+mn-lt"/>
                          <a:ea typeface="+mn-ea"/>
                          <a:cs typeface="+mn-cs"/>
                        </a:rPr>
                        <a:t>Specific requests from individuals to issue personal guarantee indicating details of the ECB should be obtained. </a:t>
                      </a:r>
                    </a:p>
                  </a:txBody>
                  <a:tcPr/>
                </a:tc>
                <a:extLst>
                  <a:ext uri="{0D108BD9-81ED-4DB2-BD59-A6C34878D82A}">
                    <a16:rowId xmlns:a16="http://schemas.microsoft.com/office/drawing/2014/main" xmlns="" val="3565097451"/>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Security of ECB</a:t>
            </a:r>
          </a:p>
        </p:txBody>
      </p:sp>
      <p:sp>
        <p:nvSpPr>
          <p:cNvPr id="3" name="Footer Placeholder 2">
            <a:extLst>
              <a:ext uri="{FF2B5EF4-FFF2-40B4-BE49-F238E27FC236}">
                <a16:creationId xmlns:a16="http://schemas.microsoft.com/office/drawing/2014/main" xmlns="" id="{E83525D1-717E-0141-9EEA-B80C45C1E32D}"/>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4699224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659272750"/>
              </p:ext>
            </p:extLst>
          </p:nvPr>
        </p:nvGraphicFramePr>
        <p:xfrm>
          <a:off x="501804" y="1074349"/>
          <a:ext cx="10727476" cy="51308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Eligibility</a:t>
                      </a:r>
                    </a:p>
                  </a:txBody>
                  <a:tcPr/>
                </a:tc>
                <a:tc>
                  <a:txBody>
                    <a:bodyPr/>
                    <a:lstStyle/>
                    <a:p>
                      <a:pPr lvl="0"/>
                      <a:r>
                        <a:rPr lang="en-US" dirty="0">
                          <a:solidFill>
                            <a:srgbClr val="000000"/>
                          </a:solidFill>
                          <a:latin typeface="Corbel" panose="020B0503020204020204" pitchFamily="34" charset="0"/>
                        </a:rPr>
                        <a:t>An entity recognized as a Startup by the Central Government as on date of raising ECB eligible to raise ECB</a:t>
                      </a:r>
                      <a:r>
                        <a:rPr lang="en-US" sz="1800" dirty="0">
                          <a:solidFill>
                            <a:srgbClr val="000000"/>
                          </a:solidFill>
                          <a:latin typeface="Corbel" panose="020B0503020204020204" pitchFamily="34" charset="0"/>
                        </a:rPr>
                        <a:t>.</a:t>
                      </a:r>
                      <a:endParaRPr lang="en-US" dirty="0"/>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Maturity</a:t>
                      </a:r>
                    </a:p>
                  </a:txBody>
                  <a:tcPr/>
                </a:tc>
                <a:tc>
                  <a:txBody>
                    <a:bodyPr/>
                    <a:lstStyle/>
                    <a:p>
                      <a:pPr lvl="0"/>
                      <a:r>
                        <a:rPr lang="en-US" dirty="0">
                          <a:solidFill>
                            <a:srgbClr val="000000"/>
                          </a:solidFill>
                          <a:latin typeface="Corbel" panose="020B0503020204020204" pitchFamily="34" charset="0"/>
                        </a:rPr>
                        <a:t>Maturity -Minimum average maturity period of 3 years</a:t>
                      </a:r>
                      <a:endParaRPr lang="en-US" dirty="0"/>
                    </a:p>
                  </a:txBody>
                  <a:tcPr/>
                </a:tc>
                <a:extLst>
                  <a:ext uri="{0D108BD9-81ED-4DB2-BD59-A6C34878D82A}">
                    <a16:rowId xmlns:a16="http://schemas.microsoft.com/office/drawing/2014/main" xmlns="" val="3565097451"/>
                  </a:ext>
                </a:extLst>
              </a:tr>
              <a:tr h="370840">
                <a:tc>
                  <a:txBody>
                    <a:bodyPr/>
                    <a:lstStyle/>
                    <a:p>
                      <a:r>
                        <a:rPr lang="en-US" sz="1800" b="0" dirty="0">
                          <a:solidFill>
                            <a:schemeClr val="tx1"/>
                          </a:solidFill>
                        </a:rPr>
                        <a:t>3</a:t>
                      </a:r>
                    </a:p>
                  </a:txBody>
                  <a:tcPr/>
                </a:tc>
                <a:tc>
                  <a:txBody>
                    <a:bodyPr/>
                    <a:lstStyle/>
                    <a:p>
                      <a:r>
                        <a:rPr lang="en-US" sz="1800" b="0" dirty="0"/>
                        <a:t>Recognized Lender</a:t>
                      </a:r>
                    </a:p>
                  </a:txBody>
                  <a:tcPr/>
                </a:tc>
                <a:tc>
                  <a:txBody>
                    <a:bodyPr/>
                    <a:lstStyle/>
                    <a:p>
                      <a:pPr marL="342900" lvl="0" indent="-342900">
                        <a:buFont typeface="+mj-lt"/>
                        <a:buAutoNum type="arabicPeriod"/>
                      </a:pPr>
                      <a:r>
                        <a:rPr lang="en-US" dirty="0">
                          <a:solidFill>
                            <a:srgbClr val="000000"/>
                          </a:solidFill>
                          <a:latin typeface="Corbel" panose="020B0503020204020204" pitchFamily="34" charset="0"/>
                        </a:rPr>
                        <a:t>Resident of a country who is member of FATF or FATF-Style Regional Bodies and not from a country identified in the public statement of the FATF</a:t>
                      </a:r>
                      <a:endParaRPr lang="en-US" dirty="0"/>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a:solidFill>
                            <a:srgbClr val="000000"/>
                          </a:solidFill>
                          <a:latin typeface="Corbel" panose="020B0503020204020204" pitchFamily="34" charset="0"/>
                        </a:rPr>
                        <a:t>Not permissible -Overseas branches/subsidiaries of Indian banks and overseas WOS / JV of an Indian company</a:t>
                      </a:r>
                      <a:r>
                        <a:rPr lang="en-US" sz="1800" kern="1200" dirty="0">
                          <a:solidFill>
                            <a:schemeClr val="tx1"/>
                          </a:solidFill>
                          <a:effectLst/>
                          <a:latin typeface="+mn-lt"/>
                          <a:ea typeface="+mn-ea"/>
                          <a:cs typeface="+mn-cs"/>
                        </a:rPr>
                        <a:t> </a:t>
                      </a:r>
                    </a:p>
                  </a:txBody>
                  <a:tcPr/>
                </a:tc>
                <a:extLst>
                  <a:ext uri="{0D108BD9-81ED-4DB2-BD59-A6C34878D82A}">
                    <a16:rowId xmlns:a16="http://schemas.microsoft.com/office/drawing/2014/main" xmlns="" val="3741284576"/>
                  </a:ext>
                </a:extLst>
              </a:tr>
              <a:tr h="370840">
                <a:tc>
                  <a:txBody>
                    <a:bodyPr/>
                    <a:lstStyle/>
                    <a:p>
                      <a:r>
                        <a:rPr lang="en-US" sz="1800" b="0" dirty="0">
                          <a:solidFill>
                            <a:schemeClr val="tx1"/>
                          </a:solidFill>
                        </a:rPr>
                        <a:t>4</a:t>
                      </a:r>
                    </a:p>
                  </a:txBody>
                  <a:tcPr/>
                </a:tc>
                <a:tc>
                  <a:txBody>
                    <a:bodyPr/>
                    <a:lstStyle/>
                    <a:p>
                      <a:r>
                        <a:rPr lang="en-US" sz="1800" b="0" dirty="0"/>
                        <a:t>Forms</a:t>
                      </a:r>
                    </a:p>
                  </a:txBody>
                  <a:tcPr/>
                </a:tc>
                <a:tc>
                  <a:txBody>
                    <a:bodyPr/>
                    <a:lstStyle/>
                    <a:p>
                      <a:pPr lvl="0"/>
                      <a:r>
                        <a:rPr lang="en-US" sz="1800" dirty="0">
                          <a:solidFill>
                            <a:srgbClr val="000000"/>
                          </a:solidFill>
                          <a:latin typeface="Corbel" panose="020B0503020204020204" pitchFamily="34" charset="0"/>
                        </a:rPr>
                        <a:t>Loans or non-convertible or optionally convertible or partially convertible preference shares</a:t>
                      </a:r>
                      <a:endParaRPr lang="en-US" dirty="0"/>
                    </a:p>
                  </a:txBody>
                  <a:tcPr/>
                </a:tc>
                <a:extLst>
                  <a:ext uri="{0D108BD9-81ED-4DB2-BD59-A6C34878D82A}">
                    <a16:rowId xmlns:a16="http://schemas.microsoft.com/office/drawing/2014/main" xmlns="" val="4150376328"/>
                  </a:ext>
                </a:extLst>
              </a:tr>
              <a:tr h="370840">
                <a:tc>
                  <a:txBody>
                    <a:bodyPr/>
                    <a:lstStyle/>
                    <a:p>
                      <a:r>
                        <a:rPr lang="en-US" sz="1800" b="0" dirty="0">
                          <a:solidFill>
                            <a:schemeClr val="tx1"/>
                          </a:solidFill>
                        </a:rPr>
                        <a:t>5</a:t>
                      </a:r>
                    </a:p>
                  </a:txBody>
                  <a:tcPr/>
                </a:tc>
                <a:tc>
                  <a:txBody>
                    <a:bodyPr/>
                    <a:lstStyle/>
                    <a:p>
                      <a:r>
                        <a:rPr lang="en-US" sz="1800" b="0" dirty="0"/>
                        <a:t>Currency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latin typeface="Corbel" panose="020B0503020204020204" pitchFamily="34" charset="0"/>
                        </a:rPr>
                        <a:t>Denominated in any freely convertible currency or in Indian Rupees (INR) or a combination thereof</a:t>
                      </a:r>
                      <a:r>
                        <a:rPr lang="en-US" sz="1800" kern="1200" dirty="0">
                          <a:solidFill>
                            <a:schemeClr val="tx1"/>
                          </a:solidFill>
                          <a:effectLst/>
                          <a:latin typeface="+mn-lt"/>
                          <a:ea typeface="+mn-ea"/>
                          <a:cs typeface="+mn-cs"/>
                        </a:rPr>
                        <a:t>.</a:t>
                      </a:r>
                      <a:endParaRPr lang="en-US" sz="1800" dirty="0"/>
                    </a:p>
                  </a:txBody>
                  <a:tcPr/>
                </a:tc>
                <a:extLst>
                  <a:ext uri="{0D108BD9-81ED-4DB2-BD59-A6C34878D82A}">
                    <a16:rowId xmlns:a16="http://schemas.microsoft.com/office/drawing/2014/main" xmlns="" val="510152327"/>
                  </a:ext>
                </a:extLst>
              </a:tr>
              <a:tr h="370840">
                <a:tc>
                  <a:txBody>
                    <a:bodyPr/>
                    <a:lstStyle/>
                    <a:p>
                      <a:r>
                        <a:rPr lang="en-US" sz="1800" b="0" dirty="0">
                          <a:solidFill>
                            <a:schemeClr val="tx1"/>
                          </a:solidFill>
                        </a:rPr>
                        <a:t>6</a:t>
                      </a:r>
                    </a:p>
                  </a:txBody>
                  <a:tcPr/>
                </a:tc>
                <a:tc>
                  <a:txBody>
                    <a:bodyPr/>
                    <a:lstStyle/>
                    <a:p>
                      <a:r>
                        <a:rPr lang="en-US" sz="1800" b="0" dirty="0"/>
                        <a:t>Amount &amp; All in Cost</a:t>
                      </a:r>
                    </a:p>
                  </a:txBody>
                  <a:tcPr/>
                </a:tc>
                <a:tc>
                  <a:txBody>
                    <a:bodyPr/>
                    <a:lstStyle/>
                    <a:p>
                      <a:pPr lvl="0"/>
                      <a:r>
                        <a:rPr lang="en-US" dirty="0">
                          <a:solidFill>
                            <a:srgbClr val="000000"/>
                          </a:solidFill>
                          <a:latin typeface="Corbel" panose="020B0503020204020204" pitchFamily="34" charset="0"/>
                        </a:rPr>
                        <a:t>Amount -Limited to USD 3 Mn or equivalent per FY either in INR or convertible FCY or combination of both. All in cost shall be as per mutually agreed rate.</a:t>
                      </a:r>
                      <a:endParaRPr lang="en-US" dirty="0"/>
                    </a:p>
                  </a:txBody>
                  <a:tcPr/>
                </a:tc>
                <a:extLst>
                  <a:ext uri="{0D108BD9-81ED-4DB2-BD59-A6C34878D82A}">
                    <a16:rowId xmlns:a16="http://schemas.microsoft.com/office/drawing/2014/main" xmlns="" val="165126686"/>
                  </a:ext>
                </a:extLst>
              </a:tr>
              <a:tr h="370840">
                <a:tc>
                  <a:txBody>
                    <a:bodyPr/>
                    <a:lstStyle/>
                    <a:p>
                      <a:r>
                        <a:rPr lang="en-US" sz="1800" b="0" dirty="0">
                          <a:solidFill>
                            <a:schemeClr val="tx1"/>
                          </a:solidFill>
                        </a:rPr>
                        <a:t>7</a:t>
                      </a:r>
                    </a:p>
                  </a:txBody>
                  <a:tcPr/>
                </a:tc>
                <a:tc>
                  <a:txBody>
                    <a:bodyPr/>
                    <a:lstStyle/>
                    <a:p>
                      <a:r>
                        <a:rPr lang="en-US" sz="1800" b="0" dirty="0"/>
                        <a:t>End Use</a:t>
                      </a:r>
                    </a:p>
                  </a:txBody>
                  <a:tcPr/>
                </a:tc>
                <a:tc>
                  <a:txBody>
                    <a:bodyPr/>
                    <a:lstStyle/>
                    <a:p>
                      <a:pPr lvl="0"/>
                      <a:r>
                        <a:rPr lang="en-US" dirty="0"/>
                        <a:t>Except general end use restrictions no other restrictions</a:t>
                      </a:r>
                    </a:p>
                  </a:txBody>
                  <a:tcPr/>
                </a:tc>
                <a:extLst>
                  <a:ext uri="{0D108BD9-81ED-4DB2-BD59-A6C34878D82A}">
                    <a16:rowId xmlns:a16="http://schemas.microsoft.com/office/drawing/2014/main" xmlns="" val="4288079925"/>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ECB to Start up</a:t>
            </a:r>
          </a:p>
        </p:txBody>
      </p:sp>
      <p:sp>
        <p:nvSpPr>
          <p:cNvPr id="3" name="Footer Placeholder 2">
            <a:extLst>
              <a:ext uri="{FF2B5EF4-FFF2-40B4-BE49-F238E27FC236}">
                <a16:creationId xmlns:a16="http://schemas.microsoft.com/office/drawing/2014/main" xmlns="" id="{316BEE03-3AB8-EC4B-9BBE-5ACE62379B72}"/>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356330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364753349"/>
              </p:ext>
            </p:extLst>
          </p:nvPr>
        </p:nvGraphicFramePr>
        <p:xfrm>
          <a:off x="501804" y="1074349"/>
          <a:ext cx="10727476" cy="514604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Definition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Trade Credits (TC) refer to the credits extended by the overseas supplier, bank, financial institution and other permitted recognized lenders for maturity, as prescribed in this framework, for imports of capital/non-capital goods permissible under the Foreign Trade Policy of the Government of India</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Forms</a:t>
                      </a:r>
                    </a:p>
                  </a:txBody>
                  <a:tcPr/>
                </a:tc>
                <a:tc>
                  <a:txBody>
                    <a:bodyPr/>
                    <a:lstStyle/>
                    <a:p>
                      <a:r>
                        <a:rPr lang="en-US" sz="1800" b="0" kern="1200" dirty="0">
                          <a:solidFill>
                            <a:schemeClr val="tx1"/>
                          </a:solidFill>
                          <a:latin typeface="+mn-lt"/>
                          <a:ea typeface="+mn-ea"/>
                          <a:cs typeface="+mn-cs"/>
                        </a:rPr>
                        <a:t>Buyers’ Credit and Suppliers’ Credit </a:t>
                      </a:r>
                    </a:p>
                  </a:txBody>
                  <a:tcPr marL="47625" marR="47625" marT="0" marB="0"/>
                </a:tc>
                <a:extLst>
                  <a:ext uri="{0D108BD9-81ED-4DB2-BD59-A6C34878D82A}">
                    <a16:rowId xmlns:a16="http://schemas.microsoft.com/office/drawing/2014/main" xmlns="" val="3565097451"/>
                  </a:ext>
                </a:extLst>
              </a:tr>
              <a:tr h="370840">
                <a:tc>
                  <a:txBody>
                    <a:bodyPr/>
                    <a:lstStyle/>
                    <a:p>
                      <a:r>
                        <a:rPr lang="en-US" sz="1800" b="0" dirty="0">
                          <a:solidFill>
                            <a:schemeClr val="tx1"/>
                          </a:solidFill>
                        </a:rPr>
                        <a:t>3</a:t>
                      </a:r>
                    </a:p>
                  </a:txBody>
                  <a:tcPr/>
                </a:tc>
                <a:tc>
                  <a:txBody>
                    <a:bodyPr/>
                    <a:lstStyle/>
                    <a:p>
                      <a:pPr marL="0" algn="l" defTabSz="914400" rtl="0" eaLnBrk="1" latinLnBrk="0" hangingPunct="1"/>
                      <a:r>
                        <a:rPr lang="en-US" sz="1800" b="0" kern="1200" dirty="0">
                          <a:solidFill>
                            <a:schemeClr val="tx1"/>
                          </a:solidFill>
                          <a:latin typeface="+mn-lt"/>
                          <a:ea typeface="+mn-ea"/>
                          <a:cs typeface="+mn-cs"/>
                        </a:rPr>
                        <a:t>Eligible borrower </a:t>
                      </a:r>
                    </a:p>
                  </a:txBody>
                  <a:tcPr marL="47625" marR="47625" marT="0" marB="0"/>
                </a:tc>
                <a:tc>
                  <a:txBody>
                    <a:bodyPr/>
                    <a:lstStyle/>
                    <a:p>
                      <a:r>
                        <a:rPr lang="en-US" dirty="0">
                          <a:effectLst/>
                          <a:latin typeface="+mn-lt"/>
                        </a:rPr>
                        <a:t>Person resident in India acting as an importer </a:t>
                      </a:r>
                    </a:p>
                  </a:txBody>
                  <a:tcPr marL="47625" marR="47625" marT="0" marB="0"/>
                </a:tc>
                <a:extLst>
                  <a:ext uri="{0D108BD9-81ED-4DB2-BD59-A6C34878D82A}">
                    <a16:rowId xmlns:a16="http://schemas.microsoft.com/office/drawing/2014/main" xmlns="" val="3741284576"/>
                  </a:ext>
                </a:extLst>
              </a:tr>
              <a:tr h="370840">
                <a:tc>
                  <a:txBody>
                    <a:bodyPr/>
                    <a:lstStyle/>
                    <a:p>
                      <a:r>
                        <a:rPr lang="en-US" sz="1800" b="0" dirty="0">
                          <a:solidFill>
                            <a:schemeClr val="tx1"/>
                          </a:solidFill>
                        </a:rPr>
                        <a:t>4</a:t>
                      </a:r>
                    </a:p>
                  </a:txBody>
                  <a:tcPr/>
                </a:tc>
                <a:tc>
                  <a:txBody>
                    <a:bodyPr/>
                    <a:lstStyle/>
                    <a:p>
                      <a:r>
                        <a:rPr lang="en-US" sz="1800" b="0" dirty="0"/>
                        <a:t>Amount</a:t>
                      </a:r>
                    </a:p>
                  </a:txBody>
                  <a:tcPr/>
                </a:tc>
                <a:tc>
                  <a:txBody>
                    <a:bodyPr/>
                    <a:lstStyle/>
                    <a:p>
                      <a:r>
                        <a:rPr lang="en-US" dirty="0">
                          <a:effectLst/>
                          <a:latin typeface="+mn-lt"/>
                        </a:rPr>
                        <a:t>Up to USD 150 million or USD 50 Millions or equivalent per import transaction</a:t>
                      </a:r>
                    </a:p>
                  </a:txBody>
                  <a:tcPr marL="47625" marR="47625" marT="0" marB="0"/>
                </a:tc>
                <a:extLst>
                  <a:ext uri="{0D108BD9-81ED-4DB2-BD59-A6C34878D82A}">
                    <a16:rowId xmlns:a16="http://schemas.microsoft.com/office/drawing/2014/main" xmlns="" val="4150376328"/>
                  </a:ext>
                </a:extLst>
              </a:tr>
              <a:tr h="370840">
                <a:tc>
                  <a:txBody>
                    <a:bodyPr/>
                    <a:lstStyle/>
                    <a:p>
                      <a:r>
                        <a:rPr lang="en-US" sz="1800" b="0" dirty="0">
                          <a:solidFill>
                            <a:schemeClr val="tx1"/>
                          </a:solidFill>
                        </a:rPr>
                        <a:t>5</a:t>
                      </a:r>
                    </a:p>
                  </a:txBody>
                  <a:tcPr/>
                </a:tc>
                <a:tc>
                  <a:txBody>
                    <a:bodyPr/>
                    <a:lstStyle/>
                    <a:p>
                      <a:r>
                        <a:rPr lang="en-US" sz="1800" b="0" dirty="0"/>
                        <a:t>Recognized Lender</a:t>
                      </a:r>
                    </a:p>
                  </a:txBody>
                  <a:tcPr/>
                </a:tc>
                <a:tc>
                  <a:txBody>
                    <a:bodyPr/>
                    <a:lstStyle/>
                    <a:p>
                      <a:pPr marL="342900" indent="-342900">
                        <a:buFont typeface="+mj-lt"/>
                        <a:buAutoNum type="arabicPeriod"/>
                      </a:pPr>
                      <a:r>
                        <a:rPr lang="en-US" b="0" dirty="0">
                          <a:effectLst/>
                          <a:latin typeface="+mn-lt"/>
                        </a:rPr>
                        <a:t>For suppliers’ credit: Supplier of goods located outside India. </a:t>
                      </a:r>
                    </a:p>
                    <a:p>
                      <a:pPr marL="342900" indent="-342900">
                        <a:buFont typeface="+mj-lt"/>
                        <a:buAutoNum type="arabicPeriod"/>
                      </a:pPr>
                      <a:r>
                        <a:rPr lang="en-US" b="0" dirty="0">
                          <a:effectLst/>
                          <a:latin typeface="+mn-lt"/>
                        </a:rPr>
                        <a:t>For buyers’ credit</a:t>
                      </a:r>
                      <a:r>
                        <a:rPr lang="en-US" b="1" dirty="0">
                          <a:effectLst/>
                          <a:latin typeface="+mn-lt"/>
                        </a:rPr>
                        <a:t>:</a:t>
                      </a:r>
                      <a:r>
                        <a:rPr lang="en-US" dirty="0">
                          <a:effectLst/>
                          <a:latin typeface="+mn-lt"/>
                        </a:rPr>
                        <a:t> Banks, financial institutions, foreign equity holder(s) located outside India and financial institutions in IFSCs located in India. </a:t>
                      </a:r>
                    </a:p>
                  </a:txBody>
                  <a:tcPr marL="47625" marR="47625" marT="0" marB="0"/>
                </a:tc>
                <a:extLst>
                  <a:ext uri="{0D108BD9-81ED-4DB2-BD59-A6C34878D82A}">
                    <a16:rowId xmlns:a16="http://schemas.microsoft.com/office/drawing/2014/main" xmlns="" val="510152327"/>
                  </a:ext>
                </a:extLst>
              </a:tr>
              <a:tr h="370840">
                <a:tc>
                  <a:txBody>
                    <a:bodyPr/>
                    <a:lstStyle/>
                    <a:p>
                      <a:r>
                        <a:rPr lang="en-US" sz="1800" b="0" dirty="0">
                          <a:solidFill>
                            <a:schemeClr val="tx1"/>
                          </a:solidFill>
                        </a:rPr>
                        <a:t>6</a:t>
                      </a:r>
                    </a:p>
                  </a:txBody>
                  <a:tcPr/>
                </a:tc>
                <a:tc>
                  <a:txBody>
                    <a:bodyPr/>
                    <a:lstStyle/>
                    <a:p>
                      <a:r>
                        <a:rPr lang="en-US" sz="1800" b="0" dirty="0"/>
                        <a:t>Period</a:t>
                      </a:r>
                    </a:p>
                  </a:txBody>
                  <a:tcPr/>
                </a:tc>
                <a:tc>
                  <a:txBody>
                    <a:bodyPr/>
                    <a:lstStyle/>
                    <a:p>
                      <a:pPr lvl="0"/>
                      <a:r>
                        <a:rPr lang="en-US" dirty="0">
                          <a:solidFill>
                            <a:srgbClr val="000000"/>
                          </a:solidFill>
                          <a:latin typeface="Corbel" panose="020B0503020204020204" pitchFamily="34" charset="0"/>
                        </a:rPr>
                        <a:t>One year or upto three years</a:t>
                      </a:r>
                      <a:endParaRPr lang="en-US" dirty="0"/>
                    </a:p>
                  </a:txBody>
                  <a:tcPr/>
                </a:tc>
                <a:extLst>
                  <a:ext uri="{0D108BD9-81ED-4DB2-BD59-A6C34878D82A}">
                    <a16:rowId xmlns:a16="http://schemas.microsoft.com/office/drawing/2014/main" xmlns="" val="165126686"/>
                  </a:ext>
                </a:extLst>
              </a:tr>
              <a:tr h="370840">
                <a:tc>
                  <a:txBody>
                    <a:bodyPr/>
                    <a:lstStyle/>
                    <a:p>
                      <a:r>
                        <a:rPr lang="en-US" sz="1800" b="0" dirty="0">
                          <a:solidFill>
                            <a:schemeClr val="tx1"/>
                          </a:solidFill>
                        </a:rPr>
                        <a:t>7</a:t>
                      </a:r>
                    </a:p>
                  </a:txBody>
                  <a:tcPr/>
                </a:tc>
                <a:tc>
                  <a:txBody>
                    <a:bodyPr/>
                    <a:lstStyle/>
                    <a:p>
                      <a:r>
                        <a:rPr lang="en-US" sz="1800" b="0" dirty="0"/>
                        <a:t>All in cost </a:t>
                      </a:r>
                    </a:p>
                  </a:txBody>
                  <a:tcPr/>
                </a:tc>
                <a:tc>
                  <a:txBody>
                    <a:bodyPr/>
                    <a:lstStyle/>
                    <a:p>
                      <a:pPr lvl="0"/>
                      <a:r>
                        <a:rPr lang="en-US" dirty="0"/>
                        <a:t>Benchmark rate (6 month LIBOR) plus 250 bps spread</a:t>
                      </a:r>
                    </a:p>
                  </a:txBody>
                  <a:tcPr/>
                </a:tc>
                <a:extLst>
                  <a:ext uri="{0D108BD9-81ED-4DB2-BD59-A6C34878D82A}">
                    <a16:rowId xmlns:a16="http://schemas.microsoft.com/office/drawing/2014/main" xmlns="" val="4288079925"/>
                  </a:ext>
                </a:extLst>
              </a:tr>
              <a:tr h="370840">
                <a:tc>
                  <a:txBody>
                    <a:bodyPr/>
                    <a:lstStyle/>
                    <a:p>
                      <a:r>
                        <a:rPr lang="en-US" sz="1800" b="0" dirty="0">
                          <a:solidFill>
                            <a:schemeClr val="tx1"/>
                          </a:solidFill>
                        </a:rPr>
                        <a:t>8</a:t>
                      </a:r>
                    </a:p>
                  </a:txBody>
                  <a:tcPr/>
                </a:tc>
                <a:tc>
                  <a:txBody>
                    <a:bodyPr/>
                    <a:lstStyle/>
                    <a:p>
                      <a:r>
                        <a:rPr lang="en-US" sz="1800" b="0" dirty="0"/>
                        <a:t>Guarantee</a:t>
                      </a: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sz="1800" kern="1200" dirty="0">
                          <a:solidFill>
                            <a:schemeClr val="tx1"/>
                          </a:solidFill>
                          <a:effectLst/>
                          <a:latin typeface="+mn-lt"/>
                          <a:ea typeface="+mn-ea"/>
                          <a:cs typeface="+mn-cs"/>
                        </a:rPr>
                        <a:t>Bank guarantees may be given by the ADs, on behalf of the importer, in favour of overseas lender of TC not exceeding the amount of TC. </a:t>
                      </a:r>
                    </a:p>
                  </a:txBody>
                  <a:tcPr/>
                </a:tc>
                <a:extLst>
                  <a:ext uri="{0D108BD9-81ED-4DB2-BD59-A6C34878D82A}">
                    <a16:rowId xmlns:a16="http://schemas.microsoft.com/office/drawing/2014/main" xmlns="" val="2757723484"/>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Trade Credits</a:t>
            </a:r>
          </a:p>
        </p:txBody>
      </p:sp>
      <p:sp>
        <p:nvSpPr>
          <p:cNvPr id="3" name="Footer Placeholder 2">
            <a:extLst>
              <a:ext uri="{FF2B5EF4-FFF2-40B4-BE49-F238E27FC236}">
                <a16:creationId xmlns:a16="http://schemas.microsoft.com/office/drawing/2014/main" xmlns="" id="{85695ECF-3091-A049-8C71-40280EF58CF7}"/>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507894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883812" y="941587"/>
            <a:ext cx="4649478" cy="707886"/>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Part II – Trade Credits</a:t>
            </a:r>
          </a:p>
        </p:txBody>
      </p:sp>
      <p:sp>
        <p:nvSpPr>
          <p:cNvPr id="2" name="Footer Placeholder 1">
            <a:extLst>
              <a:ext uri="{FF2B5EF4-FFF2-40B4-BE49-F238E27FC236}">
                <a16:creationId xmlns:a16="http://schemas.microsoft.com/office/drawing/2014/main" xmlns="" id="{D5AB6FA3-DB78-CB4D-85A4-6BCB054720FF}"/>
              </a:ext>
            </a:extLst>
          </p:cNvPr>
          <p:cNvSpPr>
            <a:spLocks noGrp="1"/>
          </p:cNvSpPr>
          <p:nvPr>
            <p:ph type="ftr" sz="quarter" idx="11"/>
          </p:nvPr>
        </p:nvSpPr>
        <p:spPr>
          <a:xfrm>
            <a:off x="623308" y="6214079"/>
            <a:ext cx="3907784" cy="543560"/>
          </a:xfrm>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693322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467850842"/>
              </p:ext>
            </p:extLst>
          </p:nvPr>
        </p:nvGraphicFramePr>
        <p:xfrm>
          <a:off x="501804" y="1074349"/>
          <a:ext cx="10727476" cy="265176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7</a:t>
                      </a:r>
                    </a:p>
                  </a:txBody>
                  <a:tcPr/>
                </a:tc>
                <a:tc>
                  <a:txBody>
                    <a:bodyPr/>
                    <a:lstStyle/>
                    <a:p>
                      <a:r>
                        <a:rPr lang="en-US" sz="1800" b="0" dirty="0"/>
                        <a:t>Security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tx1"/>
                          </a:solidFill>
                          <a:effectLst/>
                          <a:latin typeface="+mn-lt"/>
                          <a:ea typeface="+mn-ea"/>
                          <a:cs typeface="+mn-cs"/>
                        </a:rPr>
                        <a:t>Security Charge creation is in line with ECB provisions such as Security Clause in Loan agreement, NOC, Invocation provisions, </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8</a:t>
                      </a:r>
                    </a:p>
                  </a:txBody>
                  <a:tcPr/>
                </a:tc>
                <a:tc>
                  <a:txBody>
                    <a:bodyPr/>
                    <a:lstStyle/>
                    <a:p>
                      <a:r>
                        <a:rPr lang="en-US" sz="1800" b="0" dirty="0"/>
                        <a:t>Reporting</a:t>
                      </a:r>
                    </a:p>
                  </a:txBody>
                  <a:tcPr/>
                </a:tc>
                <a:tc>
                  <a:txBody>
                    <a:bodyPr/>
                    <a:lstStyle/>
                    <a:p>
                      <a:pPr marL="457200" lvl="0" indent="-457200">
                        <a:buFont typeface="+mj-lt"/>
                        <a:buAutoNum type="arabicPeriod"/>
                      </a:pPr>
                      <a:r>
                        <a:rPr lang="en-US" sz="1800" dirty="0">
                          <a:solidFill>
                            <a:srgbClr val="000000"/>
                          </a:solidFill>
                          <a:latin typeface="Corbel" panose="020B0503020204020204" pitchFamily="34" charset="0"/>
                        </a:rPr>
                        <a:t>Monthly Reporting by AD Bank - Approvals, drawls, utilization and repayment of Trade Credit by all branches in Form TC to RBI by 10thof next month</a:t>
                      </a:r>
                    </a:p>
                    <a:p>
                      <a:pPr marL="457200" lvl="0" indent="-457200">
                        <a:buFont typeface="+mj-lt"/>
                        <a:buAutoNum type="arabicPeriod"/>
                      </a:pPr>
                      <a:r>
                        <a:rPr lang="en-US" sz="1800" dirty="0">
                          <a:solidFill>
                            <a:srgbClr val="000000"/>
                          </a:solidFill>
                          <a:latin typeface="Corbel" panose="020B0503020204020204" pitchFamily="34" charset="0"/>
                        </a:rPr>
                        <a:t>Quarterly Reporting by AD bank - Guarantee / Letters of Undertaking / Letters of Comfort by all branches by 10thof month following the quarter</a:t>
                      </a:r>
                    </a:p>
                  </a:txBody>
                  <a:tcPr marL="47625" marR="47625" marT="0" marB="0"/>
                </a:tc>
                <a:extLst>
                  <a:ext uri="{0D108BD9-81ED-4DB2-BD59-A6C34878D82A}">
                    <a16:rowId xmlns:a16="http://schemas.microsoft.com/office/drawing/2014/main" xmlns="" val="3565097451"/>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Trade Credits</a:t>
            </a:r>
          </a:p>
        </p:txBody>
      </p:sp>
      <p:sp>
        <p:nvSpPr>
          <p:cNvPr id="3" name="Footer Placeholder 2">
            <a:extLst>
              <a:ext uri="{FF2B5EF4-FFF2-40B4-BE49-F238E27FC236}">
                <a16:creationId xmlns:a16="http://schemas.microsoft.com/office/drawing/2014/main" xmlns="" id="{77087E3B-9B0C-D840-8A6E-487F28EF2ED9}"/>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1266209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01467" y="941587"/>
            <a:ext cx="6814174" cy="707886"/>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Part III – Structured Obligations</a:t>
            </a:r>
          </a:p>
        </p:txBody>
      </p:sp>
      <p:sp>
        <p:nvSpPr>
          <p:cNvPr id="2" name="Footer Placeholder 1">
            <a:extLst>
              <a:ext uri="{FF2B5EF4-FFF2-40B4-BE49-F238E27FC236}">
                <a16:creationId xmlns:a16="http://schemas.microsoft.com/office/drawing/2014/main" xmlns="" id="{D5AB6FA3-DB78-CB4D-85A4-6BCB054720FF}"/>
              </a:ext>
            </a:extLst>
          </p:cNvPr>
          <p:cNvSpPr>
            <a:spLocks noGrp="1"/>
          </p:cNvSpPr>
          <p:nvPr>
            <p:ph type="ftr" sz="quarter" idx="11"/>
          </p:nvPr>
        </p:nvSpPr>
        <p:spPr>
          <a:xfrm>
            <a:off x="623308" y="6214079"/>
            <a:ext cx="3907784" cy="543560"/>
          </a:xfrm>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1425551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1613693826"/>
              </p:ext>
            </p:extLst>
          </p:nvPr>
        </p:nvGraphicFramePr>
        <p:xfrm>
          <a:off x="501804" y="1074349"/>
          <a:ext cx="10727476" cy="449072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7828158">
                  <a:extLst>
                    <a:ext uri="{9D8B030D-6E8A-4147-A177-3AD203B41FA5}">
                      <a16:colId xmlns:a16="http://schemas.microsoft.com/office/drawing/2014/main" xmlns="" val="288527450"/>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Conditions</a:t>
                      </a:r>
                    </a:p>
                  </a:txBody>
                  <a:tcPr/>
                </a:tc>
                <a:extLst>
                  <a:ext uri="{0D108BD9-81ED-4DB2-BD59-A6C34878D82A}">
                    <a16:rowId xmlns:a16="http://schemas.microsoft.com/office/drawing/2014/main" xmlns="" val="1603631215"/>
                  </a:ext>
                </a:extLst>
              </a:tr>
              <a:tr h="370840">
                <a:tc>
                  <a:txBody>
                    <a:bodyPr/>
                    <a:lstStyle/>
                    <a:p>
                      <a:endParaRPr lang="en-US" sz="1800" b="0" dirty="0">
                        <a:solidFill>
                          <a:schemeClr val="tx1"/>
                        </a:solidFill>
                      </a:endParaRPr>
                    </a:p>
                  </a:txBody>
                  <a:tcPr/>
                </a:tc>
                <a:tc gridSpan="2">
                  <a:txBody>
                    <a:bodyPr/>
                    <a:lstStyle/>
                    <a:p>
                      <a:r>
                        <a:rPr lang="en-US" sz="1800" b="1" kern="1200" dirty="0">
                          <a:solidFill>
                            <a:schemeClr val="tx1"/>
                          </a:solidFill>
                          <a:effectLst/>
                          <a:latin typeface="+mn-lt"/>
                          <a:ea typeface="+mn-ea"/>
                          <a:cs typeface="+mn-cs"/>
                        </a:rPr>
                        <a:t>Non-resident guarantee for domestic fund based and non-fund based facilities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tx1"/>
                        </a:solidFill>
                        <a:effectLst/>
                        <a:latin typeface="+mn-lt"/>
                        <a:ea typeface="+mn-ea"/>
                        <a:cs typeface="+mn-cs"/>
                      </a:endParaRP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1</a:t>
                      </a:r>
                    </a:p>
                  </a:txBody>
                  <a:tcPr/>
                </a:tc>
                <a:tc gridSpan="2">
                  <a:txBody>
                    <a:bodyPr/>
                    <a:lstStyle/>
                    <a:p>
                      <a:r>
                        <a:rPr lang="en-US" sz="1800" kern="1200" dirty="0">
                          <a:solidFill>
                            <a:schemeClr val="tx1"/>
                          </a:solidFill>
                          <a:effectLst/>
                          <a:latin typeface="+mn-lt"/>
                          <a:ea typeface="+mn-ea"/>
                          <a:cs typeface="+mn-cs"/>
                        </a:rPr>
                        <a:t>The non-resident guarantor may discharge the liability by </a:t>
                      </a:r>
                      <a:r>
                        <a:rPr lang="en-US" sz="1800" kern="1200" dirty="0" err="1">
                          <a:solidFill>
                            <a:schemeClr val="tx1"/>
                          </a:solidFill>
                          <a:effectLst/>
                          <a:latin typeface="+mn-lt"/>
                          <a:ea typeface="+mn-ea"/>
                          <a:cs typeface="+mn-cs"/>
                        </a:rPr>
                        <a:t>i</a:t>
                      </a:r>
                      <a:r>
                        <a:rPr lang="en-US" sz="1800" kern="1200" dirty="0">
                          <a:solidFill>
                            <a:schemeClr val="tx1"/>
                          </a:solidFill>
                          <a:effectLst/>
                          <a:latin typeface="+mn-lt"/>
                          <a:ea typeface="+mn-ea"/>
                          <a:cs typeface="+mn-cs"/>
                        </a:rPr>
                        <a:t>) payment out of rupee balances held in India or ii) by remitting the funds to India or iii) by debit to his FCNR(B)/NRE account maintained with an AD bank in India </a:t>
                      </a:r>
                    </a:p>
                  </a:txBody>
                  <a:tcPr/>
                </a:tc>
                <a:tc hMerge="1">
                  <a:txBody>
                    <a:bodyPr/>
                    <a:lstStyle/>
                    <a:p>
                      <a:endParaRPr lang="en-US"/>
                    </a:p>
                  </a:txBody>
                  <a:tcPr/>
                </a:tc>
                <a:extLst>
                  <a:ext uri="{0D108BD9-81ED-4DB2-BD59-A6C34878D82A}">
                    <a16:rowId xmlns:a16="http://schemas.microsoft.com/office/drawing/2014/main" xmlns="" val="3841294514"/>
                  </a:ext>
                </a:extLst>
              </a:tr>
              <a:tr h="370840">
                <a:tc>
                  <a:txBody>
                    <a:bodyPr/>
                    <a:lstStyle/>
                    <a:p>
                      <a:r>
                        <a:rPr lang="en-US" sz="1800" b="0" dirty="0">
                          <a:solidFill>
                            <a:schemeClr val="tx1"/>
                          </a:solidFill>
                        </a:rPr>
                        <a:t>2</a:t>
                      </a:r>
                    </a:p>
                  </a:txBody>
                  <a:tcPr/>
                </a:tc>
                <a:tc gridSpan="2">
                  <a:txBody>
                    <a:bodyPr/>
                    <a:lstStyle/>
                    <a:p>
                      <a:r>
                        <a:rPr lang="en-US" sz="1800" kern="1200" dirty="0">
                          <a:solidFill>
                            <a:schemeClr val="tx1"/>
                          </a:solidFill>
                          <a:effectLst/>
                          <a:latin typeface="+mn-lt"/>
                          <a:ea typeface="+mn-ea"/>
                          <a:cs typeface="+mn-cs"/>
                        </a:rPr>
                        <a:t>Claim against the resident borrower to recover the amount and on recovery he may seek repatriation of the amount if the liability is discharged either by inward remittance or by debit to FCNR(B)/NRE account</a:t>
                      </a:r>
                    </a:p>
                  </a:txBody>
                  <a:tcPr/>
                </a:tc>
                <a:tc hMerge="1">
                  <a:txBody>
                    <a:bodyPr/>
                    <a:lstStyle/>
                    <a:p>
                      <a:endParaRPr lang="en-US"/>
                    </a:p>
                  </a:txBody>
                  <a:tcPr/>
                </a:tc>
                <a:extLst>
                  <a:ext uri="{0D108BD9-81ED-4DB2-BD59-A6C34878D82A}">
                    <a16:rowId xmlns:a16="http://schemas.microsoft.com/office/drawing/2014/main" xmlns="" val="3588642528"/>
                  </a:ext>
                </a:extLst>
              </a:tr>
              <a:tr h="370840">
                <a:tc>
                  <a:txBody>
                    <a:bodyPr/>
                    <a:lstStyle/>
                    <a:p>
                      <a:r>
                        <a:rPr lang="en-US" sz="1800" b="0" dirty="0">
                          <a:solidFill>
                            <a:schemeClr val="tx1"/>
                          </a:solidFill>
                        </a:rPr>
                        <a:t>3</a:t>
                      </a:r>
                    </a:p>
                  </a:txBody>
                  <a:tcPr/>
                </a:tc>
                <a:tc gridSpan="2">
                  <a:txBody>
                    <a:bodyPr/>
                    <a:lstStyle/>
                    <a:p>
                      <a:r>
                        <a:rPr lang="en-US" sz="1800" kern="1200" dirty="0">
                          <a:solidFill>
                            <a:schemeClr val="tx1"/>
                          </a:solidFill>
                          <a:effectLst/>
                          <a:latin typeface="+mn-lt"/>
                          <a:ea typeface="+mn-ea"/>
                          <a:cs typeface="+mn-cs"/>
                        </a:rPr>
                        <a:t>Claim against the resident borrower to recover the amount and on recovery he may seek repatriation of the amount if the liability is discharged either by inward remittance or by debit to FCNR(B)/NRE account </a:t>
                      </a:r>
                    </a:p>
                    <a:p>
                      <a:endParaRPr lang="en-US" sz="1800" kern="1200" dirty="0">
                        <a:solidFill>
                          <a:schemeClr val="tx1"/>
                        </a:solidFill>
                        <a:effectLst/>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xmlns="" val="1328587750"/>
                  </a:ext>
                </a:extLst>
              </a:tr>
              <a:tr h="370840">
                <a:tc>
                  <a:txBody>
                    <a:bodyPr/>
                    <a:lstStyle/>
                    <a:p>
                      <a:r>
                        <a:rPr lang="en-US" sz="1800" b="0" dirty="0">
                          <a:solidFill>
                            <a:schemeClr val="tx1"/>
                          </a:solidFill>
                        </a:rPr>
                        <a:t>4</a:t>
                      </a:r>
                    </a:p>
                  </a:txBody>
                  <a:tcPr/>
                </a:tc>
                <a:tc gridSpan="2">
                  <a:txBody>
                    <a:bodyPr/>
                    <a:lstStyle/>
                    <a:p>
                      <a:r>
                        <a:rPr lang="en-US" sz="1800" kern="1200" dirty="0">
                          <a:solidFill>
                            <a:schemeClr val="tx1"/>
                          </a:solidFill>
                          <a:effectLst/>
                          <a:latin typeface="+mn-lt"/>
                          <a:ea typeface="+mn-ea"/>
                          <a:cs typeface="+mn-cs"/>
                        </a:rPr>
                        <a:t>General Permission is available to a resident to make payment.</a:t>
                      </a:r>
                    </a:p>
                  </a:txBody>
                  <a:tcPr/>
                </a:tc>
                <a:tc hMerge="1">
                  <a:txBody>
                    <a:bodyPr/>
                    <a:lstStyle/>
                    <a:p>
                      <a:endParaRPr lang="en-US"/>
                    </a:p>
                  </a:txBody>
                  <a:tcPr/>
                </a:tc>
                <a:extLst>
                  <a:ext uri="{0D108BD9-81ED-4DB2-BD59-A6C34878D82A}">
                    <a16:rowId xmlns:a16="http://schemas.microsoft.com/office/drawing/2014/main" xmlns="" val="366098746"/>
                  </a:ext>
                </a:extLst>
              </a:tr>
              <a:tr h="370840">
                <a:tc>
                  <a:txBody>
                    <a:bodyPr/>
                    <a:lstStyle/>
                    <a:p>
                      <a:r>
                        <a:rPr lang="en-US" sz="1800" b="0" dirty="0">
                          <a:solidFill>
                            <a:schemeClr val="tx1"/>
                          </a:solidFill>
                        </a:rPr>
                        <a:t>5</a:t>
                      </a:r>
                    </a:p>
                  </a:txBody>
                  <a:tcPr/>
                </a:tc>
                <a:tc gridSpan="2">
                  <a:txBody>
                    <a:bodyPr/>
                    <a:lstStyle/>
                    <a:p>
                      <a:r>
                        <a:rPr lang="en-US" sz="1800" kern="1200" dirty="0">
                          <a:solidFill>
                            <a:schemeClr val="tx1"/>
                          </a:solidFill>
                          <a:effectLst/>
                          <a:latin typeface="+mn-lt"/>
                          <a:ea typeface="+mn-ea"/>
                          <a:cs typeface="+mn-cs"/>
                        </a:rPr>
                        <a:t>AD Category I banks are required to furnish at quarterly interval details of guarantees availed of/ invoked, by all its branches, in a format specified by RBI </a:t>
                      </a:r>
                    </a:p>
                  </a:txBody>
                  <a:tcPr/>
                </a:tc>
                <a:tc hMerge="1">
                  <a:txBody>
                    <a:bodyPr/>
                    <a:lstStyle/>
                    <a:p>
                      <a:endParaRPr lang="en-US"/>
                    </a:p>
                  </a:txBody>
                  <a:tcPr/>
                </a:tc>
                <a:extLst>
                  <a:ext uri="{0D108BD9-81ED-4DB2-BD59-A6C34878D82A}">
                    <a16:rowId xmlns:a16="http://schemas.microsoft.com/office/drawing/2014/main" xmlns="" val="648706916"/>
                  </a:ext>
                </a:extLst>
              </a:tr>
            </a:tbl>
          </a:graphicData>
        </a:graphic>
      </p:graphicFrame>
      <p:sp>
        <p:nvSpPr>
          <p:cNvPr id="5" name="Rectangle 4">
            <a:extLst>
              <a:ext uri="{FF2B5EF4-FFF2-40B4-BE49-F238E27FC236}">
                <a16:creationId xmlns:a16="http://schemas.microsoft.com/office/drawing/2014/main" xmlns="" id="{6AA90330-5492-AD4F-8AD3-FE685A634E99}"/>
              </a:ext>
            </a:extLst>
          </p:cNvPr>
          <p:cNvSpPr/>
          <p:nvPr/>
        </p:nvSpPr>
        <p:spPr>
          <a:xfrm>
            <a:off x="501804" y="366463"/>
            <a:ext cx="5898996" cy="707886"/>
          </a:xfrm>
          <a:prstGeom prst="rect">
            <a:avLst/>
          </a:prstGeom>
          <a:noFill/>
        </p:spPr>
        <p:txBody>
          <a:bodyPr wrap="squar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Structured Obligations</a:t>
            </a:r>
          </a:p>
        </p:txBody>
      </p:sp>
      <p:sp>
        <p:nvSpPr>
          <p:cNvPr id="3" name="Footer Placeholder 2">
            <a:extLst>
              <a:ext uri="{FF2B5EF4-FFF2-40B4-BE49-F238E27FC236}">
                <a16:creationId xmlns:a16="http://schemas.microsoft.com/office/drawing/2014/main" xmlns="" id="{7718EC72-5258-8640-A0EB-4F282A375755}"/>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697453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6066" y="473801"/>
            <a:ext cx="2870016"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Case Study 1</a:t>
            </a:r>
          </a:p>
        </p:txBody>
      </p:sp>
      <p:sp>
        <p:nvSpPr>
          <p:cNvPr id="9" name="Rectangle 8"/>
          <p:cNvSpPr/>
          <p:nvPr/>
        </p:nvSpPr>
        <p:spPr>
          <a:xfrm>
            <a:off x="4833984" y="1181687"/>
            <a:ext cx="2256132" cy="801858"/>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rPr>
              <a:t>Foreign Bank</a:t>
            </a:r>
            <a:endParaRPr lang="en-US" sz="2000" dirty="0">
              <a:solidFill>
                <a:schemeClr val="tx1"/>
              </a:solidFill>
            </a:endParaRPr>
          </a:p>
        </p:txBody>
      </p:sp>
      <p:sp>
        <p:nvSpPr>
          <p:cNvPr id="11" name="Rectangle 10"/>
          <p:cNvSpPr/>
          <p:nvPr/>
        </p:nvSpPr>
        <p:spPr>
          <a:xfrm>
            <a:off x="4102465" y="4149969"/>
            <a:ext cx="3634766" cy="1420837"/>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latin typeface="Arial" panose="020B0604020202020204" pitchFamily="34" charset="0"/>
              </a:rPr>
              <a:t>Z Co.</a:t>
            </a:r>
            <a:endParaRPr lang="en-US" sz="2000" dirty="0">
              <a:solidFill>
                <a:schemeClr val="tx1"/>
              </a:solidFill>
              <a:latin typeface="Arial" panose="020B0604020202020204" pitchFamily="34" charset="0"/>
            </a:endParaRPr>
          </a:p>
          <a:p>
            <a:pPr algn="ctr"/>
            <a:r>
              <a:rPr lang="en-US" sz="2000" b="1" dirty="0">
                <a:solidFill>
                  <a:schemeClr val="tx1"/>
                </a:solidFill>
                <a:latin typeface="Arial" panose="020B0604020202020204" pitchFamily="34" charset="0"/>
              </a:rPr>
              <a:t>(Existing 2star Hotel  with project cost  of Rs. 250crores)</a:t>
            </a:r>
            <a:endParaRPr lang="en-US" sz="2000" dirty="0">
              <a:solidFill>
                <a:schemeClr val="tx1"/>
              </a:solidFill>
              <a:latin typeface="Arial" panose="020B0604020202020204" pitchFamily="34" charset="0"/>
            </a:endParaRPr>
          </a:p>
        </p:txBody>
      </p:sp>
      <p:cxnSp>
        <p:nvCxnSpPr>
          <p:cNvPr id="15" name="Straight Arrow Connector 14"/>
          <p:cNvCxnSpPr>
            <a:stCxn id="9" idx="2"/>
          </p:cNvCxnSpPr>
          <p:nvPr/>
        </p:nvCxnSpPr>
        <p:spPr>
          <a:xfrm>
            <a:off x="5962050" y="1983545"/>
            <a:ext cx="0" cy="216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760894" y="2455577"/>
            <a:ext cx="1806905" cy="400110"/>
          </a:xfrm>
          <a:prstGeom prst="rect">
            <a:avLst/>
          </a:prstGeom>
        </p:spPr>
        <p:txBody>
          <a:bodyPr wrap="none">
            <a:spAutoFit/>
          </a:bodyPr>
          <a:lstStyle/>
          <a:p>
            <a:r>
              <a:rPr lang="en-US" sz="2000" b="1" dirty="0">
                <a:latin typeface="Arial" panose="020B0604020202020204" pitchFamily="34" charset="0"/>
              </a:rPr>
              <a:t>Outside India</a:t>
            </a:r>
            <a:endParaRPr lang="en-US" sz="2000" dirty="0">
              <a:latin typeface="Arial" panose="020B0604020202020204" pitchFamily="34" charset="0"/>
            </a:endParaRPr>
          </a:p>
        </p:txBody>
      </p:sp>
      <p:sp>
        <p:nvSpPr>
          <p:cNvPr id="18" name="Rectangle 17"/>
          <p:cNvSpPr/>
          <p:nvPr/>
        </p:nvSpPr>
        <p:spPr>
          <a:xfrm>
            <a:off x="9830146" y="2705206"/>
            <a:ext cx="2720886" cy="707886"/>
          </a:xfrm>
          <a:prstGeom prst="rect">
            <a:avLst/>
          </a:prstGeom>
        </p:spPr>
        <p:txBody>
          <a:bodyPr wrap="square">
            <a:spAutoFit/>
          </a:bodyPr>
          <a:lstStyle/>
          <a:p>
            <a:r>
              <a:rPr lang="en-US" sz="2000" b="1" dirty="0">
                <a:latin typeface="Arial" panose="020B0604020202020204" pitchFamily="34" charset="0"/>
              </a:rPr>
              <a:t>Proposed ECB – USD 40  million</a:t>
            </a:r>
            <a:endParaRPr lang="en-US" sz="2000" dirty="0">
              <a:latin typeface="Arial" panose="020B0604020202020204" pitchFamily="34" charset="0"/>
            </a:endParaRPr>
          </a:p>
        </p:txBody>
      </p:sp>
      <p:sp>
        <p:nvSpPr>
          <p:cNvPr id="19" name="Rectangle 18"/>
          <p:cNvSpPr/>
          <p:nvPr/>
        </p:nvSpPr>
        <p:spPr>
          <a:xfrm>
            <a:off x="821855" y="3244334"/>
            <a:ext cx="782587" cy="400110"/>
          </a:xfrm>
          <a:prstGeom prst="rect">
            <a:avLst/>
          </a:prstGeom>
        </p:spPr>
        <p:txBody>
          <a:bodyPr wrap="none">
            <a:spAutoFit/>
          </a:bodyPr>
          <a:lstStyle/>
          <a:p>
            <a:r>
              <a:rPr lang="en-US" sz="2000" b="1" dirty="0">
                <a:latin typeface="Arial" panose="020B0604020202020204" pitchFamily="34" charset="0"/>
              </a:rPr>
              <a:t>India</a:t>
            </a:r>
            <a:endParaRPr lang="en-US" sz="2000" dirty="0">
              <a:latin typeface="Arial" panose="020B0604020202020204" pitchFamily="34" charset="0"/>
            </a:endParaRPr>
          </a:p>
        </p:txBody>
      </p:sp>
      <p:cxnSp>
        <p:nvCxnSpPr>
          <p:cNvPr id="22" name="Straight Connector 21"/>
          <p:cNvCxnSpPr/>
          <p:nvPr/>
        </p:nvCxnSpPr>
        <p:spPr>
          <a:xfrm>
            <a:off x="1604442" y="3097535"/>
            <a:ext cx="8042824"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xmlns="" id="{371423A9-627C-F447-9180-F1E06395418F}"/>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1908579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3771" y="334573"/>
            <a:ext cx="2902077"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Case Study 2</a:t>
            </a:r>
          </a:p>
        </p:txBody>
      </p:sp>
      <p:sp>
        <p:nvSpPr>
          <p:cNvPr id="6" name="Oval 5"/>
          <p:cNvSpPr/>
          <p:nvPr/>
        </p:nvSpPr>
        <p:spPr>
          <a:xfrm>
            <a:off x="5556738" y="801858"/>
            <a:ext cx="1448973" cy="815927"/>
          </a:xfrm>
          <a:prstGeom prst="ellipse">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0000"/>
                </a:solidFill>
                <a:latin typeface="Arial" panose="020B0604020202020204" pitchFamily="34" charset="0"/>
              </a:rPr>
              <a:t>A Co.</a:t>
            </a:r>
            <a:endParaRPr lang="en-US" sz="2000" dirty="0"/>
          </a:p>
        </p:txBody>
      </p:sp>
      <p:sp>
        <p:nvSpPr>
          <p:cNvPr id="7" name="Oval 6"/>
          <p:cNvSpPr/>
          <p:nvPr/>
        </p:nvSpPr>
        <p:spPr>
          <a:xfrm>
            <a:off x="3798277" y="2447778"/>
            <a:ext cx="1561514" cy="872197"/>
          </a:xfrm>
          <a:prstGeom prst="ellipse">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0000"/>
                </a:solidFill>
                <a:latin typeface="Arial" panose="020B0604020202020204" pitchFamily="34" charset="0"/>
              </a:rPr>
              <a:t>X Co</a:t>
            </a:r>
            <a:endParaRPr lang="en-US" sz="2000" dirty="0">
              <a:solidFill>
                <a:srgbClr val="000000"/>
              </a:solidFill>
              <a:latin typeface="Arial" panose="020B0604020202020204" pitchFamily="34" charset="0"/>
            </a:endParaRPr>
          </a:p>
        </p:txBody>
      </p:sp>
      <p:sp>
        <p:nvSpPr>
          <p:cNvPr id="8" name="Oval 7"/>
          <p:cNvSpPr/>
          <p:nvPr/>
        </p:nvSpPr>
        <p:spPr>
          <a:xfrm>
            <a:off x="7439465" y="2447778"/>
            <a:ext cx="1561514" cy="872197"/>
          </a:xfrm>
          <a:prstGeom prst="ellips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0000"/>
                </a:solidFill>
                <a:latin typeface="Arial" panose="020B0604020202020204" pitchFamily="34" charset="0"/>
              </a:rPr>
              <a:t>B Co.</a:t>
            </a:r>
            <a:endParaRPr lang="en-US" sz="2000" dirty="0"/>
          </a:p>
        </p:txBody>
      </p:sp>
      <p:sp>
        <p:nvSpPr>
          <p:cNvPr id="9" name="Oval 8"/>
          <p:cNvSpPr/>
          <p:nvPr/>
        </p:nvSpPr>
        <p:spPr>
          <a:xfrm>
            <a:off x="4853353" y="4473526"/>
            <a:ext cx="2855742" cy="1350499"/>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rgbClr val="000000"/>
                </a:solidFill>
                <a:latin typeface="Arial" panose="020B0604020202020204" pitchFamily="34" charset="0"/>
              </a:rPr>
              <a:t>C Co.–</a:t>
            </a:r>
            <a:endParaRPr lang="en-US" sz="2000" dirty="0">
              <a:solidFill>
                <a:srgbClr val="000000"/>
              </a:solidFill>
              <a:latin typeface="Arial" panose="020B0604020202020204" pitchFamily="34" charset="0"/>
            </a:endParaRPr>
          </a:p>
          <a:p>
            <a:pPr algn="ctr"/>
            <a:r>
              <a:rPr lang="en-US" sz="2000" b="1" dirty="0">
                <a:solidFill>
                  <a:srgbClr val="000000"/>
                </a:solidFill>
                <a:latin typeface="Arial" panose="020B0604020202020204" pitchFamily="34" charset="0"/>
              </a:rPr>
              <a:t>Service sector  Training activities</a:t>
            </a:r>
            <a:endParaRPr lang="en-US" sz="2000" dirty="0">
              <a:solidFill>
                <a:srgbClr val="000000"/>
              </a:solidFill>
              <a:latin typeface="Arial" panose="020B0604020202020204" pitchFamily="34" charset="0"/>
            </a:endParaRPr>
          </a:p>
        </p:txBody>
      </p:sp>
      <p:sp>
        <p:nvSpPr>
          <p:cNvPr id="13" name="Rectangle 12"/>
          <p:cNvSpPr/>
          <p:nvPr/>
        </p:nvSpPr>
        <p:spPr>
          <a:xfrm>
            <a:off x="984738" y="5992838"/>
            <a:ext cx="10592972" cy="731520"/>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Whether C Co. avail INR ECB Loan from X Co.?</a:t>
            </a:r>
            <a:endParaRPr lang="en-US" sz="2000" dirty="0">
              <a:solidFill>
                <a:schemeClr val="tx1"/>
              </a:solidFill>
            </a:endParaRPr>
          </a:p>
        </p:txBody>
      </p:sp>
      <p:cxnSp>
        <p:nvCxnSpPr>
          <p:cNvPr id="16" name="Straight Arrow Connector 15"/>
          <p:cNvCxnSpPr/>
          <p:nvPr/>
        </p:nvCxnSpPr>
        <p:spPr>
          <a:xfrm flipH="1">
            <a:off x="5022166" y="1617785"/>
            <a:ext cx="801859" cy="8299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7005711" y="1448972"/>
            <a:ext cx="844061" cy="9988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7005711" y="3319975"/>
            <a:ext cx="703384" cy="10269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4917831" y="3319975"/>
            <a:ext cx="742488" cy="1181577"/>
          </a:xfrm>
          <a:prstGeom prst="straightConnector1">
            <a:avLst/>
          </a:prstGeom>
          <a:ln>
            <a:solidFill>
              <a:schemeClr val="accent2"/>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556738" y="1725023"/>
            <a:ext cx="708848" cy="338554"/>
          </a:xfrm>
          <a:prstGeom prst="rect">
            <a:avLst/>
          </a:prstGeom>
        </p:spPr>
        <p:txBody>
          <a:bodyPr wrap="none">
            <a:spAutoFit/>
          </a:bodyPr>
          <a:lstStyle/>
          <a:p>
            <a:r>
              <a:rPr lang="en-US" sz="1600" dirty="0">
                <a:solidFill>
                  <a:srgbClr val="000000"/>
                </a:solidFill>
                <a:latin typeface="Arial" panose="020B0604020202020204" pitchFamily="34" charset="0"/>
              </a:rPr>
              <a:t>100%</a:t>
            </a:r>
          </a:p>
        </p:txBody>
      </p:sp>
      <p:sp>
        <p:nvSpPr>
          <p:cNvPr id="24" name="Rectangle 23"/>
          <p:cNvSpPr/>
          <p:nvPr/>
        </p:nvSpPr>
        <p:spPr>
          <a:xfrm>
            <a:off x="7152997" y="1416462"/>
            <a:ext cx="708848" cy="338554"/>
          </a:xfrm>
          <a:prstGeom prst="rect">
            <a:avLst/>
          </a:prstGeom>
        </p:spPr>
        <p:txBody>
          <a:bodyPr wrap="none">
            <a:spAutoFit/>
          </a:bodyPr>
          <a:lstStyle/>
          <a:p>
            <a:r>
              <a:rPr lang="en-US" sz="1600" dirty="0">
                <a:solidFill>
                  <a:srgbClr val="000000"/>
                </a:solidFill>
                <a:latin typeface="Arial" panose="020B0604020202020204" pitchFamily="34" charset="0"/>
              </a:rPr>
              <a:t>100%</a:t>
            </a:r>
          </a:p>
        </p:txBody>
      </p:sp>
      <p:sp>
        <p:nvSpPr>
          <p:cNvPr id="25" name="Rectangle 24"/>
          <p:cNvSpPr/>
          <p:nvPr/>
        </p:nvSpPr>
        <p:spPr>
          <a:xfrm>
            <a:off x="7121593" y="4050566"/>
            <a:ext cx="595035" cy="338554"/>
          </a:xfrm>
          <a:prstGeom prst="rect">
            <a:avLst/>
          </a:prstGeom>
        </p:spPr>
        <p:txBody>
          <a:bodyPr wrap="none">
            <a:spAutoFit/>
          </a:bodyPr>
          <a:lstStyle/>
          <a:p>
            <a:r>
              <a:rPr lang="en-US" sz="1600" dirty="0">
                <a:solidFill>
                  <a:srgbClr val="000000"/>
                </a:solidFill>
                <a:latin typeface="Arial" panose="020B0604020202020204" pitchFamily="34" charset="0"/>
              </a:rPr>
              <a:t>85%</a:t>
            </a:r>
            <a:endParaRPr lang="en-US" sz="1600" dirty="0"/>
          </a:p>
        </p:txBody>
      </p:sp>
      <p:sp>
        <p:nvSpPr>
          <p:cNvPr id="26" name="Rectangle 25"/>
          <p:cNvSpPr/>
          <p:nvPr/>
        </p:nvSpPr>
        <p:spPr>
          <a:xfrm>
            <a:off x="192155" y="1161477"/>
            <a:ext cx="4070356" cy="646331"/>
          </a:xfrm>
          <a:prstGeom prst="rect">
            <a:avLst/>
          </a:prstGeom>
        </p:spPr>
        <p:txBody>
          <a:bodyPr wrap="square">
            <a:spAutoFit/>
          </a:bodyPr>
          <a:lstStyle/>
          <a:p>
            <a:r>
              <a:rPr lang="en-US" b="1" dirty="0">
                <a:solidFill>
                  <a:srgbClr val="000000"/>
                </a:solidFill>
                <a:latin typeface="Arial" panose="020B0604020202020204" pitchFamily="34" charset="0"/>
              </a:rPr>
              <a:t>C Co. proposes to avail INR ECB loan  from X Co.</a:t>
            </a:r>
            <a:endParaRPr lang="en-US" dirty="0"/>
          </a:p>
        </p:txBody>
      </p:sp>
      <p:sp>
        <p:nvSpPr>
          <p:cNvPr id="27" name="Rectangle 26"/>
          <p:cNvSpPr/>
          <p:nvPr/>
        </p:nvSpPr>
        <p:spPr>
          <a:xfrm>
            <a:off x="815150" y="2634712"/>
            <a:ext cx="1806905" cy="400110"/>
          </a:xfrm>
          <a:prstGeom prst="rect">
            <a:avLst/>
          </a:prstGeom>
        </p:spPr>
        <p:txBody>
          <a:bodyPr wrap="none">
            <a:spAutoFit/>
          </a:bodyPr>
          <a:lstStyle/>
          <a:p>
            <a:r>
              <a:rPr lang="en-US" sz="2000" b="1" dirty="0">
                <a:latin typeface="Arial" panose="020B0604020202020204" pitchFamily="34" charset="0"/>
              </a:rPr>
              <a:t>Outside India</a:t>
            </a:r>
            <a:endParaRPr lang="en-US" sz="2000" dirty="0">
              <a:latin typeface="Arial" panose="020B0604020202020204" pitchFamily="34" charset="0"/>
            </a:endParaRPr>
          </a:p>
        </p:txBody>
      </p:sp>
      <p:sp>
        <p:nvSpPr>
          <p:cNvPr id="28" name="Rectangle 27"/>
          <p:cNvSpPr/>
          <p:nvPr/>
        </p:nvSpPr>
        <p:spPr>
          <a:xfrm>
            <a:off x="760894" y="4146862"/>
            <a:ext cx="782587" cy="400110"/>
          </a:xfrm>
          <a:prstGeom prst="rect">
            <a:avLst/>
          </a:prstGeom>
        </p:spPr>
        <p:txBody>
          <a:bodyPr wrap="none">
            <a:spAutoFit/>
          </a:bodyPr>
          <a:lstStyle/>
          <a:p>
            <a:r>
              <a:rPr lang="en-US" sz="2000" b="1" dirty="0">
                <a:latin typeface="Arial" panose="020B0604020202020204" pitchFamily="34" charset="0"/>
              </a:rPr>
              <a:t>India</a:t>
            </a:r>
            <a:endParaRPr lang="en-US" sz="2000" dirty="0">
              <a:latin typeface="Arial" panose="020B0604020202020204" pitchFamily="34" charset="0"/>
            </a:endParaRPr>
          </a:p>
        </p:txBody>
      </p:sp>
      <p:cxnSp>
        <p:nvCxnSpPr>
          <p:cNvPr id="30" name="Straight Connector 29"/>
          <p:cNvCxnSpPr/>
          <p:nvPr/>
        </p:nvCxnSpPr>
        <p:spPr>
          <a:xfrm>
            <a:off x="291101" y="3893644"/>
            <a:ext cx="11694573" cy="17119"/>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2" name="Footer Placeholder 1">
            <a:extLst>
              <a:ext uri="{FF2B5EF4-FFF2-40B4-BE49-F238E27FC236}">
                <a16:creationId xmlns:a16="http://schemas.microsoft.com/office/drawing/2014/main" xmlns="" id="{151D4DF9-B7D4-9745-9C04-85CD6756433D}"/>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4452159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2253" y="388719"/>
            <a:ext cx="2873222"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Case Study 3</a:t>
            </a:r>
          </a:p>
        </p:txBody>
      </p:sp>
      <p:sp>
        <p:nvSpPr>
          <p:cNvPr id="5" name="Rectangle 4"/>
          <p:cNvSpPr/>
          <p:nvPr/>
        </p:nvSpPr>
        <p:spPr>
          <a:xfrm>
            <a:off x="5106572" y="922382"/>
            <a:ext cx="2518117" cy="49236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D Co.</a:t>
            </a:r>
            <a:endParaRPr lang="en-US" sz="2000" dirty="0">
              <a:solidFill>
                <a:schemeClr val="tx1"/>
              </a:solidFill>
            </a:endParaRPr>
          </a:p>
        </p:txBody>
      </p:sp>
      <p:sp>
        <p:nvSpPr>
          <p:cNvPr id="6" name="Rectangle 5"/>
          <p:cNvSpPr/>
          <p:nvPr/>
        </p:nvSpPr>
        <p:spPr>
          <a:xfrm>
            <a:off x="5106572" y="3559126"/>
            <a:ext cx="2518117" cy="128016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 Co.–</a:t>
            </a:r>
            <a:endParaRPr lang="en-US" sz="2000" dirty="0">
              <a:solidFill>
                <a:schemeClr val="tx1"/>
              </a:solidFill>
            </a:endParaRPr>
          </a:p>
          <a:p>
            <a:pPr algn="ctr"/>
            <a:r>
              <a:rPr lang="en-US" sz="2000" b="1" dirty="0">
                <a:solidFill>
                  <a:schemeClr val="tx1"/>
                </a:solidFill>
              </a:rPr>
              <a:t>ITES Sector</a:t>
            </a:r>
            <a:endParaRPr lang="en-US" sz="2000" dirty="0">
              <a:solidFill>
                <a:schemeClr val="tx1"/>
              </a:solidFill>
            </a:endParaRPr>
          </a:p>
        </p:txBody>
      </p:sp>
      <p:cxnSp>
        <p:nvCxnSpPr>
          <p:cNvPr id="8" name="Straight Arrow Connector 7"/>
          <p:cNvCxnSpPr>
            <a:stCxn id="5" idx="2"/>
            <a:endCxn id="6" idx="0"/>
          </p:cNvCxnSpPr>
          <p:nvPr/>
        </p:nvCxnSpPr>
        <p:spPr>
          <a:xfrm>
            <a:off x="6365631" y="1414751"/>
            <a:ext cx="0" cy="21443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222695" y="2447778"/>
            <a:ext cx="8595360" cy="1406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0" y="1259175"/>
            <a:ext cx="2743200" cy="2308324"/>
          </a:xfrm>
          <a:prstGeom prst="rect">
            <a:avLst/>
          </a:prstGeom>
        </p:spPr>
        <p:txBody>
          <a:bodyPr wrap="square">
            <a:spAutoFit/>
          </a:bodyPr>
          <a:lstStyle/>
          <a:p>
            <a:r>
              <a:rPr lang="en-US" dirty="0">
                <a:solidFill>
                  <a:srgbClr val="000000"/>
                </a:solidFill>
                <a:latin typeface="Arial" panose="020B0604020202020204" pitchFamily="34" charset="0"/>
              </a:rPr>
              <a:t>T Co. wants to  borrow from  D Co. USD40</a:t>
            </a:r>
          </a:p>
          <a:p>
            <a:r>
              <a:rPr lang="en-US" dirty="0">
                <a:solidFill>
                  <a:srgbClr val="000000"/>
                </a:solidFill>
                <a:latin typeface="Arial" panose="020B0604020202020204" pitchFamily="34" charset="0"/>
              </a:rPr>
              <a:t>Million for general</a:t>
            </a:r>
          </a:p>
          <a:p>
            <a:r>
              <a:rPr lang="en-US" dirty="0">
                <a:solidFill>
                  <a:srgbClr val="000000"/>
                </a:solidFill>
                <a:latin typeface="Arial" panose="020B0604020202020204" pitchFamily="34" charset="0"/>
              </a:rPr>
              <a:t>corporate</a:t>
            </a:r>
          </a:p>
          <a:p>
            <a:r>
              <a:rPr lang="en-US" dirty="0">
                <a:solidFill>
                  <a:srgbClr val="000000"/>
                </a:solidFill>
                <a:latin typeface="Arial" panose="020B0604020202020204" pitchFamily="34" charset="0"/>
              </a:rPr>
              <a:t>purpose with the  maturity period  of 8 years with  all-in cost 600 bps.</a:t>
            </a:r>
            <a:endParaRPr lang="en-US" dirty="0"/>
          </a:p>
        </p:txBody>
      </p:sp>
      <p:sp>
        <p:nvSpPr>
          <p:cNvPr id="12" name="Rectangle 11"/>
          <p:cNvSpPr/>
          <p:nvPr/>
        </p:nvSpPr>
        <p:spPr>
          <a:xfrm>
            <a:off x="1181686" y="5050302"/>
            <a:ext cx="9959926" cy="970670"/>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Whether the above transaction is permissible?</a:t>
            </a:r>
            <a:endParaRPr lang="en-US" sz="2000" dirty="0">
              <a:solidFill>
                <a:schemeClr val="tx1"/>
              </a:solidFill>
            </a:endParaRPr>
          </a:p>
        </p:txBody>
      </p:sp>
      <p:sp>
        <p:nvSpPr>
          <p:cNvPr id="13" name="Curved Right Arrow 12"/>
          <p:cNvSpPr/>
          <p:nvPr/>
        </p:nvSpPr>
        <p:spPr>
          <a:xfrm>
            <a:off x="3362178" y="922382"/>
            <a:ext cx="1744394" cy="4127920"/>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Rectangle 13"/>
          <p:cNvSpPr/>
          <p:nvPr/>
        </p:nvSpPr>
        <p:spPr>
          <a:xfrm>
            <a:off x="10238159" y="1783321"/>
            <a:ext cx="1806905" cy="400110"/>
          </a:xfrm>
          <a:prstGeom prst="rect">
            <a:avLst/>
          </a:prstGeom>
        </p:spPr>
        <p:txBody>
          <a:bodyPr wrap="none">
            <a:spAutoFit/>
          </a:bodyPr>
          <a:lstStyle/>
          <a:p>
            <a:r>
              <a:rPr lang="en-US" sz="2000" b="1" dirty="0">
                <a:latin typeface="Arial" panose="020B0604020202020204" pitchFamily="34" charset="0"/>
              </a:rPr>
              <a:t>Outside India</a:t>
            </a:r>
            <a:endParaRPr lang="en-US" sz="2000" dirty="0">
              <a:latin typeface="Arial" panose="020B0604020202020204" pitchFamily="34" charset="0"/>
            </a:endParaRPr>
          </a:p>
        </p:txBody>
      </p:sp>
      <p:sp>
        <p:nvSpPr>
          <p:cNvPr id="15" name="Rectangle 14"/>
          <p:cNvSpPr/>
          <p:nvPr/>
        </p:nvSpPr>
        <p:spPr>
          <a:xfrm>
            <a:off x="11262477" y="2704067"/>
            <a:ext cx="782587" cy="400110"/>
          </a:xfrm>
          <a:prstGeom prst="rect">
            <a:avLst/>
          </a:prstGeom>
        </p:spPr>
        <p:txBody>
          <a:bodyPr wrap="none">
            <a:spAutoFit/>
          </a:bodyPr>
          <a:lstStyle/>
          <a:p>
            <a:r>
              <a:rPr lang="en-US" sz="2000" b="1" dirty="0">
                <a:latin typeface="Arial" panose="020B0604020202020204" pitchFamily="34" charset="0"/>
              </a:rPr>
              <a:t>India</a:t>
            </a:r>
            <a:endParaRPr lang="en-US" sz="2000" dirty="0">
              <a:latin typeface="Arial" panose="020B0604020202020204" pitchFamily="34" charset="0"/>
            </a:endParaRPr>
          </a:p>
        </p:txBody>
      </p:sp>
      <p:sp>
        <p:nvSpPr>
          <p:cNvPr id="2" name="Footer Placeholder 1">
            <a:extLst>
              <a:ext uri="{FF2B5EF4-FFF2-40B4-BE49-F238E27FC236}">
                <a16:creationId xmlns:a16="http://schemas.microsoft.com/office/drawing/2014/main" xmlns="" id="{0AB8E729-1BED-714D-B03E-F87B61C4D781}"/>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741488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159" y="297733"/>
            <a:ext cx="2792367"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Regulations </a:t>
            </a:r>
          </a:p>
        </p:txBody>
      </p:sp>
      <p:sp>
        <p:nvSpPr>
          <p:cNvPr id="5" name="Rectangle 4"/>
          <p:cNvSpPr/>
          <p:nvPr/>
        </p:nvSpPr>
        <p:spPr>
          <a:xfrm>
            <a:off x="785813" y="1155762"/>
            <a:ext cx="9779204" cy="2862322"/>
          </a:xfrm>
          <a:prstGeom prst="rect">
            <a:avLst/>
          </a:prstGeom>
        </p:spPr>
        <p:txBody>
          <a:bodyPr wrap="square">
            <a:spAutoFit/>
          </a:bodyPr>
          <a:lstStyle/>
          <a:p>
            <a:pPr marL="342900" indent="-342900">
              <a:buFont typeface="Wingdings" pitchFamily="2" charset="2"/>
              <a:buChar char="§"/>
            </a:pPr>
            <a:r>
              <a:rPr lang="en-US" dirty="0">
                <a:solidFill>
                  <a:srgbClr val="000000"/>
                </a:solidFill>
              </a:rPr>
              <a:t>RBI Master Direction -No. 5/2018-19 dated 26</a:t>
            </a:r>
            <a:r>
              <a:rPr lang="en-US" baseline="30000" dirty="0">
                <a:solidFill>
                  <a:srgbClr val="000000"/>
                </a:solidFill>
              </a:rPr>
              <a:t>th</a:t>
            </a:r>
            <a:r>
              <a:rPr lang="en-US" dirty="0">
                <a:solidFill>
                  <a:srgbClr val="000000"/>
                </a:solidFill>
              </a:rPr>
              <a:t> March 2019 (updated with Notifications AP DIR Circulars from time to time – updated as on 08</a:t>
            </a:r>
            <a:r>
              <a:rPr lang="en-US" baseline="30000" dirty="0">
                <a:solidFill>
                  <a:srgbClr val="000000"/>
                </a:solidFill>
              </a:rPr>
              <a:t>th</a:t>
            </a:r>
            <a:r>
              <a:rPr lang="en-US" dirty="0">
                <a:solidFill>
                  <a:srgbClr val="000000"/>
                </a:solidFill>
              </a:rPr>
              <a:t> August,2019)</a:t>
            </a:r>
          </a:p>
          <a:p>
            <a:pPr marL="342900" indent="-342900">
              <a:buFont typeface="Wingdings" pitchFamily="2" charset="2"/>
              <a:buChar char="§"/>
            </a:pPr>
            <a:endParaRPr lang="en-US" dirty="0">
              <a:solidFill>
                <a:srgbClr val="000000"/>
              </a:solidFill>
            </a:endParaRPr>
          </a:p>
          <a:p>
            <a:pPr marL="342900" indent="-342900">
              <a:buFont typeface="Wingdings" pitchFamily="2" charset="2"/>
              <a:buChar char="§"/>
            </a:pPr>
            <a:r>
              <a:rPr lang="en-US" dirty="0">
                <a:solidFill>
                  <a:srgbClr val="000000"/>
                </a:solidFill>
              </a:rPr>
              <a:t>FAQs issued by RBI (updated as on 29 May 2019)</a:t>
            </a:r>
          </a:p>
          <a:p>
            <a:pPr marL="342900" indent="-342900">
              <a:buFont typeface="Wingdings" pitchFamily="2" charset="2"/>
              <a:buChar char="§"/>
            </a:pPr>
            <a:endParaRPr lang="en-US" dirty="0">
              <a:solidFill>
                <a:srgbClr val="000000"/>
              </a:solidFill>
            </a:endParaRPr>
          </a:p>
          <a:p>
            <a:pPr marL="342900" indent="-342900">
              <a:buFont typeface="Wingdings" pitchFamily="2" charset="2"/>
              <a:buChar char="§"/>
            </a:pPr>
            <a:r>
              <a:rPr lang="en-US" dirty="0">
                <a:solidFill>
                  <a:srgbClr val="000000"/>
                </a:solidFill>
              </a:rPr>
              <a:t>Foreign Exchange Management ( Borrowing or Lending in Foreign Exchange) Regulations, 2018, notified vide Notification No. FEMA 3R/2018-RB dated December 17,2018</a:t>
            </a:r>
          </a:p>
          <a:p>
            <a:endParaRPr lang="en-US" dirty="0">
              <a:solidFill>
                <a:srgbClr val="000000"/>
              </a:solidFill>
            </a:endParaRPr>
          </a:p>
          <a:p>
            <a:pPr marL="342900" indent="-342900">
              <a:buFont typeface="Wingdings" pitchFamily="2" charset="2"/>
              <a:buChar char="§"/>
            </a:pPr>
            <a:r>
              <a:rPr lang="en-US" dirty="0">
                <a:solidFill>
                  <a:srgbClr val="000000"/>
                </a:solidFill>
              </a:rPr>
              <a:t>Foreign Exchange Management ( Guarantees) Regulations, 2000, notified vide Notification No. FEMA 8/2000-RB dated May 3,2000</a:t>
            </a:r>
          </a:p>
        </p:txBody>
      </p:sp>
      <p:sp>
        <p:nvSpPr>
          <p:cNvPr id="2" name="Footer Placeholder 1">
            <a:extLst>
              <a:ext uri="{FF2B5EF4-FFF2-40B4-BE49-F238E27FC236}">
                <a16:creationId xmlns:a16="http://schemas.microsoft.com/office/drawing/2014/main" xmlns="" id="{74314635-9F26-164F-B32A-C317C254E234}"/>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3584408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101" y="-948"/>
            <a:ext cx="3857851" cy="923330"/>
          </a:xfrm>
          <a:prstGeom prst="rect">
            <a:avLst/>
          </a:prstGeom>
          <a:noFill/>
        </p:spPr>
        <p:txBody>
          <a:bodyPr wrap="none" lIns="91440" tIns="45720" rIns="91440" bIns="45720">
            <a:spAutoFit/>
          </a:bodyPr>
          <a:lstStyle/>
          <a:p>
            <a:r>
              <a:rPr lang="en-US" sz="5400" dirty="0">
                <a:ln w="0"/>
                <a:solidFill>
                  <a:schemeClr val="accent1"/>
                </a:solidFill>
                <a:effectLst>
                  <a:outerShdw blurRad="38100" dist="25400" dir="5400000" algn="ctr" rotWithShape="0">
                    <a:srgbClr val="6E747A">
                      <a:alpha val="43000"/>
                    </a:srgbClr>
                  </a:outerShdw>
                </a:effectLst>
              </a:rPr>
              <a:t>Case Study 4</a:t>
            </a:r>
          </a:p>
        </p:txBody>
      </p:sp>
      <p:sp>
        <p:nvSpPr>
          <p:cNvPr id="5" name="Rectangle 4"/>
          <p:cNvSpPr/>
          <p:nvPr/>
        </p:nvSpPr>
        <p:spPr>
          <a:xfrm>
            <a:off x="1519311" y="1555428"/>
            <a:ext cx="2518117" cy="49236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a:p>
            <a:pPr algn="ctr"/>
            <a:r>
              <a:rPr lang="en-US" sz="2000" b="1" dirty="0">
                <a:solidFill>
                  <a:schemeClr val="tx1"/>
                </a:solidFill>
              </a:rPr>
              <a:t>A Ltd.</a:t>
            </a:r>
            <a:r>
              <a:rPr lang="en-US" sz="2000" dirty="0">
                <a:solidFill>
                  <a:schemeClr val="tx1"/>
                </a:solidFill>
              </a:rPr>
              <a:t>	</a:t>
            </a:r>
          </a:p>
          <a:p>
            <a:pPr algn="ctr"/>
            <a:endParaRPr lang="en-US" sz="2000" dirty="0">
              <a:solidFill>
                <a:schemeClr val="tx1"/>
              </a:solidFill>
            </a:endParaRPr>
          </a:p>
        </p:txBody>
      </p:sp>
      <p:sp>
        <p:nvSpPr>
          <p:cNvPr id="6" name="Rectangle 5"/>
          <p:cNvSpPr/>
          <p:nvPr/>
        </p:nvSpPr>
        <p:spPr>
          <a:xfrm>
            <a:off x="1519310" y="3924885"/>
            <a:ext cx="2518117" cy="94253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T Co.–</a:t>
            </a:r>
            <a:endParaRPr lang="en-US" sz="2000" dirty="0">
              <a:solidFill>
                <a:schemeClr val="tx1"/>
              </a:solidFill>
            </a:endParaRPr>
          </a:p>
          <a:p>
            <a:pPr algn="ctr"/>
            <a:r>
              <a:rPr lang="en-US" sz="2000" b="1" dirty="0">
                <a:solidFill>
                  <a:schemeClr val="tx1"/>
                </a:solidFill>
              </a:rPr>
              <a:t>ITES Sector</a:t>
            </a:r>
            <a:endParaRPr lang="en-US" sz="2000" dirty="0">
              <a:solidFill>
                <a:schemeClr val="tx1"/>
              </a:solidFill>
            </a:endParaRPr>
          </a:p>
        </p:txBody>
      </p:sp>
      <p:sp>
        <p:nvSpPr>
          <p:cNvPr id="7" name="Curved Right Arrow 6"/>
          <p:cNvSpPr/>
          <p:nvPr/>
        </p:nvSpPr>
        <p:spPr>
          <a:xfrm>
            <a:off x="291101" y="1555428"/>
            <a:ext cx="1228210" cy="348080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9" name="Straight Arrow Connector 8"/>
          <p:cNvCxnSpPr>
            <a:stCxn id="5" idx="2"/>
            <a:endCxn id="6" idx="0"/>
          </p:cNvCxnSpPr>
          <p:nvPr/>
        </p:nvCxnSpPr>
        <p:spPr>
          <a:xfrm flipH="1">
            <a:off x="2778369" y="2047797"/>
            <a:ext cx="1" cy="1877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91101" y="3151163"/>
            <a:ext cx="5561059" cy="1406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59777" y="2221619"/>
            <a:ext cx="1919068" cy="1323439"/>
          </a:xfrm>
          <a:prstGeom prst="rect">
            <a:avLst/>
          </a:prstGeom>
        </p:spPr>
        <p:txBody>
          <a:bodyPr wrap="square">
            <a:spAutoFit/>
          </a:bodyPr>
          <a:lstStyle/>
          <a:p>
            <a:r>
              <a:rPr lang="en-US" sz="2000" dirty="0">
                <a:solidFill>
                  <a:srgbClr val="000000"/>
                </a:solidFill>
                <a:latin typeface="Arial" panose="020B0604020202020204" pitchFamily="34" charset="0"/>
              </a:rPr>
              <a:t>Loan –USD50 million</a:t>
            </a:r>
          </a:p>
          <a:p>
            <a:r>
              <a:rPr lang="en-US" sz="2000" dirty="0">
                <a:solidFill>
                  <a:srgbClr val="000000"/>
                </a:solidFill>
                <a:latin typeface="Arial" panose="020B0604020202020204" pitchFamily="34" charset="0"/>
              </a:rPr>
              <a:t>Interest due USD 1 Million</a:t>
            </a:r>
            <a:endParaRPr lang="en-US" sz="2000" dirty="0"/>
          </a:p>
        </p:txBody>
      </p:sp>
      <p:sp>
        <p:nvSpPr>
          <p:cNvPr id="15" name="Rectangle 14"/>
          <p:cNvSpPr/>
          <p:nvPr/>
        </p:nvSpPr>
        <p:spPr>
          <a:xfrm>
            <a:off x="3304222" y="2680843"/>
            <a:ext cx="844730" cy="707886"/>
          </a:xfrm>
          <a:prstGeom prst="rect">
            <a:avLst/>
          </a:prstGeom>
        </p:spPr>
        <p:txBody>
          <a:bodyPr wrap="square">
            <a:spAutoFit/>
          </a:bodyPr>
          <a:lstStyle/>
          <a:p>
            <a:r>
              <a:rPr lang="en-US" sz="2000" dirty="0">
                <a:solidFill>
                  <a:srgbClr val="000000"/>
                </a:solidFill>
                <a:latin typeface="Arial" panose="020B0604020202020204" pitchFamily="34" charset="0"/>
              </a:rPr>
              <a:t>80%	</a:t>
            </a:r>
          </a:p>
        </p:txBody>
      </p:sp>
      <p:sp>
        <p:nvSpPr>
          <p:cNvPr id="16" name="Rectangle 15"/>
          <p:cNvSpPr/>
          <p:nvPr/>
        </p:nvSpPr>
        <p:spPr>
          <a:xfrm>
            <a:off x="5852160" y="1790732"/>
            <a:ext cx="6096000" cy="2031325"/>
          </a:xfrm>
          <a:prstGeom prst="rect">
            <a:avLst/>
          </a:prstGeom>
        </p:spPr>
        <p:txBody>
          <a:bodyPr>
            <a:spAutoFit/>
          </a:bodyPr>
          <a:lstStyle/>
          <a:p>
            <a:pPr marL="285750" indent="-285750">
              <a:buFont typeface="Wingdings" panose="05000000000000000000" pitchFamily="2" charset="2"/>
              <a:buChar char="q"/>
            </a:pPr>
            <a:r>
              <a:rPr lang="en-US" b="1" dirty="0">
                <a:solidFill>
                  <a:srgbClr val="000000"/>
                </a:solidFill>
                <a:latin typeface="Arial" panose="020B0604020202020204" pitchFamily="34" charset="0"/>
              </a:rPr>
              <a:t>T Co. is eligible Borrower as per the ECB Guidelines</a:t>
            </a:r>
            <a:endParaRPr lang="en-US" dirty="0">
              <a:solidFill>
                <a:srgbClr val="000000"/>
              </a:solidFill>
              <a:latin typeface="Arial" panose="020B0604020202020204" pitchFamily="34" charset="0"/>
            </a:endParaRPr>
          </a:p>
          <a:p>
            <a:pPr marL="285750" indent="-285750">
              <a:buFont typeface="Wingdings" panose="05000000000000000000" pitchFamily="2" charset="2"/>
              <a:buChar char="q"/>
            </a:pPr>
            <a:endParaRPr lang="en-US" dirty="0">
              <a:solidFill>
                <a:srgbClr val="000000"/>
              </a:solidFill>
              <a:latin typeface="Arial" panose="020B0604020202020204" pitchFamily="34" charset="0"/>
            </a:endParaRPr>
          </a:p>
          <a:p>
            <a:pPr marL="285750" indent="-285750">
              <a:buFont typeface="Wingdings" panose="05000000000000000000" pitchFamily="2" charset="2"/>
              <a:buChar char="q"/>
            </a:pPr>
            <a:r>
              <a:rPr lang="en-US" b="1" dirty="0">
                <a:solidFill>
                  <a:srgbClr val="000000"/>
                </a:solidFill>
                <a:latin typeface="Arial" panose="020B0604020202020204" pitchFamily="34" charset="0"/>
              </a:rPr>
              <a:t>A Ltd is Recognised lender as per ECB</a:t>
            </a:r>
            <a:r>
              <a:rPr lang="en-US" dirty="0">
                <a:solidFill>
                  <a:srgbClr val="000000"/>
                </a:solidFill>
                <a:latin typeface="Arial" panose="020B0604020202020204" pitchFamily="34" charset="0"/>
              </a:rPr>
              <a:t> </a:t>
            </a:r>
            <a:r>
              <a:rPr lang="en-US" b="1" dirty="0">
                <a:solidFill>
                  <a:srgbClr val="000000"/>
                </a:solidFill>
                <a:latin typeface="Arial" panose="020B0604020202020204" pitchFamily="34" charset="0"/>
              </a:rPr>
              <a:t>Guidelines</a:t>
            </a:r>
          </a:p>
          <a:p>
            <a:endParaRPr lang="en-US" dirty="0">
              <a:solidFill>
                <a:srgbClr val="000000"/>
              </a:solidFill>
              <a:latin typeface="Arial" panose="020B0604020202020204" pitchFamily="34" charset="0"/>
            </a:endParaRPr>
          </a:p>
          <a:p>
            <a:pPr marL="285750" indent="-285750">
              <a:buFont typeface="Wingdings" panose="05000000000000000000" pitchFamily="2" charset="2"/>
              <a:buChar char="q"/>
            </a:pPr>
            <a:r>
              <a:rPr lang="en-US" b="1" dirty="0">
                <a:solidFill>
                  <a:srgbClr val="000000"/>
                </a:solidFill>
                <a:latin typeface="Arial" panose="020B0604020202020204" pitchFamily="34" charset="0"/>
              </a:rPr>
              <a:t>A Ltd wants to convert the loan along</a:t>
            </a:r>
            <a:r>
              <a:rPr lang="en-US" dirty="0">
                <a:solidFill>
                  <a:srgbClr val="000000"/>
                </a:solidFill>
                <a:latin typeface="Arial" panose="020B0604020202020204" pitchFamily="34" charset="0"/>
              </a:rPr>
              <a:t> </a:t>
            </a:r>
            <a:r>
              <a:rPr lang="en-US" b="1" dirty="0">
                <a:solidFill>
                  <a:srgbClr val="000000"/>
                </a:solidFill>
                <a:latin typeface="Arial" panose="020B0604020202020204" pitchFamily="34" charset="0"/>
              </a:rPr>
              <a:t>with interest into equity</a:t>
            </a:r>
            <a:endParaRPr lang="en-US" dirty="0">
              <a:solidFill>
                <a:srgbClr val="000000"/>
              </a:solidFill>
              <a:latin typeface="Arial" panose="020B0604020202020204" pitchFamily="34" charset="0"/>
            </a:endParaRPr>
          </a:p>
        </p:txBody>
      </p:sp>
      <p:sp>
        <p:nvSpPr>
          <p:cNvPr id="17" name="Rectangle 16"/>
          <p:cNvSpPr/>
          <p:nvPr/>
        </p:nvSpPr>
        <p:spPr>
          <a:xfrm>
            <a:off x="2778370" y="5036234"/>
            <a:ext cx="7280030" cy="1055077"/>
          </a:xfrm>
          <a:prstGeom prst="rect">
            <a:avLst/>
          </a:prstGeom>
          <a:solidFill>
            <a:schemeClr val="tx2">
              <a:lumMod val="25000"/>
              <a:lumOff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Whether Conversion is permissible?</a:t>
            </a:r>
            <a:endParaRPr lang="en-US" sz="2000" dirty="0">
              <a:solidFill>
                <a:schemeClr val="tx1"/>
              </a:solidFill>
            </a:endParaRPr>
          </a:p>
          <a:p>
            <a:pPr algn="ctr"/>
            <a:r>
              <a:rPr lang="en-US" sz="2000" b="1" dirty="0">
                <a:solidFill>
                  <a:schemeClr val="tx1"/>
                </a:solidFill>
              </a:rPr>
              <a:t>If T Co. wants to write off the interest amount, is it permissible?</a:t>
            </a:r>
            <a:endParaRPr lang="en-US" sz="2000" dirty="0">
              <a:solidFill>
                <a:schemeClr val="tx1"/>
              </a:solidFill>
            </a:endParaRPr>
          </a:p>
        </p:txBody>
      </p:sp>
      <p:sp>
        <p:nvSpPr>
          <p:cNvPr id="2" name="Footer Placeholder 1">
            <a:extLst>
              <a:ext uri="{FF2B5EF4-FFF2-40B4-BE49-F238E27FC236}">
                <a16:creationId xmlns:a16="http://schemas.microsoft.com/office/drawing/2014/main" xmlns="" id="{3699440F-41AC-9541-A338-1E99F83B9C91}"/>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3859959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91101" y="-948"/>
            <a:ext cx="3832203" cy="923330"/>
          </a:xfrm>
          <a:prstGeom prst="rect">
            <a:avLst/>
          </a:prstGeom>
          <a:noFill/>
        </p:spPr>
        <p:txBody>
          <a:bodyPr wrap="none" lIns="91440" tIns="45720" rIns="91440" bIns="45720">
            <a:spAutoFit/>
          </a:bodyPr>
          <a:lstStyle/>
          <a:p>
            <a:r>
              <a:rPr lang="en-US" sz="5400" dirty="0">
                <a:ln w="0"/>
                <a:solidFill>
                  <a:schemeClr val="accent1"/>
                </a:solidFill>
                <a:effectLst>
                  <a:outerShdw blurRad="38100" dist="25400" dir="5400000" algn="ctr" rotWithShape="0">
                    <a:srgbClr val="6E747A">
                      <a:alpha val="43000"/>
                    </a:srgbClr>
                  </a:outerShdw>
                </a:effectLst>
              </a:rPr>
              <a:t>Case Study 5</a:t>
            </a:r>
          </a:p>
        </p:txBody>
      </p:sp>
      <p:sp>
        <p:nvSpPr>
          <p:cNvPr id="5" name="Rectangle 4"/>
          <p:cNvSpPr/>
          <p:nvPr/>
        </p:nvSpPr>
        <p:spPr>
          <a:xfrm>
            <a:off x="1519311" y="1555428"/>
            <a:ext cx="2518117" cy="492369"/>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dirty="0">
              <a:solidFill>
                <a:schemeClr val="tx1"/>
              </a:solidFill>
            </a:endParaRPr>
          </a:p>
          <a:p>
            <a:pPr algn="ctr"/>
            <a:r>
              <a:rPr lang="en-US" sz="2000" b="1" dirty="0">
                <a:solidFill>
                  <a:schemeClr val="tx1"/>
                </a:solidFill>
              </a:rPr>
              <a:t>   Bank</a:t>
            </a:r>
            <a:r>
              <a:rPr lang="en-US" sz="2000" dirty="0">
                <a:solidFill>
                  <a:schemeClr val="tx1"/>
                </a:solidFill>
              </a:rPr>
              <a:t>	</a:t>
            </a:r>
          </a:p>
          <a:p>
            <a:pPr algn="ctr"/>
            <a:endParaRPr lang="en-US" sz="2000" dirty="0">
              <a:solidFill>
                <a:schemeClr val="tx1"/>
              </a:solidFill>
            </a:endParaRPr>
          </a:p>
        </p:txBody>
      </p:sp>
      <p:sp>
        <p:nvSpPr>
          <p:cNvPr id="6" name="Rectangle 5"/>
          <p:cNvSpPr/>
          <p:nvPr/>
        </p:nvSpPr>
        <p:spPr>
          <a:xfrm>
            <a:off x="1519310" y="3924885"/>
            <a:ext cx="2518117" cy="942535"/>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XYZ Private Limited  (Eligible Startup)</a:t>
            </a:r>
            <a:endParaRPr lang="en-US" sz="2000" dirty="0">
              <a:solidFill>
                <a:schemeClr val="tx1"/>
              </a:solidFill>
            </a:endParaRPr>
          </a:p>
        </p:txBody>
      </p:sp>
      <p:sp>
        <p:nvSpPr>
          <p:cNvPr id="7" name="Curved Right Arrow 6"/>
          <p:cNvSpPr/>
          <p:nvPr/>
        </p:nvSpPr>
        <p:spPr>
          <a:xfrm>
            <a:off x="291101" y="1555428"/>
            <a:ext cx="1228210" cy="348080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8" name="Straight Arrow Connector 7"/>
          <p:cNvCxnSpPr/>
          <p:nvPr/>
        </p:nvCxnSpPr>
        <p:spPr>
          <a:xfrm flipH="1">
            <a:off x="2778369" y="2047797"/>
            <a:ext cx="1" cy="187708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91101" y="3151163"/>
            <a:ext cx="5561059" cy="1406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96000" y="1366059"/>
            <a:ext cx="6096000" cy="1938992"/>
          </a:xfrm>
          <a:prstGeom prst="rect">
            <a:avLst/>
          </a:prstGeom>
        </p:spPr>
        <p:txBody>
          <a:bodyPr>
            <a:spAutoFit/>
          </a:bodyPr>
          <a:lstStyle/>
          <a:p>
            <a:pPr marL="342900" indent="-342900">
              <a:buFont typeface="Wingdings" panose="05000000000000000000" pitchFamily="2" charset="2"/>
              <a:buChar char="q"/>
            </a:pPr>
            <a:r>
              <a:rPr lang="en-US" sz="2000" b="1" dirty="0">
                <a:solidFill>
                  <a:srgbClr val="000000"/>
                </a:solidFill>
                <a:latin typeface="Arial" panose="020B0604020202020204" pitchFamily="34" charset="0"/>
              </a:rPr>
              <a:t>XYZ Private Limited (recognized as Startup</a:t>
            </a:r>
            <a:r>
              <a:rPr lang="en-US" sz="2000" dirty="0">
                <a:solidFill>
                  <a:srgbClr val="000000"/>
                </a:solidFill>
                <a:latin typeface="Arial" panose="020B0604020202020204" pitchFamily="34" charset="0"/>
              </a:rPr>
              <a:t> </a:t>
            </a:r>
            <a:r>
              <a:rPr lang="en-US" sz="2000" b="1" dirty="0">
                <a:solidFill>
                  <a:srgbClr val="000000"/>
                </a:solidFill>
                <a:latin typeface="Arial" panose="020B0604020202020204" pitchFamily="34" charset="0"/>
              </a:rPr>
              <a:t>by Central Government) wants to borrow  USD 2 million from foreign bank. The Equity  of ABC Limited is USD 0.25million</a:t>
            </a:r>
          </a:p>
          <a:p>
            <a:endParaRPr lang="en-US" sz="2000" dirty="0">
              <a:solidFill>
                <a:srgbClr val="000000"/>
              </a:solidFill>
              <a:latin typeface="Arial" panose="020B0604020202020204" pitchFamily="34" charset="0"/>
            </a:endParaRPr>
          </a:p>
          <a:p>
            <a:pPr marL="342900" indent="-342900">
              <a:buFont typeface="Wingdings" panose="05000000000000000000" pitchFamily="2" charset="2"/>
              <a:buChar char="q"/>
            </a:pPr>
            <a:r>
              <a:rPr lang="en-US" sz="2000" b="1" dirty="0">
                <a:solidFill>
                  <a:srgbClr val="000000"/>
                </a:solidFill>
                <a:latin typeface="Arial" panose="020B0604020202020204" pitchFamily="34" charset="0"/>
              </a:rPr>
              <a:t>What is the ECB Liability and Equity ratio?</a:t>
            </a:r>
            <a:endParaRPr lang="en-US" sz="2000" dirty="0">
              <a:solidFill>
                <a:srgbClr val="000000"/>
              </a:solidFill>
              <a:latin typeface="Arial" panose="020B0604020202020204" pitchFamily="34" charset="0"/>
            </a:endParaRPr>
          </a:p>
        </p:txBody>
      </p:sp>
      <p:sp>
        <p:nvSpPr>
          <p:cNvPr id="11" name="Rectangle 10"/>
          <p:cNvSpPr/>
          <p:nvPr/>
        </p:nvSpPr>
        <p:spPr>
          <a:xfrm>
            <a:off x="6541477" y="4276578"/>
            <a:ext cx="4797083" cy="1814733"/>
          </a:xfrm>
          <a:prstGeom prst="rect">
            <a:avLst/>
          </a:prstGeom>
          <a:solidFill>
            <a:schemeClr val="tx2">
              <a:lumMod val="10000"/>
              <a:lumOff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Whether the above transaction is</a:t>
            </a:r>
            <a:endParaRPr lang="en-US" sz="2000" dirty="0">
              <a:solidFill>
                <a:schemeClr val="tx1"/>
              </a:solidFill>
            </a:endParaRPr>
          </a:p>
          <a:p>
            <a:pPr algn="ctr"/>
            <a:r>
              <a:rPr lang="en-US" sz="2000" b="1" dirty="0">
                <a:solidFill>
                  <a:schemeClr val="tx1"/>
                </a:solidFill>
              </a:rPr>
              <a:t>permissible?</a:t>
            </a:r>
            <a:endParaRPr lang="en-US" sz="2000" dirty="0">
              <a:solidFill>
                <a:schemeClr val="tx1"/>
              </a:solidFill>
            </a:endParaRPr>
          </a:p>
        </p:txBody>
      </p:sp>
      <p:sp>
        <p:nvSpPr>
          <p:cNvPr id="2" name="Footer Placeholder 1">
            <a:extLst>
              <a:ext uri="{FF2B5EF4-FFF2-40B4-BE49-F238E27FC236}">
                <a16:creationId xmlns:a16="http://schemas.microsoft.com/office/drawing/2014/main" xmlns="" id="{D0BBC303-8DFE-8348-B2EC-68EDBD393DEA}"/>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2755689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89098" y="2248887"/>
            <a:ext cx="3226191" cy="1754326"/>
          </a:xfrm>
          <a:prstGeom prst="rect">
            <a:avLst/>
          </a:prstGeom>
        </p:spPr>
        <p:txBody>
          <a:bodyPr wrap="square">
            <a:spAutoFit/>
          </a:bodyPr>
          <a:lstStyle/>
          <a:p>
            <a:r>
              <a:rPr lang="en-US" sz="3600" dirty="0">
                <a:solidFill>
                  <a:srgbClr val="000000"/>
                </a:solidFill>
                <a:latin typeface="Corbel" panose="020B0503020204020204" pitchFamily="34" charset="0"/>
              </a:rPr>
              <a:t>YOUR </a:t>
            </a:r>
          </a:p>
          <a:p>
            <a:r>
              <a:rPr lang="en-US" sz="3600" dirty="0">
                <a:solidFill>
                  <a:srgbClr val="000000"/>
                </a:solidFill>
                <a:latin typeface="Corbel" panose="020B0503020204020204" pitchFamily="34" charset="0"/>
              </a:rPr>
              <a:t>QUESTIONS</a:t>
            </a:r>
          </a:p>
          <a:p>
            <a:r>
              <a:rPr lang="en-US" sz="3600" dirty="0">
                <a:solidFill>
                  <a:srgbClr val="000000"/>
                </a:solidFill>
                <a:latin typeface="Corbel" panose="020B0503020204020204" pitchFamily="34" charset="0"/>
              </a:rPr>
              <a:t>PLEASE !!!</a:t>
            </a:r>
          </a:p>
        </p:txBody>
      </p:sp>
      <p:sp>
        <p:nvSpPr>
          <p:cNvPr id="5" name="Rectangle 4"/>
          <p:cNvSpPr/>
          <p:nvPr/>
        </p:nvSpPr>
        <p:spPr>
          <a:xfrm>
            <a:off x="417710" y="27187"/>
            <a:ext cx="2417650" cy="923330"/>
          </a:xfrm>
          <a:prstGeom prst="rect">
            <a:avLst/>
          </a:prstGeom>
          <a:noFill/>
        </p:spPr>
        <p:txBody>
          <a:bodyPr wrap="none" lIns="91440" tIns="45720" rIns="91440" bIns="45720">
            <a:spAutoFit/>
          </a:bodyPr>
          <a:lstStyle/>
          <a:p>
            <a:r>
              <a:rPr lang="en-US" sz="5400" dirty="0">
                <a:ln w="0"/>
                <a:solidFill>
                  <a:schemeClr val="accent1"/>
                </a:solidFill>
                <a:effectLst>
                  <a:outerShdw blurRad="38100" dist="25400" dir="5400000" algn="ctr" rotWithShape="0">
                    <a:srgbClr val="6E747A">
                      <a:alpha val="43000"/>
                    </a:srgbClr>
                  </a:outerShdw>
                </a:effectLst>
                <a:latin typeface="Corbel" panose="020B0503020204020204" pitchFamily="34" charset="0"/>
              </a:rPr>
              <a:t>Queries</a:t>
            </a:r>
            <a:endParaRPr lang="en-US" sz="5400" dirty="0">
              <a:ln w="0"/>
              <a:solidFill>
                <a:schemeClr val="accent1"/>
              </a:solidFill>
              <a:effectLst>
                <a:outerShdw blurRad="38100" dist="25400" dir="5400000" algn="ctr" rotWithShape="0">
                  <a:srgbClr val="6E747A">
                    <a:alpha val="43000"/>
                  </a:srgbClr>
                </a:outerShdw>
              </a:effectLst>
            </a:endParaRPr>
          </a:p>
        </p:txBody>
      </p:sp>
      <p:sp>
        <p:nvSpPr>
          <p:cNvPr id="2" name="Footer Placeholder 1">
            <a:extLst>
              <a:ext uri="{FF2B5EF4-FFF2-40B4-BE49-F238E27FC236}">
                <a16:creationId xmlns:a16="http://schemas.microsoft.com/office/drawing/2014/main" xmlns="" id="{668DBE0F-8703-EC4E-B9E8-EA912604FA98}"/>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26931867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166625" y="2774847"/>
            <a:ext cx="3858749" cy="923330"/>
          </a:xfrm>
          <a:prstGeom prst="rect">
            <a:avLst/>
          </a:prstGeom>
          <a:noFill/>
        </p:spPr>
        <p:txBody>
          <a:bodyPr wrap="none" lIns="91440" tIns="45720" rIns="91440" bIns="45720">
            <a:spAutoFit/>
          </a:bodyPr>
          <a:lstStyle/>
          <a:p>
            <a:r>
              <a:rPr lang="en-US" sz="5400" dirty="0">
                <a:ln w="0"/>
                <a:solidFill>
                  <a:schemeClr val="accent1"/>
                </a:solidFill>
                <a:effectLst>
                  <a:outerShdw blurRad="38100" dist="25400" dir="5400000" algn="ctr" rotWithShape="0">
                    <a:srgbClr val="6E747A">
                      <a:alpha val="43000"/>
                    </a:srgbClr>
                  </a:outerShdw>
                </a:effectLst>
                <a:latin typeface="Corbel" panose="020B0503020204020204" pitchFamily="34" charset="0"/>
              </a:rPr>
              <a:t>Thank you!!!</a:t>
            </a:r>
          </a:p>
        </p:txBody>
      </p:sp>
      <p:sp>
        <p:nvSpPr>
          <p:cNvPr id="2" name="Footer Placeholder 1">
            <a:extLst>
              <a:ext uri="{FF2B5EF4-FFF2-40B4-BE49-F238E27FC236}">
                <a16:creationId xmlns:a16="http://schemas.microsoft.com/office/drawing/2014/main" xmlns="" id="{D5206A3A-D378-A54D-B59C-A5C904B97C49}"/>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588219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95124" y="941587"/>
            <a:ext cx="8626849" cy="707886"/>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Part I - External Commercial Borrowings</a:t>
            </a:r>
          </a:p>
        </p:txBody>
      </p:sp>
      <p:sp>
        <p:nvSpPr>
          <p:cNvPr id="2" name="Footer Placeholder 1">
            <a:extLst>
              <a:ext uri="{FF2B5EF4-FFF2-40B4-BE49-F238E27FC236}">
                <a16:creationId xmlns:a16="http://schemas.microsoft.com/office/drawing/2014/main" xmlns="" id="{D5AB6FA3-DB78-CB4D-85A4-6BCB054720FF}"/>
              </a:ext>
            </a:extLst>
          </p:cNvPr>
          <p:cNvSpPr>
            <a:spLocks noGrp="1"/>
          </p:cNvSpPr>
          <p:nvPr>
            <p:ph type="ftr" sz="quarter" idx="11"/>
          </p:nvPr>
        </p:nvSpPr>
        <p:spPr>
          <a:xfrm>
            <a:off x="623308" y="6214079"/>
            <a:ext cx="3907784" cy="543560"/>
          </a:xfrm>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896361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412559"/>
            <a:ext cx="8421664"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Part I-External Commercial Borrowings</a:t>
            </a:r>
          </a:p>
        </p:txBody>
      </p:sp>
      <p:sp>
        <p:nvSpPr>
          <p:cNvPr id="5" name="Rectangle 4"/>
          <p:cNvSpPr/>
          <p:nvPr/>
        </p:nvSpPr>
        <p:spPr>
          <a:xfrm>
            <a:off x="386449" y="1120445"/>
            <a:ext cx="10977877" cy="923330"/>
          </a:xfrm>
          <a:prstGeom prst="rect">
            <a:avLst/>
          </a:prstGeom>
        </p:spPr>
        <p:txBody>
          <a:bodyPr wrap="square">
            <a:spAutoFit/>
          </a:bodyPr>
          <a:lstStyle/>
          <a:p>
            <a:endParaRPr lang="en-US" dirty="0">
              <a:solidFill>
                <a:srgbClr val="000000"/>
              </a:solidFill>
            </a:endParaRPr>
          </a:p>
          <a:p>
            <a:r>
              <a:rPr lang="en-US" dirty="0">
                <a:solidFill>
                  <a:srgbClr val="000000"/>
                </a:solidFill>
              </a:rPr>
              <a:t>ECBs are commercial loans, raised by eligible resident entities from recognised non-resident entities should confirm to minimum maturity, end-use, all-in-cost ceiling in totality and not stand alone basis.</a:t>
            </a:r>
          </a:p>
        </p:txBody>
      </p:sp>
      <p:sp>
        <p:nvSpPr>
          <p:cNvPr id="3" name="TextBox 2">
            <a:extLst>
              <a:ext uri="{FF2B5EF4-FFF2-40B4-BE49-F238E27FC236}">
                <a16:creationId xmlns:a16="http://schemas.microsoft.com/office/drawing/2014/main" xmlns="" id="{F3AABB3D-B94D-0C40-85C3-7AF50A408BB8}"/>
              </a:ext>
            </a:extLst>
          </p:cNvPr>
          <p:cNvSpPr txBox="1"/>
          <p:nvPr/>
        </p:nvSpPr>
        <p:spPr>
          <a:xfrm>
            <a:off x="557561" y="2286000"/>
            <a:ext cx="4226312" cy="3139321"/>
          </a:xfrm>
          <a:prstGeom prst="rect">
            <a:avLst/>
          </a:prstGeom>
          <a:noFill/>
        </p:spPr>
        <p:txBody>
          <a:bodyPr wrap="square" rtlCol="0">
            <a:spAutoFit/>
          </a:bodyPr>
          <a:lstStyle/>
          <a:p>
            <a:r>
              <a:rPr lang="en-US" u="sng" dirty="0">
                <a:solidFill>
                  <a:srgbClr val="000000"/>
                </a:solidFill>
              </a:rPr>
              <a:t>Important terms used:</a:t>
            </a:r>
          </a:p>
          <a:p>
            <a:pPr marL="342900" indent="-342900">
              <a:buFont typeface="Wingdings" pitchFamily="2" charset="2"/>
              <a:buChar char="§"/>
            </a:pPr>
            <a:endParaRPr lang="en-US" dirty="0">
              <a:solidFill>
                <a:srgbClr val="000000"/>
              </a:solidFill>
            </a:endParaRPr>
          </a:p>
          <a:p>
            <a:pPr marL="342900" indent="-342900">
              <a:buFont typeface="Wingdings" pitchFamily="2" charset="2"/>
              <a:buChar char="§"/>
            </a:pPr>
            <a:r>
              <a:rPr lang="en-US" dirty="0">
                <a:solidFill>
                  <a:srgbClr val="000000"/>
                </a:solidFill>
              </a:rPr>
              <a:t>All in Cost						</a:t>
            </a:r>
          </a:p>
          <a:p>
            <a:pPr marL="342900" indent="-342900">
              <a:buFont typeface="Wingdings" pitchFamily="2" charset="2"/>
              <a:buChar char="§"/>
            </a:pPr>
            <a:r>
              <a:rPr lang="en-US" dirty="0">
                <a:solidFill>
                  <a:srgbClr val="000000"/>
                </a:solidFill>
              </a:rPr>
              <a:t>Approval Route/Approval Route</a:t>
            </a:r>
          </a:p>
          <a:p>
            <a:pPr marL="342900" indent="-342900">
              <a:buFont typeface="Wingdings" pitchFamily="2" charset="2"/>
              <a:buChar char="§"/>
            </a:pPr>
            <a:r>
              <a:rPr lang="en-US" dirty="0">
                <a:solidFill>
                  <a:srgbClr val="000000"/>
                </a:solidFill>
              </a:rPr>
              <a:t>Authorized Dealer</a:t>
            </a:r>
          </a:p>
          <a:p>
            <a:pPr marL="342900" indent="-342900">
              <a:buFont typeface="Wingdings" pitchFamily="2" charset="2"/>
              <a:buChar char="§"/>
            </a:pPr>
            <a:r>
              <a:rPr lang="en-US" dirty="0">
                <a:solidFill>
                  <a:srgbClr val="000000"/>
                </a:solidFill>
              </a:rPr>
              <a:t>Benchmark Rate</a:t>
            </a:r>
          </a:p>
          <a:p>
            <a:pPr marL="342900" indent="-342900">
              <a:buFont typeface="Wingdings" pitchFamily="2" charset="2"/>
              <a:buChar char="§"/>
            </a:pPr>
            <a:r>
              <a:rPr lang="en-US" dirty="0">
                <a:solidFill>
                  <a:srgbClr val="000000"/>
                </a:solidFill>
              </a:rPr>
              <a:t>Designated AD Category I Bank</a:t>
            </a:r>
          </a:p>
          <a:p>
            <a:pPr marL="342900" indent="-342900">
              <a:buFont typeface="Wingdings" pitchFamily="2" charset="2"/>
              <a:buChar char="§"/>
            </a:pPr>
            <a:r>
              <a:rPr lang="en-US" dirty="0">
                <a:solidFill>
                  <a:srgbClr val="000000"/>
                </a:solidFill>
              </a:rPr>
              <a:t>ECB Liability-Equity Ratio</a:t>
            </a:r>
          </a:p>
          <a:p>
            <a:pPr marL="342900" indent="-342900">
              <a:buFont typeface="Wingdings" pitchFamily="2" charset="2"/>
              <a:buChar char="§"/>
            </a:pPr>
            <a:r>
              <a:rPr lang="en-US" dirty="0">
                <a:solidFill>
                  <a:srgbClr val="000000"/>
                </a:solidFill>
              </a:rPr>
              <a:t>FATF Compliant Country</a:t>
            </a:r>
          </a:p>
          <a:p>
            <a:pPr marL="342900" indent="-342900">
              <a:buFont typeface="Wingdings" pitchFamily="2" charset="2"/>
              <a:buChar char="§"/>
            </a:pPr>
            <a:r>
              <a:rPr lang="en-US" dirty="0">
                <a:solidFill>
                  <a:srgbClr val="000000"/>
                </a:solidFill>
              </a:rPr>
              <a:t>Foreign Equity Holder</a:t>
            </a:r>
          </a:p>
          <a:p>
            <a:pPr marL="342900" indent="-342900">
              <a:buFont typeface="Wingdings" pitchFamily="2" charset="2"/>
              <a:buChar char="§"/>
            </a:pPr>
            <a:r>
              <a:rPr lang="en-US" dirty="0">
                <a:solidFill>
                  <a:srgbClr val="000000"/>
                </a:solidFill>
              </a:rPr>
              <a:t>Person Resident in India</a:t>
            </a:r>
          </a:p>
        </p:txBody>
      </p:sp>
      <p:sp>
        <p:nvSpPr>
          <p:cNvPr id="6" name="TextBox 5">
            <a:extLst>
              <a:ext uri="{FF2B5EF4-FFF2-40B4-BE49-F238E27FC236}">
                <a16:creationId xmlns:a16="http://schemas.microsoft.com/office/drawing/2014/main" xmlns="" id="{AC2293C0-C21B-574D-814E-A41007279DA6}"/>
              </a:ext>
            </a:extLst>
          </p:cNvPr>
          <p:cNvSpPr txBox="1"/>
          <p:nvPr/>
        </p:nvSpPr>
        <p:spPr>
          <a:xfrm>
            <a:off x="5875387" y="2147500"/>
            <a:ext cx="4363844" cy="3416320"/>
          </a:xfrm>
          <a:prstGeom prst="rect">
            <a:avLst/>
          </a:prstGeom>
          <a:noFill/>
        </p:spPr>
        <p:txBody>
          <a:bodyPr wrap="square" rtlCol="0">
            <a:spAutoFit/>
          </a:bodyPr>
          <a:lstStyle/>
          <a:p>
            <a:pPr marL="342900" indent="-342900">
              <a:buFont typeface="Wingdings" pitchFamily="2" charset="2"/>
              <a:buChar char="§"/>
            </a:pPr>
            <a:endParaRPr lang="en-US" dirty="0">
              <a:solidFill>
                <a:srgbClr val="000000"/>
              </a:solidFill>
            </a:endParaRPr>
          </a:p>
          <a:p>
            <a:pPr marL="342900" indent="-342900">
              <a:buFont typeface="Wingdings" pitchFamily="2" charset="2"/>
              <a:buChar char="§"/>
            </a:pPr>
            <a:endParaRPr lang="en-US" dirty="0">
              <a:solidFill>
                <a:srgbClr val="000000"/>
              </a:solidFill>
            </a:endParaRPr>
          </a:p>
          <a:p>
            <a:pPr marL="342900" indent="-342900">
              <a:buFont typeface="Wingdings" pitchFamily="2" charset="2"/>
              <a:buChar char="§"/>
            </a:pPr>
            <a:r>
              <a:rPr lang="en-US" dirty="0">
                <a:solidFill>
                  <a:srgbClr val="000000"/>
                </a:solidFill>
              </a:rPr>
              <a:t>Foreign Currency Convertible Bonds (FCCBs)							</a:t>
            </a:r>
          </a:p>
          <a:p>
            <a:pPr marL="342900" indent="-342900">
              <a:buFont typeface="Wingdings" pitchFamily="2" charset="2"/>
              <a:buChar char="§"/>
            </a:pPr>
            <a:r>
              <a:rPr lang="en-US" dirty="0">
                <a:solidFill>
                  <a:srgbClr val="000000"/>
                </a:solidFill>
              </a:rPr>
              <a:t>Foreign Currency Exchangeable Bonds (FCEBs)							</a:t>
            </a:r>
          </a:p>
          <a:p>
            <a:pPr marL="342900" indent="-342900">
              <a:buFont typeface="Wingdings" pitchFamily="2" charset="2"/>
              <a:buChar char="§"/>
            </a:pPr>
            <a:r>
              <a:rPr lang="en-US" dirty="0">
                <a:solidFill>
                  <a:srgbClr val="000000"/>
                </a:solidFill>
              </a:rPr>
              <a:t>IOSCO Compliant Country</a:t>
            </a:r>
          </a:p>
          <a:p>
            <a:pPr marL="342900" indent="-342900">
              <a:buFont typeface="Wingdings" pitchFamily="2" charset="2"/>
              <a:buChar char="§"/>
            </a:pPr>
            <a:r>
              <a:rPr lang="en-US" dirty="0">
                <a:solidFill>
                  <a:srgbClr val="000000"/>
                </a:solidFill>
              </a:rPr>
              <a:t>Infrastructure Sector and Infrastructure Space Companies</a:t>
            </a:r>
          </a:p>
          <a:p>
            <a:pPr marL="342900" indent="-342900">
              <a:buFont typeface="Wingdings" pitchFamily="2" charset="2"/>
              <a:buChar char="§"/>
            </a:pPr>
            <a:r>
              <a:rPr lang="en-US" dirty="0">
                <a:solidFill>
                  <a:srgbClr val="000000"/>
                </a:solidFill>
              </a:rPr>
              <a:t>Real Estate Activities</a:t>
            </a:r>
          </a:p>
          <a:p>
            <a:pPr marL="342900" indent="-342900">
              <a:buFont typeface="Wingdings" pitchFamily="2" charset="2"/>
              <a:buChar char="§"/>
            </a:pPr>
            <a:r>
              <a:rPr lang="en-US" dirty="0">
                <a:solidFill>
                  <a:srgbClr val="000000"/>
                </a:solidFill>
              </a:rPr>
              <a:t>Special Economic Zone &amp; Free Trade Warehousing Zone </a:t>
            </a:r>
          </a:p>
        </p:txBody>
      </p:sp>
      <p:sp>
        <p:nvSpPr>
          <p:cNvPr id="2" name="Footer Placeholder 1">
            <a:extLst>
              <a:ext uri="{FF2B5EF4-FFF2-40B4-BE49-F238E27FC236}">
                <a16:creationId xmlns:a16="http://schemas.microsoft.com/office/drawing/2014/main" xmlns="" id="{2F48728D-1632-FA4C-9261-C0E518F6FD8D}"/>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11545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4139275"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Framework of ECB</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2136944711"/>
              </p:ext>
            </p:extLst>
          </p:nvPr>
        </p:nvGraphicFramePr>
        <p:xfrm>
          <a:off x="501804" y="1188017"/>
          <a:ext cx="10727476" cy="502920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4070195">
                  <a:extLst>
                    <a:ext uri="{9D8B030D-6E8A-4147-A177-3AD203B41FA5}">
                      <a16:colId xmlns:a16="http://schemas.microsoft.com/office/drawing/2014/main" xmlns="" val="288527450"/>
                    </a:ext>
                  </a:extLst>
                </a:gridCol>
                <a:gridCol w="3757963">
                  <a:extLst>
                    <a:ext uri="{9D8B030D-6E8A-4147-A177-3AD203B41FA5}">
                      <a16:colId xmlns:a16="http://schemas.microsoft.com/office/drawing/2014/main" xmlns="" val="795869562"/>
                    </a:ext>
                  </a:extLst>
                </a:gridCol>
              </a:tblGrid>
              <a:tr h="370840">
                <a:tc>
                  <a:txBody>
                    <a:bodyPr/>
                    <a:lstStyle/>
                    <a:p>
                      <a:r>
                        <a:rPr lang="en-US" sz="1800" b="0" dirty="0"/>
                        <a:t>Sr. No</a:t>
                      </a:r>
                    </a:p>
                  </a:txBody>
                  <a:tcPr/>
                </a:tc>
                <a:tc>
                  <a:txBody>
                    <a:bodyPr/>
                    <a:lstStyle/>
                    <a:p>
                      <a:r>
                        <a:rPr lang="en-US" sz="1800" b="0" dirty="0"/>
                        <a:t>Parameters</a:t>
                      </a:r>
                    </a:p>
                  </a:txBody>
                  <a:tcPr/>
                </a:tc>
                <a:tc>
                  <a:txBody>
                    <a:bodyPr/>
                    <a:lstStyle/>
                    <a:p>
                      <a:r>
                        <a:rPr lang="en-US" sz="1800" b="0" dirty="0"/>
                        <a:t>FCY Denominated ECB</a:t>
                      </a:r>
                    </a:p>
                  </a:txBody>
                  <a:tcPr/>
                </a:tc>
                <a:tc>
                  <a:txBody>
                    <a:bodyPr/>
                    <a:lstStyle/>
                    <a:p>
                      <a:r>
                        <a:rPr lang="en-US" sz="1800" b="0" dirty="0"/>
                        <a:t>INR Denominated ECB</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1</a:t>
                      </a:r>
                    </a:p>
                  </a:txBody>
                  <a:tcPr/>
                </a:tc>
                <a:tc>
                  <a:txBody>
                    <a:bodyPr/>
                    <a:lstStyle/>
                    <a:p>
                      <a:r>
                        <a:rPr lang="en-US" sz="1800" b="0" dirty="0"/>
                        <a:t>Forms of ECB</a:t>
                      </a:r>
                    </a:p>
                  </a:txBody>
                  <a:tcPr/>
                </a:tc>
                <a:tc>
                  <a:txBody>
                    <a:bodyPr/>
                    <a:lstStyle/>
                    <a:p>
                      <a:r>
                        <a:rPr lang="en-US" sz="1800" b="0" dirty="0"/>
                        <a:t>Loans, Debentures , Trade Credits , FCCBs , FCEBs &amp; Finance Lease.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t>Loans, Preferences Shares, Debentures , Trade Credits , FCCBs , FCEBs &amp; Finance Lease. Also Rupee denominated bonds issued outside India.</a:t>
                      </a:r>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2</a:t>
                      </a:r>
                    </a:p>
                  </a:txBody>
                  <a:tcPr/>
                </a:tc>
                <a:tc>
                  <a:txBody>
                    <a:bodyPr/>
                    <a:lstStyle/>
                    <a:p>
                      <a:r>
                        <a:rPr lang="en-US" sz="1800" b="0" dirty="0"/>
                        <a:t>Eligible Borrowers</a:t>
                      </a:r>
                    </a:p>
                  </a:txBody>
                  <a:tcPr/>
                </a:tc>
                <a:tc>
                  <a:txBody>
                    <a:bodyPr/>
                    <a:lstStyle/>
                    <a:p>
                      <a:r>
                        <a:rPr lang="en-US" sz="1800" b="0" dirty="0"/>
                        <a:t>FDI Eligible Entities and Port Trusts, </a:t>
                      </a:r>
                    </a:p>
                    <a:p>
                      <a:r>
                        <a:rPr lang="en-US" sz="1800" b="0" dirty="0"/>
                        <a:t>Units in SEZ, SIDBI and Exim Bank</a:t>
                      </a:r>
                    </a:p>
                  </a:txBody>
                  <a:tcPr/>
                </a:tc>
                <a:tc>
                  <a:txBody>
                    <a:bodyPr/>
                    <a:lstStyle/>
                    <a:p>
                      <a:r>
                        <a:rPr lang="en-US" sz="1800" b="0" dirty="0">
                          <a:solidFill>
                            <a:schemeClr val="tx1"/>
                          </a:solidFill>
                        </a:rPr>
                        <a:t>All entities eligible to raise ECBs in FCY and Entities engaged in Micro-Finance activities, Section 8 Companies, Registered Trusts, Societies and NGOs</a:t>
                      </a:r>
                    </a:p>
                  </a:txBody>
                  <a:tcPr/>
                </a:tc>
                <a:extLst>
                  <a:ext uri="{0D108BD9-81ED-4DB2-BD59-A6C34878D82A}">
                    <a16:rowId xmlns:a16="http://schemas.microsoft.com/office/drawing/2014/main" xmlns="" val="1572653398"/>
                  </a:ext>
                </a:extLst>
              </a:tr>
              <a:tr h="370840">
                <a:tc>
                  <a:txBody>
                    <a:bodyPr/>
                    <a:lstStyle/>
                    <a:p>
                      <a:r>
                        <a:rPr lang="en-US" sz="1800" b="0" dirty="0">
                          <a:solidFill>
                            <a:schemeClr val="tx1"/>
                          </a:solidFill>
                        </a:rPr>
                        <a:t>3</a:t>
                      </a:r>
                    </a:p>
                  </a:txBody>
                  <a:tcPr/>
                </a:tc>
                <a:tc>
                  <a:txBody>
                    <a:bodyPr/>
                    <a:lstStyle/>
                    <a:p>
                      <a:r>
                        <a:rPr lang="en-US" sz="1800" b="0" dirty="0"/>
                        <a:t>Recognized Lenders</a:t>
                      </a:r>
                    </a:p>
                  </a:txBody>
                  <a:tcPr/>
                </a:tc>
                <a:tc gridSpan="2">
                  <a:txBody>
                    <a:bodyPr/>
                    <a:lstStyle/>
                    <a:p>
                      <a:r>
                        <a:rPr lang="en-US" sz="1800" b="0" dirty="0"/>
                        <a:t>Lender should be resident of FATF countries </a:t>
                      </a:r>
                      <a:r>
                        <a:rPr lang="en-US" sz="1800" b="0" dirty="0">
                          <a:hlinkClick r:id="rId2"/>
                        </a:rPr>
                        <a:t>http://www.fatf-gafi.org/countries/#FATF</a:t>
                      </a:r>
                      <a:r>
                        <a:rPr lang="en-US" sz="1800" b="0" dirty="0"/>
                        <a:t> or IOSCO Compliant country </a:t>
                      </a:r>
                      <a:r>
                        <a:rPr lang="en-US" sz="1800" b="0" dirty="0">
                          <a:hlinkClick r:id="rId3"/>
                        </a:rPr>
                        <a:t>https://www.iosco.org/about/?subSection=mmou&amp;subSection1=signatories</a:t>
                      </a:r>
                      <a:r>
                        <a:rPr lang="en-US" sz="1800" b="0" dirty="0"/>
                        <a:t> </a:t>
                      </a:r>
                    </a:p>
                    <a:p>
                      <a:r>
                        <a:rPr lang="en-US" sz="1800" b="0" dirty="0"/>
                        <a:t>Multilateral and Regional Financial Institutions where India is member can lend</a:t>
                      </a:r>
                    </a:p>
                    <a:p>
                      <a:r>
                        <a:rPr lang="en-US" sz="1800" b="0" dirty="0"/>
                        <a:t>Individuals &amp; Foreign Branches or Subsidiaries of India Banks.</a:t>
                      </a:r>
                    </a:p>
                  </a:txBody>
                  <a:tcPr/>
                </a:tc>
                <a:tc hMerge="1">
                  <a:txBody>
                    <a:bodyPr/>
                    <a:lstStyle/>
                    <a:p>
                      <a:endParaRPr lang="en-US" sz="1800" b="0" dirty="0">
                        <a:solidFill>
                          <a:schemeClr val="tx1"/>
                        </a:solidFill>
                      </a:endParaRPr>
                    </a:p>
                  </a:txBody>
                  <a:tcPr/>
                </a:tc>
                <a:extLst>
                  <a:ext uri="{0D108BD9-81ED-4DB2-BD59-A6C34878D82A}">
                    <a16:rowId xmlns:a16="http://schemas.microsoft.com/office/drawing/2014/main" xmlns="" val="2552680484"/>
                  </a:ext>
                </a:extLst>
              </a:tr>
            </a:tbl>
          </a:graphicData>
        </a:graphic>
      </p:graphicFrame>
      <p:sp>
        <p:nvSpPr>
          <p:cNvPr id="3" name="Footer Placeholder 2">
            <a:extLst>
              <a:ext uri="{FF2B5EF4-FFF2-40B4-BE49-F238E27FC236}">
                <a16:creationId xmlns:a16="http://schemas.microsoft.com/office/drawing/2014/main" xmlns="" id="{7A5B51EF-EB8A-A04E-BDC6-57AC2DD91AA6}"/>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1935699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4139275"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Framework of ECB</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4252129106"/>
              </p:ext>
            </p:extLst>
          </p:nvPr>
        </p:nvGraphicFramePr>
        <p:xfrm>
          <a:off x="501804" y="1188017"/>
          <a:ext cx="10727476" cy="4955474"/>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4070195">
                  <a:extLst>
                    <a:ext uri="{9D8B030D-6E8A-4147-A177-3AD203B41FA5}">
                      <a16:colId xmlns:a16="http://schemas.microsoft.com/office/drawing/2014/main" xmlns="" val="288527450"/>
                    </a:ext>
                  </a:extLst>
                </a:gridCol>
                <a:gridCol w="3757963">
                  <a:extLst>
                    <a:ext uri="{9D8B030D-6E8A-4147-A177-3AD203B41FA5}">
                      <a16:colId xmlns:a16="http://schemas.microsoft.com/office/drawing/2014/main" xmlns="" val="795869562"/>
                    </a:ext>
                  </a:extLst>
                </a:gridCol>
              </a:tblGrid>
              <a:tr h="604134">
                <a:tc>
                  <a:txBody>
                    <a:bodyPr/>
                    <a:lstStyle/>
                    <a:p>
                      <a:r>
                        <a:rPr lang="en-US" sz="1800" b="0" dirty="0"/>
                        <a:t>Sr. No</a:t>
                      </a:r>
                    </a:p>
                  </a:txBody>
                  <a:tcPr/>
                </a:tc>
                <a:tc>
                  <a:txBody>
                    <a:bodyPr/>
                    <a:lstStyle/>
                    <a:p>
                      <a:r>
                        <a:rPr lang="en-US" sz="1800" b="0" dirty="0"/>
                        <a:t>Parameters</a:t>
                      </a:r>
                    </a:p>
                  </a:txBody>
                  <a:tcPr/>
                </a:tc>
                <a:tc>
                  <a:txBody>
                    <a:bodyPr/>
                    <a:lstStyle/>
                    <a:p>
                      <a:r>
                        <a:rPr lang="en-US" sz="1800" b="0" dirty="0"/>
                        <a:t>FCY Denominated ECB</a:t>
                      </a:r>
                    </a:p>
                  </a:txBody>
                  <a:tcPr/>
                </a:tc>
                <a:tc>
                  <a:txBody>
                    <a:bodyPr/>
                    <a:lstStyle/>
                    <a:p>
                      <a:r>
                        <a:rPr lang="en-US" sz="1800" b="0" dirty="0"/>
                        <a:t>INR Denominated ECB</a:t>
                      </a:r>
                    </a:p>
                  </a:txBody>
                  <a:tcPr/>
                </a:tc>
                <a:extLst>
                  <a:ext uri="{0D108BD9-81ED-4DB2-BD59-A6C34878D82A}">
                    <a16:rowId xmlns:a16="http://schemas.microsoft.com/office/drawing/2014/main" xmlns="" val="1603631215"/>
                  </a:ext>
                </a:extLst>
              </a:tr>
              <a:tr h="4315394">
                <a:tc>
                  <a:txBody>
                    <a:bodyPr/>
                    <a:lstStyle/>
                    <a:p>
                      <a:r>
                        <a:rPr lang="en-US" sz="1800" b="0" dirty="0">
                          <a:solidFill>
                            <a:schemeClr val="tx1"/>
                          </a:solidFill>
                        </a:rPr>
                        <a:t>4</a:t>
                      </a:r>
                    </a:p>
                  </a:txBody>
                  <a:tcPr/>
                </a:tc>
                <a:tc>
                  <a:txBody>
                    <a:bodyPr/>
                    <a:lstStyle/>
                    <a:p>
                      <a:r>
                        <a:rPr lang="en-US" sz="1800" b="0" dirty="0"/>
                        <a:t>Minimum Average Maturity Period (MAMP)</a:t>
                      </a:r>
                    </a:p>
                  </a:txBody>
                  <a:tcPr/>
                </a:tc>
                <a:tc gridSpan="2">
                  <a:txBody>
                    <a:bodyPr/>
                    <a:lstStyle/>
                    <a:p>
                      <a:r>
                        <a:rPr lang="en-US" sz="1800" b="0" dirty="0"/>
                        <a:t>MAMP for ECB other than specific categories will be 3 years if call &amp; put options is attached to ECB then it can be exercised after completion of MAMP.</a:t>
                      </a:r>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p>
                      <a:endParaRPr lang="en-US" sz="1800" b="0"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p>
                  </a:txBody>
                  <a:tcPr/>
                </a:tc>
                <a:extLst>
                  <a:ext uri="{0D108BD9-81ED-4DB2-BD59-A6C34878D82A}">
                    <a16:rowId xmlns:a16="http://schemas.microsoft.com/office/drawing/2014/main" xmlns="" val="2063697250"/>
                  </a:ext>
                </a:extLst>
              </a:tr>
            </a:tbl>
          </a:graphicData>
        </a:graphic>
      </p:graphicFrame>
      <p:graphicFrame>
        <p:nvGraphicFramePr>
          <p:cNvPr id="3" name="Table 2">
            <a:extLst>
              <a:ext uri="{FF2B5EF4-FFF2-40B4-BE49-F238E27FC236}">
                <a16:creationId xmlns:a16="http://schemas.microsoft.com/office/drawing/2014/main" xmlns="" id="{7BCB9A56-DAC2-FE43-AC1A-2DCCD750D6B1}"/>
              </a:ext>
            </a:extLst>
          </p:cNvPr>
          <p:cNvGraphicFramePr>
            <a:graphicFrameLocks noGrp="1"/>
          </p:cNvGraphicFramePr>
          <p:nvPr>
            <p:extLst>
              <p:ext uri="{D42A27DB-BD31-4B8C-83A1-F6EECF244321}">
                <p14:modId xmlns:p14="http://schemas.microsoft.com/office/powerpoint/2010/main" val="2635609590"/>
              </p:ext>
            </p:extLst>
          </p:nvPr>
        </p:nvGraphicFramePr>
        <p:xfrm>
          <a:off x="3481660" y="2492710"/>
          <a:ext cx="7680711" cy="3614835"/>
        </p:xfrm>
        <a:graphic>
          <a:graphicData uri="http://schemas.openxmlformats.org/drawingml/2006/table">
            <a:tbl>
              <a:tblPr firstRow="1" bandRow="1">
                <a:tableStyleId>{69012ECD-51FC-41F1-AA8D-1B2483CD663E}</a:tableStyleId>
              </a:tblPr>
              <a:tblGrid>
                <a:gridCol w="822355">
                  <a:extLst>
                    <a:ext uri="{9D8B030D-6E8A-4147-A177-3AD203B41FA5}">
                      <a16:colId xmlns:a16="http://schemas.microsoft.com/office/drawing/2014/main" xmlns="" val="829918403"/>
                    </a:ext>
                  </a:extLst>
                </a:gridCol>
                <a:gridCol w="5854746">
                  <a:extLst>
                    <a:ext uri="{9D8B030D-6E8A-4147-A177-3AD203B41FA5}">
                      <a16:colId xmlns:a16="http://schemas.microsoft.com/office/drawing/2014/main" xmlns="" val="902175816"/>
                    </a:ext>
                  </a:extLst>
                </a:gridCol>
                <a:gridCol w="1003610">
                  <a:extLst>
                    <a:ext uri="{9D8B030D-6E8A-4147-A177-3AD203B41FA5}">
                      <a16:colId xmlns:a16="http://schemas.microsoft.com/office/drawing/2014/main" xmlns="" val="3103478432"/>
                    </a:ext>
                  </a:extLst>
                </a:gridCol>
              </a:tblGrid>
              <a:tr h="322849">
                <a:tc>
                  <a:txBody>
                    <a:bodyPr/>
                    <a:lstStyle/>
                    <a:p>
                      <a:r>
                        <a:rPr lang="en-US" sz="1600" b="0" dirty="0"/>
                        <a:t>Sl.No</a:t>
                      </a:r>
                    </a:p>
                  </a:txBody>
                  <a:tcPr/>
                </a:tc>
                <a:tc>
                  <a:txBody>
                    <a:bodyPr/>
                    <a:lstStyle/>
                    <a:p>
                      <a:r>
                        <a:rPr lang="en-US" sz="1600" b="0" dirty="0"/>
                        <a:t>Category</a:t>
                      </a:r>
                    </a:p>
                  </a:txBody>
                  <a:tcPr/>
                </a:tc>
                <a:tc>
                  <a:txBody>
                    <a:bodyPr/>
                    <a:lstStyle/>
                    <a:p>
                      <a:r>
                        <a:rPr lang="en-US" sz="1600" b="0" dirty="0"/>
                        <a:t>MAMP</a:t>
                      </a:r>
                    </a:p>
                  </a:txBody>
                  <a:tcPr/>
                </a:tc>
                <a:extLst>
                  <a:ext uri="{0D108BD9-81ED-4DB2-BD59-A6C34878D82A}">
                    <a16:rowId xmlns:a16="http://schemas.microsoft.com/office/drawing/2014/main" xmlns="" val="142653582"/>
                  </a:ext>
                </a:extLst>
              </a:tr>
              <a:tr h="534617">
                <a:tc>
                  <a:txBody>
                    <a:bodyPr/>
                    <a:lstStyle/>
                    <a:p>
                      <a:r>
                        <a:rPr lang="en-US" sz="1600" b="0" dirty="0"/>
                        <a:t>1</a:t>
                      </a:r>
                    </a:p>
                  </a:txBody>
                  <a:tcPr/>
                </a:tc>
                <a:tc>
                  <a:txBody>
                    <a:bodyPr/>
                    <a:lstStyle/>
                    <a:p>
                      <a:r>
                        <a:rPr lang="en-US" sz="1600" b="0" dirty="0"/>
                        <a:t>ECB by Manufacturing Companies upto USD 50 Millions per FY</a:t>
                      </a:r>
                    </a:p>
                  </a:txBody>
                  <a:tcPr/>
                </a:tc>
                <a:tc>
                  <a:txBody>
                    <a:bodyPr/>
                    <a:lstStyle/>
                    <a:p>
                      <a:r>
                        <a:rPr lang="en-US" sz="1600" b="0" dirty="0"/>
                        <a:t>1 year</a:t>
                      </a:r>
                    </a:p>
                  </a:txBody>
                  <a:tcPr/>
                </a:tc>
                <a:extLst>
                  <a:ext uri="{0D108BD9-81ED-4DB2-BD59-A6C34878D82A}">
                    <a16:rowId xmlns:a16="http://schemas.microsoft.com/office/drawing/2014/main" xmlns="" val="65145691"/>
                  </a:ext>
                </a:extLst>
              </a:tr>
              <a:tr h="557649">
                <a:tc>
                  <a:txBody>
                    <a:bodyPr/>
                    <a:lstStyle/>
                    <a:p>
                      <a:r>
                        <a:rPr lang="en-US" sz="1600" b="0" dirty="0"/>
                        <a:t>2</a:t>
                      </a:r>
                    </a:p>
                  </a:txBody>
                  <a:tcPr/>
                </a:tc>
                <a:tc>
                  <a:txBody>
                    <a:bodyPr/>
                    <a:lstStyle/>
                    <a:p>
                      <a:r>
                        <a:rPr lang="en-US" sz="1600" b="0" dirty="0"/>
                        <a:t>ECB by Foreign equity holder for working capital purposes, general corporate purposes or for repayment of rupee loans</a:t>
                      </a:r>
                    </a:p>
                  </a:txBody>
                  <a:tcPr/>
                </a:tc>
                <a:tc>
                  <a:txBody>
                    <a:bodyPr/>
                    <a:lstStyle/>
                    <a:p>
                      <a:r>
                        <a:rPr lang="en-US" sz="1600" b="0" dirty="0"/>
                        <a:t>5 years</a:t>
                      </a:r>
                    </a:p>
                  </a:txBody>
                  <a:tcPr/>
                </a:tc>
                <a:extLst>
                  <a:ext uri="{0D108BD9-81ED-4DB2-BD59-A6C34878D82A}">
                    <a16:rowId xmlns:a16="http://schemas.microsoft.com/office/drawing/2014/main" xmlns="" val="3854369725"/>
                  </a:ext>
                </a:extLst>
              </a:tr>
              <a:tr h="792448">
                <a:tc>
                  <a:txBody>
                    <a:bodyPr/>
                    <a:lstStyle/>
                    <a:p>
                      <a:r>
                        <a:rPr lang="en-US" sz="1600" b="0" dirty="0"/>
                        <a:t>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ECB raised for working capital purposes or general corporate purposes or on lending by NBFCs for working capital or general corporate purposes</a:t>
                      </a:r>
                    </a:p>
                  </a:txBody>
                  <a:tcPr/>
                </a:tc>
                <a:tc>
                  <a:txBody>
                    <a:bodyPr/>
                    <a:lstStyle/>
                    <a:p>
                      <a:r>
                        <a:rPr lang="en-US" sz="1600" b="0" dirty="0"/>
                        <a:t>10 years</a:t>
                      </a:r>
                    </a:p>
                  </a:txBody>
                  <a:tcPr/>
                </a:tc>
                <a:extLst>
                  <a:ext uri="{0D108BD9-81ED-4DB2-BD59-A6C34878D82A}">
                    <a16:rowId xmlns:a16="http://schemas.microsoft.com/office/drawing/2014/main" xmlns="" val="3479681364"/>
                  </a:ext>
                </a:extLst>
              </a:tr>
              <a:tr h="557649">
                <a:tc>
                  <a:txBody>
                    <a:bodyPr/>
                    <a:lstStyle/>
                    <a:p>
                      <a:r>
                        <a:rPr lang="en-US" sz="1600" b="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ECB raised for repayment of rupee loans availed for capex or NBFCs for on lending purpose</a:t>
                      </a:r>
                    </a:p>
                  </a:txBody>
                  <a:tcPr/>
                </a:tc>
                <a:tc>
                  <a:txBody>
                    <a:bodyPr/>
                    <a:lstStyle/>
                    <a:p>
                      <a:r>
                        <a:rPr lang="en-US" sz="1600" b="0" dirty="0"/>
                        <a:t>7 years</a:t>
                      </a:r>
                    </a:p>
                  </a:txBody>
                  <a:tcPr/>
                </a:tc>
                <a:extLst>
                  <a:ext uri="{0D108BD9-81ED-4DB2-BD59-A6C34878D82A}">
                    <a16:rowId xmlns:a16="http://schemas.microsoft.com/office/drawing/2014/main" xmlns="" val="2402463951"/>
                  </a:ext>
                </a:extLst>
              </a:tr>
              <a:tr h="763738">
                <a:tc>
                  <a:txBody>
                    <a:bodyPr/>
                    <a:lstStyle/>
                    <a:p>
                      <a:r>
                        <a:rPr lang="en-US" sz="1600" b="0" dirty="0"/>
                        <a:t>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t>ECB raised for repayment of rupee loans availed domestically for purposes other than capex, on-lending by NBFCs for same purpose.</a:t>
                      </a:r>
                    </a:p>
                  </a:txBody>
                  <a:tcPr/>
                </a:tc>
                <a:tc>
                  <a:txBody>
                    <a:bodyPr/>
                    <a:lstStyle/>
                    <a:p>
                      <a:r>
                        <a:rPr lang="en-US" sz="1600" b="0" dirty="0"/>
                        <a:t>10 years</a:t>
                      </a:r>
                    </a:p>
                  </a:txBody>
                  <a:tcPr/>
                </a:tc>
                <a:extLst>
                  <a:ext uri="{0D108BD9-81ED-4DB2-BD59-A6C34878D82A}">
                    <a16:rowId xmlns:a16="http://schemas.microsoft.com/office/drawing/2014/main" xmlns="" val="596972134"/>
                  </a:ext>
                </a:extLst>
              </a:tr>
            </a:tbl>
          </a:graphicData>
        </a:graphic>
      </p:graphicFrame>
      <p:sp>
        <p:nvSpPr>
          <p:cNvPr id="5" name="Footer Placeholder 4">
            <a:extLst>
              <a:ext uri="{FF2B5EF4-FFF2-40B4-BE49-F238E27FC236}">
                <a16:creationId xmlns:a16="http://schemas.microsoft.com/office/drawing/2014/main" xmlns="" id="{1351EDF2-056B-B747-8F98-191232CD2729}"/>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8676125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449" y="334536"/>
            <a:ext cx="4139275" cy="707886"/>
          </a:xfrm>
          <a:prstGeom prst="rect">
            <a:avLst/>
          </a:prstGeom>
          <a:noFill/>
        </p:spPr>
        <p:txBody>
          <a:bodyPr wrap="none" lIns="91440" tIns="45720" rIns="91440" bIns="45720">
            <a:spAutoFit/>
          </a:bodyPr>
          <a:lstStyle/>
          <a:p>
            <a:r>
              <a:rPr lang="en-US" sz="4000" dirty="0">
                <a:ln w="0"/>
                <a:solidFill>
                  <a:schemeClr val="accent1"/>
                </a:solidFill>
                <a:effectLst>
                  <a:outerShdw blurRad="38100" dist="25400" dir="5400000" algn="ctr" rotWithShape="0">
                    <a:srgbClr val="6E747A">
                      <a:alpha val="43000"/>
                    </a:srgbClr>
                  </a:outerShdw>
                </a:effectLst>
              </a:rPr>
              <a:t>Framework of ECB</a:t>
            </a:r>
          </a:p>
        </p:txBody>
      </p:sp>
      <p:graphicFrame>
        <p:nvGraphicFramePr>
          <p:cNvPr id="2" name="Table 1">
            <a:extLst>
              <a:ext uri="{FF2B5EF4-FFF2-40B4-BE49-F238E27FC236}">
                <a16:creationId xmlns:a16="http://schemas.microsoft.com/office/drawing/2014/main" xmlns="" id="{39475C04-1E79-4A47-93BC-C2B1E835CF88}"/>
              </a:ext>
            </a:extLst>
          </p:cNvPr>
          <p:cNvGraphicFramePr>
            <a:graphicFrameLocks noGrp="1"/>
          </p:cNvGraphicFramePr>
          <p:nvPr>
            <p:extLst>
              <p:ext uri="{D42A27DB-BD31-4B8C-83A1-F6EECF244321}">
                <p14:modId xmlns:p14="http://schemas.microsoft.com/office/powerpoint/2010/main" val="3327372980"/>
              </p:ext>
            </p:extLst>
          </p:nvPr>
        </p:nvGraphicFramePr>
        <p:xfrm>
          <a:off x="501804" y="1188017"/>
          <a:ext cx="10727476" cy="4399280"/>
        </p:xfrm>
        <a:graphic>
          <a:graphicData uri="http://schemas.openxmlformats.org/drawingml/2006/table">
            <a:tbl>
              <a:tblPr firstRow="1" bandRow="1">
                <a:tableStyleId>{69012ECD-51FC-41F1-AA8D-1B2483CD663E}</a:tableStyleId>
              </a:tblPr>
              <a:tblGrid>
                <a:gridCol w="591016">
                  <a:extLst>
                    <a:ext uri="{9D8B030D-6E8A-4147-A177-3AD203B41FA5}">
                      <a16:colId xmlns:a16="http://schemas.microsoft.com/office/drawing/2014/main" xmlns="" val="1919299512"/>
                    </a:ext>
                  </a:extLst>
                </a:gridCol>
                <a:gridCol w="2308302">
                  <a:extLst>
                    <a:ext uri="{9D8B030D-6E8A-4147-A177-3AD203B41FA5}">
                      <a16:colId xmlns:a16="http://schemas.microsoft.com/office/drawing/2014/main" xmlns="" val="3830871713"/>
                    </a:ext>
                  </a:extLst>
                </a:gridCol>
                <a:gridCol w="3914079">
                  <a:extLst>
                    <a:ext uri="{9D8B030D-6E8A-4147-A177-3AD203B41FA5}">
                      <a16:colId xmlns:a16="http://schemas.microsoft.com/office/drawing/2014/main" xmlns="" val="288527450"/>
                    </a:ext>
                  </a:extLst>
                </a:gridCol>
                <a:gridCol w="156116">
                  <a:extLst>
                    <a:ext uri="{9D8B030D-6E8A-4147-A177-3AD203B41FA5}">
                      <a16:colId xmlns:a16="http://schemas.microsoft.com/office/drawing/2014/main" xmlns="" val="2311085420"/>
                    </a:ext>
                  </a:extLst>
                </a:gridCol>
                <a:gridCol w="3757963">
                  <a:extLst>
                    <a:ext uri="{9D8B030D-6E8A-4147-A177-3AD203B41FA5}">
                      <a16:colId xmlns:a16="http://schemas.microsoft.com/office/drawing/2014/main" xmlns="" val="795869562"/>
                    </a:ext>
                  </a:extLst>
                </a:gridCol>
              </a:tblGrid>
              <a:tr h="370840">
                <a:tc>
                  <a:txBody>
                    <a:bodyPr/>
                    <a:lstStyle/>
                    <a:p>
                      <a:r>
                        <a:rPr lang="en-US" sz="1800" b="0" dirty="0"/>
                        <a:t>Sr. No</a:t>
                      </a:r>
                    </a:p>
                  </a:txBody>
                  <a:tcPr/>
                </a:tc>
                <a:tc>
                  <a:txBody>
                    <a:bodyPr/>
                    <a:lstStyle/>
                    <a:p>
                      <a:r>
                        <a:rPr lang="en-US" sz="1800" b="0" dirty="0"/>
                        <a:t>Parameters</a:t>
                      </a:r>
                    </a:p>
                  </a:txBody>
                  <a:tcPr/>
                </a:tc>
                <a:tc gridSpan="2">
                  <a:txBody>
                    <a:bodyPr/>
                    <a:lstStyle/>
                    <a:p>
                      <a:r>
                        <a:rPr lang="en-US" sz="1800" b="0" dirty="0"/>
                        <a:t>FCY Denominated ECB</a:t>
                      </a:r>
                    </a:p>
                  </a:txBody>
                  <a:tcPr/>
                </a:tc>
                <a:tc hMerge="1">
                  <a:txBody>
                    <a:bodyPr/>
                    <a:lstStyle/>
                    <a:p>
                      <a:endParaRPr lang="en-US"/>
                    </a:p>
                  </a:txBody>
                  <a:tcPr/>
                </a:tc>
                <a:tc>
                  <a:txBody>
                    <a:bodyPr/>
                    <a:lstStyle/>
                    <a:p>
                      <a:r>
                        <a:rPr lang="en-US" sz="1800" b="0" dirty="0"/>
                        <a:t>INR Denominated ECB</a:t>
                      </a:r>
                    </a:p>
                  </a:txBody>
                  <a:tcPr/>
                </a:tc>
                <a:extLst>
                  <a:ext uri="{0D108BD9-81ED-4DB2-BD59-A6C34878D82A}">
                    <a16:rowId xmlns:a16="http://schemas.microsoft.com/office/drawing/2014/main" xmlns="" val="1603631215"/>
                  </a:ext>
                </a:extLst>
              </a:tr>
              <a:tr h="370840">
                <a:tc>
                  <a:txBody>
                    <a:bodyPr/>
                    <a:lstStyle/>
                    <a:p>
                      <a:r>
                        <a:rPr lang="en-US" sz="1800" b="0" dirty="0">
                          <a:solidFill>
                            <a:schemeClr val="tx1"/>
                          </a:solidFill>
                        </a:rPr>
                        <a:t>5</a:t>
                      </a:r>
                    </a:p>
                  </a:txBody>
                  <a:tcPr/>
                </a:tc>
                <a:tc>
                  <a:txBody>
                    <a:bodyPr/>
                    <a:lstStyle/>
                    <a:p>
                      <a:r>
                        <a:rPr lang="en-US" sz="1800" b="0" dirty="0"/>
                        <a:t>All in cost</a:t>
                      </a:r>
                    </a:p>
                  </a:txBody>
                  <a:tcPr/>
                </a:tc>
                <a:tc gridSpan="3">
                  <a:txBody>
                    <a:bodyPr/>
                    <a:lstStyle/>
                    <a:p>
                      <a:r>
                        <a:rPr lang="en-US" sz="1800" b="0" dirty="0"/>
                        <a:t>Benchmark rate plus 450 bps spread</a:t>
                      </a:r>
                    </a:p>
                  </a:txBody>
                  <a:tcPr/>
                </a:tc>
                <a:tc hMerge="1">
                  <a:txBody>
                    <a:bodyPr/>
                    <a:lstStyle/>
                    <a:p>
                      <a:endParaRPr 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0" dirty="0"/>
                    </a:p>
                  </a:txBody>
                  <a:tcPr/>
                </a:tc>
                <a:extLst>
                  <a:ext uri="{0D108BD9-81ED-4DB2-BD59-A6C34878D82A}">
                    <a16:rowId xmlns:a16="http://schemas.microsoft.com/office/drawing/2014/main" xmlns="" val="2063697250"/>
                  </a:ext>
                </a:extLst>
              </a:tr>
              <a:tr h="370840">
                <a:tc>
                  <a:txBody>
                    <a:bodyPr/>
                    <a:lstStyle/>
                    <a:p>
                      <a:r>
                        <a:rPr lang="en-US" sz="1800" b="0" dirty="0">
                          <a:solidFill>
                            <a:schemeClr val="tx1"/>
                          </a:solidFill>
                        </a:rPr>
                        <a:t>6</a:t>
                      </a:r>
                    </a:p>
                  </a:txBody>
                  <a:tcPr/>
                </a:tc>
                <a:tc>
                  <a:txBody>
                    <a:bodyPr/>
                    <a:lstStyle/>
                    <a:p>
                      <a:r>
                        <a:rPr lang="en-US" sz="1800" b="0" dirty="0"/>
                        <a:t>Others cost</a:t>
                      </a:r>
                    </a:p>
                  </a:txBody>
                  <a:tcPr/>
                </a:tc>
                <a:tc gridSpan="3">
                  <a:txBody>
                    <a:bodyPr/>
                    <a:lstStyle/>
                    <a:p>
                      <a:r>
                        <a:rPr lang="en-US" sz="1800" b="0" dirty="0">
                          <a:solidFill>
                            <a:schemeClr val="tx1"/>
                          </a:solidFill>
                        </a:rPr>
                        <a:t>Other prepayment costs should not be more than 2%</a:t>
                      </a:r>
                    </a:p>
                  </a:txBody>
                  <a:tcPr/>
                </a:tc>
                <a:tc hMerge="1">
                  <a:txBody>
                    <a:bodyPr/>
                    <a:lstStyle/>
                    <a:p>
                      <a:endParaRPr lang="en-US"/>
                    </a:p>
                  </a:txBody>
                  <a:tcPr/>
                </a:tc>
                <a:tc hMerge="1">
                  <a:txBody>
                    <a:bodyPr/>
                    <a:lstStyle/>
                    <a:p>
                      <a:endParaRPr lang="en-US" sz="1800" b="0" dirty="0">
                        <a:solidFill>
                          <a:schemeClr val="tx1"/>
                        </a:solidFill>
                      </a:endParaRPr>
                    </a:p>
                  </a:txBody>
                  <a:tcPr/>
                </a:tc>
                <a:extLst>
                  <a:ext uri="{0D108BD9-81ED-4DB2-BD59-A6C34878D82A}">
                    <a16:rowId xmlns:a16="http://schemas.microsoft.com/office/drawing/2014/main" xmlns="" val="1572653398"/>
                  </a:ext>
                </a:extLst>
              </a:tr>
              <a:tr h="370840">
                <a:tc>
                  <a:txBody>
                    <a:bodyPr/>
                    <a:lstStyle/>
                    <a:p>
                      <a:r>
                        <a:rPr lang="en-US" sz="1800" b="0" dirty="0">
                          <a:solidFill>
                            <a:schemeClr val="tx1"/>
                          </a:solidFill>
                        </a:rPr>
                        <a:t>7</a:t>
                      </a:r>
                    </a:p>
                  </a:txBody>
                  <a:tcPr/>
                </a:tc>
                <a:tc>
                  <a:txBody>
                    <a:bodyPr/>
                    <a:lstStyle/>
                    <a:p>
                      <a:r>
                        <a:rPr lang="en-US" sz="1800" b="0" dirty="0"/>
                        <a:t>End Uses</a:t>
                      </a:r>
                    </a:p>
                  </a:txBody>
                  <a:tcPr/>
                </a:tc>
                <a:tc gridSpan="3">
                  <a:txBody>
                    <a:bodyPr/>
                    <a:lstStyle/>
                    <a:p>
                      <a:r>
                        <a:rPr lang="en-US" sz="1800" b="0" dirty="0"/>
                        <a:t>Negative List are:</a:t>
                      </a:r>
                    </a:p>
                    <a:p>
                      <a:pPr marL="342900" indent="-342900">
                        <a:buAutoNum type="alphaLcParenR"/>
                      </a:pPr>
                      <a:r>
                        <a:rPr lang="en-US" sz="1800" b="0" dirty="0"/>
                        <a:t>Real Estate Activities</a:t>
                      </a:r>
                    </a:p>
                    <a:p>
                      <a:pPr marL="342900" indent="-342900">
                        <a:buAutoNum type="alphaLcParenR"/>
                      </a:pPr>
                      <a:r>
                        <a:rPr lang="en-US" sz="1800" b="0" dirty="0"/>
                        <a:t>Investment in Capital Market</a:t>
                      </a:r>
                    </a:p>
                    <a:p>
                      <a:pPr marL="342900" indent="-342900">
                        <a:buAutoNum type="alphaLcParenR"/>
                      </a:pPr>
                      <a:r>
                        <a:rPr lang="en-US" sz="1800" b="0" dirty="0"/>
                        <a:t>Equity Investment</a:t>
                      </a:r>
                    </a:p>
                    <a:p>
                      <a:pPr marL="342900" indent="-342900">
                        <a:buAutoNum type="alphaLcParenR"/>
                      </a:pPr>
                      <a:r>
                        <a:rPr lang="en-US" sz="1800" b="0" dirty="0"/>
                        <a:t>Working Capital, General Corporate Purposes, repayment of rupee loans on lending to entities except by NBFCs</a:t>
                      </a:r>
                    </a:p>
                  </a:txBody>
                  <a:tcPr/>
                </a:tc>
                <a:tc hMerge="1">
                  <a:txBody>
                    <a:bodyPr/>
                    <a:lstStyle/>
                    <a:p>
                      <a:endParaRPr lang="en-US"/>
                    </a:p>
                  </a:txBody>
                  <a:tcPr/>
                </a:tc>
                <a:tc hMerge="1">
                  <a:txBody>
                    <a:bodyPr/>
                    <a:lstStyle/>
                    <a:p>
                      <a:endParaRPr lang="en-US" sz="1800" b="0" dirty="0">
                        <a:solidFill>
                          <a:schemeClr val="tx1"/>
                        </a:solidFill>
                      </a:endParaRPr>
                    </a:p>
                  </a:txBody>
                  <a:tcPr/>
                </a:tc>
                <a:extLst>
                  <a:ext uri="{0D108BD9-81ED-4DB2-BD59-A6C34878D82A}">
                    <a16:rowId xmlns:a16="http://schemas.microsoft.com/office/drawing/2014/main" xmlns="" val="2552680484"/>
                  </a:ext>
                </a:extLst>
              </a:tr>
              <a:tr h="370840">
                <a:tc>
                  <a:txBody>
                    <a:bodyPr/>
                    <a:lstStyle/>
                    <a:p>
                      <a:r>
                        <a:rPr lang="en-US" sz="1800" b="0" dirty="0">
                          <a:solidFill>
                            <a:schemeClr val="tx1"/>
                          </a:solidFill>
                        </a:rPr>
                        <a:t>8</a:t>
                      </a:r>
                    </a:p>
                  </a:txBody>
                  <a:tcPr/>
                </a:tc>
                <a:tc>
                  <a:txBody>
                    <a:bodyPr/>
                    <a:lstStyle/>
                    <a:p>
                      <a:r>
                        <a:rPr lang="en-US" sz="1800" b="0" dirty="0"/>
                        <a:t>Change of Currency</a:t>
                      </a:r>
                    </a:p>
                  </a:txBody>
                  <a:tcPr/>
                </a:tc>
                <a:tc>
                  <a:txBody>
                    <a:bodyPr/>
                    <a:lstStyle/>
                    <a:p>
                      <a:pPr marL="342900" indent="-342900">
                        <a:buAutoNum type="alphaLcParenR"/>
                      </a:pPr>
                      <a:r>
                        <a:rPr lang="en-US" sz="1800" b="0" dirty="0"/>
                        <a:t>At prevailing rate as on the date of agreement if ECB lender agrees</a:t>
                      </a:r>
                    </a:p>
                  </a:txBody>
                  <a:tcPr/>
                </a:tc>
                <a:tc gridSpan="2">
                  <a:txBody>
                    <a:bodyPr/>
                    <a:lstStyle/>
                    <a:p>
                      <a:pPr marL="342900" indent="-342900">
                        <a:buAutoNum type="alphaLcParenR"/>
                      </a:pPr>
                      <a:r>
                        <a:rPr lang="en-US" sz="1800" b="0" dirty="0"/>
                        <a:t>Not Allowed</a:t>
                      </a:r>
                    </a:p>
                  </a:txBody>
                  <a:tcPr/>
                </a:tc>
                <a:tc hMerge="1">
                  <a:txBody>
                    <a:bodyPr/>
                    <a:lstStyle/>
                    <a:p>
                      <a:endParaRPr lang="en-US"/>
                    </a:p>
                  </a:txBody>
                  <a:tcPr/>
                </a:tc>
                <a:extLst>
                  <a:ext uri="{0D108BD9-81ED-4DB2-BD59-A6C34878D82A}">
                    <a16:rowId xmlns:a16="http://schemas.microsoft.com/office/drawing/2014/main" xmlns="" val="1628450944"/>
                  </a:ext>
                </a:extLst>
              </a:tr>
              <a:tr h="370840">
                <a:tc>
                  <a:txBody>
                    <a:bodyPr/>
                    <a:lstStyle/>
                    <a:p>
                      <a:r>
                        <a:rPr lang="en-US" sz="1800" b="0" dirty="0">
                          <a:solidFill>
                            <a:schemeClr val="tx1"/>
                          </a:solidFill>
                        </a:rPr>
                        <a:t>9</a:t>
                      </a:r>
                    </a:p>
                  </a:txBody>
                  <a:tcPr/>
                </a:tc>
                <a:tc>
                  <a:txBody>
                    <a:bodyPr/>
                    <a:lstStyle/>
                    <a:p>
                      <a:r>
                        <a:rPr lang="en-US" sz="1800" b="0" dirty="0"/>
                        <a:t>Hedging</a:t>
                      </a:r>
                    </a:p>
                  </a:txBody>
                  <a:tcPr/>
                </a:tc>
                <a:tc gridSpan="3">
                  <a:txBody>
                    <a:bodyPr/>
                    <a:lstStyle/>
                    <a:p>
                      <a:pPr marL="0" indent="0">
                        <a:buNone/>
                      </a:pPr>
                      <a:r>
                        <a:rPr lang="en-US" sz="1800" b="0" dirty="0"/>
                        <a:t>Hedging should be as per sectoral regulator requirement, for Infra Space companies 70% of FC exposure to be hedged for less than 5 years </a:t>
                      </a:r>
                    </a:p>
                  </a:txBody>
                  <a:tcPr/>
                </a:tc>
                <a:tc hMerge="1">
                  <a:txBody>
                    <a:bodyPr/>
                    <a:lstStyle/>
                    <a:p>
                      <a:pPr marL="342900" indent="-342900">
                        <a:buAutoNum type="alphaLcParenR"/>
                      </a:pPr>
                      <a:endParaRPr lang="en-US" sz="1800" b="0" dirty="0"/>
                    </a:p>
                  </a:txBody>
                  <a:tcPr/>
                </a:tc>
                <a:tc hMerge="1">
                  <a:txBody>
                    <a:bodyPr/>
                    <a:lstStyle/>
                    <a:p>
                      <a:endParaRPr lang="en-US"/>
                    </a:p>
                  </a:txBody>
                  <a:tcPr/>
                </a:tc>
                <a:extLst>
                  <a:ext uri="{0D108BD9-81ED-4DB2-BD59-A6C34878D82A}">
                    <a16:rowId xmlns:a16="http://schemas.microsoft.com/office/drawing/2014/main" xmlns="" val="2110274723"/>
                  </a:ext>
                </a:extLst>
              </a:tr>
            </a:tbl>
          </a:graphicData>
        </a:graphic>
      </p:graphicFrame>
      <p:sp>
        <p:nvSpPr>
          <p:cNvPr id="3" name="Footer Placeholder 2">
            <a:extLst>
              <a:ext uri="{FF2B5EF4-FFF2-40B4-BE49-F238E27FC236}">
                <a16:creationId xmlns:a16="http://schemas.microsoft.com/office/drawing/2014/main" xmlns="" id="{2EED8CFE-F6CC-FC4A-9288-D47BD827060E}"/>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6420653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9017" y="356056"/>
            <a:ext cx="8812990" cy="707886"/>
          </a:xfrm>
          <a:prstGeom prst="rect">
            <a:avLst/>
          </a:prstGeom>
          <a:noFill/>
        </p:spPr>
        <p:txBody>
          <a:bodyPr wrap="none" lIns="91440" tIns="45720" rIns="91440" bIns="45720">
            <a:spAutoFit/>
          </a:bodyPr>
          <a:lstStyle/>
          <a:p>
            <a:pPr algn="ctr"/>
            <a:r>
              <a:rPr lang="en-US" sz="4000" dirty="0">
                <a:ln w="0"/>
                <a:solidFill>
                  <a:schemeClr val="accent1"/>
                </a:solidFill>
                <a:effectLst>
                  <a:outerShdw blurRad="38100" dist="25400" dir="5400000" algn="ctr" rotWithShape="0">
                    <a:srgbClr val="6E747A">
                      <a:alpha val="43000"/>
                    </a:srgbClr>
                  </a:outerShdw>
                </a:effectLst>
              </a:rPr>
              <a:t>ECB –Minimum Average Maturity Period </a:t>
            </a:r>
          </a:p>
        </p:txBody>
      </p:sp>
      <p:pic>
        <p:nvPicPr>
          <p:cNvPr id="5" name="Picture 4"/>
          <p:cNvPicPr>
            <a:picLocks noChangeAspect="1"/>
          </p:cNvPicPr>
          <p:nvPr/>
        </p:nvPicPr>
        <p:blipFill>
          <a:blip r:embed="rId2"/>
          <a:stretch>
            <a:fillRect/>
          </a:stretch>
        </p:blipFill>
        <p:spPr>
          <a:xfrm>
            <a:off x="359017" y="1929912"/>
            <a:ext cx="9819250" cy="3864146"/>
          </a:xfrm>
          <a:prstGeom prst="rect">
            <a:avLst/>
          </a:prstGeom>
        </p:spPr>
      </p:pic>
      <p:sp>
        <p:nvSpPr>
          <p:cNvPr id="6" name="Rectangle 5"/>
          <p:cNvSpPr/>
          <p:nvPr/>
        </p:nvSpPr>
        <p:spPr>
          <a:xfrm>
            <a:off x="359017" y="1237414"/>
            <a:ext cx="5422805" cy="646331"/>
          </a:xfrm>
          <a:prstGeom prst="rect">
            <a:avLst/>
          </a:prstGeom>
        </p:spPr>
        <p:txBody>
          <a:bodyPr wrap="square">
            <a:spAutoFit/>
          </a:bodyPr>
          <a:lstStyle/>
          <a:p>
            <a:r>
              <a:rPr lang="en-US" b="1" dirty="0">
                <a:solidFill>
                  <a:srgbClr val="000000"/>
                </a:solidFill>
                <a:latin typeface="Corbel" panose="020B0503020204020204" pitchFamily="34" charset="0"/>
              </a:rPr>
              <a:t>Calculation of Average Maturity-An Illustration </a:t>
            </a:r>
            <a:endParaRPr lang="en-US" dirty="0">
              <a:solidFill>
                <a:srgbClr val="000000"/>
              </a:solidFill>
              <a:latin typeface="Corbel" panose="020B0503020204020204" pitchFamily="34" charset="0"/>
            </a:endParaRPr>
          </a:p>
          <a:p>
            <a:r>
              <a:rPr lang="en-US" b="1" dirty="0">
                <a:solidFill>
                  <a:srgbClr val="000000"/>
                </a:solidFill>
                <a:latin typeface="Corbel" panose="020B0503020204020204" pitchFamily="34" charset="0"/>
              </a:rPr>
              <a:t>ABC Ltd.               Loan Amount = USD 2 million    </a:t>
            </a:r>
            <a:endParaRPr lang="en-US" dirty="0">
              <a:solidFill>
                <a:srgbClr val="000000"/>
              </a:solidFill>
              <a:latin typeface="Corbel" panose="020B0503020204020204" pitchFamily="34" charset="0"/>
            </a:endParaRPr>
          </a:p>
        </p:txBody>
      </p:sp>
      <p:sp>
        <p:nvSpPr>
          <p:cNvPr id="8" name="Rectangle 7"/>
          <p:cNvSpPr/>
          <p:nvPr/>
        </p:nvSpPr>
        <p:spPr>
          <a:xfrm>
            <a:off x="359017" y="5794058"/>
            <a:ext cx="8853268" cy="369332"/>
          </a:xfrm>
          <a:prstGeom prst="rect">
            <a:avLst/>
          </a:prstGeom>
        </p:spPr>
        <p:txBody>
          <a:bodyPr wrap="square">
            <a:spAutoFit/>
          </a:bodyPr>
          <a:lstStyle/>
          <a:p>
            <a:r>
              <a:rPr lang="en-US" b="1" dirty="0">
                <a:solidFill>
                  <a:srgbClr val="000000"/>
                </a:solidFill>
                <a:latin typeface="Corbel" panose="020B0503020204020204" pitchFamily="34" charset="0"/>
              </a:rPr>
              <a:t>Average Maturity= 3.2851 **Calculated by =  DAYS360 (firstdate,  seconddate, 360)</a:t>
            </a:r>
            <a:endParaRPr lang="en-US" dirty="0"/>
          </a:p>
        </p:txBody>
      </p:sp>
      <p:sp>
        <p:nvSpPr>
          <p:cNvPr id="2" name="Footer Placeholder 1">
            <a:extLst>
              <a:ext uri="{FF2B5EF4-FFF2-40B4-BE49-F238E27FC236}">
                <a16:creationId xmlns:a16="http://schemas.microsoft.com/office/drawing/2014/main" xmlns="" id="{A0628DDB-02B2-FA4D-99EB-B339188138C7}"/>
              </a:ext>
            </a:extLst>
          </p:cNvPr>
          <p:cNvSpPr>
            <a:spLocks noGrp="1"/>
          </p:cNvSpPr>
          <p:nvPr>
            <p:ph type="ftr" sz="quarter" idx="11"/>
          </p:nvPr>
        </p:nvSpPr>
        <p:spPr/>
        <p:txBody>
          <a:bodyPr/>
          <a:lstStyle/>
          <a:p>
            <a:r>
              <a:rPr lang="en-US"/>
              <a:t>CA. Santhosha Kumar, Partner                           M/s SBA Associates, Bangalore </a:t>
            </a:r>
            <a:endParaRPr lang="en-US" dirty="0"/>
          </a:p>
        </p:txBody>
      </p:sp>
    </p:spTree>
    <p:extLst>
      <p:ext uri="{BB962C8B-B14F-4D97-AF65-F5344CB8AC3E}">
        <p14:creationId xmlns:p14="http://schemas.microsoft.com/office/powerpoint/2010/main" val="3367248807"/>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{16D163D2-FF0D-2746-96A0-6DFB343BE001}tf10001060</Template>
  <TotalTime>6117</TotalTime>
  <Words>2996</Words>
  <Application>Microsoft Office PowerPoint</Application>
  <PresentationFormat>Custom</PresentationFormat>
  <Paragraphs>497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Headlines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Finance-External Commercial Borrowings (ECB) - PART I</dc:title>
  <dc:creator>Santhosh Kumar</dc:creator>
  <cp:lastModifiedBy>ICAI</cp:lastModifiedBy>
  <cp:revision>287</cp:revision>
  <dcterms:created xsi:type="dcterms:W3CDTF">2018-08-28T20:09:02Z</dcterms:created>
  <dcterms:modified xsi:type="dcterms:W3CDTF">2020-03-14T06:10:48Z</dcterms:modified>
</cp:coreProperties>
</file>