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charts/chart3.xml" ContentType="application/vnd.openxmlformats-officedocument.drawingml.chart+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317" r:id="rId2"/>
    <p:sldId id="714" r:id="rId3"/>
    <p:sldId id="715" r:id="rId4"/>
    <p:sldId id="727" r:id="rId5"/>
    <p:sldId id="553" r:id="rId6"/>
    <p:sldId id="554" r:id="rId7"/>
    <p:sldId id="717" r:id="rId8"/>
    <p:sldId id="782" r:id="rId9"/>
    <p:sldId id="783" r:id="rId10"/>
    <p:sldId id="684" r:id="rId11"/>
    <p:sldId id="703" r:id="rId12"/>
    <p:sldId id="686" r:id="rId13"/>
    <p:sldId id="762" r:id="rId14"/>
    <p:sldId id="737" r:id="rId15"/>
    <p:sldId id="739" r:id="rId16"/>
    <p:sldId id="696" r:id="rId17"/>
    <p:sldId id="687" r:id="rId18"/>
    <p:sldId id="741" r:id="rId19"/>
    <p:sldId id="742" r:id="rId20"/>
    <p:sldId id="761" r:id="rId21"/>
    <p:sldId id="760" r:id="rId22"/>
    <p:sldId id="659" r:id="rId23"/>
    <p:sldId id="713" r:id="rId24"/>
    <p:sldId id="745" r:id="rId25"/>
    <p:sldId id="763" r:id="rId26"/>
    <p:sldId id="764" r:id="rId27"/>
    <p:sldId id="780" r:id="rId28"/>
    <p:sldId id="748" r:id="rId29"/>
    <p:sldId id="750" r:id="rId30"/>
    <p:sldId id="751" r:id="rId31"/>
    <p:sldId id="781" r:id="rId32"/>
    <p:sldId id="752" r:id="rId33"/>
    <p:sldId id="765" r:id="rId34"/>
    <p:sldId id="753" r:id="rId35"/>
    <p:sldId id="754" r:id="rId36"/>
    <p:sldId id="677" r:id="rId37"/>
    <p:sldId id="678" r:id="rId38"/>
    <p:sldId id="676" r:id="rId39"/>
    <p:sldId id="718" r:id="rId40"/>
    <p:sldId id="646" r:id="rId41"/>
    <p:sldId id="662" r:id="rId42"/>
    <p:sldId id="483" r:id="rId43"/>
    <p:sldId id="325" r:id="rId44"/>
    <p:sldId id="679" r:id="rId45"/>
    <p:sldId id="680" r:id="rId46"/>
    <p:sldId id="755" r:id="rId47"/>
    <p:sldId id="766" r:id="rId48"/>
    <p:sldId id="767" r:id="rId49"/>
    <p:sldId id="772" r:id="rId50"/>
    <p:sldId id="774" r:id="rId51"/>
    <p:sldId id="597" r:id="rId52"/>
    <p:sldId id="681" r:id="rId53"/>
    <p:sldId id="682" r:id="rId54"/>
    <p:sldId id="784" r:id="rId55"/>
    <p:sldId id="785" r:id="rId56"/>
    <p:sldId id="733" r:id="rId57"/>
    <p:sldId id="757" r:id="rId58"/>
    <p:sldId id="775" r:id="rId59"/>
    <p:sldId id="776" r:id="rId60"/>
    <p:sldId id="777" r:id="rId61"/>
    <p:sldId id="779" r:id="rId62"/>
    <p:sldId id="758" r:id="rId63"/>
    <p:sldId id="457" r:id="rId64"/>
    <p:sldId id="315" r:id="rId6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autoAdjust="0"/>
    <p:restoredTop sz="94434" autoAdjust="0"/>
  </p:normalViewPr>
  <p:slideViewPr>
    <p:cSldViewPr>
      <p:cViewPr>
        <p:scale>
          <a:sx n="81" d="100"/>
          <a:sy n="81" d="100"/>
        </p:scale>
        <p:origin x="-1044" y="-72"/>
      </p:cViewPr>
      <p:guideLst>
        <p:guide orient="horz" pos="2160"/>
        <p:guide pos="2880"/>
      </p:guideLst>
    </p:cSldViewPr>
  </p:slideViewPr>
  <p:outlineViewPr>
    <p:cViewPr>
      <p:scale>
        <a:sx n="33" d="100"/>
        <a:sy n="33" d="100"/>
      </p:scale>
      <p:origin x="54" y="2592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Budget%202019-20\Slide%20supportings%202019-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Budget%202019-20\Slide%20supportings%202019-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Budget%202019-20\Slide%20supportings%202019-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Budget%202019-20\Slide%20supportings%20201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9.629559236129967E-2"/>
          <c:y val="4.1351601649313723E-2"/>
          <c:w val="0.87209521223640152"/>
          <c:h val="0.84484188830467444"/>
        </c:manualLayout>
      </c:layout>
      <c:barChart>
        <c:barDir val="col"/>
        <c:grouping val="clustered"/>
        <c:varyColors val="0"/>
        <c:ser>
          <c:idx val="1"/>
          <c:order val="0"/>
          <c:spPr>
            <a:solidFill>
              <a:schemeClr val="accent2">
                <a:lumMod val="50000"/>
              </a:schemeClr>
            </a:solidFill>
            <a:ln>
              <a:noFill/>
            </a:ln>
            <a:effectLst/>
          </c:spPr>
          <c:invertIfNegative val="0"/>
          <c:dLbls>
            <c:dLbl>
              <c:idx val="0"/>
              <c:layout>
                <c:manualLayout>
                  <c:x val="0"/>
                  <c:y val="9.085748359825682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DFB4-43CC-9A34-856CB5CB6D23}"/>
                </c:ext>
              </c:extLst>
            </c:dLbl>
            <c:dLbl>
              <c:idx val="2"/>
              <c:layout>
                <c:manualLayout>
                  <c:x val="0"/>
                  <c:y val="-2.271437089956421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A73F-4002-95CA-7CD4FCAD69E0}"/>
                </c:ext>
              </c:extLst>
            </c:dLbl>
            <c:dLbl>
              <c:idx val="5"/>
              <c:layout>
                <c:manualLayout>
                  <c:x val="2.8735632183908046E-3"/>
                  <c:y val="-2.271437089956424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8FF-44CD-85A8-8468F55BEAE7}"/>
                </c:ext>
              </c:extLst>
            </c:dLbl>
            <c:dLbl>
              <c:idx val="6"/>
              <c:layout>
                <c:manualLayout>
                  <c:x val="3.6330608537692342E-3"/>
                  <c:y val="-1.817149671965140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4E9B-4184-ACF5-8F813C990335}"/>
                </c:ext>
              </c:extLst>
            </c:dLbl>
            <c:dLbl>
              <c:idx val="7"/>
              <c:layout>
                <c:manualLayout>
                  <c:x val="0"/>
                  <c:y val="-3.634299343930275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73F-4002-95CA-7CD4FCAD69E0}"/>
                </c:ext>
              </c:extLst>
            </c:dLbl>
            <c:dLbl>
              <c:idx val="10"/>
              <c:layout>
                <c:manualLayout>
                  <c:x val="0"/>
                  <c:y val="-2.725724507947708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A73F-4002-95CA-7CD4FCAD69E0}"/>
                </c:ext>
              </c:extLst>
            </c:dLbl>
            <c:dLbl>
              <c:idx val="11"/>
              <c:layout>
                <c:manualLayout>
                  <c:x val="0"/>
                  <c:y val="-2.271437089956418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FB4-43CC-9A34-856CB5CB6D2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'[Slide supportings 2019-20.xlsx]Slide 4'!$A$8:$A$19</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'[Slide supportings 2019-20.xlsx]Slide 4'!$B$8:$B$19</c:f>
              <c:numCache>
                <c:formatCode>0.0</c:formatCode>
                <c:ptCount val="12"/>
                <c:pt idx="0">
                  <c:v>9.3000000000000007</c:v>
                </c:pt>
                <c:pt idx="1">
                  <c:v>6.7</c:v>
                </c:pt>
                <c:pt idx="2">
                  <c:v>8.6</c:v>
                </c:pt>
                <c:pt idx="3">
                  <c:v>8.9</c:v>
                </c:pt>
                <c:pt idx="4">
                  <c:v>6.7</c:v>
                </c:pt>
                <c:pt idx="5">
                  <c:v>5.6</c:v>
                </c:pt>
                <c:pt idx="6">
                  <c:v>6.6</c:v>
                </c:pt>
                <c:pt idx="7">
                  <c:v>7.4</c:v>
                </c:pt>
                <c:pt idx="8">
                  <c:v>8.1999999999999993</c:v>
                </c:pt>
                <c:pt idx="9">
                  <c:v>7.1</c:v>
                </c:pt>
                <c:pt idx="10">
                  <c:v>7.2</c:v>
                </c:pt>
                <c:pt idx="11">
                  <c:v>6.8</c:v>
                </c:pt>
              </c:numCache>
            </c:numRef>
          </c:val>
          <c:extLst xmlns:c16r2="http://schemas.microsoft.com/office/drawing/2015/06/chart">
            <c:ext xmlns:c16="http://schemas.microsoft.com/office/drawing/2014/chart" uri="{C3380CC4-5D6E-409C-BE32-E72D297353CC}">
              <c16:uniqueId val="{00000000-E5C8-41AA-8FEC-C55808F004E1}"/>
            </c:ext>
          </c:extLst>
        </c:ser>
        <c:dLbls>
          <c:showLegendKey val="0"/>
          <c:showVal val="0"/>
          <c:showCatName val="0"/>
          <c:showSerName val="0"/>
          <c:showPercent val="0"/>
          <c:showBubbleSize val="0"/>
        </c:dLbls>
        <c:gapWidth val="150"/>
        <c:axId val="105075456"/>
        <c:axId val="105076992"/>
      </c:barChart>
      <c:catAx>
        <c:axId val="105075456"/>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5076992"/>
        <c:crosses val="autoZero"/>
        <c:auto val="1"/>
        <c:lblAlgn val="ctr"/>
        <c:lblOffset val="100"/>
        <c:noMultiLvlLbl val="0"/>
      </c:catAx>
      <c:valAx>
        <c:axId val="105076992"/>
        <c:scaling>
          <c:orientation val="minMax"/>
        </c:scaling>
        <c:delete val="0"/>
        <c:axPos val="l"/>
        <c:majorGridlines>
          <c:spPr>
            <a:ln w="6350" cap="flat" cmpd="sng" algn="ctr">
              <a:solidFill>
                <a:schemeClr val="tx1">
                  <a:tint val="75000"/>
                </a:schemeClr>
              </a:solidFill>
              <a:prstDash val="solid"/>
              <a:round/>
            </a:ln>
            <a:effectLst/>
          </c:spPr>
        </c:majorGridlines>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5075456"/>
        <c:crosses val="autoZero"/>
        <c:crossBetween val="between"/>
      </c:valAx>
      <c:spPr>
        <a:solidFill>
          <a:schemeClr val="bg1"/>
        </a:solidFill>
        <a:ln>
          <a:noFill/>
        </a:ln>
        <a:effectLst/>
      </c:spPr>
    </c:plotArea>
    <c:plotVisOnly val="1"/>
    <c:dispBlanksAs val="gap"/>
    <c:showDLblsOverMax val="0"/>
  </c:chart>
  <c:spPr>
    <a:solidFill>
      <a:schemeClr val="bg1"/>
    </a:solidFill>
    <a:ln w="6350" cap="flat" cmpd="sng" algn="ctr">
      <a:solidFill>
        <a:schemeClr val="tx1">
          <a:tint val="75000"/>
        </a:schemeClr>
      </a:solidFill>
      <a:prstDash val="solid"/>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'[Slide supportings 2019-20.xlsx]Slide 36 '!$A$9:$A$17</c:f>
              <c:strCache>
                <c:ptCount val="9"/>
                <c:pt idx="0">
                  <c:v>2010-11</c:v>
                </c:pt>
                <c:pt idx="1">
                  <c:v>2011-12 </c:v>
                </c:pt>
                <c:pt idx="2">
                  <c:v>2012-13 </c:v>
                </c:pt>
                <c:pt idx="3">
                  <c:v>2013-14 </c:v>
                </c:pt>
                <c:pt idx="4">
                  <c:v>2014-15 </c:v>
                </c:pt>
                <c:pt idx="5">
                  <c:v>2015-16</c:v>
                </c:pt>
                <c:pt idx="6">
                  <c:v>2016-17 </c:v>
                </c:pt>
                <c:pt idx="7">
                  <c:v>2017-18 </c:v>
                </c:pt>
                <c:pt idx="8">
                  <c:v>2018-19 (RE)</c:v>
                </c:pt>
              </c:strCache>
            </c:strRef>
          </c:cat>
          <c:val>
            <c:numRef>
              <c:f>'[Slide supportings 2019-20.xlsx]Slide 36 '!$B$9:$B$17</c:f>
              <c:numCache>
                <c:formatCode>_ * #,##0_ ;_ * \-#,##0_ ;_ * "-"??_ ;_ @_ </c:formatCode>
                <c:ptCount val="9"/>
                <c:pt idx="0">
                  <c:v>373592</c:v>
                </c:pt>
                <c:pt idx="1">
                  <c:v>515990</c:v>
                </c:pt>
                <c:pt idx="2">
                  <c:v>490190</c:v>
                </c:pt>
                <c:pt idx="3">
                  <c:v>502858</c:v>
                </c:pt>
                <c:pt idx="4">
                  <c:v>510725</c:v>
                </c:pt>
                <c:pt idx="5">
                  <c:v>532791</c:v>
                </c:pt>
                <c:pt idx="6">
                  <c:v>535618</c:v>
                </c:pt>
                <c:pt idx="7">
                  <c:v>591062</c:v>
                </c:pt>
                <c:pt idx="8">
                  <c:v>634398</c:v>
                </c:pt>
              </c:numCache>
            </c:numRef>
          </c:val>
          <c:extLst xmlns:c16r2="http://schemas.microsoft.com/office/drawing/2015/06/chart">
            <c:ext xmlns:c16="http://schemas.microsoft.com/office/drawing/2014/chart" uri="{C3380CC4-5D6E-409C-BE32-E72D297353CC}">
              <c16:uniqueId val="{00000000-9A13-4F06-B56F-240F9704842E}"/>
            </c:ext>
          </c:extLst>
        </c:ser>
        <c:dLbls>
          <c:showLegendKey val="0"/>
          <c:showVal val="0"/>
          <c:showCatName val="0"/>
          <c:showSerName val="0"/>
          <c:showPercent val="0"/>
          <c:showBubbleSize val="0"/>
        </c:dLbls>
        <c:gapWidth val="150"/>
        <c:axId val="107099648"/>
        <c:axId val="107101184"/>
      </c:barChart>
      <c:catAx>
        <c:axId val="107099648"/>
        <c:scaling>
          <c:orientation val="minMax"/>
        </c:scaling>
        <c:delete val="0"/>
        <c:axPos val="b"/>
        <c:numFmt formatCode="General" sourceLinked="0"/>
        <c:majorTickMark val="out"/>
        <c:minorTickMark val="none"/>
        <c:tickLblPos val="nextTo"/>
        <c:crossAx val="107101184"/>
        <c:crosses val="autoZero"/>
        <c:auto val="1"/>
        <c:lblAlgn val="ctr"/>
        <c:lblOffset val="100"/>
        <c:noMultiLvlLbl val="0"/>
      </c:catAx>
      <c:valAx>
        <c:axId val="107101184"/>
        <c:scaling>
          <c:orientation val="minMax"/>
        </c:scaling>
        <c:delete val="0"/>
        <c:axPos val="l"/>
        <c:majorGridlines/>
        <c:numFmt formatCode="_ * #,##0_ ;_ * \-#,##0_ ;_ * &quot;-&quot;??_ ;_ @_ " sourceLinked="1"/>
        <c:majorTickMark val="out"/>
        <c:minorTickMark val="none"/>
        <c:tickLblPos val="nextTo"/>
        <c:crossAx val="10709964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10"/>
      <c:rAngAx val="0"/>
      <c:perspective val="30"/>
    </c:view3D>
    <c:floor>
      <c:thickness val="0"/>
    </c:floor>
    <c:sideWall>
      <c:thickness val="0"/>
    </c:sideWall>
    <c:backWall>
      <c:thickness val="0"/>
    </c:backWall>
    <c:plotArea>
      <c:layout>
        <c:manualLayout>
          <c:layoutTarget val="inner"/>
          <c:xMode val="edge"/>
          <c:yMode val="edge"/>
          <c:x val="6.6111425067081897E-2"/>
          <c:y val="5.1400554097404502E-2"/>
          <c:w val="0.743351459058048"/>
          <c:h val="0.67853091280256606"/>
        </c:manualLayout>
      </c:layout>
      <c:line3DChart>
        <c:grouping val="standard"/>
        <c:varyColors val="0"/>
        <c:ser>
          <c:idx val="1"/>
          <c:order val="0"/>
          <c:tx>
            <c:strRef>
              <c:f>'[Slide supportings 2019-20.xlsx]Slide 37 '!$A$4</c:f>
              <c:strCache>
                <c:ptCount val="1"/>
                <c:pt idx="0">
                  <c:v>Fiscal Deficit</c:v>
                </c:pt>
              </c:strCache>
            </c:strRef>
          </c:tx>
          <c:spPr>
            <a:ln w="25400">
              <a:noFill/>
            </a:ln>
          </c:spPr>
          <c:dLbls>
            <c:dLbl>
              <c:idx val="0"/>
              <c:layout>
                <c:manualLayout>
                  <c:x val="-4.2530568846358297E-3"/>
                  <c:y val="4.401649983334970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9DBB-4B98-BCCA-4052F98A4D3E}"/>
                </c:ext>
              </c:extLst>
            </c:dLbl>
            <c:dLbl>
              <c:idx val="1"/>
              <c:layout>
                <c:manualLayout>
                  <c:x val="-2.1265284423179201E-3"/>
                  <c:y val="-3.301237487501230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9DBB-4B98-BCCA-4052F98A4D3E}"/>
                </c:ext>
              </c:extLst>
            </c:dLbl>
            <c:dLbl>
              <c:idx val="2"/>
              <c:layout>
                <c:manualLayout>
                  <c:x val="-1.48856990962254E-2"/>
                  <c:y val="-5.868866644446610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9DBB-4B98-BCCA-4052F98A4D3E}"/>
                </c:ext>
              </c:extLst>
            </c:dLbl>
            <c:dLbl>
              <c:idx val="3"/>
              <c:layout>
                <c:manualLayout>
                  <c:x val="-1.7012227538543302E-2"/>
                  <c:y val="-3.66804165277912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9DBB-4B98-BCCA-4052F98A4D3E}"/>
                </c:ext>
              </c:extLst>
            </c:dLbl>
            <c:dLbl>
              <c:idx val="4"/>
              <c:layout>
                <c:manualLayout>
                  <c:x val="0"/>
                  <c:y val="-1.83402082638957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9DBB-4B98-BCCA-4052F98A4D3E}"/>
                </c:ext>
              </c:extLst>
            </c:dLbl>
            <c:dLbl>
              <c:idx val="5"/>
              <c:layout>
                <c:manualLayout>
                  <c:x val="-6.3795853269538296E-3"/>
                  <c:y val="-4.76845414861288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9DBB-4B98-BCCA-4052F98A4D3E}"/>
                </c:ext>
              </c:extLst>
            </c:dLbl>
            <c:dLbl>
              <c:idx val="6"/>
              <c:layout>
                <c:manualLayout>
                  <c:x val="0"/>
                  <c:y val="-3.30123748750121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9DBB-4B98-BCCA-4052F98A4D3E}"/>
                </c:ext>
              </c:extLst>
            </c:dLbl>
            <c:dLbl>
              <c:idx val="7"/>
              <c:layout>
                <c:manualLayout>
                  <c:x val="0"/>
                  <c:y val="-3.30123748750121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9DBB-4B98-BCCA-4052F98A4D3E}"/>
                </c:ext>
              </c:extLst>
            </c:dLbl>
            <c:dLbl>
              <c:idx val="8"/>
              <c:layout>
                <c:manualLayout>
                  <c:x val="-4.1536863966770508E-3"/>
                  <c:y val="-5.50206247916870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9DBB-4B98-BCCA-4052F98A4D3E}"/>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'[Slide supportings 2019-20.xlsx]Slide 37 '!$D$2:$M$2</c:f>
              <c:strCache>
                <c:ptCount val="10"/>
                <c:pt idx="0">
                  <c:v>2009-10</c:v>
                </c:pt>
                <c:pt idx="1">
                  <c:v>2010-11</c:v>
                </c:pt>
                <c:pt idx="2">
                  <c:v>2011-12</c:v>
                </c:pt>
                <c:pt idx="3">
                  <c:v>2012-13 </c:v>
                </c:pt>
                <c:pt idx="4">
                  <c:v>2013-14 </c:v>
                </c:pt>
                <c:pt idx="5">
                  <c:v>2014-15 </c:v>
                </c:pt>
                <c:pt idx="6">
                  <c:v>2015-16</c:v>
                </c:pt>
                <c:pt idx="7">
                  <c:v>2016-17 </c:v>
                </c:pt>
                <c:pt idx="8">
                  <c:v>2017-18</c:v>
                </c:pt>
                <c:pt idx="9">
                  <c:v>2018-19 (RE)</c:v>
                </c:pt>
              </c:strCache>
            </c:strRef>
          </c:cat>
          <c:val>
            <c:numRef>
              <c:f>'[Slide supportings 2019-20.xlsx]Slide 37 '!$D$4:$M$4</c:f>
              <c:numCache>
                <c:formatCode>0.0</c:formatCode>
                <c:ptCount val="10"/>
                <c:pt idx="0">
                  <c:v>6.5</c:v>
                </c:pt>
                <c:pt idx="1">
                  <c:v>4.8</c:v>
                </c:pt>
                <c:pt idx="2">
                  <c:v>5.7</c:v>
                </c:pt>
                <c:pt idx="3">
                  <c:v>4.8</c:v>
                </c:pt>
                <c:pt idx="4">
                  <c:v>4.5</c:v>
                </c:pt>
                <c:pt idx="5">
                  <c:v>4.0999999999999996</c:v>
                </c:pt>
                <c:pt idx="6">
                  <c:v>3.9</c:v>
                </c:pt>
                <c:pt idx="7">
                  <c:v>3.5</c:v>
                </c:pt>
                <c:pt idx="8">
                  <c:v>3.5</c:v>
                </c:pt>
                <c:pt idx="9">
                  <c:v>3.4</c:v>
                </c:pt>
              </c:numCache>
            </c:numRef>
          </c:val>
          <c:smooth val="0"/>
          <c:extLst xmlns:c16r2="http://schemas.microsoft.com/office/drawing/2015/06/chart">
            <c:ext xmlns:c16="http://schemas.microsoft.com/office/drawing/2014/chart" uri="{C3380CC4-5D6E-409C-BE32-E72D297353CC}">
              <c16:uniqueId val="{00000011-9DBB-4B98-BCCA-4052F98A4D3E}"/>
            </c:ext>
          </c:extLst>
        </c:ser>
        <c:ser>
          <c:idx val="0"/>
          <c:order val="1"/>
          <c:tx>
            <c:strRef>
              <c:f>'[Slide supportings 2019-20.xlsx]Slide 37 '!$A$3</c:f>
              <c:strCache>
                <c:ptCount val="1"/>
                <c:pt idx="0">
                  <c:v>Revenue Deficit</c:v>
                </c:pt>
              </c:strCache>
            </c:strRef>
          </c:tx>
          <c:dLbls>
            <c:dLbl>
              <c:idx val="0"/>
              <c:layout>
                <c:manualLayout>
                  <c:x val="-4.2530568846358297E-3"/>
                  <c:y val="4.401649983334970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DBB-4B98-BCCA-4052F98A4D3E}"/>
                </c:ext>
              </c:extLst>
            </c:dLbl>
            <c:dLbl>
              <c:idx val="1"/>
              <c:layout>
                <c:manualLayout>
                  <c:x val="-6.3795853269537498E-3"/>
                  <c:y val="4.034845818057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DBB-4B98-BCCA-4052F98A4D3E}"/>
                </c:ext>
              </c:extLst>
            </c:dLbl>
            <c:dLbl>
              <c:idx val="4"/>
              <c:layout>
                <c:manualLayout>
                  <c:x val="-1.27591706539075E-2"/>
                  <c:y val="6.969279140280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DBB-4B98-BCCA-4052F98A4D3E}"/>
                </c:ext>
              </c:extLst>
            </c:dLbl>
            <c:dLbl>
              <c:idx val="5"/>
              <c:layout>
                <c:manualLayout>
                  <c:x val="-6.3795853269537498E-3"/>
                  <c:y val="3.30123748750121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DBB-4B98-BCCA-4052F98A4D3E}"/>
                </c:ext>
              </c:extLst>
            </c:dLbl>
            <c:dLbl>
              <c:idx val="6"/>
              <c:layout>
                <c:manualLayout>
                  <c:x val="-1.06326422115897E-2"/>
                  <c:y val="4.76845414861286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9DBB-4B98-BCCA-4052F98A4D3E}"/>
                </c:ext>
              </c:extLst>
            </c:dLbl>
            <c:dLbl>
              <c:idx val="7"/>
              <c:layout>
                <c:manualLayout>
                  <c:x val="-1.2759170653907401E-2"/>
                  <c:y val="5.50206247916869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9DBB-4B98-BCCA-4052F98A4D3E}"/>
                </c:ext>
              </c:extLst>
            </c:dLbl>
            <c:dLbl>
              <c:idx val="8"/>
              <c:layout>
                <c:manualLayout>
                  <c:x val="-6.2305295950155761E-3"/>
                  <c:y val="8.80329996666992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9DBB-4B98-BCCA-4052F98A4D3E}"/>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'[Slide supportings 2019-20.xlsx]Slide 37 '!$D$2:$M$2</c:f>
              <c:strCache>
                <c:ptCount val="10"/>
                <c:pt idx="0">
                  <c:v>2009-10</c:v>
                </c:pt>
                <c:pt idx="1">
                  <c:v>2010-11</c:v>
                </c:pt>
                <c:pt idx="2">
                  <c:v>2011-12</c:v>
                </c:pt>
                <c:pt idx="3">
                  <c:v>2012-13 </c:v>
                </c:pt>
                <c:pt idx="4">
                  <c:v>2013-14 </c:v>
                </c:pt>
                <c:pt idx="5">
                  <c:v>2014-15 </c:v>
                </c:pt>
                <c:pt idx="6">
                  <c:v>2015-16</c:v>
                </c:pt>
                <c:pt idx="7">
                  <c:v>2016-17 </c:v>
                </c:pt>
                <c:pt idx="8">
                  <c:v>2017-18</c:v>
                </c:pt>
                <c:pt idx="9">
                  <c:v>2018-19 (RE)</c:v>
                </c:pt>
              </c:strCache>
            </c:strRef>
          </c:cat>
          <c:val>
            <c:numRef>
              <c:f>'[Slide supportings 2019-20.xlsx]Slide 37 '!$D$3:$M$3</c:f>
              <c:numCache>
                <c:formatCode>0.0</c:formatCode>
                <c:ptCount val="10"/>
                <c:pt idx="0">
                  <c:v>5.2</c:v>
                </c:pt>
                <c:pt idx="1">
                  <c:v>3.2</c:v>
                </c:pt>
                <c:pt idx="2">
                  <c:v>4.2</c:v>
                </c:pt>
                <c:pt idx="3">
                  <c:v>3.5</c:v>
                </c:pt>
                <c:pt idx="4">
                  <c:v>3.3</c:v>
                </c:pt>
                <c:pt idx="5">
                  <c:v>3.3</c:v>
                </c:pt>
                <c:pt idx="6">
                  <c:v>2.5</c:v>
                </c:pt>
                <c:pt idx="7">
                  <c:v>2.2999999999999998</c:v>
                </c:pt>
                <c:pt idx="8">
                  <c:v>2.6</c:v>
                </c:pt>
                <c:pt idx="9">
                  <c:v>2.2000000000000002</c:v>
                </c:pt>
              </c:numCache>
            </c:numRef>
          </c:val>
          <c:smooth val="0"/>
          <c:extLst xmlns:c16r2="http://schemas.microsoft.com/office/drawing/2015/06/chart">
            <c:ext xmlns:c16="http://schemas.microsoft.com/office/drawing/2014/chart" uri="{C3380CC4-5D6E-409C-BE32-E72D297353CC}">
              <c16:uniqueId val="{00000007-9DBB-4B98-BCCA-4052F98A4D3E}"/>
            </c:ext>
          </c:extLst>
        </c:ser>
        <c:dLbls>
          <c:showLegendKey val="0"/>
          <c:showVal val="0"/>
          <c:showCatName val="0"/>
          <c:showSerName val="0"/>
          <c:showPercent val="0"/>
          <c:showBubbleSize val="0"/>
        </c:dLbls>
        <c:axId val="105038208"/>
        <c:axId val="105039744"/>
        <c:axId val="84745728"/>
      </c:line3DChart>
      <c:catAx>
        <c:axId val="105038208"/>
        <c:scaling>
          <c:orientation val="minMax"/>
        </c:scaling>
        <c:delete val="0"/>
        <c:axPos val="b"/>
        <c:majorGridlines/>
        <c:minorGridlines/>
        <c:numFmt formatCode="#,##0.00" sourceLinked="0"/>
        <c:majorTickMark val="cross"/>
        <c:minorTickMark val="cross"/>
        <c:tickLblPos val="nextTo"/>
        <c:txPr>
          <a:bodyPr/>
          <a:lstStyle/>
          <a:p>
            <a:pPr>
              <a:defRPr sz="1050" b="0"/>
            </a:pPr>
            <a:endParaRPr lang="en-US"/>
          </a:p>
        </c:txPr>
        <c:crossAx val="105039744"/>
        <c:crosses val="autoZero"/>
        <c:auto val="1"/>
        <c:lblAlgn val="ctr"/>
        <c:lblOffset val="300"/>
        <c:noMultiLvlLbl val="0"/>
      </c:catAx>
      <c:valAx>
        <c:axId val="105039744"/>
        <c:scaling>
          <c:orientation val="minMax"/>
          <c:max val="8"/>
          <c:min val="0"/>
        </c:scaling>
        <c:delete val="0"/>
        <c:axPos val="l"/>
        <c:majorGridlines/>
        <c:numFmt formatCode="0.0" sourceLinked="1"/>
        <c:majorTickMark val="cross"/>
        <c:minorTickMark val="none"/>
        <c:tickLblPos val="nextTo"/>
        <c:txPr>
          <a:bodyPr/>
          <a:lstStyle/>
          <a:p>
            <a:pPr>
              <a:defRPr sz="1050"/>
            </a:pPr>
            <a:endParaRPr lang="en-US"/>
          </a:p>
        </c:txPr>
        <c:crossAx val="105038208"/>
        <c:crossesAt val="1"/>
        <c:crossBetween val="midCat"/>
        <c:majorUnit val="1"/>
      </c:valAx>
      <c:serAx>
        <c:axId val="84745728"/>
        <c:scaling>
          <c:orientation val="minMax"/>
        </c:scaling>
        <c:delete val="1"/>
        <c:axPos val="b"/>
        <c:majorTickMark val="out"/>
        <c:minorTickMark val="none"/>
        <c:tickLblPos val="nextTo"/>
        <c:crossAx val="105039744"/>
        <c:crosses val="autoZero"/>
      </c:serAx>
    </c:plotArea>
    <c:legend>
      <c:legendPos val="r"/>
      <c:layout>
        <c:manualLayout>
          <c:xMode val="edge"/>
          <c:yMode val="edge"/>
          <c:x val="0.84034864800778408"/>
          <c:y val="0.31357770385213696"/>
          <c:w val="0.14713845144356999"/>
          <c:h val="0.21829035755607915"/>
        </c:manualLayout>
      </c:layout>
      <c:overlay val="0"/>
      <c:txPr>
        <a:bodyPr/>
        <a:lstStyle/>
        <a:p>
          <a:pPr>
            <a:defRPr sz="11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floor>
    <c:sideWall>
      <c:thickness val="0"/>
    </c:sideWall>
    <c:backWall>
      <c:thickness val="0"/>
    </c:backWall>
    <c:plotArea>
      <c:layout/>
      <c:bar3DChart>
        <c:barDir val="col"/>
        <c:grouping val="clustered"/>
        <c:varyColors val="0"/>
        <c:ser>
          <c:idx val="0"/>
          <c:order val="0"/>
          <c:spPr>
            <a:solidFill>
              <a:schemeClr val="accent1"/>
            </a:solidFill>
          </c:spPr>
          <c:invertIfNegative val="0"/>
          <c:dLbls>
            <c:dLbl>
              <c:idx val="3"/>
              <c:layout>
                <c:manualLayout>
                  <c:x val="-2.8612303290414878E-3"/>
                  <c:y val="-6.018518518518517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6D4-4978-A458-CC7BEE15797D}"/>
                </c:ext>
              </c:extLst>
            </c:dLbl>
            <c:dLbl>
              <c:idx val="7"/>
              <c:layout>
                <c:manualLayout>
                  <c:x val="-1.0491056679570123E-16"/>
                  <c:y val="-5.09259259259259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B6D4-4978-A458-CC7BEE15797D}"/>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'[Slide supportings 2019-20.xlsx]Slide 38'!$A$6:$A$14</c:f>
              <c:strCache>
                <c:ptCount val="9"/>
                <c:pt idx="0">
                  <c:v>2010-11</c:v>
                </c:pt>
                <c:pt idx="1">
                  <c:v>2011-12</c:v>
                </c:pt>
                <c:pt idx="2">
                  <c:v>2012-13 </c:v>
                </c:pt>
                <c:pt idx="3">
                  <c:v>2013-14</c:v>
                </c:pt>
                <c:pt idx="4">
                  <c:v>2014-15</c:v>
                </c:pt>
                <c:pt idx="5">
                  <c:v>2015-16</c:v>
                </c:pt>
                <c:pt idx="6">
                  <c:v>2016-17</c:v>
                </c:pt>
                <c:pt idx="7">
                  <c:v>2017-18</c:v>
                </c:pt>
                <c:pt idx="8">
                  <c:v>2018-19</c:v>
                </c:pt>
              </c:strCache>
            </c:strRef>
          </c:cat>
          <c:val>
            <c:numRef>
              <c:f>'[Slide supportings 2019-20.xlsx]Slide 38'!$B$6:$B$14</c:f>
              <c:numCache>
                <c:formatCode>General</c:formatCode>
                <c:ptCount val="9"/>
                <c:pt idx="0">
                  <c:v>10.4</c:v>
                </c:pt>
                <c:pt idx="1">
                  <c:v>8.4</c:v>
                </c:pt>
                <c:pt idx="2" formatCode="0.0">
                  <c:v>10.199999999999999</c:v>
                </c:pt>
                <c:pt idx="3" formatCode="0.0">
                  <c:v>9.5</c:v>
                </c:pt>
                <c:pt idx="4">
                  <c:v>5.9</c:v>
                </c:pt>
                <c:pt idx="5">
                  <c:v>4.9000000000000004</c:v>
                </c:pt>
                <c:pt idx="6">
                  <c:v>4.5</c:v>
                </c:pt>
                <c:pt idx="7">
                  <c:v>3.6</c:v>
                </c:pt>
                <c:pt idx="8" formatCode="0.0">
                  <c:v>3.4</c:v>
                </c:pt>
              </c:numCache>
            </c:numRef>
          </c:val>
          <c:extLst xmlns:c16r2="http://schemas.microsoft.com/office/drawing/2015/06/chart">
            <c:ext xmlns:c16="http://schemas.microsoft.com/office/drawing/2014/chart" uri="{C3380CC4-5D6E-409C-BE32-E72D297353CC}">
              <c16:uniqueId val="{00000000-7F14-4B19-9C6B-27823A0A5809}"/>
            </c:ext>
          </c:extLst>
        </c:ser>
        <c:dLbls>
          <c:showLegendKey val="0"/>
          <c:showVal val="0"/>
          <c:showCatName val="0"/>
          <c:showSerName val="0"/>
          <c:showPercent val="0"/>
          <c:showBubbleSize val="0"/>
        </c:dLbls>
        <c:gapWidth val="150"/>
        <c:shape val="cone"/>
        <c:axId val="106947712"/>
        <c:axId val="106949248"/>
        <c:axId val="0"/>
      </c:bar3DChart>
      <c:catAx>
        <c:axId val="106947712"/>
        <c:scaling>
          <c:orientation val="minMax"/>
        </c:scaling>
        <c:delete val="0"/>
        <c:axPos val="b"/>
        <c:numFmt formatCode="General" sourceLinked="0"/>
        <c:majorTickMark val="out"/>
        <c:minorTickMark val="none"/>
        <c:tickLblPos val="nextTo"/>
        <c:txPr>
          <a:bodyPr/>
          <a:lstStyle/>
          <a:p>
            <a:pPr>
              <a:defRPr sz="1100"/>
            </a:pPr>
            <a:endParaRPr lang="en-US"/>
          </a:p>
        </c:txPr>
        <c:crossAx val="106949248"/>
        <c:crosses val="autoZero"/>
        <c:auto val="1"/>
        <c:lblAlgn val="ctr"/>
        <c:lblOffset val="100"/>
        <c:noMultiLvlLbl val="0"/>
      </c:catAx>
      <c:valAx>
        <c:axId val="106949248"/>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10694771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6332"/>
          </a:xfrm>
          <a:prstGeom prst="rect">
            <a:avLst/>
          </a:prstGeom>
        </p:spPr>
        <p:txBody>
          <a:bodyPr vert="horz" lIns="90586" tIns="45293" rIns="90586" bIns="45293" rtlCol="0"/>
          <a:lstStyle>
            <a:lvl1pPr algn="l">
              <a:defRPr sz="1200"/>
            </a:lvl1pPr>
          </a:lstStyle>
          <a:p>
            <a:r>
              <a:rPr lang="en-US" dirty="0"/>
              <a:t>SIRC of ICAI</a:t>
            </a:r>
          </a:p>
        </p:txBody>
      </p:sp>
      <p:sp>
        <p:nvSpPr>
          <p:cNvPr id="3" name="Date Placeholder 2"/>
          <p:cNvSpPr>
            <a:spLocks noGrp="1"/>
          </p:cNvSpPr>
          <p:nvPr>
            <p:ph type="dt" sz="quarter" idx="1"/>
          </p:nvPr>
        </p:nvSpPr>
        <p:spPr>
          <a:xfrm>
            <a:off x="3850447" y="3"/>
            <a:ext cx="2945659" cy="496332"/>
          </a:xfrm>
          <a:prstGeom prst="rect">
            <a:avLst/>
          </a:prstGeom>
        </p:spPr>
        <p:txBody>
          <a:bodyPr vert="horz" lIns="90586" tIns="45293" rIns="90586" bIns="45293" rtlCol="0"/>
          <a:lstStyle>
            <a:lvl1pPr algn="r">
              <a:defRPr sz="1200"/>
            </a:lvl1pPr>
          </a:lstStyle>
          <a:p>
            <a:fld id="{49BBC3A4-DDC1-4416-B1A8-C721C271B300}" type="datetimeFigureOut">
              <a:rPr lang="en-US" smtClean="0"/>
              <a:t>06-Jul-19</a:t>
            </a:fld>
            <a:endParaRPr lang="en-US" dirty="0"/>
          </a:p>
        </p:txBody>
      </p:sp>
      <p:sp>
        <p:nvSpPr>
          <p:cNvPr id="4" name="Footer Placeholder 3"/>
          <p:cNvSpPr>
            <a:spLocks noGrp="1"/>
          </p:cNvSpPr>
          <p:nvPr>
            <p:ph type="ftr" sz="quarter" idx="2"/>
          </p:nvPr>
        </p:nvSpPr>
        <p:spPr>
          <a:xfrm>
            <a:off x="4" y="9428584"/>
            <a:ext cx="2945659" cy="496332"/>
          </a:xfrm>
          <a:prstGeom prst="rect">
            <a:avLst/>
          </a:prstGeom>
        </p:spPr>
        <p:txBody>
          <a:bodyPr vert="horz" lIns="90586" tIns="45293" rIns="90586" bIns="4529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7" y="9428584"/>
            <a:ext cx="2945659" cy="496332"/>
          </a:xfrm>
          <a:prstGeom prst="rect">
            <a:avLst/>
          </a:prstGeom>
        </p:spPr>
        <p:txBody>
          <a:bodyPr vert="horz" lIns="90586" tIns="45293" rIns="90586" bIns="45293" rtlCol="0" anchor="b"/>
          <a:lstStyle>
            <a:lvl1pPr algn="r">
              <a:defRPr sz="1200"/>
            </a:lvl1pPr>
          </a:lstStyle>
          <a:p>
            <a:fld id="{A10F02C8-7DF8-4884-8943-3A006E7BD322}" type="slidenum">
              <a:rPr lang="en-US" smtClean="0"/>
              <a:t>‹#›</a:t>
            </a:fld>
            <a:endParaRPr lang="en-US" dirty="0"/>
          </a:p>
        </p:txBody>
      </p:sp>
    </p:spTree>
    <p:extLst>
      <p:ext uri="{BB962C8B-B14F-4D97-AF65-F5344CB8AC3E}">
        <p14:creationId xmlns:p14="http://schemas.microsoft.com/office/powerpoint/2010/main" val="377983616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6332"/>
          </a:xfrm>
          <a:prstGeom prst="rect">
            <a:avLst/>
          </a:prstGeom>
        </p:spPr>
        <p:txBody>
          <a:bodyPr vert="horz" lIns="90586" tIns="45293" rIns="90586" bIns="45293" rtlCol="0"/>
          <a:lstStyle>
            <a:lvl1pPr algn="l">
              <a:defRPr sz="1200"/>
            </a:lvl1pPr>
          </a:lstStyle>
          <a:p>
            <a:r>
              <a:rPr lang="en-IN" dirty="0"/>
              <a:t>SIRC of ICAI</a:t>
            </a:r>
          </a:p>
        </p:txBody>
      </p:sp>
      <p:sp>
        <p:nvSpPr>
          <p:cNvPr id="3" name="Date Placeholder 2"/>
          <p:cNvSpPr>
            <a:spLocks noGrp="1"/>
          </p:cNvSpPr>
          <p:nvPr>
            <p:ph type="dt" idx="1"/>
          </p:nvPr>
        </p:nvSpPr>
        <p:spPr>
          <a:xfrm>
            <a:off x="3850447" y="3"/>
            <a:ext cx="2945659" cy="496332"/>
          </a:xfrm>
          <a:prstGeom prst="rect">
            <a:avLst/>
          </a:prstGeom>
        </p:spPr>
        <p:txBody>
          <a:bodyPr vert="horz" lIns="90586" tIns="45293" rIns="90586" bIns="45293" rtlCol="0"/>
          <a:lstStyle>
            <a:lvl1pPr algn="r">
              <a:defRPr sz="1200"/>
            </a:lvl1pPr>
          </a:lstStyle>
          <a:p>
            <a:fld id="{CE8F056C-644C-420A-8C23-B9DCD40DA1F8}" type="datetimeFigureOut">
              <a:rPr lang="en-IN" smtClean="0"/>
              <a:t>06-07-2019</a:t>
            </a:fld>
            <a:endParaRPr lang="en-IN"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586" tIns="45293" rIns="90586" bIns="45293" rtlCol="0" anchor="ctr"/>
          <a:lstStyle/>
          <a:p>
            <a:endParaRPr lang="en-IN" dirty="0"/>
          </a:p>
        </p:txBody>
      </p:sp>
      <p:sp>
        <p:nvSpPr>
          <p:cNvPr id="5" name="Notes Placeholder 4"/>
          <p:cNvSpPr>
            <a:spLocks noGrp="1"/>
          </p:cNvSpPr>
          <p:nvPr>
            <p:ph type="body" sz="quarter" idx="3"/>
          </p:nvPr>
        </p:nvSpPr>
        <p:spPr>
          <a:xfrm>
            <a:off x="679768" y="4715155"/>
            <a:ext cx="5438140" cy="4466988"/>
          </a:xfrm>
          <a:prstGeom prst="rect">
            <a:avLst/>
          </a:prstGeom>
        </p:spPr>
        <p:txBody>
          <a:bodyPr vert="horz" lIns="90586" tIns="45293" rIns="90586" bIns="452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4" y="9428584"/>
            <a:ext cx="2945659" cy="496332"/>
          </a:xfrm>
          <a:prstGeom prst="rect">
            <a:avLst/>
          </a:prstGeom>
        </p:spPr>
        <p:txBody>
          <a:bodyPr vert="horz" lIns="90586" tIns="45293" rIns="90586" bIns="45293"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50447" y="9428584"/>
            <a:ext cx="2945659" cy="496332"/>
          </a:xfrm>
          <a:prstGeom prst="rect">
            <a:avLst/>
          </a:prstGeom>
        </p:spPr>
        <p:txBody>
          <a:bodyPr vert="horz" lIns="90586" tIns="45293" rIns="90586" bIns="45293" rtlCol="0" anchor="b"/>
          <a:lstStyle>
            <a:lvl1pPr algn="r">
              <a:defRPr sz="1200"/>
            </a:lvl1pPr>
          </a:lstStyle>
          <a:p>
            <a:fld id="{CD11E3E8-65C7-4FEE-8122-E3A0DD88D23C}" type="slidenum">
              <a:rPr lang="en-IN" smtClean="0"/>
              <a:t>‹#›</a:t>
            </a:fld>
            <a:endParaRPr lang="en-IN" dirty="0"/>
          </a:p>
        </p:txBody>
      </p:sp>
    </p:spTree>
    <p:extLst>
      <p:ext uri="{BB962C8B-B14F-4D97-AF65-F5344CB8AC3E}">
        <p14:creationId xmlns:p14="http://schemas.microsoft.com/office/powerpoint/2010/main" val="21262777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897C821-4164-40B3-AF4C-E9B15C806B95}" type="slidenum">
              <a:rPr lang="en-US" smtClean="0"/>
              <a:pPr/>
              <a:t>1</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GB" dirty="0"/>
          </a:p>
        </p:txBody>
      </p:sp>
      <p:sp>
        <p:nvSpPr>
          <p:cNvPr id="2" name="Header Placeholder 1"/>
          <p:cNvSpPr>
            <a:spLocks noGrp="1"/>
          </p:cNvSpPr>
          <p:nvPr>
            <p:ph type="hdr" sz="quarter" idx="10"/>
          </p:nvPr>
        </p:nvSpPr>
        <p:spPr/>
        <p:txBody>
          <a:bodyPr/>
          <a:lstStyle/>
          <a:p>
            <a:r>
              <a:rPr lang="en-IN" dirty="0"/>
              <a:t>SIRC of ICAI</a:t>
            </a:r>
          </a:p>
        </p:txBody>
      </p:sp>
    </p:spTree>
    <p:extLst>
      <p:ext uri="{BB962C8B-B14F-4D97-AF65-F5344CB8AC3E}">
        <p14:creationId xmlns:p14="http://schemas.microsoft.com/office/powerpoint/2010/main" val="2536356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17</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82610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18</a:t>
            </a:fld>
            <a:endParaRPr lang="en-IN" dirty="0"/>
          </a:p>
        </p:txBody>
      </p:sp>
    </p:spTree>
    <p:extLst>
      <p:ext uri="{BB962C8B-B14F-4D97-AF65-F5344CB8AC3E}">
        <p14:creationId xmlns:p14="http://schemas.microsoft.com/office/powerpoint/2010/main" val="742974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19</a:t>
            </a:fld>
            <a:endParaRPr lang="en-IN" dirty="0"/>
          </a:p>
        </p:txBody>
      </p:sp>
    </p:spTree>
    <p:extLst>
      <p:ext uri="{BB962C8B-B14F-4D97-AF65-F5344CB8AC3E}">
        <p14:creationId xmlns:p14="http://schemas.microsoft.com/office/powerpoint/2010/main" val="311829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23</a:t>
            </a:fld>
            <a:endParaRPr lang="en-IN" dirty="0"/>
          </a:p>
        </p:txBody>
      </p:sp>
    </p:spTree>
    <p:extLst>
      <p:ext uri="{BB962C8B-B14F-4D97-AF65-F5344CB8AC3E}">
        <p14:creationId xmlns:p14="http://schemas.microsoft.com/office/powerpoint/2010/main" val="437939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24</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546330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25</a:t>
            </a:fld>
            <a:endParaRPr lang="en-IN" dirty="0"/>
          </a:p>
        </p:txBody>
      </p:sp>
    </p:spTree>
    <p:extLst>
      <p:ext uri="{BB962C8B-B14F-4D97-AF65-F5344CB8AC3E}">
        <p14:creationId xmlns:p14="http://schemas.microsoft.com/office/powerpoint/2010/main" val="526424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26</a:t>
            </a:fld>
            <a:endParaRPr lang="en-IN" dirty="0"/>
          </a:p>
        </p:txBody>
      </p:sp>
    </p:spTree>
    <p:extLst>
      <p:ext uri="{BB962C8B-B14F-4D97-AF65-F5344CB8AC3E}">
        <p14:creationId xmlns:p14="http://schemas.microsoft.com/office/powerpoint/2010/main" val="3509635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27</a:t>
            </a:fld>
            <a:endParaRPr lang="en-IN" dirty="0"/>
          </a:p>
        </p:txBody>
      </p:sp>
    </p:spTree>
    <p:extLst>
      <p:ext uri="{BB962C8B-B14F-4D97-AF65-F5344CB8AC3E}">
        <p14:creationId xmlns:p14="http://schemas.microsoft.com/office/powerpoint/2010/main" val="3509635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28</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065997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29</a:t>
            </a:fld>
            <a:endParaRPr lang="en-IN" dirty="0"/>
          </a:p>
        </p:txBody>
      </p:sp>
    </p:spTree>
    <p:extLst>
      <p:ext uri="{BB962C8B-B14F-4D97-AF65-F5344CB8AC3E}">
        <p14:creationId xmlns:p14="http://schemas.microsoft.com/office/powerpoint/2010/main" val="146577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smtClean="0"/>
              <a:t>SIRC of ICAI</a:t>
            </a:r>
            <a:endParaRPr lang="en-IN" dirty="0"/>
          </a:p>
        </p:txBody>
      </p:sp>
      <p:sp>
        <p:nvSpPr>
          <p:cNvPr id="5" name="Slide Number Placeholder 4"/>
          <p:cNvSpPr>
            <a:spLocks noGrp="1"/>
          </p:cNvSpPr>
          <p:nvPr>
            <p:ph type="sldNum" sz="quarter" idx="11"/>
          </p:nvPr>
        </p:nvSpPr>
        <p:spPr/>
        <p:txBody>
          <a:bodyPr/>
          <a:lstStyle/>
          <a:p>
            <a:fld id="{CD11E3E8-65C7-4FEE-8122-E3A0DD88D23C}" type="slidenum">
              <a:rPr lang="en-IN" smtClean="0"/>
              <a:t>2</a:t>
            </a:fld>
            <a:endParaRPr lang="en-IN" dirty="0"/>
          </a:p>
        </p:txBody>
      </p:sp>
    </p:spTree>
    <p:extLst>
      <p:ext uri="{BB962C8B-B14F-4D97-AF65-F5344CB8AC3E}">
        <p14:creationId xmlns:p14="http://schemas.microsoft.com/office/powerpoint/2010/main" val="2388622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30</a:t>
            </a:fld>
            <a:endParaRPr lang="en-IN" dirty="0"/>
          </a:p>
        </p:txBody>
      </p:sp>
    </p:spTree>
    <p:extLst>
      <p:ext uri="{BB962C8B-B14F-4D97-AF65-F5344CB8AC3E}">
        <p14:creationId xmlns:p14="http://schemas.microsoft.com/office/powerpoint/2010/main" val="2068746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31</a:t>
            </a:fld>
            <a:endParaRPr lang="en-IN" dirty="0"/>
          </a:p>
        </p:txBody>
      </p:sp>
    </p:spTree>
    <p:extLst>
      <p:ext uri="{BB962C8B-B14F-4D97-AF65-F5344CB8AC3E}">
        <p14:creationId xmlns:p14="http://schemas.microsoft.com/office/powerpoint/2010/main" val="2068746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32</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528433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34</a:t>
            </a:fld>
            <a:endParaRPr lang="en-IN" dirty="0"/>
          </a:p>
        </p:txBody>
      </p:sp>
    </p:spTree>
    <p:extLst>
      <p:ext uri="{BB962C8B-B14F-4D97-AF65-F5344CB8AC3E}">
        <p14:creationId xmlns:p14="http://schemas.microsoft.com/office/powerpoint/2010/main" val="3374770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35</a:t>
            </a:fld>
            <a:endParaRPr lang="en-IN" dirty="0"/>
          </a:p>
        </p:txBody>
      </p:sp>
    </p:spTree>
    <p:extLst>
      <p:ext uri="{BB962C8B-B14F-4D97-AF65-F5344CB8AC3E}">
        <p14:creationId xmlns:p14="http://schemas.microsoft.com/office/powerpoint/2010/main" val="3395963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D11E3E8-65C7-4FEE-8122-E3A0DD88D23C}" type="slidenum">
              <a:rPr lang="en-IN" smtClean="0"/>
              <a:t>36</a:t>
            </a:fld>
            <a:endParaRPr lang="en-IN" dirty="0"/>
          </a:p>
        </p:txBody>
      </p:sp>
      <p:sp>
        <p:nvSpPr>
          <p:cNvPr id="5" name="Header Placeholder 4"/>
          <p:cNvSpPr>
            <a:spLocks noGrp="1"/>
          </p:cNvSpPr>
          <p:nvPr>
            <p:ph type="hdr" sz="quarter" idx="11"/>
          </p:nvPr>
        </p:nvSpPr>
        <p:spPr/>
        <p:txBody>
          <a:bodyPr/>
          <a:lstStyle/>
          <a:p>
            <a:r>
              <a:rPr lang="en-IN" dirty="0"/>
              <a:t>SIRC of ICAI</a:t>
            </a:r>
          </a:p>
        </p:txBody>
      </p:sp>
    </p:spTree>
    <p:extLst>
      <p:ext uri="{BB962C8B-B14F-4D97-AF65-F5344CB8AC3E}">
        <p14:creationId xmlns:p14="http://schemas.microsoft.com/office/powerpoint/2010/main" val="1903651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D11E3E8-65C7-4FEE-8122-E3A0DD88D23C}" type="slidenum">
              <a:rPr lang="en-IN" smtClean="0"/>
              <a:t>37</a:t>
            </a:fld>
            <a:endParaRPr lang="en-IN" dirty="0"/>
          </a:p>
        </p:txBody>
      </p:sp>
      <p:sp>
        <p:nvSpPr>
          <p:cNvPr id="5" name="Header Placeholder 4"/>
          <p:cNvSpPr>
            <a:spLocks noGrp="1"/>
          </p:cNvSpPr>
          <p:nvPr>
            <p:ph type="hdr" sz="quarter" idx="11"/>
          </p:nvPr>
        </p:nvSpPr>
        <p:spPr/>
        <p:txBody>
          <a:bodyPr/>
          <a:lstStyle/>
          <a:p>
            <a:r>
              <a:rPr lang="en-IN" dirty="0"/>
              <a:t>SIRC of ICAI</a:t>
            </a:r>
          </a:p>
        </p:txBody>
      </p:sp>
    </p:spTree>
    <p:extLst>
      <p:ext uri="{BB962C8B-B14F-4D97-AF65-F5344CB8AC3E}">
        <p14:creationId xmlns:p14="http://schemas.microsoft.com/office/powerpoint/2010/main" val="2500944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D11E3E8-65C7-4FEE-8122-E3A0DD88D23C}" type="slidenum">
              <a:rPr lang="en-IN" smtClean="0"/>
              <a:t>38</a:t>
            </a:fld>
            <a:endParaRPr lang="en-IN" dirty="0"/>
          </a:p>
        </p:txBody>
      </p:sp>
      <p:sp>
        <p:nvSpPr>
          <p:cNvPr id="5" name="Header Placeholder 4"/>
          <p:cNvSpPr>
            <a:spLocks noGrp="1"/>
          </p:cNvSpPr>
          <p:nvPr>
            <p:ph type="hdr" sz="quarter" idx="11"/>
          </p:nvPr>
        </p:nvSpPr>
        <p:spPr/>
        <p:txBody>
          <a:bodyPr/>
          <a:lstStyle/>
          <a:p>
            <a:r>
              <a:rPr lang="en-IN" dirty="0"/>
              <a:t>SIRC of ICAI</a:t>
            </a:r>
          </a:p>
        </p:txBody>
      </p:sp>
    </p:spTree>
    <p:extLst>
      <p:ext uri="{BB962C8B-B14F-4D97-AF65-F5344CB8AC3E}">
        <p14:creationId xmlns:p14="http://schemas.microsoft.com/office/powerpoint/2010/main" val="389973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41</a:t>
            </a:fld>
            <a:endParaRPr lang="en-IN" dirty="0"/>
          </a:p>
        </p:txBody>
      </p:sp>
    </p:spTree>
    <p:extLst>
      <p:ext uri="{BB962C8B-B14F-4D97-AF65-F5344CB8AC3E}">
        <p14:creationId xmlns:p14="http://schemas.microsoft.com/office/powerpoint/2010/main" val="2188035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F658E91-424E-4B47-8014-3E74C55D8213}" type="slidenum">
              <a:rPr lang="en-US" smtClean="0"/>
              <a:pPr/>
              <a:t>42</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35298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49A003-E575-41A7-87BB-51C140D05647}"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686029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70617EB-844A-4B93-B711-8CCA152CE748}" type="slidenum">
              <a:rPr lang="en-US" smtClean="0"/>
              <a:pPr/>
              <a:t>43</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038005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70617EB-844A-4B93-B711-8CCA152CE748}" type="slidenum">
              <a:rPr lang="en-US" smtClean="0"/>
              <a:pPr/>
              <a:t>44</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677737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9898D04-36B0-4659-AE6A-D20EAE9C1F02}" type="slidenum">
              <a:rPr lang="en-US" smtClean="0"/>
              <a:pPr/>
              <a:t>45</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906244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46</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353922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47</a:t>
            </a:fld>
            <a:endParaRPr lang="en-IN" dirty="0"/>
          </a:p>
        </p:txBody>
      </p:sp>
    </p:spTree>
    <p:extLst>
      <p:ext uri="{BB962C8B-B14F-4D97-AF65-F5344CB8AC3E}">
        <p14:creationId xmlns:p14="http://schemas.microsoft.com/office/powerpoint/2010/main" val="672574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48</a:t>
            </a:fld>
            <a:endParaRPr lang="en-IN" dirty="0"/>
          </a:p>
        </p:txBody>
      </p:sp>
    </p:spTree>
    <p:extLst>
      <p:ext uri="{BB962C8B-B14F-4D97-AF65-F5344CB8AC3E}">
        <p14:creationId xmlns:p14="http://schemas.microsoft.com/office/powerpoint/2010/main" val="3461946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49</a:t>
            </a:fld>
            <a:endParaRPr lang="en-IN" dirty="0"/>
          </a:p>
        </p:txBody>
      </p:sp>
    </p:spTree>
    <p:extLst>
      <p:ext uri="{BB962C8B-B14F-4D97-AF65-F5344CB8AC3E}">
        <p14:creationId xmlns:p14="http://schemas.microsoft.com/office/powerpoint/2010/main" val="3907097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9898D04-36B0-4659-AE6A-D20EAE9C1F02}" type="slidenum">
              <a:rPr lang="en-US" smtClean="0"/>
              <a:pPr/>
              <a:t>50</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507502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9898D04-36B0-4659-AE6A-D20EAE9C1F02}" type="slidenum">
              <a:rPr lang="en-US" smtClean="0"/>
              <a:pPr/>
              <a:t>52</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314613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9898D04-36B0-4659-AE6A-D20EAE9C1F02}" type="slidenum">
              <a:rPr lang="en-US" smtClean="0"/>
              <a:pPr/>
              <a:t>53</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35546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10</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918834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9898D04-36B0-4659-AE6A-D20EAE9C1F02}" type="slidenum">
              <a:rPr lang="en-US" smtClean="0"/>
              <a:pPr/>
              <a:t>54</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355461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9898D04-36B0-4659-AE6A-D20EAE9C1F02}" type="slidenum">
              <a:rPr lang="en-US" smtClean="0"/>
              <a:pPr/>
              <a:t>55</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71061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56</a:t>
            </a:fld>
            <a:endParaRPr lang="en-IN" dirty="0"/>
          </a:p>
        </p:txBody>
      </p:sp>
    </p:spTree>
    <p:extLst>
      <p:ext uri="{BB962C8B-B14F-4D97-AF65-F5344CB8AC3E}">
        <p14:creationId xmlns:p14="http://schemas.microsoft.com/office/powerpoint/2010/main" val="3847886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57</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847151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58</a:t>
            </a:fld>
            <a:endParaRPr lang="en-IN" dirty="0"/>
          </a:p>
        </p:txBody>
      </p:sp>
    </p:spTree>
    <p:extLst>
      <p:ext uri="{BB962C8B-B14F-4D97-AF65-F5344CB8AC3E}">
        <p14:creationId xmlns:p14="http://schemas.microsoft.com/office/powerpoint/2010/main" val="17380811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59</a:t>
            </a:fld>
            <a:endParaRPr lang="en-IN" dirty="0"/>
          </a:p>
        </p:txBody>
      </p:sp>
    </p:spTree>
    <p:extLst>
      <p:ext uri="{BB962C8B-B14F-4D97-AF65-F5344CB8AC3E}">
        <p14:creationId xmlns:p14="http://schemas.microsoft.com/office/powerpoint/2010/main" val="3012159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60</a:t>
            </a:fld>
            <a:endParaRPr lang="en-IN" dirty="0"/>
          </a:p>
        </p:txBody>
      </p:sp>
    </p:spTree>
    <p:extLst>
      <p:ext uri="{BB962C8B-B14F-4D97-AF65-F5344CB8AC3E}">
        <p14:creationId xmlns:p14="http://schemas.microsoft.com/office/powerpoint/2010/main" val="39887351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61</a:t>
            </a:fld>
            <a:endParaRPr lang="en-IN" dirty="0"/>
          </a:p>
        </p:txBody>
      </p:sp>
    </p:spTree>
    <p:extLst>
      <p:ext uri="{BB962C8B-B14F-4D97-AF65-F5344CB8AC3E}">
        <p14:creationId xmlns:p14="http://schemas.microsoft.com/office/powerpoint/2010/main" val="12889844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62</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3599807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63</a:t>
            </a:fld>
            <a:endParaRPr lang="en-IN" dirty="0"/>
          </a:p>
        </p:txBody>
      </p:sp>
    </p:spTree>
    <p:extLst>
      <p:ext uri="{BB962C8B-B14F-4D97-AF65-F5344CB8AC3E}">
        <p14:creationId xmlns:p14="http://schemas.microsoft.com/office/powerpoint/2010/main" val="361916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11</a:t>
            </a:fld>
            <a:endParaRPr lang="en-IN" dirty="0"/>
          </a:p>
        </p:txBody>
      </p:sp>
    </p:spTree>
    <p:extLst>
      <p:ext uri="{BB962C8B-B14F-4D97-AF65-F5344CB8AC3E}">
        <p14:creationId xmlns:p14="http://schemas.microsoft.com/office/powerpoint/2010/main" val="2902419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64</a:t>
            </a:fld>
            <a:endParaRPr lang="en-IN" dirty="0"/>
          </a:p>
        </p:txBody>
      </p:sp>
    </p:spTree>
    <p:extLst>
      <p:ext uri="{BB962C8B-B14F-4D97-AF65-F5344CB8AC3E}">
        <p14:creationId xmlns:p14="http://schemas.microsoft.com/office/powerpoint/2010/main" val="358425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12</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85713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14</a:t>
            </a:fld>
            <a:endParaRPr lang="en-IN" dirty="0"/>
          </a:p>
        </p:txBody>
      </p:sp>
    </p:spTree>
    <p:extLst>
      <p:ext uri="{BB962C8B-B14F-4D97-AF65-F5344CB8AC3E}">
        <p14:creationId xmlns:p14="http://schemas.microsoft.com/office/powerpoint/2010/main" val="1126906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15</a:t>
            </a:fld>
            <a:endParaRPr lang="en-IN" dirty="0"/>
          </a:p>
        </p:txBody>
      </p:sp>
    </p:spTree>
    <p:extLst>
      <p:ext uri="{BB962C8B-B14F-4D97-AF65-F5344CB8AC3E}">
        <p14:creationId xmlns:p14="http://schemas.microsoft.com/office/powerpoint/2010/main" val="2125720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IN" dirty="0"/>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16</a:t>
            </a:fld>
            <a:endParaRPr lang="en-IN" dirty="0"/>
          </a:p>
        </p:txBody>
      </p:sp>
    </p:spTree>
    <p:extLst>
      <p:ext uri="{BB962C8B-B14F-4D97-AF65-F5344CB8AC3E}">
        <p14:creationId xmlns:p14="http://schemas.microsoft.com/office/powerpoint/2010/main" val="295721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r>
              <a:rPr lang="en-US" smtClean="0"/>
              <a:t>06-07-2019</a:t>
            </a:r>
            <a:endParaRPr lang="en-IN" dirty="0"/>
          </a:p>
        </p:txBody>
      </p:sp>
      <p:sp>
        <p:nvSpPr>
          <p:cNvPr id="5" name="Footer Placeholder 4"/>
          <p:cNvSpPr>
            <a:spLocks noGrp="1"/>
          </p:cNvSpPr>
          <p:nvPr>
            <p:ph type="ftr" sz="quarter" idx="11"/>
          </p:nvPr>
        </p:nvSpPr>
        <p:spPr/>
        <p:txBody>
          <a:bodyPr/>
          <a:lstStyle/>
          <a:p>
            <a:r>
              <a:rPr lang="en-US"/>
              <a:t>SIRC of ICAI</a:t>
            </a:r>
            <a:endParaRPr lang="en-IN" dirty="0"/>
          </a:p>
        </p:txBody>
      </p:sp>
      <p:sp>
        <p:nvSpPr>
          <p:cNvPr id="6" name="Slide Number Placeholder 5"/>
          <p:cNvSpPr>
            <a:spLocks noGrp="1"/>
          </p:cNvSpPr>
          <p:nvPr>
            <p:ph type="sldNum" sz="quarter" idx="12"/>
          </p:nvPr>
        </p:nvSpPr>
        <p:spPr/>
        <p:txBody>
          <a:bodyPr/>
          <a:lstStyle/>
          <a:p>
            <a:fld id="{2E54E9D4-680A-4C51-B61D-1CC0F8B86EE1}" type="slidenum">
              <a:rPr lang="en-IN" smtClean="0"/>
              <a:t>‹#›</a:t>
            </a:fld>
            <a:endParaRPr lang="en-IN" dirty="0"/>
          </a:p>
        </p:txBody>
      </p:sp>
    </p:spTree>
    <p:extLst>
      <p:ext uri="{BB962C8B-B14F-4D97-AF65-F5344CB8AC3E}">
        <p14:creationId xmlns:p14="http://schemas.microsoft.com/office/powerpoint/2010/main" val="2710520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r>
              <a:rPr lang="en-US" smtClean="0"/>
              <a:t>06-07-2019</a:t>
            </a:r>
            <a:endParaRPr lang="en-IN" dirty="0"/>
          </a:p>
        </p:txBody>
      </p:sp>
      <p:sp>
        <p:nvSpPr>
          <p:cNvPr id="5" name="Footer Placeholder 4"/>
          <p:cNvSpPr>
            <a:spLocks noGrp="1"/>
          </p:cNvSpPr>
          <p:nvPr>
            <p:ph type="ftr" sz="quarter" idx="11"/>
          </p:nvPr>
        </p:nvSpPr>
        <p:spPr/>
        <p:txBody>
          <a:bodyPr/>
          <a:lstStyle/>
          <a:p>
            <a:r>
              <a:rPr lang="en-US"/>
              <a:t>SIRC of ICAI</a:t>
            </a:r>
            <a:endParaRPr lang="en-IN" dirty="0"/>
          </a:p>
        </p:txBody>
      </p:sp>
      <p:sp>
        <p:nvSpPr>
          <p:cNvPr id="6" name="Slide Number Placeholder 5"/>
          <p:cNvSpPr>
            <a:spLocks noGrp="1"/>
          </p:cNvSpPr>
          <p:nvPr>
            <p:ph type="sldNum" sz="quarter" idx="12"/>
          </p:nvPr>
        </p:nvSpPr>
        <p:spPr/>
        <p:txBody>
          <a:bodyPr/>
          <a:lstStyle/>
          <a:p>
            <a:fld id="{2E54E9D4-680A-4C51-B61D-1CC0F8B86EE1}" type="slidenum">
              <a:rPr lang="en-IN" smtClean="0"/>
              <a:t>‹#›</a:t>
            </a:fld>
            <a:endParaRPr lang="en-IN" dirty="0"/>
          </a:p>
        </p:txBody>
      </p:sp>
    </p:spTree>
    <p:extLst>
      <p:ext uri="{BB962C8B-B14F-4D97-AF65-F5344CB8AC3E}">
        <p14:creationId xmlns:p14="http://schemas.microsoft.com/office/powerpoint/2010/main" val="212032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r>
              <a:rPr lang="en-US" smtClean="0"/>
              <a:t>06-07-2019</a:t>
            </a:r>
            <a:endParaRPr lang="en-IN" dirty="0"/>
          </a:p>
        </p:txBody>
      </p:sp>
      <p:sp>
        <p:nvSpPr>
          <p:cNvPr id="5" name="Footer Placeholder 4"/>
          <p:cNvSpPr>
            <a:spLocks noGrp="1"/>
          </p:cNvSpPr>
          <p:nvPr>
            <p:ph type="ftr" sz="quarter" idx="11"/>
          </p:nvPr>
        </p:nvSpPr>
        <p:spPr/>
        <p:txBody>
          <a:bodyPr/>
          <a:lstStyle/>
          <a:p>
            <a:r>
              <a:rPr lang="en-US"/>
              <a:t>SIRC of ICAI</a:t>
            </a:r>
            <a:endParaRPr lang="en-IN" dirty="0"/>
          </a:p>
        </p:txBody>
      </p:sp>
      <p:sp>
        <p:nvSpPr>
          <p:cNvPr id="6" name="Slide Number Placeholder 5"/>
          <p:cNvSpPr>
            <a:spLocks noGrp="1"/>
          </p:cNvSpPr>
          <p:nvPr>
            <p:ph type="sldNum" sz="quarter" idx="12"/>
          </p:nvPr>
        </p:nvSpPr>
        <p:spPr/>
        <p:txBody>
          <a:bodyPr/>
          <a:lstStyle/>
          <a:p>
            <a:fld id="{2E54E9D4-680A-4C51-B61D-1CC0F8B86EE1}" type="slidenum">
              <a:rPr lang="en-IN" smtClean="0"/>
              <a:t>‹#›</a:t>
            </a:fld>
            <a:endParaRPr lang="en-IN" dirty="0"/>
          </a:p>
        </p:txBody>
      </p:sp>
    </p:spTree>
    <p:extLst>
      <p:ext uri="{BB962C8B-B14F-4D97-AF65-F5344CB8AC3E}">
        <p14:creationId xmlns:p14="http://schemas.microsoft.com/office/powerpoint/2010/main" val="75018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sp>
        <p:nvSpPr>
          <p:cNvPr id="5" name="Footer Placeholder 4"/>
          <p:cNvSpPr>
            <a:spLocks noGrp="1"/>
          </p:cNvSpPr>
          <p:nvPr>
            <p:ph type="ftr" sz="quarter" idx="11"/>
          </p:nvPr>
        </p:nvSpPr>
        <p:spPr/>
        <p:txBody>
          <a:bodyPr/>
          <a:lstStyle/>
          <a:p>
            <a:r>
              <a:rPr lang="en-US" dirty="0"/>
              <a:t>SIRC of ICAI</a:t>
            </a:r>
            <a:endParaRPr lang="en-IN" dirty="0"/>
          </a:p>
        </p:txBody>
      </p:sp>
      <p:sp>
        <p:nvSpPr>
          <p:cNvPr id="6" name="Slide Number Placeholder 5"/>
          <p:cNvSpPr>
            <a:spLocks noGrp="1"/>
          </p:cNvSpPr>
          <p:nvPr>
            <p:ph type="sldNum" sz="quarter" idx="12"/>
          </p:nvPr>
        </p:nvSpPr>
        <p:spPr/>
        <p:txBody>
          <a:bodyPr/>
          <a:lstStyle/>
          <a:p>
            <a:fld id="{2E54E9D4-680A-4C51-B61D-1CC0F8B86EE1}" type="slidenum">
              <a:rPr lang="en-IN" smtClean="0"/>
              <a:t>‹#›</a:t>
            </a:fld>
            <a:endParaRPr lang="en-IN" dirty="0"/>
          </a:p>
        </p:txBody>
      </p:sp>
    </p:spTree>
    <p:extLst>
      <p:ext uri="{BB962C8B-B14F-4D97-AF65-F5344CB8AC3E}">
        <p14:creationId xmlns:p14="http://schemas.microsoft.com/office/powerpoint/2010/main" val="8061791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06-07-2019</a:t>
            </a:r>
            <a:endParaRPr lang="en-IN" dirty="0"/>
          </a:p>
        </p:txBody>
      </p:sp>
      <p:sp>
        <p:nvSpPr>
          <p:cNvPr id="5" name="Footer Placeholder 4"/>
          <p:cNvSpPr>
            <a:spLocks noGrp="1"/>
          </p:cNvSpPr>
          <p:nvPr>
            <p:ph type="ftr" sz="quarter" idx="11"/>
          </p:nvPr>
        </p:nvSpPr>
        <p:spPr/>
        <p:txBody>
          <a:bodyPr/>
          <a:lstStyle/>
          <a:p>
            <a:r>
              <a:rPr lang="en-US"/>
              <a:t>SIRC of ICAI</a:t>
            </a:r>
            <a:endParaRPr lang="en-IN" dirty="0"/>
          </a:p>
        </p:txBody>
      </p:sp>
      <p:sp>
        <p:nvSpPr>
          <p:cNvPr id="6" name="Slide Number Placeholder 5"/>
          <p:cNvSpPr>
            <a:spLocks noGrp="1"/>
          </p:cNvSpPr>
          <p:nvPr>
            <p:ph type="sldNum" sz="quarter" idx="12"/>
          </p:nvPr>
        </p:nvSpPr>
        <p:spPr/>
        <p:txBody>
          <a:bodyPr/>
          <a:lstStyle/>
          <a:p>
            <a:fld id="{2E54E9D4-680A-4C51-B61D-1CC0F8B86EE1}" type="slidenum">
              <a:rPr lang="en-IN" smtClean="0"/>
              <a:t>‹#›</a:t>
            </a:fld>
            <a:endParaRPr lang="en-IN" dirty="0"/>
          </a:p>
        </p:txBody>
      </p:sp>
    </p:spTree>
    <p:extLst>
      <p:ext uri="{BB962C8B-B14F-4D97-AF65-F5344CB8AC3E}">
        <p14:creationId xmlns:p14="http://schemas.microsoft.com/office/powerpoint/2010/main" val="1900322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r>
              <a:rPr lang="en-US" smtClean="0"/>
              <a:t>06-07-2019</a:t>
            </a:r>
            <a:endParaRPr lang="en-IN" dirty="0"/>
          </a:p>
        </p:txBody>
      </p:sp>
      <p:sp>
        <p:nvSpPr>
          <p:cNvPr id="6" name="Footer Placeholder 5"/>
          <p:cNvSpPr>
            <a:spLocks noGrp="1"/>
          </p:cNvSpPr>
          <p:nvPr>
            <p:ph type="ftr" sz="quarter" idx="11"/>
          </p:nvPr>
        </p:nvSpPr>
        <p:spPr/>
        <p:txBody>
          <a:bodyPr/>
          <a:lstStyle/>
          <a:p>
            <a:r>
              <a:rPr lang="en-US"/>
              <a:t>SIRC of ICAI</a:t>
            </a:r>
            <a:endParaRPr lang="en-IN" dirty="0"/>
          </a:p>
        </p:txBody>
      </p:sp>
      <p:sp>
        <p:nvSpPr>
          <p:cNvPr id="7" name="Slide Number Placeholder 6"/>
          <p:cNvSpPr>
            <a:spLocks noGrp="1"/>
          </p:cNvSpPr>
          <p:nvPr>
            <p:ph type="sldNum" sz="quarter" idx="12"/>
          </p:nvPr>
        </p:nvSpPr>
        <p:spPr/>
        <p:txBody>
          <a:bodyPr/>
          <a:lstStyle/>
          <a:p>
            <a:fld id="{2E54E9D4-680A-4C51-B61D-1CC0F8B86EE1}" type="slidenum">
              <a:rPr lang="en-IN" smtClean="0"/>
              <a:t>‹#›</a:t>
            </a:fld>
            <a:endParaRPr lang="en-IN" dirty="0"/>
          </a:p>
        </p:txBody>
      </p:sp>
    </p:spTree>
    <p:extLst>
      <p:ext uri="{BB962C8B-B14F-4D97-AF65-F5344CB8AC3E}">
        <p14:creationId xmlns:p14="http://schemas.microsoft.com/office/powerpoint/2010/main" val="3136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r>
              <a:rPr lang="en-US" smtClean="0"/>
              <a:t>06-07-2019</a:t>
            </a:r>
            <a:endParaRPr lang="en-IN" dirty="0"/>
          </a:p>
        </p:txBody>
      </p:sp>
      <p:sp>
        <p:nvSpPr>
          <p:cNvPr id="8" name="Footer Placeholder 7"/>
          <p:cNvSpPr>
            <a:spLocks noGrp="1"/>
          </p:cNvSpPr>
          <p:nvPr>
            <p:ph type="ftr" sz="quarter" idx="11"/>
          </p:nvPr>
        </p:nvSpPr>
        <p:spPr/>
        <p:txBody>
          <a:bodyPr/>
          <a:lstStyle/>
          <a:p>
            <a:r>
              <a:rPr lang="en-US"/>
              <a:t>SIRC of ICAI</a:t>
            </a:r>
            <a:endParaRPr lang="en-IN" dirty="0"/>
          </a:p>
        </p:txBody>
      </p:sp>
      <p:sp>
        <p:nvSpPr>
          <p:cNvPr id="9" name="Slide Number Placeholder 8"/>
          <p:cNvSpPr>
            <a:spLocks noGrp="1"/>
          </p:cNvSpPr>
          <p:nvPr>
            <p:ph type="sldNum" sz="quarter" idx="12"/>
          </p:nvPr>
        </p:nvSpPr>
        <p:spPr/>
        <p:txBody>
          <a:bodyPr/>
          <a:lstStyle/>
          <a:p>
            <a:fld id="{2E54E9D4-680A-4C51-B61D-1CC0F8B86EE1}" type="slidenum">
              <a:rPr lang="en-IN" smtClean="0"/>
              <a:t>‹#›</a:t>
            </a:fld>
            <a:endParaRPr lang="en-IN" dirty="0"/>
          </a:p>
        </p:txBody>
      </p:sp>
    </p:spTree>
    <p:extLst>
      <p:ext uri="{BB962C8B-B14F-4D97-AF65-F5344CB8AC3E}">
        <p14:creationId xmlns:p14="http://schemas.microsoft.com/office/powerpoint/2010/main" val="387177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r>
              <a:rPr lang="en-US" smtClean="0"/>
              <a:t>06-07-2019</a:t>
            </a:r>
            <a:endParaRPr lang="en-IN" dirty="0"/>
          </a:p>
        </p:txBody>
      </p:sp>
      <p:sp>
        <p:nvSpPr>
          <p:cNvPr id="4" name="Footer Placeholder 3"/>
          <p:cNvSpPr>
            <a:spLocks noGrp="1"/>
          </p:cNvSpPr>
          <p:nvPr>
            <p:ph type="ftr" sz="quarter" idx="11"/>
          </p:nvPr>
        </p:nvSpPr>
        <p:spPr/>
        <p:txBody>
          <a:bodyPr/>
          <a:lstStyle/>
          <a:p>
            <a:r>
              <a:rPr lang="en-US"/>
              <a:t>SIRC of ICAI</a:t>
            </a:r>
            <a:endParaRPr lang="en-IN" dirty="0"/>
          </a:p>
        </p:txBody>
      </p:sp>
      <p:sp>
        <p:nvSpPr>
          <p:cNvPr id="5" name="Slide Number Placeholder 4"/>
          <p:cNvSpPr>
            <a:spLocks noGrp="1"/>
          </p:cNvSpPr>
          <p:nvPr>
            <p:ph type="sldNum" sz="quarter" idx="12"/>
          </p:nvPr>
        </p:nvSpPr>
        <p:spPr/>
        <p:txBody>
          <a:bodyPr/>
          <a:lstStyle/>
          <a:p>
            <a:fld id="{2E54E9D4-680A-4C51-B61D-1CC0F8B86EE1}" type="slidenum">
              <a:rPr lang="en-IN" smtClean="0"/>
              <a:t>‹#›</a:t>
            </a:fld>
            <a:endParaRPr lang="en-IN" dirty="0"/>
          </a:p>
        </p:txBody>
      </p:sp>
    </p:spTree>
    <p:extLst>
      <p:ext uri="{BB962C8B-B14F-4D97-AF65-F5344CB8AC3E}">
        <p14:creationId xmlns:p14="http://schemas.microsoft.com/office/powerpoint/2010/main" val="373995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06-07-2019</a:t>
            </a:r>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Slide Number Placeholder 3"/>
          <p:cNvSpPr>
            <a:spLocks noGrp="1"/>
          </p:cNvSpPr>
          <p:nvPr>
            <p:ph type="sldNum" sz="quarter" idx="12"/>
          </p:nvPr>
        </p:nvSpPr>
        <p:spPr/>
        <p:txBody>
          <a:bodyPr/>
          <a:lstStyle/>
          <a:p>
            <a:fld id="{2E54E9D4-680A-4C51-B61D-1CC0F8B86EE1}" type="slidenum">
              <a:rPr lang="en-IN" smtClean="0"/>
              <a:t>‹#›</a:t>
            </a:fld>
            <a:endParaRPr lang="en-IN" dirty="0"/>
          </a:p>
        </p:txBody>
      </p:sp>
    </p:spTree>
    <p:extLst>
      <p:ext uri="{BB962C8B-B14F-4D97-AF65-F5344CB8AC3E}">
        <p14:creationId xmlns:p14="http://schemas.microsoft.com/office/powerpoint/2010/main" val="185142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06-07-2019</a:t>
            </a:r>
            <a:endParaRPr lang="en-IN" dirty="0"/>
          </a:p>
        </p:txBody>
      </p:sp>
      <p:sp>
        <p:nvSpPr>
          <p:cNvPr id="6" name="Footer Placeholder 5"/>
          <p:cNvSpPr>
            <a:spLocks noGrp="1"/>
          </p:cNvSpPr>
          <p:nvPr>
            <p:ph type="ftr" sz="quarter" idx="11"/>
          </p:nvPr>
        </p:nvSpPr>
        <p:spPr/>
        <p:txBody>
          <a:bodyPr/>
          <a:lstStyle/>
          <a:p>
            <a:r>
              <a:rPr lang="en-US"/>
              <a:t>SIRC of ICAI</a:t>
            </a:r>
            <a:endParaRPr lang="en-IN" dirty="0"/>
          </a:p>
        </p:txBody>
      </p:sp>
      <p:sp>
        <p:nvSpPr>
          <p:cNvPr id="7" name="Slide Number Placeholder 6"/>
          <p:cNvSpPr>
            <a:spLocks noGrp="1"/>
          </p:cNvSpPr>
          <p:nvPr>
            <p:ph type="sldNum" sz="quarter" idx="12"/>
          </p:nvPr>
        </p:nvSpPr>
        <p:spPr/>
        <p:txBody>
          <a:bodyPr/>
          <a:lstStyle/>
          <a:p>
            <a:fld id="{2E54E9D4-680A-4C51-B61D-1CC0F8B86EE1}" type="slidenum">
              <a:rPr lang="en-IN" smtClean="0"/>
              <a:t>‹#›</a:t>
            </a:fld>
            <a:endParaRPr lang="en-IN" dirty="0"/>
          </a:p>
        </p:txBody>
      </p:sp>
    </p:spTree>
    <p:extLst>
      <p:ext uri="{BB962C8B-B14F-4D97-AF65-F5344CB8AC3E}">
        <p14:creationId xmlns:p14="http://schemas.microsoft.com/office/powerpoint/2010/main" val="19502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06-07-2019</a:t>
            </a:r>
            <a:endParaRPr lang="en-IN" dirty="0"/>
          </a:p>
        </p:txBody>
      </p:sp>
      <p:sp>
        <p:nvSpPr>
          <p:cNvPr id="6" name="Footer Placeholder 5"/>
          <p:cNvSpPr>
            <a:spLocks noGrp="1"/>
          </p:cNvSpPr>
          <p:nvPr>
            <p:ph type="ftr" sz="quarter" idx="11"/>
          </p:nvPr>
        </p:nvSpPr>
        <p:spPr/>
        <p:txBody>
          <a:bodyPr/>
          <a:lstStyle/>
          <a:p>
            <a:r>
              <a:rPr lang="en-US"/>
              <a:t>SIRC of ICAI</a:t>
            </a:r>
            <a:endParaRPr lang="en-IN" dirty="0"/>
          </a:p>
        </p:txBody>
      </p:sp>
      <p:sp>
        <p:nvSpPr>
          <p:cNvPr id="7" name="Slide Number Placeholder 6"/>
          <p:cNvSpPr>
            <a:spLocks noGrp="1"/>
          </p:cNvSpPr>
          <p:nvPr>
            <p:ph type="sldNum" sz="quarter" idx="12"/>
          </p:nvPr>
        </p:nvSpPr>
        <p:spPr/>
        <p:txBody>
          <a:bodyPr/>
          <a:lstStyle/>
          <a:p>
            <a:fld id="{2E54E9D4-680A-4C51-B61D-1CC0F8B86EE1}" type="slidenum">
              <a:rPr lang="en-IN" smtClean="0"/>
              <a:t>‹#›</a:t>
            </a:fld>
            <a:endParaRPr lang="en-IN" dirty="0"/>
          </a:p>
        </p:txBody>
      </p:sp>
    </p:spTree>
    <p:extLst>
      <p:ext uri="{BB962C8B-B14F-4D97-AF65-F5344CB8AC3E}">
        <p14:creationId xmlns:p14="http://schemas.microsoft.com/office/powerpoint/2010/main" val="355431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06-07-2019</a:t>
            </a:r>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SIRC of ICAI</a:t>
            </a:r>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4E9D4-680A-4C51-B61D-1CC0F8B86EE1}" type="slidenum">
              <a:rPr lang="en-IN" smtClean="0"/>
              <a:t>‹#›</a:t>
            </a:fld>
            <a:endParaRPr lang="en-IN" dirty="0"/>
          </a:p>
        </p:txBody>
      </p:sp>
    </p:spTree>
    <p:extLst>
      <p:ext uri="{BB962C8B-B14F-4D97-AF65-F5344CB8AC3E}">
        <p14:creationId xmlns:p14="http://schemas.microsoft.com/office/powerpoint/2010/main" val="1982291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25.png"/><Relationship Id="rId17" Type="http://schemas.openxmlformats.org/officeDocument/2006/relationships/image" Target="../media/image19.svg"/><Relationship Id="rId2" Type="http://schemas.openxmlformats.org/officeDocument/2006/relationships/image" Target="../media/image20.png"/><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11.svg"/><Relationship Id="rId1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65.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41"/>
          <p:cNvSpPr>
            <a:spLocks noGrp="1" noChangeArrowheads="1"/>
          </p:cNvSpPr>
          <p:nvPr>
            <p:ph type="ctrTitle"/>
          </p:nvPr>
        </p:nvSpPr>
        <p:spPr>
          <a:xfrm>
            <a:off x="787400" y="593105"/>
            <a:ext cx="7772400" cy="1755775"/>
          </a:xfrm>
          <a:solidFill>
            <a:schemeClr val="accent6">
              <a:lumMod val="40000"/>
              <a:lumOff val="60000"/>
            </a:schemeClr>
          </a:solidFill>
          <a:ln>
            <a:solidFill>
              <a:schemeClr val="accent2"/>
            </a:solidFill>
          </a:ln>
        </p:spPr>
        <p:txBody>
          <a:bodyPr>
            <a:normAutofit/>
          </a:bodyPr>
          <a:lstStyle/>
          <a:p>
            <a:r>
              <a:rPr lang="en-US" dirty="0">
                <a:solidFill>
                  <a:schemeClr val="tx2"/>
                </a:solidFill>
                <a:latin typeface="Arial Black" pitchFamily="34" charset="0"/>
              </a:rPr>
              <a:t>Analysis of Union Budget </a:t>
            </a:r>
            <a:r>
              <a:rPr lang="en-US" dirty="0" smtClean="0">
                <a:solidFill>
                  <a:schemeClr val="tx2"/>
                </a:solidFill>
                <a:latin typeface="Arial Black" pitchFamily="34" charset="0"/>
              </a:rPr>
              <a:t>2019-20</a:t>
            </a:r>
            <a:endParaRPr lang="en-US" sz="2800" dirty="0">
              <a:solidFill>
                <a:schemeClr val="tx2"/>
              </a:solidFill>
              <a:latin typeface="Arial Black" pitchFamily="34" charset="0"/>
            </a:endParaRPr>
          </a:p>
        </p:txBody>
      </p:sp>
      <p:sp>
        <p:nvSpPr>
          <p:cNvPr id="3075" name="Rectangle 1042"/>
          <p:cNvSpPr>
            <a:spLocks noGrp="1" noChangeArrowheads="1"/>
          </p:cNvSpPr>
          <p:nvPr>
            <p:ph type="subTitle" idx="1"/>
          </p:nvPr>
        </p:nvSpPr>
        <p:spPr>
          <a:xfrm>
            <a:off x="1187624" y="3045172"/>
            <a:ext cx="6984776" cy="1895996"/>
          </a:xfrm>
          <a:ln>
            <a:solidFill>
              <a:schemeClr val="accent2"/>
            </a:solidFill>
          </a:ln>
        </p:spPr>
        <p:txBody>
          <a:bodyPr>
            <a:noAutofit/>
          </a:bodyPr>
          <a:lstStyle/>
          <a:p>
            <a:r>
              <a:rPr lang="en-US" sz="2400" b="1" dirty="0">
                <a:solidFill>
                  <a:schemeClr val="tx1"/>
                </a:solidFill>
              </a:rPr>
              <a:t>Moderators</a:t>
            </a:r>
          </a:p>
          <a:p>
            <a:r>
              <a:rPr lang="en-US" sz="2400" dirty="0">
                <a:solidFill>
                  <a:schemeClr val="tx2"/>
                </a:solidFill>
                <a:latin typeface="Arial Black" pitchFamily="34" charset="0"/>
              </a:rPr>
              <a:t>CA. T.V. Mohandas Pai </a:t>
            </a:r>
          </a:p>
          <a:p>
            <a:r>
              <a:rPr lang="en-US" sz="2400" dirty="0">
                <a:solidFill>
                  <a:schemeClr val="tx2"/>
                </a:solidFill>
                <a:latin typeface="Arial Black" pitchFamily="34" charset="0"/>
              </a:rPr>
              <a:t>and</a:t>
            </a:r>
          </a:p>
          <a:p>
            <a:r>
              <a:rPr lang="en-US" sz="2400" dirty="0">
                <a:solidFill>
                  <a:schemeClr val="tx2"/>
                </a:solidFill>
                <a:latin typeface="Arial Black" pitchFamily="34" charset="0"/>
              </a:rPr>
              <a:t> CA. </a:t>
            </a:r>
            <a:r>
              <a:rPr lang="en-US" sz="2400" dirty="0" smtClean="0">
                <a:solidFill>
                  <a:schemeClr val="tx2"/>
                </a:solidFill>
                <a:latin typeface="Arial Black" pitchFamily="34" charset="0"/>
              </a:rPr>
              <a:t>S. </a:t>
            </a:r>
            <a:r>
              <a:rPr lang="en-US" sz="2400" dirty="0">
                <a:solidFill>
                  <a:schemeClr val="tx2"/>
                </a:solidFill>
                <a:latin typeface="Arial Black" pitchFamily="34" charset="0"/>
              </a:rPr>
              <a:t>Krishnan</a:t>
            </a:r>
          </a:p>
        </p:txBody>
      </p:sp>
      <p:sp>
        <p:nvSpPr>
          <p:cNvPr id="4" name="TextBox 3"/>
          <p:cNvSpPr txBox="1"/>
          <p:nvPr/>
        </p:nvSpPr>
        <p:spPr>
          <a:xfrm>
            <a:off x="3969166" y="6512143"/>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5" name="Rectangle 1042"/>
          <p:cNvSpPr txBox="1">
            <a:spLocks noChangeArrowheads="1"/>
          </p:cNvSpPr>
          <p:nvPr/>
        </p:nvSpPr>
        <p:spPr>
          <a:xfrm>
            <a:off x="1181211" y="5093568"/>
            <a:ext cx="6991190" cy="947998"/>
          </a:xfrm>
          <a:prstGeom prst="rect">
            <a:avLst/>
          </a:prstGeom>
          <a:ln>
            <a:solidFill>
              <a:schemeClr val="accent2"/>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b="1" dirty="0" smtClean="0">
                <a:solidFill>
                  <a:schemeClr val="tx1"/>
                </a:solidFill>
              </a:rPr>
              <a:t>Contributors: </a:t>
            </a:r>
          </a:p>
          <a:p>
            <a:pPr algn="l"/>
            <a:r>
              <a:rPr lang="en-US" sz="2200" b="1" dirty="0" err="1" smtClean="0">
                <a:solidFill>
                  <a:schemeClr val="tx1"/>
                </a:solidFill>
              </a:rPr>
              <a:t>Mayank</a:t>
            </a:r>
            <a:r>
              <a:rPr lang="en-US" sz="2200" b="1" dirty="0" smtClean="0">
                <a:solidFill>
                  <a:schemeClr val="tx1"/>
                </a:solidFill>
              </a:rPr>
              <a:t> M, </a:t>
            </a:r>
            <a:r>
              <a:rPr lang="en-US" sz="2200" b="1" dirty="0" err="1" smtClean="0">
                <a:solidFill>
                  <a:schemeClr val="tx1"/>
                </a:solidFill>
              </a:rPr>
              <a:t>Sivaram</a:t>
            </a:r>
            <a:r>
              <a:rPr lang="en-US" sz="2200" b="1" dirty="0" smtClean="0">
                <a:solidFill>
                  <a:schemeClr val="tx1"/>
                </a:solidFill>
              </a:rPr>
              <a:t> R, </a:t>
            </a:r>
            <a:r>
              <a:rPr lang="en-US" sz="2200" b="1" dirty="0">
                <a:solidFill>
                  <a:schemeClr val="tx1"/>
                </a:solidFill>
              </a:rPr>
              <a:t>Ravi </a:t>
            </a:r>
            <a:r>
              <a:rPr lang="en-US" sz="2200" b="1" dirty="0" err="1">
                <a:solidFill>
                  <a:schemeClr val="tx1"/>
                </a:solidFill>
              </a:rPr>
              <a:t>Sidula</a:t>
            </a:r>
            <a:r>
              <a:rPr lang="en-US" sz="2200" b="1" dirty="0">
                <a:solidFill>
                  <a:schemeClr val="tx1"/>
                </a:solidFill>
              </a:rPr>
              <a:t>, </a:t>
            </a:r>
            <a:r>
              <a:rPr lang="en-US" sz="2200" b="1" dirty="0" err="1">
                <a:solidFill>
                  <a:schemeClr val="tx1"/>
                </a:solidFill>
              </a:rPr>
              <a:t>Sravani</a:t>
            </a:r>
            <a:r>
              <a:rPr lang="en-US" sz="2200" b="1" dirty="0">
                <a:solidFill>
                  <a:schemeClr val="tx1"/>
                </a:solidFill>
              </a:rPr>
              <a:t> N, </a:t>
            </a:r>
            <a:r>
              <a:rPr lang="en-US" sz="2200" b="1" dirty="0" err="1">
                <a:solidFill>
                  <a:schemeClr val="tx1"/>
                </a:solidFill>
              </a:rPr>
              <a:t>Tarique</a:t>
            </a:r>
            <a:r>
              <a:rPr lang="en-US" sz="2200" b="1" dirty="0">
                <a:solidFill>
                  <a:schemeClr val="tx1"/>
                </a:solidFill>
              </a:rPr>
              <a:t> K </a:t>
            </a:r>
          </a:p>
        </p:txBody>
      </p:sp>
    </p:spTree>
    <p:extLst>
      <p:ext uri="{BB962C8B-B14F-4D97-AF65-F5344CB8AC3E}">
        <p14:creationId xmlns:p14="http://schemas.microsoft.com/office/powerpoint/2010/main" val="3175397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Video 1</a:t>
            </a:r>
            <a:endParaRPr lang="en-US" i="1" dirty="0">
              <a:solidFill>
                <a:srgbClr val="FF0000"/>
              </a:solidFill>
            </a:endParaRPr>
          </a:p>
        </p:txBody>
      </p:sp>
      <p:sp>
        <p:nvSpPr>
          <p:cNvPr id="11267" name="Rectangle 3"/>
          <p:cNvSpPr>
            <a:spLocks noGrp="1" noChangeArrowheads="1"/>
          </p:cNvSpPr>
          <p:nvPr>
            <p:ph type="body" idx="1"/>
          </p:nvPr>
        </p:nvSpPr>
        <p:spPr>
          <a:xfrm>
            <a:off x="457200" y="1340768"/>
            <a:ext cx="8229600" cy="4785395"/>
          </a:xfrm>
        </p:spPr>
        <p:txBody>
          <a:bodyPr>
            <a:noAutofit/>
          </a:bodyPr>
          <a:lstStyle/>
          <a:p>
            <a:pPr algn="just"/>
            <a:endParaRPr lang="en-US" sz="3600" b="1" dirty="0" smtClean="0"/>
          </a:p>
          <a:p>
            <a:pPr algn="just"/>
            <a:r>
              <a:rPr lang="en-US" sz="3600" b="1" dirty="0" smtClean="0"/>
              <a:t>Vision for the decade</a:t>
            </a:r>
            <a:endParaRPr lang="en-US" sz="3600" b="1" dirty="0"/>
          </a:p>
          <a:p>
            <a:pPr algn="just"/>
            <a:r>
              <a:rPr lang="en-US" sz="2400" dirty="0"/>
              <a:t>FM Speech – Para </a:t>
            </a:r>
            <a:r>
              <a:rPr lang="en-US" sz="2400" dirty="0" smtClean="0"/>
              <a:t>6 </a:t>
            </a:r>
            <a:r>
              <a:rPr lang="en-US" sz="2400" dirty="0"/>
              <a:t>&amp; 7 &amp; Para 8 &amp; 9</a:t>
            </a:r>
          </a:p>
          <a:p>
            <a:pPr algn="just"/>
            <a:r>
              <a:rPr lang="en-IN" sz="1700" dirty="0" smtClean="0"/>
              <a:t>Our </a:t>
            </a:r>
            <a:r>
              <a:rPr lang="en-IN" sz="1700" dirty="0"/>
              <a:t>economy was at approximately US$ 1.85 trillion when we formed the Government in 2014. Within 5 years it has reached US$ 2.7 trillion. Hence, it is well within our capacity to reach the US$ 5 trillion in the next few years. In the interim Budget of 2019-20 presented in February 2019, we gave ourselves a Vision for the Decade. I flag here the ten points of our Vision laid before us</a:t>
            </a:r>
            <a:r>
              <a:rPr lang="en-IN" sz="1700" dirty="0" smtClean="0"/>
              <a:t>:</a:t>
            </a:r>
            <a:endParaRPr lang="en-IN" sz="1700" dirty="0"/>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3" name="Rectangle 2"/>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4" name="Rectangle 3"/>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5" name="Slide Number Placeholder 4"/>
          <p:cNvSpPr>
            <a:spLocks noGrp="1"/>
          </p:cNvSpPr>
          <p:nvPr>
            <p:ph type="sldNum" sz="quarter" idx="12"/>
          </p:nvPr>
        </p:nvSpPr>
        <p:spPr/>
        <p:txBody>
          <a:bodyPr/>
          <a:lstStyle/>
          <a:p>
            <a:fld id="{2E54E9D4-680A-4C51-B61D-1CC0F8B86EE1}" type="slidenum">
              <a:rPr lang="en-IN" smtClean="0"/>
              <a:t>10</a:t>
            </a:fld>
            <a:endParaRPr lang="en-IN" dirty="0"/>
          </a:p>
        </p:txBody>
      </p:sp>
      <p:sp>
        <p:nvSpPr>
          <p:cNvPr id="7" name="Footer Placeholder 6"/>
          <p:cNvSpPr>
            <a:spLocks noGrp="1"/>
          </p:cNvSpPr>
          <p:nvPr>
            <p:ph type="ftr" sz="quarter" idx="11"/>
          </p:nvPr>
        </p:nvSpPr>
        <p:spPr/>
        <p:txBody>
          <a:bodyPr/>
          <a:lstStyle/>
          <a:p>
            <a:r>
              <a:rPr lang="en-US"/>
              <a:t>SIRC of ICAI</a:t>
            </a:r>
            <a:endParaRPr lang="en-IN" dirty="0"/>
          </a:p>
        </p:txBody>
      </p:sp>
      <p:sp>
        <p:nvSpPr>
          <p:cNvPr id="6" name="Date Placeholder 5"/>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2447508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8760"/>
            <a:ext cx="8311952" cy="4785568"/>
          </a:xfrm>
        </p:spPr>
        <p:txBody>
          <a:bodyPr>
            <a:noAutofit/>
          </a:bodyPr>
          <a:lstStyle/>
          <a:p>
            <a:pPr marL="347472">
              <a:lnSpc>
                <a:spcPct val="120000"/>
              </a:lnSpc>
              <a:spcBef>
                <a:spcPts val="432"/>
              </a:spcBef>
            </a:pPr>
            <a:r>
              <a:rPr lang="en-US" sz="2400" dirty="0" smtClean="0"/>
              <a:t>Are we investing enough to grow the economy? </a:t>
            </a:r>
          </a:p>
          <a:p>
            <a:pPr marL="347472">
              <a:lnSpc>
                <a:spcPct val="120000"/>
              </a:lnSpc>
              <a:spcBef>
                <a:spcPts val="432"/>
              </a:spcBef>
            </a:pPr>
            <a:r>
              <a:rPr lang="en-US" sz="2400" dirty="0" smtClean="0"/>
              <a:t>Does the budget promote the investments needed?</a:t>
            </a:r>
          </a:p>
          <a:p>
            <a:pPr marL="347472">
              <a:lnSpc>
                <a:spcPct val="120000"/>
              </a:lnSpc>
              <a:spcBef>
                <a:spcPts val="432"/>
              </a:spcBef>
            </a:pPr>
            <a:r>
              <a:rPr lang="en-US" sz="2400" dirty="0" smtClean="0"/>
              <a:t>Are the structural reforms in the budget adequate to reach 5T$ by 2025? </a:t>
            </a:r>
          </a:p>
          <a:p>
            <a:pPr marL="347472">
              <a:lnSpc>
                <a:spcPct val="120000"/>
              </a:lnSpc>
              <a:spcBef>
                <a:spcPts val="432"/>
              </a:spcBef>
            </a:pPr>
            <a:r>
              <a:rPr lang="en-US" sz="2400" dirty="0" smtClean="0"/>
              <a:t>What are the major constraints that could impede us?</a:t>
            </a:r>
          </a:p>
          <a:p>
            <a:pPr marL="347472">
              <a:lnSpc>
                <a:spcPct val="120000"/>
              </a:lnSpc>
              <a:spcBef>
                <a:spcPts val="432"/>
              </a:spcBef>
            </a:pPr>
            <a:endParaRPr lang="en-US" sz="2400" dirty="0" smtClean="0"/>
          </a:p>
          <a:p>
            <a:pPr marL="347472">
              <a:lnSpc>
                <a:spcPct val="120000"/>
              </a:lnSpc>
              <a:spcBef>
                <a:spcPts val="432"/>
              </a:spcBef>
            </a:pPr>
            <a:endParaRPr lang="en-US" sz="2400" dirty="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US" sz="3600" b="1" dirty="0"/>
              <a:t>Vision for the </a:t>
            </a:r>
            <a:r>
              <a:rPr lang="en-US" sz="3600" b="1" dirty="0" smtClean="0"/>
              <a:t>decade</a:t>
            </a:r>
            <a:endParaRPr lang="en-US" sz="3600" b="1" dirty="0"/>
          </a:p>
        </p:txBody>
      </p:sp>
      <p:sp>
        <p:nvSpPr>
          <p:cNvPr id="2" name="Slide Number Placeholder 1"/>
          <p:cNvSpPr>
            <a:spLocks noGrp="1"/>
          </p:cNvSpPr>
          <p:nvPr>
            <p:ph type="sldNum" sz="quarter" idx="12"/>
          </p:nvPr>
        </p:nvSpPr>
        <p:spPr/>
        <p:txBody>
          <a:bodyPr/>
          <a:lstStyle/>
          <a:p>
            <a:fld id="{2E54E9D4-680A-4C51-B61D-1CC0F8B86EE1}" type="slidenum">
              <a:rPr lang="en-IN" smtClean="0"/>
              <a:t>11</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2963980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Video </a:t>
            </a:r>
            <a:r>
              <a:rPr lang="en-US" dirty="0" smtClean="0"/>
              <a:t>2</a:t>
            </a:r>
            <a:endParaRPr lang="en-US" i="1" dirty="0">
              <a:solidFill>
                <a:srgbClr val="FF0000"/>
              </a:solidFill>
            </a:endParaRPr>
          </a:p>
        </p:txBody>
      </p:sp>
      <p:sp>
        <p:nvSpPr>
          <p:cNvPr id="11267" name="Rectangle 3"/>
          <p:cNvSpPr>
            <a:spLocks noGrp="1" noChangeArrowheads="1"/>
          </p:cNvSpPr>
          <p:nvPr>
            <p:ph type="body" idx="1"/>
          </p:nvPr>
        </p:nvSpPr>
        <p:spPr>
          <a:xfrm>
            <a:off x="457200" y="1340768"/>
            <a:ext cx="8229600" cy="4785395"/>
          </a:xfrm>
        </p:spPr>
        <p:txBody>
          <a:bodyPr>
            <a:noAutofit/>
          </a:bodyPr>
          <a:lstStyle/>
          <a:p>
            <a:pPr algn="just"/>
            <a:r>
              <a:rPr lang="en-US" b="1" dirty="0" smtClean="0"/>
              <a:t>Agriculture and Rural Economy</a:t>
            </a:r>
            <a:endParaRPr lang="en-US" b="1" dirty="0"/>
          </a:p>
          <a:p>
            <a:pPr algn="just"/>
            <a:r>
              <a:rPr lang="en-US" sz="2400" dirty="0"/>
              <a:t>FM Speech – Para </a:t>
            </a:r>
            <a:r>
              <a:rPr lang="en-US" sz="2400" dirty="0" smtClean="0"/>
              <a:t>48</a:t>
            </a:r>
            <a:endParaRPr lang="en-US" sz="2400" dirty="0"/>
          </a:p>
          <a:p>
            <a:pPr algn="just"/>
            <a:r>
              <a:rPr lang="en-US" sz="2000" dirty="0" smtClean="0"/>
              <a:t>“</a:t>
            </a:r>
            <a:r>
              <a:rPr lang="en-IN" sz="2000" dirty="0"/>
              <a:t>We will invest widely in agricultural infrastructure. We will support private entrepreneurships in driving value-addition to farmers’ produce from the field and for those from allied activities, like Bamboo and timber from the hedges and for generating renewable energy. </a:t>
            </a:r>
            <a:r>
              <a:rPr lang="en-IN" sz="2000" dirty="0" err="1"/>
              <a:t>Annadata</a:t>
            </a:r>
            <a:r>
              <a:rPr lang="en-IN" sz="2000" dirty="0"/>
              <a:t> can also be </a:t>
            </a:r>
            <a:r>
              <a:rPr lang="en-IN" sz="2000" dirty="0" err="1"/>
              <a:t>Urjadata</a:t>
            </a:r>
            <a:r>
              <a:rPr lang="en-IN" sz="2000" dirty="0"/>
              <a:t>. Dairying through cooperatives shall also be encouraged by creating infrastructure for cattle feed manufacturing, milk procurement, processing &amp; marketing. I place my appreciation for our farmers who have made India self-sufficient in pulses. I am sure they will repeat such a success even in the production of oilseeds. Our import bill shall be reduced by their </a:t>
            </a:r>
            <a:r>
              <a:rPr lang="en-IN" sz="2000" dirty="0" err="1" smtClean="0"/>
              <a:t>Seva</a:t>
            </a:r>
            <a:r>
              <a:rPr lang="en-US" sz="2000" dirty="0" smtClean="0"/>
              <a:t>.”</a:t>
            </a:r>
            <a:endParaRPr lang="en-US" sz="2000" dirty="0"/>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3" name="Rectangle 2"/>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4" name="Rectangle 3"/>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5" name="Slide Number Placeholder 4"/>
          <p:cNvSpPr>
            <a:spLocks noGrp="1"/>
          </p:cNvSpPr>
          <p:nvPr>
            <p:ph type="sldNum" sz="quarter" idx="12"/>
          </p:nvPr>
        </p:nvSpPr>
        <p:spPr/>
        <p:txBody>
          <a:bodyPr/>
          <a:lstStyle/>
          <a:p>
            <a:fld id="{2E54E9D4-680A-4C51-B61D-1CC0F8B86EE1}" type="slidenum">
              <a:rPr lang="en-IN" smtClean="0"/>
              <a:t>12</a:t>
            </a:fld>
            <a:endParaRPr lang="en-IN" dirty="0"/>
          </a:p>
        </p:txBody>
      </p:sp>
      <p:sp>
        <p:nvSpPr>
          <p:cNvPr id="7" name="Footer Placeholder 6"/>
          <p:cNvSpPr>
            <a:spLocks noGrp="1"/>
          </p:cNvSpPr>
          <p:nvPr>
            <p:ph type="ftr" sz="quarter" idx="11"/>
          </p:nvPr>
        </p:nvSpPr>
        <p:spPr/>
        <p:txBody>
          <a:bodyPr/>
          <a:lstStyle/>
          <a:p>
            <a:r>
              <a:rPr lang="en-US"/>
              <a:t>SIRC of ICAI</a:t>
            </a:r>
            <a:endParaRPr lang="en-IN" dirty="0"/>
          </a:p>
        </p:txBody>
      </p:sp>
      <p:sp>
        <p:nvSpPr>
          <p:cNvPr id="6" name="Date Placeholder 5"/>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3219462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215">
            <a:extLst>
              <a:ext uri="{FF2B5EF4-FFF2-40B4-BE49-F238E27FC236}">
                <a16:creationId xmlns:a16="http://schemas.microsoft.com/office/drawing/2014/main" xmlns="" id="{FB8B5CE2-7B32-4697-99F2-229EAE00BA0B}"/>
              </a:ext>
            </a:extLst>
          </p:cNvPr>
          <p:cNvSpPr/>
          <p:nvPr/>
        </p:nvSpPr>
        <p:spPr>
          <a:xfrm>
            <a:off x="1870377" y="3993969"/>
            <a:ext cx="6717064" cy="2274304"/>
          </a:xfrm>
          <a:prstGeom prst="rect">
            <a:avLst/>
          </a:prstGeom>
          <a:solidFill>
            <a:srgbClr val="01A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cxnSp>
        <p:nvCxnSpPr>
          <p:cNvPr id="101" name="Straight Connector 100">
            <a:extLst>
              <a:ext uri="{FF2B5EF4-FFF2-40B4-BE49-F238E27FC236}">
                <a16:creationId xmlns:a16="http://schemas.microsoft.com/office/drawing/2014/main" xmlns="" id="{984D2363-37CA-417B-B964-71B06DE4D48A}"/>
              </a:ext>
            </a:extLst>
          </p:cNvPr>
          <p:cNvCxnSpPr>
            <a:cxnSpLocks/>
          </p:cNvCxnSpPr>
          <p:nvPr/>
        </p:nvCxnSpPr>
        <p:spPr>
          <a:xfrm>
            <a:off x="6909479" y="2097900"/>
            <a:ext cx="0" cy="17852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C20B61D4-D9CA-4B28-A95F-9CE123498069}"/>
              </a:ext>
            </a:extLst>
          </p:cNvPr>
          <p:cNvCxnSpPr>
            <a:cxnSpLocks/>
          </p:cNvCxnSpPr>
          <p:nvPr/>
        </p:nvCxnSpPr>
        <p:spPr>
          <a:xfrm>
            <a:off x="7743356" y="2099065"/>
            <a:ext cx="0" cy="17852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31DBEC45-BD14-4070-B342-224879268C2D}"/>
              </a:ext>
            </a:extLst>
          </p:cNvPr>
          <p:cNvCxnSpPr>
            <a:cxnSpLocks/>
          </p:cNvCxnSpPr>
          <p:nvPr/>
        </p:nvCxnSpPr>
        <p:spPr>
          <a:xfrm>
            <a:off x="5208584" y="2084648"/>
            <a:ext cx="0" cy="17852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2A33F10D-19B4-4C67-AFEE-035713B4AA44}"/>
              </a:ext>
            </a:extLst>
          </p:cNvPr>
          <p:cNvCxnSpPr>
            <a:cxnSpLocks/>
          </p:cNvCxnSpPr>
          <p:nvPr/>
        </p:nvCxnSpPr>
        <p:spPr>
          <a:xfrm>
            <a:off x="6058457" y="2085813"/>
            <a:ext cx="0" cy="17852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74FDE758-B38E-413D-9FEE-9216A584AC87}"/>
              </a:ext>
            </a:extLst>
          </p:cNvPr>
          <p:cNvCxnSpPr>
            <a:cxnSpLocks/>
          </p:cNvCxnSpPr>
          <p:nvPr/>
        </p:nvCxnSpPr>
        <p:spPr>
          <a:xfrm>
            <a:off x="3546431" y="2083483"/>
            <a:ext cx="0" cy="17852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41C033EB-18EC-4F49-A130-AEDC0957F74D}"/>
              </a:ext>
            </a:extLst>
          </p:cNvPr>
          <p:cNvCxnSpPr>
            <a:cxnSpLocks/>
          </p:cNvCxnSpPr>
          <p:nvPr/>
        </p:nvCxnSpPr>
        <p:spPr>
          <a:xfrm>
            <a:off x="4386365" y="2084648"/>
            <a:ext cx="0" cy="17852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2">
            <a:extLst>
              <a:ext uri="{FF2B5EF4-FFF2-40B4-BE49-F238E27FC236}">
                <a16:creationId xmlns:a16="http://schemas.microsoft.com/office/drawing/2014/main" xmlns="" id="{05F0151B-BCDF-4A91-AAA4-29DDB459D636}"/>
              </a:ext>
            </a:extLst>
          </p:cNvPr>
          <p:cNvSpPr txBox="1">
            <a:spLocks/>
          </p:cNvSpPr>
          <p:nvPr/>
        </p:nvSpPr>
        <p:spPr>
          <a:xfrm>
            <a:off x="630836" y="390876"/>
            <a:ext cx="7671583" cy="769441"/>
          </a:xfrm>
          <a:prstGeom prst="rect">
            <a:avLst/>
          </a:prstGeom>
        </p:spPr>
        <p:txBody>
          <a:bodyPr wrap="square">
            <a:spAutoFit/>
          </a:bodyPr>
          <a:lstStyle>
            <a:defPPr>
              <a:defRPr lang="en-US"/>
            </a:defPPr>
            <a:lvl1pPr>
              <a:defRPr sz="4000" b="1">
                <a:solidFill>
                  <a:schemeClr val="tx1">
                    <a:lumMod val="75000"/>
                    <a:lumOff val="25000"/>
                  </a:schemeClr>
                </a:solidFill>
                <a:latin typeface="DINEngschrift" pitchFamily="2" charset="0"/>
                <a:ea typeface="Roboto" panose="02000000000000000000" pitchFamily="2" charset="0"/>
              </a:defRPr>
            </a:lvl1pPr>
            <a:lvl2pPr>
              <a:defRPr/>
            </a:lvl2pPr>
            <a:lvl3pPr>
              <a:defRPr/>
            </a:lvl3pPr>
            <a:lvl4pPr>
              <a:defRPr/>
            </a:lvl4pPr>
            <a:lvl5pPr>
              <a:defRPr/>
            </a:lvl5pPr>
            <a:lvl6pPr>
              <a:defRPr/>
            </a:lvl6pPr>
            <a:lvl7pPr>
              <a:defRPr/>
            </a:lvl7pPr>
            <a:lvl8pPr>
              <a:defRPr/>
            </a:lvl8pPr>
            <a:lvl9pPr>
              <a:defRPr/>
            </a:lvl9pPr>
          </a:lstStyle>
          <a:p>
            <a:r>
              <a:rPr lang="en-IN" sz="4400" spc="-150" dirty="0">
                <a:latin typeface="Century Gothic" panose="020B0502020202020204" pitchFamily="34" charset="0"/>
                <a:cs typeface="Dubai" panose="020B0604020202020204" pitchFamily="34" charset="-78"/>
              </a:rPr>
              <a:t>Strong Agricultural Base</a:t>
            </a:r>
          </a:p>
        </p:txBody>
      </p:sp>
      <p:sp>
        <p:nvSpPr>
          <p:cNvPr id="105" name="Rectangle 104">
            <a:extLst>
              <a:ext uri="{FF2B5EF4-FFF2-40B4-BE49-F238E27FC236}">
                <a16:creationId xmlns:a16="http://schemas.microsoft.com/office/drawing/2014/main" xmlns="" id="{CF1B39AB-643A-4B3E-9C03-98AD579E49FB}"/>
              </a:ext>
            </a:extLst>
          </p:cNvPr>
          <p:cNvSpPr/>
          <p:nvPr/>
        </p:nvSpPr>
        <p:spPr>
          <a:xfrm>
            <a:off x="624775" y="2767378"/>
            <a:ext cx="1128713" cy="1088113"/>
          </a:xfrm>
          <a:prstGeom prst="rect">
            <a:avLst/>
          </a:prstGeom>
          <a:solidFill>
            <a:srgbClr val="FF9A3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grpSp>
        <p:nvGrpSpPr>
          <p:cNvPr id="108" name="Group 107">
            <a:extLst>
              <a:ext uri="{FF2B5EF4-FFF2-40B4-BE49-F238E27FC236}">
                <a16:creationId xmlns:a16="http://schemas.microsoft.com/office/drawing/2014/main" xmlns="" id="{79888A1F-5AF4-4FFB-82CF-66CA367ADF04}"/>
              </a:ext>
            </a:extLst>
          </p:cNvPr>
          <p:cNvGrpSpPr/>
          <p:nvPr/>
        </p:nvGrpSpPr>
        <p:grpSpPr>
          <a:xfrm>
            <a:off x="1870380" y="2724642"/>
            <a:ext cx="6711842" cy="1145265"/>
            <a:chOff x="2257425" y="2528812"/>
            <a:chExt cx="9342655" cy="1145265"/>
          </a:xfrm>
        </p:grpSpPr>
        <p:cxnSp>
          <p:nvCxnSpPr>
            <p:cNvPr id="109" name="Straight Connector 108">
              <a:extLst>
                <a:ext uri="{FF2B5EF4-FFF2-40B4-BE49-F238E27FC236}">
                  <a16:creationId xmlns:a16="http://schemas.microsoft.com/office/drawing/2014/main" xmlns="" id="{1D4723DA-DD22-4702-8BC1-3F28EC5511EB}"/>
                </a:ext>
              </a:extLst>
            </p:cNvPr>
            <p:cNvCxnSpPr/>
            <p:nvPr/>
          </p:nvCxnSpPr>
          <p:spPr>
            <a:xfrm flipH="1">
              <a:off x="2257425" y="3674077"/>
              <a:ext cx="93426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00DAADC7-4311-461A-B5D9-0E79660AF565}"/>
                </a:ext>
              </a:extLst>
            </p:cNvPr>
            <p:cNvCxnSpPr/>
            <p:nvPr/>
          </p:nvCxnSpPr>
          <p:spPr>
            <a:xfrm flipH="1">
              <a:off x="2257425" y="2528812"/>
              <a:ext cx="93426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xmlns="" id="{03120FC6-FAD8-4C8D-B8C2-D764CD482254}"/>
              </a:ext>
            </a:extLst>
          </p:cNvPr>
          <p:cNvGrpSpPr/>
          <p:nvPr/>
        </p:nvGrpSpPr>
        <p:grpSpPr>
          <a:xfrm>
            <a:off x="1870379" y="2084647"/>
            <a:ext cx="6711842" cy="1785258"/>
            <a:chOff x="2145152" y="2528812"/>
            <a:chExt cx="8404385" cy="1509869"/>
          </a:xfrm>
        </p:grpSpPr>
        <p:cxnSp>
          <p:nvCxnSpPr>
            <p:cNvPr id="114" name="Straight Connector 113">
              <a:extLst>
                <a:ext uri="{FF2B5EF4-FFF2-40B4-BE49-F238E27FC236}">
                  <a16:creationId xmlns:a16="http://schemas.microsoft.com/office/drawing/2014/main" xmlns="" id="{B4D5D3A2-8653-4FAA-9161-0FC5CCF04B9E}"/>
                </a:ext>
              </a:extLst>
            </p:cNvPr>
            <p:cNvCxnSpPr>
              <a:cxnSpLocks/>
            </p:cNvCxnSpPr>
            <p:nvPr/>
          </p:nvCxnSpPr>
          <p:spPr>
            <a:xfrm flipH="1">
              <a:off x="2145152" y="2528812"/>
              <a:ext cx="1" cy="150986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9C379978-2A6B-465E-BF6D-33DBBB90CA89}"/>
                </a:ext>
              </a:extLst>
            </p:cNvPr>
            <p:cNvCxnSpPr>
              <a:cxnSpLocks/>
            </p:cNvCxnSpPr>
            <p:nvPr/>
          </p:nvCxnSpPr>
          <p:spPr>
            <a:xfrm>
              <a:off x="3195701" y="2528812"/>
              <a:ext cx="0" cy="150986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9D28C9F7-C65B-45F6-B141-51C76938A061}"/>
                </a:ext>
              </a:extLst>
            </p:cNvPr>
            <p:cNvCxnSpPr>
              <a:cxnSpLocks/>
            </p:cNvCxnSpPr>
            <p:nvPr/>
          </p:nvCxnSpPr>
          <p:spPr>
            <a:xfrm>
              <a:off x="10549537" y="2540020"/>
              <a:ext cx="0" cy="14976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27" name="Footer Placeholder 2">
            <a:extLst>
              <a:ext uri="{FF2B5EF4-FFF2-40B4-BE49-F238E27FC236}">
                <a16:creationId xmlns:a16="http://schemas.microsoft.com/office/drawing/2014/main" xmlns="" id="{73D38C36-2332-41EC-BDEF-D1044974639A}"/>
              </a:ext>
            </a:extLst>
          </p:cNvPr>
          <p:cNvSpPr txBox="1">
            <a:spLocks/>
          </p:cNvSpPr>
          <p:nvPr/>
        </p:nvSpPr>
        <p:spPr>
          <a:xfrm>
            <a:off x="847016" y="3157548"/>
            <a:ext cx="673582"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Semibold" charset="0"/>
                <a:ea typeface="Open Sans Semibold" charset="0"/>
                <a:cs typeface="Open Sans Semibold" charset="0"/>
              </a:rPr>
              <a:t>INDIA</a:t>
            </a:r>
          </a:p>
        </p:txBody>
      </p:sp>
      <p:sp>
        <p:nvSpPr>
          <p:cNvPr id="130" name="Footer Placeholder 2">
            <a:extLst>
              <a:ext uri="{FF2B5EF4-FFF2-40B4-BE49-F238E27FC236}">
                <a16:creationId xmlns:a16="http://schemas.microsoft.com/office/drawing/2014/main" xmlns="" id="{682BD459-0231-4FE6-9CD9-314FC880877F}"/>
              </a:ext>
            </a:extLst>
          </p:cNvPr>
          <p:cNvSpPr txBox="1">
            <a:spLocks/>
          </p:cNvSpPr>
          <p:nvPr/>
        </p:nvSpPr>
        <p:spPr>
          <a:xfrm>
            <a:off x="1770055" y="3042132"/>
            <a:ext cx="1067921" cy="538609"/>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chemeClr val="tx1">
                    <a:lumMod val="65000"/>
                    <a:lumOff val="35000"/>
                  </a:schemeClr>
                </a:solidFill>
                <a:latin typeface="Open Sans Semibold" charset="0"/>
                <a:ea typeface="Open Sans Semibold" charset="0"/>
                <a:cs typeface="Open Sans Semibold" charset="0"/>
              </a:rPr>
              <a:t>281</a:t>
            </a:r>
            <a:endParaRPr lang="en-US" sz="1600" b="1" dirty="0">
              <a:solidFill>
                <a:schemeClr val="tx1">
                  <a:lumMod val="65000"/>
                  <a:lumOff val="35000"/>
                </a:schemeClr>
              </a:solidFill>
              <a:latin typeface="Open Sans Semibold" charset="0"/>
              <a:ea typeface="Open Sans Semibold" charset="0"/>
              <a:cs typeface="Open Sans Semibold" charset="0"/>
            </a:endParaRPr>
          </a:p>
          <a:p>
            <a:r>
              <a:rPr lang="en-US" sz="1100" b="1" dirty="0" smtClean="0">
                <a:solidFill>
                  <a:schemeClr val="tx1">
                    <a:lumMod val="65000"/>
                    <a:lumOff val="35000"/>
                  </a:schemeClr>
                </a:solidFill>
                <a:latin typeface="Open Sans Semibold" charset="0"/>
                <a:ea typeface="Open Sans Semibold" charset="0"/>
                <a:cs typeface="Open Sans Semibold" charset="0"/>
              </a:rPr>
              <a:t>(2nd </a:t>
            </a:r>
            <a:r>
              <a:rPr lang="en-US" sz="1100" b="1" dirty="0">
                <a:solidFill>
                  <a:schemeClr val="tx1">
                    <a:lumMod val="65000"/>
                    <a:lumOff val="35000"/>
                  </a:schemeClr>
                </a:solidFill>
                <a:latin typeface="Open Sans Semibold" charset="0"/>
                <a:ea typeface="Open Sans Semibold" charset="0"/>
                <a:cs typeface="Open Sans Semibold" charset="0"/>
              </a:rPr>
              <a:t>largest </a:t>
            </a:r>
            <a:r>
              <a:rPr lang="en-US" sz="1100" b="1" dirty="0" smtClean="0">
                <a:solidFill>
                  <a:schemeClr val="tx1">
                    <a:lumMod val="65000"/>
                    <a:lumOff val="35000"/>
                  </a:schemeClr>
                </a:solidFill>
                <a:latin typeface="Open Sans Semibold" charset="0"/>
                <a:ea typeface="Open Sans Semibold" charset="0"/>
                <a:cs typeface="Open Sans Semibold" charset="0"/>
              </a:rPr>
              <a:t>)</a:t>
            </a:r>
            <a:endParaRPr lang="en-US" sz="1400" b="1" dirty="0">
              <a:solidFill>
                <a:schemeClr val="tx1">
                  <a:lumMod val="65000"/>
                  <a:lumOff val="35000"/>
                </a:schemeClr>
              </a:solidFill>
              <a:latin typeface="Open Sans Semibold" charset="0"/>
              <a:ea typeface="Open Sans Semibold" charset="0"/>
              <a:cs typeface="Open Sans Semibold" charset="0"/>
            </a:endParaRPr>
          </a:p>
        </p:txBody>
      </p:sp>
      <p:sp>
        <p:nvSpPr>
          <p:cNvPr id="133" name="Footer Placeholder 2">
            <a:extLst>
              <a:ext uri="{FF2B5EF4-FFF2-40B4-BE49-F238E27FC236}">
                <a16:creationId xmlns:a16="http://schemas.microsoft.com/office/drawing/2014/main" xmlns="" id="{248625BF-4B42-45A8-89BD-D9FC35DA9795}"/>
              </a:ext>
            </a:extLst>
          </p:cNvPr>
          <p:cNvSpPr txBox="1">
            <a:spLocks/>
          </p:cNvSpPr>
          <p:nvPr/>
        </p:nvSpPr>
        <p:spPr>
          <a:xfrm>
            <a:off x="2732469" y="3042132"/>
            <a:ext cx="787395" cy="538609"/>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800" b="1" dirty="0">
                <a:solidFill>
                  <a:schemeClr val="tx1">
                    <a:lumMod val="65000"/>
                    <a:lumOff val="35000"/>
                  </a:schemeClr>
                </a:solidFill>
                <a:latin typeface="Open Sans Semibold" charset="0"/>
                <a:ea typeface="Open Sans Semibold" charset="0"/>
                <a:cs typeface="Open Sans Semibold" charset="0"/>
              </a:rPr>
              <a:t>176</a:t>
            </a:r>
          </a:p>
          <a:p>
            <a:r>
              <a:rPr lang="en-IN" sz="1100" b="1" dirty="0">
                <a:solidFill>
                  <a:schemeClr val="tx1">
                    <a:lumMod val="65000"/>
                    <a:lumOff val="35000"/>
                  </a:schemeClr>
                </a:solidFill>
                <a:latin typeface="Open Sans Semibold" charset="0"/>
                <a:ea typeface="Open Sans Semibold" charset="0"/>
                <a:cs typeface="Open Sans Semibold" charset="0"/>
              </a:rPr>
              <a:t>(</a:t>
            </a:r>
            <a:r>
              <a:rPr lang="en-IN" sz="1100" b="1" dirty="0" smtClean="0">
                <a:solidFill>
                  <a:schemeClr val="tx1">
                    <a:lumMod val="65000"/>
                    <a:lumOff val="35000"/>
                  </a:schemeClr>
                </a:solidFill>
                <a:latin typeface="Open Sans Semibold" charset="0"/>
                <a:ea typeface="Open Sans Semibold" charset="0"/>
                <a:cs typeface="Open Sans Semibold" charset="0"/>
              </a:rPr>
              <a:t>Largest)</a:t>
            </a:r>
            <a:endParaRPr lang="en-IN" sz="1100" b="1" dirty="0">
              <a:solidFill>
                <a:schemeClr val="tx1">
                  <a:lumMod val="65000"/>
                  <a:lumOff val="35000"/>
                </a:schemeClr>
              </a:solidFill>
              <a:latin typeface="Open Sans Semibold" charset="0"/>
              <a:ea typeface="Open Sans Semibold" charset="0"/>
              <a:cs typeface="Open Sans Semibold" charset="0"/>
            </a:endParaRPr>
          </a:p>
        </p:txBody>
      </p:sp>
      <p:sp>
        <p:nvSpPr>
          <p:cNvPr id="136" name="Footer Placeholder 2">
            <a:extLst>
              <a:ext uri="{FF2B5EF4-FFF2-40B4-BE49-F238E27FC236}">
                <a16:creationId xmlns:a16="http://schemas.microsoft.com/office/drawing/2014/main" xmlns="" id="{FB9C06DD-75B2-4DF4-AECD-FB2869BAB4B0}"/>
              </a:ext>
            </a:extLst>
          </p:cNvPr>
          <p:cNvSpPr txBox="1">
            <a:spLocks/>
          </p:cNvSpPr>
          <p:nvPr/>
        </p:nvSpPr>
        <p:spPr>
          <a:xfrm>
            <a:off x="3575371" y="3042132"/>
            <a:ext cx="787395" cy="538609"/>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800" b="1" dirty="0">
                <a:solidFill>
                  <a:schemeClr val="tx1">
                    <a:lumMod val="65000"/>
                    <a:lumOff val="35000"/>
                  </a:schemeClr>
                </a:solidFill>
                <a:latin typeface="Open Sans Semibold" charset="0"/>
                <a:ea typeface="Open Sans Semibold" charset="0"/>
                <a:cs typeface="Open Sans Semibold" charset="0"/>
              </a:rPr>
              <a:t>33</a:t>
            </a:r>
          </a:p>
          <a:p>
            <a:r>
              <a:rPr lang="en-IN" sz="1100" b="1" dirty="0">
                <a:solidFill>
                  <a:schemeClr val="tx1">
                    <a:lumMod val="65000"/>
                    <a:lumOff val="35000"/>
                  </a:schemeClr>
                </a:solidFill>
                <a:latin typeface="Open Sans Semibold" charset="0"/>
                <a:ea typeface="Open Sans Semibold" charset="0"/>
                <a:cs typeface="Open Sans Semibold" charset="0"/>
              </a:rPr>
              <a:t>(</a:t>
            </a:r>
            <a:r>
              <a:rPr lang="en-IN" sz="1100" b="1" dirty="0" smtClean="0">
                <a:solidFill>
                  <a:schemeClr val="tx1">
                    <a:lumMod val="65000"/>
                    <a:lumOff val="35000"/>
                  </a:schemeClr>
                </a:solidFill>
                <a:latin typeface="Open Sans Semibold" charset="0"/>
                <a:ea typeface="Open Sans Semibold" charset="0"/>
                <a:cs typeface="Open Sans Semibold" charset="0"/>
              </a:rPr>
              <a:t>Largest)</a:t>
            </a:r>
            <a:endParaRPr lang="en-IN" sz="1100" b="1" dirty="0">
              <a:solidFill>
                <a:schemeClr val="tx1">
                  <a:lumMod val="65000"/>
                  <a:lumOff val="35000"/>
                </a:schemeClr>
              </a:solidFill>
              <a:latin typeface="Open Sans Semibold" charset="0"/>
              <a:ea typeface="Open Sans Semibold" charset="0"/>
              <a:cs typeface="Open Sans Semibold" charset="0"/>
            </a:endParaRPr>
          </a:p>
        </p:txBody>
      </p:sp>
      <p:sp>
        <p:nvSpPr>
          <p:cNvPr id="142" name="Footer Placeholder 2">
            <a:extLst>
              <a:ext uri="{FF2B5EF4-FFF2-40B4-BE49-F238E27FC236}">
                <a16:creationId xmlns:a16="http://schemas.microsoft.com/office/drawing/2014/main" xmlns="" id="{2711D3C5-A1E7-4824-B48F-4A4B4A168E6B}"/>
              </a:ext>
            </a:extLst>
          </p:cNvPr>
          <p:cNvSpPr txBox="1">
            <a:spLocks/>
          </p:cNvSpPr>
          <p:nvPr/>
        </p:nvSpPr>
        <p:spPr>
          <a:xfrm>
            <a:off x="5175202" y="2957494"/>
            <a:ext cx="921165" cy="707886"/>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800" b="1" dirty="0">
                <a:solidFill>
                  <a:schemeClr val="tx1">
                    <a:lumMod val="65000"/>
                    <a:lumOff val="35000"/>
                  </a:schemeClr>
                </a:solidFill>
                <a:latin typeface="Open Sans Semibold" charset="0"/>
                <a:ea typeface="Open Sans Semibold" charset="0"/>
                <a:cs typeface="Open Sans Semibold" charset="0"/>
              </a:rPr>
              <a:t>35.5</a:t>
            </a:r>
          </a:p>
          <a:p>
            <a:r>
              <a:rPr lang="en-IN" sz="1100" b="1" dirty="0" smtClean="0">
                <a:solidFill>
                  <a:schemeClr val="tx1">
                    <a:lumMod val="65000"/>
                    <a:lumOff val="35000"/>
                  </a:schemeClr>
                </a:solidFill>
                <a:latin typeface="Open Sans Semibold" charset="0"/>
                <a:ea typeface="Open Sans Semibold" charset="0"/>
                <a:cs typeface="Open Sans Semibold" charset="0"/>
              </a:rPr>
              <a:t>(2nd largest)</a:t>
            </a:r>
            <a:endParaRPr lang="en-IN" sz="1100" b="1" dirty="0">
              <a:solidFill>
                <a:schemeClr val="tx1">
                  <a:lumMod val="65000"/>
                  <a:lumOff val="35000"/>
                </a:schemeClr>
              </a:solidFill>
              <a:latin typeface="Open Sans Semibold" charset="0"/>
              <a:ea typeface="Open Sans Semibold" charset="0"/>
              <a:cs typeface="Open Sans Semibold" charset="0"/>
            </a:endParaRPr>
          </a:p>
        </p:txBody>
      </p:sp>
      <p:sp>
        <p:nvSpPr>
          <p:cNvPr id="145" name="Footer Placeholder 2">
            <a:extLst>
              <a:ext uri="{FF2B5EF4-FFF2-40B4-BE49-F238E27FC236}">
                <a16:creationId xmlns:a16="http://schemas.microsoft.com/office/drawing/2014/main" xmlns="" id="{90B166D2-5498-47CA-82D9-02B3044DD759}"/>
              </a:ext>
            </a:extLst>
          </p:cNvPr>
          <p:cNvSpPr txBox="1">
            <a:spLocks/>
          </p:cNvSpPr>
          <p:nvPr/>
        </p:nvSpPr>
        <p:spPr>
          <a:xfrm>
            <a:off x="6089797" y="3042132"/>
            <a:ext cx="787395" cy="538609"/>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800" b="1" dirty="0">
                <a:solidFill>
                  <a:schemeClr val="tx1">
                    <a:lumMod val="65000"/>
                    <a:lumOff val="35000"/>
                  </a:schemeClr>
                </a:solidFill>
                <a:latin typeface="Open Sans Semibold" charset="0"/>
                <a:ea typeface="Open Sans Semibold" charset="0"/>
                <a:cs typeface="Open Sans Semibold" charset="0"/>
              </a:rPr>
              <a:t>2.8</a:t>
            </a:r>
          </a:p>
          <a:p>
            <a:r>
              <a:rPr lang="en-IN" sz="1100" b="1" dirty="0">
                <a:solidFill>
                  <a:schemeClr val="tx1">
                    <a:lumMod val="65000"/>
                    <a:lumOff val="35000"/>
                  </a:schemeClr>
                </a:solidFill>
                <a:latin typeface="Open Sans Semibold" charset="0"/>
                <a:ea typeface="Open Sans Semibold" charset="0"/>
                <a:cs typeface="Open Sans Semibold" charset="0"/>
              </a:rPr>
              <a:t>(</a:t>
            </a:r>
            <a:r>
              <a:rPr lang="en-IN" sz="1100" b="1" dirty="0" smtClean="0">
                <a:solidFill>
                  <a:schemeClr val="tx1">
                    <a:lumMod val="65000"/>
                    <a:lumOff val="35000"/>
                  </a:schemeClr>
                </a:solidFill>
                <a:latin typeface="Open Sans Semibold" charset="0"/>
                <a:ea typeface="Open Sans Semibold" charset="0"/>
                <a:cs typeface="Open Sans Semibold" charset="0"/>
              </a:rPr>
              <a:t>Largest)</a:t>
            </a:r>
            <a:endParaRPr lang="en-IN" sz="1100" b="1" dirty="0">
              <a:solidFill>
                <a:schemeClr val="tx1">
                  <a:lumMod val="65000"/>
                  <a:lumOff val="35000"/>
                </a:schemeClr>
              </a:solidFill>
              <a:latin typeface="Open Sans Semibold" charset="0"/>
              <a:ea typeface="Open Sans Semibold" charset="0"/>
              <a:cs typeface="Open Sans Semibold" charset="0"/>
            </a:endParaRPr>
          </a:p>
        </p:txBody>
      </p:sp>
      <p:sp>
        <p:nvSpPr>
          <p:cNvPr id="148" name="Footer Placeholder 2">
            <a:extLst>
              <a:ext uri="{FF2B5EF4-FFF2-40B4-BE49-F238E27FC236}">
                <a16:creationId xmlns:a16="http://schemas.microsoft.com/office/drawing/2014/main" xmlns="" id="{D64CCF93-4541-4D1B-989B-D1B2435AF3DA}"/>
              </a:ext>
            </a:extLst>
          </p:cNvPr>
          <p:cNvSpPr txBox="1">
            <a:spLocks/>
          </p:cNvSpPr>
          <p:nvPr/>
        </p:nvSpPr>
        <p:spPr>
          <a:xfrm>
            <a:off x="6942070" y="3042132"/>
            <a:ext cx="787395" cy="538609"/>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800" b="1" dirty="0">
                <a:solidFill>
                  <a:schemeClr val="tx1">
                    <a:lumMod val="65000"/>
                    <a:lumOff val="35000"/>
                  </a:schemeClr>
                </a:solidFill>
                <a:latin typeface="Open Sans Semibold" charset="0"/>
                <a:ea typeface="Open Sans Semibold" charset="0"/>
                <a:cs typeface="Open Sans Semibold" charset="0"/>
              </a:rPr>
              <a:t>179.8</a:t>
            </a:r>
          </a:p>
          <a:p>
            <a:r>
              <a:rPr lang="en-IN" sz="1100" b="1" dirty="0">
                <a:solidFill>
                  <a:schemeClr val="tx1">
                    <a:lumMod val="65000"/>
                    <a:lumOff val="35000"/>
                  </a:schemeClr>
                </a:solidFill>
                <a:latin typeface="Open Sans Semibold" charset="0"/>
                <a:ea typeface="Open Sans Semibold" charset="0"/>
                <a:cs typeface="Open Sans Semibold" charset="0"/>
              </a:rPr>
              <a:t>(</a:t>
            </a:r>
            <a:r>
              <a:rPr lang="en-IN" sz="1100" b="1" dirty="0" smtClean="0">
                <a:solidFill>
                  <a:schemeClr val="tx1">
                    <a:lumMod val="65000"/>
                    <a:lumOff val="35000"/>
                  </a:schemeClr>
                </a:solidFill>
                <a:latin typeface="Open Sans Semibold" charset="0"/>
                <a:ea typeface="Open Sans Semibold" charset="0"/>
                <a:cs typeface="Open Sans Semibold" charset="0"/>
              </a:rPr>
              <a:t>Largest)</a:t>
            </a:r>
            <a:endParaRPr lang="en-IN" sz="1100" b="1" dirty="0">
              <a:solidFill>
                <a:schemeClr val="tx1">
                  <a:lumMod val="65000"/>
                  <a:lumOff val="35000"/>
                </a:schemeClr>
              </a:solidFill>
              <a:latin typeface="Open Sans Semibold" charset="0"/>
              <a:ea typeface="Open Sans Semibold" charset="0"/>
              <a:cs typeface="Open Sans Semibold" charset="0"/>
            </a:endParaRPr>
          </a:p>
        </p:txBody>
      </p:sp>
      <p:sp>
        <p:nvSpPr>
          <p:cNvPr id="151" name="Footer Placeholder 2">
            <a:extLst>
              <a:ext uri="{FF2B5EF4-FFF2-40B4-BE49-F238E27FC236}">
                <a16:creationId xmlns:a16="http://schemas.microsoft.com/office/drawing/2014/main" xmlns="" id="{9F9B2447-402A-4D72-8B9B-05DC43D4655F}"/>
              </a:ext>
            </a:extLst>
          </p:cNvPr>
          <p:cNvSpPr txBox="1">
            <a:spLocks/>
          </p:cNvSpPr>
          <p:nvPr/>
        </p:nvSpPr>
        <p:spPr>
          <a:xfrm>
            <a:off x="7766497" y="3042132"/>
            <a:ext cx="787395" cy="538609"/>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800" b="1" dirty="0">
                <a:solidFill>
                  <a:schemeClr val="tx1">
                    <a:lumMod val="65000"/>
                    <a:lumOff val="35000"/>
                  </a:schemeClr>
                </a:solidFill>
                <a:latin typeface="Open Sans Semibold" charset="0"/>
                <a:ea typeface="Open Sans Semibold" charset="0"/>
                <a:cs typeface="Open Sans Semibold" charset="0"/>
              </a:rPr>
              <a:t>512</a:t>
            </a:r>
          </a:p>
          <a:p>
            <a:r>
              <a:rPr lang="en-IN" sz="1100" b="1" dirty="0">
                <a:solidFill>
                  <a:schemeClr val="tx1">
                    <a:lumMod val="65000"/>
                    <a:lumOff val="35000"/>
                  </a:schemeClr>
                </a:solidFill>
                <a:latin typeface="Open Sans Semibold" charset="0"/>
                <a:ea typeface="Open Sans Semibold" charset="0"/>
                <a:cs typeface="Open Sans Semibold" charset="0"/>
              </a:rPr>
              <a:t>(</a:t>
            </a:r>
            <a:r>
              <a:rPr lang="en-IN" sz="1100" b="1" dirty="0" smtClean="0">
                <a:solidFill>
                  <a:schemeClr val="tx1">
                    <a:lumMod val="65000"/>
                    <a:lumOff val="35000"/>
                  </a:schemeClr>
                </a:solidFill>
                <a:latin typeface="Open Sans Semibold" charset="0"/>
                <a:ea typeface="Open Sans Semibold" charset="0"/>
                <a:cs typeface="Open Sans Semibold" charset="0"/>
              </a:rPr>
              <a:t>Largest)</a:t>
            </a:r>
            <a:endParaRPr lang="en-IN" sz="1100" b="1" dirty="0">
              <a:solidFill>
                <a:schemeClr val="tx1">
                  <a:lumMod val="65000"/>
                  <a:lumOff val="35000"/>
                </a:schemeClr>
              </a:solidFill>
              <a:latin typeface="Open Sans Semibold" charset="0"/>
              <a:ea typeface="Open Sans Semibold" charset="0"/>
              <a:cs typeface="Open Sans Semibold" charset="0"/>
            </a:endParaRPr>
          </a:p>
        </p:txBody>
      </p:sp>
      <p:sp>
        <p:nvSpPr>
          <p:cNvPr id="2" name="Rectangle 1">
            <a:extLst>
              <a:ext uri="{FF2B5EF4-FFF2-40B4-BE49-F238E27FC236}">
                <a16:creationId xmlns:a16="http://schemas.microsoft.com/office/drawing/2014/main" xmlns="" id="{7B284E75-80F3-4805-8567-007E5F4D3EA4}"/>
              </a:ext>
            </a:extLst>
          </p:cNvPr>
          <p:cNvSpPr/>
          <p:nvPr/>
        </p:nvSpPr>
        <p:spPr>
          <a:xfrm>
            <a:off x="1870379" y="1852736"/>
            <a:ext cx="838978" cy="892313"/>
          </a:xfrm>
          <a:prstGeom prst="rect">
            <a:avLst/>
          </a:prstGeom>
          <a:solidFill>
            <a:srgbClr val="01A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3" name="Rectangle 272">
            <a:extLst>
              <a:ext uri="{FF2B5EF4-FFF2-40B4-BE49-F238E27FC236}">
                <a16:creationId xmlns:a16="http://schemas.microsoft.com/office/drawing/2014/main" xmlns="" id="{0950D380-800E-47A7-8F3F-28D6A5D17013}"/>
              </a:ext>
            </a:extLst>
          </p:cNvPr>
          <p:cNvSpPr/>
          <p:nvPr/>
        </p:nvSpPr>
        <p:spPr>
          <a:xfrm>
            <a:off x="2707454" y="1852736"/>
            <a:ext cx="838978" cy="892313"/>
          </a:xfrm>
          <a:prstGeom prst="rect">
            <a:avLst/>
          </a:prstGeom>
          <a:solidFill>
            <a:srgbClr val="7C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4" name="Rectangle 273">
            <a:extLst>
              <a:ext uri="{FF2B5EF4-FFF2-40B4-BE49-F238E27FC236}">
                <a16:creationId xmlns:a16="http://schemas.microsoft.com/office/drawing/2014/main" xmlns="" id="{ECFA8108-E582-43E5-ABCB-715CC965F435}"/>
              </a:ext>
            </a:extLst>
          </p:cNvPr>
          <p:cNvSpPr/>
          <p:nvPr/>
        </p:nvSpPr>
        <p:spPr>
          <a:xfrm>
            <a:off x="3547388" y="1852736"/>
            <a:ext cx="838978" cy="892313"/>
          </a:xfrm>
          <a:prstGeom prst="rect">
            <a:avLst/>
          </a:prstGeom>
          <a:solidFill>
            <a:srgbClr val="01A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5" name="Rectangle 274">
            <a:extLst>
              <a:ext uri="{FF2B5EF4-FFF2-40B4-BE49-F238E27FC236}">
                <a16:creationId xmlns:a16="http://schemas.microsoft.com/office/drawing/2014/main" xmlns="" id="{8A6E39CF-D582-48DB-98F6-490D72FF8F56}"/>
              </a:ext>
            </a:extLst>
          </p:cNvPr>
          <p:cNvSpPr/>
          <p:nvPr/>
        </p:nvSpPr>
        <p:spPr>
          <a:xfrm>
            <a:off x="4378335" y="1852736"/>
            <a:ext cx="838978" cy="892313"/>
          </a:xfrm>
          <a:prstGeom prst="rect">
            <a:avLst/>
          </a:prstGeom>
          <a:solidFill>
            <a:srgbClr val="7C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6" name="Rectangle 275">
            <a:extLst>
              <a:ext uri="{FF2B5EF4-FFF2-40B4-BE49-F238E27FC236}">
                <a16:creationId xmlns:a16="http://schemas.microsoft.com/office/drawing/2014/main" xmlns="" id="{1EB42193-0AEC-4946-B75B-689762F1E58D}"/>
              </a:ext>
            </a:extLst>
          </p:cNvPr>
          <p:cNvSpPr/>
          <p:nvPr/>
        </p:nvSpPr>
        <p:spPr>
          <a:xfrm>
            <a:off x="5208105" y="1852736"/>
            <a:ext cx="925294" cy="892313"/>
          </a:xfrm>
          <a:prstGeom prst="rect">
            <a:avLst/>
          </a:prstGeom>
          <a:solidFill>
            <a:srgbClr val="01A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7" name="Rectangle 276">
            <a:extLst>
              <a:ext uri="{FF2B5EF4-FFF2-40B4-BE49-F238E27FC236}">
                <a16:creationId xmlns:a16="http://schemas.microsoft.com/office/drawing/2014/main" xmlns="" id="{CAF7A493-B21B-4449-B5FB-188215E505D3}"/>
              </a:ext>
            </a:extLst>
          </p:cNvPr>
          <p:cNvSpPr/>
          <p:nvPr/>
        </p:nvSpPr>
        <p:spPr>
          <a:xfrm>
            <a:off x="6070501" y="1852736"/>
            <a:ext cx="838978" cy="892313"/>
          </a:xfrm>
          <a:prstGeom prst="rect">
            <a:avLst/>
          </a:prstGeom>
          <a:solidFill>
            <a:srgbClr val="7C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8" name="Rectangle 277">
            <a:extLst>
              <a:ext uri="{FF2B5EF4-FFF2-40B4-BE49-F238E27FC236}">
                <a16:creationId xmlns:a16="http://schemas.microsoft.com/office/drawing/2014/main" xmlns="" id="{2F7E08EA-7DEA-471B-B51A-7349C17D932D}"/>
              </a:ext>
            </a:extLst>
          </p:cNvPr>
          <p:cNvSpPr/>
          <p:nvPr/>
        </p:nvSpPr>
        <p:spPr>
          <a:xfrm>
            <a:off x="6909497" y="1852736"/>
            <a:ext cx="838978" cy="892313"/>
          </a:xfrm>
          <a:prstGeom prst="rect">
            <a:avLst/>
          </a:prstGeom>
          <a:solidFill>
            <a:srgbClr val="01A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9" name="Rectangle 278">
            <a:extLst>
              <a:ext uri="{FF2B5EF4-FFF2-40B4-BE49-F238E27FC236}">
                <a16:creationId xmlns:a16="http://schemas.microsoft.com/office/drawing/2014/main" xmlns="" id="{7056E233-B5F3-4DDF-9459-28D9CAFAC14E}"/>
              </a:ext>
            </a:extLst>
          </p:cNvPr>
          <p:cNvSpPr/>
          <p:nvPr/>
        </p:nvSpPr>
        <p:spPr>
          <a:xfrm>
            <a:off x="7738519" y="1852736"/>
            <a:ext cx="848923" cy="892313"/>
          </a:xfrm>
          <a:prstGeom prst="rect">
            <a:avLst/>
          </a:prstGeom>
          <a:solidFill>
            <a:srgbClr val="7C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26" name="Footer Placeholder 2">
            <a:extLst>
              <a:ext uri="{FF2B5EF4-FFF2-40B4-BE49-F238E27FC236}">
                <a16:creationId xmlns:a16="http://schemas.microsoft.com/office/drawing/2014/main" xmlns="" id="{9BB31E0B-7DB4-4B84-BB44-8D22F3AB249F}"/>
              </a:ext>
            </a:extLst>
          </p:cNvPr>
          <p:cNvSpPr txBox="1">
            <a:spLocks/>
          </p:cNvSpPr>
          <p:nvPr/>
        </p:nvSpPr>
        <p:spPr>
          <a:xfrm>
            <a:off x="1930606" y="2292616"/>
            <a:ext cx="739941" cy="400110"/>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bg1"/>
                </a:solidFill>
                <a:latin typeface="Open Sans" charset="0"/>
                <a:ea typeface="Open Sans" charset="0"/>
                <a:cs typeface="Open Sans" charset="0"/>
              </a:rPr>
              <a:t>Production (Mn tonnes)</a:t>
            </a:r>
          </a:p>
        </p:txBody>
      </p:sp>
      <p:sp>
        <p:nvSpPr>
          <p:cNvPr id="239" name="Footer Placeholder 2">
            <a:extLst>
              <a:ext uri="{FF2B5EF4-FFF2-40B4-BE49-F238E27FC236}">
                <a16:creationId xmlns:a16="http://schemas.microsoft.com/office/drawing/2014/main" xmlns="" id="{3DB94D98-183B-4A1C-8F29-A575717BA722}"/>
              </a:ext>
            </a:extLst>
          </p:cNvPr>
          <p:cNvSpPr txBox="1">
            <a:spLocks/>
          </p:cNvSpPr>
          <p:nvPr/>
        </p:nvSpPr>
        <p:spPr>
          <a:xfrm>
            <a:off x="2670548" y="2292616"/>
            <a:ext cx="904824" cy="400110"/>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smtClean="0">
                <a:solidFill>
                  <a:schemeClr val="bg1"/>
                </a:solidFill>
                <a:latin typeface="Open Sans" charset="0"/>
                <a:ea typeface="Open Sans" charset="0"/>
                <a:cs typeface="Open Sans" charset="0"/>
              </a:rPr>
              <a:t>Production </a:t>
            </a:r>
            <a:r>
              <a:rPr lang="en-US" sz="1000" b="1" dirty="0">
                <a:solidFill>
                  <a:schemeClr val="bg1"/>
                </a:solidFill>
                <a:latin typeface="Open Sans" charset="0"/>
                <a:ea typeface="Open Sans" charset="0"/>
                <a:cs typeface="Open Sans" charset="0"/>
              </a:rPr>
              <a:t>(Mn tonnes)</a:t>
            </a:r>
          </a:p>
        </p:txBody>
      </p:sp>
      <p:sp>
        <p:nvSpPr>
          <p:cNvPr id="241" name="Footer Placeholder 2">
            <a:extLst>
              <a:ext uri="{FF2B5EF4-FFF2-40B4-BE49-F238E27FC236}">
                <a16:creationId xmlns:a16="http://schemas.microsoft.com/office/drawing/2014/main" xmlns="" id="{45777E26-E68F-4D7E-8162-7A7A49F602F1}"/>
              </a:ext>
            </a:extLst>
          </p:cNvPr>
          <p:cNvSpPr txBox="1">
            <a:spLocks/>
          </p:cNvSpPr>
          <p:nvPr/>
        </p:nvSpPr>
        <p:spPr>
          <a:xfrm>
            <a:off x="3627513" y="2215672"/>
            <a:ext cx="670268" cy="553998"/>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bg1"/>
                </a:solidFill>
                <a:latin typeface="Open Sans" charset="0"/>
                <a:ea typeface="Open Sans" charset="0"/>
                <a:cs typeface="Open Sans" charset="0"/>
              </a:rPr>
              <a:t>Production (Mn bales)</a:t>
            </a:r>
          </a:p>
        </p:txBody>
      </p:sp>
      <p:sp>
        <p:nvSpPr>
          <p:cNvPr id="245" name="Footer Placeholder 2">
            <a:extLst>
              <a:ext uri="{FF2B5EF4-FFF2-40B4-BE49-F238E27FC236}">
                <a16:creationId xmlns:a16="http://schemas.microsoft.com/office/drawing/2014/main" xmlns="" id="{56ED5230-5AE1-4774-A844-4BF68D0BE4B8}"/>
              </a:ext>
            </a:extLst>
          </p:cNvPr>
          <p:cNvSpPr txBox="1">
            <a:spLocks/>
          </p:cNvSpPr>
          <p:nvPr/>
        </p:nvSpPr>
        <p:spPr>
          <a:xfrm>
            <a:off x="4378335" y="2292616"/>
            <a:ext cx="911320" cy="400110"/>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bg1"/>
                </a:solidFill>
                <a:latin typeface="Open Sans" charset="0"/>
                <a:ea typeface="Open Sans" charset="0"/>
                <a:cs typeface="Open Sans" charset="0"/>
              </a:rPr>
              <a:t>Production (Mn tonnes)</a:t>
            </a:r>
          </a:p>
        </p:txBody>
      </p:sp>
      <p:sp>
        <p:nvSpPr>
          <p:cNvPr id="261" name="Footer Placeholder 2">
            <a:extLst>
              <a:ext uri="{FF2B5EF4-FFF2-40B4-BE49-F238E27FC236}">
                <a16:creationId xmlns:a16="http://schemas.microsoft.com/office/drawing/2014/main" xmlns="" id="{CB6F26AA-AF9C-4B48-8CCD-A2BA6F556763}"/>
              </a:ext>
            </a:extLst>
          </p:cNvPr>
          <p:cNvSpPr txBox="1">
            <a:spLocks/>
          </p:cNvSpPr>
          <p:nvPr/>
        </p:nvSpPr>
        <p:spPr>
          <a:xfrm>
            <a:off x="5208583" y="2289717"/>
            <a:ext cx="862493" cy="400110"/>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bg1"/>
                </a:solidFill>
                <a:latin typeface="Open Sans" charset="0"/>
                <a:ea typeface="Open Sans" charset="0"/>
                <a:cs typeface="Open Sans" charset="0"/>
              </a:rPr>
              <a:t>Production (Mn tonnes)</a:t>
            </a:r>
          </a:p>
        </p:txBody>
      </p:sp>
      <p:sp>
        <p:nvSpPr>
          <p:cNvPr id="270" name="Footer Placeholder 2">
            <a:extLst>
              <a:ext uri="{FF2B5EF4-FFF2-40B4-BE49-F238E27FC236}">
                <a16:creationId xmlns:a16="http://schemas.microsoft.com/office/drawing/2014/main" xmlns="" id="{42DF790A-392E-4A85-8C1D-27BBC1C608D4}"/>
              </a:ext>
            </a:extLst>
          </p:cNvPr>
          <p:cNvSpPr txBox="1">
            <a:spLocks/>
          </p:cNvSpPr>
          <p:nvPr/>
        </p:nvSpPr>
        <p:spPr>
          <a:xfrm>
            <a:off x="6133398" y="2215672"/>
            <a:ext cx="701140" cy="553998"/>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bg1"/>
                </a:solidFill>
                <a:latin typeface="Open Sans" charset="0"/>
                <a:ea typeface="Open Sans" charset="0"/>
                <a:cs typeface="Open Sans" charset="0"/>
              </a:rPr>
              <a:t>Exports </a:t>
            </a:r>
          </a:p>
          <a:p>
            <a:r>
              <a:rPr lang="en-US" sz="1000" b="1" dirty="0">
                <a:solidFill>
                  <a:schemeClr val="bg1"/>
                </a:solidFill>
                <a:latin typeface="Open Sans" charset="0"/>
                <a:ea typeface="Open Sans" charset="0"/>
                <a:cs typeface="Open Sans" charset="0"/>
              </a:rPr>
              <a:t>(in USD Bn)</a:t>
            </a:r>
          </a:p>
        </p:txBody>
      </p:sp>
      <p:sp>
        <p:nvSpPr>
          <p:cNvPr id="271" name="Footer Placeholder 2">
            <a:extLst>
              <a:ext uri="{FF2B5EF4-FFF2-40B4-BE49-F238E27FC236}">
                <a16:creationId xmlns:a16="http://schemas.microsoft.com/office/drawing/2014/main" xmlns="" id="{B0CD5CC5-111D-42DE-91F7-73265A9E4D24}"/>
              </a:ext>
            </a:extLst>
          </p:cNvPr>
          <p:cNvSpPr txBox="1">
            <a:spLocks/>
          </p:cNvSpPr>
          <p:nvPr/>
        </p:nvSpPr>
        <p:spPr>
          <a:xfrm>
            <a:off x="6898390" y="2367015"/>
            <a:ext cx="862493" cy="246221"/>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bg1"/>
                </a:solidFill>
                <a:latin typeface="Open Sans" charset="0"/>
                <a:ea typeface="Open Sans" charset="0"/>
                <a:cs typeface="Open Sans" charset="0"/>
              </a:rPr>
              <a:t>(Mn hectares)</a:t>
            </a:r>
          </a:p>
        </p:txBody>
      </p:sp>
      <p:sp>
        <p:nvSpPr>
          <p:cNvPr id="272" name="Footer Placeholder 2">
            <a:extLst>
              <a:ext uri="{FF2B5EF4-FFF2-40B4-BE49-F238E27FC236}">
                <a16:creationId xmlns:a16="http://schemas.microsoft.com/office/drawing/2014/main" xmlns="" id="{1AD99DE5-905B-4C38-8F05-14ADCE7FF1EC}"/>
              </a:ext>
            </a:extLst>
          </p:cNvPr>
          <p:cNvSpPr txBox="1">
            <a:spLocks/>
          </p:cNvSpPr>
          <p:nvPr/>
        </p:nvSpPr>
        <p:spPr>
          <a:xfrm>
            <a:off x="7735508" y="2292616"/>
            <a:ext cx="957017" cy="400110"/>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bg1"/>
                </a:solidFill>
                <a:latin typeface="Open Sans" charset="0"/>
                <a:ea typeface="Open Sans" charset="0"/>
                <a:cs typeface="Open Sans" charset="0"/>
              </a:rPr>
              <a:t>Population (Mn)</a:t>
            </a:r>
          </a:p>
        </p:txBody>
      </p:sp>
      <p:sp>
        <p:nvSpPr>
          <p:cNvPr id="162" name="Footer Placeholder 2">
            <a:extLst>
              <a:ext uri="{FF2B5EF4-FFF2-40B4-BE49-F238E27FC236}">
                <a16:creationId xmlns:a16="http://schemas.microsoft.com/office/drawing/2014/main" xmlns="" id="{638EC22A-406F-4993-A801-276D2DEFEF7D}"/>
              </a:ext>
            </a:extLst>
          </p:cNvPr>
          <p:cNvSpPr txBox="1">
            <a:spLocks/>
          </p:cNvSpPr>
          <p:nvPr/>
        </p:nvSpPr>
        <p:spPr>
          <a:xfrm>
            <a:off x="1816353" y="1944609"/>
            <a:ext cx="1015021" cy="261610"/>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bg1"/>
                </a:solidFill>
                <a:latin typeface="Open Sans" charset="0"/>
                <a:ea typeface="Open Sans" charset="0"/>
                <a:cs typeface="Open Sans" charset="0"/>
              </a:rPr>
              <a:t>Food Grains</a:t>
            </a:r>
            <a:endParaRPr lang="en-US" b="1" dirty="0">
              <a:solidFill>
                <a:schemeClr val="bg1"/>
              </a:solidFill>
              <a:latin typeface="Open Sans" charset="0"/>
              <a:ea typeface="Open Sans" charset="0"/>
              <a:cs typeface="Open Sans" charset="0"/>
            </a:endParaRPr>
          </a:p>
        </p:txBody>
      </p:sp>
      <p:sp>
        <p:nvSpPr>
          <p:cNvPr id="163" name="Footer Placeholder 2">
            <a:extLst>
              <a:ext uri="{FF2B5EF4-FFF2-40B4-BE49-F238E27FC236}">
                <a16:creationId xmlns:a16="http://schemas.microsoft.com/office/drawing/2014/main" xmlns="" id="{AFDB6DAD-C5AB-4BF4-92E2-A03761A1DEE1}"/>
              </a:ext>
            </a:extLst>
          </p:cNvPr>
          <p:cNvSpPr txBox="1">
            <a:spLocks/>
          </p:cNvSpPr>
          <p:nvPr/>
        </p:nvSpPr>
        <p:spPr>
          <a:xfrm>
            <a:off x="2883115" y="1952330"/>
            <a:ext cx="470001"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Milk</a:t>
            </a:r>
          </a:p>
        </p:txBody>
      </p:sp>
      <p:sp>
        <p:nvSpPr>
          <p:cNvPr id="164" name="Footer Placeholder 2">
            <a:extLst>
              <a:ext uri="{FF2B5EF4-FFF2-40B4-BE49-F238E27FC236}">
                <a16:creationId xmlns:a16="http://schemas.microsoft.com/office/drawing/2014/main" xmlns="" id="{86EF98DE-63FD-49F9-87DB-716C25ED716D}"/>
              </a:ext>
            </a:extLst>
          </p:cNvPr>
          <p:cNvSpPr txBox="1">
            <a:spLocks/>
          </p:cNvSpPr>
          <p:nvPr/>
        </p:nvSpPr>
        <p:spPr>
          <a:xfrm>
            <a:off x="3654206" y="1952330"/>
            <a:ext cx="629724"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Cotton</a:t>
            </a:r>
          </a:p>
        </p:txBody>
      </p:sp>
      <p:sp>
        <p:nvSpPr>
          <p:cNvPr id="165" name="Footer Placeholder 2">
            <a:extLst>
              <a:ext uri="{FF2B5EF4-FFF2-40B4-BE49-F238E27FC236}">
                <a16:creationId xmlns:a16="http://schemas.microsoft.com/office/drawing/2014/main" xmlns="" id="{83CA5CE9-E44F-40A8-829B-16A24FF0DB84}"/>
              </a:ext>
            </a:extLst>
          </p:cNvPr>
          <p:cNvSpPr txBox="1">
            <a:spLocks/>
          </p:cNvSpPr>
          <p:nvPr/>
        </p:nvSpPr>
        <p:spPr>
          <a:xfrm>
            <a:off x="4306694" y="1975413"/>
            <a:ext cx="982961" cy="261610"/>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bg1"/>
                </a:solidFill>
                <a:latin typeface="Open Sans" charset="0"/>
                <a:ea typeface="Open Sans" charset="0"/>
                <a:cs typeface="Open Sans" charset="0"/>
              </a:rPr>
              <a:t>Horticulture</a:t>
            </a:r>
          </a:p>
        </p:txBody>
      </p:sp>
      <p:sp>
        <p:nvSpPr>
          <p:cNvPr id="166" name="Footer Placeholder 2">
            <a:extLst>
              <a:ext uri="{FF2B5EF4-FFF2-40B4-BE49-F238E27FC236}">
                <a16:creationId xmlns:a16="http://schemas.microsoft.com/office/drawing/2014/main" xmlns="" id="{1402E50C-6C89-41F2-9717-ADAA0220BCFD}"/>
              </a:ext>
            </a:extLst>
          </p:cNvPr>
          <p:cNvSpPr txBox="1">
            <a:spLocks/>
          </p:cNvSpPr>
          <p:nvPr/>
        </p:nvSpPr>
        <p:spPr>
          <a:xfrm>
            <a:off x="5359430" y="1952330"/>
            <a:ext cx="572594"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Sugar</a:t>
            </a:r>
          </a:p>
        </p:txBody>
      </p:sp>
      <p:sp>
        <p:nvSpPr>
          <p:cNvPr id="167" name="Footer Placeholder 2">
            <a:extLst>
              <a:ext uri="{FF2B5EF4-FFF2-40B4-BE49-F238E27FC236}">
                <a16:creationId xmlns:a16="http://schemas.microsoft.com/office/drawing/2014/main" xmlns="" id="{70E5363F-357C-468A-8AD5-2F5C9F3920E4}"/>
              </a:ext>
            </a:extLst>
          </p:cNvPr>
          <p:cNvSpPr txBox="1">
            <a:spLocks/>
          </p:cNvSpPr>
          <p:nvPr/>
        </p:nvSpPr>
        <p:spPr>
          <a:xfrm>
            <a:off x="6167276" y="1952330"/>
            <a:ext cx="625492"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Spices</a:t>
            </a:r>
          </a:p>
        </p:txBody>
      </p:sp>
      <p:sp>
        <p:nvSpPr>
          <p:cNvPr id="168" name="Footer Placeholder 2">
            <a:extLst>
              <a:ext uri="{FF2B5EF4-FFF2-40B4-BE49-F238E27FC236}">
                <a16:creationId xmlns:a16="http://schemas.microsoft.com/office/drawing/2014/main" xmlns="" id="{FCCBF650-1DF2-430A-AD4E-62E93EC07FB4}"/>
              </a:ext>
            </a:extLst>
          </p:cNvPr>
          <p:cNvSpPr txBox="1">
            <a:spLocks/>
          </p:cNvSpPr>
          <p:nvPr/>
        </p:nvSpPr>
        <p:spPr>
          <a:xfrm>
            <a:off x="6925995" y="1952330"/>
            <a:ext cx="791692"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Cropland</a:t>
            </a:r>
          </a:p>
        </p:txBody>
      </p:sp>
      <p:sp>
        <p:nvSpPr>
          <p:cNvPr id="169" name="Footer Placeholder 2">
            <a:extLst>
              <a:ext uri="{FF2B5EF4-FFF2-40B4-BE49-F238E27FC236}">
                <a16:creationId xmlns:a16="http://schemas.microsoft.com/office/drawing/2014/main" xmlns="" id="{8A3994F4-879D-4417-8609-F6D7CBE9335D}"/>
              </a:ext>
            </a:extLst>
          </p:cNvPr>
          <p:cNvSpPr txBox="1">
            <a:spLocks/>
          </p:cNvSpPr>
          <p:nvPr/>
        </p:nvSpPr>
        <p:spPr>
          <a:xfrm>
            <a:off x="7691957" y="1967719"/>
            <a:ext cx="936475" cy="276999"/>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Open Sans" charset="0"/>
                <a:ea typeface="Open Sans" charset="0"/>
                <a:cs typeface="Open Sans" charset="0"/>
              </a:rPr>
              <a:t>Livestock </a:t>
            </a:r>
          </a:p>
        </p:txBody>
      </p:sp>
      <p:sp>
        <p:nvSpPr>
          <p:cNvPr id="213" name="Footer Placeholder 2">
            <a:extLst>
              <a:ext uri="{FF2B5EF4-FFF2-40B4-BE49-F238E27FC236}">
                <a16:creationId xmlns:a16="http://schemas.microsoft.com/office/drawing/2014/main" xmlns="" id="{11F121E7-500F-4CF6-AD79-B9BAD8AFBB70}"/>
              </a:ext>
            </a:extLst>
          </p:cNvPr>
          <p:cNvSpPr txBox="1">
            <a:spLocks/>
          </p:cNvSpPr>
          <p:nvPr/>
        </p:nvSpPr>
        <p:spPr>
          <a:xfrm>
            <a:off x="4283648" y="3042132"/>
            <a:ext cx="1029449" cy="538609"/>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800" b="1" dirty="0">
                <a:solidFill>
                  <a:schemeClr val="tx1">
                    <a:lumMod val="65000"/>
                    <a:lumOff val="35000"/>
                  </a:schemeClr>
                </a:solidFill>
                <a:latin typeface="Open Sans Semibold" charset="0"/>
                <a:ea typeface="Open Sans Semibold" charset="0"/>
                <a:cs typeface="Open Sans Semibold" charset="0"/>
              </a:rPr>
              <a:t>315</a:t>
            </a:r>
          </a:p>
          <a:p>
            <a:r>
              <a:rPr lang="en-IN" sz="1100" b="1" dirty="0" smtClean="0">
                <a:solidFill>
                  <a:schemeClr val="tx1">
                    <a:lumMod val="65000"/>
                    <a:lumOff val="35000"/>
                  </a:schemeClr>
                </a:solidFill>
                <a:latin typeface="Open Sans Semibold" charset="0"/>
                <a:ea typeface="Open Sans Semibold" charset="0"/>
                <a:cs typeface="Open Sans Semibold" charset="0"/>
              </a:rPr>
              <a:t>(2nd largest)</a:t>
            </a:r>
            <a:endParaRPr lang="en-IN" sz="1100" b="1" dirty="0">
              <a:solidFill>
                <a:schemeClr val="tx1">
                  <a:lumMod val="65000"/>
                  <a:lumOff val="35000"/>
                </a:schemeClr>
              </a:solidFill>
              <a:latin typeface="Open Sans Semibold" charset="0"/>
              <a:ea typeface="Open Sans Semibold" charset="0"/>
              <a:cs typeface="Open Sans Semibold" charset="0"/>
            </a:endParaRPr>
          </a:p>
        </p:txBody>
      </p:sp>
      <p:pic>
        <p:nvPicPr>
          <p:cNvPr id="218" name="Picture 217" descr="A close up of a logo&#10;&#10;Description generated with very high confidence">
            <a:extLst>
              <a:ext uri="{FF2B5EF4-FFF2-40B4-BE49-F238E27FC236}">
                <a16:creationId xmlns:a16="http://schemas.microsoft.com/office/drawing/2014/main" xmlns="" id="{7B30A13A-51BA-4AF5-8E66-B634E5D2D1AA}"/>
              </a:ext>
            </a:extLst>
          </p:cNvPr>
          <p:cNvPicPr>
            <a:picLocks noChangeAspect="1"/>
          </p:cNvPicPr>
          <p:nvPr/>
        </p:nvPicPr>
        <p:blipFill>
          <a:blip r:embed="rId2"/>
          <a:stretch>
            <a:fillRect/>
          </a:stretch>
        </p:blipFill>
        <p:spPr>
          <a:xfrm>
            <a:off x="2939091" y="1252324"/>
            <a:ext cx="324000" cy="432000"/>
          </a:xfrm>
          <a:prstGeom prst="rect">
            <a:avLst/>
          </a:prstGeom>
        </p:spPr>
      </p:pic>
      <p:pic>
        <p:nvPicPr>
          <p:cNvPr id="225" name="Picture 224" descr="A close up of text on a black background&#10;&#10;Description generated with very high confidence">
            <a:extLst>
              <a:ext uri="{FF2B5EF4-FFF2-40B4-BE49-F238E27FC236}">
                <a16:creationId xmlns:a16="http://schemas.microsoft.com/office/drawing/2014/main" xmlns="" id="{89212A67-1B63-4383-AD1F-E1825AA16F06}"/>
              </a:ext>
            </a:extLst>
          </p:cNvPr>
          <p:cNvPicPr>
            <a:picLocks noChangeAspect="1"/>
          </p:cNvPicPr>
          <p:nvPr/>
        </p:nvPicPr>
        <p:blipFill>
          <a:blip r:embed="rId3"/>
          <a:stretch>
            <a:fillRect/>
          </a:stretch>
        </p:blipFill>
        <p:spPr>
          <a:xfrm>
            <a:off x="2114840" y="1252324"/>
            <a:ext cx="324000" cy="432000"/>
          </a:xfrm>
          <a:prstGeom prst="rect">
            <a:avLst/>
          </a:prstGeom>
        </p:spPr>
      </p:pic>
      <p:pic>
        <p:nvPicPr>
          <p:cNvPr id="228" name="Picture 227" descr="A close up of a logo&#10;&#10;Description generated with high confidence">
            <a:extLst>
              <a:ext uri="{FF2B5EF4-FFF2-40B4-BE49-F238E27FC236}">
                <a16:creationId xmlns:a16="http://schemas.microsoft.com/office/drawing/2014/main" xmlns="" id="{B3D98E15-896C-4DDA-8A40-0BD97E4C5669}"/>
              </a:ext>
            </a:extLst>
          </p:cNvPr>
          <p:cNvPicPr>
            <a:picLocks noChangeAspect="1"/>
          </p:cNvPicPr>
          <p:nvPr/>
        </p:nvPicPr>
        <p:blipFill>
          <a:blip r:embed="rId4"/>
          <a:stretch>
            <a:fillRect/>
          </a:stretch>
        </p:blipFill>
        <p:spPr>
          <a:xfrm>
            <a:off x="3772484" y="1252324"/>
            <a:ext cx="324000" cy="432000"/>
          </a:xfrm>
          <a:prstGeom prst="rect">
            <a:avLst/>
          </a:prstGeom>
        </p:spPr>
      </p:pic>
      <p:pic>
        <p:nvPicPr>
          <p:cNvPr id="219" name="Picture 218" descr="A close up of a logo&#10;&#10;Description generated with very high confidence">
            <a:extLst>
              <a:ext uri="{FF2B5EF4-FFF2-40B4-BE49-F238E27FC236}">
                <a16:creationId xmlns:a16="http://schemas.microsoft.com/office/drawing/2014/main" xmlns="" id="{24F4462C-A6DE-4901-85E5-13AF5EB312FA}"/>
              </a:ext>
            </a:extLst>
          </p:cNvPr>
          <p:cNvPicPr>
            <a:picLocks noChangeAspect="1"/>
          </p:cNvPicPr>
          <p:nvPr/>
        </p:nvPicPr>
        <p:blipFill>
          <a:blip r:embed="rId5"/>
          <a:stretch>
            <a:fillRect/>
          </a:stretch>
        </p:blipFill>
        <p:spPr>
          <a:xfrm>
            <a:off x="4636175" y="1252324"/>
            <a:ext cx="324000" cy="432000"/>
          </a:xfrm>
          <a:prstGeom prst="rect">
            <a:avLst/>
          </a:prstGeom>
        </p:spPr>
      </p:pic>
      <p:pic>
        <p:nvPicPr>
          <p:cNvPr id="234" name="Picture 233">
            <a:extLst>
              <a:ext uri="{FF2B5EF4-FFF2-40B4-BE49-F238E27FC236}">
                <a16:creationId xmlns:a16="http://schemas.microsoft.com/office/drawing/2014/main" xmlns="" id="{B218AF2B-24FF-407C-9010-458A109766AD}"/>
              </a:ext>
            </a:extLst>
          </p:cNvPr>
          <p:cNvPicPr>
            <a:picLocks noChangeAspect="1"/>
          </p:cNvPicPr>
          <p:nvPr/>
        </p:nvPicPr>
        <p:blipFill>
          <a:blip r:embed="rId6"/>
          <a:stretch>
            <a:fillRect/>
          </a:stretch>
        </p:blipFill>
        <p:spPr>
          <a:xfrm flipH="1">
            <a:off x="6304251" y="1252324"/>
            <a:ext cx="324000" cy="432000"/>
          </a:xfrm>
          <a:prstGeom prst="rect">
            <a:avLst/>
          </a:prstGeom>
        </p:spPr>
      </p:pic>
      <p:pic>
        <p:nvPicPr>
          <p:cNvPr id="236" name="Picture 235" descr="A close up of a logo&#10;&#10;Description generated with very high confidence">
            <a:extLst>
              <a:ext uri="{FF2B5EF4-FFF2-40B4-BE49-F238E27FC236}">
                <a16:creationId xmlns:a16="http://schemas.microsoft.com/office/drawing/2014/main" xmlns="" id="{DE8645D7-086B-49DD-AAA1-C9AF3FDA7E1C}"/>
              </a:ext>
            </a:extLst>
          </p:cNvPr>
          <p:cNvPicPr>
            <a:picLocks noChangeAspect="1"/>
          </p:cNvPicPr>
          <p:nvPr/>
        </p:nvPicPr>
        <p:blipFill>
          <a:blip r:embed="rId7"/>
          <a:stretch>
            <a:fillRect/>
          </a:stretch>
        </p:blipFill>
        <p:spPr>
          <a:xfrm>
            <a:off x="7136103" y="1252324"/>
            <a:ext cx="324000" cy="432000"/>
          </a:xfrm>
          <a:prstGeom prst="rect">
            <a:avLst/>
          </a:prstGeom>
        </p:spPr>
      </p:pic>
      <p:pic>
        <p:nvPicPr>
          <p:cNvPr id="238" name="Picture 237" descr="A close up of a sign&#10;&#10;Description generated with very high confidence">
            <a:extLst>
              <a:ext uri="{FF2B5EF4-FFF2-40B4-BE49-F238E27FC236}">
                <a16:creationId xmlns:a16="http://schemas.microsoft.com/office/drawing/2014/main" xmlns="" id="{F7730541-447A-4358-B221-1342C59E3092}"/>
              </a:ext>
            </a:extLst>
          </p:cNvPr>
          <p:cNvPicPr>
            <a:picLocks noChangeAspect="1"/>
          </p:cNvPicPr>
          <p:nvPr/>
        </p:nvPicPr>
        <p:blipFill>
          <a:blip r:embed="rId8"/>
          <a:stretch>
            <a:fillRect/>
          </a:stretch>
        </p:blipFill>
        <p:spPr>
          <a:xfrm>
            <a:off x="7945235" y="1252324"/>
            <a:ext cx="324000" cy="432000"/>
          </a:xfrm>
          <a:prstGeom prst="rect">
            <a:avLst/>
          </a:prstGeom>
        </p:spPr>
      </p:pic>
      <p:pic>
        <p:nvPicPr>
          <p:cNvPr id="242" name="Picture 241">
            <a:extLst>
              <a:ext uri="{FF2B5EF4-FFF2-40B4-BE49-F238E27FC236}">
                <a16:creationId xmlns:a16="http://schemas.microsoft.com/office/drawing/2014/main" xmlns="" id="{A8012C8A-E666-428A-A52E-FE40449DDC66}"/>
              </a:ext>
            </a:extLst>
          </p:cNvPr>
          <p:cNvPicPr>
            <a:picLocks noChangeAspect="1"/>
          </p:cNvPicPr>
          <p:nvPr/>
        </p:nvPicPr>
        <p:blipFill>
          <a:blip r:embed="rId9"/>
          <a:stretch>
            <a:fillRect/>
          </a:stretch>
        </p:blipFill>
        <p:spPr>
          <a:xfrm>
            <a:off x="5473784" y="1252324"/>
            <a:ext cx="324000" cy="432000"/>
          </a:xfrm>
          <a:prstGeom prst="rect">
            <a:avLst/>
          </a:prstGeom>
        </p:spPr>
      </p:pic>
      <p:sp>
        <p:nvSpPr>
          <p:cNvPr id="66" name="Rectangle 65">
            <a:extLst>
              <a:ext uri="{FF2B5EF4-FFF2-40B4-BE49-F238E27FC236}">
                <a16:creationId xmlns:a16="http://schemas.microsoft.com/office/drawing/2014/main" xmlns="" id="{98C20340-CD18-4EF7-A476-93A903A84C1D}"/>
              </a:ext>
            </a:extLst>
          </p:cNvPr>
          <p:cNvSpPr/>
          <p:nvPr/>
        </p:nvSpPr>
        <p:spPr>
          <a:xfrm>
            <a:off x="1879729" y="4092375"/>
            <a:ext cx="6617833" cy="2077492"/>
          </a:xfrm>
          <a:prstGeom prst="rect">
            <a:avLst/>
          </a:prstGeom>
        </p:spPr>
        <p:txBody>
          <a:bodyPr wrap="square">
            <a:spAutoFit/>
          </a:bodyPr>
          <a:lstStyle/>
          <a:p>
            <a:pPr marL="285750" indent="-285750">
              <a:lnSpc>
                <a:spcPct val="150000"/>
              </a:lnSpc>
              <a:buFont typeface="Century Gothic" panose="020B0502020202020204" pitchFamily="34" charset="0"/>
              <a:buChar char="−"/>
            </a:pPr>
            <a:r>
              <a:rPr lang="en-IN"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Major producer of agrochemicals, tea, cashew, jute, oilseeds, etc.</a:t>
            </a:r>
          </a:p>
          <a:p>
            <a:pPr marL="285750" indent="-285750">
              <a:lnSpc>
                <a:spcPct val="150000"/>
              </a:lnSpc>
              <a:buFont typeface="Century Gothic" panose="020B0502020202020204" pitchFamily="34" charset="0"/>
              <a:buChar char="−"/>
            </a:pPr>
            <a:r>
              <a:rPr lang="en-IN"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Largest exporter of cereal products, cotton, bovine meat, sugar, etc. </a:t>
            </a:r>
          </a:p>
          <a:p>
            <a:pPr marL="285750" indent="-285750">
              <a:lnSpc>
                <a:spcPct val="150000"/>
              </a:lnSpc>
              <a:buFont typeface="Century Gothic" panose="020B0502020202020204" pitchFamily="34" charset="0"/>
              <a:buChar char="−"/>
            </a:pPr>
            <a:r>
              <a:rPr lang="en-IN"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All 15 major climates in the world; 46 of the 60 soil types in the </a:t>
            </a:r>
            <a:r>
              <a:rPr lang="en-IN" sz="1400" b="1"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world</a:t>
            </a:r>
          </a:p>
          <a:p>
            <a:pPr marL="285750" indent="-285750">
              <a:lnSpc>
                <a:spcPct val="150000"/>
              </a:lnSpc>
              <a:buFont typeface="Century Gothic" panose="020B0502020202020204" pitchFamily="34" charset="0"/>
              <a:buChar char="−"/>
            </a:pPr>
            <a:r>
              <a:rPr lang="en-IN" sz="1400" b="1"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Largest </a:t>
            </a:r>
            <a:r>
              <a:rPr lang="en-IN"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manufacturers of farm equipment</a:t>
            </a:r>
          </a:p>
          <a:p>
            <a:pPr marL="285750" indent="-285750">
              <a:lnSpc>
                <a:spcPct val="150000"/>
              </a:lnSpc>
              <a:buFont typeface="Century Gothic" panose="020B0502020202020204" pitchFamily="34" charset="0"/>
              <a:buChar char="−"/>
            </a:pPr>
            <a:r>
              <a:rPr lang="en-IN"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Proximity to food importing nations</a:t>
            </a:r>
          </a:p>
          <a:p>
            <a:pPr marL="285750" indent="-285750">
              <a:lnSpc>
                <a:spcPct val="150000"/>
              </a:lnSpc>
              <a:buFont typeface="Century Gothic" panose="020B0502020202020204" pitchFamily="34" charset="0"/>
              <a:buChar char="−"/>
            </a:pPr>
            <a:r>
              <a:rPr lang="en-IN"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Consumer spending to reach USD </a:t>
            </a:r>
            <a:r>
              <a:rPr lang="en-IN" sz="16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3.6</a:t>
            </a:r>
            <a:r>
              <a:rPr lang="en-IN"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Tn by 2020</a:t>
            </a:r>
          </a:p>
        </p:txBody>
      </p:sp>
    </p:spTree>
    <p:extLst>
      <p:ext uri="{BB962C8B-B14F-4D97-AF65-F5344CB8AC3E}">
        <p14:creationId xmlns:p14="http://schemas.microsoft.com/office/powerpoint/2010/main" val="4241212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35720"/>
            <a:ext cx="8311952" cy="4785568"/>
          </a:xfrm>
        </p:spPr>
        <p:txBody>
          <a:bodyPr>
            <a:noAutofit/>
          </a:bodyPr>
          <a:lstStyle/>
          <a:p>
            <a:pPr marL="342000" algn="just">
              <a:spcBef>
                <a:spcPts val="420"/>
              </a:spcBef>
            </a:pPr>
            <a:r>
              <a:rPr lang="en-IN" sz="1650" dirty="0"/>
              <a:t>Pradhan Mantri </a:t>
            </a:r>
            <a:r>
              <a:rPr lang="en-IN" sz="1650" dirty="0" err="1"/>
              <a:t>Awas</a:t>
            </a:r>
            <a:r>
              <a:rPr lang="en-IN" sz="1650" dirty="0"/>
              <a:t> Yojana – </a:t>
            </a:r>
            <a:r>
              <a:rPr lang="en-IN" sz="1650" dirty="0" err="1"/>
              <a:t>Gramin</a:t>
            </a:r>
            <a:r>
              <a:rPr lang="en-IN" sz="1650" dirty="0"/>
              <a:t> (PMAY-G) aims to achieve </a:t>
            </a:r>
            <a:r>
              <a:rPr lang="en-IN" sz="1650" dirty="0" smtClean="0"/>
              <a:t>objective </a:t>
            </a:r>
            <a:r>
              <a:rPr lang="en-IN" sz="1650" dirty="0"/>
              <a:t>of “Housing for All” by 2022. </a:t>
            </a:r>
            <a:r>
              <a:rPr lang="en-IN" sz="1650" dirty="0" smtClean="0"/>
              <a:t>1.54 </a:t>
            </a:r>
            <a:r>
              <a:rPr lang="en-IN" sz="1650" dirty="0" err="1" smtClean="0"/>
              <a:t>cr</a:t>
            </a:r>
            <a:r>
              <a:rPr lang="en-IN" sz="1650" dirty="0" smtClean="0"/>
              <a:t> rural </a:t>
            </a:r>
            <a:r>
              <a:rPr lang="en-IN" sz="1650" dirty="0"/>
              <a:t>homes have been completed in </a:t>
            </a:r>
            <a:r>
              <a:rPr lang="en-IN" sz="1650" dirty="0" smtClean="0"/>
              <a:t>last 5 years</a:t>
            </a:r>
            <a:r>
              <a:rPr lang="en-IN" sz="1650" dirty="0"/>
              <a:t>. </a:t>
            </a:r>
          </a:p>
          <a:p>
            <a:pPr marL="342000" algn="just">
              <a:spcBef>
                <a:spcPts val="420"/>
              </a:spcBef>
            </a:pPr>
            <a:r>
              <a:rPr lang="en-IN" sz="1650" dirty="0"/>
              <a:t>In </a:t>
            </a:r>
            <a:r>
              <a:rPr lang="en-IN" sz="1650" dirty="0" smtClean="0"/>
              <a:t>2nd </a:t>
            </a:r>
            <a:r>
              <a:rPr lang="en-IN" sz="1650" dirty="0"/>
              <a:t>phase of PMAY-G, during 2019-20 to 2021-22, 1.95 </a:t>
            </a:r>
            <a:r>
              <a:rPr lang="en-IN" sz="1650" dirty="0" err="1" smtClean="0"/>
              <a:t>cr</a:t>
            </a:r>
            <a:r>
              <a:rPr lang="en-IN" sz="1650" dirty="0" smtClean="0"/>
              <a:t> houses </a:t>
            </a:r>
            <a:r>
              <a:rPr lang="en-IN" sz="1650" dirty="0"/>
              <a:t>are proposed to be provided to the eligible beneficiaries. </a:t>
            </a:r>
          </a:p>
          <a:p>
            <a:pPr marL="342000" algn="just">
              <a:spcBef>
                <a:spcPts val="420"/>
              </a:spcBef>
            </a:pPr>
            <a:r>
              <a:rPr lang="en-IN" sz="1650" dirty="0"/>
              <a:t>Pradhan Mantri Gram </a:t>
            </a:r>
            <a:r>
              <a:rPr lang="en-IN" sz="1650" dirty="0" err="1"/>
              <a:t>Sadak</a:t>
            </a:r>
            <a:r>
              <a:rPr lang="en-IN" sz="1650" dirty="0"/>
              <a:t> Yojana (PMGSY) has brought </a:t>
            </a:r>
            <a:r>
              <a:rPr lang="en-IN" sz="1650" dirty="0" smtClean="0"/>
              <a:t>socio </a:t>
            </a:r>
            <a:r>
              <a:rPr lang="en-IN" sz="1650" dirty="0"/>
              <a:t>economic gains in </a:t>
            </a:r>
            <a:r>
              <a:rPr lang="en-IN" sz="1650" dirty="0" smtClean="0"/>
              <a:t>rural areas and all </a:t>
            </a:r>
            <a:r>
              <a:rPr lang="en-IN" sz="1650" dirty="0"/>
              <a:t>weather connectivity </a:t>
            </a:r>
            <a:r>
              <a:rPr lang="en-IN" sz="1650" dirty="0" smtClean="0"/>
              <a:t>provided </a:t>
            </a:r>
            <a:r>
              <a:rPr lang="en-IN" sz="1650" dirty="0"/>
              <a:t>to over 97% of such habitations.</a:t>
            </a:r>
          </a:p>
          <a:p>
            <a:pPr marL="342000" algn="just">
              <a:spcBef>
                <a:spcPts val="420"/>
              </a:spcBef>
            </a:pPr>
            <a:r>
              <a:rPr lang="en-IN" sz="1650" dirty="0"/>
              <a:t>PMGSY-III is envisaged to upgrade 1,25,000kms of road length over the next five years, with an estimated cost of Rs. 80,250 crore.</a:t>
            </a:r>
          </a:p>
          <a:p>
            <a:pPr marL="342000" algn="just">
              <a:spcBef>
                <a:spcPts val="420"/>
              </a:spcBef>
            </a:pPr>
            <a:r>
              <a:rPr lang="en-IN" sz="1650" dirty="0"/>
              <a:t>‘Scheme of Fund for Upgradation and Regeneration of Traditional Industries’ (SFURTI) aims to set up more Common Facility Centres </a:t>
            </a:r>
            <a:r>
              <a:rPr lang="en-IN" sz="1650" dirty="0" smtClean="0"/>
              <a:t>to </a:t>
            </a:r>
            <a:r>
              <a:rPr lang="en-IN" sz="1650" dirty="0"/>
              <a:t>facilitate cluster based development </a:t>
            </a:r>
            <a:r>
              <a:rPr lang="en-IN" sz="1650" dirty="0" smtClean="0"/>
              <a:t>for traditional </a:t>
            </a:r>
            <a:r>
              <a:rPr lang="en-IN" sz="1650" dirty="0"/>
              <a:t>industries </a:t>
            </a:r>
            <a:r>
              <a:rPr lang="en-IN" sz="1650" dirty="0" smtClean="0"/>
              <a:t>be more </a:t>
            </a:r>
            <a:r>
              <a:rPr lang="en-IN" sz="1650" dirty="0"/>
              <a:t>productive, profitable and capable for generating sustained employment opportunities. </a:t>
            </a:r>
            <a:endParaRPr lang="en-IN" sz="1650" dirty="0" smtClean="0"/>
          </a:p>
          <a:p>
            <a:pPr marL="342000" algn="just">
              <a:spcBef>
                <a:spcPts val="420"/>
              </a:spcBef>
            </a:pPr>
            <a:r>
              <a:rPr lang="en-IN" sz="1650" dirty="0"/>
              <a:t>To invest widely in agricultural infrastructure. To enable private entrepreneurships in driving value-addition to farmers’ produce from the field and for those from allied activities, like Bamboo and timber from the hedges and for generating renewable energy.</a:t>
            </a:r>
          </a:p>
          <a:p>
            <a:pPr marL="342000" algn="just">
              <a:spcBef>
                <a:spcPts val="420"/>
              </a:spcBef>
            </a:pPr>
            <a:r>
              <a:rPr lang="en-IN" sz="1650" dirty="0"/>
              <a:t>To form 10,000 new Farmer Producer Organizations, to ensure economies of scale for farmers over the next five years.</a:t>
            </a:r>
            <a:endParaRPr lang="en-US" sz="1650" dirty="0"/>
          </a:p>
          <a:p>
            <a:pPr marL="342000" algn="just">
              <a:spcBef>
                <a:spcPts val="420"/>
              </a:spcBef>
            </a:pPr>
            <a:endParaRPr lang="en-IN" sz="1650" dirty="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IN" b="1" dirty="0">
                <a:solidFill>
                  <a:schemeClr val="tx2"/>
                </a:solidFill>
              </a:rPr>
              <a:t>Agriculture and Rural economy</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14</a:t>
            </a:fld>
            <a:endParaRPr lang="en-IN" dirty="0"/>
          </a:p>
        </p:txBody>
      </p:sp>
      <p:sp>
        <p:nvSpPr>
          <p:cNvPr id="3" name="Footer Placeholder 2"/>
          <p:cNvSpPr>
            <a:spLocks noGrp="1"/>
          </p:cNvSpPr>
          <p:nvPr>
            <p:ph type="ftr" sz="quarter" idx="11"/>
          </p:nvPr>
        </p:nvSpPr>
        <p:spPr/>
        <p:txBody>
          <a:bodyPr/>
          <a:lstStyle/>
          <a:p>
            <a:r>
              <a:rPr lang="en-US" dirty="0"/>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278931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35720"/>
            <a:ext cx="8363272" cy="5001592"/>
          </a:xfrm>
        </p:spPr>
        <p:txBody>
          <a:bodyPr>
            <a:noAutofit/>
          </a:bodyPr>
          <a:lstStyle/>
          <a:p>
            <a:pPr marL="342000" algn="just">
              <a:spcBef>
                <a:spcPts val="420"/>
              </a:spcBef>
            </a:pPr>
            <a:r>
              <a:rPr lang="en-IN" sz="1800" dirty="0" smtClean="0"/>
              <a:t>To work </a:t>
            </a:r>
            <a:r>
              <a:rPr lang="en-IN" sz="1800" dirty="0"/>
              <a:t>with State Governments to allow farmers to benefit from e-NAM. The Agriculture Produce Marketing Cooperatives (APMC) Act should not hamper farmers from getting a fair price for their produce. Ease of doing business and ease of living both should apply to farmers too.</a:t>
            </a:r>
          </a:p>
          <a:p>
            <a:pPr marL="342000" algn="just">
              <a:spcBef>
                <a:spcPts val="420"/>
              </a:spcBef>
            </a:pPr>
            <a:r>
              <a:rPr lang="en-IN" sz="1800" dirty="0" smtClean="0"/>
              <a:t>To </a:t>
            </a:r>
            <a:r>
              <a:rPr lang="en-IN" sz="1800" dirty="0"/>
              <a:t>go back to basics on one count: Zero Budget Farming. We need to replicate this innovative model through which, in a few States farmers are already being trained in this practice. Steps such as this can help in doubling our farmers’ income in time for our 75th year of Independence.</a:t>
            </a:r>
          </a:p>
          <a:p>
            <a:pPr marL="342000" algn="just">
              <a:spcBef>
                <a:spcPts val="420"/>
              </a:spcBef>
            </a:pPr>
            <a:r>
              <a:rPr lang="en-IN" sz="1800" dirty="0"/>
              <a:t>Constitution of the </a:t>
            </a:r>
            <a:r>
              <a:rPr lang="en-IN" sz="1800" b="1" dirty="0"/>
              <a:t>Jal Shakti </a:t>
            </a:r>
            <a:r>
              <a:rPr lang="en-IN" sz="1800" b="1" dirty="0" err="1"/>
              <a:t>Mantralaya</a:t>
            </a:r>
            <a:r>
              <a:rPr lang="en-IN" sz="1800" dirty="0"/>
              <a:t>, integrating the Ministry of Water Resources, River Development and Ganga Rejuvenation and Ministry of Drinking Water and Sanitation. </a:t>
            </a:r>
          </a:p>
          <a:p>
            <a:pPr marL="342000" algn="just">
              <a:spcBef>
                <a:spcPts val="420"/>
              </a:spcBef>
            </a:pPr>
            <a:r>
              <a:rPr lang="en-IN" sz="1800" dirty="0"/>
              <a:t>This new </a:t>
            </a:r>
            <a:r>
              <a:rPr lang="en-IN" sz="1800" dirty="0" err="1"/>
              <a:t>Mantralaya</a:t>
            </a:r>
            <a:r>
              <a:rPr lang="en-IN" sz="1800" dirty="0"/>
              <a:t> will look at the management of our water resources and water supply in an integrated and holistic manner, and will work with States to ensure Har </a:t>
            </a:r>
            <a:r>
              <a:rPr lang="en-IN" sz="1800" dirty="0" err="1"/>
              <a:t>Ghar</a:t>
            </a:r>
            <a:r>
              <a:rPr lang="en-IN" sz="1800" dirty="0"/>
              <a:t> Jal (piped water supply) to all rural households by 2024 under the Jal Jeevan Mission.</a:t>
            </a:r>
          </a:p>
          <a:p>
            <a:pPr marL="342000" algn="just">
              <a:spcBef>
                <a:spcPts val="420"/>
              </a:spcBef>
            </a:pPr>
            <a:r>
              <a:rPr lang="en-IN" sz="1800" dirty="0"/>
              <a:t>This Mission, will focus on integrated demand and supply side management of water at the local level, for reuse in agriculture.</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IN" b="1" dirty="0">
                <a:solidFill>
                  <a:schemeClr val="tx2"/>
                </a:solidFill>
              </a:rPr>
              <a:t>Agriculture and Rural economy</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15</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2549919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307728"/>
            <a:ext cx="8311952" cy="4785568"/>
          </a:xfrm>
        </p:spPr>
        <p:txBody>
          <a:bodyPr>
            <a:noAutofit/>
          </a:bodyPr>
          <a:lstStyle/>
          <a:p>
            <a:pPr marL="347472" algn="just">
              <a:lnSpc>
                <a:spcPct val="120000"/>
              </a:lnSpc>
              <a:spcBef>
                <a:spcPts val="432"/>
              </a:spcBef>
            </a:pPr>
            <a:r>
              <a:rPr lang="en-US" sz="2200" dirty="0"/>
              <a:t>Has the FM done enough this year to enable the farmers to double their income in 5 years?</a:t>
            </a:r>
          </a:p>
          <a:p>
            <a:pPr marL="347472" algn="just">
              <a:lnSpc>
                <a:spcPct val="120000"/>
              </a:lnSpc>
              <a:spcBef>
                <a:spcPts val="432"/>
              </a:spcBef>
            </a:pPr>
            <a:r>
              <a:rPr lang="en-US" sz="2200" dirty="0"/>
              <a:t>Are these measures comprehensive to improve agriculture productivity?</a:t>
            </a:r>
          </a:p>
          <a:p>
            <a:pPr marL="347472" algn="just">
              <a:lnSpc>
                <a:spcPct val="120000"/>
              </a:lnSpc>
              <a:spcBef>
                <a:spcPts val="432"/>
              </a:spcBef>
            </a:pPr>
            <a:r>
              <a:rPr lang="en-US" sz="2200" dirty="0"/>
              <a:t>Will the situation in the rural sector improve</a:t>
            </a:r>
            <a:r>
              <a:rPr lang="en-US" sz="2200" dirty="0" smtClean="0"/>
              <a:t>?</a:t>
            </a:r>
          </a:p>
          <a:p>
            <a:pPr marL="347472" algn="just">
              <a:lnSpc>
                <a:spcPct val="120000"/>
              </a:lnSpc>
              <a:spcBef>
                <a:spcPts val="432"/>
              </a:spcBef>
            </a:pPr>
            <a:r>
              <a:rPr lang="en-US" sz="2200" dirty="0" smtClean="0"/>
              <a:t>Will this address rural distress?</a:t>
            </a:r>
            <a:endParaRPr lang="en-US" sz="2200" dirty="0"/>
          </a:p>
          <a:p>
            <a:pPr marL="347472" algn="just">
              <a:lnSpc>
                <a:spcPct val="120000"/>
              </a:lnSpc>
              <a:spcBef>
                <a:spcPts val="432"/>
              </a:spcBef>
            </a:pPr>
            <a:r>
              <a:rPr lang="en-US" sz="2200" dirty="0" smtClean="0"/>
              <a:t>Are any other measures required to improve the rural sector?</a:t>
            </a:r>
          </a:p>
          <a:p>
            <a:pPr marL="4572" indent="0" algn="just">
              <a:lnSpc>
                <a:spcPct val="120000"/>
              </a:lnSpc>
              <a:spcBef>
                <a:spcPts val="432"/>
              </a:spcBef>
              <a:buNone/>
            </a:pPr>
            <a:endParaRPr lang="en-US" sz="2400" dirty="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IN" b="1" dirty="0">
                <a:solidFill>
                  <a:schemeClr val="tx2"/>
                </a:solidFill>
              </a:rPr>
              <a:t>Agriculture and Rural economy</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16</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2709188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Video </a:t>
            </a:r>
            <a:r>
              <a:rPr lang="en-US" dirty="0" smtClean="0"/>
              <a:t>3</a:t>
            </a:r>
            <a:endParaRPr lang="en-US" i="1" dirty="0">
              <a:solidFill>
                <a:srgbClr val="FF0000"/>
              </a:solidFill>
            </a:endParaRPr>
          </a:p>
        </p:txBody>
      </p:sp>
      <p:sp>
        <p:nvSpPr>
          <p:cNvPr id="11267" name="Rectangle 3"/>
          <p:cNvSpPr>
            <a:spLocks noGrp="1" noChangeArrowheads="1"/>
          </p:cNvSpPr>
          <p:nvPr>
            <p:ph type="body" idx="1"/>
          </p:nvPr>
        </p:nvSpPr>
        <p:spPr>
          <a:xfrm>
            <a:off x="457200" y="1340768"/>
            <a:ext cx="8229600" cy="4896544"/>
          </a:xfrm>
        </p:spPr>
        <p:txBody>
          <a:bodyPr>
            <a:noAutofit/>
          </a:bodyPr>
          <a:lstStyle/>
          <a:p>
            <a:pPr algn="just"/>
            <a:r>
              <a:rPr lang="en-US" b="1" dirty="0" smtClean="0"/>
              <a:t>Infrastructure</a:t>
            </a:r>
            <a:endParaRPr lang="en-US" b="1" dirty="0"/>
          </a:p>
          <a:p>
            <a:pPr algn="just"/>
            <a:r>
              <a:rPr lang="en-US" sz="2400" dirty="0"/>
              <a:t>FM Speech – Para </a:t>
            </a:r>
            <a:r>
              <a:rPr lang="en-US" sz="2400" dirty="0" smtClean="0"/>
              <a:t>12 &amp; 30</a:t>
            </a:r>
            <a:endParaRPr lang="en-US" sz="2400" dirty="0"/>
          </a:p>
          <a:p>
            <a:pPr marL="0" indent="0" algn="just">
              <a:buNone/>
            </a:pPr>
            <a:r>
              <a:rPr lang="en-IN" sz="1800" dirty="0" smtClean="0"/>
              <a:t>“12</a:t>
            </a:r>
            <a:r>
              <a:rPr lang="en-IN" sz="1800" dirty="0"/>
              <a:t>. Connectivity is the lifeblood of an economy. The Government has given a massive push to all forms of physical connectivity through Pradhan </a:t>
            </a:r>
            <a:r>
              <a:rPr lang="en-IN" sz="1800" dirty="0" err="1"/>
              <a:t>Mantri</a:t>
            </a:r>
            <a:r>
              <a:rPr lang="en-IN" sz="1800" dirty="0"/>
              <a:t> Gram </a:t>
            </a:r>
            <a:r>
              <a:rPr lang="en-IN" sz="1800" dirty="0" err="1"/>
              <a:t>Sadak</a:t>
            </a:r>
            <a:r>
              <a:rPr lang="en-IN" sz="1800" dirty="0"/>
              <a:t> </a:t>
            </a:r>
            <a:r>
              <a:rPr lang="en-IN" sz="1800" dirty="0" err="1"/>
              <a:t>Yojana</a:t>
            </a:r>
            <a:r>
              <a:rPr lang="en-IN" sz="1800" dirty="0"/>
              <a:t>, industrial corridors, dedicated freight corridors, </a:t>
            </a:r>
            <a:r>
              <a:rPr lang="en-IN" sz="1800" dirty="0" err="1"/>
              <a:t>Bhartamala</a:t>
            </a:r>
            <a:r>
              <a:rPr lang="en-IN" sz="1800" dirty="0"/>
              <a:t> and Sagarmala projects, Jal Marg Vikas and UDAN Schemes. While the industrial corridors would improve infrastructure availability for greater industrial investment in the catchment regions, the dedicated freight corridors would mitigate the congestion of our railway network benefitting the common man. The ambitious programme of </a:t>
            </a:r>
            <a:r>
              <a:rPr lang="en-IN" sz="1800" dirty="0" err="1"/>
              <a:t>Bharatmala</a:t>
            </a:r>
            <a:r>
              <a:rPr lang="en-IN" sz="1800" dirty="0"/>
              <a:t> would help develop national road corridors and highways, while Sagarmala would enhance port connectivity, modernization and port-linked </a:t>
            </a:r>
            <a:r>
              <a:rPr lang="en-IN" sz="1800" dirty="0" smtClean="0"/>
              <a:t>industrialization…..</a:t>
            </a:r>
          </a:p>
          <a:p>
            <a:pPr marL="0" indent="0" algn="just">
              <a:buNone/>
            </a:pPr>
            <a:r>
              <a:rPr lang="en-IN" sz="1800" dirty="0"/>
              <a:t>30. We recognize that investment-driven growth requires access to low cost capital. It is estimated that India requires investments averaging 20 lakh crores every year (USD 300 billion a year). A number of measures are proposed to enhance the sources of capital for infrastructure financing:”</a:t>
            </a:r>
            <a:endParaRPr lang="en-US" sz="1800" dirty="0"/>
          </a:p>
          <a:p>
            <a:pPr algn="just"/>
            <a:endParaRPr lang="en-US" sz="1800" dirty="0"/>
          </a:p>
          <a:p>
            <a:pPr algn="just"/>
            <a:endParaRPr lang="en-US" sz="2400" dirty="0"/>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3" name="Rectangle 2"/>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4" name="Rectangle 3"/>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5" name="Slide Number Placeholder 4"/>
          <p:cNvSpPr>
            <a:spLocks noGrp="1"/>
          </p:cNvSpPr>
          <p:nvPr>
            <p:ph type="sldNum" sz="quarter" idx="12"/>
          </p:nvPr>
        </p:nvSpPr>
        <p:spPr/>
        <p:txBody>
          <a:bodyPr/>
          <a:lstStyle/>
          <a:p>
            <a:fld id="{2E54E9D4-680A-4C51-B61D-1CC0F8B86EE1}" type="slidenum">
              <a:rPr lang="en-IN" smtClean="0"/>
              <a:t>17</a:t>
            </a:fld>
            <a:endParaRPr lang="en-IN" dirty="0"/>
          </a:p>
        </p:txBody>
      </p:sp>
      <p:sp>
        <p:nvSpPr>
          <p:cNvPr id="7" name="Footer Placeholder 6"/>
          <p:cNvSpPr>
            <a:spLocks noGrp="1"/>
          </p:cNvSpPr>
          <p:nvPr>
            <p:ph type="ftr" sz="quarter" idx="11"/>
          </p:nvPr>
        </p:nvSpPr>
        <p:spPr/>
        <p:txBody>
          <a:bodyPr/>
          <a:lstStyle/>
          <a:p>
            <a:r>
              <a:rPr lang="en-US"/>
              <a:t>SIRC of ICAI</a:t>
            </a:r>
            <a:endParaRPr lang="en-IN" dirty="0"/>
          </a:p>
        </p:txBody>
      </p:sp>
      <p:sp>
        <p:nvSpPr>
          <p:cNvPr id="6" name="Date Placeholder 5"/>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1114978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307728"/>
            <a:ext cx="8311952" cy="4785568"/>
          </a:xfrm>
        </p:spPr>
        <p:txBody>
          <a:bodyPr>
            <a:noAutofit/>
          </a:bodyPr>
          <a:lstStyle/>
          <a:p>
            <a:pPr algn="just">
              <a:spcBef>
                <a:spcPts val="420"/>
              </a:spcBef>
            </a:pPr>
            <a:r>
              <a:rPr lang="en-IN" sz="1750" dirty="0"/>
              <a:t>Investment-driven growth requires access to low cost capital. Estimated that India requires investments averaging Rs. 20 lakh crores every year </a:t>
            </a:r>
            <a:r>
              <a:rPr lang="en-IN" sz="1750" dirty="0" smtClean="0"/>
              <a:t>($300 </a:t>
            </a:r>
            <a:r>
              <a:rPr lang="en-IN" sz="1750" dirty="0" err="1" smtClean="0"/>
              <a:t>Bn</a:t>
            </a:r>
            <a:r>
              <a:rPr lang="en-IN" sz="1750" dirty="0" smtClean="0"/>
              <a:t> </a:t>
            </a:r>
            <a:r>
              <a:rPr lang="en-IN" sz="1750" dirty="0"/>
              <a:t>a year). </a:t>
            </a:r>
            <a:r>
              <a:rPr lang="en-IN" sz="1750" dirty="0" smtClean="0"/>
              <a:t>Number </a:t>
            </a:r>
            <a:r>
              <a:rPr lang="en-IN" sz="1750" dirty="0"/>
              <a:t>of measures </a:t>
            </a:r>
            <a:r>
              <a:rPr lang="en-IN" sz="1750" dirty="0" smtClean="0"/>
              <a:t>proposed </a:t>
            </a:r>
            <a:r>
              <a:rPr lang="en-IN" sz="1750" dirty="0"/>
              <a:t>to enhance </a:t>
            </a:r>
            <a:r>
              <a:rPr lang="en-IN" sz="1750" dirty="0" smtClean="0"/>
              <a:t>sources </a:t>
            </a:r>
            <a:r>
              <a:rPr lang="en-IN" sz="1750" dirty="0"/>
              <a:t>of capital for </a:t>
            </a:r>
            <a:r>
              <a:rPr lang="en-IN" sz="1750" dirty="0" smtClean="0"/>
              <a:t>infra financing</a:t>
            </a:r>
            <a:r>
              <a:rPr lang="en-IN" sz="1750" dirty="0"/>
              <a:t>: </a:t>
            </a:r>
          </a:p>
          <a:p>
            <a:pPr marL="760050" lvl="1" indent="0" algn="just">
              <a:spcBef>
                <a:spcPts val="420"/>
              </a:spcBef>
              <a:buNone/>
            </a:pPr>
            <a:r>
              <a:rPr lang="en-IN" sz="1800" dirty="0"/>
              <a:t>A Credit Guarantee Enhancement Corporation will be set up in 2019-20.</a:t>
            </a:r>
          </a:p>
          <a:p>
            <a:pPr marL="760050" lvl="1" indent="0" algn="just">
              <a:spcBef>
                <a:spcPts val="420"/>
              </a:spcBef>
              <a:buNone/>
            </a:pPr>
            <a:r>
              <a:rPr lang="en-IN" sz="1800" dirty="0"/>
              <a:t>An action plan to deepen the market for long term bonds including for deepening markets for corporate bond repos, credit default swaps etc., with specific focus on infrastructure sector, will be put in place.</a:t>
            </a:r>
          </a:p>
          <a:p>
            <a:pPr marL="760050" lvl="1" indent="0" algn="just">
              <a:spcBef>
                <a:spcPts val="420"/>
              </a:spcBef>
              <a:buNone/>
            </a:pPr>
            <a:r>
              <a:rPr lang="en-IN" sz="1800" dirty="0"/>
              <a:t>It is proposed to permit investments made by FIIs/FPIs in debt securities issued by Infrastructure Debt Fund – Non-Bank Finance Companies (IDF-NBFCs) to be transferred/sold to any domestic investor within the specified lock-in period.</a:t>
            </a:r>
          </a:p>
          <a:p>
            <a:pPr algn="just">
              <a:spcBef>
                <a:spcPts val="420"/>
              </a:spcBef>
            </a:pPr>
            <a:r>
              <a:rPr lang="en-IN" sz="1750" dirty="0"/>
              <a:t>Corporate Debt markets are crucial for the infrastructure sector. To deepen the Corporate tri-party repo market in Corporate Debt securities, Government will work with RBI/SEBI to enable stock exchanges to allow AA rated bonds as collaterals.</a:t>
            </a:r>
          </a:p>
          <a:p>
            <a:pPr algn="just">
              <a:spcBef>
                <a:spcPts val="420"/>
              </a:spcBef>
            </a:pPr>
            <a:r>
              <a:rPr lang="en-IN" sz="1750" dirty="0"/>
              <a:t>User-friendliness of trading platforms for corporate bonds will be reviewed, including issues arising out of capping of International Securities Identification Number (ISIN).</a:t>
            </a:r>
          </a:p>
          <a:p>
            <a:pPr algn="just">
              <a:spcBef>
                <a:spcPts val="420"/>
              </a:spcBef>
            </a:pPr>
            <a:endParaRPr lang="en-IN" sz="1750" dirty="0"/>
          </a:p>
          <a:p>
            <a:pPr algn="just">
              <a:spcBef>
                <a:spcPts val="420"/>
              </a:spcBef>
            </a:pPr>
            <a:endParaRPr lang="en-IN" sz="1750" dirty="0"/>
          </a:p>
          <a:p>
            <a:pPr algn="just">
              <a:spcBef>
                <a:spcPts val="420"/>
              </a:spcBef>
            </a:pPr>
            <a:endParaRPr lang="en-IN" sz="1750" dirty="0"/>
          </a:p>
          <a:p>
            <a:pPr algn="just">
              <a:spcBef>
                <a:spcPts val="420"/>
              </a:spcBef>
            </a:pPr>
            <a:endParaRPr lang="en-IN" sz="1800" dirty="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IN" b="1" dirty="0">
                <a:solidFill>
                  <a:schemeClr val="tx2"/>
                </a:solidFill>
              </a:rPr>
              <a:t>Infrastructure</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18</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4196182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67544" y="1196752"/>
            <a:ext cx="8363272" cy="5073600"/>
          </a:xfrm>
        </p:spPr>
        <p:txBody>
          <a:bodyPr>
            <a:noAutofit/>
          </a:bodyPr>
          <a:lstStyle/>
          <a:p>
            <a:pPr algn="just">
              <a:spcBef>
                <a:spcPts val="420"/>
              </a:spcBef>
            </a:pPr>
            <a:r>
              <a:rPr lang="en-IN" sz="1600" dirty="0"/>
              <a:t>To develop inland waterways in order to shift a significant portion of inland cargo movement from road and rail. Use of rivers for cargo transportation, which will also help to decongest roads and railways. </a:t>
            </a:r>
          </a:p>
          <a:p>
            <a:pPr algn="just">
              <a:spcBef>
                <a:spcPts val="420"/>
              </a:spcBef>
            </a:pPr>
            <a:r>
              <a:rPr lang="en-IN" sz="1600" dirty="0"/>
              <a:t>Railway Infrastructure would need an estimated investment of Rs. 50 lakh crores between 2018-2030. Capital expenditure outlays of Railways around Rs. 1.5 to 1.6 lakh </a:t>
            </a:r>
            <a:r>
              <a:rPr lang="en-IN" sz="1600" dirty="0" err="1"/>
              <a:t>cr</a:t>
            </a:r>
            <a:r>
              <a:rPr lang="en-IN" sz="1600" dirty="0"/>
              <a:t> p.a. Proposed to use Public-Private Partnership for faster development and track completion, rolling stock manufacturing and delivery of passenger freight services.</a:t>
            </a:r>
          </a:p>
          <a:p>
            <a:pPr algn="just">
              <a:spcBef>
                <a:spcPts val="420"/>
              </a:spcBef>
            </a:pPr>
            <a:r>
              <a:rPr lang="en-IN" sz="1600" dirty="0"/>
              <a:t>As the world’s 3rd largest domestic aviation market, India to enter into aircraft financing and leasing activities from Indian shores to enable development of a self-reliant aviation industry, creating aspirational jobs in aviation finance and leveraging the business opportunities available in India’s financial Special Economic Zones (SEZs), namely, International Financial Services Centre (IFSC). Government to implement the essential elements of the regulatory roadmap for making India a hub for such activities.</a:t>
            </a:r>
          </a:p>
          <a:p>
            <a:pPr algn="just">
              <a:spcBef>
                <a:spcPts val="420"/>
              </a:spcBef>
            </a:pPr>
            <a:r>
              <a:rPr lang="en-IN" sz="1600" dirty="0"/>
              <a:t>To take connectivity infrastructure to the next level, propose to make available a blueprint this year for developing gas grids, water grids, </a:t>
            </a:r>
            <a:r>
              <a:rPr lang="en-IN" sz="1600" dirty="0" err="1"/>
              <a:t>i</a:t>
            </a:r>
            <a:r>
              <a:rPr lang="en-IN" sz="1600" dirty="0"/>
              <a:t>-ways, and regional airports.</a:t>
            </a:r>
          </a:p>
          <a:p>
            <a:pPr algn="just">
              <a:spcBef>
                <a:spcPts val="420"/>
              </a:spcBef>
            </a:pPr>
            <a:r>
              <a:rPr lang="en-IN" sz="1600" dirty="0"/>
              <a:t>A package of power sector tariff and structural reforms to be announced soon.</a:t>
            </a:r>
          </a:p>
          <a:p>
            <a:pPr algn="just">
              <a:spcBef>
                <a:spcPts val="420"/>
              </a:spcBef>
            </a:pPr>
            <a:r>
              <a:rPr lang="en-IN" sz="1600" dirty="0"/>
              <a:t>Several reform measures to be taken up to promote rental housing. Current Rental Laws are archaic as they do not address the relationship between the Lessor and the Lessee realistically and fairly. A Model Tenancy Law will also be finalized and circulated to the States</a:t>
            </a:r>
            <a:r>
              <a:rPr lang="en-IN" sz="1600" dirty="0" smtClean="0"/>
              <a:t>.</a:t>
            </a:r>
            <a:endParaRPr lang="en-IN" sz="1600" dirty="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IN" b="1" dirty="0">
                <a:solidFill>
                  <a:schemeClr val="tx2"/>
                </a:solidFill>
              </a:rPr>
              <a:t>Infrastructure</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19</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2156933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260648"/>
            <a:ext cx="8208912" cy="792088"/>
          </a:xfrm>
          <a:solidFill>
            <a:schemeClr val="accent6">
              <a:lumMod val="40000"/>
              <a:lumOff val="60000"/>
            </a:schemeClr>
          </a:solidFill>
          <a:ln>
            <a:solidFill>
              <a:srgbClr val="FF0000"/>
            </a:solidFill>
          </a:ln>
        </p:spPr>
        <p:txBody>
          <a:bodyPr>
            <a:normAutofit/>
          </a:bodyPr>
          <a:lstStyle/>
          <a:p>
            <a:r>
              <a:rPr lang="en-IN" sz="3600" b="1" dirty="0" smtClean="0">
                <a:solidFill>
                  <a:schemeClr val="tx2"/>
                </a:solidFill>
              </a:rPr>
              <a:t>India at a glance</a:t>
            </a:r>
            <a:endParaRPr lang="en-IN" sz="3600" b="1" dirty="0">
              <a:solidFill>
                <a:schemeClr val="tx2"/>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593998592"/>
              </p:ext>
            </p:extLst>
          </p:nvPr>
        </p:nvGraphicFramePr>
        <p:xfrm>
          <a:off x="467544" y="1282123"/>
          <a:ext cx="8208912" cy="5099205"/>
        </p:xfrm>
        <a:graphic>
          <a:graphicData uri="http://schemas.openxmlformats.org/drawingml/2006/table">
            <a:tbl>
              <a:tblPr>
                <a:tableStyleId>{5DA37D80-6434-44D0-A028-1B22A696006F}</a:tableStyleId>
              </a:tblPr>
              <a:tblGrid>
                <a:gridCol w="4837395">
                  <a:extLst>
                    <a:ext uri="{9D8B030D-6E8A-4147-A177-3AD203B41FA5}">
                      <a16:colId xmlns:a16="http://schemas.microsoft.com/office/drawing/2014/main" xmlns="" val="20000"/>
                    </a:ext>
                  </a:extLst>
                </a:gridCol>
                <a:gridCol w="1715332">
                  <a:extLst>
                    <a:ext uri="{9D8B030D-6E8A-4147-A177-3AD203B41FA5}">
                      <a16:colId xmlns:a16="http://schemas.microsoft.com/office/drawing/2014/main" xmlns="" val="20001"/>
                    </a:ext>
                  </a:extLst>
                </a:gridCol>
                <a:gridCol w="1656185">
                  <a:extLst>
                    <a:ext uri="{9D8B030D-6E8A-4147-A177-3AD203B41FA5}">
                      <a16:colId xmlns:a16="http://schemas.microsoft.com/office/drawing/2014/main" xmlns="" val="20002"/>
                    </a:ext>
                  </a:extLst>
                </a:gridCol>
              </a:tblGrid>
              <a:tr h="323056">
                <a:tc>
                  <a:txBody>
                    <a:bodyPr/>
                    <a:lstStyle/>
                    <a:p>
                      <a:pPr algn="l" fontAlgn="ctr"/>
                      <a:r>
                        <a:rPr lang="en-IN" sz="1600" u="none" strike="noStrike" dirty="0">
                          <a:effectLst/>
                        </a:rPr>
                        <a:t>Population</a:t>
                      </a:r>
                      <a:endParaRPr lang="en-IN" sz="1600" b="0" i="0" u="none" strike="noStrike" dirty="0">
                        <a:solidFill>
                          <a:srgbClr val="000000"/>
                        </a:solidFill>
                        <a:effectLst/>
                        <a:latin typeface="Calibri"/>
                      </a:endParaRPr>
                    </a:p>
                  </a:txBody>
                  <a:tcPr marL="9525" marR="9525" marT="9525" marB="0" anchor="ctr"/>
                </a:tc>
                <a:tc>
                  <a:txBody>
                    <a:bodyPr/>
                    <a:lstStyle/>
                    <a:p>
                      <a:pPr algn="r" fontAlgn="b"/>
                      <a:r>
                        <a:rPr lang="en-IN" sz="1600" b="1" u="none" strike="noStrike" dirty="0" smtClean="0">
                          <a:effectLst/>
                        </a:rPr>
                        <a:t>1.37 </a:t>
                      </a:r>
                      <a:r>
                        <a:rPr lang="en-IN" sz="1600" b="1" u="none" strike="noStrike" dirty="0">
                          <a:effectLst/>
                        </a:rPr>
                        <a:t>bn</a:t>
                      </a:r>
                      <a:endParaRPr lang="en-IN" sz="1600" b="1" i="0" u="none" strike="noStrike" dirty="0">
                        <a:solidFill>
                          <a:srgbClr val="000000"/>
                        </a:solidFill>
                        <a:effectLst/>
                        <a:latin typeface="Calibri"/>
                      </a:endParaRPr>
                    </a:p>
                  </a:txBody>
                  <a:tcPr marL="9525" marR="9525" marT="9525" marB="0" anchor="ctr"/>
                </a:tc>
                <a:tc>
                  <a:txBody>
                    <a:bodyPr/>
                    <a:lstStyle/>
                    <a:p>
                      <a:pPr algn="r" fontAlgn="ctr"/>
                      <a:r>
                        <a:rPr lang="en-IN" sz="1600" u="none" strike="noStrike" dirty="0" smtClean="0">
                          <a:effectLst/>
                        </a:rPr>
                        <a:t>June</a:t>
                      </a:r>
                      <a:r>
                        <a:rPr lang="en-IN" sz="1600" u="none" strike="noStrike" baseline="0" dirty="0" smtClean="0">
                          <a:effectLst/>
                        </a:rPr>
                        <a:t> </a:t>
                      </a:r>
                      <a:r>
                        <a:rPr lang="en-IN" sz="1600" u="none" strike="noStrike" dirty="0" smtClean="0">
                          <a:effectLst/>
                        </a:rPr>
                        <a:t>2019 (E)</a:t>
                      </a:r>
                      <a:endParaRPr lang="en-IN" sz="1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0"/>
                  </a:ext>
                </a:extLst>
              </a:tr>
              <a:tr h="323056">
                <a:tc>
                  <a:txBody>
                    <a:bodyPr/>
                    <a:lstStyle/>
                    <a:p>
                      <a:pPr algn="l" fontAlgn="ctr"/>
                      <a:r>
                        <a:rPr lang="en-IN" sz="1600" u="none" strike="noStrike" dirty="0">
                          <a:effectLst/>
                        </a:rPr>
                        <a:t>Population Growth Rate</a:t>
                      </a:r>
                      <a:endParaRPr lang="en-IN" sz="1600" b="0" i="0" u="none" strike="noStrike" dirty="0">
                        <a:solidFill>
                          <a:srgbClr val="000000"/>
                        </a:solidFill>
                        <a:effectLst/>
                        <a:latin typeface="Calibri"/>
                      </a:endParaRPr>
                    </a:p>
                  </a:txBody>
                  <a:tcPr marL="9525" marR="9525" marT="9525" marB="0" anchor="ctr"/>
                </a:tc>
                <a:tc>
                  <a:txBody>
                    <a:bodyPr/>
                    <a:lstStyle/>
                    <a:p>
                      <a:pPr algn="r" fontAlgn="b"/>
                      <a:r>
                        <a:rPr lang="en-IN" sz="1600" b="1" u="none" strike="noStrike" dirty="0" smtClean="0">
                          <a:effectLst/>
                        </a:rPr>
                        <a:t>1.1%</a:t>
                      </a:r>
                      <a:endParaRPr lang="en-IN" sz="1600" b="1" i="0" u="none" strike="noStrike" dirty="0">
                        <a:solidFill>
                          <a:srgbClr val="000000"/>
                        </a:solidFill>
                        <a:effectLst/>
                        <a:latin typeface="Calibri"/>
                      </a:endParaRPr>
                    </a:p>
                  </a:txBody>
                  <a:tcPr marL="9525" marR="9525" marT="9525" marB="0" anchor="ctr"/>
                </a:tc>
                <a:tc>
                  <a:txBody>
                    <a:bodyPr/>
                    <a:lstStyle/>
                    <a:p>
                      <a:pPr algn="r" fontAlgn="ctr"/>
                      <a:r>
                        <a:rPr lang="en-IN" sz="1600" u="none" strike="noStrike" dirty="0" smtClean="0">
                          <a:effectLst/>
                        </a:rPr>
                        <a:t>June 2019 (E)</a:t>
                      </a:r>
                      <a:endParaRPr lang="en-IN" sz="1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1"/>
                  </a:ext>
                </a:extLst>
              </a:tr>
              <a:tr h="323056">
                <a:tc>
                  <a:txBody>
                    <a:bodyPr/>
                    <a:lstStyle/>
                    <a:p>
                      <a:pPr algn="l" fontAlgn="ctr"/>
                      <a:r>
                        <a:rPr lang="en-IN" sz="1600" u="none" strike="noStrike" dirty="0">
                          <a:effectLst/>
                        </a:rPr>
                        <a:t>Life Expectancy: Male</a:t>
                      </a:r>
                      <a:endParaRPr lang="en-IN" sz="1600" b="0" i="0" u="none" strike="noStrike" dirty="0">
                        <a:solidFill>
                          <a:srgbClr val="000000"/>
                        </a:solidFill>
                        <a:effectLst/>
                        <a:latin typeface="Calibri"/>
                      </a:endParaRPr>
                    </a:p>
                  </a:txBody>
                  <a:tcPr marL="9525" marR="9525" marT="9525" marB="0" anchor="ctr"/>
                </a:tc>
                <a:tc>
                  <a:txBody>
                    <a:bodyPr/>
                    <a:lstStyle/>
                    <a:p>
                      <a:pPr algn="r" fontAlgn="b"/>
                      <a:r>
                        <a:rPr lang="en-IN" sz="1600" b="1" u="none" strike="noStrike" dirty="0" smtClean="0">
                          <a:effectLst/>
                        </a:rPr>
                        <a:t>67.8 </a:t>
                      </a:r>
                      <a:r>
                        <a:rPr lang="en-IN" sz="1600" b="1" u="none" strike="noStrike" dirty="0">
                          <a:effectLst/>
                        </a:rPr>
                        <a:t>yrs</a:t>
                      </a:r>
                      <a:endParaRPr lang="en-IN" sz="1600" b="1" i="0" u="none" strike="noStrike" dirty="0">
                        <a:solidFill>
                          <a:srgbClr val="000000"/>
                        </a:solidFill>
                        <a:effectLst/>
                        <a:latin typeface="Calibri"/>
                      </a:endParaRPr>
                    </a:p>
                  </a:txBody>
                  <a:tcPr marL="9525" marR="9525" marT="9525" marB="0" anchor="ctr"/>
                </a:tc>
                <a:tc>
                  <a:txBody>
                    <a:bodyPr/>
                    <a:lstStyle/>
                    <a:p>
                      <a:pPr algn="r" fontAlgn="ctr"/>
                      <a:r>
                        <a:rPr lang="en-IN" sz="1600" u="none" strike="noStrike" dirty="0" smtClean="0">
                          <a:effectLst/>
                        </a:rPr>
                        <a:t>2018 (E)</a:t>
                      </a:r>
                      <a:endParaRPr lang="en-IN" sz="1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323056">
                <a:tc>
                  <a:txBody>
                    <a:bodyPr/>
                    <a:lstStyle/>
                    <a:p>
                      <a:pPr algn="l" fontAlgn="ctr"/>
                      <a:r>
                        <a:rPr lang="en-IN" sz="1600" u="none" strike="noStrike" dirty="0">
                          <a:effectLst/>
                        </a:rPr>
                        <a:t>Life Expectancy:  </a:t>
                      </a:r>
                      <a:r>
                        <a:rPr lang="en-IN" sz="1600" u="none" strike="noStrike" dirty="0" smtClean="0">
                          <a:effectLst/>
                        </a:rPr>
                        <a:t>Female</a:t>
                      </a:r>
                      <a:endParaRPr lang="en-IN" sz="1600" b="0" i="0" u="none" strike="noStrike" dirty="0">
                        <a:solidFill>
                          <a:srgbClr val="000000"/>
                        </a:solidFill>
                        <a:effectLst/>
                        <a:latin typeface="Calibri"/>
                      </a:endParaRPr>
                    </a:p>
                  </a:txBody>
                  <a:tcPr marL="9525" marR="9525" marT="9525" marB="0" anchor="ctr"/>
                </a:tc>
                <a:tc>
                  <a:txBody>
                    <a:bodyPr/>
                    <a:lstStyle/>
                    <a:p>
                      <a:pPr algn="r" fontAlgn="b"/>
                      <a:r>
                        <a:rPr lang="en-IN" sz="1600" b="1" u="none" strike="noStrike" dirty="0" smtClean="0">
                          <a:effectLst/>
                        </a:rPr>
                        <a:t>70.5 </a:t>
                      </a:r>
                      <a:r>
                        <a:rPr lang="en-IN" sz="1600" b="1" u="none" strike="noStrike" dirty="0">
                          <a:effectLst/>
                        </a:rPr>
                        <a:t>yrs</a:t>
                      </a:r>
                      <a:endParaRPr lang="en-IN" sz="1600" b="1" i="0" u="none" strike="noStrike" dirty="0">
                        <a:solidFill>
                          <a:srgbClr val="000000"/>
                        </a:solidFill>
                        <a:effectLst/>
                        <a:latin typeface="Calibri"/>
                      </a:endParaRPr>
                    </a:p>
                  </a:txBody>
                  <a:tcPr marL="9525" marR="9525" marT="9525" marB="0" anchor="ctr"/>
                </a:tc>
                <a:tc>
                  <a:txBody>
                    <a:bodyPr/>
                    <a:lstStyle/>
                    <a:p>
                      <a:pPr algn="r" fontAlgn="ctr"/>
                      <a:r>
                        <a:rPr lang="en-IN" sz="1600" u="none" strike="noStrike" dirty="0" smtClean="0">
                          <a:effectLst/>
                        </a:rPr>
                        <a:t>2018 (E)</a:t>
                      </a:r>
                      <a:endParaRPr lang="en-IN" sz="1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r h="248317">
                <a:tc>
                  <a:txBody>
                    <a:bodyPr/>
                    <a:lstStyle/>
                    <a:p>
                      <a:pPr algn="l" fontAlgn="ctr"/>
                      <a:r>
                        <a:rPr lang="en-IN" sz="1600" u="none" strike="noStrike" dirty="0">
                          <a:effectLst/>
                        </a:rPr>
                        <a:t>Literacy</a:t>
                      </a:r>
                      <a:endParaRPr lang="en-IN" sz="1600" b="0" i="0" u="none" strike="noStrike" dirty="0">
                        <a:solidFill>
                          <a:srgbClr val="000000"/>
                        </a:solidFill>
                        <a:effectLst/>
                        <a:latin typeface="Calibri"/>
                      </a:endParaRPr>
                    </a:p>
                  </a:txBody>
                  <a:tcPr marL="9525" marR="9525" marT="9525" marB="0" anchor="ctr"/>
                </a:tc>
                <a:tc>
                  <a:txBody>
                    <a:bodyPr/>
                    <a:lstStyle/>
                    <a:p>
                      <a:pPr marL="0" algn="r" defTabSz="914400" rtl="0" eaLnBrk="1" fontAlgn="ctr" latinLnBrk="0" hangingPunct="1"/>
                      <a:r>
                        <a:rPr lang="en-IN" sz="1600" b="1" u="none" strike="noStrike" kern="1200" dirty="0" smtClean="0">
                          <a:solidFill>
                            <a:schemeClr val="tx1"/>
                          </a:solidFill>
                          <a:effectLst/>
                          <a:latin typeface="+mn-lt"/>
                          <a:ea typeface="+mn-ea"/>
                          <a:cs typeface="+mn-cs"/>
                        </a:rPr>
                        <a:t>79%</a:t>
                      </a:r>
                      <a:endParaRPr lang="en-IN" sz="1600" b="1" u="none" strike="noStrike" kern="1200" dirty="0">
                        <a:solidFill>
                          <a:schemeClr val="tx1"/>
                        </a:solidFill>
                        <a:effectLst/>
                        <a:latin typeface="+mn-lt"/>
                        <a:ea typeface="+mn-ea"/>
                        <a:cs typeface="+mn-cs"/>
                      </a:endParaRPr>
                    </a:p>
                  </a:txBody>
                  <a:tcPr marL="9525" marR="9525" marT="9525" marB="0" anchor="ctr">
                    <a:noFill/>
                  </a:tcPr>
                </a:tc>
                <a:tc>
                  <a:txBody>
                    <a:bodyPr/>
                    <a:lstStyle/>
                    <a:p>
                      <a:pPr marL="0" algn="r" defTabSz="914400" rtl="0" eaLnBrk="1" fontAlgn="ctr" latinLnBrk="0" hangingPunct="1"/>
                      <a:r>
                        <a:rPr lang="en-IN" sz="1600" u="none" strike="noStrike" kern="1200" dirty="0" smtClean="0">
                          <a:solidFill>
                            <a:schemeClr val="tx1"/>
                          </a:solidFill>
                          <a:effectLst/>
                          <a:latin typeface="+mn-lt"/>
                          <a:ea typeface="+mn-ea"/>
                          <a:cs typeface="+mn-cs"/>
                        </a:rPr>
                        <a:t>2018 (E)</a:t>
                      </a:r>
                      <a:endParaRPr lang="en-IN" sz="160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xmlns="" val="10004"/>
                  </a:ext>
                </a:extLst>
              </a:tr>
              <a:tr h="323056">
                <a:tc>
                  <a:txBody>
                    <a:bodyPr/>
                    <a:lstStyle/>
                    <a:p>
                      <a:pPr algn="l" fontAlgn="ctr"/>
                      <a:r>
                        <a:rPr lang="en-IN" sz="1600" u="none" strike="noStrike" dirty="0">
                          <a:effectLst/>
                        </a:rPr>
                        <a:t>GDP (at current prices)</a:t>
                      </a:r>
                      <a:endParaRPr lang="en-IN" sz="1600" b="0" i="0" u="none" strike="noStrike" dirty="0">
                        <a:solidFill>
                          <a:srgbClr val="000000"/>
                        </a:solidFill>
                        <a:effectLst/>
                        <a:latin typeface="Calibri"/>
                      </a:endParaRPr>
                    </a:p>
                  </a:txBody>
                  <a:tcPr marL="9525" marR="9525" marT="9525" marB="0" anchor="ctr"/>
                </a:tc>
                <a:tc>
                  <a:txBody>
                    <a:bodyPr/>
                    <a:lstStyle/>
                    <a:p>
                      <a:pPr algn="r" fontAlgn="b"/>
                      <a:r>
                        <a:rPr lang="en-IN" sz="1600" b="1" u="none" strike="noStrike" dirty="0">
                          <a:effectLst/>
                        </a:rPr>
                        <a:t>US$ </a:t>
                      </a:r>
                      <a:r>
                        <a:rPr lang="en-IN" sz="1600" b="1" u="none" strike="noStrike" dirty="0" smtClean="0">
                          <a:effectLst/>
                        </a:rPr>
                        <a:t>2,736 bn</a:t>
                      </a:r>
                      <a:endParaRPr lang="en-IN" sz="1600" b="1" i="0" u="none" strike="noStrike" dirty="0">
                        <a:solidFill>
                          <a:schemeClr val="tx1"/>
                        </a:solidFill>
                        <a:effectLst/>
                        <a:latin typeface="Calibri"/>
                      </a:endParaRPr>
                    </a:p>
                  </a:txBody>
                  <a:tcPr marL="9525" marR="9525" marT="9525" marB="0" anchor="ctr"/>
                </a:tc>
                <a:tc>
                  <a:txBody>
                    <a:bodyPr/>
                    <a:lstStyle/>
                    <a:p>
                      <a:pPr algn="r" fontAlgn="ctr"/>
                      <a:r>
                        <a:rPr lang="en-IN" sz="1600" u="none" strike="noStrike" dirty="0" smtClean="0">
                          <a:effectLst/>
                        </a:rPr>
                        <a:t>2019 (E)</a:t>
                      </a:r>
                      <a:endParaRPr lang="en-IN" sz="1600" b="0" i="0" u="none" strike="noStrike" dirty="0">
                        <a:solidFill>
                          <a:schemeClr val="tx1"/>
                        </a:solidFill>
                        <a:effectLst/>
                        <a:latin typeface="Calibri"/>
                      </a:endParaRPr>
                    </a:p>
                  </a:txBody>
                  <a:tcPr marL="9525" marR="9525" marT="9525" marB="0" anchor="ctr"/>
                </a:tc>
                <a:extLst>
                  <a:ext uri="{0D108BD9-81ED-4DB2-BD59-A6C34878D82A}">
                    <a16:rowId xmlns:a16="http://schemas.microsoft.com/office/drawing/2014/main" xmlns="" val="10005"/>
                  </a:ext>
                </a:extLst>
              </a:tr>
              <a:tr h="323056">
                <a:tc>
                  <a:txBody>
                    <a:bodyPr/>
                    <a:lstStyle/>
                    <a:p>
                      <a:pPr algn="l" fontAlgn="ctr"/>
                      <a:r>
                        <a:rPr lang="en-IN" sz="1600" u="none" strike="noStrike" dirty="0" smtClean="0">
                          <a:effectLst/>
                        </a:rPr>
                        <a:t>Real GDP </a:t>
                      </a:r>
                      <a:r>
                        <a:rPr lang="en-IN" sz="1600" u="none" strike="noStrike" dirty="0">
                          <a:effectLst/>
                        </a:rPr>
                        <a:t>growth</a:t>
                      </a:r>
                      <a:endParaRPr lang="en-IN" sz="1600" b="0" i="0" u="none" strike="noStrike" dirty="0">
                        <a:solidFill>
                          <a:schemeClr val="tx1"/>
                        </a:solidFill>
                        <a:effectLst/>
                        <a:latin typeface="Calibri"/>
                      </a:endParaRPr>
                    </a:p>
                  </a:txBody>
                  <a:tcPr marL="9525" marR="9525" marT="9525" marB="0" anchor="ctr"/>
                </a:tc>
                <a:tc>
                  <a:txBody>
                    <a:bodyPr/>
                    <a:lstStyle/>
                    <a:p>
                      <a:pPr algn="r" fontAlgn="b"/>
                      <a:r>
                        <a:rPr lang="en-IN" sz="1600" b="1" u="none" strike="noStrike" dirty="0" smtClean="0">
                          <a:effectLst/>
                        </a:rPr>
                        <a:t>7.4%</a:t>
                      </a:r>
                      <a:endParaRPr lang="en-IN" sz="1600" b="1" i="0" u="none" strike="noStrike" dirty="0">
                        <a:solidFill>
                          <a:schemeClr val="tx1"/>
                        </a:solidFill>
                        <a:effectLst/>
                        <a:latin typeface="Calibri"/>
                      </a:endParaRPr>
                    </a:p>
                  </a:txBody>
                  <a:tcPr marL="9525" marR="9525" marT="9525" marB="0" anchor="ctr"/>
                </a:tc>
                <a:tc>
                  <a:txBody>
                    <a:bodyPr/>
                    <a:lstStyle/>
                    <a:p>
                      <a:pPr algn="r" fontAlgn="ctr"/>
                      <a:r>
                        <a:rPr lang="en-IN" sz="1600" u="none" strike="noStrike" dirty="0" smtClean="0">
                          <a:effectLst/>
                        </a:rPr>
                        <a:t>2019 (E)</a:t>
                      </a:r>
                      <a:endParaRPr lang="en-IN" sz="1600" b="0" i="0" u="none" strike="noStrike" dirty="0">
                        <a:solidFill>
                          <a:schemeClr val="tx1"/>
                        </a:solidFill>
                        <a:effectLst/>
                        <a:latin typeface="Calibri"/>
                      </a:endParaRPr>
                    </a:p>
                  </a:txBody>
                  <a:tcPr marL="9525" marR="9525" marT="9525" marB="0" anchor="ctr"/>
                </a:tc>
                <a:extLst>
                  <a:ext uri="{0D108BD9-81ED-4DB2-BD59-A6C34878D82A}">
                    <a16:rowId xmlns:a16="http://schemas.microsoft.com/office/drawing/2014/main" xmlns="" val="10006"/>
                  </a:ext>
                </a:extLst>
              </a:tr>
              <a:tr h="323056">
                <a:tc>
                  <a:txBody>
                    <a:bodyPr/>
                    <a:lstStyle/>
                    <a:p>
                      <a:pPr algn="l" fontAlgn="ctr"/>
                      <a:r>
                        <a:rPr lang="en-IN" sz="1600" u="none" strike="noStrike" dirty="0">
                          <a:effectLst/>
                        </a:rPr>
                        <a:t>GDP (in PPP</a:t>
                      </a:r>
                      <a:r>
                        <a:rPr lang="en-IN" sz="1600" u="none" strike="noStrike" dirty="0" smtClean="0">
                          <a:effectLst/>
                        </a:rPr>
                        <a:t>)                                        3</a:t>
                      </a:r>
                      <a:r>
                        <a:rPr lang="en-IN" sz="1600" u="none" strike="noStrike" baseline="30000" dirty="0" smtClean="0">
                          <a:effectLst/>
                        </a:rPr>
                        <a:t>rd</a:t>
                      </a:r>
                      <a:r>
                        <a:rPr lang="en-IN" sz="1600" u="none" strike="noStrike" dirty="0" smtClean="0">
                          <a:effectLst/>
                        </a:rPr>
                        <a:t> Largest Economy</a:t>
                      </a:r>
                      <a:endParaRPr lang="en-IN" sz="1600" b="0" i="0" u="none" strike="noStrike" dirty="0">
                        <a:solidFill>
                          <a:srgbClr val="FF0000"/>
                        </a:solidFill>
                        <a:effectLst/>
                        <a:latin typeface="Calibri"/>
                      </a:endParaRPr>
                    </a:p>
                  </a:txBody>
                  <a:tcPr marL="9525" marR="9525" marT="9525" marB="0" anchor="ctr"/>
                </a:tc>
                <a:tc>
                  <a:txBody>
                    <a:bodyPr/>
                    <a:lstStyle/>
                    <a:p>
                      <a:pPr algn="r" fontAlgn="b"/>
                      <a:r>
                        <a:rPr lang="en-IN" sz="1600" b="1" u="none" strike="noStrike" dirty="0">
                          <a:effectLst/>
                        </a:rPr>
                        <a:t>US </a:t>
                      </a:r>
                      <a:r>
                        <a:rPr lang="en-IN" sz="1600" b="1" u="none" strike="noStrike" dirty="0" smtClean="0">
                          <a:effectLst/>
                        </a:rPr>
                        <a:t>$11,413</a:t>
                      </a:r>
                      <a:r>
                        <a:rPr lang="en-IN" sz="1600" b="1" u="none" strike="noStrike" baseline="0" dirty="0" smtClean="0">
                          <a:effectLst/>
                        </a:rPr>
                        <a:t> </a:t>
                      </a:r>
                      <a:r>
                        <a:rPr lang="en-IN" sz="1600" b="1" u="none" strike="noStrike" dirty="0" err="1" smtClean="0">
                          <a:effectLst/>
                        </a:rPr>
                        <a:t>bn</a:t>
                      </a:r>
                      <a:endParaRPr lang="en-IN" sz="1600" b="1" i="0" u="none" strike="noStrike" dirty="0">
                        <a:solidFill>
                          <a:srgbClr val="000000"/>
                        </a:solidFill>
                        <a:effectLst/>
                        <a:latin typeface="Calibri"/>
                      </a:endParaRPr>
                    </a:p>
                  </a:txBody>
                  <a:tcPr marL="9525" marR="9525" marT="9525" marB="0" anchor="ctr"/>
                </a:tc>
                <a:tc>
                  <a:txBody>
                    <a:bodyPr/>
                    <a:lstStyle/>
                    <a:p>
                      <a:pPr algn="r" fontAlgn="ctr"/>
                      <a:r>
                        <a:rPr lang="en-IN" sz="1600" u="none" strike="noStrike" dirty="0" smtClean="0">
                          <a:effectLst/>
                        </a:rPr>
                        <a:t>2019 (E)</a:t>
                      </a:r>
                      <a:endParaRPr lang="en-IN" sz="1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7"/>
                  </a:ext>
                </a:extLst>
              </a:tr>
              <a:tr h="323056">
                <a:tc>
                  <a:txBody>
                    <a:bodyPr/>
                    <a:lstStyle/>
                    <a:p>
                      <a:pPr algn="l" fontAlgn="ctr"/>
                      <a:r>
                        <a:rPr lang="en-IN" sz="1600" u="none" strike="noStrike" dirty="0">
                          <a:effectLst/>
                        </a:rPr>
                        <a:t>Per capita </a:t>
                      </a:r>
                      <a:r>
                        <a:rPr lang="en-IN" sz="1600" u="none" strike="noStrike" dirty="0" smtClean="0">
                          <a:effectLst/>
                        </a:rPr>
                        <a:t>Income</a:t>
                      </a:r>
                      <a:endParaRPr lang="en-IN" sz="1600" b="0" i="0" u="none" strike="noStrike" dirty="0">
                        <a:solidFill>
                          <a:srgbClr val="000000"/>
                        </a:solidFill>
                        <a:effectLst/>
                        <a:latin typeface="Calibri"/>
                      </a:endParaRPr>
                    </a:p>
                  </a:txBody>
                  <a:tcPr marL="9525" marR="9525" marT="9525" marB="0" anchor="ctr"/>
                </a:tc>
                <a:tc>
                  <a:txBody>
                    <a:bodyPr/>
                    <a:lstStyle/>
                    <a:p>
                      <a:pPr algn="r" fontAlgn="b"/>
                      <a:r>
                        <a:rPr lang="en-IN" sz="1600" b="1" u="none" strike="noStrike" dirty="0">
                          <a:effectLst/>
                        </a:rPr>
                        <a:t>US </a:t>
                      </a:r>
                      <a:r>
                        <a:rPr lang="en-IN" sz="1600" b="1" u="none" strike="noStrike" dirty="0" smtClean="0">
                          <a:effectLst/>
                        </a:rPr>
                        <a:t>$2,054</a:t>
                      </a:r>
                      <a:endParaRPr lang="en-IN" sz="1600" b="1" i="0" u="none" strike="noStrike" dirty="0">
                        <a:solidFill>
                          <a:srgbClr val="000000"/>
                        </a:solidFill>
                        <a:effectLst/>
                        <a:latin typeface="Calibri"/>
                      </a:endParaRPr>
                    </a:p>
                  </a:txBody>
                  <a:tcPr marL="9525" marR="9525" marT="9525" marB="0" anchor="ctr"/>
                </a:tc>
                <a:tc>
                  <a:txBody>
                    <a:bodyPr/>
                    <a:lstStyle/>
                    <a:p>
                      <a:pPr algn="r" fontAlgn="ctr"/>
                      <a:r>
                        <a:rPr lang="en-IN" sz="1600" u="none" strike="noStrike" dirty="0" smtClean="0">
                          <a:effectLst/>
                        </a:rPr>
                        <a:t>2019 (E)</a:t>
                      </a:r>
                      <a:endParaRPr lang="en-IN" sz="1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8"/>
                  </a:ext>
                </a:extLst>
              </a:tr>
              <a:tr h="323056">
                <a:tc>
                  <a:txBody>
                    <a:bodyPr/>
                    <a:lstStyle/>
                    <a:p>
                      <a:pPr algn="l" fontAlgn="ctr"/>
                      <a:r>
                        <a:rPr lang="en-IN" sz="1600" u="none" strike="noStrike" dirty="0">
                          <a:effectLst/>
                        </a:rPr>
                        <a:t>Exports</a:t>
                      </a:r>
                      <a:endParaRPr lang="en-IN" sz="1600" b="0" i="0" u="none" strike="noStrike" dirty="0">
                        <a:solidFill>
                          <a:srgbClr val="000000"/>
                        </a:solidFill>
                        <a:effectLst/>
                        <a:latin typeface="Calibri"/>
                      </a:endParaRPr>
                    </a:p>
                  </a:txBody>
                  <a:tcPr marL="9525" marR="9525" marT="9525" marB="0" anchor="ctr"/>
                </a:tc>
                <a:tc>
                  <a:txBody>
                    <a:bodyPr/>
                    <a:lstStyle/>
                    <a:p>
                      <a:pPr algn="r" fontAlgn="b"/>
                      <a:r>
                        <a:rPr lang="en-IN" sz="1600" b="1" u="none" strike="noStrike" dirty="0">
                          <a:effectLst/>
                        </a:rPr>
                        <a:t>US $ </a:t>
                      </a:r>
                      <a:r>
                        <a:rPr lang="en-IN" sz="1600" b="1" u="none" strike="noStrike" dirty="0" smtClean="0">
                          <a:effectLst/>
                        </a:rPr>
                        <a:t>331 bn</a:t>
                      </a:r>
                      <a:endParaRPr lang="en-IN" sz="1600" b="1" i="0" u="none" strike="noStrike" dirty="0">
                        <a:solidFill>
                          <a:srgbClr val="000000"/>
                        </a:solidFill>
                        <a:effectLst/>
                        <a:latin typeface="Calibri"/>
                      </a:endParaRPr>
                    </a:p>
                  </a:txBody>
                  <a:tcPr marL="9525" marR="9525" marT="9525" marB="0" anchor="ctr"/>
                </a:tc>
                <a:tc>
                  <a:txBody>
                    <a:bodyPr/>
                    <a:lstStyle/>
                    <a:p>
                      <a:pPr algn="r" fontAlgn="ctr"/>
                      <a:r>
                        <a:rPr lang="en-IN" sz="1600" u="none" strike="noStrike" dirty="0" smtClean="0">
                          <a:effectLst/>
                        </a:rPr>
                        <a:t>2019 (E)</a:t>
                      </a:r>
                      <a:endParaRPr lang="en-IN" sz="1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9"/>
                  </a:ext>
                </a:extLst>
              </a:tr>
              <a:tr h="323056">
                <a:tc>
                  <a:txBody>
                    <a:bodyPr/>
                    <a:lstStyle/>
                    <a:p>
                      <a:pPr algn="l" fontAlgn="ctr"/>
                      <a:r>
                        <a:rPr lang="en-IN" sz="1600" u="none" strike="noStrike" dirty="0">
                          <a:effectLst/>
                        </a:rPr>
                        <a:t>Imports</a:t>
                      </a:r>
                      <a:endParaRPr lang="en-IN" sz="1600" b="0" i="0" u="none" strike="noStrike" dirty="0">
                        <a:solidFill>
                          <a:srgbClr val="000000"/>
                        </a:solidFill>
                        <a:effectLst/>
                        <a:latin typeface="Calibri"/>
                      </a:endParaRPr>
                    </a:p>
                  </a:txBody>
                  <a:tcPr marL="9525" marR="9525" marT="9525" marB="0" anchor="ctr"/>
                </a:tc>
                <a:tc>
                  <a:txBody>
                    <a:bodyPr/>
                    <a:lstStyle/>
                    <a:p>
                      <a:pPr algn="r" fontAlgn="b"/>
                      <a:r>
                        <a:rPr lang="en-IN" sz="1600" b="1" u="none" strike="noStrike" dirty="0">
                          <a:effectLst/>
                        </a:rPr>
                        <a:t>US $ </a:t>
                      </a:r>
                      <a:r>
                        <a:rPr lang="en-IN" sz="1600" b="1" u="none" strike="noStrike" dirty="0" smtClean="0">
                          <a:effectLst/>
                        </a:rPr>
                        <a:t>513</a:t>
                      </a:r>
                      <a:r>
                        <a:rPr lang="en-IN" sz="1600" b="1" u="none" strike="noStrike" baseline="0" dirty="0" smtClean="0">
                          <a:effectLst/>
                        </a:rPr>
                        <a:t> </a:t>
                      </a:r>
                      <a:r>
                        <a:rPr lang="en-IN" sz="1600" b="1" u="none" strike="noStrike" dirty="0" smtClean="0">
                          <a:effectLst/>
                        </a:rPr>
                        <a:t>bn</a:t>
                      </a:r>
                      <a:endParaRPr lang="en-IN" sz="1600" b="1" i="0" u="none" strike="noStrike" dirty="0">
                        <a:solidFill>
                          <a:srgbClr val="000000"/>
                        </a:solidFill>
                        <a:effectLst/>
                        <a:latin typeface="Calibri"/>
                      </a:endParaRPr>
                    </a:p>
                  </a:txBody>
                  <a:tcPr marL="9525" marR="9525" marT="9525"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IN" sz="1600" u="none" strike="noStrike" dirty="0" smtClean="0">
                          <a:effectLst/>
                        </a:rPr>
                        <a:t>2019 (E)</a:t>
                      </a:r>
                      <a:endParaRPr lang="en-IN" sz="1600" b="0" i="0" u="none" strike="noStrike" dirty="0" smtClean="0">
                        <a:solidFill>
                          <a:srgbClr val="000000"/>
                        </a:solidFill>
                        <a:effectLst/>
                        <a:latin typeface="+mn-lt"/>
                      </a:endParaRPr>
                    </a:p>
                  </a:txBody>
                  <a:tcPr marL="9525" marR="9525" marT="9525" marB="0" anchor="ctr"/>
                </a:tc>
                <a:extLst>
                  <a:ext uri="{0D108BD9-81ED-4DB2-BD59-A6C34878D82A}">
                    <a16:rowId xmlns:a16="http://schemas.microsoft.com/office/drawing/2014/main" xmlns="" val="10010"/>
                  </a:ext>
                </a:extLst>
              </a:tr>
              <a:tr h="323056">
                <a:tc>
                  <a:txBody>
                    <a:bodyPr/>
                    <a:lstStyle/>
                    <a:p>
                      <a:pPr algn="l" fontAlgn="ctr"/>
                      <a:r>
                        <a:rPr lang="en-IN" sz="1600" u="none" strike="noStrike" dirty="0">
                          <a:effectLst/>
                        </a:rPr>
                        <a:t>Foreign </a:t>
                      </a:r>
                      <a:r>
                        <a:rPr lang="en-IN" sz="1600" u="none" strike="noStrike" dirty="0" smtClean="0">
                          <a:effectLst/>
                        </a:rPr>
                        <a:t>Exchange </a:t>
                      </a:r>
                      <a:r>
                        <a:rPr lang="en-IN" sz="1600" u="none" strike="noStrike" dirty="0">
                          <a:effectLst/>
                        </a:rPr>
                        <a:t>Reserves</a:t>
                      </a:r>
                      <a:endParaRPr lang="en-IN" sz="1600" b="0" i="0" u="none" strike="noStrike" dirty="0">
                        <a:solidFill>
                          <a:srgbClr val="000000"/>
                        </a:solidFill>
                        <a:effectLst/>
                        <a:latin typeface="Calibri"/>
                      </a:endParaRPr>
                    </a:p>
                  </a:txBody>
                  <a:tcPr marL="9525" marR="9525" marT="9525" marB="0" anchor="ctr"/>
                </a:tc>
                <a:tc>
                  <a:txBody>
                    <a:bodyPr/>
                    <a:lstStyle/>
                    <a:p>
                      <a:pPr algn="r" fontAlgn="b"/>
                      <a:r>
                        <a:rPr lang="en-IN" sz="1600" b="1" u="none" strike="noStrike" dirty="0">
                          <a:effectLst/>
                        </a:rPr>
                        <a:t>US </a:t>
                      </a:r>
                      <a:r>
                        <a:rPr lang="en-IN" sz="1600" b="1" u="none" strike="noStrike" dirty="0" smtClean="0">
                          <a:effectLst/>
                        </a:rPr>
                        <a:t>$</a:t>
                      </a:r>
                      <a:r>
                        <a:rPr lang="en-IN" sz="1600" b="1" u="none" strike="noStrike" baseline="0" dirty="0" smtClean="0">
                          <a:effectLst/>
                        </a:rPr>
                        <a:t> 426</a:t>
                      </a:r>
                      <a:r>
                        <a:rPr lang="en-IN" sz="1600" b="1" u="none" strike="noStrike" dirty="0" smtClean="0">
                          <a:effectLst/>
                        </a:rPr>
                        <a:t> </a:t>
                      </a:r>
                      <a:r>
                        <a:rPr lang="en-IN" sz="1600" b="1" u="none" strike="noStrike" dirty="0">
                          <a:effectLst/>
                        </a:rPr>
                        <a:t>bn</a:t>
                      </a:r>
                      <a:endParaRPr lang="en-IN" sz="1600" b="1" i="0" u="none" strike="noStrike" dirty="0">
                        <a:solidFill>
                          <a:srgbClr val="000000"/>
                        </a:solidFill>
                        <a:effectLst/>
                        <a:latin typeface="Calibri"/>
                      </a:endParaRPr>
                    </a:p>
                  </a:txBody>
                  <a:tcPr marL="9525" marR="9525" marT="9525" marB="0" anchor="ctr"/>
                </a:tc>
                <a:tc>
                  <a:txBody>
                    <a:bodyPr/>
                    <a:lstStyle/>
                    <a:p>
                      <a:pPr algn="r" fontAlgn="ctr"/>
                      <a:r>
                        <a:rPr lang="en-IN" sz="1600" u="none" strike="noStrike" dirty="0" smtClean="0">
                          <a:effectLst/>
                        </a:rPr>
                        <a:t>June 2019 (E)</a:t>
                      </a:r>
                      <a:endParaRPr lang="en-IN" sz="1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11"/>
                  </a:ext>
                </a:extLst>
              </a:tr>
              <a:tr h="323056">
                <a:tc>
                  <a:txBody>
                    <a:bodyPr/>
                    <a:lstStyle/>
                    <a:p>
                      <a:pPr algn="l" fontAlgn="ctr"/>
                      <a:r>
                        <a:rPr lang="en-IN" sz="1600" u="none" strike="noStrike" dirty="0" smtClean="0">
                          <a:effectLst/>
                        </a:rPr>
                        <a:t>Government External Borrowings</a:t>
                      </a:r>
                      <a:endParaRPr lang="en-IN" sz="1600" b="0" i="0" u="none" strike="noStrike" dirty="0">
                        <a:solidFill>
                          <a:srgbClr val="000000"/>
                        </a:solidFill>
                        <a:effectLst/>
                        <a:latin typeface="Calibri"/>
                      </a:endParaRPr>
                    </a:p>
                  </a:txBody>
                  <a:tcPr marL="9525" marR="9525" marT="9525" marB="0" anchor="ctr"/>
                </a:tc>
                <a:tc>
                  <a:txBody>
                    <a:bodyPr/>
                    <a:lstStyle/>
                    <a:p>
                      <a:pPr algn="r" fontAlgn="b"/>
                      <a:r>
                        <a:rPr lang="en-IN" sz="1600" b="1" u="none" strike="noStrike" dirty="0" smtClean="0">
                          <a:effectLst/>
                        </a:rPr>
                        <a:t>US $ 105 bn</a:t>
                      </a:r>
                      <a:endParaRPr lang="en-IN" sz="1600" b="1" i="0" u="none" strike="noStrike" dirty="0">
                        <a:solidFill>
                          <a:srgbClr val="000000"/>
                        </a:solidFill>
                        <a:effectLst/>
                        <a:latin typeface="Calibri"/>
                      </a:endParaRPr>
                    </a:p>
                  </a:txBody>
                  <a:tcPr marL="9525" marR="9525" marT="9525" marB="0" anchor="ctr"/>
                </a:tc>
                <a:tc>
                  <a:txBody>
                    <a:bodyPr/>
                    <a:lstStyle/>
                    <a:p>
                      <a:pPr algn="r" fontAlgn="ctr"/>
                      <a:r>
                        <a:rPr lang="en-IN" sz="1600" u="none" strike="noStrike" dirty="0" smtClean="0">
                          <a:effectLst/>
                        </a:rPr>
                        <a:t>2019 (E)</a:t>
                      </a:r>
                      <a:endParaRPr lang="en-IN" sz="1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12"/>
                  </a:ext>
                </a:extLst>
              </a:tr>
              <a:tr h="323056">
                <a:tc>
                  <a:txBody>
                    <a:bodyPr/>
                    <a:lstStyle/>
                    <a:p>
                      <a:pPr algn="l" fontAlgn="ctr"/>
                      <a:r>
                        <a:rPr lang="en-IN" sz="1600" u="none" strike="noStrike" dirty="0">
                          <a:effectLst/>
                        </a:rPr>
                        <a:t>External </a:t>
                      </a:r>
                      <a:r>
                        <a:rPr lang="en-IN" sz="1600" u="none" strike="noStrike" dirty="0" smtClean="0">
                          <a:effectLst/>
                        </a:rPr>
                        <a:t>Debt (Govt</a:t>
                      </a:r>
                      <a:r>
                        <a:rPr lang="en-IN" sz="1600" u="none" strike="noStrike" baseline="0" dirty="0" smtClean="0">
                          <a:effectLst/>
                        </a:rPr>
                        <a:t> &amp; Non-Govt)</a:t>
                      </a:r>
                      <a:endParaRPr lang="en-IN" sz="1600" b="0" i="0" u="none" strike="noStrike" dirty="0">
                        <a:solidFill>
                          <a:srgbClr val="000000"/>
                        </a:solidFill>
                        <a:effectLst/>
                        <a:latin typeface="Calibri"/>
                      </a:endParaRPr>
                    </a:p>
                  </a:txBody>
                  <a:tcPr marL="9525" marR="9525" marT="9525" marB="0" anchor="ctr"/>
                </a:tc>
                <a:tc>
                  <a:txBody>
                    <a:bodyPr/>
                    <a:lstStyle/>
                    <a:p>
                      <a:pPr algn="r" fontAlgn="b"/>
                      <a:r>
                        <a:rPr lang="en-IN" sz="1600" b="1" u="none" strike="noStrike" dirty="0">
                          <a:effectLst/>
                        </a:rPr>
                        <a:t>US $ </a:t>
                      </a:r>
                      <a:r>
                        <a:rPr lang="en-IN" sz="1600" b="1" u="none" strike="noStrike" dirty="0" smtClean="0">
                          <a:effectLst/>
                        </a:rPr>
                        <a:t>521 </a:t>
                      </a:r>
                      <a:r>
                        <a:rPr lang="en-IN" sz="1600" b="1" u="none" strike="noStrike" dirty="0">
                          <a:effectLst/>
                        </a:rPr>
                        <a:t>bn</a:t>
                      </a:r>
                      <a:endParaRPr lang="en-IN" sz="1600" b="1" i="0" u="none" strike="noStrike" dirty="0">
                        <a:solidFill>
                          <a:srgbClr val="000000"/>
                        </a:solidFill>
                        <a:effectLst/>
                        <a:latin typeface="Calibri"/>
                      </a:endParaRPr>
                    </a:p>
                  </a:txBody>
                  <a:tcPr marL="9525" marR="9525" marT="9525" marB="0" anchor="ctr"/>
                </a:tc>
                <a:tc>
                  <a:txBody>
                    <a:bodyPr/>
                    <a:lstStyle/>
                    <a:p>
                      <a:pPr algn="r" fontAlgn="ctr"/>
                      <a:r>
                        <a:rPr lang="en-IN" sz="1600" u="none" strike="noStrike" baseline="0" dirty="0" smtClean="0">
                          <a:effectLst/>
                        </a:rPr>
                        <a:t>Dec </a:t>
                      </a:r>
                      <a:r>
                        <a:rPr lang="en-IN" sz="1600" u="none" strike="noStrike" dirty="0" smtClean="0">
                          <a:effectLst/>
                        </a:rPr>
                        <a:t>2018 (E)</a:t>
                      </a:r>
                      <a:endParaRPr lang="en-IN" sz="1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13"/>
                  </a:ext>
                </a:extLst>
              </a:tr>
              <a:tr h="323056">
                <a:tc>
                  <a:txBody>
                    <a:bodyPr/>
                    <a:lstStyle/>
                    <a:p>
                      <a:pPr algn="l" fontAlgn="ctr"/>
                      <a:r>
                        <a:rPr lang="en-IN" sz="1600" u="none" strike="noStrike" dirty="0" smtClean="0">
                          <a:effectLst/>
                        </a:rPr>
                        <a:t>Interest to Gross Revenue</a:t>
                      </a:r>
                      <a:endParaRPr lang="en-IN" sz="1600" b="0" i="0" u="none" strike="noStrike" dirty="0" smtClean="0">
                        <a:solidFill>
                          <a:srgbClr val="000000"/>
                        </a:solidFill>
                        <a:effectLst/>
                        <a:latin typeface="Calibri"/>
                      </a:endParaRPr>
                    </a:p>
                  </a:txBody>
                  <a:tcPr marL="9525" marR="9525" marT="9525" marB="0" anchor="ctr"/>
                </a:tc>
                <a:tc>
                  <a:txBody>
                    <a:bodyPr/>
                    <a:lstStyle/>
                    <a:p>
                      <a:pPr algn="r" fontAlgn="b"/>
                      <a:r>
                        <a:rPr lang="en-IN" sz="1600" b="1" i="0" u="none" strike="noStrike" dirty="0" smtClean="0">
                          <a:solidFill>
                            <a:srgbClr val="000000"/>
                          </a:solidFill>
                          <a:effectLst/>
                          <a:latin typeface="Calibri"/>
                        </a:rPr>
                        <a:t>24.0%</a:t>
                      </a:r>
                      <a:endParaRPr lang="en-IN" sz="1600" b="1" i="0" u="none" strike="noStrike" dirty="0">
                        <a:solidFill>
                          <a:srgbClr val="000000"/>
                        </a:solidFill>
                        <a:effectLst/>
                        <a:latin typeface="Calibri"/>
                      </a:endParaRPr>
                    </a:p>
                  </a:txBody>
                  <a:tcPr marL="9525" marR="9525" marT="9525" marB="0" anchor="ctr">
                    <a:noFill/>
                  </a:tcPr>
                </a:tc>
                <a:tc>
                  <a:txBody>
                    <a:bodyPr/>
                    <a:lstStyle/>
                    <a:p>
                      <a:pPr algn="r" fontAlgn="ctr"/>
                      <a:r>
                        <a:rPr lang="en-IN" sz="1600" b="0" i="0" u="none" strike="noStrike" dirty="0" smtClean="0">
                          <a:solidFill>
                            <a:srgbClr val="000000"/>
                          </a:solidFill>
                          <a:effectLst/>
                          <a:latin typeface="Calibri"/>
                        </a:rPr>
                        <a:t>2018 (E)</a:t>
                      </a:r>
                      <a:endParaRPr lang="en-IN" sz="16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xmlns="" val="10014"/>
                  </a:ext>
                </a:extLst>
              </a:tr>
              <a:tr h="323056">
                <a:tc>
                  <a:txBody>
                    <a:bodyPr/>
                    <a:lstStyle/>
                    <a:p>
                      <a:pPr algn="l" fontAlgn="ctr"/>
                      <a:r>
                        <a:rPr lang="en-IN" sz="1600" u="none" strike="noStrike" dirty="0">
                          <a:effectLst/>
                        </a:rPr>
                        <a:t>Gross Debt / GDP ratio</a:t>
                      </a:r>
                      <a:endParaRPr lang="en-IN" sz="1600" b="0" i="0" u="none" strike="noStrike" dirty="0">
                        <a:solidFill>
                          <a:srgbClr val="000000"/>
                        </a:solidFill>
                        <a:effectLst/>
                        <a:latin typeface="Calibri"/>
                      </a:endParaRPr>
                    </a:p>
                  </a:txBody>
                  <a:tcPr marL="9525" marR="9525" marT="9525" marB="0" anchor="ctr"/>
                </a:tc>
                <a:tc>
                  <a:txBody>
                    <a:bodyPr/>
                    <a:lstStyle/>
                    <a:p>
                      <a:pPr algn="r" fontAlgn="b"/>
                      <a:r>
                        <a:rPr lang="en-IN" sz="1600" b="1" i="0" u="none" strike="noStrike" dirty="0" smtClean="0">
                          <a:solidFill>
                            <a:srgbClr val="000000"/>
                          </a:solidFill>
                          <a:effectLst/>
                          <a:latin typeface="Calibri"/>
                        </a:rPr>
                        <a:t>67.29%</a:t>
                      </a:r>
                      <a:endParaRPr lang="en-IN" sz="1600" b="1" i="0" u="none" strike="noStrike" dirty="0">
                        <a:solidFill>
                          <a:srgbClr val="000000"/>
                        </a:solidFill>
                        <a:effectLst/>
                        <a:latin typeface="Calibri"/>
                      </a:endParaRPr>
                    </a:p>
                  </a:txBody>
                  <a:tcPr marL="9525" marR="9525" marT="9525" marB="0" anchor="ctr">
                    <a:noFill/>
                  </a:tcPr>
                </a:tc>
                <a:tc>
                  <a:txBody>
                    <a:bodyPr/>
                    <a:lstStyle/>
                    <a:p>
                      <a:pPr algn="r" fontAlgn="ctr"/>
                      <a:r>
                        <a:rPr lang="en-IN" sz="1600" b="0" i="0" u="none" strike="noStrike" dirty="0" smtClean="0">
                          <a:solidFill>
                            <a:srgbClr val="000000"/>
                          </a:solidFill>
                          <a:effectLst/>
                          <a:latin typeface="Calibri"/>
                        </a:rPr>
                        <a:t>2019 (E)</a:t>
                      </a:r>
                      <a:endParaRPr lang="en-IN" sz="16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xmlns="" val="10015"/>
                  </a:ext>
                </a:extLst>
              </a:tr>
            </a:tbl>
          </a:graphicData>
        </a:graphic>
      </p:graphicFrame>
      <p:sp>
        <p:nvSpPr>
          <p:cNvPr id="3" name="Slide Number Placeholder 2"/>
          <p:cNvSpPr>
            <a:spLocks noGrp="1"/>
          </p:cNvSpPr>
          <p:nvPr>
            <p:ph type="sldNum" sz="quarter" idx="12"/>
          </p:nvPr>
        </p:nvSpPr>
        <p:spPr/>
        <p:txBody>
          <a:bodyPr/>
          <a:lstStyle/>
          <a:p>
            <a:fld id="{2E54E9D4-680A-4C51-B61D-1CC0F8B86EE1}" type="slidenum">
              <a:rPr lang="en-IN" smtClean="0"/>
              <a:t>2</a:t>
            </a:fld>
            <a:endParaRPr lang="en-IN" dirty="0"/>
          </a:p>
        </p:txBody>
      </p:sp>
      <p:sp>
        <p:nvSpPr>
          <p:cNvPr id="5" name="Oval 4"/>
          <p:cNvSpPr/>
          <p:nvPr/>
        </p:nvSpPr>
        <p:spPr>
          <a:xfrm>
            <a:off x="3131840" y="3356992"/>
            <a:ext cx="2016224"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itle 8"/>
          <p:cNvSpPr txBox="1">
            <a:spLocks/>
          </p:cNvSpPr>
          <p:nvPr/>
        </p:nvSpPr>
        <p:spPr>
          <a:xfrm>
            <a:off x="467544" y="234522"/>
            <a:ext cx="8208912" cy="792088"/>
          </a:xfrm>
          <a:prstGeom prst="rect">
            <a:avLst/>
          </a:prstGeom>
          <a:solidFill>
            <a:schemeClr val="accent6">
              <a:lumMod val="40000"/>
              <a:lumOff val="60000"/>
            </a:schemeClr>
          </a:solidFill>
          <a:ln>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600" b="1" smtClean="0">
                <a:solidFill>
                  <a:schemeClr val="tx2"/>
                </a:solidFill>
              </a:rPr>
              <a:t>India at a glance</a:t>
            </a:r>
            <a:endParaRPr lang="en-IN" sz="3600" b="1" dirty="0">
              <a:solidFill>
                <a:schemeClr val="tx2"/>
              </a:solidFill>
            </a:endParaRPr>
          </a:p>
        </p:txBody>
      </p:sp>
      <p:sp>
        <p:nvSpPr>
          <p:cNvPr id="2" name="Footer Placeholder 1"/>
          <p:cNvSpPr>
            <a:spLocks noGrp="1"/>
          </p:cNvSpPr>
          <p:nvPr>
            <p:ph type="ftr" sz="quarter" idx="11"/>
          </p:nvPr>
        </p:nvSpPr>
        <p:spPr>
          <a:xfrm>
            <a:off x="3124200" y="6356350"/>
            <a:ext cx="2895600" cy="365125"/>
          </a:xfrm>
        </p:spPr>
        <p:txBody>
          <a:bodyPr/>
          <a:lstStyle/>
          <a:p>
            <a:r>
              <a:rPr lang="en-US" dirty="0" smtClean="0"/>
              <a:t>SIRC of ICAI</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2405093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215">
            <a:extLst>
              <a:ext uri="{FF2B5EF4-FFF2-40B4-BE49-F238E27FC236}">
                <a16:creationId xmlns:a16="http://schemas.microsoft.com/office/drawing/2014/main" xmlns="" id="{FB8B5CE2-7B32-4697-99F2-229EAE00BA0B}"/>
              </a:ext>
            </a:extLst>
          </p:cNvPr>
          <p:cNvSpPr/>
          <p:nvPr/>
        </p:nvSpPr>
        <p:spPr>
          <a:xfrm>
            <a:off x="1870377" y="3993969"/>
            <a:ext cx="6711842" cy="2274304"/>
          </a:xfrm>
          <a:prstGeom prst="rect">
            <a:avLst/>
          </a:prstGeom>
          <a:solidFill>
            <a:srgbClr val="01A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cxnSp>
        <p:nvCxnSpPr>
          <p:cNvPr id="101" name="Straight Connector 100">
            <a:extLst>
              <a:ext uri="{FF2B5EF4-FFF2-40B4-BE49-F238E27FC236}">
                <a16:creationId xmlns:a16="http://schemas.microsoft.com/office/drawing/2014/main" xmlns="" id="{984D2363-37CA-417B-B964-71B06DE4D48A}"/>
              </a:ext>
            </a:extLst>
          </p:cNvPr>
          <p:cNvCxnSpPr>
            <a:cxnSpLocks/>
          </p:cNvCxnSpPr>
          <p:nvPr/>
        </p:nvCxnSpPr>
        <p:spPr>
          <a:xfrm>
            <a:off x="6909479" y="2097900"/>
            <a:ext cx="0" cy="17852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C20B61D4-D9CA-4B28-A95F-9CE123498069}"/>
              </a:ext>
            </a:extLst>
          </p:cNvPr>
          <p:cNvCxnSpPr>
            <a:cxnSpLocks/>
          </p:cNvCxnSpPr>
          <p:nvPr/>
        </p:nvCxnSpPr>
        <p:spPr>
          <a:xfrm>
            <a:off x="7743356" y="2099065"/>
            <a:ext cx="0" cy="17852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31DBEC45-BD14-4070-B342-224879268C2D}"/>
              </a:ext>
            </a:extLst>
          </p:cNvPr>
          <p:cNvCxnSpPr>
            <a:cxnSpLocks/>
          </p:cNvCxnSpPr>
          <p:nvPr/>
        </p:nvCxnSpPr>
        <p:spPr>
          <a:xfrm>
            <a:off x="5208584" y="2084648"/>
            <a:ext cx="0" cy="17852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2A33F10D-19B4-4C67-AFEE-035713B4AA44}"/>
              </a:ext>
            </a:extLst>
          </p:cNvPr>
          <p:cNvCxnSpPr>
            <a:cxnSpLocks/>
          </p:cNvCxnSpPr>
          <p:nvPr/>
        </p:nvCxnSpPr>
        <p:spPr>
          <a:xfrm>
            <a:off x="6058457" y="2085813"/>
            <a:ext cx="0" cy="17852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74FDE758-B38E-413D-9FEE-9216A584AC87}"/>
              </a:ext>
            </a:extLst>
          </p:cNvPr>
          <p:cNvCxnSpPr>
            <a:cxnSpLocks/>
          </p:cNvCxnSpPr>
          <p:nvPr/>
        </p:nvCxnSpPr>
        <p:spPr>
          <a:xfrm>
            <a:off x="3546431" y="2083483"/>
            <a:ext cx="0" cy="17852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41C033EB-18EC-4F49-A130-AEDC0957F74D}"/>
              </a:ext>
            </a:extLst>
          </p:cNvPr>
          <p:cNvCxnSpPr>
            <a:cxnSpLocks/>
          </p:cNvCxnSpPr>
          <p:nvPr/>
        </p:nvCxnSpPr>
        <p:spPr>
          <a:xfrm>
            <a:off x="4386365" y="2084648"/>
            <a:ext cx="0" cy="17852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xmlns="" id="{CF1B39AB-643A-4B3E-9C03-98AD579E49FB}"/>
              </a:ext>
            </a:extLst>
          </p:cNvPr>
          <p:cNvSpPr/>
          <p:nvPr/>
        </p:nvSpPr>
        <p:spPr>
          <a:xfrm>
            <a:off x="624775" y="2767378"/>
            <a:ext cx="1128713" cy="1088113"/>
          </a:xfrm>
          <a:prstGeom prst="rect">
            <a:avLst/>
          </a:prstGeom>
          <a:solidFill>
            <a:srgbClr val="FF9A3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grpSp>
        <p:nvGrpSpPr>
          <p:cNvPr id="108" name="Group 107">
            <a:extLst>
              <a:ext uri="{FF2B5EF4-FFF2-40B4-BE49-F238E27FC236}">
                <a16:creationId xmlns:a16="http://schemas.microsoft.com/office/drawing/2014/main" xmlns="" id="{79888A1F-5AF4-4FFB-82CF-66CA367ADF04}"/>
              </a:ext>
            </a:extLst>
          </p:cNvPr>
          <p:cNvGrpSpPr/>
          <p:nvPr/>
        </p:nvGrpSpPr>
        <p:grpSpPr>
          <a:xfrm>
            <a:off x="1870380" y="2724642"/>
            <a:ext cx="6711842" cy="1145265"/>
            <a:chOff x="2257425" y="2528812"/>
            <a:chExt cx="9342655" cy="1145265"/>
          </a:xfrm>
        </p:grpSpPr>
        <p:cxnSp>
          <p:nvCxnSpPr>
            <p:cNvPr id="109" name="Straight Connector 108">
              <a:extLst>
                <a:ext uri="{FF2B5EF4-FFF2-40B4-BE49-F238E27FC236}">
                  <a16:creationId xmlns:a16="http://schemas.microsoft.com/office/drawing/2014/main" xmlns="" id="{1D4723DA-DD22-4702-8BC1-3F28EC5511EB}"/>
                </a:ext>
              </a:extLst>
            </p:cNvPr>
            <p:cNvCxnSpPr/>
            <p:nvPr/>
          </p:nvCxnSpPr>
          <p:spPr>
            <a:xfrm flipH="1">
              <a:off x="2257425" y="3674077"/>
              <a:ext cx="93426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00DAADC7-4311-461A-B5D9-0E79660AF565}"/>
                </a:ext>
              </a:extLst>
            </p:cNvPr>
            <p:cNvCxnSpPr/>
            <p:nvPr/>
          </p:nvCxnSpPr>
          <p:spPr>
            <a:xfrm flipH="1">
              <a:off x="2257425" y="2528812"/>
              <a:ext cx="93426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xmlns="" id="{03120FC6-FAD8-4C8D-B8C2-D764CD482254}"/>
              </a:ext>
            </a:extLst>
          </p:cNvPr>
          <p:cNvGrpSpPr/>
          <p:nvPr/>
        </p:nvGrpSpPr>
        <p:grpSpPr>
          <a:xfrm>
            <a:off x="1870379" y="2084647"/>
            <a:ext cx="6711842" cy="1785258"/>
            <a:chOff x="2145152" y="2528812"/>
            <a:chExt cx="8404385" cy="1509869"/>
          </a:xfrm>
        </p:grpSpPr>
        <p:cxnSp>
          <p:nvCxnSpPr>
            <p:cNvPr id="114" name="Straight Connector 113">
              <a:extLst>
                <a:ext uri="{FF2B5EF4-FFF2-40B4-BE49-F238E27FC236}">
                  <a16:creationId xmlns:a16="http://schemas.microsoft.com/office/drawing/2014/main" xmlns="" id="{B4D5D3A2-8653-4FAA-9161-0FC5CCF04B9E}"/>
                </a:ext>
              </a:extLst>
            </p:cNvPr>
            <p:cNvCxnSpPr>
              <a:cxnSpLocks/>
            </p:cNvCxnSpPr>
            <p:nvPr/>
          </p:nvCxnSpPr>
          <p:spPr>
            <a:xfrm flipH="1">
              <a:off x="2145152" y="2528812"/>
              <a:ext cx="1" cy="150986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9C379978-2A6B-465E-BF6D-33DBBB90CA89}"/>
                </a:ext>
              </a:extLst>
            </p:cNvPr>
            <p:cNvCxnSpPr>
              <a:cxnSpLocks/>
            </p:cNvCxnSpPr>
            <p:nvPr/>
          </p:nvCxnSpPr>
          <p:spPr>
            <a:xfrm>
              <a:off x="3195701" y="2528812"/>
              <a:ext cx="0" cy="150986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9D28C9F7-C65B-45F6-B141-51C76938A061}"/>
                </a:ext>
              </a:extLst>
            </p:cNvPr>
            <p:cNvCxnSpPr>
              <a:cxnSpLocks/>
            </p:cNvCxnSpPr>
            <p:nvPr/>
          </p:nvCxnSpPr>
          <p:spPr>
            <a:xfrm>
              <a:off x="10549537" y="2540020"/>
              <a:ext cx="0" cy="14976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27" name="Footer Placeholder 2">
            <a:extLst>
              <a:ext uri="{FF2B5EF4-FFF2-40B4-BE49-F238E27FC236}">
                <a16:creationId xmlns:a16="http://schemas.microsoft.com/office/drawing/2014/main" xmlns="" id="{73D38C36-2332-41EC-BDEF-D1044974639A}"/>
              </a:ext>
            </a:extLst>
          </p:cNvPr>
          <p:cNvSpPr txBox="1">
            <a:spLocks/>
          </p:cNvSpPr>
          <p:nvPr/>
        </p:nvSpPr>
        <p:spPr>
          <a:xfrm>
            <a:off x="847016" y="3157548"/>
            <a:ext cx="673582"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Semibold" charset="0"/>
                <a:ea typeface="Open Sans Semibold" charset="0"/>
                <a:cs typeface="Open Sans Semibold" charset="0"/>
              </a:rPr>
              <a:t>INDIA</a:t>
            </a:r>
          </a:p>
        </p:txBody>
      </p:sp>
      <p:sp>
        <p:nvSpPr>
          <p:cNvPr id="130" name="Footer Placeholder 2">
            <a:extLst>
              <a:ext uri="{FF2B5EF4-FFF2-40B4-BE49-F238E27FC236}">
                <a16:creationId xmlns:a16="http://schemas.microsoft.com/office/drawing/2014/main" xmlns="" id="{682BD459-0231-4FE6-9CD9-314FC880877F}"/>
              </a:ext>
            </a:extLst>
          </p:cNvPr>
          <p:cNvSpPr txBox="1">
            <a:spLocks/>
          </p:cNvSpPr>
          <p:nvPr/>
        </p:nvSpPr>
        <p:spPr>
          <a:xfrm>
            <a:off x="1789586" y="2914717"/>
            <a:ext cx="1067921" cy="538609"/>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chemeClr val="tx1">
                    <a:lumMod val="65000"/>
                    <a:lumOff val="35000"/>
                  </a:schemeClr>
                </a:solidFill>
                <a:latin typeface="Open Sans Semibold" charset="0"/>
                <a:ea typeface="Open Sans Semibold" charset="0"/>
                <a:cs typeface="Open Sans Semibold" charset="0"/>
              </a:rPr>
              <a:t>739.4</a:t>
            </a:r>
            <a:endParaRPr lang="en-US" sz="1600" b="1" dirty="0">
              <a:solidFill>
                <a:schemeClr val="tx1">
                  <a:lumMod val="65000"/>
                  <a:lumOff val="35000"/>
                </a:schemeClr>
              </a:solidFill>
              <a:latin typeface="Open Sans Semibold" charset="0"/>
              <a:ea typeface="Open Sans Semibold" charset="0"/>
              <a:cs typeface="Open Sans Semibold" charset="0"/>
            </a:endParaRPr>
          </a:p>
          <a:p>
            <a:r>
              <a:rPr lang="en-US" sz="1100" b="1" dirty="0" smtClean="0">
                <a:solidFill>
                  <a:schemeClr val="tx1">
                    <a:lumMod val="65000"/>
                    <a:lumOff val="35000"/>
                  </a:schemeClr>
                </a:solidFill>
                <a:latin typeface="Open Sans Semibold" charset="0"/>
                <a:ea typeface="Open Sans Semibold" charset="0"/>
                <a:cs typeface="Open Sans Semibold" charset="0"/>
              </a:rPr>
              <a:t>(2nd largest)</a:t>
            </a:r>
            <a:endParaRPr lang="en-US" sz="1400" b="1" dirty="0">
              <a:solidFill>
                <a:schemeClr val="tx1">
                  <a:lumMod val="65000"/>
                  <a:lumOff val="35000"/>
                </a:schemeClr>
              </a:solidFill>
              <a:latin typeface="Open Sans Semibold" charset="0"/>
              <a:ea typeface="Open Sans Semibold" charset="0"/>
              <a:cs typeface="Open Sans Semibold" charset="0"/>
            </a:endParaRPr>
          </a:p>
        </p:txBody>
      </p:sp>
      <p:sp>
        <p:nvSpPr>
          <p:cNvPr id="133" name="Footer Placeholder 2">
            <a:extLst>
              <a:ext uri="{FF2B5EF4-FFF2-40B4-BE49-F238E27FC236}">
                <a16:creationId xmlns:a16="http://schemas.microsoft.com/office/drawing/2014/main" xmlns="" id="{248625BF-4B42-45A8-89BD-D9FC35DA9795}"/>
              </a:ext>
            </a:extLst>
          </p:cNvPr>
          <p:cNvSpPr txBox="1">
            <a:spLocks/>
          </p:cNvSpPr>
          <p:nvPr/>
        </p:nvSpPr>
        <p:spPr>
          <a:xfrm>
            <a:off x="2612245" y="3042132"/>
            <a:ext cx="1027845" cy="538609"/>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800" b="1" dirty="0">
                <a:solidFill>
                  <a:schemeClr val="tx1">
                    <a:lumMod val="65000"/>
                    <a:lumOff val="35000"/>
                  </a:schemeClr>
                </a:solidFill>
                <a:latin typeface="Open Sans Semibold" charset="0"/>
                <a:ea typeface="Open Sans Semibold" charset="0"/>
                <a:cs typeface="Open Sans Semibold" charset="0"/>
              </a:rPr>
              <a:t>220</a:t>
            </a:r>
          </a:p>
          <a:p>
            <a:r>
              <a:rPr lang="en-IN" sz="1100" b="1" dirty="0" smtClean="0">
                <a:solidFill>
                  <a:schemeClr val="tx1">
                    <a:lumMod val="65000"/>
                    <a:lumOff val="35000"/>
                  </a:schemeClr>
                </a:solidFill>
                <a:latin typeface="Open Sans Semibold" charset="0"/>
                <a:ea typeface="Open Sans Semibold" charset="0"/>
                <a:cs typeface="Open Sans Semibold" charset="0"/>
              </a:rPr>
              <a:t>(4th </a:t>
            </a:r>
            <a:r>
              <a:rPr lang="en-IN" sz="1100" b="1" dirty="0">
                <a:solidFill>
                  <a:schemeClr val="tx1">
                    <a:lumMod val="65000"/>
                    <a:lumOff val="35000"/>
                  </a:schemeClr>
                </a:solidFill>
                <a:latin typeface="Open Sans Semibold" charset="0"/>
                <a:ea typeface="Open Sans Semibold" charset="0"/>
                <a:cs typeface="Open Sans Semibold" charset="0"/>
              </a:rPr>
              <a:t>largest </a:t>
            </a:r>
            <a:r>
              <a:rPr lang="en-IN" sz="1100" b="1" dirty="0" smtClean="0">
                <a:solidFill>
                  <a:schemeClr val="tx1">
                    <a:lumMod val="65000"/>
                    <a:lumOff val="35000"/>
                  </a:schemeClr>
                </a:solidFill>
                <a:latin typeface="Open Sans Semibold" charset="0"/>
                <a:ea typeface="Open Sans Semibold" charset="0"/>
                <a:cs typeface="Open Sans Semibold" charset="0"/>
              </a:rPr>
              <a:t>)</a:t>
            </a:r>
            <a:endParaRPr lang="en-IN" sz="1100" b="1" dirty="0">
              <a:solidFill>
                <a:schemeClr val="tx1">
                  <a:lumMod val="65000"/>
                  <a:lumOff val="35000"/>
                </a:schemeClr>
              </a:solidFill>
              <a:latin typeface="Open Sans Semibold" charset="0"/>
              <a:ea typeface="Open Sans Semibold" charset="0"/>
              <a:cs typeface="Open Sans Semibold" charset="0"/>
            </a:endParaRPr>
          </a:p>
        </p:txBody>
      </p:sp>
      <p:sp>
        <p:nvSpPr>
          <p:cNvPr id="136" name="Footer Placeholder 2">
            <a:extLst>
              <a:ext uri="{FF2B5EF4-FFF2-40B4-BE49-F238E27FC236}">
                <a16:creationId xmlns:a16="http://schemas.microsoft.com/office/drawing/2014/main" xmlns="" id="{FB9C06DD-75B2-4DF4-AECD-FB2869BAB4B0}"/>
              </a:ext>
            </a:extLst>
          </p:cNvPr>
          <p:cNvSpPr txBox="1">
            <a:spLocks/>
          </p:cNvSpPr>
          <p:nvPr/>
        </p:nvSpPr>
        <p:spPr>
          <a:xfrm>
            <a:off x="3455147" y="3157548"/>
            <a:ext cx="1027845" cy="538609"/>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800" b="1" dirty="0">
                <a:solidFill>
                  <a:schemeClr val="tx1">
                    <a:lumMod val="65000"/>
                    <a:lumOff val="35000"/>
                  </a:schemeClr>
                </a:solidFill>
                <a:latin typeface="Open Sans Semibold" charset="0"/>
              </a:rPr>
              <a:t>345</a:t>
            </a:r>
          </a:p>
          <a:p>
            <a:r>
              <a:rPr lang="en-IN" sz="1100" b="1" dirty="0" smtClean="0">
                <a:solidFill>
                  <a:schemeClr val="tx1">
                    <a:lumMod val="65000"/>
                    <a:lumOff val="35000"/>
                  </a:schemeClr>
                </a:solidFill>
                <a:latin typeface="Open Sans Semibold" charset="0"/>
                <a:ea typeface="Open Sans Semibold" charset="0"/>
                <a:cs typeface="Open Sans Semibold" charset="0"/>
              </a:rPr>
              <a:t>(7th </a:t>
            </a:r>
            <a:r>
              <a:rPr lang="en-IN" sz="1100" b="1" dirty="0">
                <a:solidFill>
                  <a:schemeClr val="tx1">
                    <a:lumMod val="65000"/>
                    <a:lumOff val="35000"/>
                  </a:schemeClr>
                </a:solidFill>
                <a:latin typeface="Open Sans Semibold" charset="0"/>
                <a:ea typeface="Open Sans Semibold" charset="0"/>
                <a:cs typeface="Open Sans Semibold" charset="0"/>
              </a:rPr>
              <a:t>largest </a:t>
            </a:r>
            <a:r>
              <a:rPr lang="en-IN" sz="1100" b="1" dirty="0" smtClean="0">
                <a:solidFill>
                  <a:schemeClr val="tx1">
                    <a:lumMod val="65000"/>
                    <a:lumOff val="35000"/>
                  </a:schemeClr>
                </a:solidFill>
                <a:latin typeface="Open Sans Semibold" charset="0"/>
                <a:ea typeface="Open Sans Semibold" charset="0"/>
                <a:cs typeface="Open Sans Semibold" charset="0"/>
              </a:rPr>
              <a:t>)</a:t>
            </a:r>
            <a:endParaRPr lang="en-IN" sz="1100" b="1" dirty="0">
              <a:solidFill>
                <a:schemeClr val="tx1">
                  <a:lumMod val="65000"/>
                  <a:lumOff val="35000"/>
                </a:schemeClr>
              </a:solidFill>
              <a:latin typeface="Open Sans Semibold" charset="0"/>
              <a:ea typeface="Open Sans Semibold" charset="0"/>
              <a:cs typeface="Open Sans Semibold" charset="0"/>
            </a:endParaRPr>
          </a:p>
        </p:txBody>
      </p:sp>
      <p:sp>
        <p:nvSpPr>
          <p:cNvPr id="142" name="Footer Placeholder 2">
            <a:extLst>
              <a:ext uri="{FF2B5EF4-FFF2-40B4-BE49-F238E27FC236}">
                <a16:creationId xmlns:a16="http://schemas.microsoft.com/office/drawing/2014/main" xmlns="" id="{2711D3C5-A1E7-4824-B48F-4A4B4A168E6B}"/>
              </a:ext>
            </a:extLst>
          </p:cNvPr>
          <p:cNvSpPr txBox="1">
            <a:spLocks/>
          </p:cNvSpPr>
          <p:nvPr/>
        </p:nvSpPr>
        <p:spPr>
          <a:xfrm>
            <a:off x="5174693" y="2872855"/>
            <a:ext cx="921165" cy="707886"/>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800" b="1" dirty="0">
                <a:solidFill>
                  <a:schemeClr val="tx1">
                    <a:lumMod val="65000"/>
                    <a:lumOff val="35000"/>
                  </a:schemeClr>
                </a:solidFill>
                <a:latin typeface="Open Sans Semibold" charset="0"/>
                <a:ea typeface="Open Sans Semibold" charset="0"/>
                <a:cs typeface="Open Sans Semibold" charset="0"/>
              </a:rPr>
              <a:t>5.6</a:t>
            </a:r>
          </a:p>
          <a:p>
            <a:r>
              <a:rPr lang="en-IN" sz="1100" b="1" dirty="0" smtClean="0">
                <a:solidFill>
                  <a:schemeClr val="tx1">
                    <a:lumMod val="65000"/>
                    <a:lumOff val="35000"/>
                  </a:schemeClr>
                </a:solidFill>
                <a:latin typeface="Open Sans Semibold" charset="0"/>
                <a:ea typeface="Open Sans Semibold" charset="0"/>
                <a:cs typeface="Open Sans Semibold" charset="0"/>
              </a:rPr>
              <a:t>(3rd largest)</a:t>
            </a:r>
            <a:endParaRPr lang="en-IN" sz="1100" b="1" dirty="0">
              <a:solidFill>
                <a:schemeClr val="tx1">
                  <a:lumMod val="65000"/>
                  <a:lumOff val="35000"/>
                </a:schemeClr>
              </a:solidFill>
              <a:latin typeface="Open Sans Semibold" charset="0"/>
              <a:ea typeface="Open Sans Semibold" charset="0"/>
              <a:cs typeface="Open Sans Semibold" charset="0"/>
            </a:endParaRPr>
          </a:p>
        </p:txBody>
      </p:sp>
      <p:sp>
        <p:nvSpPr>
          <p:cNvPr id="145" name="Footer Placeholder 2">
            <a:extLst>
              <a:ext uri="{FF2B5EF4-FFF2-40B4-BE49-F238E27FC236}">
                <a16:creationId xmlns:a16="http://schemas.microsoft.com/office/drawing/2014/main" xmlns="" id="{90B166D2-5498-47CA-82D9-02B3044DD759}"/>
              </a:ext>
            </a:extLst>
          </p:cNvPr>
          <p:cNvSpPr txBox="1">
            <a:spLocks/>
          </p:cNvSpPr>
          <p:nvPr/>
        </p:nvSpPr>
        <p:spPr>
          <a:xfrm>
            <a:off x="5967523" y="2904661"/>
            <a:ext cx="1029449" cy="538609"/>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800" b="1" dirty="0">
                <a:solidFill>
                  <a:schemeClr val="tx1">
                    <a:lumMod val="65000"/>
                    <a:lumOff val="35000"/>
                  </a:schemeClr>
                </a:solidFill>
                <a:latin typeface="Open Sans Semibold" charset="0"/>
                <a:ea typeface="Open Sans Semibold" charset="0"/>
                <a:cs typeface="Open Sans Semibold" charset="0"/>
              </a:rPr>
              <a:t>1.2</a:t>
            </a:r>
          </a:p>
          <a:p>
            <a:r>
              <a:rPr lang="en-IN" sz="1100" b="1" dirty="0">
                <a:solidFill>
                  <a:schemeClr val="tx1">
                    <a:lumMod val="65000"/>
                    <a:lumOff val="35000"/>
                  </a:schemeClr>
                </a:solidFill>
                <a:latin typeface="Open Sans Semibold" charset="0"/>
                <a:ea typeface="Open Sans Semibold" charset="0"/>
                <a:cs typeface="Open Sans Semibold" charset="0"/>
              </a:rPr>
              <a:t>(2.5 by 2020)</a:t>
            </a:r>
            <a:endParaRPr lang="en-IN" sz="1600" b="1" dirty="0">
              <a:solidFill>
                <a:schemeClr val="tx1">
                  <a:lumMod val="65000"/>
                  <a:lumOff val="35000"/>
                </a:schemeClr>
              </a:solidFill>
              <a:latin typeface="Open Sans Semibold" charset="0"/>
              <a:ea typeface="Open Sans Semibold" charset="0"/>
              <a:cs typeface="Open Sans Semibold" charset="0"/>
            </a:endParaRPr>
          </a:p>
        </p:txBody>
      </p:sp>
      <p:sp>
        <p:nvSpPr>
          <p:cNvPr id="148" name="Footer Placeholder 2">
            <a:extLst>
              <a:ext uri="{FF2B5EF4-FFF2-40B4-BE49-F238E27FC236}">
                <a16:creationId xmlns:a16="http://schemas.microsoft.com/office/drawing/2014/main" xmlns="" id="{D64CCF93-4541-4D1B-989B-D1B2435AF3DA}"/>
              </a:ext>
            </a:extLst>
          </p:cNvPr>
          <p:cNvSpPr txBox="1">
            <a:spLocks/>
          </p:cNvSpPr>
          <p:nvPr/>
        </p:nvSpPr>
        <p:spPr>
          <a:xfrm>
            <a:off x="6837072" y="3042132"/>
            <a:ext cx="997389" cy="538609"/>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800" b="1" dirty="0">
                <a:solidFill>
                  <a:schemeClr val="tx1">
                    <a:lumMod val="65000"/>
                    <a:lumOff val="35000"/>
                  </a:schemeClr>
                </a:solidFill>
                <a:latin typeface="Open Sans Semibold" charset="0"/>
                <a:ea typeface="Open Sans Semibold" charset="0"/>
                <a:cs typeface="Open Sans Semibold" charset="0"/>
              </a:rPr>
              <a:t>1260</a:t>
            </a:r>
          </a:p>
          <a:p>
            <a:r>
              <a:rPr lang="en-IN" sz="1100" b="1" dirty="0" smtClean="0">
                <a:solidFill>
                  <a:schemeClr val="tx1">
                    <a:lumMod val="65000"/>
                    <a:lumOff val="35000"/>
                  </a:schemeClr>
                </a:solidFill>
                <a:latin typeface="Open Sans Semibold" charset="0"/>
                <a:ea typeface="Open Sans Semibold" charset="0"/>
                <a:cs typeface="Open Sans Semibold" charset="0"/>
              </a:rPr>
              <a:t>(3rd largest)</a:t>
            </a:r>
            <a:endParaRPr lang="en-IN" sz="1100" b="1" dirty="0">
              <a:solidFill>
                <a:schemeClr val="tx1">
                  <a:lumMod val="65000"/>
                  <a:lumOff val="35000"/>
                </a:schemeClr>
              </a:solidFill>
              <a:latin typeface="Open Sans Semibold" charset="0"/>
              <a:ea typeface="Open Sans Semibold" charset="0"/>
              <a:cs typeface="Open Sans Semibold" charset="0"/>
            </a:endParaRPr>
          </a:p>
        </p:txBody>
      </p:sp>
      <p:sp>
        <p:nvSpPr>
          <p:cNvPr id="151" name="Footer Placeholder 2">
            <a:extLst>
              <a:ext uri="{FF2B5EF4-FFF2-40B4-BE49-F238E27FC236}">
                <a16:creationId xmlns:a16="http://schemas.microsoft.com/office/drawing/2014/main" xmlns="" id="{9F9B2447-402A-4D72-8B9B-05DC43D4655F}"/>
              </a:ext>
            </a:extLst>
          </p:cNvPr>
          <p:cNvSpPr txBox="1">
            <a:spLocks/>
          </p:cNvSpPr>
          <p:nvPr/>
        </p:nvSpPr>
        <p:spPr>
          <a:xfrm>
            <a:off x="7648255" y="2888243"/>
            <a:ext cx="1029449" cy="538609"/>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800" b="1" dirty="0">
                <a:solidFill>
                  <a:schemeClr val="tx1">
                    <a:lumMod val="65000"/>
                    <a:lumOff val="35000"/>
                  </a:schemeClr>
                </a:solidFill>
                <a:latin typeface="Open Sans Semibold" charset="0"/>
                <a:ea typeface="Open Sans Semibold" charset="0"/>
                <a:cs typeface="Open Sans Semibold" charset="0"/>
              </a:rPr>
              <a:t>67.5</a:t>
            </a:r>
          </a:p>
          <a:p>
            <a:r>
              <a:rPr lang="en-IN" sz="1100" b="1" dirty="0" smtClean="0">
                <a:solidFill>
                  <a:schemeClr val="tx1">
                    <a:lumMod val="65000"/>
                    <a:lumOff val="35000"/>
                  </a:schemeClr>
                </a:solidFill>
                <a:latin typeface="Open Sans Semibold" charset="0"/>
                <a:ea typeface="Open Sans Semibold" charset="0"/>
                <a:cs typeface="Open Sans Semibold" charset="0"/>
              </a:rPr>
              <a:t>(2nd largest)</a:t>
            </a:r>
            <a:endParaRPr lang="en-IN" sz="1100" b="1" dirty="0">
              <a:solidFill>
                <a:schemeClr val="tx1">
                  <a:lumMod val="65000"/>
                  <a:lumOff val="35000"/>
                </a:schemeClr>
              </a:solidFill>
              <a:latin typeface="Open Sans Semibold" charset="0"/>
              <a:ea typeface="Open Sans Semibold" charset="0"/>
              <a:cs typeface="Open Sans Semibold" charset="0"/>
            </a:endParaRPr>
          </a:p>
        </p:txBody>
      </p:sp>
      <p:sp>
        <p:nvSpPr>
          <p:cNvPr id="2" name="Rectangle 1">
            <a:extLst>
              <a:ext uri="{FF2B5EF4-FFF2-40B4-BE49-F238E27FC236}">
                <a16:creationId xmlns:a16="http://schemas.microsoft.com/office/drawing/2014/main" xmlns="" id="{7B284E75-80F3-4805-8567-007E5F4D3EA4}"/>
              </a:ext>
            </a:extLst>
          </p:cNvPr>
          <p:cNvSpPr/>
          <p:nvPr/>
        </p:nvSpPr>
        <p:spPr>
          <a:xfrm>
            <a:off x="1870379" y="1852736"/>
            <a:ext cx="838978" cy="892313"/>
          </a:xfrm>
          <a:prstGeom prst="rect">
            <a:avLst/>
          </a:prstGeom>
          <a:solidFill>
            <a:srgbClr val="01A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3" name="Rectangle 272">
            <a:extLst>
              <a:ext uri="{FF2B5EF4-FFF2-40B4-BE49-F238E27FC236}">
                <a16:creationId xmlns:a16="http://schemas.microsoft.com/office/drawing/2014/main" xmlns="" id="{0950D380-800E-47A7-8F3F-28D6A5D17013}"/>
              </a:ext>
            </a:extLst>
          </p:cNvPr>
          <p:cNvSpPr/>
          <p:nvPr/>
        </p:nvSpPr>
        <p:spPr>
          <a:xfrm>
            <a:off x="2707454" y="1852736"/>
            <a:ext cx="838978" cy="892313"/>
          </a:xfrm>
          <a:prstGeom prst="rect">
            <a:avLst/>
          </a:prstGeom>
          <a:solidFill>
            <a:srgbClr val="7C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4" name="Rectangle 273">
            <a:extLst>
              <a:ext uri="{FF2B5EF4-FFF2-40B4-BE49-F238E27FC236}">
                <a16:creationId xmlns:a16="http://schemas.microsoft.com/office/drawing/2014/main" xmlns="" id="{ECFA8108-E582-43E5-ABCB-715CC965F435}"/>
              </a:ext>
            </a:extLst>
          </p:cNvPr>
          <p:cNvSpPr/>
          <p:nvPr/>
        </p:nvSpPr>
        <p:spPr>
          <a:xfrm>
            <a:off x="3547388" y="1852736"/>
            <a:ext cx="838978" cy="892313"/>
          </a:xfrm>
          <a:prstGeom prst="rect">
            <a:avLst/>
          </a:prstGeom>
          <a:solidFill>
            <a:srgbClr val="01A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5" name="Rectangle 274">
            <a:extLst>
              <a:ext uri="{FF2B5EF4-FFF2-40B4-BE49-F238E27FC236}">
                <a16:creationId xmlns:a16="http://schemas.microsoft.com/office/drawing/2014/main" xmlns="" id="{8A6E39CF-D582-48DB-98F6-490D72FF8F56}"/>
              </a:ext>
            </a:extLst>
          </p:cNvPr>
          <p:cNvSpPr/>
          <p:nvPr/>
        </p:nvSpPr>
        <p:spPr>
          <a:xfrm>
            <a:off x="4378335" y="1852736"/>
            <a:ext cx="838978" cy="892313"/>
          </a:xfrm>
          <a:prstGeom prst="rect">
            <a:avLst/>
          </a:prstGeom>
          <a:solidFill>
            <a:srgbClr val="7C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6" name="Rectangle 275">
            <a:extLst>
              <a:ext uri="{FF2B5EF4-FFF2-40B4-BE49-F238E27FC236}">
                <a16:creationId xmlns:a16="http://schemas.microsoft.com/office/drawing/2014/main" xmlns="" id="{1EB42193-0AEC-4946-B75B-689762F1E58D}"/>
              </a:ext>
            </a:extLst>
          </p:cNvPr>
          <p:cNvSpPr/>
          <p:nvPr/>
        </p:nvSpPr>
        <p:spPr>
          <a:xfrm>
            <a:off x="5208105" y="1852736"/>
            <a:ext cx="925294" cy="892313"/>
          </a:xfrm>
          <a:prstGeom prst="rect">
            <a:avLst/>
          </a:prstGeom>
          <a:solidFill>
            <a:srgbClr val="01A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7" name="Rectangle 276">
            <a:extLst>
              <a:ext uri="{FF2B5EF4-FFF2-40B4-BE49-F238E27FC236}">
                <a16:creationId xmlns:a16="http://schemas.microsoft.com/office/drawing/2014/main" xmlns="" id="{CAF7A493-B21B-4449-B5FB-188215E505D3}"/>
              </a:ext>
            </a:extLst>
          </p:cNvPr>
          <p:cNvSpPr/>
          <p:nvPr/>
        </p:nvSpPr>
        <p:spPr>
          <a:xfrm>
            <a:off x="6070501" y="1852736"/>
            <a:ext cx="838978" cy="892313"/>
          </a:xfrm>
          <a:prstGeom prst="rect">
            <a:avLst/>
          </a:prstGeom>
          <a:solidFill>
            <a:srgbClr val="7C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8" name="Rectangle 277">
            <a:extLst>
              <a:ext uri="{FF2B5EF4-FFF2-40B4-BE49-F238E27FC236}">
                <a16:creationId xmlns:a16="http://schemas.microsoft.com/office/drawing/2014/main" xmlns="" id="{2F7E08EA-7DEA-471B-B51A-7349C17D932D}"/>
              </a:ext>
            </a:extLst>
          </p:cNvPr>
          <p:cNvSpPr/>
          <p:nvPr/>
        </p:nvSpPr>
        <p:spPr>
          <a:xfrm>
            <a:off x="6909497" y="1852736"/>
            <a:ext cx="838978" cy="892313"/>
          </a:xfrm>
          <a:prstGeom prst="rect">
            <a:avLst/>
          </a:prstGeom>
          <a:solidFill>
            <a:srgbClr val="01A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9" name="Rectangle 278">
            <a:extLst>
              <a:ext uri="{FF2B5EF4-FFF2-40B4-BE49-F238E27FC236}">
                <a16:creationId xmlns:a16="http://schemas.microsoft.com/office/drawing/2014/main" xmlns="" id="{7056E233-B5F3-4DDF-9459-28D9CAFAC14E}"/>
              </a:ext>
            </a:extLst>
          </p:cNvPr>
          <p:cNvSpPr/>
          <p:nvPr/>
        </p:nvSpPr>
        <p:spPr>
          <a:xfrm>
            <a:off x="7738519" y="1852736"/>
            <a:ext cx="848923" cy="892313"/>
          </a:xfrm>
          <a:prstGeom prst="rect">
            <a:avLst/>
          </a:prstGeom>
          <a:solidFill>
            <a:srgbClr val="7C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26" name="Footer Placeholder 2">
            <a:extLst>
              <a:ext uri="{FF2B5EF4-FFF2-40B4-BE49-F238E27FC236}">
                <a16:creationId xmlns:a16="http://schemas.microsoft.com/office/drawing/2014/main" xmlns="" id="{9BB31E0B-7DB4-4B84-BB44-8D22F3AB249F}"/>
              </a:ext>
            </a:extLst>
          </p:cNvPr>
          <p:cNvSpPr txBox="1">
            <a:spLocks/>
          </p:cNvSpPr>
          <p:nvPr/>
        </p:nvSpPr>
        <p:spPr>
          <a:xfrm>
            <a:off x="1789586" y="2292616"/>
            <a:ext cx="880962" cy="400110"/>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bg1"/>
                </a:solidFill>
                <a:latin typeface="Open Sans" charset="0"/>
                <a:ea typeface="Open Sans" charset="0"/>
                <a:cs typeface="Open Sans" charset="0"/>
              </a:rPr>
              <a:t>Production (Mn MT)</a:t>
            </a:r>
          </a:p>
        </p:txBody>
      </p:sp>
      <p:sp>
        <p:nvSpPr>
          <p:cNvPr id="239" name="Footer Placeholder 2">
            <a:extLst>
              <a:ext uri="{FF2B5EF4-FFF2-40B4-BE49-F238E27FC236}">
                <a16:creationId xmlns:a16="http://schemas.microsoft.com/office/drawing/2014/main" xmlns="" id="{3DB94D98-183B-4A1C-8F29-A575717BA722}"/>
              </a:ext>
            </a:extLst>
          </p:cNvPr>
          <p:cNvSpPr txBox="1">
            <a:spLocks/>
          </p:cNvSpPr>
          <p:nvPr/>
        </p:nvSpPr>
        <p:spPr>
          <a:xfrm>
            <a:off x="2670548" y="2292616"/>
            <a:ext cx="940349" cy="400110"/>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bg1"/>
                </a:solidFill>
                <a:latin typeface="Open Sans" charset="0"/>
                <a:ea typeface="Open Sans" charset="0"/>
                <a:cs typeface="Open Sans" charset="0"/>
              </a:rPr>
              <a:t>Production (Mn tonnes)</a:t>
            </a:r>
          </a:p>
        </p:txBody>
      </p:sp>
      <p:sp>
        <p:nvSpPr>
          <p:cNvPr id="241" name="Footer Placeholder 2">
            <a:extLst>
              <a:ext uri="{FF2B5EF4-FFF2-40B4-BE49-F238E27FC236}">
                <a16:creationId xmlns:a16="http://schemas.microsoft.com/office/drawing/2014/main" xmlns="" id="{45777E26-E68F-4D7E-8162-7A7A49F602F1}"/>
              </a:ext>
            </a:extLst>
          </p:cNvPr>
          <p:cNvSpPr txBox="1">
            <a:spLocks/>
          </p:cNvSpPr>
          <p:nvPr/>
        </p:nvSpPr>
        <p:spPr>
          <a:xfrm>
            <a:off x="3547388" y="2292616"/>
            <a:ext cx="830211" cy="400110"/>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bg1"/>
                </a:solidFill>
                <a:latin typeface="Open Sans" charset="0"/>
                <a:ea typeface="Open Sans" charset="0"/>
                <a:cs typeface="Open Sans" charset="0"/>
              </a:rPr>
              <a:t>Passenger Traffic (Mn)</a:t>
            </a:r>
          </a:p>
        </p:txBody>
      </p:sp>
      <p:sp>
        <p:nvSpPr>
          <p:cNvPr id="245" name="Footer Placeholder 2">
            <a:extLst>
              <a:ext uri="{FF2B5EF4-FFF2-40B4-BE49-F238E27FC236}">
                <a16:creationId xmlns:a16="http://schemas.microsoft.com/office/drawing/2014/main" xmlns="" id="{56ED5230-5AE1-4774-A844-4BF68D0BE4B8}"/>
              </a:ext>
            </a:extLst>
          </p:cNvPr>
          <p:cNvSpPr txBox="1">
            <a:spLocks/>
          </p:cNvSpPr>
          <p:nvPr/>
        </p:nvSpPr>
        <p:spPr>
          <a:xfrm>
            <a:off x="4435818" y="2292616"/>
            <a:ext cx="714761" cy="400110"/>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bg1"/>
                </a:solidFill>
                <a:latin typeface="Open Sans" charset="0"/>
                <a:ea typeface="Open Sans" charset="0"/>
                <a:cs typeface="Open Sans" charset="0"/>
              </a:rPr>
              <a:t>Network (‘000 Kms)</a:t>
            </a:r>
          </a:p>
        </p:txBody>
      </p:sp>
      <p:sp>
        <p:nvSpPr>
          <p:cNvPr id="261" name="Footer Placeholder 2">
            <a:extLst>
              <a:ext uri="{FF2B5EF4-FFF2-40B4-BE49-F238E27FC236}">
                <a16:creationId xmlns:a16="http://schemas.microsoft.com/office/drawing/2014/main" xmlns="" id="{CB6F26AA-AF9C-4B48-8CCD-A2BA6F556763}"/>
              </a:ext>
            </a:extLst>
          </p:cNvPr>
          <p:cNvSpPr txBox="1">
            <a:spLocks/>
          </p:cNvSpPr>
          <p:nvPr/>
        </p:nvSpPr>
        <p:spPr>
          <a:xfrm>
            <a:off x="5208583" y="2289717"/>
            <a:ext cx="862493" cy="400110"/>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bg1"/>
                </a:solidFill>
                <a:latin typeface="Open Sans" charset="0"/>
                <a:ea typeface="Open Sans" charset="0"/>
                <a:cs typeface="Open Sans" charset="0"/>
              </a:rPr>
              <a:t>Network </a:t>
            </a:r>
          </a:p>
          <a:p>
            <a:r>
              <a:rPr lang="en-US" sz="1000" b="1" dirty="0">
                <a:solidFill>
                  <a:schemeClr val="bg1"/>
                </a:solidFill>
                <a:latin typeface="Open Sans" charset="0"/>
                <a:ea typeface="Open Sans" charset="0"/>
                <a:cs typeface="Open Sans" charset="0"/>
              </a:rPr>
              <a:t>(Mn Kms)</a:t>
            </a:r>
          </a:p>
        </p:txBody>
      </p:sp>
      <p:sp>
        <p:nvSpPr>
          <p:cNvPr id="270" name="Footer Placeholder 2">
            <a:extLst>
              <a:ext uri="{FF2B5EF4-FFF2-40B4-BE49-F238E27FC236}">
                <a16:creationId xmlns:a16="http://schemas.microsoft.com/office/drawing/2014/main" xmlns="" id="{42DF790A-392E-4A85-8C1D-27BBC1C608D4}"/>
              </a:ext>
            </a:extLst>
          </p:cNvPr>
          <p:cNvSpPr txBox="1">
            <a:spLocks/>
          </p:cNvSpPr>
          <p:nvPr/>
        </p:nvSpPr>
        <p:spPr>
          <a:xfrm>
            <a:off x="6119899" y="2224177"/>
            <a:ext cx="760396" cy="553998"/>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bg1"/>
                </a:solidFill>
                <a:latin typeface="Open Sans" charset="0"/>
                <a:ea typeface="Open Sans" charset="0"/>
                <a:cs typeface="Open Sans" charset="0"/>
              </a:rPr>
              <a:t>Cargo Traffic</a:t>
            </a:r>
          </a:p>
          <a:p>
            <a:r>
              <a:rPr lang="en-US" sz="1000" b="1" dirty="0">
                <a:solidFill>
                  <a:schemeClr val="bg1"/>
                </a:solidFill>
                <a:latin typeface="Open Sans" charset="0"/>
                <a:ea typeface="Open Sans" charset="0"/>
                <a:cs typeface="Open Sans" charset="0"/>
              </a:rPr>
              <a:t>(Bn MT)</a:t>
            </a:r>
          </a:p>
        </p:txBody>
      </p:sp>
      <p:sp>
        <p:nvSpPr>
          <p:cNvPr id="271" name="Footer Placeholder 2">
            <a:extLst>
              <a:ext uri="{FF2B5EF4-FFF2-40B4-BE49-F238E27FC236}">
                <a16:creationId xmlns:a16="http://schemas.microsoft.com/office/drawing/2014/main" xmlns="" id="{B0CD5CC5-111D-42DE-91F7-73265A9E4D24}"/>
              </a:ext>
            </a:extLst>
          </p:cNvPr>
          <p:cNvSpPr txBox="1">
            <a:spLocks/>
          </p:cNvSpPr>
          <p:nvPr/>
        </p:nvSpPr>
        <p:spPr>
          <a:xfrm>
            <a:off x="6898390" y="2290070"/>
            <a:ext cx="862493" cy="400110"/>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bg1"/>
                </a:solidFill>
                <a:latin typeface="Open Sans" charset="0"/>
                <a:ea typeface="Open Sans" charset="0"/>
                <a:cs typeface="Open Sans" charset="0"/>
              </a:rPr>
              <a:t>Production</a:t>
            </a:r>
          </a:p>
          <a:p>
            <a:r>
              <a:rPr lang="en-US" sz="1000" b="1" dirty="0">
                <a:solidFill>
                  <a:schemeClr val="bg1"/>
                </a:solidFill>
                <a:latin typeface="Open Sans" charset="0"/>
                <a:ea typeface="Open Sans" charset="0"/>
                <a:cs typeface="Open Sans" charset="0"/>
              </a:rPr>
              <a:t>(Bn Units)</a:t>
            </a:r>
          </a:p>
        </p:txBody>
      </p:sp>
      <p:sp>
        <p:nvSpPr>
          <p:cNvPr id="272" name="Footer Placeholder 2">
            <a:extLst>
              <a:ext uri="{FF2B5EF4-FFF2-40B4-BE49-F238E27FC236}">
                <a16:creationId xmlns:a16="http://schemas.microsoft.com/office/drawing/2014/main" xmlns="" id="{1AD99DE5-905B-4C38-8F05-14ADCE7FF1EC}"/>
              </a:ext>
            </a:extLst>
          </p:cNvPr>
          <p:cNvSpPr txBox="1">
            <a:spLocks/>
          </p:cNvSpPr>
          <p:nvPr/>
        </p:nvSpPr>
        <p:spPr>
          <a:xfrm>
            <a:off x="7791447" y="2292616"/>
            <a:ext cx="886257" cy="400110"/>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bg1"/>
                </a:solidFill>
                <a:latin typeface="Open Sans" charset="0"/>
                <a:ea typeface="Open Sans" charset="0"/>
                <a:cs typeface="Open Sans" charset="0"/>
              </a:rPr>
              <a:t>Production</a:t>
            </a:r>
          </a:p>
          <a:p>
            <a:r>
              <a:rPr lang="en-US" sz="1000" b="1" dirty="0" smtClean="0">
                <a:solidFill>
                  <a:schemeClr val="bg1"/>
                </a:solidFill>
                <a:latin typeface="Open Sans" charset="0"/>
                <a:ea typeface="Open Sans" charset="0"/>
                <a:cs typeface="Open Sans" charset="0"/>
              </a:rPr>
              <a:t>(</a:t>
            </a:r>
            <a:r>
              <a:rPr lang="en-US" sz="1000" b="1" dirty="0" err="1" smtClean="0">
                <a:solidFill>
                  <a:schemeClr val="bg1"/>
                </a:solidFill>
                <a:latin typeface="Open Sans" charset="0"/>
                <a:ea typeface="Open Sans" charset="0"/>
                <a:cs typeface="Open Sans" charset="0"/>
              </a:rPr>
              <a:t>Bn</a:t>
            </a:r>
            <a:r>
              <a:rPr lang="en-US" sz="1000" b="1" dirty="0" smtClean="0">
                <a:solidFill>
                  <a:schemeClr val="bg1"/>
                </a:solidFill>
                <a:latin typeface="Open Sans" charset="0"/>
                <a:ea typeface="Open Sans" charset="0"/>
                <a:cs typeface="Open Sans" charset="0"/>
              </a:rPr>
              <a:t>$)</a:t>
            </a:r>
            <a:endParaRPr lang="en-US" sz="1000" b="1" dirty="0">
              <a:solidFill>
                <a:schemeClr val="bg1"/>
              </a:solidFill>
              <a:latin typeface="Open Sans" charset="0"/>
              <a:ea typeface="Open Sans" charset="0"/>
              <a:cs typeface="Open Sans" charset="0"/>
            </a:endParaRPr>
          </a:p>
        </p:txBody>
      </p:sp>
      <p:sp>
        <p:nvSpPr>
          <p:cNvPr id="162" name="Footer Placeholder 2">
            <a:extLst>
              <a:ext uri="{FF2B5EF4-FFF2-40B4-BE49-F238E27FC236}">
                <a16:creationId xmlns:a16="http://schemas.microsoft.com/office/drawing/2014/main" xmlns="" id="{638EC22A-406F-4993-A801-276D2DEFEF7D}"/>
              </a:ext>
            </a:extLst>
          </p:cNvPr>
          <p:cNvSpPr txBox="1">
            <a:spLocks/>
          </p:cNvSpPr>
          <p:nvPr/>
        </p:nvSpPr>
        <p:spPr>
          <a:xfrm>
            <a:off x="2047623" y="1952330"/>
            <a:ext cx="486031"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Coal</a:t>
            </a:r>
          </a:p>
        </p:txBody>
      </p:sp>
      <p:sp>
        <p:nvSpPr>
          <p:cNvPr id="163" name="Footer Placeholder 2">
            <a:extLst>
              <a:ext uri="{FF2B5EF4-FFF2-40B4-BE49-F238E27FC236}">
                <a16:creationId xmlns:a16="http://schemas.microsoft.com/office/drawing/2014/main" xmlns="" id="{AFDB6DAD-C5AB-4BF4-92E2-A03761A1DEE1}"/>
              </a:ext>
            </a:extLst>
          </p:cNvPr>
          <p:cNvSpPr txBox="1">
            <a:spLocks/>
          </p:cNvSpPr>
          <p:nvPr/>
        </p:nvSpPr>
        <p:spPr>
          <a:xfrm>
            <a:off x="2762346" y="1952330"/>
            <a:ext cx="711541"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Iron Ore</a:t>
            </a:r>
          </a:p>
        </p:txBody>
      </p:sp>
      <p:sp>
        <p:nvSpPr>
          <p:cNvPr id="164" name="Footer Placeholder 2">
            <a:extLst>
              <a:ext uri="{FF2B5EF4-FFF2-40B4-BE49-F238E27FC236}">
                <a16:creationId xmlns:a16="http://schemas.microsoft.com/office/drawing/2014/main" xmlns="" id="{86EF98DE-63FD-49F9-87DB-716C25ED716D}"/>
              </a:ext>
            </a:extLst>
          </p:cNvPr>
          <p:cNvSpPr txBox="1">
            <a:spLocks/>
          </p:cNvSpPr>
          <p:nvPr/>
        </p:nvSpPr>
        <p:spPr>
          <a:xfrm>
            <a:off x="3610897" y="1952330"/>
            <a:ext cx="716351"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Aviation</a:t>
            </a:r>
          </a:p>
        </p:txBody>
      </p:sp>
      <p:sp>
        <p:nvSpPr>
          <p:cNvPr id="165" name="Footer Placeholder 2">
            <a:extLst>
              <a:ext uri="{FF2B5EF4-FFF2-40B4-BE49-F238E27FC236}">
                <a16:creationId xmlns:a16="http://schemas.microsoft.com/office/drawing/2014/main" xmlns="" id="{83CA5CE9-E44F-40A8-829B-16A24FF0DB84}"/>
              </a:ext>
            </a:extLst>
          </p:cNvPr>
          <p:cNvSpPr txBox="1">
            <a:spLocks/>
          </p:cNvSpPr>
          <p:nvPr/>
        </p:nvSpPr>
        <p:spPr>
          <a:xfrm>
            <a:off x="4453627" y="1952330"/>
            <a:ext cx="689099"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Railway</a:t>
            </a:r>
          </a:p>
        </p:txBody>
      </p:sp>
      <p:sp>
        <p:nvSpPr>
          <p:cNvPr id="166" name="Footer Placeholder 2">
            <a:extLst>
              <a:ext uri="{FF2B5EF4-FFF2-40B4-BE49-F238E27FC236}">
                <a16:creationId xmlns:a16="http://schemas.microsoft.com/office/drawing/2014/main" xmlns="" id="{1402E50C-6C89-41F2-9717-ADAA0220BCFD}"/>
              </a:ext>
            </a:extLst>
          </p:cNvPr>
          <p:cNvSpPr txBox="1">
            <a:spLocks/>
          </p:cNvSpPr>
          <p:nvPr/>
        </p:nvSpPr>
        <p:spPr>
          <a:xfrm>
            <a:off x="5258089" y="1952330"/>
            <a:ext cx="775277"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Roadway</a:t>
            </a:r>
          </a:p>
        </p:txBody>
      </p:sp>
      <p:sp>
        <p:nvSpPr>
          <p:cNvPr id="167" name="Footer Placeholder 2">
            <a:extLst>
              <a:ext uri="{FF2B5EF4-FFF2-40B4-BE49-F238E27FC236}">
                <a16:creationId xmlns:a16="http://schemas.microsoft.com/office/drawing/2014/main" xmlns="" id="{70E5363F-357C-468A-8AD5-2F5C9F3920E4}"/>
              </a:ext>
            </a:extLst>
          </p:cNvPr>
          <p:cNvSpPr txBox="1">
            <a:spLocks/>
          </p:cNvSpPr>
          <p:nvPr/>
        </p:nvSpPr>
        <p:spPr>
          <a:xfrm>
            <a:off x="6213635" y="1952330"/>
            <a:ext cx="532775"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Ports</a:t>
            </a:r>
          </a:p>
        </p:txBody>
      </p:sp>
      <p:sp>
        <p:nvSpPr>
          <p:cNvPr id="168" name="Footer Placeholder 2">
            <a:extLst>
              <a:ext uri="{FF2B5EF4-FFF2-40B4-BE49-F238E27FC236}">
                <a16:creationId xmlns:a16="http://schemas.microsoft.com/office/drawing/2014/main" xmlns="" id="{FCCBF650-1DF2-430A-AD4E-62E93EC07FB4}"/>
              </a:ext>
            </a:extLst>
          </p:cNvPr>
          <p:cNvSpPr txBox="1">
            <a:spLocks/>
          </p:cNvSpPr>
          <p:nvPr/>
        </p:nvSpPr>
        <p:spPr>
          <a:xfrm>
            <a:off x="6890474" y="1952330"/>
            <a:ext cx="862737"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Electricity </a:t>
            </a:r>
          </a:p>
        </p:txBody>
      </p:sp>
      <p:sp>
        <p:nvSpPr>
          <p:cNvPr id="169" name="Footer Placeholder 2">
            <a:extLst>
              <a:ext uri="{FF2B5EF4-FFF2-40B4-BE49-F238E27FC236}">
                <a16:creationId xmlns:a16="http://schemas.microsoft.com/office/drawing/2014/main" xmlns="" id="{8A3994F4-879D-4417-8609-F6D7CBE9335D}"/>
              </a:ext>
            </a:extLst>
          </p:cNvPr>
          <p:cNvSpPr txBox="1">
            <a:spLocks/>
          </p:cNvSpPr>
          <p:nvPr/>
        </p:nvSpPr>
        <p:spPr>
          <a:xfrm>
            <a:off x="7860402" y="1952330"/>
            <a:ext cx="599588"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Textile</a:t>
            </a:r>
          </a:p>
        </p:txBody>
      </p:sp>
      <p:sp>
        <p:nvSpPr>
          <p:cNvPr id="213" name="Footer Placeholder 2">
            <a:extLst>
              <a:ext uri="{FF2B5EF4-FFF2-40B4-BE49-F238E27FC236}">
                <a16:creationId xmlns:a16="http://schemas.microsoft.com/office/drawing/2014/main" xmlns="" id="{11F121E7-500F-4CF6-AD79-B9BAD8AFBB70}"/>
              </a:ext>
            </a:extLst>
          </p:cNvPr>
          <p:cNvSpPr txBox="1">
            <a:spLocks/>
          </p:cNvSpPr>
          <p:nvPr/>
        </p:nvSpPr>
        <p:spPr>
          <a:xfrm>
            <a:off x="4303687" y="2992838"/>
            <a:ext cx="989373" cy="538609"/>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800" b="1" dirty="0">
                <a:solidFill>
                  <a:schemeClr val="tx1">
                    <a:lumMod val="65000"/>
                    <a:lumOff val="35000"/>
                  </a:schemeClr>
                </a:solidFill>
                <a:latin typeface="Open Sans Semibold" charset="0"/>
                <a:ea typeface="Open Sans Semibold" charset="0"/>
                <a:cs typeface="Open Sans Semibold" charset="0"/>
              </a:rPr>
              <a:t>67.4</a:t>
            </a:r>
          </a:p>
          <a:p>
            <a:r>
              <a:rPr lang="en-IN" sz="1100" b="1" dirty="0" smtClean="0">
                <a:solidFill>
                  <a:schemeClr val="tx1">
                    <a:lumMod val="65000"/>
                    <a:lumOff val="35000"/>
                  </a:schemeClr>
                </a:solidFill>
                <a:latin typeface="Open Sans Semibold" charset="0"/>
                <a:ea typeface="Open Sans Semibold" charset="0"/>
                <a:cs typeface="Open Sans Semibold" charset="0"/>
              </a:rPr>
              <a:t>(4th largest)</a:t>
            </a:r>
            <a:endParaRPr lang="en-IN" sz="1100" b="1" dirty="0">
              <a:solidFill>
                <a:schemeClr val="tx1">
                  <a:lumMod val="65000"/>
                  <a:lumOff val="35000"/>
                </a:schemeClr>
              </a:solidFill>
              <a:latin typeface="Open Sans Semibold" charset="0"/>
              <a:ea typeface="Open Sans Semibold" charset="0"/>
              <a:cs typeface="Open Sans Semibold" charset="0"/>
            </a:endParaRPr>
          </a:p>
        </p:txBody>
      </p:sp>
      <p:sp>
        <p:nvSpPr>
          <p:cNvPr id="65" name="Footer Placeholder 2">
            <a:extLst>
              <a:ext uri="{FF2B5EF4-FFF2-40B4-BE49-F238E27FC236}">
                <a16:creationId xmlns:a16="http://schemas.microsoft.com/office/drawing/2014/main" xmlns="" id="{EA8FB2D2-7D25-4780-885B-80B453605FA1}"/>
              </a:ext>
            </a:extLst>
          </p:cNvPr>
          <p:cNvSpPr txBox="1">
            <a:spLocks/>
          </p:cNvSpPr>
          <p:nvPr/>
        </p:nvSpPr>
        <p:spPr>
          <a:xfrm>
            <a:off x="630836" y="390876"/>
            <a:ext cx="8333652" cy="646331"/>
          </a:xfrm>
          <a:prstGeom prst="rect">
            <a:avLst/>
          </a:prstGeom>
        </p:spPr>
        <p:txBody>
          <a:bodyPr wrap="square">
            <a:spAutoFit/>
          </a:bodyPr>
          <a:lstStyle>
            <a:defPPr>
              <a:defRPr lang="en-US"/>
            </a:defPPr>
            <a:lvl1pPr>
              <a:defRPr sz="4000" b="1">
                <a:solidFill>
                  <a:schemeClr val="tx1">
                    <a:lumMod val="75000"/>
                    <a:lumOff val="25000"/>
                  </a:schemeClr>
                </a:solidFill>
                <a:latin typeface="DINEngschrift" pitchFamily="2" charset="0"/>
                <a:ea typeface="Roboto" panose="02000000000000000000" pitchFamily="2" charset="0"/>
              </a:defRPr>
            </a:lvl1pPr>
            <a:lvl2pPr>
              <a:defRPr/>
            </a:lvl2pPr>
            <a:lvl3pPr>
              <a:defRPr/>
            </a:lvl3pPr>
            <a:lvl4pPr>
              <a:defRPr/>
            </a:lvl4pPr>
            <a:lvl5pPr>
              <a:defRPr/>
            </a:lvl5pPr>
            <a:lvl6pPr>
              <a:defRPr/>
            </a:lvl6pPr>
            <a:lvl7pPr>
              <a:defRPr/>
            </a:lvl7pPr>
            <a:lvl8pPr>
              <a:defRPr/>
            </a:lvl8pPr>
            <a:lvl9pPr>
              <a:defRPr/>
            </a:lvl9pPr>
          </a:lstStyle>
          <a:p>
            <a:r>
              <a:rPr lang="en-IN" sz="3600" spc="-150" dirty="0">
                <a:latin typeface="Century Gothic" panose="020B0502020202020204" pitchFamily="34" charset="0"/>
                <a:cs typeface="Dubai" panose="020B0604020202020204" pitchFamily="34" charset="-78"/>
              </a:rPr>
              <a:t>Strong Industrial &amp; Infrastructural Base</a:t>
            </a:r>
          </a:p>
        </p:txBody>
      </p:sp>
      <p:sp>
        <p:nvSpPr>
          <p:cNvPr id="66" name="Rectangle 65">
            <a:extLst>
              <a:ext uri="{FF2B5EF4-FFF2-40B4-BE49-F238E27FC236}">
                <a16:creationId xmlns:a16="http://schemas.microsoft.com/office/drawing/2014/main" xmlns="" id="{6029C649-C62A-4F63-A42C-CECD5A1417FA}"/>
              </a:ext>
            </a:extLst>
          </p:cNvPr>
          <p:cNvSpPr/>
          <p:nvPr/>
        </p:nvSpPr>
        <p:spPr>
          <a:xfrm>
            <a:off x="1963715" y="4115458"/>
            <a:ext cx="6548570" cy="2031325"/>
          </a:xfrm>
          <a:prstGeom prst="rect">
            <a:avLst/>
          </a:prstGeom>
        </p:spPr>
        <p:txBody>
          <a:bodyPr wrap="square">
            <a:spAutoFit/>
          </a:bodyPr>
          <a:lstStyle/>
          <a:p>
            <a:pPr marL="285750" indent="-285750">
              <a:lnSpc>
                <a:spcPct val="150000"/>
              </a:lnSpc>
              <a:buFont typeface="Century Gothic" panose="020B0502020202020204" pitchFamily="34" charset="0"/>
              <a:buChar char="−"/>
            </a:pPr>
            <a:r>
              <a:rPr lang="en-US"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Exports stood at USD 331 billion in 2018-19, growing at 10%</a:t>
            </a:r>
            <a:endParaRPr lang="en-IN"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285750" indent="-285750">
              <a:lnSpc>
                <a:spcPct val="150000"/>
              </a:lnSpc>
              <a:buFont typeface="Century Gothic" panose="020B0502020202020204" pitchFamily="34" charset="0"/>
              <a:buChar char="−"/>
            </a:pPr>
            <a:r>
              <a:rPr lang="en-US"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Ranked 35</a:t>
            </a:r>
            <a:r>
              <a:rPr lang="en-US" sz="1400" b="1" baseline="30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th</a:t>
            </a:r>
            <a:r>
              <a:rPr lang="en-US"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in Logistics Performance Index (LPI) 2016 (up 19 ranks)</a:t>
            </a:r>
          </a:p>
          <a:p>
            <a:pPr marL="285750" indent="-285750">
              <a:lnSpc>
                <a:spcPct val="150000"/>
              </a:lnSpc>
              <a:buFont typeface="Century Gothic" panose="020B0502020202020204" pitchFamily="34" charset="0"/>
              <a:buChar char="−"/>
            </a:pPr>
            <a:r>
              <a:rPr lang="en-US"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Air passenger traffic is growing at 16.5%, to become 3</a:t>
            </a:r>
            <a:r>
              <a:rPr lang="en-US" sz="1400" b="1" baseline="30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rd</a:t>
            </a:r>
            <a:r>
              <a:rPr lang="en-US"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largest by 2024</a:t>
            </a:r>
          </a:p>
          <a:p>
            <a:pPr marL="285750" indent="-285750">
              <a:lnSpc>
                <a:spcPct val="150000"/>
              </a:lnSpc>
              <a:buFont typeface="Century Gothic" panose="020B0502020202020204" pitchFamily="34" charset="0"/>
              <a:buChar char="−"/>
            </a:pPr>
            <a:r>
              <a:rPr lang="en-US"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Automobile production is growing at 14.8% and exports at 16.1%</a:t>
            </a:r>
          </a:p>
          <a:p>
            <a:pPr marL="285750" indent="-285750">
              <a:lnSpc>
                <a:spcPct val="150000"/>
              </a:lnSpc>
              <a:buFont typeface="Century Gothic" panose="020B0502020202020204" pitchFamily="34" charset="0"/>
              <a:buChar char="−"/>
            </a:pPr>
            <a:r>
              <a:rPr lang="en-US"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Produces 95 minerals - 4 fuel-related, 10 metallic, 23 non-metallic, 3 atomic, and 55 others</a:t>
            </a:r>
            <a:endParaRPr lang="en-IN"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 name="Picture 4">
            <a:extLst>
              <a:ext uri="{FF2B5EF4-FFF2-40B4-BE49-F238E27FC236}">
                <a16:creationId xmlns:a16="http://schemas.microsoft.com/office/drawing/2014/main" xmlns="" id="{AEC6F568-E722-4C91-B431-20560D63BA6A}"/>
              </a:ext>
            </a:extLst>
          </p:cNvPr>
          <p:cNvPicPr>
            <a:picLocks noChangeAspect="1"/>
          </p:cNvPicPr>
          <p:nvPr/>
        </p:nvPicPr>
        <p:blipFill>
          <a:blip r:embed="rId2">
            <a:duotone>
              <a:prstClr val="black"/>
              <a:schemeClr val="tx2">
                <a:tint val="45000"/>
                <a:satMod val="400000"/>
              </a:schemeClr>
            </a:duotone>
          </a:blip>
          <a:stretch>
            <a:fillRect/>
          </a:stretch>
        </p:blipFill>
        <p:spPr>
          <a:xfrm flipH="1">
            <a:off x="2142349" y="1318837"/>
            <a:ext cx="316456" cy="421941"/>
          </a:xfrm>
          <a:prstGeom prst="rect">
            <a:avLst/>
          </a:prstGeom>
        </p:spPr>
      </p:pic>
      <p:pic>
        <p:nvPicPr>
          <p:cNvPr id="10" name="Picture 9">
            <a:extLst>
              <a:ext uri="{FF2B5EF4-FFF2-40B4-BE49-F238E27FC236}">
                <a16:creationId xmlns:a16="http://schemas.microsoft.com/office/drawing/2014/main" xmlns="" id="{03C579FE-3A60-41B4-9446-A48E20C71208}"/>
              </a:ext>
            </a:extLst>
          </p:cNvPr>
          <p:cNvPicPr>
            <a:picLocks noChangeAspect="1"/>
          </p:cNvPicPr>
          <p:nvPr/>
        </p:nvPicPr>
        <p:blipFill>
          <a:blip r:embed="rId3">
            <a:duotone>
              <a:prstClr val="black"/>
              <a:schemeClr val="tx2">
                <a:tint val="45000"/>
                <a:satMod val="400000"/>
              </a:schemeClr>
            </a:duotone>
          </a:blip>
          <a:stretch>
            <a:fillRect/>
          </a:stretch>
        </p:blipFill>
        <p:spPr>
          <a:xfrm>
            <a:off x="2981460" y="1347598"/>
            <a:ext cx="273313" cy="364417"/>
          </a:xfrm>
          <a:prstGeom prst="rect">
            <a:avLst/>
          </a:prstGeom>
        </p:spPr>
      </p:pic>
      <p:pic>
        <p:nvPicPr>
          <p:cNvPr id="16" name="Picture 15">
            <a:extLst>
              <a:ext uri="{FF2B5EF4-FFF2-40B4-BE49-F238E27FC236}">
                <a16:creationId xmlns:a16="http://schemas.microsoft.com/office/drawing/2014/main" xmlns="" id="{5706352B-7E06-4041-B604-B5FDA04A0123}"/>
              </a:ext>
            </a:extLst>
          </p:cNvPr>
          <p:cNvPicPr>
            <a:picLocks noChangeAspect="1"/>
          </p:cNvPicPr>
          <p:nvPr/>
        </p:nvPicPr>
        <p:blipFill>
          <a:blip r:embed="rId4">
            <a:duotone>
              <a:prstClr val="black"/>
              <a:schemeClr val="tx2">
                <a:tint val="45000"/>
                <a:satMod val="400000"/>
              </a:schemeClr>
            </a:duotone>
          </a:blip>
          <a:stretch>
            <a:fillRect/>
          </a:stretch>
        </p:blipFill>
        <p:spPr>
          <a:xfrm>
            <a:off x="3777427" y="1325863"/>
            <a:ext cx="316456" cy="421941"/>
          </a:xfrm>
          <a:prstGeom prst="rect">
            <a:avLst/>
          </a:prstGeom>
        </p:spPr>
      </p:pic>
      <p:pic>
        <p:nvPicPr>
          <p:cNvPr id="18" name="Picture 17">
            <a:extLst>
              <a:ext uri="{FF2B5EF4-FFF2-40B4-BE49-F238E27FC236}">
                <a16:creationId xmlns:a16="http://schemas.microsoft.com/office/drawing/2014/main" xmlns="" id="{23EF01BD-3FBC-4F9B-90CF-15F6322F3CF8}"/>
              </a:ext>
            </a:extLst>
          </p:cNvPr>
          <p:cNvPicPr>
            <a:picLocks noChangeAspect="1"/>
          </p:cNvPicPr>
          <p:nvPr/>
        </p:nvPicPr>
        <p:blipFill>
          <a:blip r:embed="rId5">
            <a:duotone>
              <a:prstClr val="black"/>
              <a:schemeClr val="tx2">
                <a:tint val="45000"/>
                <a:satMod val="400000"/>
              </a:schemeClr>
            </a:duotone>
          </a:blip>
          <a:stretch>
            <a:fillRect/>
          </a:stretch>
        </p:blipFill>
        <p:spPr>
          <a:xfrm>
            <a:off x="4618001" y="1310638"/>
            <a:ext cx="360349" cy="480465"/>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xmlns="" id="{0D38AB53-B48C-4205-B311-79A805392B80}"/>
              </a:ext>
            </a:extLst>
          </p:cNvPr>
          <p:cNvPicPr>
            <a:picLocks noChangeAspect="1"/>
          </p:cNvPicPr>
          <p:nvPr/>
        </p:nvPicPr>
        <p:blipFill>
          <a:blip r:embed="rId6">
            <a:duotone>
              <a:prstClr val="black"/>
              <a:schemeClr val="tx2">
                <a:tint val="45000"/>
                <a:satMod val="400000"/>
              </a:schemeClr>
            </a:duotone>
          </a:blip>
          <a:stretch>
            <a:fillRect/>
          </a:stretch>
        </p:blipFill>
        <p:spPr>
          <a:xfrm>
            <a:off x="5537169" y="1372763"/>
            <a:ext cx="267163" cy="356217"/>
          </a:xfrm>
          <a:prstGeom prst="rect">
            <a:avLst/>
          </a:prstGeom>
        </p:spPr>
      </p:pic>
      <p:pic>
        <p:nvPicPr>
          <p:cNvPr id="22" name="Picture 21" descr="A close up of a sign&#10;&#10;Description generated with very high confidence">
            <a:extLst>
              <a:ext uri="{FF2B5EF4-FFF2-40B4-BE49-F238E27FC236}">
                <a16:creationId xmlns:a16="http://schemas.microsoft.com/office/drawing/2014/main" xmlns="" id="{C3DA064C-19DE-4FAA-8B8B-D1DB5CBFB094}"/>
              </a:ext>
            </a:extLst>
          </p:cNvPr>
          <p:cNvPicPr>
            <a:picLocks noChangeAspect="1"/>
          </p:cNvPicPr>
          <p:nvPr/>
        </p:nvPicPr>
        <p:blipFill>
          <a:blip r:embed="rId7">
            <a:duotone>
              <a:prstClr val="black"/>
              <a:schemeClr val="tx2">
                <a:tint val="45000"/>
                <a:satMod val="400000"/>
              </a:schemeClr>
            </a:duotone>
          </a:blip>
          <a:stretch>
            <a:fillRect/>
          </a:stretch>
        </p:blipFill>
        <p:spPr>
          <a:xfrm>
            <a:off x="6370515" y="1366050"/>
            <a:ext cx="267163" cy="356217"/>
          </a:xfrm>
          <a:prstGeom prst="rect">
            <a:avLst/>
          </a:prstGeom>
        </p:spPr>
      </p:pic>
      <p:pic>
        <p:nvPicPr>
          <p:cNvPr id="24" name="Picture 23" descr="A close up of a sign&#10;&#10;Description generated with high confidence">
            <a:extLst>
              <a:ext uri="{FF2B5EF4-FFF2-40B4-BE49-F238E27FC236}">
                <a16:creationId xmlns:a16="http://schemas.microsoft.com/office/drawing/2014/main" xmlns="" id="{0DDDD42C-4F74-4F86-A919-9ADA1B90D4BD}"/>
              </a:ext>
            </a:extLst>
          </p:cNvPr>
          <p:cNvPicPr>
            <a:picLocks noChangeAspect="1"/>
          </p:cNvPicPr>
          <p:nvPr/>
        </p:nvPicPr>
        <p:blipFill>
          <a:blip r:embed="rId8">
            <a:duotone>
              <a:prstClr val="black"/>
              <a:schemeClr val="tx2">
                <a:tint val="45000"/>
                <a:satMod val="400000"/>
              </a:schemeClr>
            </a:duotone>
          </a:blip>
          <a:stretch>
            <a:fillRect/>
          </a:stretch>
        </p:blipFill>
        <p:spPr>
          <a:xfrm>
            <a:off x="7175621" y="1328951"/>
            <a:ext cx="306728" cy="408971"/>
          </a:xfrm>
          <a:prstGeom prst="rect">
            <a:avLst/>
          </a:prstGeom>
        </p:spPr>
      </p:pic>
      <p:pic>
        <p:nvPicPr>
          <p:cNvPr id="26" name="Picture 25">
            <a:extLst>
              <a:ext uri="{FF2B5EF4-FFF2-40B4-BE49-F238E27FC236}">
                <a16:creationId xmlns:a16="http://schemas.microsoft.com/office/drawing/2014/main" xmlns="" id="{FBF53460-DB2E-4CB2-ADF5-54282F20DEA8}"/>
              </a:ext>
            </a:extLst>
          </p:cNvPr>
          <p:cNvPicPr>
            <a:picLocks noChangeAspect="1"/>
          </p:cNvPicPr>
          <p:nvPr/>
        </p:nvPicPr>
        <p:blipFill>
          <a:blip r:embed="rId9">
            <a:duotone>
              <a:prstClr val="black"/>
              <a:schemeClr val="tx2">
                <a:tint val="45000"/>
                <a:satMod val="400000"/>
              </a:schemeClr>
            </a:duotone>
          </a:blip>
          <a:stretch>
            <a:fillRect/>
          </a:stretch>
        </p:blipFill>
        <p:spPr>
          <a:xfrm>
            <a:off x="7995691" y="1320009"/>
            <a:ext cx="306728" cy="408971"/>
          </a:xfrm>
          <a:prstGeom prst="rect">
            <a:avLst/>
          </a:prstGeom>
        </p:spPr>
      </p:pic>
    </p:spTree>
    <p:extLst>
      <p:ext uri="{BB962C8B-B14F-4D97-AF65-F5344CB8AC3E}">
        <p14:creationId xmlns:p14="http://schemas.microsoft.com/office/powerpoint/2010/main" val="3803498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xmlns="" id="{05F0151B-BCDF-4A91-AAA4-29DDB459D636}"/>
              </a:ext>
            </a:extLst>
          </p:cNvPr>
          <p:cNvSpPr txBox="1">
            <a:spLocks/>
          </p:cNvSpPr>
          <p:nvPr/>
        </p:nvSpPr>
        <p:spPr>
          <a:xfrm>
            <a:off x="630836" y="390876"/>
            <a:ext cx="7671583" cy="646331"/>
          </a:xfrm>
          <a:prstGeom prst="rect">
            <a:avLst/>
          </a:prstGeom>
        </p:spPr>
        <p:txBody>
          <a:bodyPr wrap="square">
            <a:spAutoFit/>
          </a:bodyPr>
          <a:lstStyle>
            <a:defPPr>
              <a:defRPr lang="en-US"/>
            </a:defPPr>
            <a:lvl1pPr>
              <a:defRPr sz="4000" b="1">
                <a:solidFill>
                  <a:schemeClr val="tx1">
                    <a:lumMod val="75000"/>
                    <a:lumOff val="25000"/>
                  </a:schemeClr>
                </a:solidFill>
                <a:latin typeface="DINEngschrift" pitchFamily="2" charset="0"/>
                <a:ea typeface="Roboto" panose="02000000000000000000" pitchFamily="2" charset="0"/>
              </a:defRPr>
            </a:lvl1pPr>
            <a:lvl2pPr>
              <a:defRPr/>
            </a:lvl2pPr>
            <a:lvl3pPr>
              <a:defRPr/>
            </a:lvl3pPr>
            <a:lvl4pPr>
              <a:defRPr/>
            </a:lvl4pPr>
            <a:lvl5pPr>
              <a:defRPr/>
            </a:lvl5pPr>
            <a:lvl6pPr>
              <a:defRPr/>
            </a:lvl6pPr>
            <a:lvl7pPr>
              <a:defRPr/>
            </a:lvl7pPr>
            <a:lvl8pPr>
              <a:defRPr/>
            </a:lvl8pPr>
            <a:lvl9pPr>
              <a:defRPr/>
            </a:lvl9pPr>
          </a:lstStyle>
          <a:p>
            <a:r>
              <a:rPr lang="en-IN" sz="3600" spc="-150" dirty="0">
                <a:latin typeface="Century Gothic" panose="020B0502020202020204" pitchFamily="34" charset="0"/>
                <a:cs typeface="Dubai" panose="020B0604020202020204" pitchFamily="34" charset="-78"/>
              </a:rPr>
              <a:t>Strong Industrial &amp; Infrastructure Base</a:t>
            </a:r>
          </a:p>
        </p:txBody>
      </p:sp>
      <p:grpSp>
        <p:nvGrpSpPr>
          <p:cNvPr id="104" name="Group 103">
            <a:extLst>
              <a:ext uri="{FF2B5EF4-FFF2-40B4-BE49-F238E27FC236}">
                <a16:creationId xmlns:a16="http://schemas.microsoft.com/office/drawing/2014/main" xmlns="" id="{2D4CF869-70BE-4275-867F-D71A5F69573C}"/>
              </a:ext>
            </a:extLst>
          </p:cNvPr>
          <p:cNvGrpSpPr/>
          <p:nvPr/>
        </p:nvGrpSpPr>
        <p:grpSpPr>
          <a:xfrm>
            <a:off x="619447" y="2767380"/>
            <a:ext cx="1134041" cy="3458157"/>
            <a:chOff x="964626" y="2163211"/>
            <a:chExt cx="1473774" cy="2663903"/>
          </a:xfrm>
          <a:solidFill>
            <a:schemeClr val="accent2"/>
          </a:solidFill>
        </p:grpSpPr>
        <p:sp>
          <p:nvSpPr>
            <p:cNvPr id="105" name="Rectangle 104">
              <a:extLst>
                <a:ext uri="{FF2B5EF4-FFF2-40B4-BE49-F238E27FC236}">
                  <a16:creationId xmlns:a16="http://schemas.microsoft.com/office/drawing/2014/main" xmlns="" id="{CF1B39AB-643A-4B3E-9C03-98AD579E49FB}"/>
                </a:ext>
              </a:extLst>
            </p:cNvPr>
            <p:cNvSpPr/>
            <p:nvPr/>
          </p:nvSpPr>
          <p:spPr>
            <a:xfrm>
              <a:off x="971550" y="2163211"/>
              <a:ext cx="1466850" cy="834305"/>
            </a:xfrm>
            <a:prstGeom prst="rect">
              <a:avLst/>
            </a:prstGeom>
            <a:solidFill>
              <a:srgbClr val="FF9A3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106" name="Rectangle 105">
              <a:extLst>
                <a:ext uri="{FF2B5EF4-FFF2-40B4-BE49-F238E27FC236}">
                  <a16:creationId xmlns:a16="http://schemas.microsoft.com/office/drawing/2014/main" xmlns="" id="{464CCC9E-6142-4B34-92C6-F7B22A18C47E}"/>
                </a:ext>
              </a:extLst>
            </p:cNvPr>
            <p:cNvSpPr/>
            <p:nvPr/>
          </p:nvSpPr>
          <p:spPr>
            <a:xfrm>
              <a:off x="964626" y="3074114"/>
              <a:ext cx="1466850" cy="838200"/>
            </a:xfrm>
            <a:prstGeom prst="rect">
              <a:avLst/>
            </a:prstGeom>
            <a:solidFill>
              <a:schemeClr val="tx1">
                <a:lumMod val="50000"/>
                <a:lumOff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107" name="Rectangle 106">
              <a:extLst>
                <a:ext uri="{FF2B5EF4-FFF2-40B4-BE49-F238E27FC236}">
                  <a16:creationId xmlns:a16="http://schemas.microsoft.com/office/drawing/2014/main" xmlns="" id="{1FD8724D-7365-4848-A9E7-54A043879DD8}"/>
                </a:ext>
              </a:extLst>
            </p:cNvPr>
            <p:cNvSpPr/>
            <p:nvPr/>
          </p:nvSpPr>
          <p:spPr>
            <a:xfrm>
              <a:off x="971550" y="3988914"/>
              <a:ext cx="1466850" cy="838200"/>
            </a:xfrm>
            <a:prstGeom prst="rect">
              <a:avLst/>
            </a:prstGeom>
            <a:solidFill>
              <a:srgbClr val="40404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grpSp>
      <p:grpSp>
        <p:nvGrpSpPr>
          <p:cNvPr id="108" name="Group 107">
            <a:extLst>
              <a:ext uri="{FF2B5EF4-FFF2-40B4-BE49-F238E27FC236}">
                <a16:creationId xmlns:a16="http://schemas.microsoft.com/office/drawing/2014/main" xmlns="" id="{79888A1F-5AF4-4FFB-82CF-66CA367ADF04}"/>
              </a:ext>
            </a:extLst>
          </p:cNvPr>
          <p:cNvGrpSpPr/>
          <p:nvPr/>
        </p:nvGrpSpPr>
        <p:grpSpPr>
          <a:xfrm>
            <a:off x="1870380" y="2724641"/>
            <a:ext cx="6711842" cy="3529262"/>
            <a:chOff x="2257425" y="2528812"/>
            <a:chExt cx="9342655" cy="3529262"/>
          </a:xfrm>
        </p:grpSpPr>
        <p:cxnSp>
          <p:nvCxnSpPr>
            <p:cNvPr id="109" name="Straight Connector 108">
              <a:extLst>
                <a:ext uri="{FF2B5EF4-FFF2-40B4-BE49-F238E27FC236}">
                  <a16:creationId xmlns:a16="http://schemas.microsoft.com/office/drawing/2014/main" xmlns="" id="{1D4723DA-DD22-4702-8BC1-3F28EC5511EB}"/>
                </a:ext>
              </a:extLst>
            </p:cNvPr>
            <p:cNvCxnSpPr/>
            <p:nvPr/>
          </p:nvCxnSpPr>
          <p:spPr>
            <a:xfrm flipH="1">
              <a:off x="2257425" y="3674077"/>
              <a:ext cx="93426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5F6C0D56-A468-462D-9E05-8568D3B48DD9}"/>
                </a:ext>
              </a:extLst>
            </p:cNvPr>
            <p:cNvCxnSpPr/>
            <p:nvPr/>
          </p:nvCxnSpPr>
          <p:spPr>
            <a:xfrm flipH="1">
              <a:off x="2257425" y="4906711"/>
              <a:ext cx="93426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9E6758F0-22E5-4A8D-8567-2E4D7D462075}"/>
                </a:ext>
              </a:extLst>
            </p:cNvPr>
            <p:cNvCxnSpPr/>
            <p:nvPr/>
          </p:nvCxnSpPr>
          <p:spPr>
            <a:xfrm flipH="1">
              <a:off x="2257425" y="6058074"/>
              <a:ext cx="93426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00DAADC7-4311-461A-B5D9-0E79660AF565}"/>
                </a:ext>
              </a:extLst>
            </p:cNvPr>
            <p:cNvCxnSpPr/>
            <p:nvPr/>
          </p:nvCxnSpPr>
          <p:spPr>
            <a:xfrm flipH="1">
              <a:off x="2257425" y="2528812"/>
              <a:ext cx="934265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xmlns="" id="{03120FC6-FAD8-4C8D-B8C2-D764CD482254}"/>
              </a:ext>
            </a:extLst>
          </p:cNvPr>
          <p:cNvGrpSpPr/>
          <p:nvPr/>
        </p:nvGrpSpPr>
        <p:grpSpPr>
          <a:xfrm>
            <a:off x="1870379" y="2084648"/>
            <a:ext cx="6711842" cy="4148870"/>
            <a:chOff x="2145153" y="2528812"/>
            <a:chExt cx="8404384" cy="3508876"/>
          </a:xfrm>
        </p:grpSpPr>
        <p:cxnSp>
          <p:nvCxnSpPr>
            <p:cNvPr id="114" name="Straight Connector 113">
              <a:extLst>
                <a:ext uri="{FF2B5EF4-FFF2-40B4-BE49-F238E27FC236}">
                  <a16:creationId xmlns:a16="http://schemas.microsoft.com/office/drawing/2014/main" xmlns="" id="{B4D5D3A2-8653-4FAA-9161-0FC5CCF04B9E}"/>
                </a:ext>
              </a:extLst>
            </p:cNvPr>
            <p:cNvCxnSpPr/>
            <p:nvPr/>
          </p:nvCxnSpPr>
          <p:spPr>
            <a:xfrm>
              <a:off x="2145153" y="2528812"/>
              <a:ext cx="0" cy="35088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9C379978-2A6B-465E-BF6D-33DBBB90CA89}"/>
                </a:ext>
              </a:extLst>
            </p:cNvPr>
            <p:cNvCxnSpPr/>
            <p:nvPr/>
          </p:nvCxnSpPr>
          <p:spPr>
            <a:xfrm>
              <a:off x="3195701" y="2528812"/>
              <a:ext cx="0" cy="35088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D97FC45B-301D-407B-B572-80186806BED6}"/>
                </a:ext>
              </a:extLst>
            </p:cNvPr>
            <p:cNvCxnSpPr/>
            <p:nvPr/>
          </p:nvCxnSpPr>
          <p:spPr>
            <a:xfrm>
              <a:off x="4246249" y="2528812"/>
              <a:ext cx="0" cy="35088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5FF78DD0-CE76-4A22-8447-0E7F628809BE}"/>
                </a:ext>
              </a:extLst>
            </p:cNvPr>
            <p:cNvCxnSpPr/>
            <p:nvPr/>
          </p:nvCxnSpPr>
          <p:spPr>
            <a:xfrm>
              <a:off x="5296797" y="2528812"/>
              <a:ext cx="0" cy="35088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3AFF9093-EC29-4243-BD48-37903C67B7CF}"/>
                </a:ext>
              </a:extLst>
            </p:cNvPr>
            <p:cNvCxnSpPr/>
            <p:nvPr/>
          </p:nvCxnSpPr>
          <p:spPr>
            <a:xfrm>
              <a:off x="6347345" y="2528812"/>
              <a:ext cx="0" cy="35088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DB9C6C1C-410E-48FB-B5BD-0FAE1E49859D}"/>
                </a:ext>
              </a:extLst>
            </p:cNvPr>
            <p:cNvCxnSpPr/>
            <p:nvPr/>
          </p:nvCxnSpPr>
          <p:spPr>
            <a:xfrm>
              <a:off x="7397893" y="2528812"/>
              <a:ext cx="0" cy="35088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C8F167A7-4871-44EF-AD2C-D924DDC4F140}"/>
                </a:ext>
              </a:extLst>
            </p:cNvPr>
            <p:cNvCxnSpPr/>
            <p:nvPr/>
          </p:nvCxnSpPr>
          <p:spPr>
            <a:xfrm>
              <a:off x="8448441" y="2528812"/>
              <a:ext cx="0" cy="35088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CD76201A-BCB1-4CC9-B362-B645660B557F}"/>
                </a:ext>
              </a:extLst>
            </p:cNvPr>
            <p:cNvCxnSpPr/>
            <p:nvPr/>
          </p:nvCxnSpPr>
          <p:spPr>
            <a:xfrm>
              <a:off x="9498989" y="2528812"/>
              <a:ext cx="0" cy="35088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9D28C9F7-C65B-45F6-B141-51C76938A061}"/>
                </a:ext>
              </a:extLst>
            </p:cNvPr>
            <p:cNvCxnSpPr/>
            <p:nvPr/>
          </p:nvCxnSpPr>
          <p:spPr>
            <a:xfrm>
              <a:off x="10549537" y="2528812"/>
              <a:ext cx="0" cy="35088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27" name="Footer Placeholder 2">
            <a:extLst>
              <a:ext uri="{FF2B5EF4-FFF2-40B4-BE49-F238E27FC236}">
                <a16:creationId xmlns:a16="http://schemas.microsoft.com/office/drawing/2014/main" xmlns="" id="{73D38C36-2332-41EC-BDEF-D1044974639A}"/>
              </a:ext>
            </a:extLst>
          </p:cNvPr>
          <p:cNvSpPr txBox="1">
            <a:spLocks/>
          </p:cNvSpPr>
          <p:nvPr/>
        </p:nvSpPr>
        <p:spPr>
          <a:xfrm>
            <a:off x="847016" y="3157548"/>
            <a:ext cx="673582"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Semibold" charset="0"/>
                <a:ea typeface="Open Sans Semibold" charset="0"/>
                <a:cs typeface="Open Sans Semibold" charset="0"/>
              </a:rPr>
              <a:t>INDIA</a:t>
            </a:r>
          </a:p>
        </p:txBody>
      </p:sp>
      <p:sp>
        <p:nvSpPr>
          <p:cNvPr id="128" name="Footer Placeholder 2">
            <a:extLst>
              <a:ext uri="{FF2B5EF4-FFF2-40B4-BE49-F238E27FC236}">
                <a16:creationId xmlns:a16="http://schemas.microsoft.com/office/drawing/2014/main" xmlns="" id="{C64A8E22-4963-46A4-9BB5-E59336234CA0}"/>
              </a:ext>
            </a:extLst>
          </p:cNvPr>
          <p:cNvSpPr txBox="1">
            <a:spLocks/>
          </p:cNvSpPr>
          <p:nvPr/>
        </p:nvSpPr>
        <p:spPr>
          <a:xfrm>
            <a:off x="793570" y="4339049"/>
            <a:ext cx="780470"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Semibold" charset="0"/>
                <a:ea typeface="Open Sans Semibold" charset="0"/>
                <a:cs typeface="Open Sans Semibold" charset="0"/>
              </a:rPr>
              <a:t>JAPAN</a:t>
            </a:r>
          </a:p>
        </p:txBody>
      </p:sp>
      <p:sp>
        <p:nvSpPr>
          <p:cNvPr id="129" name="Footer Placeholder 2">
            <a:extLst>
              <a:ext uri="{FF2B5EF4-FFF2-40B4-BE49-F238E27FC236}">
                <a16:creationId xmlns:a16="http://schemas.microsoft.com/office/drawing/2014/main" xmlns="" id="{044E76D7-8926-4D62-B35A-D4C7FB4783E3}"/>
              </a:ext>
            </a:extLst>
          </p:cNvPr>
          <p:cNvSpPr txBox="1">
            <a:spLocks/>
          </p:cNvSpPr>
          <p:nvPr/>
        </p:nvSpPr>
        <p:spPr>
          <a:xfrm>
            <a:off x="909350" y="5527593"/>
            <a:ext cx="564578"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Semibold" charset="0"/>
                <a:ea typeface="Open Sans Semibold" charset="0"/>
                <a:cs typeface="Open Sans Semibold" charset="0"/>
              </a:rPr>
              <a:t>USA</a:t>
            </a:r>
          </a:p>
        </p:txBody>
      </p:sp>
      <p:sp>
        <p:nvSpPr>
          <p:cNvPr id="130" name="Footer Placeholder 2">
            <a:extLst>
              <a:ext uri="{FF2B5EF4-FFF2-40B4-BE49-F238E27FC236}">
                <a16:creationId xmlns:a16="http://schemas.microsoft.com/office/drawing/2014/main" xmlns="" id="{682BD459-0231-4FE6-9CD9-314FC880877F}"/>
              </a:ext>
            </a:extLst>
          </p:cNvPr>
          <p:cNvSpPr txBox="1">
            <a:spLocks/>
          </p:cNvSpPr>
          <p:nvPr/>
        </p:nvSpPr>
        <p:spPr>
          <a:xfrm>
            <a:off x="1788654" y="2903632"/>
            <a:ext cx="1029449" cy="507831"/>
          </a:xfrm>
          <a:prstGeom prst="rect">
            <a:avLst/>
          </a:prstGeom>
        </p:spPr>
        <p:txBody>
          <a:bodyPr vert="horz" wrap="none" lIns="91440" tIns="45720" rIns="91440" bIns="45720" rtlCol="0" anchor="t">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107</a:t>
            </a:r>
          </a:p>
          <a:p>
            <a:r>
              <a:rPr lang="en-US" sz="1100" b="1" dirty="0" smtClean="0">
                <a:solidFill>
                  <a:schemeClr val="tx1">
                    <a:lumMod val="65000"/>
                    <a:lumOff val="35000"/>
                  </a:schemeClr>
                </a:solidFill>
                <a:latin typeface="Open Sans Semibold" charset="0"/>
                <a:ea typeface="Open Sans Semibold" charset="0"/>
                <a:cs typeface="Open Sans Semibold" charset="0"/>
              </a:rPr>
              <a:t>(2nd largest)</a:t>
            </a:r>
            <a:endParaRPr lang="en-US" sz="1400" b="1" dirty="0">
              <a:solidFill>
                <a:schemeClr val="tx1">
                  <a:lumMod val="65000"/>
                  <a:lumOff val="35000"/>
                </a:schemeClr>
              </a:solidFill>
              <a:latin typeface="Open Sans Semibold" charset="0"/>
              <a:ea typeface="Open Sans Semibold" charset="0"/>
              <a:cs typeface="Open Sans Semibold" charset="0"/>
            </a:endParaRPr>
          </a:p>
        </p:txBody>
      </p:sp>
      <p:sp>
        <p:nvSpPr>
          <p:cNvPr id="131" name="Footer Placeholder 2">
            <a:extLst>
              <a:ext uri="{FF2B5EF4-FFF2-40B4-BE49-F238E27FC236}">
                <a16:creationId xmlns:a16="http://schemas.microsoft.com/office/drawing/2014/main" xmlns="" id="{A25DE9DE-DA02-424C-9C30-4BADB932981F}"/>
              </a:ext>
            </a:extLst>
          </p:cNvPr>
          <p:cNvSpPr txBox="1">
            <a:spLocks/>
          </p:cNvSpPr>
          <p:nvPr/>
        </p:nvSpPr>
        <p:spPr>
          <a:xfrm>
            <a:off x="2029977" y="4339048"/>
            <a:ext cx="526106" cy="338554"/>
          </a:xfrm>
          <a:prstGeom prst="rect">
            <a:avLst/>
          </a:prstGeom>
        </p:spPr>
        <p:txBody>
          <a:bodyPr vert="horz" wrap="none" lIns="91440" tIns="45720" rIns="91440" bIns="45720" rtlCol="0" anchor="t">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104</a:t>
            </a:r>
          </a:p>
        </p:txBody>
      </p:sp>
      <p:sp>
        <p:nvSpPr>
          <p:cNvPr id="132" name="Footer Placeholder 2">
            <a:extLst>
              <a:ext uri="{FF2B5EF4-FFF2-40B4-BE49-F238E27FC236}">
                <a16:creationId xmlns:a16="http://schemas.microsoft.com/office/drawing/2014/main" xmlns="" id="{BDE7B6C6-3321-4594-BAFC-0AE1A3613644}"/>
              </a:ext>
            </a:extLst>
          </p:cNvPr>
          <p:cNvSpPr txBox="1">
            <a:spLocks/>
          </p:cNvSpPr>
          <p:nvPr/>
        </p:nvSpPr>
        <p:spPr>
          <a:xfrm>
            <a:off x="2086883" y="5541544"/>
            <a:ext cx="412293" cy="338554"/>
          </a:xfrm>
          <a:prstGeom prst="rect">
            <a:avLst/>
          </a:prstGeom>
        </p:spPr>
        <p:txBody>
          <a:bodyPr vert="horz" wrap="none" lIns="91440" tIns="45720" rIns="91440" bIns="45720" rtlCol="0" anchor="t">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87</a:t>
            </a:r>
          </a:p>
        </p:txBody>
      </p:sp>
      <p:sp>
        <p:nvSpPr>
          <p:cNvPr id="133" name="Footer Placeholder 2">
            <a:extLst>
              <a:ext uri="{FF2B5EF4-FFF2-40B4-BE49-F238E27FC236}">
                <a16:creationId xmlns:a16="http://schemas.microsoft.com/office/drawing/2014/main" xmlns="" id="{248625BF-4B42-45A8-89BD-D9FC35DA9795}"/>
              </a:ext>
            </a:extLst>
          </p:cNvPr>
          <p:cNvSpPr txBox="1">
            <a:spLocks/>
          </p:cNvSpPr>
          <p:nvPr/>
        </p:nvSpPr>
        <p:spPr>
          <a:xfrm>
            <a:off x="2652635" y="3053171"/>
            <a:ext cx="971740" cy="507831"/>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502</a:t>
            </a:r>
          </a:p>
          <a:p>
            <a:r>
              <a:rPr lang="en-US" sz="1100" b="1" dirty="0" smtClean="0">
                <a:solidFill>
                  <a:schemeClr val="tx1">
                    <a:lumMod val="65000"/>
                    <a:lumOff val="35000"/>
                  </a:schemeClr>
                </a:solidFill>
                <a:latin typeface="Open Sans Semibold" charset="0"/>
                <a:ea typeface="Open Sans Semibold" charset="0"/>
                <a:cs typeface="Open Sans Semibold" charset="0"/>
              </a:rPr>
              <a:t>(2</a:t>
            </a:r>
            <a:r>
              <a:rPr lang="en-US" sz="1100" b="1" baseline="30000" dirty="0" smtClean="0">
                <a:solidFill>
                  <a:schemeClr val="tx1">
                    <a:lumMod val="65000"/>
                    <a:lumOff val="35000"/>
                  </a:schemeClr>
                </a:solidFill>
                <a:latin typeface="Open Sans Semibold" charset="0"/>
                <a:ea typeface="Open Sans Semibold" charset="0"/>
                <a:cs typeface="Open Sans Semibold" charset="0"/>
              </a:rPr>
              <a:t>nd</a:t>
            </a:r>
            <a:r>
              <a:rPr lang="en-US" sz="1100" b="1" dirty="0" smtClean="0">
                <a:solidFill>
                  <a:schemeClr val="tx1">
                    <a:lumMod val="65000"/>
                    <a:lumOff val="35000"/>
                  </a:schemeClr>
                </a:solidFill>
                <a:latin typeface="Open Sans Semibold" charset="0"/>
                <a:ea typeface="Open Sans Semibold" charset="0"/>
                <a:cs typeface="Open Sans Semibold" charset="0"/>
              </a:rPr>
              <a:t> largest)</a:t>
            </a:r>
            <a:endParaRPr lang="en-US" sz="1400" b="1" dirty="0">
              <a:solidFill>
                <a:schemeClr val="tx1">
                  <a:lumMod val="65000"/>
                  <a:lumOff val="35000"/>
                </a:schemeClr>
              </a:solidFill>
              <a:latin typeface="Open Sans Semibold" charset="0"/>
              <a:ea typeface="Open Sans Semibold" charset="0"/>
              <a:cs typeface="Open Sans Semibold" charset="0"/>
            </a:endParaRPr>
          </a:p>
        </p:txBody>
      </p:sp>
      <p:sp>
        <p:nvSpPr>
          <p:cNvPr id="134" name="Footer Placeholder 2">
            <a:extLst>
              <a:ext uri="{FF2B5EF4-FFF2-40B4-BE49-F238E27FC236}">
                <a16:creationId xmlns:a16="http://schemas.microsoft.com/office/drawing/2014/main" xmlns="" id="{8E37A98B-87EE-43C4-B90A-FBA1E2AC682A}"/>
              </a:ext>
            </a:extLst>
          </p:cNvPr>
          <p:cNvSpPr txBox="1">
            <a:spLocks/>
          </p:cNvSpPr>
          <p:nvPr/>
        </p:nvSpPr>
        <p:spPr>
          <a:xfrm>
            <a:off x="2920019" y="4323660"/>
            <a:ext cx="412293" cy="338554"/>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55</a:t>
            </a:r>
          </a:p>
        </p:txBody>
      </p:sp>
      <p:sp>
        <p:nvSpPr>
          <p:cNvPr id="135" name="Footer Placeholder 2">
            <a:extLst>
              <a:ext uri="{FF2B5EF4-FFF2-40B4-BE49-F238E27FC236}">
                <a16:creationId xmlns:a16="http://schemas.microsoft.com/office/drawing/2014/main" xmlns="" id="{B6597165-05CD-4795-A97B-8A32686223F5}"/>
              </a:ext>
            </a:extLst>
          </p:cNvPr>
          <p:cNvSpPr txBox="1">
            <a:spLocks/>
          </p:cNvSpPr>
          <p:nvPr/>
        </p:nvSpPr>
        <p:spPr>
          <a:xfrm>
            <a:off x="2863114" y="5526156"/>
            <a:ext cx="526106" cy="338554"/>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120</a:t>
            </a:r>
          </a:p>
        </p:txBody>
      </p:sp>
      <p:sp>
        <p:nvSpPr>
          <p:cNvPr id="136" name="Footer Placeholder 2">
            <a:extLst>
              <a:ext uri="{FF2B5EF4-FFF2-40B4-BE49-F238E27FC236}">
                <a16:creationId xmlns:a16="http://schemas.microsoft.com/office/drawing/2014/main" xmlns="" id="{FB9C06DD-75B2-4DF4-AECD-FB2869BAB4B0}"/>
              </a:ext>
            </a:extLst>
          </p:cNvPr>
          <p:cNvSpPr txBox="1">
            <a:spLocks/>
          </p:cNvSpPr>
          <p:nvPr/>
        </p:nvSpPr>
        <p:spPr>
          <a:xfrm>
            <a:off x="3556133" y="2890088"/>
            <a:ext cx="825867" cy="507831"/>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24.5</a:t>
            </a:r>
          </a:p>
          <a:p>
            <a:r>
              <a:rPr lang="en-US" sz="1100" b="1" dirty="0">
                <a:solidFill>
                  <a:schemeClr val="tx1">
                    <a:lumMod val="65000"/>
                    <a:lumOff val="35000"/>
                  </a:schemeClr>
                </a:solidFill>
                <a:latin typeface="Open Sans Semibold" charset="0"/>
                <a:ea typeface="Open Sans Semibold" charset="0"/>
                <a:cs typeface="Open Sans Semibold" charset="0"/>
              </a:rPr>
              <a:t>(Largest </a:t>
            </a:r>
            <a:r>
              <a:rPr lang="en-US" sz="1100" b="1" dirty="0" smtClean="0">
                <a:solidFill>
                  <a:schemeClr val="tx1">
                    <a:lumMod val="65000"/>
                    <a:lumOff val="35000"/>
                  </a:schemeClr>
                </a:solidFill>
                <a:latin typeface="Open Sans Semibold" charset="0"/>
                <a:ea typeface="Open Sans Semibold" charset="0"/>
                <a:cs typeface="Open Sans Semibold" charset="0"/>
              </a:rPr>
              <a:t>)</a:t>
            </a:r>
            <a:endParaRPr lang="en-US" sz="1400" b="1" dirty="0">
              <a:solidFill>
                <a:schemeClr val="tx1">
                  <a:lumMod val="65000"/>
                  <a:lumOff val="35000"/>
                </a:schemeClr>
              </a:solidFill>
              <a:latin typeface="Open Sans Semibold" charset="0"/>
              <a:ea typeface="Open Sans Semibold" charset="0"/>
              <a:cs typeface="Open Sans Semibold" charset="0"/>
            </a:endParaRPr>
          </a:p>
        </p:txBody>
      </p:sp>
      <p:sp>
        <p:nvSpPr>
          <p:cNvPr id="137" name="Footer Placeholder 2">
            <a:extLst>
              <a:ext uri="{FF2B5EF4-FFF2-40B4-BE49-F238E27FC236}">
                <a16:creationId xmlns:a16="http://schemas.microsoft.com/office/drawing/2014/main" xmlns="" id="{E1C07F4B-17EB-43E6-A9B9-F6942CED9B84}"/>
              </a:ext>
            </a:extLst>
          </p:cNvPr>
          <p:cNvSpPr txBox="1">
            <a:spLocks/>
          </p:cNvSpPr>
          <p:nvPr/>
        </p:nvSpPr>
        <p:spPr>
          <a:xfrm>
            <a:off x="3842267" y="4323660"/>
            <a:ext cx="253596" cy="338554"/>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a:t>
            </a:r>
          </a:p>
        </p:txBody>
      </p:sp>
      <p:sp>
        <p:nvSpPr>
          <p:cNvPr id="138" name="Footer Placeholder 2">
            <a:extLst>
              <a:ext uri="{FF2B5EF4-FFF2-40B4-BE49-F238E27FC236}">
                <a16:creationId xmlns:a16="http://schemas.microsoft.com/office/drawing/2014/main" xmlns="" id="{079748F7-6119-43D7-97C4-6DD0AEFF2BBF}"/>
              </a:ext>
            </a:extLst>
          </p:cNvPr>
          <p:cNvSpPr txBox="1">
            <a:spLocks/>
          </p:cNvSpPr>
          <p:nvPr/>
        </p:nvSpPr>
        <p:spPr>
          <a:xfrm>
            <a:off x="3842267" y="5526156"/>
            <a:ext cx="253596" cy="338554"/>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a:t>
            </a:r>
          </a:p>
        </p:txBody>
      </p:sp>
      <p:sp>
        <p:nvSpPr>
          <p:cNvPr id="139" name="Footer Placeholder 2">
            <a:extLst>
              <a:ext uri="{FF2B5EF4-FFF2-40B4-BE49-F238E27FC236}">
                <a16:creationId xmlns:a16="http://schemas.microsoft.com/office/drawing/2014/main" xmlns="" id="{B05117C8-7577-42EF-A6D3-07FCE7BCD527}"/>
              </a:ext>
            </a:extLst>
          </p:cNvPr>
          <p:cNvSpPr txBox="1">
            <a:spLocks/>
          </p:cNvSpPr>
          <p:nvPr/>
        </p:nvSpPr>
        <p:spPr>
          <a:xfrm>
            <a:off x="4310822" y="3144004"/>
            <a:ext cx="1027845" cy="507831"/>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5.1</a:t>
            </a:r>
          </a:p>
          <a:p>
            <a:r>
              <a:rPr lang="en-US" sz="1100" b="1" dirty="0" smtClean="0">
                <a:solidFill>
                  <a:schemeClr val="tx1">
                    <a:lumMod val="65000"/>
                    <a:lumOff val="35000"/>
                  </a:schemeClr>
                </a:solidFill>
                <a:latin typeface="Open Sans Semibold" charset="0"/>
                <a:ea typeface="Open Sans Semibold" charset="0"/>
                <a:cs typeface="Open Sans Semibold" charset="0"/>
              </a:rPr>
              <a:t>(5th </a:t>
            </a:r>
            <a:r>
              <a:rPr lang="en-US" sz="1100" b="1" dirty="0">
                <a:solidFill>
                  <a:schemeClr val="tx1">
                    <a:lumMod val="65000"/>
                    <a:lumOff val="35000"/>
                  </a:schemeClr>
                </a:solidFill>
                <a:latin typeface="Open Sans Semibold" charset="0"/>
                <a:ea typeface="Open Sans Semibold" charset="0"/>
                <a:cs typeface="Open Sans Semibold" charset="0"/>
              </a:rPr>
              <a:t>largest </a:t>
            </a:r>
            <a:r>
              <a:rPr lang="en-US" sz="1100" b="1" dirty="0" smtClean="0">
                <a:solidFill>
                  <a:schemeClr val="tx1">
                    <a:lumMod val="65000"/>
                    <a:lumOff val="35000"/>
                  </a:schemeClr>
                </a:solidFill>
                <a:latin typeface="Open Sans Semibold" charset="0"/>
                <a:ea typeface="Open Sans Semibold" charset="0"/>
                <a:cs typeface="Open Sans Semibold" charset="0"/>
              </a:rPr>
              <a:t>)</a:t>
            </a:r>
            <a:endParaRPr lang="en-US" sz="1100" b="1" dirty="0">
              <a:solidFill>
                <a:schemeClr val="tx1">
                  <a:lumMod val="65000"/>
                  <a:lumOff val="35000"/>
                </a:schemeClr>
              </a:solidFill>
              <a:latin typeface="Open Sans Semibold" charset="0"/>
              <a:ea typeface="Open Sans Semibold" charset="0"/>
              <a:cs typeface="Open Sans Semibold" charset="0"/>
            </a:endParaRPr>
          </a:p>
        </p:txBody>
      </p:sp>
      <p:sp>
        <p:nvSpPr>
          <p:cNvPr id="140" name="Footer Placeholder 2">
            <a:extLst>
              <a:ext uri="{FF2B5EF4-FFF2-40B4-BE49-F238E27FC236}">
                <a16:creationId xmlns:a16="http://schemas.microsoft.com/office/drawing/2014/main" xmlns="" id="{539F378E-6B50-4F91-851F-FE652E3D7067}"/>
              </a:ext>
            </a:extLst>
          </p:cNvPr>
          <p:cNvSpPr txBox="1">
            <a:spLocks/>
          </p:cNvSpPr>
          <p:nvPr/>
        </p:nvSpPr>
        <p:spPr>
          <a:xfrm>
            <a:off x="4594350" y="4323660"/>
            <a:ext cx="470000" cy="338554"/>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9.7</a:t>
            </a:r>
          </a:p>
        </p:txBody>
      </p:sp>
      <p:sp>
        <p:nvSpPr>
          <p:cNvPr id="141" name="Footer Placeholder 2">
            <a:extLst>
              <a:ext uri="{FF2B5EF4-FFF2-40B4-BE49-F238E27FC236}">
                <a16:creationId xmlns:a16="http://schemas.microsoft.com/office/drawing/2014/main" xmlns="" id="{751919FD-6C1E-49BE-AC35-15DC23716898}"/>
              </a:ext>
            </a:extLst>
          </p:cNvPr>
          <p:cNvSpPr txBox="1">
            <a:spLocks/>
          </p:cNvSpPr>
          <p:nvPr/>
        </p:nvSpPr>
        <p:spPr>
          <a:xfrm>
            <a:off x="4561753" y="5526156"/>
            <a:ext cx="572465" cy="338554"/>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11.3</a:t>
            </a:r>
          </a:p>
        </p:txBody>
      </p:sp>
      <p:sp>
        <p:nvSpPr>
          <p:cNvPr id="142" name="Footer Placeholder 2">
            <a:extLst>
              <a:ext uri="{FF2B5EF4-FFF2-40B4-BE49-F238E27FC236}">
                <a16:creationId xmlns:a16="http://schemas.microsoft.com/office/drawing/2014/main" xmlns="" id="{2711D3C5-A1E7-4824-B48F-4A4B4A168E6B}"/>
              </a:ext>
            </a:extLst>
          </p:cNvPr>
          <p:cNvSpPr txBox="1">
            <a:spLocks/>
          </p:cNvSpPr>
          <p:nvPr/>
        </p:nvSpPr>
        <p:spPr>
          <a:xfrm>
            <a:off x="5170915" y="3211409"/>
            <a:ext cx="989373" cy="507831"/>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1</a:t>
            </a:r>
          </a:p>
          <a:p>
            <a:r>
              <a:rPr lang="en-US" sz="1100" b="1" dirty="0" smtClean="0">
                <a:solidFill>
                  <a:schemeClr val="tx1">
                    <a:lumMod val="65000"/>
                    <a:lumOff val="35000"/>
                  </a:schemeClr>
                </a:solidFill>
                <a:latin typeface="Open Sans Semibold" charset="0"/>
                <a:ea typeface="Open Sans Semibold" charset="0"/>
                <a:cs typeface="Open Sans Semibold" charset="0"/>
              </a:rPr>
              <a:t>(6th largest)</a:t>
            </a:r>
            <a:endParaRPr lang="en-US" sz="1100" b="1" dirty="0">
              <a:solidFill>
                <a:schemeClr val="tx1">
                  <a:lumMod val="65000"/>
                  <a:lumOff val="35000"/>
                </a:schemeClr>
              </a:solidFill>
              <a:latin typeface="Open Sans Semibold" charset="0"/>
              <a:ea typeface="Open Sans Semibold" charset="0"/>
              <a:cs typeface="Open Sans Semibold" charset="0"/>
            </a:endParaRPr>
          </a:p>
        </p:txBody>
      </p:sp>
      <p:sp>
        <p:nvSpPr>
          <p:cNvPr id="143" name="Footer Placeholder 2">
            <a:extLst>
              <a:ext uri="{FF2B5EF4-FFF2-40B4-BE49-F238E27FC236}">
                <a16:creationId xmlns:a16="http://schemas.microsoft.com/office/drawing/2014/main" xmlns="" id="{D5FED3B0-29A4-4949-A996-CF1B5C26B97C}"/>
              </a:ext>
            </a:extLst>
          </p:cNvPr>
          <p:cNvSpPr txBox="1">
            <a:spLocks/>
          </p:cNvSpPr>
          <p:nvPr/>
        </p:nvSpPr>
        <p:spPr>
          <a:xfrm>
            <a:off x="5538804" y="4323660"/>
            <a:ext cx="253596" cy="338554"/>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a:t>
            </a:r>
          </a:p>
        </p:txBody>
      </p:sp>
      <p:sp>
        <p:nvSpPr>
          <p:cNvPr id="144" name="Footer Placeholder 2">
            <a:extLst>
              <a:ext uri="{FF2B5EF4-FFF2-40B4-BE49-F238E27FC236}">
                <a16:creationId xmlns:a16="http://schemas.microsoft.com/office/drawing/2014/main" xmlns="" id="{6E310B15-9D1D-4C09-B958-09FD8EAEB798}"/>
              </a:ext>
            </a:extLst>
          </p:cNvPr>
          <p:cNvSpPr txBox="1">
            <a:spLocks/>
          </p:cNvSpPr>
          <p:nvPr/>
        </p:nvSpPr>
        <p:spPr>
          <a:xfrm>
            <a:off x="5538804" y="5526156"/>
            <a:ext cx="253596" cy="338554"/>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a:t>
            </a:r>
          </a:p>
        </p:txBody>
      </p:sp>
      <p:sp>
        <p:nvSpPr>
          <p:cNvPr id="145" name="Footer Placeholder 2">
            <a:extLst>
              <a:ext uri="{FF2B5EF4-FFF2-40B4-BE49-F238E27FC236}">
                <a16:creationId xmlns:a16="http://schemas.microsoft.com/office/drawing/2014/main" xmlns="" id="{90B166D2-5498-47CA-82D9-02B3044DD759}"/>
              </a:ext>
            </a:extLst>
          </p:cNvPr>
          <p:cNvSpPr txBox="1">
            <a:spLocks/>
          </p:cNvSpPr>
          <p:nvPr/>
        </p:nvSpPr>
        <p:spPr>
          <a:xfrm>
            <a:off x="5980600" y="3048440"/>
            <a:ext cx="1027845" cy="507831"/>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181</a:t>
            </a:r>
          </a:p>
          <a:p>
            <a:r>
              <a:rPr lang="en-US" sz="1100" b="1" dirty="0" smtClean="0">
                <a:solidFill>
                  <a:schemeClr val="tx1">
                    <a:lumMod val="65000"/>
                    <a:lumOff val="35000"/>
                  </a:schemeClr>
                </a:solidFill>
                <a:latin typeface="Open Sans Semibold" charset="0"/>
                <a:ea typeface="Open Sans Semibold" charset="0"/>
                <a:cs typeface="Open Sans Semibold" charset="0"/>
              </a:rPr>
              <a:t>(4th </a:t>
            </a:r>
            <a:r>
              <a:rPr lang="en-US" sz="1100" b="1" dirty="0">
                <a:solidFill>
                  <a:schemeClr val="tx1">
                    <a:lumMod val="65000"/>
                    <a:lumOff val="35000"/>
                  </a:schemeClr>
                </a:solidFill>
                <a:latin typeface="Open Sans Semibold" charset="0"/>
                <a:ea typeface="Open Sans Semibold" charset="0"/>
                <a:cs typeface="Open Sans Semibold" charset="0"/>
              </a:rPr>
              <a:t>largest </a:t>
            </a:r>
            <a:r>
              <a:rPr lang="en-US" sz="1100" b="1" dirty="0" smtClean="0">
                <a:solidFill>
                  <a:schemeClr val="tx1">
                    <a:lumMod val="65000"/>
                    <a:lumOff val="35000"/>
                  </a:schemeClr>
                </a:solidFill>
                <a:latin typeface="Open Sans Semibold" charset="0"/>
                <a:ea typeface="Open Sans Semibold" charset="0"/>
                <a:cs typeface="Open Sans Semibold" charset="0"/>
              </a:rPr>
              <a:t>)</a:t>
            </a:r>
            <a:endParaRPr lang="en-US" sz="1100" b="1" dirty="0">
              <a:solidFill>
                <a:schemeClr val="tx1">
                  <a:lumMod val="65000"/>
                  <a:lumOff val="35000"/>
                </a:schemeClr>
              </a:solidFill>
              <a:latin typeface="Open Sans Semibold" charset="0"/>
              <a:ea typeface="Open Sans Semibold" charset="0"/>
              <a:cs typeface="Open Sans Semibold" charset="0"/>
            </a:endParaRPr>
          </a:p>
        </p:txBody>
      </p:sp>
      <p:sp>
        <p:nvSpPr>
          <p:cNvPr id="146" name="Footer Placeholder 2">
            <a:extLst>
              <a:ext uri="{FF2B5EF4-FFF2-40B4-BE49-F238E27FC236}">
                <a16:creationId xmlns:a16="http://schemas.microsoft.com/office/drawing/2014/main" xmlns="" id="{77C5093F-62EF-4645-A1FE-1094A94342F7}"/>
              </a:ext>
            </a:extLst>
          </p:cNvPr>
          <p:cNvSpPr txBox="1">
            <a:spLocks/>
          </p:cNvSpPr>
          <p:nvPr/>
        </p:nvSpPr>
        <p:spPr>
          <a:xfrm>
            <a:off x="6396454" y="4323660"/>
            <a:ext cx="253596" cy="338554"/>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a:t>
            </a:r>
          </a:p>
        </p:txBody>
      </p:sp>
      <p:sp>
        <p:nvSpPr>
          <p:cNvPr id="147" name="Footer Placeholder 2">
            <a:extLst>
              <a:ext uri="{FF2B5EF4-FFF2-40B4-BE49-F238E27FC236}">
                <a16:creationId xmlns:a16="http://schemas.microsoft.com/office/drawing/2014/main" xmlns="" id="{184731DE-C878-48AF-BE45-F8E242136A2B}"/>
              </a:ext>
            </a:extLst>
          </p:cNvPr>
          <p:cNvSpPr txBox="1">
            <a:spLocks/>
          </p:cNvSpPr>
          <p:nvPr/>
        </p:nvSpPr>
        <p:spPr>
          <a:xfrm>
            <a:off x="6174438" y="5526156"/>
            <a:ext cx="697628" cy="338554"/>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1,600</a:t>
            </a:r>
          </a:p>
        </p:txBody>
      </p:sp>
      <p:sp>
        <p:nvSpPr>
          <p:cNvPr id="148" name="Footer Placeholder 2">
            <a:extLst>
              <a:ext uri="{FF2B5EF4-FFF2-40B4-BE49-F238E27FC236}">
                <a16:creationId xmlns:a16="http://schemas.microsoft.com/office/drawing/2014/main" xmlns="" id="{D64CCF93-4541-4D1B-989B-D1B2435AF3DA}"/>
              </a:ext>
            </a:extLst>
          </p:cNvPr>
          <p:cNvSpPr txBox="1">
            <a:spLocks/>
          </p:cNvSpPr>
          <p:nvPr/>
        </p:nvSpPr>
        <p:spPr>
          <a:xfrm>
            <a:off x="6841083" y="3171490"/>
            <a:ext cx="989373" cy="507831"/>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1,260</a:t>
            </a:r>
          </a:p>
          <a:p>
            <a:r>
              <a:rPr lang="en-US" sz="1100" b="1" dirty="0" smtClean="0">
                <a:solidFill>
                  <a:schemeClr val="tx1">
                    <a:lumMod val="65000"/>
                    <a:lumOff val="35000"/>
                  </a:schemeClr>
                </a:solidFill>
                <a:latin typeface="Open Sans Semibold" charset="0"/>
                <a:ea typeface="Open Sans Semibold" charset="0"/>
                <a:cs typeface="Open Sans Semibold" charset="0"/>
              </a:rPr>
              <a:t>(5th largest)</a:t>
            </a:r>
            <a:endParaRPr lang="en-US" sz="1100" b="1" dirty="0">
              <a:solidFill>
                <a:schemeClr val="tx1">
                  <a:lumMod val="65000"/>
                  <a:lumOff val="35000"/>
                </a:schemeClr>
              </a:solidFill>
              <a:latin typeface="Open Sans Semibold" charset="0"/>
              <a:ea typeface="Open Sans Semibold" charset="0"/>
              <a:cs typeface="Open Sans Semibold" charset="0"/>
            </a:endParaRPr>
          </a:p>
        </p:txBody>
      </p:sp>
      <p:sp>
        <p:nvSpPr>
          <p:cNvPr id="149" name="Footer Placeholder 2">
            <a:extLst>
              <a:ext uri="{FF2B5EF4-FFF2-40B4-BE49-F238E27FC236}">
                <a16:creationId xmlns:a16="http://schemas.microsoft.com/office/drawing/2014/main" xmlns="" id="{B50FB0F4-67EC-4850-BFB1-EA37650CDEDF}"/>
              </a:ext>
            </a:extLst>
          </p:cNvPr>
          <p:cNvSpPr txBox="1">
            <a:spLocks/>
          </p:cNvSpPr>
          <p:nvPr/>
        </p:nvSpPr>
        <p:spPr>
          <a:xfrm>
            <a:off x="6986955" y="4323660"/>
            <a:ext cx="697628" cy="338554"/>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1,020</a:t>
            </a:r>
          </a:p>
        </p:txBody>
      </p:sp>
      <p:sp>
        <p:nvSpPr>
          <p:cNvPr id="150" name="Footer Placeholder 2">
            <a:extLst>
              <a:ext uri="{FF2B5EF4-FFF2-40B4-BE49-F238E27FC236}">
                <a16:creationId xmlns:a16="http://schemas.microsoft.com/office/drawing/2014/main" xmlns="" id="{BDAD0EAD-2FA8-421E-9B30-74120A203BA6}"/>
              </a:ext>
            </a:extLst>
          </p:cNvPr>
          <p:cNvSpPr txBox="1">
            <a:spLocks/>
          </p:cNvSpPr>
          <p:nvPr/>
        </p:nvSpPr>
        <p:spPr>
          <a:xfrm>
            <a:off x="6986958" y="5526156"/>
            <a:ext cx="697628" cy="338554"/>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4,280</a:t>
            </a:r>
          </a:p>
        </p:txBody>
      </p:sp>
      <p:sp>
        <p:nvSpPr>
          <p:cNvPr id="151" name="Footer Placeholder 2">
            <a:extLst>
              <a:ext uri="{FF2B5EF4-FFF2-40B4-BE49-F238E27FC236}">
                <a16:creationId xmlns:a16="http://schemas.microsoft.com/office/drawing/2014/main" xmlns="" id="{9F9B2447-402A-4D72-8B9B-05DC43D4655F}"/>
              </a:ext>
            </a:extLst>
          </p:cNvPr>
          <p:cNvSpPr txBox="1">
            <a:spLocks/>
          </p:cNvSpPr>
          <p:nvPr/>
        </p:nvSpPr>
        <p:spPr>
          <a:xfrm>
            <a:off x="7626389" y="2955671"/>
            <a:ext cx="1067921" cy="507831"/>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1,162</a:t>
            </a:r>
          </a:p>
          <a:p>
            <a:r>
              <a:rPr lang="en-US" sz="1100" b="1" dirty="0" smtClean="0">
                <a:solidFill>
                  <a:schemeClr val="tx1">
                    <a:lumMod val="65000"/>
                    <a:lumOff val="35000"/>
                  </a:schemeClr>
                </a:solidFill>
                <a:latin typeface="Open Sans Semibold" charset="0"/>
                <a:ea typeface="Open Sans Semibold" charset="0"/>
                <a:cs typeface="Open Sans Semibold" charset="0"/>
              </a:rPr>
              <a:t>(2nd </a:t>
            </a:r>
            <a:r>
              <a:rPr lang="en-US" sz="1100" b="1" dirty="0">
                <a:solidFill>
                  <a:schemeClr val="tx1">
                    <a:lumMod val="65000"/>
                    <a:lumOff val="35000"/>
                  </a:schemeClr>
                </a:solidFill>
                <a:latin typeface="Open Sans Semibold" charset="0"/>
                <a:ea typeface="Open Sans Semibold" charset="0"/>
                <a:cs typeface="Open Sans Semibold" charset="0"/>
              </a:rPr>
              <a:t>largest </a:t>
            </a:r>
            <a:r>
              <a:rPr lang="en-US" sz="1100" b="1" dirty="0" smtClean="0">
                <a:solidFill>
                  <a:schemeClr val="tx1">
                    <a:lumMod val="65000"/>
                    <a:lumOff val="35000"/>
                  </a:schemeClr>
                </a:solidFill>
                <a:latin typeface="Open Sans Semibold" charset="0"/>
                <a:ea typeface="Open Sans Semibold" charset="0"/>
                <a:cs typeface="Open Sans Semibold" charset="0"/>
              </a:rPr>
              <a:t>)</a:t>
            </a:r>
            <a:endParaRPr lang="en-US" sz="1100" b="1" dirty="0">
              <a:solidFill>
                <a:schemeClr val="tx1">
                  <a:lumMod val="65000"/>
                  <a:lumOff val="35000"/>
                </a:schemeClr>
              </a:solidFill>
              <a:latin typeface="Open Sans Semibold" charset="0"/>
              <a:ea typeface="Open Sans Semibold" charset="0"/>
              <a:cs typeface="Open Sans Semibold" charset="0"/>
            </a:endParaRPr>
          </a:p>
        </p:txBody>
      </p:sp>
      <p:sp>
        <p:nvSpPr>
          <p:cNvPr id="152" name="Footer Placeholder 2">
            <a:extLst>
              <a:ext uri="{FF2B5EF4-FFF2-40B4-BE49-F238E27FC236}">
                <a16:creationId xmlns:a16="http://schemas.microsoft.com/office/drawing/2014/main" xmlns="" id="{C7F26EBA-B4CF-4A47-ABA8-D039EC1E1116}"/>
              </a:ext>
            </a:extLst>
          </p:cNvPr>
          <p:cNvSpPr txBox="1">
            <a:spLocks/>
          </p:cNvSpPr>
          <p:nvPr/>
        </p:nvSpPr>
        <p:spPr>
          <a:xfrm>
            <a:off x="7867324" y="4323660"/>
            <a:ext cx="526106" cy="338554"/>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173</a:t>
            </a:r>
          </a:p>
        </p:txBody>
      </p:sp>
      <p:sp>
        <p:nvSpPr>
          <p:cNvPr id="153" name="Footer Placeholder 2">
            <a:extLst>
              <a:ext uri="{FF2B5EF4-FFF2-40B4-BE49-F238E27FC236}">
                <a16:creationId xmlns:a16="http://schemas.microsoft.com/office/drawing/2014/main" xmlns="" id="{15357FF9-D605-4F4A-9B5E-79D518C1FBAF}"/>
              </a:ext>
            </a:extLst>
          </p:cNvPr>
          <p:cNvSpPr txBox="1">
            <a:spLocks/>
          </p:cNvSpPr>
          <p:nvPr/>
        </p:nvSpPr>
        <p:spPr>
          <a:xfrm>
            <a:off x="7867324" y="5526156"/>
            <a:ext cx="526106" cy="338554"/>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65000"/>
                    <a:lumOff val="35000"/>
                  </a:schemeClr>
                </a:solidFill>
                <a:latin typeface="Open Sans Semibold" charset="0"/>
                <a:ea typeface="Open Sans Semibold" charset="0"/>
                <a:cs typeface="Open Sans Semibold" charset="0"/>
              </a:rPr>
              <a:t>392</a:t>
            </a:r>
          </a:p>
        </p:txBody>
      </p:sp>
      <p:sp>
        <p:nvSpPr>
          <p:cNvPr id="2" name="Rectangle 1">
            <a:extLst>
              <a:ext uri="{FF2B5EF4-FFF2-40B4-BE49-F238E27FC236}">
                <a16:creationId xmlns:a16="http://schemas.microsoft.com/office/drawing/2014/main" xmlns="" id="{7B284E75-80F3-4805-8567-007E5F4D3EA4}"/>
              </a:ext>
            </a:extLst>
          </p:cNvPr>
          <p:cNvSpPr/>
          <p:nvPr/>
        </p:nvSpPr>
        <p:spPr>
          <a:xfrm>
            <a:off x="1748159" y="1852736"/>
            <a:ext cx="1069943" cy="892313"/>
          </a:xfrm>
          <a:prstGeom prst="rect">
            <a:avLst/>
          </a:prstGeom>
          <a:solidFill>
            <a:srgbClr val="01A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3" name="Rectangle 272">
            <a:extLst>
              <a:ext uri="{FF2B5EF4-FFF2-40B4-BE49-F238E27FC236}">
                <a16:creationId xmlns:a16="http://schemas.microsoft.com/office/drawing/2014/main" xmlns="" id="{0950D380-800E-47A7-8F3F-28D6A5D17013}"/>
              </a:ext>
            </a:extLst>
          </p:cNvPr>
          <p:cNvSpPr/>
          <p:nvPr/>
        </p:nvSpPr>
        <p:spPr>
          <a:xfrm>
            <a:off x="2707454" y="1852736"/>
            <a:ext cx="838978" cy="892313"/>
          </a:xfrm>
          <a:prstGeom prst="rect">
            <a:avLst/>
          </a:prstGeom>
          <a:solidFill>
            <a:srgbClr val="7C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4" name="Rectangle 273">
            <a:extLst>
              <a:ext uri="{FF2B5EF4-FFF2-40B4-BE49-F238E27FC236}">
                <a16:creationId xmlns:a16="http://schemas.microsoft.com/office/drawing/2014/main" xmlns="" id="{ECFA8108-E582-43E5-ABCB-715CC965F435}"/>
              </a:ext>
            </a:extLst>
          </p:cNvPr>
          <p:cNvSpPr/>
          <p:nvPr/>
        </p:nvSpPr>
        <p:spPr>
          <a:xfrm>
            <a:off x="3547388" y="1852736"/>
            <a:ext cx="838978" cy="892313"/>
          </a:xfrm>
          <a:prstGeom prst="rect">
            <a:avLst/>
          </a:prstGeom>
          <a:solidFill>
            <a:srgbClr val="01A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5" name="Rectangle 274">
            <a:extLst>
              <a:ext uri="{FF2B5EF4-FFF2-40B4-BE49-F238E27FC236}">
                <a16:creationId xmlns:a16="http://schemas.microsoft.com/office/drawing/2014/main" xmlns="" id="{8A6E39CF-D582-48DB-98F6-490D72FF8F56}"/>
              </a:ext>
            </a:extLst>
          </p:cNvPr>
          <p:cNvSpPr/>
          <p:nvPr/>
        </p:nvSpPr>
        <p:spPr>
          <a:xfrm>
            <a:off x="4378335" y="1852736"/>
            <a:ext cx="838978" cy="892313"/>
          </a:xfrm>
          <a:prstGeom prst="rect">
            <a:avLst/>
          </a:prstGeom>
          <a:solidFill>
            <a:srgbClr val="7C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6" name="Rectangle 275">
            <a:extLst>
              <a:ext uri="{FF2B5EF4-FFF2-40B4-BE49-F238E27FC236}">
                <a16:creationId xmlns:a16="http://schemas.microsoft.com/office/drawing/2014/main" xmlns="" id="{1EB42193-0AEC-4946-B75B-689762F1E58D}"/>
              </a:ext>
            </a:extLst>
          </p:cNvPr>
          <p:cNvSpPr/>
          <p:nvPr/>
        </p:nvSpPr>
        <p:spPr>
          <a:xfrm>
            <a:off x="5208105" y="1852736"/>
            <a:ext cx="925294" cy="892313"/>
          </a:xfrm>
          <a:prstGeom prst="rect">
            <a:avLst/>
          </a:prstGeom>
          <a:solidFill>
            <a:srgbClr val="01A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7" name="Rectangle 276">
            <a:extLst>
              <a:ext uri="{FF2B5EF4-FFF2-40B4-BE49-F238E27FC236}">
                <a16:creationId xmlns:a16="http://schemas.microsoft.com/office/drawing/2014/main" xmlns="" id="{CAF7A493-B21B-4449-B5FB-188215E505D3}"/>
              </a:ext>
            </a:extLst>
          </p:cNvPr>
          <p:cNvSpPr/>
          <p:nvPr/>
        </p:nvSpPr>
        <p:spPr>
          <a:xfrm>
            <a:off x="6084380" y="1844988"/>
            <a:ext cx="838978" cy="892313"/>
          </a:xfrm>
          <a:prstGeom prst="rect">
            <a:avLst/>
          </a:prstGeom>
          <a:solidFill>
            <a:srgbClr val="7C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8" name="Rectangle 277">
            <a:extLst>
              <a:ext uri="{FF2B5EF4-FFF2-40B4-BE49-F238E27FC236}">
                <a16:creationId xmlns:a16="http://schemas.microsoft.com/office/drawing/2014/main" xmlns="" id="{2F7E08EA-7DEA-471B-B51A-7349C17D932D}"/>
              </a:ext>
            </a:extLst>
          </p:cNvPr>
          <p:cNvSpPr/>
          <p:nvPr/>
        </p:nvSpPr>
        <p:spPr>
          <a:xfrm>
            <a:off x="6909497" y="1852736"/>
            <a:ext cx="838978" cy="892313"/>
          </a:xfrm>
          <a:prstGeom prst="rect">
            <a:avLst/>
          </a:prstGeom>
          <a:solidFill>
            <a:srgbClr val="01A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79" name="Rectangle 278">
            <a:extLst>
              <a:ext uri="{FF2B5EF4-FFF2-40B4-BE49-F238E27FC236}">
                <a16:creationId xmlns:a16="http://schemas.microsoft.com/office/drawing/2014/main" xmlns="" id="{7056E233-B5F3-4DDF-9459-28D9CAFAC14E}"/>
              </a:ext>
            </a:extLst>
          </p:cNvPr>
          <p:cNvSpPr/>
          <p:nvPr/>
        </p:nvSpPr>
        <p:spPr>
          <a:xfrm>
            <a:off x="7738519" y="1852736"/>
            <a:ext cx="848923" cy="892313"/>
          </a:xfrm>
          <a:prstGeom prst="rect">
            <a:avLst/>
          </a:prstGeom>
          <a:solidFill>
            <a:srgbClr val="7C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Open Sans Semibold" charset="0"/>
              <a:ea typeface="Open Sans Semibold" charset="0"/>
              <a:cs typeface="Open Sans Semibold" charset="0"/>
            </a:endParaRPr>
          </a:p>
        </p:txBody>
      </p:sp>
      <p:sp>
        <p:nvSpPr>
          <p:cNvPr id="226" name="Footer Placeholder 2">
            <a:extLst>
              <a:ext uri="{FF2B5EF4-FFF2-40B4-BE49-F238E27FC236}">
                <a16:creationId xmlns:a16="http://schemas.microsoft.com/office/drawing/2014/main" xmlns="" id="{9BB31E0B-7DB4-4B84-BB44-8D22F3AB249F}"/>
              </a:ext>
            </a:extLst>
          </p:cNvPr>
          <p:cNvSpPr txBox="1">
            <a:spLocks/>
          </p:cNvSpPr>
          <p:nvPr/>
        </p:nvSpPr>
        <p:spPr>
          <a:xfrm>
            <a:off x="1788654" y="2275331"/>
            <a:ext cx="881893" cy="507831"/>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latin typeface="Open Sans" charset="0"/>
                <a:ea typeface="Open Sans" charset="0"/>
                <a:cs typeface="Open Sans" charset="0"/>
              </a:rPr>
              <a:t>Production in Mn tonnes</a:t>
            </a:r>
          </a:p>
        </p:txBody>
      </p:sp>
      <p:sp>
        <p:nvSpPr>
          <p:cNvPr id="239" name="Footer Placeholder 2">
            <a:extLst>
              <a:ext uri="{FF2B5EF4-FFF2-40B4-BE49-F238E27FC236}">
                <a16:creationId xmlns:a16="http://schemas.microsoft.com/office/drawing/2014/main" xmlns="" id="{3DB94D98-183B-4A1C-8F29-A575717BA722}"/>
              </a:ext>
            </a:extLst>
          </p:cNvPr>
          <p:cNvSpPr txBox="1">
            <a:spLocks/>
          </p:cNvSpPr>
          <p:nvPr/>
        </p:nvSpPr>
        <p:spPr>
          <a:xfrm>
            <a:off x="2762780" y="2241942"/>
            <a:ext cx="684999" cy="507831"/>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latin typeface="Open Sans" charset="0"/>
                <a:ea typeface="Open Sans" charset="0"/>
                <a:cs typeface="Open Sans" charset="0"/>
              </a:rPr>
              <a:t>Capacity in </a:t>
            </a:r>
            <a:r>
              <a:rPr lang="en-US" sz="900" b="1" dirty="0" err="1">
                <a:solidFill>
                  <a:schemeClr val="bg1"/>
                </a:solidFill>
                <a:latin typeface="Open Sans" charset="0"/>
                <a:ea typeface="Open Sans" charset="0"/>
                <a:cs typeface="Open Sans" charset="0"/>
              </a:rPr>
              <a:t>Mn</a:t>
            </a:r>
            <a:r>
              <a:rPr lang="en-US" sz="900" b="1" dirty="0">
                <a:solidFill>
                  <a:schemeClr val="bg1"/>
                </a:solidFill>
                <a:latin typeface="Open Sans" charset="0"/>
                <a:ea typeface="Open Sans" charset="0"/>
                <a:cs typeface="Open Sans" charset="0"/>
              </a:rPr>
              <a:t> </a:t>
            </a:r>
            <a:r>
              <a:rPr lang="en-US" sz="900" b="1" dirty="0" err="1">
                <a:solidFill>
                  <a:schemeClr val="bg1"/>
                </a:solidFill>
                <a:latin typeface="Open Sans" charset="0"/>
                <a:ea typeface="Open Sans" charset="0"/>
                <a:cs typeface="Open Sans" charset="0"/>
              </a:rPr>
              <a:t>tonnes</a:t>
            </a:r>
            <a:endParaRPr lang="en-US" sz="900" b="1" dirty="0">
              <a:solidFill>
                <a:schemeClr val="bg1"/>
              </a:solidFill>
              <a:latin typeface="Open Sans" charset="0"/>
              <a:ea typeface="Open Sans" charset="0"/>
              <a:cs typeface="Open Sans" charset="0"/>
            </a:endParaRPr>
          </a:p>
        </p:txBody>
      </p:sp>
      <p:sp>
        <p:nvSpPr>
          <p:cNvPr id="241" name="Footer Placeholder 2">
            <a:extLst>
              <a:ext uri="{FF2B5EF4-FFF2-40B4-BE49-F238E27FC236}">
                <a16:creationId xmlns:a16="http://schemas.microsoft.com/office/drawing/2014/main" xmlns="" id="{45777E26-E68F-4D7E-8162-7A7A49F602F1}"/>
              </a:ext>
            </a:extLst>
          </p:cNvPr>
          <p:cNvSpPr txBox="1">
            <a:spLocks/>
          </p:cNvSpPr>
          <p:nvPr/>
        </p:nvSpPr>
        <p:spPr>
          <a:xfrm>
            <a:off x="3546433" y="2275332"/>
            <a:ext cx="788932" cy="507831"/>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latin typeface="Open Sans" charset="0"/>
                <a:ea typeface="Open Sans" charset="0"/>
                <a:cs typeface="Open Sans" charset="0"/>
              </a:rPr>
              <a:t>Production in Mn Units</a:t>
            </a:r>
          </a:p>
        </p:txBody>
      </p:sp>
      <p:sp>
        <p:nvSpPr>
          <p:cNvPr id="245" name="Footer Placeholder 2">
            <a:extLst>
              <a:ext uri="{FF2B5EF4-FFF2-40B4-BE49-F238E27FC236}">
                <a16:creationId xmlns:a16="http://schemas.microsoft.com/office/drawing/2014/main" xmlns="" id="{56ED5230-5AE1-4774-A844-4BF68D0BE4B8}"/>
              </a:ext>
            </a:extLst>
          </p:cNvPr>
          <p:cNvSpPr txBox="1">
            <a:spLocks/>
          </p:cNvSpPr>
          <p:nvPr/>
        </p:nvSpPr>
        <p:spPr>
          <a:xfrm>
            <a:off x="4335365" y="2344580"/>
            <a:ext cx="890936" cy="369332"/>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latin typeface="Open Sans" charset="0"/>
                <a:ea typeface="Open Sans" charset="0"/>
                <a:cs typeface="Open Sans" charset="0"/>
              </a:rPr>
              <a:t>Production  in Mn Units</a:t>
            </a:r>
          </a:p>
        </p:txBody>
      </p:sp>
      <p:sp>
        <p:nvSpPr>
          <p:cNvPr id="261" name="Footer Placeholder 2">
            <a:extLst>
              <a:ext uri="{FF2B5EF4-FFF2-40B4-BE49-F238E27FC236}">
                <a16:creationId xmlns:a16="http://schemas.microsoft.com/office/drawing/2014/main" xmlns="" id="{CB6F26AA-AF9C-4B48-8CCD-A2BA6F556763}"/>
              </a:ext>
            </a:extLst>
          </p:cNvPr>
          <p:cNvSpPr txBox="1">
            <a:spLocks/>
          </p:cNvSpPr>
          <p:nvPr/>
        </p:nvSpPr>
        <p:spPr>
          <a:xfrm>
            <a:off x="5208583" y="2329193"/>
            <a:ext cx="862493" cy="246221"/>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bg1"/>
                </a:solidFill>
                <a:latin typeface="Open Sans" charset="0"/>
                <a:ea typeface="Open Sans" charset="0"/>
                <a:cs typeface="Open Sans" charset="0"/>
              </a:rPr>
              <a:t>Bn Sq. ft.</a:t>
            </a:r>
          </a:p>
        </p:txBody>
      </p:sp>
      <p:sp>
        <p:nvSpPr>
          <p:cNvPr id="270" name="Footer Placeholder 2">
            <a:extLst>
              <a:ext uri="{FF2B5EF4-FFF2-40B4-BE49-F238E27FC236}">
                <a16:creationId xmlns:a16="http://schemas.microsoft.com/office/drawing/2014/main" xmlns="" id="{42DF790A-392E-4A85-8C1D-27BBC1C608D4}"/>
              </a:ext>
            </a:extLst>
          </p:cNvPr>
          <p:cNvSpPr txBox="1">
            <a:spLocks/>
          </p:cNvSpPr>
          <p:nvPr/>
        </p:nvSpPr>
        <p:spPr>
          <a:xfrm>
            <a:off x="6065281" y="2344580"/>
            <a:ext cx="732006" cy="369332"/>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latin typeface="Open Sans" charset="0"/>
                <a:ea typeface="Open Sans" charset="0"/>
                <a:cs typeface="Open Sans" charset="0"/>
              </a:rPr>
              <a:t>Revenue in </a:t>
            </a:r>
            <a:r>
              <a:rPr lang="en-US" sz="900" b="1" dirty="0" err="1" smtClean="0">
                <a:solidFill>
                  <a:schemeClr val="bg1"/>
                </a:solidFill>
                <a:latin typeface="Open Sans" charset="0"/>
                <a:ea typeface="Open Sans" charset="0"/>
                <a:cs typeface="Open Sans" charset="0"/>
              </a:rPr>
              <a:t>Bn</a:t>
            </a:r>
            <a:r>
              <a:rPr lang="en-US" sz="900" b="1" dirty="0" smtClean="0">
                <a:solidFill>
                  <a:schemeClr val="bg1"/>
                </a:solidFill>
                <a:latin typeface="Open Sans" charset="0"/>
                <a:ea typeface="Open Sans" charset="0"/>
                <a:cs typeface="Open Sans" charset="0"/>
              </a:rPr>
              <a:t>$ </a:t>
            </a:r>
            <a:endParaRPr lang="en-US" sz="900" b="1" dirty="0">
              <a:solidFill>
                <a:schemeClr val="bg1"/>
              </a:solidFill>
              <a:latin typeface="Open Sans" charset="0"/>
              <a:ea typeface="Open Sans" charset="0"/>
              <a:cs typeface="Open Sans" charset="0"/>
            </a:endParaRPr>
          </a:p>
        </p:txBody>
      </p:sp>
      <p:sp>
        <p:nvSpPr>
          <p:cNvPr id="271" name="Footer Placeholder 2">
            <a:extLst>
              <a:ext uri="{FF2B5EF4-FFF2-40B4-BE49-F238E27FC236}">
                <a16:creationId xmlns:a16="http://schemas.microsoft.com/office/drawing/2014/main" xmlns="" id="{B0CD5CC5-111D-42DE-91F7-73265A9E4D24}"/>
              </a:ext>
            </a:extLst>
          </p:cNvPr>
          <p:cNvSpPr txBox="1">
            <a:spLocks/>
          </p:cNvSpPr>
          <p:nvPr/>
        </p:nvSpPr>
        <p:spPr>
          <a:xfrm>
            <a:off x="6878368" y="2329193"/>
            <a:ext cx="862493" cy="246221"/>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err="1">
                <a:solidFill>
                  <a:schemeClr val="bg1"/>
                </a:solidFill>
                <a:latin typeface="Open Sans" charset="0"/>
                <a:ea typeface="Open Sans" charset="0"/>
                <a:cs typeface="Open Sans" charset="0"/>
              </a:rPr>
              <a:t>TWh</a:t>
            </a:r>
            <a:endParaRPr lang="en-US" sz="1000" b="1" dirty="0">
              <a:solidFill>
                <a:schemeClr val="bg1"/>
              </a:solidFill>
              <a:latin typeface="Open Sans" charset="0"/>
              <a:ea typeface="Open Sans" charset="0"/>
              <a:cs typeface="Open Sans" charset="0"/>
            </a:endParaRPr>
          </a:p>
        </p:txBody>
      </p:sp>
      <p:sp>
        <p:nvSpPr>
          <p:cNvPr id="272" name="Footer Placeholder 2">
            <a:extLst>
              <a:ext uri="{FF2B5EF4-FFF2-40B4-BE49-F238E27FC236}">
                <a16:creationId xmlns:a16="http://schemas.microsoft.com/office/drawing/2014/main" xmlns="" id="{1AD99DE5-905B-4C38-8F05-14ADCE7FF1EC}"/>
              </a:ext>
            </a:extLst>
          </p:cNvPr>
          <p:cNvSpPr txBox="1">
            <a:spLocks/>
          </p:cNvSpPr>
          <p:nvPr/>
        </p:nvSpPr>
        <p:spPr>
          <a:xfrm>
            <a:off x="7791447" y="2344581"/>
            <a:ext cx="902863" cy="369332"/>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latin typeface="Open Sans" charset="0"/>
                <a:ea typeface="Open Sans" charset="0"/>
                <a:cs typeface="Open Sans" charset="0"/>
              </a:rPr>
              <a:t>Subscribers in </a:t>
            </a:r>
            <a:r>
              <a:rPr lang="en-US" sz="900" b="1" dirty="0" err="1">
                <a:solidFill>
                  <a:schemeClr val="bg1"/>
                </a:solidFill>
                <a:latin typeface="Open Sans" charset="0"/>
                <a:ea typeface="Open Sans" charset="0"/>
                <a:cs typeface="Open Sans" charset="0"/>
              </a:rPr>
              <a:t>Mn</a:t>
            </a:r>
            <a:endParaRPr lang="en-US" sz="900" b="1" dirty="0">
              <a:solidFill>
                <a:schemeClr val="bg1"/>
              </a:solidFill>
              <a:latin typeface="Open Sans" charset="0"/>
              <a:ea typeface="Open Sans" charset="0"/>
              <a:cs typeface="Open Sans" charset="0"/>
            </a:endParaRPr>
          </a:p>
        </p:txBody>
      </p:sp>
      <p:sp>
        <p:nvSpPr>
          <p:cNvPr id="162" name="Footer Placeholder 2">
            <a:extLst>
              <a:ext uri="{FF2B5EF4-FFF2-40B4-BE49-F238E27FC236}">
                <a16:creationId xmlns:a16="http://schemas.microsoft.com/office/drawing/2014/main" xmlns="" id="{638EC22A-406F-4993-A801-276D2DEFEF7D}"/>
              </a:ext>
            </a:extLst>
          </p:cNvPr>
          <p:cNvSpPr txBox="1">
            <a:spLocks/>
          </p:cNvSpPr>
          <p:nvPr/>
        </p:nvSpPr>
        <p:spPr>
          <a:xfrm>
            <a:off x="2026718" y="1970619"/>
            <a:ext cx="526299"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Steel</a:t>
            </a:r>
          </a:p>
        </p:txBody>
      </p:sp>
      <p:sp>
        <p:nvSpPr>
          <p:cNvPr id="163" name="Footer Placeholder 2">
            <a:extLst>
              <a:ext uri="{FF2B5EF4-FFF2-40B4-BE49-F238E27FC236}">
                <a16:creationId xmlns:a16="http://schemas.microsoft.com/office/drawing/2014/main" xmlns="" id="{AFDB6DAD-C5AB-4BF4-92E2-A03761A1DEE1}"/>
              </a:ext>
            </a:extLst>
          </p:cNvPr>
          <p:cNvSpPr txBox="1">
            <a:spLocks/>
          </p:cNvSpPr>
          <p:nvPr/>
        </p:nvSpPr>
        <p:spPr>
          <a:xfrm>
            <a:off x="2759362" y="1970619"/>
            <a:ext cx="697628"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Cement</a:t>
            </a:r>
          </a:p>
        </p:txBody>
      </p:sp>
      <p:sp>
        <p:nvSpPr>
          <p:cNvPr id="164" name="Footer Placeholder 2">
            <a:extLst>
              <a:ext uri="{FF2B5EF4-FFF2-40B4-BE49-F238E27FC236}">
                <a16:creationId xmlns:a16="http://schemas.microsoft.com/office/drawing/2014/main" xmlns="" id="{86EF98DE-63FD-49F9-87DB-716C25ED716D}"/>
              </a:ext>
            </a:extLst>
          </p:cNvPr>
          <p:cNvSpPr txBox="1">
            <a:spLocks/>
          </p:cNvSpPr>
          <p:nvPr/>
        </p:nvSpPr>
        <p:spPr>
          <a:xfrm>
            <a:off x="3566741" y="1893673"/>
            <a:ext cx="782587" cy="461665"/>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Open Sans" charset="0"/>
                <a:ea typeface="Open Sans" charset="0"/>
                <a:cs typeface="Open Sans" charset="0"/>
              </a:rPr>
              <a:t>Two </a:t>
            </a:r>
          </a:p>
          <a:p>
            <a:r>
              <a:rPr lang="en-US" b="1" dirty="0">
                <a:solidFill>
                  <a:schemeClr val="bg1"/>
                </a:solidFill>
                <a:latin typeface="Open Sans" charset="0"/>
                <a:ea typeface="Open Sans" charset="0"/>
                <a:cs typeface="Open Sans" charset="0"/>
              </a:rPr>
              <a:t>Wheeler</a:t>
            </a:r>
          </a:p>
        </p:txBody>
      </p:sp>
      <p:sp>
        <p:nvSpPr>
          <p:cNvPr id="165" name="Footer Placeholder 2">
            <a:extLst>
              <a:ext uri="{FF2B5EF4-FFF2-40B4-BE49-F238E27FC236}">
                <a16:creationId xmlns:a16="http://schemas.microsoft.com/office/drawing/2014/main" xmlns="" id="{83CA5CE9-E44F-40A8-829B-16A24FF0DB84}"/>
              </a:ext>
            </a:extLst>
          </p:cNvPr>
          <p:cNvSpPr txBox="1">
            <a:spLocks/>
          </p:cNvSpPr>
          <p:nvPr/>
        </p:nvSpPr>
        <p:spPr>
          <a:xfrm>
            <a:off x="4406899" y="1893673"/>
            <a:ext cx="782587" cy="461665"/>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Open Sans" charset="0"/>
                <a:ea typeface="Open Sans" charset="0"/>
                <a:cs typeface="Open Sans" charset="0"/>
              </a:rPr>
              <a:t>Four</a:t>
            </a:r>
          </a:p>
          <a:p>
            <a:r>
              <a:rPr lang="en-US" b="1" dirty="0">
                <a:solidFill>
                  <a:schemeClr val="bg1"/>
                </a:solidFill>
                <a:latin typeface="Open Sans" charset="0"/>
                <a:ea typeface="Open Sans" charset="0"/>
                <a:cs typeface="Open Sans" charset="0"/>
              </a:rPr>
              <a:t>Wheeler</a:t>
            </a:r>
          </a:p>
        </p:txBody>
      </p:sp>
      <p:sp>
        <p:nvSpPr>
          <p:cNvPr id="166" name="Footer Placeholder 2">
            <a:extLst>
              <a:ext uri="{FF2B5EF4-FFF2-40B4-BE49-F238E27FC236}">
                <a16:creationId xmlns:a16="http://schemas.microsoft.com/office/drawing/2014/main" xmlns="" id="{1402E50C-6C89-41F2-9717-ADAA0220BCFD}"/>
              </a:ext>
            </a:extLst>
          </p:cNvPr>
          <p:cNvSpPr txBox="1">
            <a:spLocks/>
          </p:cNvSpPr>
          <p:nvPr/>
        </p:nvSpPr>
        <p:spPr>
          <a:xfrm>
            <a:off x="5074096" y="1986008"/>
            <a:ext cx="1143262" cy="276999"/>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Open Sans" charset="0"/>
                <a:ea typeface="Open Sans" charset="0"/>
                <a:cs typeface="Open Sans" charset="0"/>
              </a:rPr>
              <a:t>Construction</a:t>
            </a:r>
          </a:p>
        </p:txBody>
      </p:sp>
      <p:sp>
        <p:nvSpPr>
          <p:cNvPr id="167" name="Footer Placeholder 2">
            <a:extLst>
              <a:ext uri="{FF2B5EF4-FFF2-40B4-BE49-F238E27FC236}">
                <a16:creationId xmlns:a16="http://schemas.microsoft.com/office/drawing/2014/main" xmlns="" id="{70E5363F-357C-468A-8AD5-2F5C9F3920E4}"/>
              </a:ext>
            </a:extLst>
          </p:cNvPr>
          <p:cNvSpPr txBox="1">
            <a:spLocks/>
          </p:cNvSpPr>
          <p:nvPr/>
        </p:nvSpPr>
        <p:spPr>
          <a:xfrm>
            <a:off x="6263532" y="1970619"/>
            <a:ext cx="460127" cy="307777"/>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ITeS</a:t>
            </a:r>
          </a:p>
        </p:txBody>
      </p:sp>
      <p:sp>
        <p:nvSpPr>
          <p:cNvPr id="168" name="Footer Placeholder 2">
            <a:extLst>
              <a:ext uri="{FF2B5EF4-FFF2-40B4-BE49-F238E27FC236}">
                <a16:creationId xmlns:a16="http://schemas.microsoft.com/office/drawing/2014/main" xmlns="" id="{FCCBF650-1DF2-430A-AD4E-62E93EC07FB4}"/>
              </a:ext>
            </a:extLst>
          </p:cNvPr>
          <p:cNvSpPr txBox="1">
            <a:spLocks/>
          </p:cNvSpPr>
          <p:nvPr/>
        </p:nvSpPr>
        <p:spPr>
          <a:xfrm>
            <a:off x="6868286" y="1862896"/>
            <a:ext cx="907108" cy="523220"/>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Electricity</a:t>
            </a:r>
          </a:p>
          <a:p>
            <a:r>
              <a:rPr lang="en-US" sz="1400" b="1" dirty="0">
                <a:solidFill>
                  <a:schemeClr val="bg1"/>
                </a:solidFill>
                <a:latin typeface="Open Sans" charset="0"/>
                <a:ea typeface="Open Sans" charset="0"/>
                <a:cs typeface="Open Sans" charset="0"/>
              </a:rPr>
              <a:t>Production</a:t>
            </a:r>
          </a:p>
        </p:txBody>
      </p:sp>
      <p:sp>
        <p:nvSpPr>
          <p:cNvPr id="169" name="Footer Placeholder 2">
            <a:extLst>
              <a:ext uri="{FF2B5EF4-FFF2-40B4-BE49-F238E27FC236}">
                <a16:creationId xmlns:a16="http://schemas.microsoft.com/office/drawing/2014/main" xmlns="" id="{8A3994F4-879D-4417-8609-F6D7CBE9335D}"/>
              </a:ext>
            </a:extLst>
          </p:cNvPr>
          <p:cNvSpPr txBox="1">
            <a:spLocks/>
          </p:cNvSpPr>
          <p:nvPr/>
        </p:nvSpPr>
        <p:spPr>
          <a:xfrm>
            <a:off x="7773064" y="1862896"/>
            <a:ext cx="774572" cy="523220"/>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Open Sans" charset="0"/>
                <a:ea typeface="Open Sans" charset="0"/>
                <a:cs typeface="Open Sans" charset="0"/>
              </a:rPr>
              <a:t>Wireless </a:t>
            </a:r>
          </a:p>
          <a:p>
            <a:r>
              <a:rPr lang="en-US" sz="1400" b="1" dirty="0">
                <a:solidFill>
                  <a:schemeClr val="bg1"/>
                </a:solidFill>
                <a:latin typeface="Open Sans" charset="0"/>
                <a:ea typeface="Open Sans" charset="0"/>
                <a:cs typeface="Open Sans" charset="0"/>
              </a:rPr>
              <a:t>Phone</a:t>
            </a:r>
          </a:p>
        </p:txBody>
      </p:sp>
      <p:pic>
        <p:nvPicPr>
          <p:cNvPr id="5" name="Graphic 4">
            <a:extLst>
              <a:ext uri="{FF2B5EF4-FFF2-40B4-BE49-F238E27FC236}">
                <a16:creationId xmlns:a16="http://schemas.microsoft.com/office/drawing/2014/main" xmlns="" id="{33ADC07B-5B6C-4634-99DD-DC7A93882C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194540" y="1361787"/>
            <a:ext cx="295022" cy="393362"/>
          </a:xfrm>
          <a:prstGeom prst="rect">
            <a:avLst/>
          </a:prstGeom>
        </p:spPr>
      </p:pic>
      <p:pic>
        <p:nvPicPr>
          <p:cNvPr id="8" name="Graphic 7">
            <a:extLst>
              <a:ext uri="{FF2B5EF4-FFF2-40B4-BE49-F238E27FC236}">
                <a16:creationId xmlns:a16="http://schemas.microsoft.com/office/drawing/2014/main" xmlns="" id="{6E6A4FFC-988F-4E82-AC11-5F9B0A98B4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1616" y="1361787"/>
            <a:ext cx="281562" cy="375416"/>
          </a:xfrm>
          <a:prstGeom prst="rect">
            <a:avLst/>
          </a:prstGeom>
        </p:spPr>
      </p:pic>
      <p:pic>
        <p:nvPicPr>
          <p:cNvPr id="18" name="Graphic 17">
            <a:extLst>
              <a:ext uri="{FF2B5EF4-FFF2-40B4-BE49-F238E27FC236}">
                <a16:creationId xmlns:a16="http://schemas.microsoft.com/office/drawing/2014/main" xmlns="" id="{3E012E00-1C14-4B1E-BEAF-090A14FEED0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487013" y="1349449"/>
            <a:ext cx="288758" cy="385011"/>
          </a:xfrm>
          <a:prstGeom prst="rect">
            <a:avLst/>
          </a:prstGeom>
        </p:spPr>
      </p:pic>
      <p:pic>
        <p:nvPicPr>
          <p:cNvPr id="20" name="Graphic 19">
            <a:extLst>
              <a:ext uri="{FF2B5EF4-FFF2-40B4-BE49-F238E27FC236}">
                <a16:creationId xmlns:a16="http://schemas.microsoft.com/office/drawing/2014/main" xmlns="" id="{6A8F4D3B-FEA5-432C-8810-5EE77C3B96D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355181" y="1369910"/>
            <a:ext cx="277538" cy="370051"/>
          </a:xfrm>
          <a:prstGeom prst="rect">
            <a:avLst/>
          </a:prstGeom>
        </p:spPr>
      </p:pic>
      <p:pic>
        <p:nvPicPr>
          <p:cNvPr id="22" name="Graphic 21">
            <a:extLst>
              <a:ext uri="{FF2B5EF4-FFF2-40B4-BE49-F238E27FC236}">
                <a16:creationId xmlns:a16="http://schemas.microsoft.com/office/drawing/2014/main" xmlns="" id="{FC034A48-2960-4AA1-BBB9-748387C2BB7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191808" y="1349450"/>
            <a:ext cx="288758" cy="385010"/>
          </a:xfrm>
          <a:prstGeom prst="rect">
            <a:avLst/>
          </a:prstGeom>
        </p:spPr>
      </p:pic>
      <p:pic>
        <p:nvPicPr>
          <p:cNvPr id="24" name="Graphic 23">
            <a:extLst>
              <a:ext uri="{FF2B5EF4-FFF2-40B4-BE49-F238E27FC236}">
                <a16:creationId xmlns:a16="http://schemas.microsoft.com/office/drawing/2014/main" xmlns="" id="{752FCA64-DF29-4E55-96D5-A4C1B35225C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024881" y="1369909"/>
            <a:ext cx="277538" cy="370051"/>
          </a:xfrm>
          <a:prstGeom prst="rect">
            <a:avLst/>
          </a:prstGeom>
        </p:spPr>
      </p:pic>
      <p:pic>
        <p:nvPicPr>
          <p:cNvPr id="26" name="Graphic 25">
            <a:extLst>
              <a:ext uri="{FF2B5EF4-FFF2-40B4-BE49-F238E27FC236}">
                <a16:creationId xmlns:a16="http://schemas.microsoft.com/office/drawing/2014/main" xmlns="" id="{FFF0F339-50FF-432F-A0B9-CAC3DD47AE3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3718318" y="1276227"/>
            <a:ext cx="475235" cy="633647"/>
          </a:xfrm>
          <a:prstGeom prst="rect">
            <a:avLst/>
          </a:prstGeom>
        </p:spPr>
      </p:pic>
      <p:pic>
        <p:nvPicPr>
          <p:cNvPr id="30" name="Graphic 29">
            <a:extLst>
              <a:ext uri="{FF2B5EF4-FFF2-40B4-BE49-F238E27FC236}">
                <a16:creationId xmlns:a16="http://schemas.microsoft.com/office/drawing/2014/main" xmlns="" id="{7AE6BE78-28D2-46EA-85B9-95E1DD148C2C}"/>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4543680" y="1264725"/>
            <a:ext cx="513961" cy="685281"/>
          </a:xfrm>
          <a:prstGeom prst="rect">
            <a:avLst/>
          </a:prstGeom>
        </p:spPr>
      </p:pic>
    </p:spTree>
    <p:extLst>
      <p:ext uri="{BB962C8B-B14F-4D97-AF65-F5344CB8AC3E}">
        <p14:creationId xmlns:p14="http://schemas.microsoft.com/office/powerpoint/2010/main" val="630976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a:ln>
            <a:solidFill>
              <a:srgbClr val="FF0000"/>
            </a:solidFill>
          </a:ln>
        </p:spPr>
        <p:txBody>
          <a:bodyPr>
            <a:normAutofit fontScale="90000"/>
          </a:bodyPr>
          <a:lstStyle/>
          <a:p>
            <a:r>
              <a:rPr lang="en-IN" sz="4000" b="1" dirty="0">
                <a:solidFill>
                  <a:schemeClr val="tx2"/>
                </a:solidFill>
              </a:rPr>
              <a:t>Infrastructure Investment</a:t>
            </a:r>
            <a:r>
              <a:rPr lang="en-IN" sz="3600" b="1" dirty="0">
                <a:solidFill>
                  <a:schemeClr val="tx2"/>
                </a:solidFill>
              </a:rPr>
              <a:t/>
            </a:r>
            <a:br>
              <a:rPr lang="en-IN" sz="3600" b="1" dirty="0">
                <a:solidFill>
                  <a:schemeClr val="tx2"/>
                </a:solidFill>
              </a:rPr>
            </a:br>
            <a:r>
              <a:rPr lang="en-IN" sz="3600" b="1" dirty="0">
                <a:solidFill>
                  <a:schemeClr val="tx2"/>
                </a:solidFill>
              </a:rPr>
              <a:t>… </a:t>
            </a:r>
            <a:r>
              <a:rPr lang="en-IN" sz="2700" b="1" dirty="0">
                <a:solidFill>
                  <a:schemeClr val="tx2"/>
                </a:solidFill>
              </a:rPr>
              <a:t>India is spending much below its need and China, way above</a:t>
            </a:r>
          </a:p>
        </p:txBody>
      </p:sp>
      <p:sp>
        <p:nvSpPr>
          <p:cNvPr id="3" name="Content Placeholder 2"/>
          <p:cNvSpPr>
            <a:spLocks noGrp="1"/>
          </p:cNvSpPr>
          <p:nvPr>
            <p:ph idx="1"/>
          </p:nvPr>
        </p:nvSpPr>
        <p:spPr/>
        <p:txBody>
          <a:bodyPr/>
          <a:lstStyle/>
          <a:p>
            <a:endParaRPr lang="en-IN" dirty="0"/>
          </a:p>
        </p:txBody>
      </p:sp>
      <p:pic>
        <p:nvPicPr>
          <p:cNvPr id="2050" name="Picture 2" descr="D:\Rajesh\Mohan 2013\Infra GDP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21296"/>
            <a:ext cx="8352928" cy="486003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E54E9D4-680A-4C51-B61D-1CC0F8B86EE1}" type="slidenum">
              <a:rPr lang="en-IN" smtClean="0"/>
              <a:t>22</a:t>
            </a:fld>
            <a:endParaRPr lang="en-IN" dirty="0"/>
          </a:p>
        </p:txBody>
      </p:sp>
      <p:sp>
        <p:nvSpPr>
          <p:cNvPr id="6" name="Footer Placeholder 5"/>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398102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8760"/>
            <a:ext cx="8311952" cy="4785568"/>
          </a:xfrm>
        </p:spPr>
        <p:txBody>
          <a:bodyPr>
            <a:noAutofit/>
          </a:bodyPr>
          <a:lstStyle/>
          <a:p>
            <a:pPr algn="just"/>
            <a:r>
              <a:rPr lang="en-US" sz="2200" dirty="0"/>
              <a:t>Is the budgetary expenditure on infrastructure </a:t>
            </a:r>
            <a:r>
              <a:rPr lang="en-US" sz="2200" dirty="0" smtClean="0"/>
              <a:t>adequate </a:t>
            </a:r>
            <a:r>
              <a:rPr lang="en-US" sz="2200" dirty="0"/>
              <a:t>to meet India’s infrastructure requirements</a:t>
            </a:r>
            <a:r>
              <a:rPr lang="en-US" sz="2200" dirty="0" smtClean="0"/>
              <a:t>?</a:t>
            </a:r>
          </a:p>
          <a:p>
            <a:pPr algn="just"/>
            <a:r>
              <a:rPr lang="en-US" sz="2200" dirty="0" smtClean="0"/>
              <a:t>How do we access long term low cost capital to fund infrastructure?</a:t>
            </a:r>
          </a:p>
          <a:p>
            <a:pPr algn="just"/>
            <a:r>
              <a:rPr lang="en-US" sz="2200" dirty="0" smtClean="0"/>
              <a:t>Does the private sector have the capacity to invest in Infra?</a:t>
            </a:r>
          </a:p>
          <a:p>
            <a:pPr algn="just"/>
            <a:r>
              <a:rPr lang="en-US" sz="2200" dirty="0" smtClean="0"/>
              <a:t>Is the allocation of </a:t>
            </a:r>
            <a:r>
              <a:rPr lang="en-US" sz="2200" dirty="0" err="1" smtClean="0"/>
              <a:t>Rs</a:t>
            </a:r>
            <a:r>
              <a:rPr lang="en-US" sz="2200" dirty="0" smtClean="0"/>
              <a:t> 100 lakh crore over 5 years feasible?</a:t>
            </a:r>
          </a:p>
          <a:p>
            <a:pPr algn="just"/>
            <a:endParaRPr lang="en-US" sz="2200" dirty="0"/>
          </a:p>
          <a:p>
            <a:pPr algn="just"/>
            <a:endParaRPr lang="en-US" sz="1750" dirty="0"/>
          </a:p>
          <a:p>
            <a:pPr algn="just"/>
            <a:endParaRPr lang="en-US" sz="1750" dirty="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IN" b="1" dirty="0">
                <a:solidFill>
                  <a:schemeClr val="tx2"/>
                </a:solidFill>
              </a:rPr>
              <a:t>Infrastructure</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23</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3524875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Video </a:t>
            </a:r>
            <a:r>
              <a:rPr lang="en-US" dirty="0" smtClean="0"/>
              <a:t>4</a:t>
            </a:r>
            <a:endParaRPr lang="en-US" i="1" dirty="0">
              <a:solidFill>
                <a:srgbClr val="FF0000"/>
              </a:solidFill>
            </a:endParaRPr>
          </a:p>
        </p:txBody>
      </p:sp>
      <p:sp>
        <p:nvSpPr>
          <p:cNvPr id="11267" name="Rectangle 3"/>
          <p:cNvSpPr>
            <a:spLocks noGrp="1" noChangeArrowheads="1"/>
          </p:cNvSpPr>
          <p:nvPr>
            <p:ph type="body" idx="1"/>
          </p:nvPr>
        </p:nvSpPr>
        <p:spPr>
          <a:xfrm>
            <a:off x="457200" y="1340768"/>
            <a:ext cx="8229600" cy="4785395"/>
          </a:xfrm>
        </p:spPr>
        <p:txBody>
          <a:bodyPr>
            <a:noAutofit/>
          </a:bodyPr>
          <a:lstStyle/>
          <a:p>
            <a:pPr algn="just"/>
            <a:r>
              <a:rPr lang="en-US" b="1" dirty="0"/>
              <a:t>Capital Markets</a:t>
            </a:r>
          </a:p>
          <a:p>
            <a:pPr algn="just"/>
            <a:r>
              <a:rPr lang="en-US" sz="2400" dirty="0"/>
              <a:t>FM Speech – Para 32 &amp; 33</a:t>
            </a:r>
          </a:p>
          <a:p>
            <a:pPr algn="just"/>
            <a:r>
              <a:rPr lang="en-IN" sz="1800" dirty="0"/>
              <a:t>“32. It is right time to consider increasing minimum public shareholding in the listed companies. I have asked SEBI to consider raising the current threshold of 25% to 35%. </a:t>
            </a:r>
          </a:p>
          <a:p>
            <a:pPr algn="just"/>
            <a:r>
              <a:rPr lang="en-IN" sz="1800" dirty="0"/>
              <a:t>33. As a key source of capital to the Indian economy, it is important to ensure a harmonized and hassle free investment experience for Foreign Portfolio Investors. Hence, it is proposed to rationalize and streamline the existing Know Your Customer (KYC) norms for FPIs to make it more investor friendly without compromising the integrity of cross-border capital flows.”</a:t>
            </a:r>
            <a:endParaRPr lang="en-US" sz="1800" dirty="0"/>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3" name="Rectangle 2"/>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4" name="Rectangle 3"/>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5" name="Slide Number Placeholder 4"/>
          <p:cNvSpPr>
            <a:spLocks noGrp="1"/>
          </p:cNvSpPr>
          <p:nvPr>
            <p:ph type="sldNum" sz="quarter" idx="12"/>
          </p:nvPr>
        </p:nvSpPr>
        <p:spPr/>
        <p:txBody>
          <a:bodyPr/>
          <a:lstStyle/>
          <a:p>
            <a:fld id="{2E54E9D4-680A-4C51-B61D-1CC0F8B86EE1}" type="slidenum">
              <a:rPr lang="en-IN" smtClean="0"/>
              <a:t>24</a:t>
            </a:fld>
            <a:endParaRPr lang="en-IN" dirty="0"/>
          </a:p>
        </p:txBody>
      </p:sp>
      <p:sp>
        <p:nvSpPr>
          <p:cNvPr id="7" name="Footer Placeholder 6"/>
          <p:cNvSpPr>
            <a:spLocks noGrp="1"/>
          </p:cNvSpPr>
          <p:nvPr>
            <p:ph type="ftr" sz="quarter" idx="11"/>
          </p:nvPr>
        </p:nvSpPr>
        <p:spPr/>
        <p:txBody>
          <a:bodyPr/>
          <a:lstStyle/>
          <a:p>
            <a:r>
              <a:rPr lang="en-US"/>
              <a:t>SIRC of ICAI</a:t>
            </a:r>
            <a:endParaRPr lang="en-IN" dirty="0"/>
          </a:p>
        </p:txBody>
      </p:sp>
      <p:sp>
        <p:nvSpPr>
          <p:cNvPr id="6" name="Date Placeholder 5"/>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3431334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8760"/>
            <a:ext cx="8311952" cy="4785568"/>
          </a:xfrm>
        </p:spPr>
        <p:txBody>
          <a:bodyPr>
            <a:noAutofit/>
          </a:bodyPr>
          <a:lstStyle/>
          <a:p>
            <a:pPr algn="just"/>
            <a:r>
              <a:rPr lang="en-IN" sz="1750" dirty="0"/>
              <a:t>To consider increasing minimum public shareholding in the listed companies from the current threshold of 25% to 35%.</a:t>
            </a:r>
          </a:p>
          <a:p>
            <a:pPr algn="just"/>
            <a:r>
              <a:rPr lang="en-IN" sz="1750" dirty="0"/>
              <a:t>To bring inter-operability of RBI depositories and SEBI depositories to enable seamless transfer of treasury bills and government securities.</a:t>
            </a:r>
          </a:p>
          <a:p>
            <a:pPr algn="just"/>
            <a:r>
              <a:rPr lang="en-IN" sz="1750" dirty="0"/>
              <a:t>In order to make India a more attractive FDI destination:</a:t>
            </a:r>
          </a:p>
          <a:p>
            <a:pPr marL="360000" indent="0" algn="just">
              <a:buNone/>
            </a:pPr>
            <a:r>
              <a:rPr lang="en-IN" sz="1750" dirty="0"/>
              <a:t>a. 100% Foreign Direct Investment (FDI) will be permitted for insurance intermediaries.</a:t>
            </a:r>
          </a:p>
          <a:p>
            <a:pPr marL="360000" indent="0" algn="just">
              <a:buNone/>
            </a:pPr>
            <a:r>
              <a:rPr lang="en-IN" sz="1750" dirty="0"/>
              <a:t>b. Local sourcing norms will be eased for FDI in Single Brand Retail sector.</a:t>
            </a:r>
          </a:p>
          <a:p>
            <a:pPr marL="360000" indent="0" algn="just">
              <a:buNone/>
            </a:pPr>
            <a:r>
              <a:rPr lang="en-IN" sz="1750" dirty="0"/>
              <a:t>c. Government to examine suggestions of further opening up of FDI in aviation, media (animation, AVGC) and insurance sectors in consultation with all stakeholders.</a:t>
            </a:r>
          </a:p>
          <a:p>
            <a:pPr algn="just"/>
            <a:r>
              <a:rPr lang="en-IN" sz="1750" dirty="0"/>
              <a:t>To increase the statutory limit for FPI investment in a company from 24% to sectoral foreign investment limit, with option given to the concerned corporates to limit it to a lower threshold.</a:t>
            </a:r>
          </a:p>
          <a:p>
            <a:pPr algn="just"/>
            <a:r>
              <a:rPr lang="en-IN" sz="1750" dirty="0"/>
              <a:t>FPIs will be permitted to subscribe to listed debt securities issued by </a:t>
            </a:r>
            <a:r>
              <a:rPr lang="en-IN" sz="1750" dirty="0" err="1"/>
              <a:t>ReITs</a:t>
            </a:r>
            <a:r>
              <a:rPr lang="en-IN" sz="1750" dirty="0"/>
              <a:t> and </a:t>
            </a:r>
            <a:r>
              <a:rPr lang="en-IN" sz="1750" dirty="0" err="1"/>
              <a:t>InvITs</a:t>
            </a:r>
            <a:r>
              <a:rPr lang="en-IN" sz="1750" dirty="0"/>
              <a:t>.</a:t>
            </a:r>
          </a:p>
          <a:p>
            <a:pPr algn="just"/>
            <a:r>
              <a:rPr lang="en-IN" sz="1750" dirty="0"/>
              <a:t>To merge the NRI-Portfolio Investment Scheme Route with the Foreign Portfolio Investment Route.</a:t>
            </a:r>
          </a:p>
          <a:p>
            <a:pPr algn="just"/>
            <a:endParaRPr lang="en-IN" sz="1750" dirty="0"/>
          </a:p>
          <a:p>
            <a:pPr algn="just"/>
            <a:endParaRPr lang="en-IN" sz="1750" dirty="0"/>
          </a:p>
          <a:p>
            <a:pPr algn="just"/>
            <a:endParaRPr lang="en-US" sz="1750" dirty="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IN" b="1" dirty="0">
                <a:solidFill>
                  <a:schemeClr val="tx2"/>
                </a:solidFill>
              </a:rPr>
              <a:t>Capital Markets</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25</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113351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8760"/>
            <a:ext cx="8311952" cy="4785568"/>
          </a:xfrm>
        </p:spPr>
        <p:txBody>
          <a:bodyPr>
            <a:noAutofit/>
          </a:bodyPr>
          <a:lstStyle/>
          <a:p>
            <a:pPr algn="just"/>
            <a:r>
              <a:rPr lang="en-IN" sz="1750" dirty="0"/>
              <a:t>To rationalize and streamline the existing Know Your Customer (KYC) norms for FPIs to make it more investor friendly without compromising the integrity of cross-border capital flows. </a:t>
            </a:r>
          </a:p>
          <a:p>
            <a:pPr algn="just"/>
            <a:r>
              <a:rPr lang="en-IN" sz="1750" dirty="0"/>
              <a:t>To set up a social stock exchange under the regulatory ambit of SEBI for listing social enterprises and voluntary organizations working for the realization of a social welfare objective so that they can raise capital as equity, debt or as units like a mutual fund.</a:t>
            </a:r>
          </a:p>
          <a:p>
            <a:pPr algn="just"/>
            <a:r>
              <a:rPr lang="en-IN" sz="1750" dirty="0"/>
              <a:t>Securities Transaction Tax (STT) to be levied only on the difference between settlement and strike price in case of exercise of options.</a:t>
            </a:r>
          </a:p>
          <a:p>
            <a:pPr algn="just"/>
            <a:endParaRPr lang="en-IN" sz="1750" dirty="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IN" b="1" dirty="0">
                <a:solidFill>
                  <a:schemeClr val="tx2"/>
                </a:solidFill>
              </a:rPr>
              <a:t>Capital Markets</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26</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1795261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8760"/>
            <a:ext cx="8311952" cy="4785568"/>
          </a:xfrm>
        </p:spPr>
        <p:txBody>
          <a:bodyPr>
            <a:noAutofit/>
          </a:bodyPr>
          <a:lstStyle/>
          <a:p>
            <a:pPr algn="just"/>
            <a:r>
              <a:rPr lang="en-IN" sz="1750" dirty="0" smtClean="0"/>
              <a:t>Did the 10% long term capital gain on equity investments introduced last year negatively affect the capital market?</a:t>
            </a:r>
          </a:p>
          <a:p>
            <a:pPr algn="just"/>
            <a:r>
              <a:rPr lang="en-IN" sz="1750" dirty="0" smtClean="0"/>
              <a:t>What is the impact of increasing minimum public shareholding in the listed companies to 35%?</a:t>
            </a:r>
          </a:p>
          <a:p>
            <a:pPr algn="just"/>
            <a:r>
              <a:rPr lang="en-IN" sz="1750" dirty="0" smtClean="0"/>
              <a:t>What is the impact of introducing buy-back tax on listed securities?</a:t>
            </a:r>
            <a:endParaRPr lang="en-IN" sz="1750" dirty="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IN" b="1" dirty="0">
                <a:solidFill>
                  <a:schemeClr val="tx2"/>
                </a:solidFill>
              </a:rPr>
              <a:t>Capital Markets</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27</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3019359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Video </a:t>
            </a:r>
            <a:r>
              <a:rPr lang="en-US" dirty="0" smtClean="0"/>
              <a:t>5</a:t>
            </a:r>
            <a:endParaRPr lang="en-US" i="1" dirty="0">
              <a:solidFill>
                <a:srgbClr val="FF0000"/>
              </a:solidFill>
            </a:endParaRPr>
          </a:p>
        </p:txBody>
      </p:sp>
      <p:sp>
        <p:nvSpPr>
          <p:cNvPr id="11267" name="Rectangle 3"/>
          <p:cNvSpPr>
            <a:spLocks noGrp="1" noChangeArrowheads="1"/>
          </p:cNvSpPr>
          <p:nvPr>
            <p:ph type="body" idx="1"/>
          </p:nvPr>
        </p:nvSpPr>
        <p:spPr>
          <a:xfrm>
            <a:off x="457200" y="1340768"/>
            <a:ext cx="8229600" cy="4785395"/>
          </a:xfrm>
        </p:spPr>
        <p:txBody>
          <a:bodyPr>
            <a:noAutofit/>
          </a:bodyPr>
          <a:lstStyle/>
          <a:p>
            <a:pPr algn="just"/>
            <a:r>
              <a:rPr lang="en-US" b="1" dirty="0"/>
              <a:t>Banking and Financial Sector</a:t>
            </a:r>
          </a:p>
          <a:p>
            <a:pPr algn="just"/>
            <a:r>
              <a:rPr lang="en-US" sz="2400" dirty="0"/>
              <a:t>FM Speech – Para 88 &amp; 89</a:t>
            </a:r>
          </a:p>
          <a:p>
            <a:pPr algn="just"/>
            <a:r>
              <a:rPr lang="en-IN" sz="1800" dirty="0"/>
              <a:t>“88. Financial gains from cleaning of the banking system are now amply visible. NPAs of commercial banks have reduced by over 1 lakh crore over the last year, record recovery of over 4 lakh crore due to IBC and other measures has been effected over the last four years, provision coverage ratio is now at its highest in 7 years, and domestic credit growth has risen to 13.8%. Government has smoothly carried out consolidation, reducing the number of Public Sector Banks by 8. At the same time, as many as 6 PSBs have been enabled to come out of Prompt Corrective Action framework.</a:t>
            </a:r>
          </a:p>
          <a:p>
            <a:pPr algn="just"/>
            <a:r>
              <a:rPr lang="en-IN" sz="1800" dirty="0"/>
              <a:t>89. Having addressed legacy issues, PSBs are now proposed to be further provided 70,000 crore capital to boost credit for a strong impetus to the economy. To further improve ease of living, they will leverage technology, offering online personal loans and doorstep banking, and enabling customers of one PSB to access services across all </a:t>
            </a:r>
            <a:r>
              <a:rPr lang="en-IN" sz="1800" dirty="0" smtClean="0"/>
              <a:t>PSBs……. </a:t>
            </a:r>
            <a:endParaRPr lang="en-US" sz="1800" b="1" dirty="0"/>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3" name="Rectangle 2"/>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4" name="Rectangle 3"/>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5" name="Slide Number Placeholder 4"/>
          <p:cNvSpPr>
            <a:spLocks noGrp="1"/>
          </p:cNvSpPr>
          <p:nvPr>
            <p:ph type="sldNum" sz="quarter" idx="12"/>
          </p:nvPr>
        </p:nvSpPr>
        <p:spPr/>
        <p:txBody>
          <a:bodyPr/>
          <a:lstStyle/>
          <a:p>
            <a:fld id="{2E54E9D4-680A-4C51-B61D-1CC0F8B86EE1}" type="slidenum">
              <a:rPr lang="en-IN" smtClean="0"/>
              <a:t>28</a:t>
            </a:fld>
            <a:endParaRPr lang="en-IN" dirty="0"/>
          </a:p>
        </p:txBody>
      </p:sp>
      <p:sp>
        <p:nvSpPr>
          <p:cNvPr id="7" name="Footer Placeholder 6"/>
          <p:cNvSpPr>
            <a:spLocks noGrp="1"/>
          </p:cNvSpPr>
          <p:nvPr>
            <p:ph type="ftr" sz="quarter" idx="11"/>
          </p:nvPr>
        </p:nvSpPr>
        <p:spPr/>
        <p:txBody>
          <a:bodyPr/>
          <a:lstStyle/>
          <a:p>
            <a:r>
              <a:rPr lang="en-US"/>
              <a:t>SIRC of ICAI</a:t>
            </a:r>
            <a:endParaRPr lang="en-IN" dirty="0"/>
          </a:p>
        </p:txBody>
      </p:sp>
      <p:sp>
        <p:nvSpPr>
          <p:cNvPr id="6" name="Date Placeholder 5"/>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2514311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35720"/>
            <a:ext cx="8311952" cy="4785568"/>
          </a:xfrm>
        </p:spPr>
        <p:txBody>
          <a:bodyPr>
            <a:noAutofit/>
          </a:bodyPr>
          <a:lstStyle/>
          <a:p>
            <a:pPr algn="just"/>
            <a:r>
              <a:rPr lang="en-IN" sz="1750" dirty="0"/>
              <a:t>To provide Rs. 70,000 crore capital to Public Sector Banks to boost credit for a strong impetus to the economy.</a:t>
            </a:r>
          </a:p>
          <a:p>
            <a:pPr algn="just"/>
            <a:r>
              <a:rPr lang="en-IN" sz="1750" dirty="0"/>
              <a:t>To enable customers of one Public Sector Bank to access services across all Public Sector Banks.</a:t>
            </a:r>
          </a:p>
          <a:p>
            <a:pPr algn="just"/>
            <a:r>
              <a:rPr lang="en-IN" sz="1750" dirty="0"/>
              <a:t>Reforms to be undertaken to strengthen governance in Public Sector Banks.</a:t>
            </a:r>
          </a:p>
          <a:p>
            <a:pPr algn="just"/>
            <a:r>
              <a:rPr lang="en-IN" sz="1750" dirty="0"/>
              <a:t>NBFCs that are fundamentally </a:t>
            </a:r>
            <a:r>
              <a:rPr lang="en-IN" sz="1750" dirty="0" smtClean="0"/>
              <a:t>strong </a:t>
            </a:r>
            <a:r>
              <a:rPr lang="en-IN" sz="1750" dirty="0"/>
              <a:t>should continue to get funding from banks and</a:t>
            </a:r>
          </a:p>
          <a:p>
            <a:pPr marL="0" indent="0" algn="just">
              <a:buNone/>
            </a:pPr>
            <a:r>
              <a:rPr lang="en-IN" sz="1750" dirty="0" smtClean="0"/>
              <a:t>       mutual </a:t>
            </a:r>
            <a:r>
              <a:rPr lang="en-IN" sz="1750" dirty="0"/>
              <a:t>funds without being unduly risk averse. </a:t>
            </a:r>
          </a:p>
          <a:p>
            <a:pPr algn="just"/>
            <a:r>
              <a:rPr lang="en-IN" sz="1750" dirty="0"/>
              <a:t>In order to enable purchase of high-rated pooled assets of financially sound NBFCs, amounting to a total of Rupees one lakh crore during the current financial year, Government will provide one time six months' partial credit guarantee to Public Sector Banks for first loss of up to 10%. </a:t>
            </a:r>
          </a:p>
          <a:p>
            <a:pPr algn="just"/>
            <a:r>
              <a:rPr lang="en-IN" sz="1750" dirty="0"/>
              <a:t>To strengthen the regulatory authority of RBI over NBFCs.</a:t>
            </a:r>
          </a:p>
          <a:p>
            <a:pPr algn="just"/>
            <a:r>
              <a:rPr lang="en-IN" sz="1750" dirty="0"/>
              <a:t>NBFCs providing public placement of debt have to maintain a Debenture Redemption Reserve (DRR) and  an additional special reserve as required by RBI. To allow NBFCs to raise funds in public issues, the requirement of creating a DRR will be removed.</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IN" b="1" dirty="0">
                <a:solidFill>
                  <a:schemeClr val="tx2"/>
                </a:solidFill>
              </a:rPr>
              <a:t>Banking and Financial Sector</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29</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2939339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188640"/>
            <a:ext cx="8208912" cy="864096"/>
          </a:xfrm>
          <a:solidFill>
            <a:schemeClr val="accent6">
              <a:lumMod val="40000"/>
              <a:lumOff val="60000"/>
            </a:schemeClr>
          </a:solidFill>
          <a:ln>
            <a:solidFill>
              <a:srgbClr val="FF0000"/>
            </a:solidFill>
          </a:ln>
        </p:spPr>
        <p:txBody>
          <a:bodyPr>
            <a:normAutofit fontScale="90000"/>
          </a:bodyPr>
          <a:lstStyle/>
          <a:p>
            <a:r>
              <a:rPr lang="en-IN" sz="3600" b="1" dirty="0" smtClean="0">
                <a:solidFill>
                  <a:schemeClr val="tx2"/>
                </a:solidFill>
              </a:rPr>
              <a:t>India – Key Economic Indicators 2019 vs. 1991</a:t>
            </a:r>
            <a:r>
              <a:rPr lang="en-IN" sz="3600" dirty="0" smtClean="0">
                <a:solidFill>
                  <a:schemeClr val="tx2"/>
                </a:solidFill>
              </a:rPr>
              <a:t/>
            </a:r>
            <a:br>
              <a:rPr lang="en-IN" sz="3600" dirty="0" smtClean="0">
                <a:solidFill>
                  <a:schemeClr val="tx2"/>
                </a:solidFill>
              </a:rPr>
            </a:br>
            <a:r>
              <a:rPr lang="en-IN" sz="3600" dirty="0" smtClean="0">
                <a:solidFill>
                  <a:schemeClr val="tx2"/>
                </a:solidFill>
              </a:rPr>
              <a:t>….. </a:t>
            </a:r>
            <a:r>
              <a:rPr lang="en-IN" sz="3600" b="1" dirty="0" smtClean="0">
                <a:solidFill>
                  <a:schemeClr val="tx2"/>
                </a:solidFill>
              </a:rPr>
              <a:t>28 years’ snapshot post liberalisation</a:t>
            </a:r>
            <a:endParaRPr lang="en-IN" sz="3600" b="1" dirty="0">
              <a:solidFill>
                <a:schemeClr val="tx2"/>
              </a:solidFill>
            </a:endParaRPr>
          </a:p>
        </p:txBody>
      </p:sp>
      <p:sp>
        <p:nvSpPr>
          <p:cNvPr id="3" name="Slide Number Placeholder 2"/>
          <p:cNvSpPr>
            <a:spLocks noGrp="1"/>
          </p:cNvSpPr>
          <p:nvPr>
            <p:ph type="sldNum" sz="quarter" idx="12"/>
          </p:nvPr>
        </p:nvSpPr>
        <p:spPr/>
        <p:txBody>
          <a:bodyPr/>
          <a:lstStyle/>
          <a:p>
            <a:fld id="{2E54E9D4-680A-4C51-B61D-1CC0F8B86EE1}" type="slidenum">
              <a:rPr lang="en-IN" smtClean="0">
                <a:solidFill>
                  <a:prstClr val="black">
                    <a:tint val="75000"/>
                  </a:prstClr>
                </a:solidFill>
              </a:rPr>
              <a:pPr/>
              <a:t>3</a:t>
            </a:fld>
            <a:endParaRPr lang="en-IN"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t>SIRC of ICAI</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046281993"/>
              </p:ext>
            </p:extLst>
          </p:nvPr>
        </p:nvGraphicFramePr>
        <p:xfrm>
          <a:off x="467544" y="1211802"/>
          <a:ext cx="8219256" cy="4881489"/>
        </p:xfrm>
        <a:graphic>
          <a:graphicData uri="http://schemas.openxmlformats.org/drawingml/2006/table">
            <a:tbl>
              <a:tblPr>
                <a:tableStyleId>{5DA37D80-6434-44D0-A028-1B22A696006F}</a:tableStyleId>
              </a:tblPr>
              <a:tblGrid>
                <a:gridCol w="4119644">
                  <a:extLst>
                    <a:ext uri="{9D8B030D-6E8A-4147-A177-3AD203B41FA5}">
                      <a16:colId xmlns:a16="http://schemas.microsoft.com/office/drawing/2014/main" xmlns="" val="20000"/>
                    </a:ext>
                  </a:extLst>
                </a:gridCol>
                <a:gridCol w="1460820">
                  <a:extLst>
                    <a:ext uri="{9D8B030D-6E8A-4147-A177-3AD203B41FA5}">
                      <a16:colId xmlns:a16="http://schemas.microsoft.com/office/drawing/2014/main" xmlns="" val="1223891289"/>
                    </a:ext>
                  </a:extLst>
                </a:gridCol>
                <a:gridCol w="1529517">
                  <a:extLst>
                    <a:ext uri="{9D8B030D-6E8A-4147-A177-3AD203B41FA5}">
                      <a16:colId xmlns:a16="http://schemas.microsoft.com/office/drawing/2014/main" xmlns="" val="20001"/>
                    </a:ext>
                  </a:extLst>
                </a:gridCol>
                <a:gridCol w="1109275">
                  <a:extLst>
                    <a:ext uri="{9D8B030D-6E8A-4147-A177-3AD203B41FA5}">
                      <a16:colId xmlns:a16="http://schemas.microsoft.com/office/drawing/2014/main" xmlns="" val="20002"/>
                    </a:ext>
                  </a:extLst>
                </a:gridCol>
              </a:tblGrid>
              <a:tr h="286043">
                <a:tc>
                  <a:txBody>
                    <a:bodyPr/>
                    <a:lstStyle/>
                    <a:p>
                      <a:pPr algn="ctr" fontAlgn="ctr"/>
                      <a:r>
                        <a:rPr lang="en-US" sz="1600" b="0" i="0" u="none" strike="noStrike" dirty="0" smtClean="0">
                          <a:solidFill>
                            <a:srgbClr val="000000"/>
                          </a:solidFill>
                          <a:effectLst/>
                          <a:latin typeface="Calibri" panose="020F0502020204030204" pitchFamily="34" charset="0"/>
                        </a:rPr>
                        <a:t> </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n-US" sz="1600" b="1" i="0" u="none" strike="noStrike" dirty="0" smtClean="0">
                          <a:solidFill>
                            <a:srgbClr val="000000"/>
                          </a:solidFill>
                          <a:effectLst/>
                          <a:latin typeface="Calibri" panose="020F0502020204030204" pitchFamily="34" charset="0"/>
                        </a:rPr>
                        <a:t>2019</a:t>
                      </a: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rtl="0" fontAlgn="ctr"/>
                      <a:r>
                        <a:rPr lang="en-US" sz="1600" b="1" i="0" u="none" strike="noStrike">
                          <a:solidFill>
                            <a:srgbClr val="000000"/>
                          </a:solidFill>
                          <a:effectLst/>
                          <a:latin typeface="Calibri" panose="020F0502020204030204" pitchFamily="34" charset="0"/>
                        </a:rPr>
                        <a:t>1991</a:t>
                      </a:r>
                    </a:p>
                  </a:txBody>
                  <a:tcPr marL="0" marR="0" marT="0" marB="0" anchor="ctr">
                    <a:solidFill>
                      <a:schemeClr val="accent6">
                        <a:lumMod val="40000"/>
                        <a:lumOff val="60000"/>
                      </a:schemeClr>
                    </a:solidFill>
                  </a:tcPr>
                </a:tc>
                <a:tc>
                  <a:txBody>
                    <a:bodyPr/>
                    <a:lstStyle/>
                    <a:p>
                      <a:pPr algn="ctr" rtl="0" fontAlgn="ctr"/>
                      <a:r>
                        <a:rPr lang="en-US" sz="1600" b="1" i="0" u="none" strike="noStrike" dirty="0">
                          <a:solidFill>
                            <a:srgbClr val="000000"/>
                          </a:solidFill>
                          <a:effectLst/>
                          <a:latin typeface="Calibri" panose="020F0502020204030204" pitchFamily="34" charset="0"/>
                        </a:rPr>
                        <a:t>CAGR</a:t>
                      </a:r>
                    </a:p>
                  </a:txBody>
                  <a:tcPr marL="0" marR="0" marT="0" marB="0" anchor="ctr">
                    <a:solidFill>
                      <a:schemeClr val="accent6">
                        <a:lumMod val="40000"/>
                        <a:lumOff val="60000"/>
                      </a:schemeClr>
                    </a:solidFill>
                  </a:tcPr>
                </a:tc>
                <a:extLst>
                  <a:ext uri="{0D108BD9-81ED-4DB2-BD59-A6C34878D82A}">
                    <a16:rowId xmlns:a16="http://schemas.microsoft.com/office/drawing/2014/main" xmlns="" val="10000"/>
                  </a:ext>
                </a:extLst>
              </a:tr>
              <a:tr h="266377">
                <a:tc>
                  <a:txBody>
                    <a:bodyPr/>
                    <a:lstStyle/>
                    <a:p>
                      <a:pPr algn="l" fontAlgn="ctr"/>
                      <a:r>
                        <a:rPr lang="en-US" sz="1600" b="0" i="0" u="none" strike="noStrike" dirty="0" smtClean="0">
                          <a:solidFill>
                            <a:srgbClr val="000000"/>
                          </a:solidFill>
                          <a:effectLst/>
                          <a:latin typeface="Calibri" panose="020F0502020204030204" pitchFamily="34" charset="0"/>
                        </a:rPr>
                        <a:t>Population (</a:t>
                      </a:r>
                      <a:r>
                        <a:rPr lang="en-US" sz="1600" b="0" i="0" u="none" strike="noStrike" dirty="0" err="1" smtClean="0">
                          <a:solidFill>
                            <a:srgbClr val="000000"/>
                          </a:solidFill>
                          <a:effectLst/>
                          <a:latin typeface="Calibri" panose="020F0502020204030204" pitchFamily="34" charset="0"/>
                        </a:rPr>
                        <a:t>Bn</a:t>
                      </a:r>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1.37</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r" rtl="0" fontAlgn="ctr"/>
                      <a:r>
                        <a:rPr lang="en-US" sz="1600" b="0" i="0" u="none" strike="noStrike">
                          <a:solidFill>
                            <a:srgbClr val="000000"/>
                          </a:solidFill>
                          <a:effectLst/>
                          <a:latin typeface="Calibri" panose="020F0502020204030204" pitchFamily="34" charset="0"/>
                        </a:rPr>
                        <a:t>0.89</a:t>
                      </a:r>
                    </a:p>
                  </a:txBody>
                  <a:tcPr marL="0" marR="0" marT="0"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1.6%</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xmlns="" val="10001"/>
                  </a:ext>
                </a:extLst>
              </a:tr>
              <a:tr h="266377">
                <a:tc>
                  <a:txBody>
                    <a:bodyPr/>
                    <a:lstStyle/>
                    <a:p>
                      <a:pPr algn="l" fontAlgn="ctr"/>
                      <a:r>
                        <a:rPr lang="en-US" sz="1600" b="0" i="0" u="none" strike="noStrike" dirty="0" smtClean="0">
                          <a:solidFill>
                            <a:srgbClr val="000000"/>
                          </a:solidFill>
                          <a:effectLst/>
                          <a:latin typeface="Calibri" panose="020F0502020204030204" pitchFamily="34" charset="0"/>
                        </a:rPr>
                        <a:t>Life expectancy (Years)</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69</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58.8</a:t>
                      </a:r>
                    </a:p>
                  </a:txBody>
                  <a:tcPr marL="0" marR="0" marT="0"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0.6%</a:t>
                      </a:r>
                    </a:p>
                  </a:txBody>
                  <a:tcPr marL="0" marR="0" marT="0" marB="0" anchor="ctr">
                    <a:solidFill>
                      <a:schemeClr val="accent6">
                        <a:lumMod val="40000"/>
                        <a:lumOff val="60000"/>
                      </a:schemeClr>
                    </a:solidFill>
                  </a:tcPr>
                </a:tc>
                <a:extLst>
                  <a:ext uri="{0D108BD9-81ED-4DB2-BD59-A6C34878D82A}">
                    <a16:rowId xmlns:a16="http://schemas.microsoft.com/office/drawing/2014/main" xmlns="" val="10002"/>
                  </a:ext>
                </a:extLst>
              </a:tr>
              <a:tr h="266377">
                <a:tc>
                  <a:txBody>
                    <a:bodyPr/>
                    <a:lstStyle/>
                    <a:p>
                      <a:pPr algn="l" fontAlgn="ctr"/>
                      <a:r>
                        <a:rPr lang="en-US" sz="1600" b="0" i="0" u="none" strike="noStrike" dirty="0" smtClean="0">
                          <a:solidFill>
                            <a:srgbClr val="000000"/>
                          </a:solidFill>
                          <a:effectLst/>
                          <a:latin typeface="Calibri" panose="020F0502020204030204" pitchFamily="34" charset="0"/>
                        </a:rPr>
                        <a:t>Literacy rate</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79%</a:t>
                      </a:r>
                    </a:p>
                  </a:txBody>
                  <a:tcPr marL="0" marR="0" marT="0"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52%</a:t>
                      </a:r>
                    </a:p>
                  </a:txBody>
                  <a:tcPr marL="0" marR="0" marT="0"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2.1%</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xmlns="" val="10003"/>
                  </a:ext>
                </a:extLst>
              </a:tr>
              <a:tr h="266377">
                <a:tc>
                  <a:txBody>
                    <a:bodyPr/>
                    <a:lstStyle/>
                    <a:p>
                      <a:pPr algn="l" fontAlgn="ctr"/>
                      <a:r>
                        <a:rPr lang="en-US" sz="1600" b="0" i="0" u="none" strike="noStrike" dirty="0" smtClean="0">
                          <a:solidFill>
                            <a:srgbClr val="000000"/>
                          </a:solidFill>
                          <a:effectLst/>
                          <a:latin typeface="Arial" panose="020B0604020202020204" pitchFamily="34" charset="0"/>
                        </a:rPr>
                        <a:t> </a:t>
                      </a:r>
                      <a:endParaRPr lang="en-US" sz="1600" b="0" i="0" u="none" strike="noStrike" dirty="0">
                        <a:solidFill>
                          <a:srgbClr val="000000"/>
                        </a:solidFill>
                        <a:effectLst/>
                        <a:latin typeface="Arial" panose="020B0604020202020204" pitchFamily="34" charset="0"/>
                      </a:endParaRPr>
                    </a:p>
                  </a:txBody>
                  <a:tcPr marL="9525" marR="9525" marT="9525"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 </a:t>
                      </a:r>
                    </a:p>
                  </a:txBody>
                  <a:tcPr marL="0" marR="0" marT="0"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 </a:t>
                      </a:r>
                    </a:p>
                  </a:txBody>
                  <a:tcPr marL="0" marR="0" marT="0"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 </a:t>
                      </a:r>
                    </a:p>
                  </a:txBody>
                  <a:tcPr marL="0" marR="0" marT="0" marB="0" anchor="ctr">
                    <a:solidFill>
                      <a:schemeClr val="accent6">
                        <a:lumMod val="40000"/>
                        <a:lumOff val="60000"/>
                      </a:schemeClr>
                    </a:solidFill>
                  </a:tcPr>
                </a:tc>
                <a:extLst>
                  <a:ext uri="{0D108BD9-81ED-4DB2-BD59-A6C34878D82A}">
                    <a16:rowId xmlns:a16="http://schemas.microsoft.com/office/drawing/2014/main" xmlns="" val="10004"/>
                  </a:ext>
                </a:extLst>
              </a:tr>
              <a:tr h="266377">
                <a:tc>
                  <a:txBody>
                    <a:bodyPr/>
                    <a:lstStyle/>
                    <a:p>
                      <a:pPr algn="l" fontAlgn="ctr"/>
                      <a:r>
                        <a:rPr lang="en-US" sz="1600" b="0" i="0" u="none" strike="noStrike" dirty="0" smtClean="0">
                          <a:solidFill>
                            <a:srgbClr val="000000"/>
                          </a:solidFill>
                          <a:effectLst/>
                          <a:latin typeface="Calibri" panose="020F0502020204030204" pitchFamily="34" charset="0"/>
                        </a:rPr>
                        <a:t>GDP Growth Rate</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7.4%</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5.3%</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 </a:t>
                      </a:r>
                    </a:p>
                  </a:txBody>
                  <a:tcPr marL="0" marR="0" marT="0" marB="0" anchor="ctr">
                    <a:solidFill>
                      <a:schemeClr val="accent6">
                        <a:lumMod val="40000"/>
                        <a:lumOff val="60000"/>
                      </a:schemeClr>
                    </a:solidFill>
                  </a:tcPr>
                </a:tc>
                <a:extLst>
                  <a:ext uri="{0D108BD9-81ED-4DB2-BD59-A6C34878D82A}">
                    <a16:rowId xmlns:a16="http://schemas.microsoft.com/office/drawing/2014/main" xmlns="" val="10005"/>
                  </a:ext>
                </a:extLst>
              </a:tr>
              <a:tr h="266377">
                <a:tc>
                  <a:txBody>
                    <a:bodyPr/>
                    <a:lstStyle/>
                    <a:p>
                      <a:pPr algn="l" fontAlgn="ctr"/>
                      <a:r>
                        <a:rPr lang="en-US" sz="1600" b="0" i="0" u="none" strike="noStrike" dirty="0" smtClean="0">
                          <a:solidFill>
                            <a:srgbClr val="000000"/>
                          </a:solidFill>
                          <a:effectLst/>
                          <a:latin typeface="Calibri" panose="020F0502020204030204" pitchFamily="34" charset="0"/>
                        </a:rPr>
                        <a:t>GDP (at current prices) – </a:t>
                      </a:r>
                      <a:r>
                        <a:rPr lang="en-US" sz="1600" b="0" i="0" u="none" strike="noStrike" dirty="0" err="1" smtClean="0">
                          <a:solidFill>
                            <a:srgbClr val="000000"/>
                          </a:solidFill>
                          <a:effectLst/>
                          <a:latin typeface="Calibri" panose="020F0502020204030204" pitchFamily="34" charset="0"/>
                        </a:rPr>
                        <a:t>Rs</a:t>
                      </a:r>
                      <a:r>
                        <a:rPr lang="en-US" sz="1600" b="0" i="0" u="none" strike="noStrike" dirty="0" smtClean="0">
                          <a:solidFill>
                            <a:srgbClr val="000000"/>
                          </a:solidFill>
                          <a:effectLst/>
                          <a:latin typeface="Calibri" panose="020F0502020204030204" pitchFamily="34" charset="0"/>
                        </a:rPr>
                        <a:t>. </a:t>
                      </a:r>
                      <a:r>
                        <a:rPr lang="en-US" sz="1600" b="0" i="0" u="none" strike="noStrike" dirty="0" err="1" smtClean="0">
                          <a:solidFill>
                            <a:srgbClr val="000000"/>
                          </a:solidFill>
                          <a:effectLst/>
                          <a:latin typeface="Calibri" panose="020F0502020204030204" pitchFamily="34" charset="0"/>
                        </a:rPr>
                        <a:t>cr</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190.08 lakhs</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5.32</a:t>
                      </a:r>
                      <a:r>
                        <a:rPr lang="en-US" sz="1600" b="0" i="0" u="none" strike="noStrike" baseline="0" dirty="0" smtClean="0">
                          <a:solidFill>
                            <a:srgbClr val="000000"/>
                          </a:solidFill>
                          <a:effectLst/>
                          <a:latin typeface="Calibri" panose="020F0502020204030204" pitchFamily="34" charset="0"/>
                        </a:rPr>
                        <a:t> lakhs</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r" rtl="0" fontAlgn="ctr"/>
                      <a:r>
                        <a:rPr lang="en-US" sz="1600" b="0" i="0" u="none" strike="noStrike" dirty="0" smtClean="0">
                          <a:solidFill>
                            <a:schemeClr val="tx1"/>
                          </a:solidFill>
                          <a:effectLst/>
                          <a:latin typeface="Calibri" panose="020F0502020204030204" pitchFamily="34" charset="0"/>
                        </a:rPr>
                        <a:t>14.2%</a:t>
                      </a:r>
                      <a:endParaRPr lang="en-US" sz="1600" b="0" i="0" u="none" strike="noStrike" dirty="0">
                        <a:solidFill>
                          <a:schemeClr val="tx1"/>
                        </a:solidFill>
                        <a:effectLst/>
                        <a:latin typeface="Calibri" panose="020F050202020403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xmlns="" val="10006"/>
                  </a:ext>
                </a:extLst>
              </a:tr>
              <a:tr h="266377">
                <a:tc>
                  <a:txBody>
                    <a:bodyPr/>
                    <a:lstStyle/>
                    <a:p>
                      <a:pPr algn="l" fontAlgn="ctr"/>
                      <a:r>
                        <a:rPr lang="en-US" sz="1600" b="0" i="0" u="none" strike="noStrike" dirty="0" smtClean="0">
                          <a:solidFill>
                            <a:srgbClr val="000000"/>
                          </a:solidFill>
                          <a:effectLst/>
                          <a:latin typeface="Calibri" panose="020F0502020204030204" pitchFamily="34" charset="0"/>
                        </a:rPr>
                        <a:t>GDP (at current prices) - US$ </a:t>
                      </a:r>
                      <a:r>
                        <a:rPr lang="en-US" sz="1600" b="0" i="0" u="none" strike="noStrike" dirty="0" err="1" smtClean="0">
                          <a:solidFill>
                            <a:srgbClr val="000000"/>
                          </a:solidFill>
                          <a:effectLst/>
                          <a:latin typeface="Calibri" panose="020F0502020204030204" pitchFamily="34" charset="0"/>
                        </a:rPr>
                        <a:t>Bn</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2,736</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275</a:t>
                      </a:r>
                    </a:p>
                  </a:txBody>
                  <a:tcPr marL="0" marR="0" marT="0" marB="0" anchor="ctr">
                    <a:solidFill>
                      <a:schemeClr val="accent6">
                        <a:lumMod val="40000"/>
                        <a:lumOff val="60000"/>
                      </a:schemeClr>
                    </a:solidFill>
                  </a:tcPr>
                </a:tc>
                <a:tc>
                  <a:txBody>
                    <a:bodyPr/>
                    <a:lstStyle/>
                    <a:p>
                      <a:pPr algn="r" rtl="0" fontAlgn="ctr"/>
                      <a:r>
                        <a:rPr lang="en-US" sz="1600" b="0" i="0" u="none" strike="noStrike" dirty="0" smtClean="0">
                          <a:solidFill>
                            <a:schemeClr val="tx1"/>
                          </a:solidFill>
                          <a:effectLst/>
                          <a:latin typeface="Calibri" panose="020F0502020204030204" pitchFamily="34" charset="0"/>
                        </a:rPr>
                        <a:t>8.9%</a:t>
                      </a:r>
                      <a:endParaRPr lang="en-US" sz="1600" b="0" i="0" u="none" strike="noStrike" dirty="0">
                        <a:solidFill>
                          <a:schemeClr val="tx1"/>
                        </a:solidFill>
                        <a:effectLst/>
                        <a:latin typeface="Calibri" panose="020F050202020403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xmlns="" val="10007"/>
                  </a:ext>
                </a:extLst>
              </a:tr>
              <a:tr h="266377">
                <a:tc>
                  <a:txBody>
                    <a:bodyPr/>
                    <a:lstStyle/>
                    <a:p>
                      <a:pPr algn="l" fontAlgn="ctr"/>
                      <a:r>
                        <a:rPr lang="it-IT" sz="1600" b="0" i="0" u="none" strike="noStrike" dirty="0" smtClean="0">
                          <a:solidFill>
                            <a:srgbClr val="000000"/>
                          </a:solidFill>
                          <a:effectLst/>
                          <a:latin typeface="Calibri" panose="020F0502020204030204" pitchFamily="34" charset="0"/>
                        </a:rPr>
                        <a:t>Per capita income - US$</a:t>
                      </a:r>
                      <a:endParaRPr lang="it-IT"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2,054</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310</a:t>
                      </a:r>
                    </a:p>
                  </a:txBody>
                  <a:tcPr marL="0" marR="0" marT="0" marB="0" anchor="ctr">
                    <a:solidFill>
                      <a:schemeClr val="accent6">
                        <a:lumMod val="40000"/>
                        <a:lumOff val="60000"/>
                      </a:schemeClr>
                    </a:solidFill>
                  </a:tcPr>
                </a:tc>
                <a:tc>
                  <a:txBody>
                    <a:bodyPr/>
                    <a:lstStyle/>
                    <a:p>
                      <a:pPr algn="r" rtl="0" fontAlgn="ctr"/>
                      <a:r>
                        <a:rPr lang="en-US" sz="1600" b="0" i="0" u="none" strike="noStrike" dirty="0" smtClean="0">
                          <a:solidFill>
                            <a:schemeClr val="tx1"/>
                          </a:solidFill>
                          <a:effectLst/>
                          <a:latin typeface="Calibri" panose="020F0502020204030204" pitchFamily="34" charset="0"/>
                        </a:rPr>
                        <a:t>7.0%</a:t>
                      </a:r>
                      <a:endParaRPr lang="en-US" sz="1600" b="0" i="0" u="none" strike="noStrike" dirty="0">
                        <a:solidFill>
                          <a:schemeClr val="tx1"/>
                        </a:solidFill>
                        <a:effectLst/>
                        <a:latin typeface="Calibri" panose="020F050202020403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xmlns="" val="10008"/>
                  </a:ext>
                </a:extLst>
              </a:tr>
              <a:tr h="266377">
                <a:tc>
                  <a:txBody>
                    <a:bodyPr/>
                    <a:lstStyle/>
                    <a:p>
                      <a:pPr algn="l" fontAlgn="ctr"/>
                      <a:r>
                        <a:rPr lang="en-US" sz="1600" b="0" i="0" u="none" strike="noStrike" dirty="0" smtClean="0">
                          <a:solidFill>
                            <a:srgbClr val="000000"/>
                          </a:solidFill>
                          <a:effectLst/>
                          <a:latin typeface="Calibri" panose="020F0502020204030204" pitchFamily="34" charset="0"/>
                        </a:rPr>
                        <a:t> </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 </a:t>
                      </a:r>
                    </a:p>
                  </a:txBody>
                  <a:tcPr marL="0" marR="0" marT="0" marB="0" anchor="ctr">
                    <a:solidFill>
                      <a:schemeClr val="accent6">
                        <a:lumMod val="40000"/>
                        <a:lumOff val="60000"/>
                      </a:schemeClr>
                    </a:solidFill>
                  </a:tcPr>
                </a:tc>
                <a:tc>
                  <a:txBody>
                    <a:bodyPr/>
                    <a:lstStyle/>
                    <a:p>
                      <a:pPr algn="r" rtl="0" fontAlgn="ctr"/>
                      <a:r>
                        <a:rPr lang="en-US" sz="1600" b="0" i="0" u="none" strike="noStrike">
                          <a:solidFill>
                            <a:srgbClr val="000000"/>
                          </a:solidFill>
                          <a:effectLst/>
                          <a:latin typeface="Calibri" panose="020F0502020204030204" pitchFamily="34" charset="0"/>
                        </a:rPr>
                        <a:t> </a:t>
                      </a:r>
                    </a:p>
                  </a:txBody>
                  <a:tcPr marL="0" marR="0" marT="0"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 </a:t>
                      </a:r>
                    </a:p>
                  </a:txBody>
                  <a:tcPr marL="0" marR="0" marT="0" marB="0" anchor="ctr">
                    <a:solidFill>
                      <a:schemeClr val="accent6">
                        <a:lumMod val="40000"/>
                        <a:lumOff val="60000"/>
                      </a:schemeClr>
                    </a:solidFill>
                  </a:tcPr>
                </a:tc>
                <a:extLst>
                  <a:ext uri="{0D108BD9-81ED-4DB2-BD59-A6C34878D82A}">
                    <a16:rowId xmlns:a16="http://schemas.microsoft.com/office/drawing/2014/main" xmlns="" val="10009"/>
                  </a:ext>
                </a:extLst>
              </a:tr>
              <a:tr h="266377">
                <a:tc>
                  <a:txBody>
                    <a:bodyPr/>
                    <a:lstStyle/>
                    <a:p>
                      <a:pPr algn="l" fontAlgn="ctr"/>
                      <a:r>
                        <a:rPr lang="en-US" sz="1600" b="0" i="0" u="none" strike="noStrike" dirty="0" smtClean="0">
                          <a:solidFill>
                            <a:srgbClr val="000000"/>
                          </a:solidFill>
                          <a:effectLst/>
                          <a:latin typeface="Calibri" panose="020F0502020204030204" pitchFamily="34" charset="0"/>
                        </a:rPr>
                        <a:t>Exports - </a:t>
                      </a:r>
                      <a:r>
                        <a:rPr lang="en-US" sz="1600" b="0" i="0" u="none" strike="noStrike" kern="1200" dirty="0" smtClean="0">
                          <a:solidFill>
                            <a:srgbClr val="000000"/>
                          </a:solidFill>
                          <a:effectLst/>
                          <a:latin typeface="Calibri" panose="020F0502020204030204" pitchFamily="34" charset="0"/>
                          <a:ea typeface="+mn-ea"/>
                          <a:cs typeface="+mn-cs"/>
                        </a:rPr>
                        <a:t>US</a:t>
                      </a:r>
                      <a:r>
                        <a:rPr lang="en-US" sz="1600" b="0" i="0" u="none" strike="noStrike" dirty="0" smtClean="0">
                          <a:solidFill>
                            <a:srgbClr val="000000"/>
                          </a:solidFill>
                          <a:effectLst/>
                          <a:latin typeface="Calibri" panose="020F0502020204030204" pitchFamily="34" charset="0"/>
                        </a:rPr>
                        <a:t>$ </a:t>
                      </a:r>
                      <a:r>
                        <a:rPr lang="en-US" sz="1600" b="0" i="0" u="none" strike="noStrike" dirty="0" err="1" smtClean="0">
                          <a:solidFill>
                            <a:srgbClr val="000000"/>
                          </a:solidFill>
                          <a:effectLst/>
                          <a:latin typeface="Calibri" panose="020F0502020204030204" pitchFamily="34" charset="0"/>
                        </a:rPr>
                        <a:t>Bn</a:t>
                      </a:r>
                      <a:r>
                        <a:rPr lang="en-US" sz="1600" b="0" i="0" u="none" strike="noStrike" dirty="0" smtClean="0">
                          <a:solidFill>
                            <a:srgbClr val="000000"/>
                          </a:solidFill>
                          <a:effectLst/>
                          <a:latin typeface="Calibri" panose="020F0502020204030204" pitchFamily="34" charset="0"/>
                        </a:rPr>
                        <a:t> 2018* (E)</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331</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18</a:t>
                      </a:r>
                    </a:p>
                  </a:txBody>
                  <a:tcPr marL="0" marR="0" marT="0"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11.0%</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xmlns="" val="10010"/>
                  </a:ext>
                </a:extLst>
              </a:tr>
              <a:tr h="266377">
                <a:tc>
                  <a:txBody>
                    <a:bodyPr/>
                    <a:lstStyle/>
                    <a:p>
                      <a:pPr algn="l" fontAlgn="ctr"/>
                      <a:r>
                        <a:rPr lang="en-US" sz="1600" b="0" i="0" u="none" strike="noStrike" dirty="0" smtClean="0">
                          <a:solidFill>
                            <a:srgbClr val="000000"/>
                          </a:solidFill>
                          <a:effectLst/>
                          <a:latin typeface="Calibri" panose="020F0502020204030204" pitchFamily="34" charset="0"/>
                        </a:rPr>
                        <a:t>Imports - US$ </a:t>
                      </a:r>
                      <a:r>
                        <a:rPr lang="en-US" sz="1600" b="0" i="0" u="none" strike="noStrike" dirty="0" err="1" smtClean="0">
                          <a:solidFill>
                            <a:srgbClr val="000000"/>
                          </a:solidFill>
                          <a:effectLst/>
                          <a:latin typeface="Calibri" panose="020F0502020204030204" pitchFamily="34" charset="0"/>
                        </a:rPr>
                        <a:t>Bn</a:t>
                      </a:r>
                      <a:r>
                        <a:rPr lang="en-US" sz="1600" b="0" i="0" u="none" strike="noStrike" dirty="0" smtClean="0">
                          <a:solidFill>
                            <a:srgbClr val="000000"/>
                          </a:solidFill>
                          <a:effectLst/>
                          <a:latin typeface="Calibri" panose="020F0502020204030204" pitchFamily="34" charset="0"/>
                        </a:rPr>
                        <a:t> 2018* (E)</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513</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24</a:t>
                      </a:r>
                    </a:p>
                  </a:txBody>
                  <a:tcPr marL="0" marR="0" marT="0"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11.6%</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xmlns="" val="10011"/>
                  </a:ext>
                </a:extLst>
              </a:tr>
              <a:tr h="351290">
                <a:tc>
                  <a:txBody>
                    <a:bodyPr/>
                    <a:lstStyle/>
                    <a:p>
                      <a:pPr algn="l" fontAlgn="ctr"/>
                      <a:r>
                        <a:rPr lang="en-US" sz="1600" b="0" i="0" u="none" strike="noStrike" dirty="0" smtClean="0">
                          <a:solidFill>
                            <a:srgbClr val="000000"/>
                          </a:solidFill>
                          <a:effectLst/>
                          <a:latin typeface="Calibri" panose="020F0502020204030204" pitchFamily="34" charset="0"/>
                        </a:rPr>
                        <a:t>Share in world trade (exports + imports)</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4%</a:t>
                      </a:r>
                    </a:p>
                  </a:txBody>
                  <a:tcPr marL="0" marR="0" marT="0" marB="0" anchor="ctr">
                    <a:solidFill>
                      <a:schemeClr val="accent6">
                        <a:lumMod val="40000"/>
                        <a:lumOff val="60000"/>
                      </a:schemeClr>
                    </a:solidFill>
                  </a:tcPr>
                </a:tc>
                <a:tc>
                  <a:txBody>
                    <a:bodyPr/>
                    <a:lstStyle/>
                    <a:p>
                      <a:pPr algn="r" rtl="0" fontAlgn="ctr"/>
                      <a:r>
                        <a:rPr lang="en-US" sz="1600" b="0" i="0" u="none" strike="noStrike">
                          <a:solidFill>
                            <a:srgbClr val="000000"/>
                          </a:solidFill>
                          <a:effectLst/>
                          <a:latin typeface="Calibri" panose="020F0502020204030204" pitchFamily="34" charset="0"/>
                        </a:rPr>
                        <a:t>1%</a:t>
                      </a:r>
                    </a:p>
                  </a:txBody>
                  <a:tcPr marL="0" marR="0" marT="0" marB="0" anchor="ctr">
                    <a:solidFill>
                      <a:schemeClr val="accent6">
                        <a:lumMod val="40000"/>
                        <a:lumOff val="60000"/>
                      </a:schemeClr>
                    </a:solidFill>
                  </a:tcPr>
                </a:tc>
                <a:tc>
                  <a:txBody>
                    <a:bodyPr/>
                    <a:lstStyle/>
                    <a:p>
                      <a:pPr algn="r" rtl="0" fontAlgn="ct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xmlns="" val="10012"/>
                  </a:ext>
                </a:extLst>
              </a:tr>
              <a:tr h="266377">
                <a:tc>
                  <a:txBody>
                    <a:bodyPr/>
                    <a:lstStyle/>
                    <a:p>
                      <a:pPr algn="l" fontAlgn="ctr"/>
                      <a:r>
                        <a:rPr lang="en-US" sz="1600" b="0" i="0" u="none" strike="noStrike" dirty="0" smtClean="0">
                          <a:solidFill>
                            <a:srgbClr val="000000"/>
                          </a:solidFill>
                          <a:effectLst/>
                          <a:latin typeface="Calibri" panose="020F0502020204030204" pitchFamily="34" charset="0"/>
                        </a:rPr>
                        <a:t>Foreign Currency Reserves - US $ </a:t>
                      </a:r>
                      <a:r>
                        <a:rPr lang="en-US" sz="1600" b="0" i="0" u="none" strike="noStrike" dirty="0" err="1" smtClean="0">
                          <a:solidFill>
                            <a:srgbClr val="000000"/>
                          </a:solidFill>
                          <a:effectLst/>
                          <a:latin typeface="Calibri" panose="020F0502020204030204" pitchFamily="34" charset="0"/>
                        </a:rPr>
                        <a:t>Bn</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426</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5.8</a:t>
                      </a:r>
                    </a:p>
                  </a:txBody>
                  <a:tcPr marL="0" marR="0" marT="0"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17.2%</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xmlns="" val="10013"/>
                  </a:ext>
                </a:extLst>
              </a:tr>
              <a:tr h="266377">
                <a:tc>
                  <a:txBody>
                    <a:bodyPr/>
                    <a:lstStyle/>
                    <a:p>
                      <a:pPr algn="l" fontAlgn="ctr"/>
                      <a:r>
                        <a:rPr lang="en-US" sz="1600" b="0" i="0" u="none" strike="noStrike" dirty="0" smtClean="0">
                          <a:solidFill>
                            <a:srgbClr val="000000"/>
                          </a:solidFill>
                          <a:effectLst/>
                          <a:latin typeface="Calibri" panose="020F0502020204030204" pitchFamily="34" charset="0"/>
                        </a:rPr>
                        <a:t>Exchange Rate (US $)</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69.55</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r" rtl="0" fontAlgn="ctr"/>
                      <a:r>
                        <a:rPr lang="en-US" sz="1600" b="0" i="0" u="none" strike="noStrike">
                          <a:solidFill>
                            <a:srgbClr val="000000"/>
                          </a:solidFill>
                          <a:effectLst/>
                          <a:latin typeface="Calibri" panose="020F0502020204030204" pitchFamily="34" charset="0"/>
                        </a:rPr>
                        <a:t>17.9</a:t>
                      </a:r>
                    </a:p>
                  </a:txBody>
                  <a:tcPr marL="0" marR="0" marT="0"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5.2%</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xmlns="" val="10014"/>
                  </a:ext>
                </a:extLst>
              </a:tr>
              <a:tr h="266377">
                <a:tc>
                  <a:txBody>
                    <a:bodyPr/>
                    <a:lstStyle/>
                    <a:p>
                      <a:pPr algn="l" fontAlgn="ctr"/>
                      <a:r>
                        <a:rPr lang="en-US" sz="1600" b="0" i="0" u="none" strike="noStrike" dirty="0" smtClean="0">
                          <a:solidFill>
                            <a:srgbClr val="000000"/>
                          </a:solidFill>
                          <a:effectLst/>
                          <a:latin typeface="Calibri" panose="020F0502020204030204" pitchFamily="34" charset="0"/>
                        </a:rPr>
                        <a:t> </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fontAlgn="ct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fontAlgn="ctr"/>
                      <a:r>
                        <a:rPr lang="en-US" sz="1600" b="0" i="0" u="none" strike="noStrike" dirty="0" smtClean="0">
                          <a:solidFill>
                            <a:srgbClr val="000000"/>
                          </a:solidFill>
                          <a:effectLst/>
                          <a:latin typeface="Calibri" panose="020F0502020204030204" pitchFamily="34" charset="0"/>
                        </a:rPr>
                        <a:t> </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r" fontAlgn="ctr"/>
                      <a:r>
                        <a:rPr lang="en-US" sz="1600" b="0" i="0" u="none" strike="noStrike" dirty="0" smtClean="0">
                          <a:solidFill>
                            <a:srgbClr val="000000"/>
                          </a:solidFill>
                          <a:effectLst/>
                          <a:latin typeface="Calibri" panose="020F0502020204030204" pitchFamily="34" charset="0"/>
                        </a:rPr>
                        <a:t> </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10015"/>
                  </a:ext>
                </a:extLst>
              </a:tr>
              <a:tr h="257439">
                <a:tc>
                  <a:txBody>
                    <a:bodyPr/>
                    <a:lstStyle/>
                    <a:p>
                      <a:pPr algn="l" rtl="0" fontAlgn="ctr"/>
                      <a:r>
                        <a:rPr lang="en-US" sz="1600" b="0" i="0" u="none" strike="noStrike" dirty="0">
                          <a:solidFill>
                            <a:srgbClr val="000000"/>
                          </a:solidFill>
                          <a:effectLst/>
                          <a:latin typeface="Calibri" panose="020F0502020204030204" pitchFamily="34" charset="0"/>
                        </a:rPr>
                        <a:t>Savings </a:t>
                      </a:r>
                      <a:r>
                        <a:rPr lang="en-US" sz="1600" b="0" i="0" u="none" strike="noStrike" dirty="0" smtClean="0">
                          <a:solidFill>
                            <a:srgbClr val="000000"/>
                          </a:solidFill>
                          <a:effectLst/>
                          <a:latin typeface="Calibri" panose="020F0502020204030204" pitchFamily="34" charset="0"/>
                        </a:rPr>
                        <a:t>Rate 2018*</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30.5%</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22.9%</a:t>
                      </a:r>
                    </a:p>
                  </a:txBody>
                  <a:tcPr marL="0" marR="0" marT="0" marB="0" anchor="ctr">
                    <a:solidFill>
                      <a:schemeClr val="accent6">
                        <a:lumMod val="40000"/>
                        <a:lumOff val="60000"/>
                      </a:schemeClr>
                    </a:solidFill>
                  </a:tcPr>
                </a:tc>
                <a:tc>
                  <a:txBody>
                    <a:bodyPr/>
                    <a:lstStyle/>
                    <a:p>
                      <a:pPr algn="r" rtl="0" fontAlgn="ct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xmlns="" val="939091825"/>
                  </a:ext>
                </a:extLst>
              </a:tr>
              <a:tr h="257439">
                <a:tc>
                  <a:txBody>
                    <a:bodyPr/>
                    <a:lstStyle/>
                    <a:p>
                      <a:pPr algn="l" rtl="0" fontAlgn="ctr"/>
                      <a:r>
                        <a:rPr lang="en-US" sz="1600" b="0" i="0" u="none" strike="noStrike" dirty="0">
                          <a:solidFill>
                            <a:srgbClr val="000000"/>
                          </a:solidFill>
                          <a:effectLst/>
                          <a:latin typeface="Calibri" panose="020F0502020204030204" pitchFamily="34" charset="0"/>
                        </a:rPr>
                        <a:t>Investment </a:t>
                      </a:r>
                      <a:r>
                        <a:rPr lang="en-US" sz="1600" b="0" i="0" u="none" strike="noStrike" dirty="0" smtClean="0">
                          <a:solidFill>
                            <a:srgbClr val="000000"/>
                          </a:solidFill>
                          <a:effectLst/>
                          <a:latin typeface="Calibri" panose="020F0502020204030204" pitchFamily="34" charset="0"/>
                        </a:rPr>
                        <a:t>Rate 2018*</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r" rtl="0" fontAlgn="ctr"/>
                      <a:r>
                        <a:rPr lang="en-US" sz="1600" b="0" i="0" u="none" strike="noStrike" dirty="0" smtClean="0">
                          <a:solidFill>
                            <a:srgbClr val="000000"/>
                          </a:solidFill>
                          <a:effectLst/>
                          <a:latin typeface="Calibri" panose="020F0502020204030204" pitchFamily="34" charset="0"/>
                        </a:rPr>
                        <a:t>32.3%</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r" rtl="0" fontAlgn="ctr"/>
                      <a:r>
                        <a:rPr lang="en-US" sz="1600" b="0" i="0" u="none" strike="noStrike" dirty="0">
                          <a:solidFill>
                            <a:srgbClr val="000000"/>
                          </a:solidFill>
                          <a:effectLst/>
                          <a:latin typeface="Calibri" panose="020F0502020204030204" pitchFamily="34" charset="0"/>
                        </a:rPr>
                        <a:t>22.5%</a:t>
                      </a:r>
                    </a:p>
                  </a:txBody>
                  <a:tcPr marL="0" marR="0" marT="0" marB="0" anchor="ctr">
                    <a:solidFill>
                      <a:schemeClr val="accent6">
                        <a:lumMod val="40000"/>
                        <a:lumOff val="60000"/>
                      </a:schemeClr>
                    </a:solidFill>
                  </a:tcPr>
                </a:tc>
                <a:tc>
                  <a:txBody>
                    <a:bodyPr/>
                    <a:lstStyle/>
                    <a:p>
                      <a:pPr algn="r" rtl="0" fontAlgn="ctr"/>
                      <a:endParaRPr lang="en-US" sz="16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xmlns="" val="2967699422"/>
                  </a:ext>
                </a:extLst>
              </a:tr>
            </a:tbl>
          </a:graphicData>
        </a:graphic>
      </p:graphicFrame>
    </p:spTree>
    <p:extLst>
      <p:ext uri="{BB962C8B-B14F-4D97-AF65-F5344CB8AC3E}">
        <p14:creationId xmlns:p14="http://schemas.microsoft.com/office/powerpoint/2010/main" val="2717065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35720"/>
            <a:ext cx="8311952" cy="4785568"/>
          </a:xfrm>
        </p:spPr>
        <p:txBody>
          <a:bodyPr>
            <a:noAutofit/>
          </a:bodyPr>
          <a:lstStyle/>
          <a:p>
            <a:pPr algn="just"/>
            <a:r>
              <a:rPr lang="en-IN" sz="1750" dirty="0"/>
              <a:t>For ease of access to credit for MSMEs, Government has introduced providing of loans up to 1 crore for MSMEs within 59 minutes through a dedicated online portal. Under the Interest Subvention Scheme for MSMEs, 350 crore has been allocated for FY 2019-20 for 2% interest subvention for all GST registered MSMEs, on fresh or incremental loans.</a:t>
            </a:r>
          </a:p>
          <a:p>
            <a:pPr algn="just"/>
            <a:r>
              <a:rPr lang="en-IN" sz="1750" dirty="0"/>
              <a:t>Government payments to suppliers and contractors are a major source of cash flow, especially to SMEs and MSMEs. Investment in MSMEs will receive a big boost if these delays in payment are eliminated. Government to create a payment platform for MSMEs to enable filing of bills and payment thereof on the platform itself.</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IN" b="1" dirty="0">
                <a:solidFill>
                  <a:schemeClr val="tx2"/>
                </a:solidFill>
              </a:rPr>
              <a:t>Banking and Financial Sector</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30</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2768879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35720"/>
            <a:ext cx="8311952" cy="4785568"/>
          </a:xfrm>
        </p:spPr>
        <p:txBody>
          <a:bodyPr>
            <a:noAutofit/>
          </a:bodyPr>
          <a:lstStyle/>
          <a:p>
            <a:pPr algn="just"/>
            <a:r>
              <a:rPr lang="en-IN" sz="1800" dirty="0"/>
              <a:t>With the infusion of </a:t>
            </a:r>
            <a:r>
              <a:rPr lang="en-IN" sz="1800" dirty="0" err="1"/>
              <a:t>Rs</a:t>
            </a:r>
            <a:r>
              <a:rPr lang="en-IN" sz="1800" dirty="0"/>
              <a:t> 70,000 crore, will the banking sector have adequate capital to lend again</a:t>
            </a:r>
            <a:r>
              <a:rPr lang="en-IN" sz="1800" dirty="0" smtClean="0"/>
              <a:t>?</a:t>
            </a:r>
          </a:p>
          <a:p>
            <a:pPr algn="just"/>
            <a:endParaRPr lang="en-IN" sz="1800" dirty="0"/>
          </a:p>
          <a:p>
            <a:pPr algn="just"/>
            <a:r>
              <a:rPr lang="en-IN" sz="1800" dirty="0" smtClean="0"/>
              <a:t>Why are banks not passing on the interest rates cuts announced by RBI?</a:t>
            </a:r>
          </a:p>
          <a:p>
            <a:pPr algn="just"/>
            <a:endParaRPr lang="en-IN" sz="1800" dirty="0" smtClean="0"/>
          </a:p>
          <a:p>
            <a:pPr algn="just"/>
            <a:r>
              <a:rPr lang="en-IN" sz="1800" dirty="0" smtClean="0"/>
              <a:t>Can public sector banks compete </a:t>
            </a:r>
            <a:r>
              <a:rPr lang="en-IN" sz="1800" dirty="0"/>
              <a:t>with private </a:t>
            </a:r>
            <a:r>
              <a:rPr lang="en-IN" sz="1800" dirty="0" smtClean="0"/>
              <a:t>sector banks </a:t>
            </a:r>
            <a:r>
              <a:rPr lang="en-IN" sz="1800" dirty="0"/>
              <a:t>in the future?</a:t>
            </a:r>
          </a:p>
          <a:p>
            <a:pPr algn="just"/>
            <a:endParaRPr lang="en-IN" sz="1800" dirty="0" smtClean="0"/>
          </a:p>
          <a:p>
            <a:pPr algn="just"/>
            <a:r>
              <a:rPr lang="en-IN" sz="1800" dirty="0" smtClean="0"/>
              <a:t>Has IBC made a big difference to banking?</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IN" b="1" dirty="0">
                <a:solidFill>
                  <a:schemeClr val="tx2"/>
                </a:solidFill>
              </a:rPr>
              <a:t>Banking and Financial Sector</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31</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4026435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Video </a:t>
            </a:r>
            <a:r>
              <a:rPr lang="en-US" dirty="0" smtClean="0"/>
              <a:t>6</a:t>
            </a:r>
            <a:endParaRPr lang="en-US" i="1" dirty="0">
              <a:solidFill>
                <a:srgbClr val="FF0000"/>
              </a:solidFill>
            </a:endParaRPr>
          </a:p>
        </p:txBody>
      </p:sp>
      <p:sp>
        <p:nvSpPr>
          <p:cNvPr id="11267" name="Rectangle 3"/>
          <p:cNvSpPr>
            <a:spLocks noGrp="1" noChangeArrowheads="1"/>
          </p:cNvSpPr>
          <p:nvPr>
            <p:ph type="body" idx="1"/>
          </p:nvPr>
        </p:nvSpPr>
        <p:spPr>
          <a:xfrm>
            <a:off x="457200" y="1340768"/>
            <a:ext cx="8229600" cy="4785395"/>
          </a:xfrm>
        </p:spPr>
        <p:txBody>
          <a:bodyPr>
            <a:noAutofit/>
          </a:bodyPr>
          <a:lstStyle/>
          <a:p>
            <a:pPr algn="just"/>
            <a:r>
              <a:rPr lang="en-US" b="1" dirty="0"/>
              <a:t>Start-ups</a:t>
            </a:r>
          </a:p>
          <a:p>
            <a:pPr algn="just"/>
            <a:r>
              <a:rPr lang="en-US" sz="2400" dirty="0"/>
              <a:t>FM Speech – Para 113 &amp; 114</a:t>
            </a:r>
          </a:p>
          <a:p>
            <a:pPr algn="just"/>
            <a:r>
              <a:rPr lang="en-IN" sz="1800" dirty="0"/>
              <a:t>“113. Start-ups in India are taking firm roots and their continued growth needs to be encouraged. To resolve the so-called ‘angel tax’ issue, the start-ups and their investors who file requisite declarations and provide information in their returns will not be subjected to any kind of scrutiny in respect of valuations of share premiums. The issue of establishing identity of the investor and source of his funds will be resolved by putting in place a mechanism of e-verification. With this, funds raised by start-ups will not require any kind of scrutiny from the Income Tax Department.</a:t>
            </a:r>
          </a:p>
          <a:p>
            <a:pPr algn="just"/>
            <a:r>
              <a:rPr lang="en-IN" sz="1800" dirty="0"/>
              <a:t>114. In addition, special administrative arrangements shall be made by Central Board of Direct Taxes (CBDT) for pending assessments of </a:t>
            </a:r>
            <a:r>
              <a:rPr lang="en-IN" sz="1800" dirty="0" err="1"/>
              <a:t>startups</a:t>
            </a:r>
            <a:r>
              <a:rPr lang="en-IN" sz="1800" dirty="0"/>
              <a:t> and redressal of their grievances. It will be ensured that no inquiry or verification in such cases can be carried out by the Assessing Officer without obtaining approval of his supervisory officer.”</a:t>
            </a:r>
            <a:endParaRPr lang="en-US" sz="1800" dirty="0"/>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3" name="Rectangle 2"/>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4" name="Rectangle 3"/>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5" name="Slide Number Placeholder 4"/>
          <p:cNvSpPr>
            <a:spLocks noGrp="1"/>
          </p:cNvSpPr>
          <p:nvPr>
            <p:ph type="sldNum" sz="quarter" idx="12"/>
          </p:nvPr>
        </p:nvSpPr>
        <p:spPr/>
        <p:txBody>
          <a:bodyPr/>
          <a:lstStyle/>
          <a:p>
            <a:fld id="{2E54E9D4-680A-4C51-B61D-1CC0F8B86EE1}" type="slidenum">
              <a:rPr lang="en-IN" smtClean="0"/>
              <a:t>32</a:t>
            </a:fld>
            <a:endParaRPr lang="en-IN" dirty="0"/>
          </a:p>
        </p:txBody>
      </p:sp>
      <p:sp>
        <p:nvSpPr>
          <p:cNvPr id="7" name="Footer Placeholder 6"/>
          <p:cNvSpPr>
            <a:spLocks noGrp="1"/>
          </p:cNvSpPr>
          <p:nvPr>
            <p:ph type="ftr" sz="quarter" idx="11"/>
          </p:nvPr>
        </p:nvSpPr>
        <p:spPr/>
        <p:txBody>
          <a:bodyPr/>
          <a:lstStyle/>
          <a:p>
            <a:r>
              <a:rPr lang="en-US"/>
              <a:t>SIRC of ICAI</a:t>
            </a:r>
            <a:endParaRPr lang="en-IN" dirty="0"/>
          </a:p>
        </p:txBody>
      </p:sp>
      <p:sp>
        <p:nvSpPr>
          <p:cNvPr id="6" name="Date Placeholder 5"/>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3181667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generated with very high confidence">
            <a:extLst>
              <a:ext uri="{FF2B5EF4-FFF2-40B4-BE49-F238E27FC236}">
                <a16:creationId xmlns:a16="http://schemas.microsoft.com/office/drawing/2014/main" xmlns="" id="{D1F8745D-29E0-4392-B299-BAEA37EC1877}"/>
              </a:ext>
            </a:extLst>
          </p:cNvPr>
          <p:cNvPicPr>
            <a:picLocks noChangeAspect="1"/>
          </p:cNvPicPr>
          <p:nvPr/>
        </p:nvPicPr>
        <p:blipFill rotWithShape="1">
          <a:blip r:embed="rId2">
            <a:extLst>
              <a:ext uri="{28A0092B-C50C-407E-A947-70E740481C1C}">
                <a14:useLocalDpi xmlns:a14="http://schemas.microsoft.com/office/drawing/2010/main" val="0"/>
              </a:ext>
            </a:extLst>
          </a:blip>
          <a:srcRect l="21287" r="37237"/>
          <a:stretch/>
        </p:blipFill>
        <p:spPr>
          <a:xfrm>
            <a:off x="-1" y="1"/>
            <a:ext cx="3200401" cy="6862328"/>
          </a:xfrm>
          <a:prstGeom prst="rect">
            <a:avLst/>
          </a:prstGeom>
        </p:spPr>
      </p:pic>
      <p:sp>
        <p:nvSpPr>
          <p:cNvPr id="6" name="Footer Placeholder 2">
            <a:extLst>
              <a:ext uri="{FF2B5EF4-FFF2-40B4-BE49-F238E27FC236}">
                <a16:creationId xmlns:a16="http://schemas.microsoft.com/office/drawing/2014/main" xmlns="" id="{05F0151B-BCDF-4A91-AAA4-29DDB459D636}"/>
              </a:ext>
            </a:extLst>
          </p:cNvPr>
          <p:cNvSpPr txBox="1">
            <a:spLocks/>
          </p:cNvSpPr>
          <p:nvPr/>
        </p:nvSpPr>
        <p:spPr>
          <a:xfrm>
            <a:off x="3580866" y="390876"/>
            <a:ext cx="5563133" cy="769441"/>
          </a:xfrm>
          <a:prstGeom prst="rect">
            <a:avLst/>
          </a:prstGeom>
        </p:spPr>
        <p:txBody>
          <a:bodyPr wrap="square">
            <a:spAutoFit/>
          </a:bodyPr>
          <a:lstStyle>
            <a:defPPr>
              <a:defRPr lang="en-US"/>
            </a:defPPr>
            <a:lvl1pPr>
              <a:defRPr sz="4000" b="1">
                <a:solidFill>
                  <a:schemeClr val="tx1">
                    <a:lumMod val="75000"/>
                    <a:lumOff val="25000"/>
                  </a:schemeClr>
                </a:solidFill>
                <a:latin typeface="DINEngschrift" pitchFamily="2" charset="0"/>
                <a:ea typeface="Roboto" panose="02000000000000000000" pitchFamily="2" charset="0"/>
              </a:defRPr>
            </a:lvl1pPr>
            <a:lvl2pPr>
              <a:defRPr/>
            </a:lvl2pPr>
            <a:lvl3pPr>
              <a:defRPr/>
            </a:lvl3pPr>
            <a:lvl4pPr>
              <a:defRPr/>
            </a:lvl4pPr>
            <a:lvl5pPr>
              <a:defRPr/>
            </a:lvl5pPr>
            <a:lvl6pPr>
              <a:defRPr/>
            </a:lvl6pPr>
            <a:lvl7pPr>
              <a:defRPr/>
            </a:lvl7pPr>
            <a:lvl8pPr>
              <a:defRPr/>
            </a:lvl8pPr>
            <a:lvl9pPr>
              <a:defRPr/>
            </a:lvl9pPr>
          </a:lstStyle>
          <a:p>
            <a:r>
              <a:rPr lang="en-IN" sz="4400" spc="-150" dirty="0">
                <a:latin typeface="Century Gothic" panose="020B0502020202020204" pitchFamily="34" charset="0"/>
                <a:cs typeface="Dubai" panose="020B0604020202020204" pitchFamily="34" charset="-78"/>
              </a:rPr>
              <a:t>Startups at a glance</a:t>
            </a:r>
          </a:p>
        </p:txBody>
      </p:sp>
      <p:sp>
        <p:nvSpPr>
          <p:cNvPr id="3" name="Rectangle 2">
            <a:extLst>
              <a:ext uri="{FF2B5EF4-FFF2-40B4-BE49-F238E27FC236}">
                <a16:creationId xmlns:a16="http://schemas.microsoft.com/office/drawing/2014/main" xmlns="" id="{49392F4B-7FEA-4C8D-893F-0BDB401D1F1E}"/>
              </a:ext>
            </a:extLst>
          </p:cNvPr>
          <p:cNvSpPr/>
          <p:nvPr/>
        </p:nvSpPr>
        <p:spPr>
          <a:xfrm>
            <a:off x="1" y="0"/>
            <a:ext cx="3200400" cy="6872990"/>
          </a:xfrm>
          <a:prstGeom prst="rect">
            <a:avLst/>
          </a:prstGeom>
          <a:solidFill>
            <a:srgbClr val="01A9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0" name="Footer Placeholder 2">
            <a:extLst>
              <a:ext uri="{FF2B5EF4-FFF2-40B4-BE49-F238E27FC236}">
                <a16:creationId xmlns:a16="http://schemas.microsoft.com/office/drawing/2014/main" xmlns="" id="{AB6D1EAC-4045-43FF-BF7A-AED0C9BEA5F8}"/>
              </a:ext>
            </a:extLst>
          </p:cNvPr>
          <p:cNvSpPr txBox="1">
            <a:spLocks/>
          </p:cNvSpPr>
          <p:nvPr/>
        </p:nvSpPr>
        <p:spPr>
          <a:xfrm>
            <a:off x="32283" y="1528366"/>
            <a:ext cx="3055331" cy="4493538"/>
          </a:xfrm>
          <a:prstGeom prst="rect">
            <a:avLst/>
          </a:prstGeom>
          <a:effectLst>
            <a:outerShdw blurRad="63500" sx="102000" sy="102000" algn="ctr" rotWithShape="0">
              <a:prstClr val="black">
                <a:alpha val="40000"/>
              </a:prstClr>
            </a:outerShdw>
          </a:effectLst>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200" dirty="0" err="1">
                <a:solidFill>
                  <a:schemeClr val="bg1"/>
                </a:solidFill>
                <a:latin typeface="Open Sans" charset="0"/>
                <a:ea typeface="Open Sans" charset="0"/>
                <a:cs typeface="Open Sans" charset="0"/>
              </a:rPr>
              <a:t>Startups</a:t>
            </a:r>
            <a:r>
              <a:rPr lang="en-IN" sz="2200" dirty="0">
                <a:solidFill>
                  <a:schemeClr val="bg1"/>
                </a:solidFill>
                <a:latin typeface="Open Sans" charset="0"/>
                <a:ea typeface="Open Sans" charset="0"/>
                <a:cs typeface="Open Sans" charset="0"/>
              </a:rPr>
              <a:t> have raised </a:t>
            </a:r>
          </a:p>
          <a:p>
            <a:r>
              <a:rPr lang="en-IN" sz="2200" b="1" dirty="0">
                <a:solidFill>
                  <a:schemeClr val="bg1"/>
                </a:solidFill>
                <a:latin typeface="Open Sans" charset="0"/>
                <a:ea typeface="Open Sans" charset="0"/>
                <a:cs typeface="Open Sans" charset="0"/>
              </a:rPr>
              <a:t>USD 50Bn </a:t>
            </a:r>
            <a:r>
              <a:rPr lang="en-IN" sz="2200" dirty="0">
                <a:solidFill>
                  <a:schemeClr val="bg1"/>
                </a:solidFill>
                <a:latin typeface="Open Sans" charset="0"/>
                <a:ea typeface="Open Sans" charset="0"/>
                <a:cs typeface="Open Sans" charset="0"/>
              </a:rPr>
              <a:t>since 2014</a:t>
            </a:r>
          </a:p>
          <a:p>
            <a:r>
              <a:rPr lang="en-IN" sz="2200" dirty="0">
                <a:solidFill>
                  <a:schemeClr val="bg1"/>
                </a:solidFill>
                <a:latin typeface="Open Sans" charset="0"/>
                <a:ea typeface="Open Sans" charset="0"/>
                <a:cs typeface="Open Sans" charset="0"/>
              </a:rPr>
              <a:t>across 3700+ deals</a:t>
            </a:r>
          </a:p>
          <a:p>
            <a:endParaRPr lang="en-IN" sz="2200" b="1" dirty="0">
              <a:solidFill>
                <a:schemeClr val="bg1"/>
              </a:solidFill>
              <a:latin typeface="Open Sans" charset="0"/>
              <a:ea typeface="Open Sans" charset="0"/>
              <a:cs typeface="Open Sans" charset="0"/>
            </a:endParaRPr>
          </a:p>
          <a:p>
            <a:r>
              <a:rPr lang="en-IN" sz="2200" b="1" dirty="0">
                <a:solidFill>
                  <a:schemeClr val="bg1"/>
                </a:solidFill>
                <a:latin typeface="Open Sans" charset="0"/>
                <a:ea typeface="Open Sans" charset="0"/>
                <a:cs typeface="Open Sans" charset="0"/>
              </a:rPr>
              <a:t>250+ </a:t>
            </a:r>
            <a:r>
              <a:rPr lang="en-IN" sz="2200" dirty="0">
                <a:solidFill>
                  <a:schemeClr val="bg1"/>
                </a:solidFill>
                <a:latin typeface="Open Sans" charset="0"/>
                <a:ea typeface="Open Sans" charset="0"/>
                <a:cs typeface="Open Sans" charset="0"/>
              </a:rPr>
              <a:t>Accelerators &amp;</a:t>
            </a:r>
            <a:r>
              <a:rPr lang="en-IN" sz="2200" b="1" dirty="0">
                <a:solidFill>
                  <a:schemeClr val="bg1"/>
                </a:solidFill>
                <a:latin typeface="Open Sans" charset="0"/>
                <a:ea typeface="Open Sans" charset="0"/>
                <a:cs typeface="Open Sans" charset="0"/>
              </a:rPr>
              <a:t> </a:t>
            </a:r>
            <a:r>
              <a:rPr lang="en-IN" sz="2200" dirty="0">
                <a:solidFill>
                  <a:schemeClr val="bg1"/>
                </a:solidFill>
                <a:latin typeface="Open Sans" charset="0"/>
                <a:ea typeface="Open Sans" charset="0"/>
                <a:cs typeface="Open Sans" charset="0"/>
              </a:rPr>
              <a:t>Incubators</a:t>
            </a:r>
          </a:p>
          <a:p>
            <a:endParaRPr lang="en-IN" sz="2200" b="1" dirty="0">
              <a:solidFill>
                <a:schemeClr val="bg1"/>
              </a:solidFill>
              <a:latin typeface="Open Sans" charset="0"/>
              <a:ea typeface="Open Sans" charset="0"/>
              <a:cs typeface="Open Sans" charset="0"/>
            </a:endParaRPr>
          </a:p>
          <a:p>
            <a:r>
              <a:rPr lang="en-IN" sz="2200" b="1" dirty="0">
                <a:solidFill>
                  <a:schemeClr val="bg1"/>
                </a:solidFill>
                <a:latin typeface="Open Sans" charset="0"/>
                <a:ea typeface="Open Sans" charset="0"/>
                <a:cs typeface="Open Sans" charset="0"/>
              </a:rPr>
              <a:t>500+ </a:t>
            </a:r>
            <a:r>
              <a:rPr lang="en-IN" sz="2200" dirty="0">
                <a:solidFill>
                  <a:schemeClr val="bg1"/>
                </a:solidFill>
                <a:latin typeface="Open Sans" charset="0"/>
                <a:ea typeface="Open Sans" charset="0"/>
                <a:cs typeface="Open Sans" charset="0"/>
              </a:rPr>
              <a:t>Institutional Investors</a:t>
            </a:r>
          </a:p>
          <a:p>
            <a:endParaRPr lang="en-IN" sz="2200" b="1" dirty="0">
              <a:solidFill>
                <a:schemeClr val="bg1"/>
              </a:solidFill>
              <a:latin typeface="Open Sans" charset="0"/>
              <a:ea typeface="Open Sans" charset="0"/>
              <a:cs typeface="Open Sans" charset="0"/>
            </a:endParaRPr>
          </a:p>
          <a:p>
            <a:r>
              <a:rPr lang="en-IN" sz="2200" b="1" dirty="0">
                <a:solidFill>
                  <a:schemeClr val="bg1"/>
                </a:solidFill>
                <a:latin typeface="Open Sans" charset="0"/>
                <a:ea typeface="Open Sans" charset="0"/>
                <a:cs typeface="Open Sans" charset="0"/>
              </a:rPr>
              <a:t>2000+ </a:t>
            </a:r>
            <a:r>
              <a:rPr lang="en-IN" sz="2200" dirty="0">
                <a:solidFill>
                  <a:schemeClr val="bg1"/>
                </a:solidFill>
                <a:latin typeface="Open Sans" charset="0"/>
                <a:ea typeface="Open Sans" charset="0"/>
                <a:cs typeface="Open Sans" charset="0"/>
              </a:rPr>
              <a:t>Active Investors</a:t>
            </a:r>
          </a:p>
          <a:p>
            <a:endParaRPr lang="en-IN" sz="2200" b="1" dirty="0">
              <a:solidFill>
                <a:schemeClr val="bg1"/>
              </a:solidFill>
              <a:latin typeface="Open Sans" charset="0"/>
              <a:ea typeface="Open Sans" charset="0"/>
              <a:cs typeface="Open Sans" charset="0"/>
            </a:endParaRPr>
          </a:p>
          <a:p>
            <a:r>
              <a:rPr lang="en-IN" sz="2200" b="1" dirty="0">
                <a:solidFill>
                  <a:schemeClr val="bg1"/>
                </a:solidFill>
                <a:latin typeface="Open Sans" charset="0"/>
                <a:ea typeface="Open Sans" charset="0"/>
                <a:cs typeface="Open Sans" charset="0"/>
              </a:rPr>
              <a:t>495 </a:t>
            </a:r>
            <a:r>
              <a:rPr lang="en-IN" sz="2200" dirty="0">
                <a:solidFill>
                  <a:schemeClr val="bg1"/>
                </a:solidFill>
                <a:latin typeface="Open Sans" charset="0"/>
                <a:ea typeface="Open Sans" charset="0"/>
                <a:cs typeface="Open Sans" charset="0"/>
              </a:rPr>
              <a:t>Acquisitions</a:t>
            </a:r>
          </a:p>
        </p:txBody>
      </p:sp>
      <p:sp>
        <p:nvSpPr>
          <p:cNvPr id="179" name="Rectangle 178">
            <a:extLst>
              <a:ext uri="{FF2B5EF4-FFF2-40B4-BE49-F238E27FC236}">
                <a16:creationId xmlns:a16="http://schemas.microsoft.com/office/drawing/2014/main" xmlns="" id="{A9BDCBBD-00B6-4DAA-8E65-0129894FC7FF}"/>
              </a:ext>
            </a:extLst>
          </p:cNvPr>
          <p:cNvSpPr/>
          <p:nvPr/>
        </p:nvSpPr>
        <p:spPr>
          <a:xfrm>
            <a:off x="3580866" y="1412558"/>
            <a:ext cx="1639206" cy="2400657"/>
          </a:xfrm>
          <a:prstGeom prst="rect">
            <a:avLst/>
          </a:prstGeom>
        </p:spPr>
        <p:txBody>
          <a:bodyPr wrap="square">
            <a:spAutoFit/>
          </a:bodyPr>
          <a:lstStyle/>
          <a:p>
            <a:r>
              <a:rPr lang="en-IN" sz="5400" dirty="0">
                <a:solidFill>
                  <a:srgbClr val="7CC629"/>
                </a:solidFill>
                <a:latin typeface="Open Sans" charset="0"/>
                <a:ea typeface="Open Sans" charset="0"/>
                <a:cs typeface="Open Sans" charset="0"/>
              </a:rPr>
              <a:t>50% </a:t>
            </a:r>
          </a:p>
          <a:p>
            <a:r>
              <a:rPr lang="en-IN" sz="1600" dirty="0">
                <a:solidFill>
                  <a:schemeClr val="tx1">
                    <a:lumMod val="75000"/>
                    <a:lumOff val="25000"/>
                  </a:schemeClr>
                </a:solidFill>
                <a:latin typeface="Open Sans" charset="0"/>
                <a:ea typeface="Open Sans" charset="0"/>
                <a:cs typeface="Open Sans" charset="0"/>
              </a:rPr>
              <a:t>of all active </a:t>
            </a:r>
            <a:r>
              <a:rPr lang="en-IN" sz="1600" dirty="0" err="1" smtClean="0">
                <a:solidFill>
                  <a:schemeClr val="tx1">
                    <a:lumMod val="75000"/>
                    <a:lumOff val="25000"/>
                  </a:schemeClr>
                </a:solidFill>
                <a:latin typeface="Open Sans" charset="0"/>
                <a:ea typeface="Open Sans" charset="0"/>
                <a:cs typeface="Open Sans" charset="0"/>
              </a:rPr>
              <a:t>startups</a:t>
            </a:r>
            <a:r>
              <a:rPr lang="en-IN" sz="1600" dirty="0" smtClean="0">
                <a:solidFill>
                  <a:schemeClr val="tx1">
                    <a:lumMod val="75000"/>
                    <a:lumOff val="25000"/>
                  </a:schemeClr>
                </a:solidFill>
                <a:latin typeface="Open Sans" charset="0"/>
                <a:ea typeface="Open Sans" charset="0"/>
                <a:cs typeface="Open Sans" charset="0"/>
              </a:rPr>
              <a:t> are </a:t>
            </a:r>
            <a:r>
              <a:rPr lang="en-IN" sz="1600" dirty="0">
                <a:solidFill>
                  <a:schemeClr val="tx1">
                    <a:lumMod val="75000"/>
                    <a:lumOff val="25000"/>
                  </a:schemeClr>
                </a:solidFill>
                <a:latin typeface="Open Sans" charset="0"/>
                <a:ea typeface="Open Sans" charset="0"/>
                <a:cs typeface="Open Sans" charset="0"/>
              </a:rPr>
              <a:t>concentrated in Bengaluru, Mumbai and Delhi-NCR</a:t>
            </a:r>
            <a:r>
              <a:rPr lang="en-IN" sz="1200" dirty="0">
                <a:solidFill>
                  <a:schemeClr val="tx1">
                    <a:lumMod val="75000"/>
                    <a:lumOff val="25000"/>
                  </a:schemeClr>
                </a:solidFill>
                <a:latin typeface="Open Sans" charset="0"/>
                <a:ea typeface="Open Sans" charset="0"/>
                <a:cs typeface="Open Sans" charset="0"/>
              </a:rPr>
              <a:t> </a:t>
            </a:r>
          </a:p>
        </p:txBody>
      </p:sp>
      <p:sp>
        <p:nvSpPr>
          <p:cNvPr id="180" name="Footer Placeholder 2">
            <a:extLst>
              <a:ext uri="{FF2B5EF4-FFF2-40B4-BE49-F238E27FC236}">
                <a16:creationId xmlns:a16="http://schemas.microsoft.com/office/drawing/2014/main" xmlns="" id="{FEACCFB3-3B68-438C-A1D0-8FB357121AA1}"/>
              </a:ext>
            </a:extLst>
          </p:cNvPr>
          <p:cNvSpPr txBox="1">
            <a:spLocks/>
          </p:cNvSpPr>
          <p:nvPr/>
        </p:nvSpPr>
        <p:spPr>
          <a:xfrm>
            <a:off x="3300656" y="4329223"/>
            <a:ext cx="2581790" cy="861774"/>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N" sz="1800" dirty="0">
                <a:solidFill>
                  <a:srgbClr val="7CC629"/>
                </a:solidFill>
                <a:latin typeface="Open Sans" charset="0"/>
              </a:rPr>
              <a:t>Bengaluru saw 43.3% </a:t>
            </a:r>
          </a:p>
          <a:p>
            <a:pPr algn="l"/>
            <a:r>
              <a:rPr lang="en-IN" sz="1600" dirty="0">
                <a:solidFill>
                  <a:schemeClr val="tx1">
                    <a:lumMod val="75000"/>
                    <a:lumOff val="25000"/>
                  </a:schemeClr>
                </a:solidFill>
                <a:latin typeface="Open Sans" charset="0"/>
              </a:rPr>
              <a:t>of the total deal value in 2018</a:t>
            </a:r>
          </a:p>
        </p:txBody>
      </p:sp>
      <p:sp>
        <p:nvSpPr>
          <p:cNvPr id="7" name="Oval 6">
            <a:extLst>
              <a:ext uri="{FF2B5EF4-FFF2-40B4-BE49-F238E27FC236}">
                <a16:creationId xmlns:a16="http://schemas.microsoft.com/office/drawing/2014/main" xmlns="" id="{D51679CA-4F01-4E14-8C91-6B468E1E2FF7}"/>
              </a:ext>
            </a:extLst>
          </p:cNvPr>
          <p:cNvSpPr/>
          <p:nvPr/>
        </p:nvSpPr>
        <p:spPr>
          <a:xfrm>
            <a:off x="1163296" y="390875"/>
            <a:ext cx="793304" cy="1057738"/>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Open Sans" charset="0"/>
              <a:ea typeface="Open Sans" charset="0"/>
              <a:cs typeface="Open Sans" charset="0"/>
            </a:endParaRPr>
          </a:p>
        </p:txBody>
      </p:sp>
      <p:pic>
        <p:nvPicPr>
          <p:cNvPr id="183" name="Graphic 182">
            <a:extLst>
              <a:ext uri="{FF2B5EF4-FFF2-40B4-BE49-F238E27FC236}">
                <a16:creationId xmlns:a16="http://schemas.microsoft.com/office/drawing/2014/main" xmlns="" id="{E6789CCF-34CC-40BA-B715-EAB44C2676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24514" y="623076"/>
            <a:ext cx="470870" cy="627827"/>
          </a:xfrm>
          <a:prstGeom prst="rect">
            <a:avLst/>
          </a:prstGeom>
        </p:spPr>
      </p:pic>
      <p:pic>
        <p:nvPicPr>
          <p:cNvPr id="8" name="Picture 7">
            <a:extLst>
              <a:ext uri="{FF2B5EF4-FFF2-40B4-BE49-F238E27FC236}">
                <a16:creationId xmlns:a16="http://schemas.microsoft.com/office/drawing/2014/main" xmlns="" id="{AECD0D6C-82FE-4169-B635-4B852F09639C}"/>
              </a:ext>
            </a:extLst>
          </p:cNvPr>
          <p:cNvPicPr>
            <a:picLocks noChangeAspect="1"/>
          </p:cNvPicPr>
          <p:nvPr/>
        </p:nvPicPr>
        <p:blipFill>
          <a:blip r:embed="rId5"/>
          <a:stretch>
            <a:fillRect/>
          </a:stretch>
        </p:blipFill>
        <p:spPr>
          <a:xfrm>
            <a:off x="5849902" y="1250903"/>
            <a:ext cx="3069502" cy="4480775"/>
          </a:xfrm>
          <a:prstGeom prst="rect">
            <a:avLst/>
          </a:prstGeom>
        </p:spPr>
      </p:pic>
      <p:sp>
        <p:nvSpPr>
          <p:cNvPr id="185" name="Oval 184">
            <a:extLst>
              <a:ext uri="{FF2B5EF4-FFF2-40B4-BE49-F238E27FC236}">
                <a16:creationId xmlns:a16="http://schemas.microsoft.com/office/drawing/2014/main" xmlns="" id="{884E80E9-8677-46EE-9ECC-54A6085434E1}"/>
              </a:ext>
            </a:extLst>
          </p:cNvPr>
          <p:cNvSpPr/>
          <p:nvPr/>
        </p:nvSpPr>
        <p:spPr>
          <a:xfrm>
            <a:off x="6672081" y="4872260"/>
            <a:ext cx="196969" cy="276998"/>
          </a:xfrm>
          <a:prstGeom prst="ellipse">
            <a:avLst/>
          </a:prstGeom>
          <a:solidFill>
            <a:srgbClr val="FF9A3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65000"/>
                  <a:lumOff val="35000"/>
                </a:schemeClr>
              </a:solidFill>
              <a:latin typeface="Open Sans" charset="0"/>
              <a:ea typeface="Open Sans" charset="0"/>
              <a:cs typeface="Open Sans" charset="0"/>
            </a:endParaRPr>
          </a:p>
        </p:txBody>
      </p:sp>
      <p:sp>
        <p:nvSpPr>
          <p:cNvPr id="186" name="Oval 185">
            <a:extLst>
              <a:ext uri="{FF2B5EF4-FFF2-40B4-BE49-F238E27FC236}">
                <a16:creationId xmlns:a16="http://schemas.microsoft.com/office/drawing/2014/main" xmlns="" id="{5C3F9331-18E5-4061-8A45-2007D9AAA1BD}"/>
              </a:ext>
            </a:extLst>
          </p:cNvPr>
          <p:cNvSpPr/>
          <p:nvPr/>
        </p:nvSpPr>
        <p:spPr>
          <a:xfrm>
            <a:off x="6247979" y="3960946"/>
            <a:ext cx="160664" cy="203077"/>
          </a:xfrm>
          <a:prstGeom prst="ellipse">
            <a:avLst/>
          </a:prstGeom>
          <a:solidFill>
            <a:srgbClr val="FF9A3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65000"/>
                  <a:lumOff val="35000"/>
                </a:schemeClr>
              </a:solidFill>
              <a:latin typeface="Open Sans" charset="0"/>
              <a:ea typeface="Open Sans" charset="0"/>
              <a:cs typeface="Open Sans" charset="0"/>
            </a:endParaRPr>
          </a:p>
        </p:txBody>
      </p:sp>
      <p:sp>
        <p:nvSpPr>
          <p:cNvPr id="187" name="Oval 186">
            <a:extLst>
              <a:ext uri="{FF2B5EF4-FFF2-40B4-BE49-F238E27FC236}">
                <a16:creationId xmlns:a16="http://schemas.microsoft.com/office/drawing/2014/main" xmlns="" id="{EA2CF5C3-FCE7-4EA5-886F-6701A38AA2A8}"/>
              </a:ext>
            </a:extLst>
          </p:cNvPr>
          <p:cNvSpPr/>
          <p:nvPr/>
        </p:nvSpPr>
        <p:spPr>
          <a:xfrm>
            <a:off x="6650919" y="2406798"/>
            <a:ext cx="156470" cy="207474"/>
          </a:xfrm>
          <a:prstGeom prst="ellipse">
            <a:avLst/>
          </a:prstGeom>
          <a:solidFill>
            <a:srgbClr val="FF9A3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65000"/>
                  <a:lumOff val="35000"/>
                </a:schemeClr>
              </a:solidFill>
              <a:latin typeface="Open Sans" charset="0"/>
              <a:ea typeface="Open Sans" charset="0"/>
              <a:cs typeface="Open Sans" charset="0"/>
            </a:endParaRPr>
          </a:p>
        </p:txBody>
      </p:sp>
      <p:sp>
        <p:nvSpPr>
          <p:cNvPr id="188" name="Footer Placeholder 2">
            <a:extLst>
              <a:ext uri="{FF2B5EF4-FFF2-40B4-BE49-F238E27FC236}">
                <a16:creationId xmlns:a16="http://schemas.microsoft.com/office/drawing/2014/main" xmlns="" id="{69A092B6-0B5B-4803-AFD0-8E97C71B5574}"/>
              </a:ext>
            </a:extLst>
          </p:cNvPr>
          <p:cNvSpPr txBox="1">
            <a:spLocks/>
          </p:cNvSpPr>
          <p:nvPr/>
        </p:nvSpPr>
        <p:spPr>
          <a:xfrm>
            <a:off x="6363542" y="1985138"/>
            <a:ext cx="705565" cy="276999"/>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solidFill>
                  <a:schemeClr val="tx1">
                    <a:lumMod val="65000"/>
                    <a:lumOff val="35000"/>
                  </a:schemeClr>
                </a:solidFill>
                <a:latin typeface="Open Sans" charset="0"/>
                <a:ea typeface="Open Sans" charset="0"/>
                <a:cs typeface="Open Sans" charset="0"/>
              </a:rPr>
              <a:t>Delhi</a:t>
            </a:r>
          </a:p>
        </p:txBody>
      </p:sp>
      <p:sp>
        <p:nvSpPr>
          <p:cNvPr id="189" name="Footer Placeholder 2">
            <a:extLst>
              <a:ext uri="{FF2B5EF4-FFF2-40B4-BE49-F238E27FC236}">
                <a16:creationId xmlns:a16="http://schemas.microsoft.com/office/drawing/2014/main" xmlns="" id="{4A75500E-AEA2-4C46-8EF6-0280B3AC973E}"/>
              </a:ext>
            </a:extLst>
          </p:cNvPr>
          <p:cNvSpPr txBox="1">
            <a:spLocks/>
          </p:cNvSpPr>
          <p:nvPr/>
        </p:nvSpPr>
        <p:spPr>
          <a:xfrm>
            <a:off x="5708863" y="3867468"/>
            <a:ext cx="849278" cy="276999"/>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N" dirty="0">
                <a:solidFill>
                  <a:schemeClr val="tx1">
                    <a:lumMod val="65000"/>
                    <a:lumOff val="35000"/>
                  </a:schemeClr>
                </a:solidFill>
                <a:latin typeface="Open Sans" charset="0"/>
                <a:ea typeface="Open Sans" charset="0"/>
                <a:cs typeface="Open Sans" charset="0"/>
              </a:rPr>
              <a:t>Mumbai </a:t>
            </a:r>
          </a:p>
        </p:txBody>
      </p:sp>
      <p:sp>
        <p:nvSpPr>
          <p:cNvPr id="190" name="Footer Placeholder 2">
            <a:extLst>
              <a:ext uri="{FF2B5EF4-FFF2-40B4-BE49-F238E27FC236}">
                <a16:creationId xmlns:a16="http://schemas.microsoft.com/office/drawing/2014/main" xmlns="" id="{67468B02-52A9-42F0-AB85-965227729BA7}"/>
              </a:ext>
            </a:extLst>
          </p:cNvPr>
          <p:cNvSpPr txBox="1">
            <a:spLocks/>
          </p:cNvSpPr>
          <p:nvPr/>
        </p:nvSpPr>
        <p:spPr>
          <a:xfrm>
            <a:off x="6376370" y="4428069"/>
            <a:ext cx="705565" cy="276999"/>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solidFill>
                  <a:schemeClr val="tx1">
                    <a:lumMod val="65000"/>
                    <a:lumOff val="35000"/>
                  </a:schemeClr>
                </a:solidFill>
                <a:latin typeface="Open Sans" charset="0"/>
                <a:ea typeface="Open Sans" charset="0"/>
                <a:cs typeface="Open Sans" charset="0"/>
              </a:rPr>
              <a:t>BLR</a:t>
            </a:r>
            <a:endParaRPr lang="en-IN" dirty="0">
              <a:solidFill>
                <a:schemeClr val="tx1">
                  <a:lumMod val="65000"/>
                  <a:lumOff val="35000"/>
                </a:schemeClr>
              </a:solidFill>
              <a:latin typeface="Open Sans" charset="0"/>
              <a:ea typeface="Open Sans" charset="0"/>
              <a:cs typeface="Open Sans" charset="0"/>
            </a:endParaRPr>
          </a:p>
        </p:txBody>
      </p:sp>
      <p:sp>
        <p:nvSpPr>
          <p:cNvPr id="191" name="Footer Placeholder 2">
            <a:extLst>
              <a:ext uri="{FF2B5EF4-FFF2-40B4-BE49-F238E27FC236}">
                <a16:creationId xmlns:a16="http://schemas.microsoft.com/office/drawing/2014/main" xmlns="" id="{2B34F99A-D3BB-484C-9F45-6D17ED6D8300}"/>
              </a:ext>
            </a:extLst>
          </p:cNvPr>
          <p:cNvSpPr txBox="1">
            <a:spLocks/>
          </p:cNvSpPr>
          <p:nvPr/>
        </p:nvSpPr>
        <p:spPr>
          <a:xfrm>
            <a:off x="6376371" y="2171266"/>
            <a:ext cx="705565" cy="276999"/>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solidFill>
                  <a:schemeClr val="tx1">
                    <a:lumMod val="65000"/>
                    <a:lumOff val="35000"/>
                  </a:schemeClr>
                </a:solidFill>
                <a:latin typeface="Open Sans" charset="0"/>
                <a:ea typeface="Open Sans" charset="0"/>
                <a:cs typeface="Open Sans" charset="0"/>
              </a:rPr>
              <a:t>15%</a:t>
            </a:r>
          </a:p>
        </p:txBody>
      </p:sp>
      <p:sp>
        <p:nvSpPr>
          <p:cNvPr id="192" name="Footer Placeholder 2">
            <a:extLst>
              <a:ext uri="{FF2B5EF4-FFF2-40B4-BE49-F238E27FC236}">
                <a16:creationId xmlns:a16="http://schemas.microsoft.com/office/drawing/2014/main" xmlns="" id="{60B40349-CFCC-43C6-93DB-3974A83BB9AF}"/>
              </a:ext>
            </a:extLst>
          </p:cNvPr>
          <p:cNvSpPr txBox="1">
            <a:spLocks/>
          </p:cNvSpPr>
          <p:nvPr/>
        </p:nvSpPr>
        <p:spPr>
          <a:xfrm>
            <a:off x="5852576" y="4053033"/>
            <a:ext cx="705565" cy="276999"/>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N" dirty="0">
                <a:solidFill>
                  <a:schemeClr val="tx1">
                    <a:lumMod val="65000"/>
                    <a:lumOff val="35000"/>
                  </a:schemeClr>
                </a:solidFill>
                <a:latin typeface="Open Sans" charset="0"/>
                <a:ea typeface="Open Sans" charset="0"/>
                <a:cs typeface="Open Sans" charset="0"/>
              </a:rPr>
              <a:t>15%</a:t>
            </a:r>
          </a:p>
        </p:txBody>
      </p:sp>
      <p:sp>
        <p:nvSpPr>
          <p:cNvPr id="193" name="Footer Placeholder 2">
            <a:extLst>
              <a:ext uri="{FF2B5EF4-FFF2-40B4-BE49-F238E27FC236}">
                <a16:creationId xmlns:a16="http://schemas.microsoft.com/office/drawing/2014/main" xmlns="" id="{766911BA-D86A-4615-8BE4-2096B4FD2BBC}"/>
              </a:ext>
            </a:extLst>
          </p:cNvPr>
          <p:cNvSpPr txBox="1">
            <a:spLocks/>
          </p:cNvSpPr>
          <p:nvPr/>
        </p:nvSpPr>
        <p:spPr>
          <a:xfrm>
            <a:off x="6387588" y="4615892"/>
            <a:ext cx="705565" cy="276999"/>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solidFill>
                  <a:schemeClr val="tx1">
                    <a:lumMod val="65000"/>
                    <a:lumOff val="35000"/>
                  </a:schemeClr>
                </a:solidFill>
                <a:latin typeface="Open Sans" charset="0"/>
                <a:ea typeface="Open Sans" charset="0"/>
                <a:cs typeface="Open Sans" charset="0"/>
              </a:rPr>
              <a:t>20%</a:t>
            </a:r>
          </a:p>
        </p:txBody>
      </p:sp>
      <p:sp>
        <p:nvSpPr>
          <p:cNvPr id="26" name="Footer Placeholder 2">
            <a:extLst>
              <a:ext uri="{FF2B5EF4-FFF2-40B4-BE49-F238E27FC236}">
                <a16:creationId xmlns:a16="http://schemas.microsoft.com/office/drawing/2014/main" xmlns="" id="{98AE5D72-F312-4367-9698-20DC74B08F11}"/>
              </a:ext>
            </a:extLst>
          </p:cNvPr>
          <p:cNvSpPr txBox="1">
            <a:spLocks/>
          </p:cNvSpPr>
          <p:nvPr/>
        </p:nvSpPr>
        <p:spPr>
          <a:xfrm>
            <a:off x="7394332" y="1279336"/>
            <a:ext cx="1664564" cy="338554"/>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N" sz="1600" dirty="0">
                <a:solidFill>
                  <a:srgbClr val="FF9A32"/>
                </a:solidFill>
                <a:latin typeface="Open Sans" charset="0"/>
                <a:ea typeface="Open Sans" charset="0"/>
                <a:cs typeface="Open Sans" charset="0"/>
              </a:rPr>
              <a:t>% deals per city</a:t>
            </a:r>
          </a:p>
        </p:txBody>
      </p:sp>
      <p:cxnSp>
        <p:nvCxnSpPr>
          <p:cNvPr id="28" name="Straight Connector 27">
            <a:extLst>
              <a:ext uri="{FF2B5EF4-FFF2-40B4-BE49-F238E27FC236}">
                <a16:creationId xmlns:a16="http://schemas.microsoft.com/office/drawing/2014/main" xmlns="" id="{96FA4F94-C01B-4C2A-AE10-8E575DE8997C}"/>
              </a:ext>
            </a:extLst>
          </p:cNvPr>
          <p:cNvCxnSpPr>
            <a:cxnSpLocks/>
          </p:cNvCxnSpPr>
          <p:nvPr/>
        </p:nvCxnSpPr>
        <p:spPr>
          <a:xfrm>
            <a:off x="7705262" y="1740246"/>
            <a:ext cx="0" cy="4616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F40F9790-5369-46F3-B154-881AC4DF1038}"/>
              </a:ext>
            </a:extLst>
          </p:cNvPr>
          <p:cNvSpPr txBox="1"/>
          <p:nvPr/>
        </p:nvSpPr>
        <p:spPr>
          <a:xfrm>
            <a:off x="525204" y="6436631"/>
            <a:ext cx="2069488" cy="276999"/>
          </a:xfrm>
          <a:prstGeom prst="rect">
            <a:avLst/>
          </a:prstGeom>
          <a:noFill/>
        </p:spPr>
        <p:txBody>
          <a:bodyPr wrap="square" rtlCol="0">
            <a:spAutoFit/>
          </a:bodyPr>
          <a:lstStyle/>
          <a:p>
            <a:r>
              <a:rPr lang="en-IN" sz="1200" dirty="0">
                <a:latin typeface="Open Sans Light" panose="020B0306030504020204" pitchFamily="34" charset="0"/>
                <a:ea typeface="Open Sans Light" panose="020B0306030504020204" pitchFamily="34" charset="0"/>
                <a:cs typeface="Open Sans Light" panose="020B0306030504020204" pitchFamily="34" charset="0"/>
              </a:rPr>
              <a:t>Source: Yourstory, Inc42</a:t>
            </a:r>
          </a:p>
        </p:txBody>
      </p:sp>
      <p:sp>
        <p:nvSpPr>
          <p:cNvPr id="2" name="Rectangle 1">
            <a:extLst>
              <a:ext uri="{FF2B5EF4-FFF2-40B4-BE49-F238E27FC236}">
                <a16:creationId xmlns:a16="http://schemas.microsoft.com/office/drawing/2014/main" xmlns="" id="{585E9A30-7E26-44B2-9882-267E4B293991}"/>
              </a:ext>
            </a:extLst>
          </p:cNvPr>
          <p:cNvSpPr/>
          <p:nvPr/>
        </p:nvSpPr>
        <p:spPr>
          <a:xfrm>
            <a:off x="3580866" y="6036522"/>
            <a:ext cx="5530851" cy="738664"/>
          </a:xfrm>
          <a:prstGeom prst="rect">
            <a:avLst/>
          </a:prstGeom>
        </p:spPr>
        <p:txBody>
          <a:bodyPr wrap="square">
            <a:spAutoFit/>
          </a:bodyPr>
          <a:lstStyle/>
          <a:p>
            <a:pPr algn="ctr"/>
            <a:r>
              <a:rPr lang="en-IN" sz="1400" dirty="0" err="1">
                <a:solidFill>
                  <a:schemeClr val="tx1">
                    <a:lumMod val="75000"/>
                    <a:lumOff val="25000"/>
                  </a:schemeClr>
                </a:solidFill>
                <a:latin typeface="Open Sans" charset="0"/>
              </a:rPr>
              <a:t>Startups</a:t>
            </a:r>
            <a:r>
              <a:rPr lang="en-IN" sz="1400" dirty="0">
                <a:solidFill>
                  <a:schemeClr val="tx1">
                    <a:lumMod val="75000"/>
                    <a:lumOff val="25000"/>
                  </a:schemeClr>
                </a:solidFill>
                <a:latin typeface="Open Sans" charset="0"/>
              </a:rPr>
              <a:t> raised </a:t>
            </a:r>
            <a:r>
              <a:rPr lang="en-IN" sz="1400" b="1" dirty="0">
                <a:solidFill>
                  <a:schemeClr val="tx1">
                    <a:lumMod val="75000"/>
                    <a:lumOff val="25000"/>
                  </a:schemeClr>
                </a:solidFill>
                <a:latin typeface="Open Sans" charset="0"/>
              </a:rPr>
              <a:t>USD 11Bn </a:t>
            </a:r>
            <a:r>
              <a:rPr lang="en-IN" sz="1050" i="1" dirty="0">
                <a:solidFill>
                  <a:schemeClr val="tx1">
                    <a:lumMod val="75000"/>
                    <a:lumOff val="25000"/>
                  </a:schemeClr>
                </a:solidFill>
                <a:latin typeface="Open Sans" charset="0"/>
              </a:rPr>
              <a:t>(excl. Walmart’s investment in Flipkart)</a:t>
            </a:r>
            <a:r>
              <a:rPr lang="en-IN" sz="1400" b="1" dirty="0">
                <a:solidFill>
                  <a:schemeClr val="tx1">
                    <a:lumMod val="75000"/>
                    <a:lumOff val="25000"/>
                  </a:schemeClr>
                </a:solidFill>
                <a:latin typeface="Open Sans" charset="0"/>
              </a:rPr>
              <a:t> </a:t>
            </a:r>
            <a:r>
              <a:rPr lang="en-IN" sz="1400" dirty="0">
                <a:solidFill>
                  <a:schemeClr val="tx1">
                    <a:lumMod val="75000"/>
                    <a:lumOff val="25000"/>
                  </a:schemeClr>
                </a:solidFill>
                <a:latin typeface="Open Sans" charset="0"/>
              </a:rPr>
              <a:t>across </a:t>
            </a:r>
            <a:r>
              <a:rPr lang="en-IN" sz="1400" b="1" dirty="0">
                <a:solidFill>
                  <a:schemeClr val="tx1">
                    <a:lumMod val="75000"/>
                    <a:lumOff val="25000"/>
                  </a:schemeClr>
                </a:solidFill>
                <a:latin typeface="Open Sans" charset="0"/>
              </a:rPr>
              <a:t>936 </a:t>
            </a:r>
            <a:r>
              <a:rPr lang="en-IN" sz="1400" dirty="0">
                <a:solidFill>
                  <a:schemeClr val="tx1">
                    <a:lumMod val="75000"/>
                    <a:lumOff val="25000"/>
                  </a:schemeClr>
                </a:solidFill>
                <a:latin typeface="Open Sans" charset="0"/>
              </a:rPr>
              <a:t>deals in 2018, </a:t>
            </a:r>
          </a:p>
          <a:p>
            <a:pPr algn="ctr"/>
            <a:r>
              <a:rPr lang="en-IN" sz="1400" dirty="0">
                <a:solidFill>
                  <a:schemeClr val="tx1">
                    <a:lumMod val="75000"/>
                    <a:lumOff val="25000"/>
                  </a:schemeClr>
                </a:solidFill>
                <a:latin typeface="Open Sans" charset="0"/>
              </a:rPr>
              <a:t>against </a:t>
            </a:r>
            <a:r>
              <a:rPr lang="en-IN" sz="1400" b="1" dirty="0">
                <a:solidFill>
                  <a:schemeClr val="tx1">
                    <a:lumMod val="75000"/>
                    <a:lumOff val="25000"/>
                  </a:schemeClr>
                </a:solidFill>
                <a:latin typeface="Open Sans" charset="0"/>
              </a:rPr>
              <a:t>USD 13.7Bn </a:t>
            </a:r>
            <a:r>
              <a:rPr lang="en-IN" sz="1400" dirty="0">
                <a:solidFill>
                  <a:schemeClr val="tx1">
                    <a:lumMod val="75000"/>
                    <a:lumOff val="25000"/>
                  </a:schemeClr>
                </a:solidFill>
                <a:latin typeface="Open Sans" charset="0"/>
              </a:rPr>
              <a:t>across </a:t>
            </a:r>
            <a:r>
              <a:rPr lang="en-IN" sz="1400" b="1" dirty="0">
                <a:solidFill>
                  <a:schemeClr val="tx1">
                    <a:lumMod val="75000"/>
                    <a:lumOff val="25000"/>
                  </a:schemeClr>
                </a:solidFill>
                <a:latin typeface="Open Sans" charset="0"/>
              </a:rPr>
              <a:t>820 </a:t>
            </a:r>
            <a:r>
              <a:rPr lang="en-IN" sz="1400" dirty="0">
                <a:solidFill>
                  <a:schemeClr val="tx1">
                    <a:lumMod val="75000"/>
                    <a:lumOff val="25000"/>
                  </a:schemeClr>
                </a:solidFill>
                <a:latin typeface="Open Sans" charset="0"/>
              </a:rPr>
              <a:t>deals that was invested in 2017</a:t>
            </a:r>
          </a:p>
        </p:txBody>
      </p:sp>
      <p:sp>
        <p:nvSpPr>
          <p:cNvPr id="30" name="Oval 29">
            <a:extLst>
              <a:ext uri="{FF2B5EF4-FFF2-40B4-BE49-F238E27FC236}">
                <a16:creationId xmlns:a16="http://schemas.microsoft.com/office/drawing/2014/main" xmlns="" id="{245C9E86-8256-41B7-BE97-E2630F82E44B}"/>
              </a:ext>
            </a:extLst>
          </p:cNvPr>
          <p:cNvSpPr/>
          <p:nvPr/>
        </p:nvSpPr>
        <p:spPr>
          <a:xfrm>
            <a:off x="6789055" y="4243730"/>
            <a:ext cx="112498" cy="142973"/>
          </a:xfrm>
          <a:prstGeom prst="ellipse">
            <a:avLst/>
          </a:prstGeom>
          <a:solidFill>
            <a:srgbClr val="FF9A3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65000"/>
                  <a:lumOff val="35000"/>
                </a:schemeClr>
              </a:solidFill>
              <a:latin typeface="Open Sans" charset="0"/>
              <a:ea typeface="Open Sans" charset="0"/>
              <a:cs typeface="Open Sans" charset="0"/>
            </a:endParaRPr>
          </a:p>
        </p:txBody>
      </p:sp>
      <p:sp>
        <p:nvSpPr>
          <p:cNvPr id="34" name="Footer Placeholder 2">
            <a:extLst>
              <a:ext uri="{FF2B5EF4-FFF2-40B4-BE49-F238E27FC236}">
                <a16:creationId xmlns:a16="http://schemas.microsoft.com/office/drawing/2014/main" xmlns="" id="{67F38736-E890-4388-9366-A1C6BC1C2FC6}"/>
              </a:ext>
            </a:extLst>
          </p:cNvPr>
          <p:cNvSpPr txBox="1">
            <a:spLocks/>
          </p:cNvSpPr>
          <p:nvPr/>
        </p:nvSpPr>
        <p:spPr>
          <a:xfrm>
            <a:off x="6597473" y="3905392"/>
            <a:ext cx="984173" cy="461665"/>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solidFill>
                  <a:schemeClr val="tx1">
                    <a:lumMod val="65000"/>
                    <a:lumOff val="35000"/>
                  </a:schemeClr>
                </a:solidFill>
                <a:latin typeface="Open Sans" charset="0"/>
                <a:ea typeface="Open Sans" charset="0"/>
                <a:cs typeface="Open Sans" charset="0"/>
              </a:rPr>
              <a:t>Hyderabad</a:t>
            </a:r>
          </a:p>
          <a:p>
            <a:r>
              <a:rPr lang="en-IN" dirty="0">
                <a:solidFill>
                  <a:schemeClr val="tx1">
                    <a:lumMod val="65000"/>
                    <a:lumOff val="35000"/>
                  </a:schemeClr>
                </a:solidFill>
                <a:latin typeface="Open Sans" charset="0"/>
                <a:ea typeface="Open Sans" charset="0"/>
                <a:cs typeface="Open Sans" charset="0"/>
              </a:rPr>
              <a:t>9%</a:t>
            </a:r>
          </a:p>
        </p:txBody>
      </p:sp>
      <p:pic>
        <p:nvPicPr>
          <p:cNvPr id="9" name="Picture 8">
            <a:extLst>
              <a:ext uri="{FF2B5EF4-FFF2-40B4-BE49-F238E27FC236}">
                <a16:creationId xmlns:a16="http://schemas.microsoft.com/office/drawing/2014/main" xmlns="" id="{63BC30E1-87E4-4CE0-B355-91CB9861DE6A}"/>
              </a:ext>
            </a:extLst>
          </p:cNvPr>
          <p:cNvPicPr>
            <a:picLocks noChangeAspect="1"/>
          </p:cNvPicPr>
          <p:nvPr/>
        </p:nvPicPr>
        <p:blipFill>
          <a:blip r:embed="rId6"/>
          <a:stretch>
            <a:fillRect/>
          </a:stretch>
        </p:blipFill>
        <p:spPr>
          <a:xfrm>
            <a:off x="7265020" y="1767049"/>
            <a:ext cx="316627" cy="422169"/>
          </a:xfrm>
          <a:prstGeom prst="rect">
            <a:avLst/>
          </a:prstGeom>
        </p:spPr>
      </p:pic>
      <p:sp>
        <p:nvSpPr>
          <p:cNvPr id="35" name="Oval 34">
            <a:extLst>
              <a:ext uri="{FF2B5EF4-FFF2-40B4-BE49-F238E27FC236}">
                <a16:creationId xmlns:a16="http://schemas.microsoft.com/office/drawing/2014/main" xmlns="" id="{63273968-9542-4D6F-9F12-A768A290070D}"/>
              </a:ext>
            </a:extLst>
          </p:cNvPr>
          <p:cNvSpPr/>
          <p:nvPr/>
        </p:nvSpPr>
        <p:spPr>
          <a:xfrm>
            <a:off x="7014676" y="4848517"/>
            <a:ext cx="112498" cy="142973"/>
          </a:xfrm>
          <a:prstGeom prst="ellipse">
            <a:avLst/>
          </a:prstGeom>
          <a:solidFill>
            <a:srgbClr val="FF9A3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65000"/>
                  <a:lumOff val="35000"/>
                </a:schemeClr>
              </a:solidFill>
              <a:latin typeface="Open Sans" charset="0"/>
              <a:ea typeface="Open Sans" charset="0"/>
              <a:cs typeface="Open Sans" charset="0"/>
            </a:endParaRPr>
          </a:p>
        </p:txBody>
      </p:sp>
      <p:sp>
        <p:nvSpPr>
          <p:cNvPr id="36" name="Footer Placeholder 2">
            <a:extLst>
              <a:ext uri="{FF2B5EF4-FFF2-40B4-BE49-F238E27FC236}">
                <a16:creationId xmlns:a16="http://schemas.microsoft.com/office/drawing/2014/main" xmlns="" id="{2EF5AFA9-7E61-4D0D-8E6A-F25B9AAF56C4}"/>
              </a:ext>
            </a:extLst>
          </p:cNvPr>
          <p:cNvSpPr txBox="1">
            <a:spLocks/>
          </p:cNvSpPr>
          <p:nvPr/>
        </p:nvSpPr>
        <p:spPr>
          <a:xfrm>
            <a:off x="7013746" y="4565734"/>
            <a:ext cx="761172" cy="461665"/>
          </a:xfrm>
          <a:prstGeom prst="rect">
            <a:avLst/>
          </a:prstGeom>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solidFill>
                  <a:schemeClr val="tx1">
                    <a:lumMod val="65000"/>
                    <a:lumOff val="35000"/>
                  </a:schemeClr>
                </a:solidFill>
                <a:latin typeface="Open Sans" charset="0"/>
                <a:ea typeface="Open Sans" charset="0"/>
                <a:cs typeface="Open Sans" charset="0"/>
              </a:rPr>
              <a:t>Chennai</a:t>
            </a:r>
          </a:p>
          <a:p>
            <a:r>
              <a:rPr lang="en-IN" dirty="0">
                <a:solidFill>
                  <a:schemeClr val="tx1">
                    <a:lumMod val="65000"/>
                    <a:lumOff val="35000"/>
                  </a:schemeClr>
                </a:solidFill>
                <a:latin typeface="Open Sans" charset="0"/>
                <a:ea typeface="Open Sans" charset="0"/>
                <a:cs typeface="Open Sans" charset="0"/>
              </a:rPr>
              <a:t>6%</a:t>
            </a:r>
          </a:p>
        </p:txBody>
      </p:sp>
    </p:spTree>
    <p:extLst>
      <p:ext uri="{BB962C8B-B14F-4D97-AF65-F5344CB8AC3E}">
        <p14:creationId xmlns:p14="http://schemas.microsoft.com/office/powerpoint/2010/main" val="974729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8760"/>
            <a:ext cx="8311952" cy="4785568"/>
          </a:xfrm>
        </p:spPr>
        <p:txBody>
          <a:bodyPr>
            <a:noAutofit/>
          </a:bodyPr>
          <a:lstStyle/>
          <a:p>
            <a:pPr algn="just"/>
            <a:r>
              <a:rPr lang="en-IN" sz="1750" dirty="0"/>
              <a:t>To resolve the so-called ‘angel tax’ issue, the start-ups and their investors who file requisite declarations and provide information in their returns will not be subjected to any kind of scrutiny in respect of valuations of share premiums.</a:t>
            </a:r>
          </a:p>
          <a:p>
            <a:pPr algn="just"/>
            <a:r>
              <a:rPr lang="en-IN" sz="1750" dirty="0"/>
              <a:t>The issue of establishing identity of the investor and source of his funds will be resolved by putting in place a mechanism of e-verification. With this, funds raised by start-ups will not require any kind of scrutiny from the Income Tax Department.</a:t>
            </a:r>
          </a:p>
          <a:p>
            <a:pPr algn="just"/>
            <a:r>
              <a:rPr lang="en-IN" sz="1750" dirty="0"/>
              <a:t>CBDT to make special administrative arrangements to redress grievances of pending assessments of start-ups. CBDT to ensure that no inquiry or verification in such cases can be carried out by the Assessing Officer without obtaining approval of his supervisory officer.</a:t>
            </a:r>
          </a:p>
          <a:p>
            <a:pPr algn="just"/>
            <a:r>
              <a:rPr lang="en-IN" sz="1750" dirty="0"/>
              <a:t>At present, start-ups are not required to justify fair market value of their shares issued to certain investors including Category-I AIFs. This benefit is extended to Category-II AIFs also. Therefore, valuation of shares issued to these funds shall be beyond the scope of income tax scrutiny.</a:t>
            </a:r>
          </a:p>
          <a:p>
            <a:pPr algn="just"/>
            <a:r>
              <a:rPr lang="en-IN" sz="1750" dirty="0"/>
              <a:t>The period of exemption of capital gains arising from sale of residential house for investment in start-ups to be extended by 2 years up to 31.3.2021.</a:t>
            </a:r>
            <a:endParaRPr lang="en-US" sz="1750" dirty="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66954"/>
            <a:ext cx="8229600" cy="778098"/>
          </a:xfrm>
          <a:solidFill>
            <a:schemeClr val="accent6">
              <a:lumMod val="40000"/>
              <a:lumOff val="60000"/>
            </a:schemeClr>
          </a:solidFill>
          <a:ln>
            <a:solidFill>
              <a:schemeClr val="accent2"/>
            </a:solidFill>
          </a:ln>
        </p:spPr>
        <p:txBody>
          <a:bodyPr>
            <a:normAutofit/>
          </a:bodyPr>
          <a:lstStyle/>
          <a:p>
            <a:r>
              <a:rPr lang="en-IN" b="1" dirty="0">
                <a:solidFill>
                  <a:schemeClr val="tx2"/>
                </a:solidFill>
              </a:rPr>
              <a:t>Start-ups</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34</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22451838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8760"/>
            <a:ext cx="8311952" cy="4785568"/>
          </a:xfrm>
        </p:spPr>
        <p:txBody>
          <a:bodyPr>
            <a:noAutofit/>
          </a:bodyPr>
          <a:lstStyle/>
          <a:p>
            <a:pPr algn="just"/>
            <a:r>
              <a:rPr lang="en-IN" sz="2400" dirty="0"/>
              <a:t>Do these measures provide complete relief from Angel tax terrorism?</a:t>
            </a:r>
          </a:p>
          <a:p>
            <a:pPr algn="just"/>
            <a:r>
              <a:rPr lang="en-IN" sz="2400" dirty="0" smtClean="0"/>
              <a:t>How do we incentivise domestic investors to invest in start-ups?</a:t>
            </a:r>
          </a:p>
          <a:p>
            <a:pPr algn="just"/>
            <a:r>
              <a:rPr lang="en-IN" sz="2400" dirty="0" smtClean="0"/>
              <a:t>Can we prevent India from becoming a digital colony?</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66954"/>
            <a:ext cx="8229600" cy="778098"/>
          </a:xfrm>
          <a:solidFill>
            <a:schemeClr val="accent6">
              <a:lumMod val="40000"/>
              <a:lumOff val="60000"/>
            </a:schemeClr>
          </a:solidFill>
          <a:ln>
            <a:solidFill>
              <a:schemeClr val="accent2"/>
            </a:solidFill>
          </a:ln>
        </p:spPr>
        <p:txBody>
          <a:bodyPr>
            <a:normAutofit/>
          </a:bodyPr>
          <a:lstStyle/>
          <a:p>
            <a:r>
              <a:rPr lang="en-IN" b="1" dirty="0">
                <a:solidFill>
                  <a:schemeClr val="tx2"/>
                </a:solidFill>
              </a:rPr>
              <a:t>Start-ups</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35</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270347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accent6">
              <a:lumMod val="40000"/>
              <a:lumOff val="60000"/>
            </a:schemeClr>
          </a:solidFill>
          <a:ln>
            <a:solidFill>
              <a:schemeClr val="accent2"/>
            </a:solidFill>
          </a:ln>
        </p:spPr>
        <p:txBody>
          <a:bodyPr>
            <a:normAutofit/>
          </a:bodyPr>
          <a:lstStyle/>
          <a:p>
            <a:r>
              <a:rPr lang="en-IN" b="1" dirty="0">
                <a:solidFill>
                  <a:schemeClr val="tx2"/>
                </a:solidFill>
              </a:rPr>
              <a:t>Trends in Fiscal Deficit</a:t>
            </a:r>
            <a:endParaRPr lang="en-IN" b="1" i="1" dirty="0">
              <a:solidFill>
                <a:srgbClr val="FF0000"/>
              </a:solidFill>
            </a:endParaRPr>
          </a:p>
        </p:txBody>
      </p:sp>
      <p:sp>
        <p:nvSpPr>
          <p:cNvPr id="6" name="Slide Number Placeholder 5"/>
          <p:cNvSpPr>
            <a:spLocks noGrp="1"/>
          </p:cNvSpPr>
          <p:nvPr>
            <p:ph type="sldNum" sz="quarter" idx="12"/>
          </p:nvPr>
        </p:nvSpPr>
        <p:spPr/>
        <p:txBody>
          <a:bodyPr/>
          <a:lstStyle/>
          <a:p>
            <a:fld id="{2E54E9D4-680A-4C51-B61D-1CC0F8B86EE1}" type="slidenum">
              <a:rPr lang="en-IN" smtClean="0">
                <a:solidFill>
                  <a:prstClr val="black">
                    <a:tint val="75000"/>
                  </a:prstClr>
                </a:solidFill>
              </a:rPr>
              <a:pPr/>
              <a:t>36</a:t>
            </a:fld>
            <a:endParaRPr lang="en-IN" dirty="0">
              <a:solidFill>
                <a:prstClr val="black">
                  <a:tint val="75000"/>
                </a:prstClr>
              </a:solidFill>
            </a:endParaRPr>
          </a:p>
        </p:txBody>
      </p:sp>
      <p:sp>
        <p:nvSpPr>
          <p:cNvPr id="12" name="TextBox 11"/>
          <p:cNvSpPr txBox="1"/>
          <p:nvPr/>
        </p:nvSpPr>
        <p:spPr>
          <a:xfrm>
            <a:off x="7699637" y="1403484"/>
            <a:ext cx="1408867" cy="338554"/>
          </a:xfrm>
          <a:prstGeom prst="rect">
            <a:avLst/>
          </a:prstGeom>
          <a:noFill/>
        </p:spPr>
        <p:txBody>
          <a:bodyPr wrap="square" rtlCol="0">
            <a:spAutoFit/>
          </a:bodyPr>
          <a:lstStyle/>
          <a:p>
            <a:r>
              <a:rPr lang="en-IN" sz="1600" dirty="0">
                <a:solidFill>
                  <a:prstClr val="black"/>
                </a:solidFill>
              </a:rPr>
              <a:t>(Rs. cr)</a:t>
            </a:r>
          </a:p>
        </p:txBody>
      </p:sp>
      <p:sp>
        <p:nvSpPr>
          <p:cNvPr id="2" name="Footer Placeholder 1"/>
          <p:cNvSpPr>
            <a:spLocks noGrp="1"/>
          </p:cNvSpPr>
          <p:nvPr>
            <p:ph type="ftr" sz="quarter" idx="11"/>
          </p:nvPr>
        </p:nvSpPr>
        <p:spPr/>
        <p:txBody>
          <a:bodyPr/>
          <a:lstStyle/>
          <a:p>
            <a:r>
              <a:rPr lang="en-US" dirty="0"/>
              <a:t>SIRC of ICAI</a:t>
            </a:r>
            <a:endParaRPr lang="en-IN" dirty="0"/>
          </a:p>
        </p:txBody>
      </p:sp>
      <p:sp>
        <p:nvSpPr>
          <p:cNvPr id="3" name="Date Placeholder 2"/>
          <p:cNvSpPr>
            <a:spLocks noGrp="1"/>
          </p:cNvSpPr>
          <p:nvPr>
            <p:ph type="dt" sz="half" idx="10"/>
          </p:nvPr>
        </p:nvSpPr>
        <p:spPr/>
        <p:txBody>
          <a:bodyPr/>
          <a:lstStyle/>
          <a:p>
            <a:r>
              <a:rPr lang="en-US" smtClean="0"/>
              <a:t>06-07-2019</a:t>
            </a:r>
            <a:endParaRPr lang="en-IN" dirty="0"/>
          </a:p>
        </p:txBody>
      </p:sp>
      <p:graphicFrame>
        <p:nvGraphicFramePr>
          <p:cNvPr id="8" name="Chart 7"/>
          <p:cNvGraphicFramePr>
            <a:graphicFrameLocks/>
          </p:cNvGraphicFramePr>
          <p:nvPr>
            <p:extLst>
              <p:ext uri="{D42A27DB-BD31-4B8C-83A1-F6EECF244321}">
                <p14:modId xmlns:p14="http://schemas.microsoft.com/office/powerpoint/2010/main" val="3792187607"/>
              </p:ext>
            </p:extLst>
          </p:nvPr>
        </p:nvGraphicFramePr>
        <p:xfrm>
          <a:off x="611560" y="1988840"/>
          <a:ext cx="7920880"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6330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accent6">
              <a:lumMod val="40000"/>
              <a:lumOff val="60000"/>
            </a:schemeClr>
          </a:solidFill>
          <a:ln>
            <a:solidFill>
              <a:schemeClr val="accent2"/>
            </a:solidFill>
          </a:ln>
        </p:spPr>
        <p:txBody>
          <a:bodyPr>
            <a:normAutofit fontScale="90000"/>
          </a:bodyPr>
          <a:lstStyle/>
          <a:p>
            <a:r>
              <a:rPr lang="en-IN" b="1" dirty="0">
                <a:solidFill>
                  <a:schemeClr val="tx2"/>
                </a:solidFill>
              </a:rPr>
              <a:t>Trends in Revenue and Fiscal Deficit</a:t>
            </a:r>
            <a:r>
              <a:rPr lang="en-IN" b="1" i="1" dirty="0">
                <a:solidFill>
                  <a:srgbClr val="FF0000"/>
                </a:solidFill>
              </a:rPr>
              <a:t> </a:t>
            </a:r>
          </a:p>
        </p:txBody>
      </p:sp>
      <p:sp>
        <p:nvSpPr>
          <p:cNvPr id="6" name="Slide Number Placeholder 5"/>
          <p:cNvSpPr>
            <a:spLocks noGrp="1"/>
          </p:cNvSpPr>
          <p:nvPr>
            <p:ph type="sldNum" sz="quarter" idx="12"/>
          </p:nvPr>
        </p:nvSpPr>
        <p:spPr/>
        <p:txBody>
          <a:bodyPr/>
          <a:lstStyle/>
          <a:p>
            <a:fld id="{2E54E9D4-680A-4C51-B61D-1CC0F8B86EE1}" type="slidenum">
              <a:rPr lang="en-IN" smtClean="0">
                <a:solidFill>
                  <a:prstClr val="black">
                    <a:tint val="75000"/>
                  </a:prstClr>
                </a:solidFill>
              </a:rPr>
              <a:pPr/>
              <a:t>37</a:t>
            </a:fld>
            <a:endParaRPr lang="en-IN" dirty="0">
              <a:solidFill>
                <a:prstClr val="black">
                  <a:tint val="75000"/>
                </a:prstClr>
              </a:solidFill>
            </a:endParaRPr>
          </a:p>
        </p:txBody>
      </p:sp>
      <p:sp>
        <p:nvSpPr>
          <p:cNvPr id="12" name="TextBox 11"/>
          <p:cNvSpPr txBox="1"/>
          <p:nvPr/>
        </p:nvSpPr>
        <p:spPr>
          <a:xfrm>
            <a:off x="7722070" y="1473587"/>
            <a:ext cx="1408867" cy="338554"/>
          </a:xfrm>
          <a:prstGeom prst="rect">
            <a:avLst/>
          </a:prstGeom>
          <a:noFill/>
        </p:spPr>
        <p:txBody>
          <a:bodyPr wrap="square" rtlCol="0">
            <a:spAutoFit/>
          </a:bodyPr>
          <a:lstStyle/>
          <a:p>
            <a:r>
              <a:rPr lang="en-IN" sz="1600" dirty="0">
                <a:solidFill>
                  <a:prstClr val="black"/>
                </a:solidFill>
              </a:rPr>
              <a:t>(% of GDP)</a:t>
            </a:r>
          </a:p>
        </p:txBody>
      </p:sp>
      <p:sp>
        <p:nvSpPr>
          <p:cNvPr id="4" name="Footer Placeholder 3"/>
          <p:cNvSpPr>
            <a:spLocks noGrp="1"/>
          </p:cNvSpPr>
          <p:nvPr>
            <p:ph type="ftr" sz="quarter" idx="11"/>
          </p:nvPr>
        </p:nvSpPr>
        <p:spPr/>
        <p:txBody>
          <a:bodyPr/>
          <a:lstStyle/>
          <a:p>
            <a:r>
              <a:rPr lang="en-US"/>
              <a:t>SIRC of ICAI</a:t>
            </a:r>
            <a:endParaRPr lang="en-IN" dirty="0"/>
          </a:p>
        </p:txBody>
      </p:sp>
      <p:sp>
        <p:nvSpPr>
          <p:cNvPr id="3" name="Date Placeholder 2"/>
          <p:cNvSpPr>
            <a:spLocks noGrp="1"/>
          </p:cNvSpPr>
          <p:nvPr>
            <p:ph type="dt" sz="half" idx="10"/>
          </p:nvPr>
        </p:nvSpPr>
        <p:spPr/>
        <p:txBody>
          <a:bodyPr/>
          <a:lstStyle/>
          <a:p>
            <a:r>
              <a:rPr lang="en-US" smtClean="0"/>
              <a:t>06-07-2019</a:t>
            </a:r>
            <a:endParaRPr lang="en-IN" dirty="0"/>
          </a:p>
        </p:txBody>
      </p:sp>
      <p:graphicFrame>
        <p:nvGraphicFramePr>
          <p:cNvPr id="8" name="Chart 7"/>
          <p:cNvGraphicFramePr>
            <a:graphicFrameLocks/>
          </p:cNvGraphicFramePr>
          <p:nvPr>
            <p:extLst>
              <p:ext uri="{D42A27DB-BD31-4B8C-83A1-F6EECF244321}">
                <p14:modId xmlns:p14="http://schemas.microsoft.com/office/powerpoint/2010/main" val="3323803897"/>
              </p:ext>
            </p:extLst>
          </p:nvPr>
        </p:nvGraphicFramePr>
        <p:xfrm>
          <a:off x="611560" y="1916832"/>
          <a:ext cx="7992888"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6842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4321" y="274638"/>
            <a:ext cx="8229600" cy="1143000"/>
          </a:xfrm>
          <a:solidFill>
            <a:schemeClr val="accent6">
              <a:lumMod val="40000"/>
              <a:lumOff val="60000"/>
            </a:schemeClr>
          </a:solidFill>
          <a:ln>
            <a:solidFill>
              <a:schemeClr val="accent2"/>
            </a:solidFill>
          </a:ln>
        </p:spPr>
        <p:txBody>
          <a:bodyPr>
            <a:noAutofit/>
          </a:bodyPr>
          <a:lstStyle/>
          <a:p>
            <a:r>
              <a:rPr lang="en-IN" sz="3600" b="1" dirty="0">
                <a:solidFill>
                  <a:schemeClr val="tx2"/>
                </a:solidFill>
              </a:rPr>
              <a:t>Trends in Inflation (CPI)</a:t>
            </a:r>
            <a:endParaRPr lang="en-IN" sz="3600" b="1" i="1" dirty="0">
              <a:solidFill>
                <a:srgbClr val="FF0000"/>
              </a:solidFill>
            </a:endParaRPr>
          </a:p>
        </p:txBody>
      </p:sp>
      <p:sp>
        <p:nvSpPr>
          <p:cNvPr id="6" name="Slide Number Placeholder 5"/>
          <p:cNvSpPr>
            <a:spLocks noGrp="1"/>
          </p:cNvSpPr>
          <p:nvPr>
            <p:ph type="sldNum" sz="quarter" idx="12"/>
          </p:nvPr>
        </p:nvSpPr>
        <p:spPr/>
        <p:txBody>
          <a:bodyPr/>
          <a:lstStyle/>
          <a:p>
            <a:fld id="{2E54E9D4-680A-4C51-B61D-1CC0F8B86EE1}" type="slidenum">
              <a:rPr lang="en-IN" smtClean="0">
                <a:solidFill>
                  <a:prstClr val="black">
                    <a:tint val="75000"/>
                  </a:prstClr>
                </a:solidFill>
              </a:rPr>
              <a:pPr/>
              <a:t>38</a:t>
            </a:fld>
            <a:endParaRPr lang="en-IN"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t>SIRC of ICAI</a:t>
            </a:r>
            <a:endParaRPr lang="en-IN" dirty="0"/>
          </a:p>
        </p:txBody>
      </p:sp>
      <p:sp>
        <p:nvSpPr>
          <p:cNvPr id="3" name="Date Placeholder 2"/>
          <p:cNvSpPr>
            <a:spLocks noGrp="1"/>
          </p:cNvSpPr>
          <p:nvPr>
            <p:ph type="dt" sz="half" idx="10"/>
          </p:nvPr>
        </p:nvSpPr>
        <p:spPr/>
        <p:txBody>
          <a:bodyPr/>
          <a:lstStyle/>
          <a:p>
            <a:r>
              <a:rPr lang="en-US" smtClean="0"/>
              <a:t>06-07-2019</a:t>
            </a:r>
            <a:endParaRPr lang="en-IN" dirty="0"/>
          </a:p>
        </p:txBody>
      </p:sp>
      <p:graphicFrame>
        <p:nvGraphicFramePr>
          <p:cNvPr id="9" name="Chart 8"/>
          <p:cNvGraphicFramePr>
            <a:graphicFrameLocks/>
          </p:cNvGraphicFramePr>
          <p:nvPr>
            <p:extLst>
              <p:ext uri="{D42A27DB-BD31-4B8C-83A1-F6EECF244321}">
                <p14:modId xmlns:p14="http://schemas.microsoft.com/office/powerpoint/2010/main" val="3186988867"/>
              </p:ext>
            </p:extLst>
          </p:nvPr>
        </p:nvGraphicFramePr>
        <p:xfrm>
          <a:off x="539552" y="1628800"/>
          <a:ext cx="7920880"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28740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7503" y="188640"/>
            <a:ext cx="8867232" cy="1152128"/>
          </a:xfrm>
          <a:solidFill>
            <a:schemeClr val="accent6">
              <a:lumMod val="40000"/>
              <a:lumOff val="60000"/>
            </a:schemeClr>
          </a:solidFill>
          <a:ln>
            <a:solidFill>
              <a:srgbClr val="FF0000"/>
            </a:solidFill>
          </a:ln>
        </p:spPr>
        <p:txBody>
          <a:bodyPr>
            <a:normAutofit/>
          </a:bodyPr>
          <a:lstStyle/>
          <a:p>
            <a:r>
              <a:rPr lang="en-IN" sz="3100" b="1" dirty="0" smtClean="0">
                <a:solidFill>
                  <a:schemeClr val="tx2"/>
                </a:solidFill>
              </a:rPr>
              <a:t>Is the Budget Credible?</a:t>
            </a:r>
            <a:endParaRPr lang="en-IN" sz="2200" b="1" dirty="0">
              <a:solidFill>
                <a:srgbClr val="FF0000"/>
              </a:solidFill>
            </a:endParaRPr>
          </a:p>
        </p:txBody>
      </p:sp>
      <p:sp>
        <p:nvSpPr>
          <p:cNvPr id="7" name="Rectangle 1"/>
          <p:cNvSpPr>
            <a:spLocks noChangeArrowheads="1"/>
          </p:cNvSpPr>
          <p:nvPr/>
        </p:nvSpPr>
        <p:spPr bwMode="auto">
          <a:xfrm>
            <a:off x="-917950" y="1550316"/>
            <a:ext cx="146821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39</a:t>
            </a:fld>
            <a:endParaRPr lang="en-IN" dirty="0"/>
          </a:p>
        </p:txBody>
      </p:sp>
      <p:sp>
        <p:nvSpPr>
          <p:cNvPr id="3" name="Footer Placeholder 2"/>
          <p:cNvSpPr>
            <a:spLocks noGrp="1"/>
          </p:cNvSpPr>
          <p:nvPr>
            <p:ph type="ftr" sz="quarter" idx="11"/>
          </p:nvPr>
        </p:nvSpPr>
        <p:spPr/>
        <p:txBody>
          <a:bodyPr/>
          <a:lstStyle/>
          <a:p>
            <a:r>
              <a:rPr lang="en-US" smtClean="0"/>
              <a:t>SIRC of ICAI</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sp>
        <p:nvSpPr>
          <p:cNvPr id="10" name="TextBox 9"/>
          <p:cNvSpPr txBox="1"/>
          <p:nvPr/>
        </p:nvSpPr>
        <p:spPr>
          <a:xfrm>
            <a:off x="755576" y="5335933"/>
            <a:ext cx="7560840" cy="369332"/>
          </a:xfrm>
          <a:prstGeom prst="rect">
            <a:avLst/>
          </a:prstGeom>
          <a:noFill/>
          <a:ln>
            <a:solidFill>
              <a:schemeClr val="accent1"/>
            </a:solidFill>
          </a:ln>
        </p:spPr>
        <p:txBody>
          <a:bodyPr wrap="square" rtlCol="0">
            <a:spAutoFit/>
          </a:bodyPr>
          <a:lstStyle/>
          <a:p>
            <a:r>
              <a:rPr lang="en-IN" b="1" dirty="0" smtClean="0">
                <a:solidFill>
                  <a:srgbClr val="0070C0"/>
                </a:solidFill>
              </a:rPr>
              <a:t>Nominal GDP is expected to grow approximately @ 11.5% in 2019-20</a:t>
            </a:r>
            <a:endParaRPr lang="en-IN" b="1" dirty="0">
              <a:solidFill>
                <a:srgbClr val="0070C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62948191"/>
              </p:ext>
            </p:extLst>
          </p:nvPr>
        </p:nvGraphicFramePr>
        <p:xfrm>
          <a:off x="138386" y="1550317"/>
          <a:ext cx="8867228" cy="3318840"/>
        </p:xfrm>
        <a:graphic>
          <a:graphicData uri="http://schemas.openxmlformats.org/drawingml/2006/table">
            <a:tbl>
              <a:tblPr>
                <a:tableStyleId>{5C22544A-7EE6-4342-B048-85BDC9FD1C3A}</a:tableStyleId>
              </a:tblPr>
              <a:tblGrid>
                <a:gridCol w="905222">
                  <a:extLst>
                    <a:ext uri="{9D8B030D-6E8A-4147-A177-3AD203B41FA5}">
                      <a16:colId xmlns:a16="http://schemas.microsoft.com/office/drawing/2014/main" xmlns="" val="1983265112"/>
                    </a:ext>
                  </a:extLst>
                </a:gridCol>
                <a:gridCol w="806545">
                  <a:extLst>
                    <a:ext uri="{9D8B030D-6E8A-4147-A177-3AD203B41FA5}">
                      <a16:colId xmlns:a16="http://schemas.microsoft.com/office/drawing/2014/main" xmlns="" val="1394185301"/>
                    </a:ext>
                  </a:extLst>
                </a:gridCol>
                <a:gridCol w="893096">
                  <a:extLst>
                    <a:ext uri="{9D8B030D-6E8A-4147-A177-3AD203B41FA5}">
                      <a16:colId xmlns:a16="http://schemas.microsoft.com/office/drawing/2014/main" xmlns="" val="1169682622"/>
                    </a:ext>
                  </a:extLst>
                </a:gridCol>
                <a:gridCol w="818672">
                  <a:extLst>
                    <a:ext uri="{9D8B030D-6E8A-4147-A177-3AD203B41FA5}">
                      <a16:colId xmlns:a16="http://schemas.microsoft.com/office/drawing/2014/main" xmlns="" val="670838273"/>
                    </a:ext>
                  </a:extLst>
                </a:gridCol>
                <a:gridCol w="744247">
                  <a:extLst>
                    <a:ext uri="{9D8B030D-6E8A-4147-A177-3AD203B41FA5}">
                      <a16:colId xmlns:a16="http://schemas.microsoft.com/office/drawing/2014/main" xmlns="" val="2226141184"/>
                    </a:ext>
                  </a:extLst>
                </a:gridCol>
                <a:gridCol w="744247">
                  <a:extLst>
                    <a:ext uri="{9D8B030D-6E8A-4147-A177-3AD203B41FA5}">
                      <a16:colId xmlns:a16="http://schemas.microsoft.com/office/drawing/2014/main" xmlns="" val="1362545836"/>
                    </a:ext>
                  </a:extLst>
                </a:gridCol>
                <a:gridCol w="893096">
                  <a:extLst>
                    <a:ext uri="{9D8B030D-6E8A-4147-A177-3AD203B41FA5}">
                      <a16:colId xmlns:a16="http://schemas.microsoft.com/office/drawing/2014/main" xmlns="" val="1220676175"/>
                    </a:ext>
                  </a:extLst>
                </a:gridCol>
                <a:gridCol w="744247">
                  <a:extLst>
                    <a:ext uri="{9D8B030D-6E8A-4147-A177-3AD203B41FA5}">
                      <a16:colId xmlns:a16="http://schemas.microsoft.com/office/drawing/2014/main" xmlns="" val="3774047769"/>
                    </a:ext>
                  </a:extLst>
                </a:gridCol>
                <a:gridCol w="893096">
                  <a:extLst>
                    <a:ext uri="{9D8B030D-6E8A-4147-A177-3AD203B41FA5}">
                      <a16:colId xmlns:a16="http://schemas.microsoft.com/office/drawing/2014/main" xmlns="" val="844722047"/>
                    </a:ext>
                  </a:extLst>
                </a:gridCol>
                <a:gridCol w="669822">
                  <a:extLst>
                    <a:ext uri="{9D8B030D-6E8A-4147-A177-3AD203B41FA5}">
                      <a16:colId xmlns:a16="http://schemas.microsoft.com/office/drawing/2014/main" xmlns="" val="3841481512"/>
                    </a:ext>
                  </a:extLst>
                </a:gridCol>
                <a:gridCol w="754938">
                  <a:extLst>
                    <a:ext uri="{9D8B030D-6E8A-4147-A177-3AD203B41FA5}">
                      <a16:colId xmlns:a16="http://schemas.microsoft.com/office/drawing/2014/main" xmlns="" val="548885408"/>
                    </a:ext>
                  </a:extLst>
                </a:gridCol>
              </a:tblGrid>
              <a:tr h="366955">
                <a:tc>
                  <a:txBody>
                    <a:bodyPr/>
                    <a:lstStyle/>
                    <a:p>
                      <a:pPr algn="l" rtl="0" fontAlgn="ctr"/>
                      <a:r>
                        <a:rPr lang="en-US" sz="1200" b="1" u="none" strike="noStrike" dirty="0" err="1">
                          <a:effectLst/>
                        </a:rPr>
                        <a:t>Rs</a:t>
                      </a:r>
                      <a:r>
                        <a:rPr lang="en-US" sz="1200" b="1" u="none" strike="noStrike" dirty="0">
                          <a:effectLst/>
                        </a:rPr>
                        <a:t> </a:t>
                      </a:r>
                      <a:r>
                        <a:rPr lang="en-US" sz="1200" b="1" u="none" strike="noStrike" dirty="0" err="1">
                          <a:effectLst/>
                        </a:rPr>
                        <a:t>cr</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rtl="0" fontAlgn="ctr"/>
                      <a:r>
                        <a:rPr lang="en-US" sz="1200" b="1" u="none" strike="noStrike" dirty="0">
                          <a:effectLst/>
                        </a:rPr>
                        <a:t>2014-15</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rtl="0" fontAlgn="ctr"/>
                      <a:r>
                        <a:rPr lang="en-US" sz="1200" b="1" u="none" strike="noStrike" dirty="0">
                          <a:effectLst/>
                        </a:rPr>
                        <a:t>2015-16</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rtl="0" fontAlgn="ctr"/>
                      <a:r>
                        <a:rPr lang="en-US" sz="1200" b="1" u="none" strike="noStrike">
                          <a:effectLst/>
                        </a:rPr>
                        <a:t>2016-17</a:t>
                      </a:r>
                      <a:endParaRPr lang="en-US" sz="1200" b="1" i="0" u="none" strike="noStrike">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rtl="0" fontAlgn="ctr"/>
                      <a:r>
                        <a:rPr lang="en-US" sz="1200" b="1" u="none" strike="noStrike" dirty="0">
                          <a:effectLst/>
                        </a:rPr>
                        <a:t>2017-18</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rtl="0" fontAlgn="ctr"/>
                      <a:r>
                        <a:rPr lang="en-US" sz="1200" b="1" u="none" strike="noStrike" dirty="0">
                          <a:effectLst/>
                        </a:rPr>
                        <a:t>2018-19</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xmlns="" val="641346970"/>
                  </a:ext>
                </a:extLst>
              </a:tr>
              <a:tr h="366955">
                <a:tc>
                  <a:txBody>
                    <a:bodyPr/>
                    <a:lstStyle/>
                    <a:p>
                      <a:pPr algn="l" rtl="0"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BE</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a:effectLst/>
                        </a:rPr>
                        <a:t>Actual</a:t>
                      </a:r>
                      <a:endParaRPr lang="en-US" sz="1200" b="1" i="0" u="none" strike="noStrike">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a:effectLst/>
                        </a:rPr>
                        <a:t>BE</a:t>
                      </a:r>
                      <a:endParaRPr lang="en-US" sz="1200" b="1" i="0" u="none" strike="noStrike">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a:effectLst/>
                        </a:rPr>
                        <a:t>Actual</a:t>
                      </a:r>
                      <a:endParaRPr lang="en-US" sz="1200" b="1" i="0" u="none" strike="noStrike">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BE</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Actual</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BE</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ctr" latinLnBrk="0" hangingPunct="1"/>
                      <a:r>
                        <a:rPr lang="en-US" sz="1200" b="1" u="none" strike="noStrike" kern="1200" dirty="0" smtClean="0">
                          <a:solidFill>
                            <a:schemeClr val="dk1"/>
                          </a:solidFill>
                          <a:effectLst/>
                          <a:latin typeface="+mn-lt"/>
                          <a:ea typeface="+mn-ea"/>
                          <a:cs typeface="+mn-cs"/>
                        </a:rPr>
                        <a:t>Actual</a:t>
                      </a:r>
                      <a:endParaRPr lang="en-US" sz="1200" b="1" u="none" strike="noStrike" kern="1200" dirty="0">
                        <a:solidFill>
                          <a:schemeClr val="dk1"/>
                        </a:solidFill>
                        <a:effectLst/>
                        <a:latin typeface="+mn-lt"/>
                        <a:ea typeface="+mn-ea"/>
                        <a:cs typeface="+mn-cs"/>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BE</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smtClean="0">
                          <a:effectLst/>
                        </a:rPr>
                        <a:t>RE</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359587421"/>
                  </a:ext>
                </a:extLst>
              </a:tr>
              <a:tr h="366955">
                <a:tc>
                  <a:txBody>
                    <a:bodyPr/>
                    <a:lstStyle/>
                    <a:p>
                      <a:pPr algn="l" rtl="0" fontAlgn="ctr"/>
                      <a:r>
                        <a:rPr lang="en-US" sz="1200" b="1" u="none" strike="noStrike" dirty="0">
                          <a:effectLst/>
                        </a:rPr>
                        <a:t>Receipts</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15,77,029 </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14,42,742 </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16,71,223 </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17,06,908 </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19,53,809 </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kern="1200" dirty="0">
                          <a:solidFill>
                            <a:schemeClr val="dk1"/>
                          </a:solidFill>
                          <a:effectLst/>
                          <a:latin typeface="+mn-lt"/>
                          <a:ea typeface="+mn-ea"/>
                          <a:cs typeface="+mn-cs"/>
                        </a:rPr>
                        <a:t>19,88,653</a:t>
                      </a: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22,00,336</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ctr" latinLnBrk="0" hangingPunct="1"/>
                      <a:r>
                        <a:rPr lang="en-US" sz="1200" b="1" u="none" strike="noStrike" kern="1200" dirty="0" smtClean="0">
                          <a:solidFill>
                            <a:schemeClr val="dk1"/>
                          </a:solidFill>
                          <a:effectLst/>
                          <a:latin typeface="+mn-lt"/>
                          <a:ea typeface="+mn-ea"/>
                          <a:cs typeface="+mn-cs"/>
                        </a:rPr>
                        <a:t>21,37,882</a:t>
                      </a:r>
                      <a:endParaRPr lang="en-US" sz="1200" b="1" u="none" strike="noStrike" kern="1200" dirty="0">
                        <a:solidFill>
                          <a:schemeClr val="dk1"/>
                        </a:solidFill>
                        <a:effectLst/>
                        <a:latin typeface="+mn-lt"/>
                        <a:ea typeface="+mn-ea"/>
                        <a:cs typeface="+mn-cs"/>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smtClean="0">
                          <a:solidFill>
                            <a:srgbClr val="000000"/>
                          </a:solidFill>
                          <a:effectLst/>
                          <a:latin typeface="Calibri" panose="020F0502020204030204" pitchFamily="34" charset="0"/>
                        </a:rPr>
                        <a:t>23,99,147</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smtClean="0">
                          <a:solidFill>
                            <a:srgbClr val="000000"/>
                          </a:solidFill>
                          <a:effectLst/>
                          <a:latin typeface="Calibri" panose="020F0502020204030204" pitchFamily="34" charset="0"/>
                        </a:rPr>
                        <a:t>24,16,034</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194284699"/>
                  </a:ext>
                </a:extLst>
              </a:tr>
              <a:tr h="366955">
                <a:tc>
                  <a:txBody>
                    <a:bodyPr/>
                    <a:lstStyle/>
                    <a:p>
                      <a:pPr algn="l" rtl="0" fontAlgn="ctr"/>
                      <a:r>
                        <a:rPr lang="en-US" sz="1200" b="1" u="none" strike="noStrike" dirty="0">
                          <a:effectLst/>
                        </a:rPr>
                        <a:t>Tax Receipt</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dirty="0">
                          <a:effectLst/>
                        </a:rPr>
                        <a:t>13,64,524 </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dirty="0">
                          <a:effectLst/>
                        </a:rPr>
                        <a:t>   12,44,885 </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a:effectLst/>
                        </a:rPr>
                        <a:t>14,49,490 </a:t>
                      </a:r>
                      <a:endParaRPr lang="en-US" sz="1200" b="0" i="0" u="none" strike="noStrike">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a:effectLst/>
                        </a:rPr>
                        <a:t>14,55,648 </a:t>
                      </a:r>
                      <a:endParaRPr lang="en-US" sz="1200" b="0" i="0" u="none" strike="noStrike">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a:effectLst/>
                        </a:rPr>
                        <a:t>16,30,888 </a:t>
                      </a:r>
                      <a:endParaRPr lang="en-US" sz="1200" b="0" i="0" u="none" strike="noStrike">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dirty="0">
                          <a:effectLst/>
                        </a:rPr>
                        <a:t>17,15,822</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dirty="0">
                          <a:effectLst/>
                        </a:rPr>
                        <a:t>19,11,579</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ctr" latinLnBrk="0" hangingPunct="1"/>
                      <a:r>
                        <a:rPr lang="en-US" sz="1200" u="none" strike="noStrike" kern="1200" dirty="0" smtClean="0">
                          <a:solidFill>
                            <a:schemeClr val="dk1"/>
                          </a:solidFill>
                          <a:effectLst/>
                          <a:latin typeface="+mn-lt"/>
                          <a:ea typeface="+mn-ea"/>
                          <a:cs typeface="+mn-cs"/>
                        </a:rPr>
                        <a:t>19,15,494</a:t>
                      </a:r>
                      <a:endParaRPr lang="en-US" sz="1200" u="none" strike="noStrike" kern="1200" dirty="0">
                        <a:solidFill>
                          <a:schemeClr val="dk1"/>
                        </a:solidFill>
                        <a:effectLst/>
                        <a:latin typeface="+mn-lt"/>
                        <a:ea typeface="+mn-ea"/>
                        <a:cs typeface="+mn-cs"/>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0" i="0" u="none" strike="noStrike" dirty="0" smtClean="0">
                          <a:solidFill>
                            <a:srgbClr val="000000"/>
                          </a:solidFill>
                          <a:effectLst/>
                          <a:latin typeface="Calibri" panose="020F0502020204030204" pitchFamily="34" charset="0"/>
                        </a:rPr>
                        <a:t>22,71,241</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0" i="0" u="none" strike="noStrike" dirty="0" smtClean="0">
                          <a:solidFill>
                            <a:srgbClr val="000000"/>
                          </a:solidFill>
                          <a:effectLst/>
                          <a:latin typeface="Calibri" panose="020F0502020204030204" pitchFamily="34" charset="0"/>
                        </a:rPr>
                        <a:t>22,48,175</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993068169"/>
                  </a:ext>
                </a:extLst>
              </a:tr>
              <a:tr h="418151">
                <a:tc>
                  <a:txBody>
                    <a:bodyPr/>
                    <a:lstStyle/>
                    <a:p>
                      <a:pPr algn="l" rtl="0" fontAlgn="ctr"/>
                      <a:r>
                        <a:rPr lang="en-US" sz="1200" b="1" u="none" strike="noStrike" dirty="0">
                          <a:effectLst/>
                        </a:rPr>
                        <a:t> Non Tax Revenue</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dirty="0">
                          <a:effectLst/>
                        </a:rPr>
                        <a:t>   2,12,505 </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dirty="0">
                          <a:effectLst/>
                        </a:rPr>
                        <a:t>   1,97,857 </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dirty="0">
                          <a:effectLst/>
                        </a:rPr>
                        <a:t>   2,21,733 </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a:effectLst/>
                        </a:rPr>
                        <a:t> 2,51,260</a:t>
                      </a:r>
                      <a:endParaRPr lang="en-US" sz="1200" b="0" i="0" u="none" strike="noStrike">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a:effectLst/>
                        </a:rPr>
                        <a:t>   3,22,921 </a:t>
                      </a:r>
                      <a:endParaRPr lang="en-US" sz="1200" b="0" i="0" u="none" strike="noStrike">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dirty="0">
                          <a:effectLst/>
                        </a:rPr>
                        <a:t>2,72,831</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dirty="0">
                          <a:effectLst/>
                        </a:rPr>
                        <a:t>2,88,757</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ctr" latinLnBrk="0" hangingPunct="1"/>
                      <a:r>
                        <a:rPr lang="en-US" sz="1200" u="none" strike="noStrike" kern="1200" dirty="0" smtClean="0">
                          <a:solidFill>
                            <a:schemeClr val="dk1"/>
                          </a:solidFill>
                          <a:effectLst/>
                          <a:latin typeface="+mn-lt"/>
                          <a:ea typeface="+mn-ea"/>
                          <a:cs typeface="+mn-cs"/>
                        </a:rPr>
                        <a:t>1,92,744</a:t>
                      </a:r>
                      <a:endParaRPr lang="en-US" sz="1200" u="none" strike="noStrike" kern="1200" dirty="0">
                        <a:solidFill>
                          <a:schemeClr val="dk1"/>
                        </a:solidFill>
                        <a:effectLst/>
                        <a:latin typeface="+mn-lt"/>
                        <a:ea typeface="+mn-ea"/>
                        <a:cs typeface="+mn-cs"/>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0" i="0" u="none" strike="noStrike" dirty="0" smtClean="0">
                          <a:solidFill>
                            <a:srgbClr val="000000"/>
                          </a:solidFill>
                          <a:effectLst/>
                          <a:latin typeface="Calibri" panose="020F0502020204030204" pitchFamily="34" charset="0"/>
                        </a:rPr>
                        <a:t>2,45,089</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0" i="0" u="none" strike="noStrike" dirty="0" smtClean="0">
                          <a:solidFill>
                            <a:srgbClr val="000000"/>
                          </a:solidFill>
                          <a:effectLst/>
                          <a:latin typeface="Calibri" panose="020F0502020204030204" pitchFamily="34" charset="0"/>
                        </a:rPr>
                        <a:t>2,54,276</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586576461"/>
                  </a:ext>
                </a:extLst>
              </a:tr>
              <a:tr h="366955">
                <a:tc>
                  <a:txBody>
                    <a:bodyPr/>
                    <a:lstStyle/>
                    <a:p>
                      <a:pPr algn="l" rtl="0" fontAlgn="ctr"/>
                      <a:r>
                        <a:rPr lang="en-US" sz="1200" b="1" u="none" strike="noStrike" dirty="0">
                          <a:effectLst/>
                        </a:rPr>
                        <a:t>Expenditure</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17,94,892 </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16,63,673 </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17,77,477 </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 17,90,783</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19,78,060 </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19,75,194</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u="none" strike="noStrike" dirty="0">
                          <a:effectLst/>
                        </a:rPr>
                        <a:t>21,46,735</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ctr" latinLnBrk="0" hangingPunct="1"/>
                      <a:r>
                        <a:rPr lang="en-US" sz="1200" b="1" u="none" strike="noStrike" kern="1200" dirty="0" smtClean="0">
                          <a:solidFill>
                            <a:schemeClr val="dk1"/>
                          </a:solidFill>
                          <a:effectLst/>
                          <a:latin typeface="+mn-lt"/>
                          <a:ea typeface="+mn-ea"/>
                          <a:cs typeface="+mn-cs"/>
                        </a:rPr>
                        <a:t>21,41,973</a:t>
                      </a:r>
                      <a:endParaRPr lang="en-US" sz="1200" b="1" u="none" strike="noStrike" kern="1200" dirty="0">
                        <a:solidFill>
                          <a:schemeClr val="dk1"/>
                        </a:solidFill>
                        <a:effectLst/>
                        <a:latin typeface="+mn-lt"/>
                        <a:ea typeface="+mn-ea"/>
                        <a:cs typeface="+mn-cs"/>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smtClean="0">
                          <a:solidFill>
                            <a:srgbClr val="000000"/>
                          </a:solidFill>
                          <a:effectLst/>
                          <a:latin typeface="Calibri" panose="020F0502020204030204" pitchFamily="34" charset="0"/>
                        </a:rPr>
                        <a:t>24,42,213</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smtClean="0">
                          <a:solidFill>
                            <a:srgbClr val="000000"/>
                          </a:solidFill>
                          <a:effectLst/>
                          <a:latin typeface="Calibri" panose="020F0502020204030204" pitchFamily="34" charset="0"/>
                        </a:rPr>
                        <a:t>24,57,235</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50647906"/>
                  </a:ext>
                </a:extLst>
              </a:tr>
              <a:tr h="366955">
                <a:tc>
                  <a:txBody>
                    <a:bodyPr/>
                    <a:lstStyle/>
                    <a:p>
                      <a:pPr algn="l" rtl="0" fontAlgn="ctr"/>
                      <a:r>
                        <a:rPr lang="en-US" sz="1200" b="1" u="none" strike="noStrike" dirty="0">
                          <a:effectLst/>
                        </a:rPr>
                        <a:t>Subsidies</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a:effectLst/>
                        </a:rPr>
                        <a:t>   2,60,658 </a:t>
                      </a:r>
                      <a:endParaRPr lang="en-US" sz="1200" b="0" i="0" u="none" strike="noStrike">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dirty="0">
                          <a:effectLst/>
                        </a:rPr>
                        <a:t>   2,58,258 </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dirty="0">
                          <a:effectLst/>
                        </a:rPr>
                        <a:t>   2,43,811 </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a:effectLst/>
                        </a:rPr>
                        <a:t> 2,41,833</a:t>
                      </a:r>
                      <a:endParaRPr lang="en-US" sz="1200" b="0" i="0" u="none" strike="noStrike">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a:effectLst/>
                        </a:rPr>
                        <a:t>   2,33,835 </a:t>
                      </a:r>
                      <a:endParaRPr lang="en-US" sz="1200" b="0" i="0" u="none" strike="noStrike">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dirty="0">
                          <a:effectLst/>
                        </a:rPr>
                        <a:t>2,04,025</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u="none" strike="noStrike" dirty="0">
                          <a:effectLst/>
                        </a:rPr>
                        <a:t>2,40,339</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ctr" latinLnBrk="0" hangingPunct="1"/>
                      <a:r>
                        <a:rPr lang="en-US" sz="1200" u="none" strike="noStrike" kern="1200" dirty="0" smtClean="0">
                          <a:solidFill>
                            <a:schemeClr val="dk1"/>
                          </a:solidFill>
                          <a:effectLst/>
                          <a:latin typeface="+mn-lt"/>
                          <a:ea typeface="+mn-ea"/>
                          <a:cs typeface="+mn-cs"/>
                        </a:rPr>
                        <a:t>1,91,210</a:t>
                      </a:r>
                      <a:endParaRPr lang="en-US" sz="1200" u="none" strike="noStrike" kern="1200" dirty="0">
                        <a:solidFill>
                          <a:schemeClr val="dk1"/>
                        </a:solidFill>
                        <a:effectLst/>
                        <a:latin typeface="+mn-lt"/>
                        <a:ea typeface="+mn-ea"/>
                        <a:cs typeface="+mn-cs"/>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0" i="0" u="none" strike="noStrike" dirty="0" smtClean="0">
                          <a:solidFill>
                            <a:srgbClr val="000000"/>
                          </a:solidFill>
                          <a:effectLst/>
                          <a:latin typeface="Calibri" panose="020F0502020204030204" pitchFamily="34" charset="0"/>
                        </a:rPr>
                        <a:t>2,64,336</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0" i="0" u="none" strike="noStrike" dirty="0" smtClean="0">
                          <a:solidFill>
                            <a:srgbClr val="000000"/>
                          </a:solidFill>
                          <a:effectLst/>
                          <a:latin typeface="Calibri" panose="020F0502020204030204" pitchFamily="34" charset="0"/>
                        </a:rPr>
                        <a:t>2,66,206</a:t>
                      </a:r>
                      <a:endParaRPr lang="en-US" sz="1200" b="0"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555332260"/>
                  </a:ext>
                </a:extLst>
              </a:tr>
              <a:tr h="698959">
                <a:tc>
                  <a:txBody>
                    <a:bodyPr/>
                    <a:lstStyle/>
                    <a:p>
                      <a:pPr algn="l" rtl="0" fontAlgn="ctr"/>
                      <a:r>
                        <a:rPr lang="en-US" sz="1200" b="1" u="none" strike="noStrike" dirty="0">
                          <a:effectLst/>
                        </a:rPr>
                        <a:t>GDP growth rate %</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rtl="0" fontAlgn="ctr"/>
                      <a:r>
                        <a:rPr lang="en-US" sz="1200" b="1" u="none" strike="noStrike" dirty="0">
                          <a:effectLst/>
                        </a:rPr>
                        <a:t>11%</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rtl="0" fontAlgn="ctr"/>
                      <a:r>
                        <a:rPr lang="en-US" sz="1200" b="1" u="none" strike="noStrike" dirty="0">
                          <a:effectLst/>
                        </a:rPr>
                        <a:t>10.40%</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rtl="0" fontAlgn="ctr"/>
                      <a:r>
                        <a:rPr lang="en-US" sz="1200" b="1" u="none" strike="noStrike" dirty="0">
                          <a:effectLst/>
                        </a:rPr>
                        <a:t>10.80%</a:t>
                      </a:r>
                      <a:endParaRPr lang="en-US" sz="1200" b="1" i="0" u="none" strike="noStrike" dirty="0">
                        <a:solidFill>
                          <a:srgbClr val="000000"/>
                        </a:solidFill>
                        <a:effectLst/>
                        <a:latin typeface="Calibri" panose="020F050202020403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fontAlgn="ctr"/>
                      <a:r>
                        <a:rPr lang="en-US" sz="1200" b="1" u="none" strike="noStrike" dirty="0">
                          <a:effectLst/>
                        </a:rPr>
                        <a:t>10%</a:t>
                      </a:r>
                      <a:endParaRPr lang="en-US" sz="1200" b="1" i="0" u="none" strike="noStrike" dirty="0">
                        <a:solidFill>
                          <a:srgbClr val="000000"/>
                        </a:solidFill>
                        <a:effectLst/>
                        <a:latin typeface="Arial" panose="020B060402020202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fontAlgn="ctr"/>
                      <a:r>
                        <a:rPr lang="en-US" sz="1200" b="1" u="none" strike="noStrike" dirty="0">
                          <a:effectLst/>
                        </a:rPr>
                        <a:t> </a:t>
                      </a:r>
                      <a:r>
                        <a:rPr lang="en-US" sz="1200" b="1" u="none" strike="noStrike" dirty="0" smtClean="0">
                          <a:effectLst/>
                        </a:rPr>
                        <a:t>11.5%</a:t>
                      </a:r>
                      <a:endParaRPr lang="en-US" sz="1200" b="1" i="0" u="none" strike="noStrike" dirty="0">
                        <a:solidFill>
                          <a:srgbClr val="000000"/>
                        </a:solidFill>
                        <a:effectLst/>
                        <a:latin typeface="Arial" panose="020B0604020202020204" pitchFamily="34" charset="0"/>
                      </a:endParaRPr>
                    </a:p>
                  </a:txBody>
                  <a:tcPr marL="7261" marR="7261" marT="72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xmlns="" val="2610537583"/>
                  </a:ext>
                </a:extLst>
              </a:tr>
            </a:tbl>
          </a:graphicData>
        </a:graphic>
      </p:graphicFrame>
    </p:spTree>
    <p:extLst>
      <p:ext uri="{BB962C8B-B14F-4D97-AF65-F5344CB8AC3E}">
        <p14:creationId xmlns:p14="http://schemas.microsoft.com/office/powerpoint/2010/main" val="3670483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332656"/>
            <a:ext cx="8208912" cy="864096"/>
          </a:xfrm>
          <a:solidFill>
            <a:schemeClr val="accent6">
              <a:lumMod val="40000"/>
              <a:lumOff val="60000"/>
            </a:schemeClr>
          </a:solidFill>
          <a:ln>
            <a:solidFill>
              <a:srgbClr val="FF0000"/>
            </a:solidFill>
          </a:ln>
        </p:spPr>
        <p:txBody>
          <a:bodyPr>
            <a:normAutofit/>
          </a:bodyPr>
          <a:lstStyle/>
          <a:p>
            <a:r>
              <a:rPr lang="en-IN" sz="3600" b="1" dirty="0">
                <a:solidFill>
                  <a:schemeClr val="tx2"/>
                </a:solidFill>
              </a:rPr>
              <a:t>India’s GDP Growth % - Last </a:t>
            </a:r>
            <a:r>
              <a:rPr lang="en-IN" sz="3600" b="1" dirty="0" smtClean="0">
                <a:solidFill>
                  <a:schemeClr val="tx2"/>
                </a:solidFill>
              </a:rPr>
              <a:t>12 Years</a:t>
            </a:r>
            <a:endParaRPr lang="en-IN" sz="2700" b="1" dirty="0">
              <a:solidFill>
                <a:schemeClr val="tx2"/>
              </a:solidFill>
            </a:endParaRPr>
          </a:p>
        </p:txBody>
      </p:sp>
      <p:sp>
        <p:nvSpPr>
          <p:cNvPr id="3" name="Slide Number Placeholder 2"/>
          <p:cNvSpPr>
            <a:spLocks noGrp="1"/>
          </p:cNvSpPr>
          <p:nvPr>
            <p:ph type="sldNum" sz="quarter" idx="12"/>
          </p:nvPr>
        </p:nvSpPr>
        <p:spPr/>
        <p:txBody>
          <a:bodyPr/>
          <a:lstStyle/>
          <a:p>
            <a:fld id="{2E54E9D4-680A-4C51-B61D-1CC0F8B86EE1}" type="slidenum">
              <a:rPr lang="en-IN" smtClean="0"/>
              <a:t>4</a:t>
            </a:fld>
            <a:endParaRPr lang="en-IN" dirty="0"/>
          </a:p>
        </p:txBody>
      </p:sp>
      <p:sp>
        <p:nvSpPr>
          <p:cNvPr id="6" name="TextBox 5"/>
          <p:cNvSpPr txBox="1"/>
          <p:nvPr/>
        </p:nvSpPr>
        <p:spPr>
          <a:xfrm>
            <a:off x="1475656" y="5949280"/>
            <a:ext cx="6336704" cy="369332"/>
          </a:xfrm>
          <a:prstGeom prst="rect">
            <a:avLst/>
          </a:prstGeom>
          <a:solidFill>
            <a:srgbClr val="FFFF00"/>
          </a:solidFill>
          <a:ln>
            <a:solidFill>
              <a:schemeClr val="accent1"/>
            </a:solidFill>
          </a:ln>
        </p:spPr>
        <p:txBody>
          <a:bodyPr wrap="square" rtlCol="0">
            <a:spAutoFit/>
          </a:bodyPr>
          <a:lstStyle/>
          <a:p>
            <a:pPr algn="ctr"/>
            <a:r>
              <a:rPr lang="en-IN" b="1" dirty="0" smtClean="0">
                <a:solidFill>
                  <a:srgbClr val="0070C0"/>
                </a:solidFill>
              </a:rPr>
              <a:t>GDP expected to grow approximately @ 7 to 7.5% in 2019-20</a:t>
            </a:r>
            <a:endParaRPr lang="en-IN" b="1" dirty="0">
              <a:solidFill>
                <a:srgbClr val="0070C0"/>
              </a:solidFill>
            </a:endParaRPr>
          </a:p>
        </p:txBody>
      </p:sp>
      <p:sp>
        <p:nvSpPr>
          <p:cNvPr id="2" name="Footer Placeholder 1"/>
          <p:cNvSpPr>
            <a:spLocks noGrp="1"/>
          </p:cNvSpPr>
          <p:nvPr>
            <p:ph type="ftr" sz="quarter" idx="11"/>
          </p:nvPr>
        </p:nvSpPr>
        <p:spPr/>
        <p:txBody>
          <a:bodyPr/>
          <a:lstStyle/>
          <a:p>
            <a:r>
              <a:rPr lang="en-US" smtClean="0"/>
              <a:t>SIRC of ICAI</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sp>
        <p:nvSpPr>
          <p:cNvPr id="5" name="Rectangle 4"/>
          <p:cNvSpPr/>
          <p:nvPr/>
        </p:nvSpPr>
        <p:spPr>
          <a:xfrm>
            <a:off x="8028384" y="1916832"/>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a:graphicFrameLocks/>
          </p:cNvGraphicFramePr>
          <p:nvPr>
            <p:extLst>
              <p:ext uri="{D42A27DB-BD31-4B8C-83A1-F6EECF244321}">
                <p14:modId xmlns:p14="http://schemas.microsoft.com/office/powerpoint/2010/main" val="2840408610"/>
              </p:ext>
            </p:extLst>
          </p:nvPr>
        </p:nvGraphicFramePr>
        <p:xfrm>
          <a:off x="827584" y="1628800"/>
          <a:ext cx="7560840"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67350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188639"/>
            <a:ext cx="8784976" cy="1164305"/>
          </a:xfrm>
          <a:solidFill>
            <a:schemeClr val="accent6">
              <a:lumMod val="40000"/>
              <a:lumOff val="60000"/>
            </a:schemeClr>
          </a:solidFill>
          <a:ln>
            <a:solidFill>
              <a:srgbClr val="FF0000"/>
            </a:solidFill>
          </a:ln>
        </p:spPr>
        <p:txBody>
          <a:bodyPr>
            <a:normAutofit/>
          </a:bodyPr>
          <a:lstStyle/>
          <a:p>
            <a:r>
              <a:rPr lang="en-IN" sz="3100" b="1" dirty="0">
                <a:solidFill>
                  <a:schemeClr val="tx2"/>
                </a:solidFill>
              </a:rPr>
              <a:t>Is the Budget Credible?</a:t>
            </a:r>
            <a:br>
              <a:rPr lang="en-IN" sz="3100" b="1" dirty="0">
                <a:solidFill>
                  <a:schemeClr val="tx2"/>
                </a:solidFill>
              </a:rPr>
            </a:br>
            <a:endParaRPr lang="en-IN" sz="2200" b="1" i="1" dirty="0">
              <a:solidFill>
                <a:srgbClr val="FF0000"/>
              </a:solidFill>
            </a:endParaRPr>
          </a:p>
        </p:txBody>
      </p:sp>
      <p:sp>
        <p:nvSpPr>
          <p:cNvPr id="10" name="Rectangle 1"/>
          <p:cNvSpPr>
            <a:spLocks noChangeArrowheads="1"/>
          </p:cNvSpPr>
          <p:nvPr/>
        </p:nvSpPr>
        <p:spPr bwMode="auto">
          <a:xfrm>
            <a:off x="152657" y="1545511"/>
            <a:ext cx="97109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40</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graphicFrame>
        <p:nvGraphicFramePr>
          <p:cNvPr id="8" name="Table 7"/>
          <p:cNvGraphicFramePr>
            <a:graphicFrameLocks noGrp="1"/>
          </p:cNvGraphicFramePr>
          <p:nvPr>
            <p:extLst>
              <p:ext uri="{D42A27DB-BD31-4B8C-83A1-F6EECF244321}">
                <p14:modId xmlns:p14="http://schemas.microsoft.com/office/powerpoint/2010/main" val="499511738"/>
              </p:ext>
            </p:extLst>
          </p:nvPr>
        </p:nvGraphicFramePr>
        <p:xfrm>
          <a:off x="287522" y="1670528"/>
          <a:ext cx="7580552" cy="2441261"/>
        </p:xfrm>
        <a:graphic>
          <a:graphicData uri="http://schemas.openxmlformats.org/drawingml/2006/table">
            <a:tbl>
              <a:tblPr/>
              <a:tblGrid>
                <a:gridCol w="3556339">
                  <a:extLst>
                    <a:ext uri="{9D8B030D-6E8A-4147-A177-3AD203B41FA5}">
                      <a16:colId xmlns:a16="http://schemas.microsoft.com/office/drawing/2014/main" xmlns="" val="20000"/>
                    </a:ext>
                  </a:extLst>
                </a:gridCol>
                <a:gridCol w="847203">
                  <a:extLst>
                    <a:ext uri="{9D8B030D-6E8A-4147-A177-3AD203B41FA5}">
                      <a16:colId xmlns:a16="http://schemas.microsoft.com/office/drawing/2014/main" xmlns="" val="20002"/>
                    </a:ext>
                  </a:extLst>
                </a:gridCol>
                <a:gridCol w="913159">
                  <a:extLst>
                    <a:ext uri="{9D8B030D-6E8A-4147-A177-3AD203B41FA5}">
                      <a16:colId xmlns:a16="http://schemas.microsoft.com/office/drawing/2014/main" xmlns="" val="20003"/>
                    </a:ext>
                  </a:extLst>
                </a:gridCol>
                <a:gridCol w="1134248">
                  <a:extLst>
                    <a:ext uri="{9D8B030D-6E8A-4147-A177-3AD203B41FA5}">
                      <a16:colId xmlns:a16="http://schemas.microsoft.com/office/drawing/2014/main" xmlns="" val="20004"/>
                    </a:ext>
                  </a:extLst>
                </a:gridCol>
                <a:gridCol w="1129603">
                  <a:extLst>
                    <a:ext uri="{9D8B030D-6E8A-4147-A177-3AD203B41FA5}">
                      <a16:colId xmlns:a16="http://schemas.microsoft.com/office/drawing/2014/main" xmlns="" val="20005"/>
                    </a:ext>
                  </a:extLst>
                </a:gridCol>
              </a:tblGrid>
              <a:tr h="534336">
                <a:tc>
                  <a:txBody>
                    <a:bodyPr/>
                    <a:lstStyle/>
                    <a:p>
                      <a:pPr rtl="0" fontAlgn="b">
                        <a:spcBef>
                          <a:spcPts val="0"/>
                        </a:spcBef>
                        <a:spcAft>
                          <a:spcPts val="0"/>
                        </a:spcAft>
                      </a:pPr>
                      <a:r>
                        <a:rPr lang="en-US" sz="1650" b="0" i="0" u="none" strike="noStrike" dirty="0">
                          <a:solidFill>
                            <a:srgbClr val="000000"/>
                          </a:solidFill>
                          <a:effectLst/>
                          <a:latin typeface="Calibri" panose="020F0502020204030204" pitchFamily="34" charset="0"/>
                        </a:rPr>
                        <a:t> </a:t>
                      </a:r>
                      <a:endParaRPr lang="en-US" sz="1650" dirty="0">
                        <a:effectLst/>
                      </a:endParaRPr>
                    </a:p>
                  </a:txBody>
                  <a:tcPr marL="8984" marR="8984" marT="8984" marB="431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spcBef>
                          <a:spcPts val="0"/>
                        </a:spcBef>
                        <a:spcAft>
                          <a:spcPts val="0"/>
                        </a:spcAft>
                      </a:pPr>
                      <a:r>
                        <a:rPr lang="en-US" sz="1650" b="0" i="0" u="none" strike="noStrike" dirty="0">
                          <a:solidFill>
                            <a:srgbClr val="000000"/>
                          </a:solidFill>
                          <a:effectLst/>
                          <a:latin typeface="Calibri" panose="020F0502020204030204" pitchFamily="34" charset="0"/>
                        </a:rPr>
                        <a:t>2015-16</a:t>
                      </a:r>
                      <a:endParaRPr lang="en-US" sz="1650" dirty="0">
                        <a:effectLst/>
                      </a:endParaRP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spcBef>
                          <a:spcPts val="0"/>
                        </a:spcBef>
                        <a:spcAft>
                          <a:spcPts val="0"/>
                        </a:spcAft>
                      </a:pPr>
                      <a:r>
                        <a:rPr lang="en-US" sz="1650" b="0" i="0" u="none" strike="noStrike" dirty="0">
                          <a:solidFill>
                            <a:srgbClr val="000000"/>
                          </a:solidFill>
                          <a:effectLst/>
                          <a:latin typeface="Calibri" panose="020F0502020204030204" pitchFamily="34" charset="0"/>
                        </a:rPr>
                        <a:t>2016-17</a:t>
                      </a:r>
                      <a:endParaRPr lang="en-US" sz="1650" dirty="0">
                        <a:effectLst/>
                      </a:endParaRP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spcBef>
                          <a:spcPts val="0"/>
                        </a:spcBef>
                        <a:spcAft>
                          <a:spcPts val="0"/>
                        </a:spcAft>
                      </a:pPr>
                      <a:r>
                        <a:rPr lang="en-US" sz="1650" b="0" i="0" u="none" strike="noStrike" dirty="0">
                          <a:solidFill>
                            <a:srgbClr val="000000"/>
                          </a:solidFill>
                          <a:effectLst/>
                          <a:latin typeface="Calibri" panose="020F0502020204030204" pitchFamily="34" charset="0"/>
                        </a:rPr>
                        <a:t>2017-18</a:t>
                      </a: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spcBef>
                          <a:spcPts val="0"/>
                        </a:spcBef>
                        <a:spcAft>
                          <a:spcPts val="0"/>
                        </a:spcAft>
                      </a:pPr>
                      <a:r>
                        <a:rPr lang="en-US" sz="1650" b="0" i="0" u="none" strike="noStrike" dirty="0">
                          <a:solidFill>
                            <a:srgbClr val="000000"/>
                          </a:solidFill>
                          <a:effectLst/>
                          <a:latin typeface="Calibri" panose="020F0502020204030204" pitchFamily="34" charset="0"/>
                        </a:rPr>
                        <a:t>2018-19</a:t>
                      </a:r>
                      <a:endParaRPr lang="en-US" sz="1650" dirty="0">
                        <a:effectLst/>
                      </a:endParaRP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460835">
                <a:tc>
                  <a:txBody>
                    <a:bodyPr/>
                    <a:lstStyle/>
                    <a:p>
                      <a:pPr rtl="0" fontAlgn="ctr">
                        <a:spcBef>
                          <a:spcPts val="0"/>
                        </a:spcBef>
                        <a:spcAft>
                          <a:spcPts val="0"/>
                        </a:spcAft>
                      </a:pPr>
                      <a:r>
                        <a:rPr lang="en-US" sz="1650" b="0" i="0" u="none" strike="noStrike" dirty="0">
                          <a:solidFill>
                            <a:srgbClr val="000000"/>
                          </a:solidFill>
                          <a:effectLst/>
                          <a:latin typeface="Calibri" panose="020F0502020204030204" pitchFamily="34" charset="0"/>
                        </a:rPr>
                        <a:t>Budgeted Tax Revenue growth %</a:t>
                      </a:r>
                      <a:endParaRPr lang="en-US" sz="1650" dirty="0">
                        <a:effectLst/>
                      </a:endParaRP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spcBef>
                          <a:spcPts val="0"/>
                        </a:spcBef>
                        <a:spcAft>
                          <a:spcPts val="0"/>
                        </a:spcAft>
                      </a:pPr>
                      <a:r>
                        <a:rPr lang="en-US" sz="1650" dirty="0">
                          <a:solidFill>
                            <a:schemeClr val="tx1"/>
                          </a:solidFill>
                          <a:effectLst/>
                        </a:rPr>
                        <a:t>6%</a:t>
                      </a: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spcBef>
                          <a:spcPts val="0"/>
                        </a:spcBef>
                        <a:spcAft>
                          <a:spcPts val="0"/>
                        </a:spcAft>
                      </a:pPr>
                      <a:r>
                        <a:rPr lang="en-US" sz="1650" dirty="0">
                          <a:solidFill>
                            <a:schemeClr val="tx1"/>
                          </a:solidFill>
                          <a:effectLst/>
                        </a:rPr>
                        <a:t>13%</a:t>
                      </a: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spcBef>
                          <a:spcPts val="0"/>
                        </a:spcBef>
                        <a:spcAft>
                          <a:spcPts val="0"/>
                        </a:spcAft>
                      </a:pPr>
                      <a:r>
                        <a:rPr lang="en-US" sz="1650" dirty="0">
                          <a:solidFill>
                            <a:schemeClr val="tx1"/>
                          </a:solidFill>
                          <a:effectLst/>
                        </a:rPr>
                        <a:t>17%</a:t>
                      </a: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spcBef>
                          <a:spcPts val="0"/>
                        </a:spcBef>
                        <a:spcAft>
                          <a:spcPts val="0"/>
                        </a:spcAft>
                      </a:pPr>
                      <a:r>
                        <a:rPr lang="en-US" sz="1650" dirty="0" smtClean="0">
                          <a:solidFill>
                            <a:schemeClr val="tx1"/>
                          </a:solidFill>
                          <a:effectLst/>
                        </a:rPr>
                        <a:t>19% </a:t>
                      </a:r>
                      <a:endParaRPr lang="en-US" sz="1650" dirty="0">
                        <a:solidFill>
                          <a:schemeClr val="tx1"/>
                        </a:solidFill>
                        <a:effectLst/>
                      </a:endParaRP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451903">
                <a:tc>
                  <a:txBody>
                    <a:bodyPr/>
                    <a:lstStyle/>
                    <a:p>
                      <a:pPr rtl="0" fontAlgn="ctr">
                        <a:spcBef>
                          <a:spcPts val="0"/>
                        </a:spcBef>
                        <a:spcAft>
                          <a:spcPts val="0"/>
                        </a:spcAft>
                      </a:pPr>
                      <a:r>
                        <a:rPr lang="en-US" sz="1650" b="0" i="0" u="none" strike="noStrike" dirty="0">
                          <a:solidFill>
                            <a:srgbClr val="000000"/>
                          </a:solidFill>
                          <a:effectLst/>
                          <a:latin typeface="Calibri" panose="020F0502020204030204" pitchFamily="34" charset="0"/>
                        </a:rPr>
                        <a:t>Actual Tax Revenue Growth %</a:t>
                      </a:r>
                      <a:endParaRPr lang="en-US" sz="1650" dirty="0">
                        <a:effectLst/>
                      </a:endParaRP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spcBef>
                          <a:spcPts val="0"/>
                        </a:spcBef>
                        <a:spcAft>
                          <a:spcPts val="0"/>
                        </a:spcAft>
                      </a:pPr>
                      <a:r>
                        <a:rPr lang="en-US" sz="1650" dirty="0">
                          <a:solidFill>
                            <a:schemeClr val="tx1"/>
                          </a:solidFill>
                          <a:effectLst/>
                        </a:rPr>
                        <a:t>17%</a:t>
                      </a: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b">
                        <a:spcBef>
                          <a:spcPts val="0"/>
                        </a:spcBef>
                        <a:spcAft>
                          <a:spcPts val="0"/>
                        </a:spcAft>
                      </a:pPr>
                      <a:r>
                        <a:rPr lang="en-US" sz="1650" dirty="0">
                          <a:solidFill>
                            <a:schemeClr val="tx1"/>
                          </a:solidFill>
                          <a:effectLst/>
                        </a:rPr>
                        <a:t>18%</a:t>
                      </a: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b">
                        <a:spcBef>
                          <a:spcPts val="0"/>
                        </a:spcBef>
                        <a:spcAft>
                          <a:spcPts val="0"/>
                        </a:spcAft>
                      </a:pPr>
                      <a:r>
                        <a:rPr lang="en-US" sz="1650" b="0" i="0" u="none" strike="noStrike" dirty="0" smtClean="0">
                          <a:solidFill>
                            <a:schemeClr val="tx1"/>
                          </a:solidFill>
                          <a:effectLst/>
                          <a:latin typeface="Calibri" panose="020F0502020204030204" pitchFamily="34" charset="0"/>
                        </a:rPr>
                        <a:t>12%</a:t>
                      </a:r>
                      <a:endParaRPr lang="en-US" sz="1650" dirty="0">
                        <a:solidFill>
                          <a:schemeClr val="tx1"/>
                        </a:solidFill>
                        <a:effectLst/>
                      </a:endParaRP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b">
                        <a:spcBef>
                          <a:spcPts val="0"/>
                        </a:spcBef>
                        <a:spcAft>
                          <a:spcPts val="0"/>
                        </a:spcAft>
                      </a:pPr>
                      <a:r>
                        <a:rPr lang="en-US" sz="1650" b="0" i="0" u="none" strike="noStrike" dirty="0">
                          <a:solidFill>
                            <a:schemeClr val="tx1"/>
                          </a:solidFill>
                          <a:effectLst/>
                          <a:latin typeface="Calibri" panose="020F0502020204030204" pitchFamily="34" charset="0"/>
                        </a:rPr>
                        <a:t> </a:t>
                      </a:r>
                      <a:endParaRPr lang="en-US" sz="1650" dirty="0">
                        <a:solidFill>
                          <a:schemeClr val="tx1"/>
                        </a:solidFill>
                        <a:effectLst/>
                      </a:endParaRPr>
                    </a:p>
                  </a:txBody>
                  <a:tcPr marL="8984" marR="8984" marT="8984" marB="431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2"/>
                  </a:ext>
                </a:extLst>
              </a:tr>
              <a:tr h="542284">
                <a:tc>
                  <a:txBody>
                    <a:bodyPr/>
                    <a:lstStyle/>
                    <a:p>
                      <a:pPr rtl="0" fontAlgn="ctr">
                        <a:spcBef>
                          <a:spcPts val="0"/>
                        </a:spcBef>
                        <a:spcAft>
                          <a:spcPts val="0"/>
                        </a:spcAft>
                      </a:pPr>
                      <a:r>
                        <a:rPr lang="en-US" sz="1650" b="0" i="0" u="none" strike="noStrike" dirty="0">
                          <a:solidFill>
                            <a:srgbClr val="000000"/>
                          </a:solidFill>
                          <a:effectLst/>
                          <a:latin typeface="Calibri" panose="020F0502020204030204" pitchFamily="34" charset="0"/>
                        </a:rPr>
                        <a:t>Actual Total Receipts % of BE</a:t>
                      </a:r>
                      <a:endParaRPr lang="en-US" sz="1650" dirty="0">
                        <a:effectLst/>
                      </a:endParaRP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spcBef>
                          <a:spcPts val="0"/>
                        </a:spcBef>
                        <a:spcAft>
                          <a:spcPts val="0"/>
                        </a:spcAft>
                      </a:pPr>
                      <a:r>
                        <a:rPr lang="en-US" sz="1650" dirty="0">
                          <a:effectLst/>
                        </a:rPr>
                        <a:t>102%</a:t>
                      </a: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b">
                        <a:spcBef>
                          <a:spcPts val="0"/>
                        </a:spcBef>
                        <a:spcAft>
                          <a:spcPts val="0"/>
                        </a:spcAft>
                      </a:pPr>
                      <a:r>
                        <a:rPr lang="en-US" sz="1650" dirty="0">
                          <a:effectLst/>
                        </a:rPr>
                        <a:t>102%</a:t>
                      </a: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b">
                        <a:spcBef>
                          <a:spcPts val="0"/>
                        </a:spcBef>
                        <a:spcAft>
                          <a:spcPts val="0"/>
                        </a:spcAft>
                      </a:pPr>
                      <a:r>
                        <a:rPr lang="en-US" sz="1650" dirty="0" smtClean="0">
                          <a:effectLst/>
                        </a:rPr>
                        <a:t>97%</a:t>
                      </a:r>
                      <a:endParaRPr lang="en-US" sz="1650" dirty="0">
                        <a:effectLst/>
                      </a:endParaRP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b">
                        <a:spcBef>
                          <a:spcPts val="0"/>
                        </a:spcBef>
                        <a:spcAft>
                          <a:spcPts val="0"/>
                        </a:spcAft>
                      </a:pPr>
                      <a:r>
                        <a:rPr lang="en-US" sz="1650" b="0" i="0" u="none" strike="noStrike" dirty="0">
                          <a:solidFill>
                            <a:srgbClr val="000000"/>
                          </a:solidFill>
                          <a:effectLst/>
                          <a:latin typeface="Calibri" panose="020F0502020204030204" pitchFamily="34" charset="0"/>
                        </a:rPr>
                        <a:t> </a:t>
                      </a:r>
                      <a:endParaRPr lang="en-US" sz="1650" dirty="0">
                        <a:effectLst/>
                      </a:endParaRPr>
                    </a:p>
                  </a:txBody>
                  <a:tcPr marL="8984" marR="8984" marT="8984" marB="431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3"/>
                  </a:ext>
                </a:extLst>
              </a:tr>
              <a:tr h="451903">
                <a:tc>
                  <a:txBody>
                    <a:bodyPr/>
                    <a:lstStyle/>
                    <a:p>
                      <a:pPr rtl="0" fontAlgn="ctr">
                        <a:spcBef>
                          <a:spcPts val="0"/>
                        </a:spcBef>
                        <a:spcAft>
                          <a:spcPts val="0"/>
                        </a:spcAft>
                      </a:pPr>
                      <a:r>
                        <a:rPr lang="en-US" sz="1650" b="0" i="0" u="none" strike="noStrike" dirty="0">
                          <a:solidFill>
                            <a:srgbClr val="000000"/>
                          </a:solidFill>
                          <a:effectLst/>
                          <a:latin typeface="Calibri" panose="020F0502020204030204" pitchFamily="34" charset="0"/>
                        </a:rPr>
                        <a:t>Actual Subsidy % of BE</a:t>
                      </a:r>
                      <a:endParaRPr lang="en-US" sz="1650" dirty="0">
                        <a:effectLst/>
                      </a:endParaRP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spcBef>
                          <a:spcPts val="0"/>
                        </a:spcBef>
                        <a:spcAft>
                          <a:spcPts val="0"/>
                        </a:spcAft>
                      </a:pPr>
                      <a:r>
                        <a:rPr lang="en-US" sz="1650" dirty="0">
                          <a:effectLst/>
                        </a:rPr>
                        <a:t>99%</a:t>
                      </a: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b">
                        <a:spcBef>
                          <a:spcPts val="0"/>
                        </a:spcBef>
                        <a:spcAft>
                          <a:spcPts val="0"/>
                        </a:spcAft>
                      </a:pPr>
                      <a:r>
                        <a:rPr lang="en-US" sz="1650" dirty="0">
                          <a:effectLst/>
                        </a:rPr>
                        <a:t>87%</a:t>
                      </a: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b">
                        <a:spcBef>
                          <a:spcPts val="0"/>
                        </a:spcBef>
                        <a:spcAft>
                          <a:spcPts val="0"/>
                        </a:spcAft>
                      </a:pPr>
                      <a:r>
                        <a:rPr lang="en-US" sz="1650" dirty="0" smtClean="0">
                          <a:effectLst/>
                        </a:rPr>
                        <a:t>80%</a:t>
                      </a:r>
                      <a:endParaRPr lang="en-US" sz="1650" dirty="0">
                        <a:effectLst/>
                      </a:endParaRPr>
                    </a:p>
                  </a:txBody>
                  <a:tcPr marL="8984" marR="8984" marT="8984" marB="431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b">
                        <a:spcBef>
                          <a:spcPts val="0"/>
                        </a:spcBef>
                        <a:spcAft>
                          <a:spcPts val="0"/>
                        </a:spcAft>
                      </a:pPr>
                      <a:r>
                        <a:rPr lang="en-US" sz="1650" b="0" i="0" u="none" strike="noStrike" dirty="0">
                          <a:solidFill>
                            <a:srgbClr val="000000"/>
                          </a:solidFill>
                          <a:effectLst/>
                          <a:latin typeface="Calibri" panose="020F0502020204030204" pitchFamily="34" charset="0"/>
                        </a:rPr>
                        <a:t> </a:t>
                      </a:r>
                      <a:endParaRPr lang="en-US" sz="1650" dirty="0">
                        <a:effectLst/>
                      </a:endParaRPr>
                    </a:p>
                  </a:txBody>
                  <a:tcPr marL="8984" marR="8984" marT="8984" marB="431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520500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8760"/>
            <a:ext cx="8311952" cy="4785568"/>
          </a:xfrm>
        </p:spPr>
        <p:txBody>
          <a:bodyPr>
            <a:noAutofit/>
          </a:bodyPr>
          <a:lstStyle/>
          <a:p>
            <a:r>
              <a:rPr lang="en-US" sz="2400" dirty="0"/>
              <a:t>FRBM Committee in FY 2016-17 recommended 3% fiscal deficit for next 3 years. </a:t>
            </a:r>
          </a:p>
          <a:p>
            <a:r>
              <a:rPr lang="en-US" sz="2400" dirty="0"/>
              <a:t>The </a:t>
            </a:r>
            <a:r>
              <a:rPr lang="en-US" sz="2400" dirty="0" smtClean="0"/>
              <a:t>former FM </a:t>
            </a:r>
            <a:r>
              <a:rPr lang="en-US" sz="2400" dirty="0"/>
              <a:t>had projected fiscal deficit of 3.2% in FY 2017-18. Revised fiscal deficit for FY 2017-18 is 3.5%. </a:t>
            </a:r>
          </a:p>
          <a:p>
            <a:r>
              <a:rPr lang="en-US" sz="2400" dirty="0"/>
              <a:t>Projected fiscal deficit for FY 2018-19 is 3.3%</a:t>
            </a:r>
          </a:p>
          <a:p>
            <a:pPr marL="0" indent="0">
              <a:buNone/>
            </a:pPr>
            <a:endParaRPr lang="en-US" sz="2400" dirty="0"/>
          </a:p>
          <a:p>
            <a:pPr marL="0" indent="0">
              <a:buNone/>
            </a:pPr>
            <a:r>
              <a:rPr lang="en-US" sz="2200" dirty="0"/>
              <a:t>Will the slippage in fiscal deficit increase inflation?</a:t>
            </a:r>
          </a:p>
          <a:p>
            <a:pPr marL="0" indent="0">
              <a:buNone/>
            </a:pPr>
            <a:r>
              <a:rPr lang="en-US" sz="2200" dirty="0"/>
              <a:t>Will the FM be able to prudently manage fiscal deficit in FY 2018-19?</a:t>
            </a:r>
          </a:p>
          <a:p>
            <a:endParaRPr lang="en-US" sz="2400" dirty="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US" b="1" dirty="0"/>
              <a:t>Fiscal Management</a:t>
            </a:r>
          </a:p>
        </p:txBody>
      </p:sp>
      <p:sp>
        <p:nvSpPr>
          <p:cNvPr id="2" name="Slide Number Placeholder 1"/>
          <p:cNvSpPr>
            <a:spLocks noGrp="1"/>
          </p:cNvSpPr>
          <p:nvPr>
            <p:ph type="sldNum" sz="quarter" idx="12"/>
          </p:nvPr>
        </p:nvSpPr>
        <p:spPr/>
        <p:txBody>
          <a:bodyPr/>
          <a:lstStyle/>
          <a:p>
            <a:fld id="{2E54E9D4-680A-4C51-B61D-1CC0F8B86EE1}" type="slidenum">
              <a:rPr lang="en-IN" smtClean="0"/>
              <a:t>41</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37801277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17" name="Text Box 224"/>
          <p:cNvSpPr txBox="1">
            <a:spLocks noChangeArrowheads="1"/>
          </p:cNvSpPr>
          <p:nvPr/>
        </p:nvSpPr>
        <p:spPr bwMode="auto">
          <a:xfrm>
            <a:off x="542925" y="5661968"/>
            <a:ext cx="7162800" cy="515526"/>
          </a:xfrm>
          <a:prstGeom prst="rect">
            <a:avLst/>
          </a:prstGeom>
          <a:noFill/>
          <a:ln w="9525">
            <a:noFill/>
            <a:miter lim="800000"/>
            <a:headEnd/>
            <a:tailEnd/>
          </a:ln>
        </p:spPr>
        <p:txBody>
          <a:bodyPr>
            <a:spAutoFit/>
          </a:bodyPr>
          <a:lstStyle/>
          <a:p>
            <a:pPr>
              <a:spcBef>
                <a:spcPct val="50000"/>
              </a:spcBef>
              <a:buFontTx/>
              <a:buNone/>
            </a:pPr>
            <a:r>
              <a:rPr lang="en-US" sz="1100" i="1" u="none" dirty="0">
                <a:latin typeface="Arial" charset="0"/>
              </a:rPr>
              <a:t>Source: </a:t>
            </a:r>
            <a:r>
              <a:rPr lang="en-US" sz="1100" i="1" dirty="0">
                <a:latin typeface="Arial" charset="0"/>
              </a:rPr>
              <a:t>Budget </a:t>
            </a:r>
            <a:r>
              <a:rPr lang="en-US" sz="1100" i="1" dirty="0" smtClean="0">
                <a:latin typeface="Arial" charset="0"/>
              </a:rPr>
              <a:t>2019-20</a:t>
            </a:r>
          </a:p>
          <a:p>
            <a:pPr>
              <a:spcBef>
                <a:spcPct val="50000"/>
              </a:spcBef>
              <a:buFontTx/>
              <a:buNone/>
            </a:pPr>
            <a:r>
              <a:rPr lang="en-US" sz="1100" i="1" dirty="0" smtClean="0">
                <a:latin typeface="Arial" charset="0"/>
              </a:rPr>
              <a:t>*Excludes </a:t>
            </a:r>
            <a:r>
              <a:rPr lang="en-US" sz="1100" i="1" dirty="0">
                <a:latin typeface="Arial" charset="0"/>
              </a:rPr>
              <a:t>draw-down of cash balance</a:t>
            </a:r>
            <a:endParaRPr lang="en-US" sz="1100" i="1" u="none" dirty="0">
              <a:latin typeface="Arial" charset="0"/>
            </a:endParaRPr>
          </a:p>
        </p:txBody>
      </p:sp>
      <p:sp>
        <p:nvSpPr>
          <p:cNvPr id="19518" name="Text Box 1232"/>
          <p:cNvSpPr txBox="1">
            <a:spLocks noChangeArrowheads="1"/>
          </p:cNvSpPr>
          <p:nvPr/>
        </p:nvSpPr>
        <p:spPr bwMode="auto">
          <a:xfrm>
            <a:off x="6753225" y="1537047"/>
            <a:ext cx="1905000" cy="307777"/>
          </a:xfrm>
          <a:prstGeom prst="rect">
            <a:avLst/>
          </a:prstGeom>
          <a:noFill/>
          <a:ln w="9525">
            <a:noFill/>
            <a:miter lim="800000"/>
            <a:headEnd/>
            <a:tailEnd/>
          </a:ln>
        </p:spPr>
        <p:txBody>
          <a:bodyPr>
            <a:spAutoFit/>
          </a:bodyPr>
          <a:lstStyle/>
          <a:p>
            <a:pPr algn="r">
              <a:buFontTx/>
              <a:buNone/>
            </a:pPr>
            <a:r>
              <a:rPr lang="en-US" sz="1400" u="none" kern="0" dirty="0">
                <a:latin typeface="Rupee Foradian" pitchFamily="34" charset="0"/>
              </a:rPr>
              <a:t>INR</a:t>
            </a:r>
            <a:r>
              <a:rPr lang="en-US" sz="1400" u="none" dirty="0">
                <a:latin typeface="Arial" charset="0"/>
              </a:rPr>
              <a:t> cr</a:t>
            </a:r>
            <a:endParaRPr lang="en-US" sz="1400" i="1" u="none" dirty="0">
              <a:latin typeface="Arial" charset="0"/>
            </a:endParaRPr>
          </a:p>
        </p:txBody>
      </p:sp>
      <p:sp>
        <p:nvSpPr>
          <p:cNvPr id="11" name="Title 6"/>
          <p:cNvSpPr txBox="1">
            <a:spLocks/>
          </p:cNvSpPr>
          <p:nvPr/>
        </p:nvSpPr>
        <p:spPr>
          <a:xfrm>
            <a:off x="457200" y="249310"/>
            <a:ext cx="8229600" cy="1143000"/>
          </a:xfrm>
          <a:prstGeom prst="rect">
            <a:avLst/>
          </a:prstGeom>
          <a:solidFill>
            <a:schemeClr val="accent6">
              <a:lumMod val="40000"/>
              <a:lumOff val="60000"/>
            </a:schemeClr>
          </a:solidFill>
          <a:ln>
            <a:solidFill>
              <a:schemeClr val="accent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solidFill>
              </a:rPr>
              <a:t>Budget at a glance</a:t>
            </a:r>
            <a:endParaRPr lang="en-IN" sz="3600"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42</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graphicFrame>
        <p:nvGraphicFramePr>
          <p:cNvPr id="12" name="Content Placeholder 5"/>
          <p:cNvGraphicFramePr>
            <a:graphicFrameLocks/>
          </p:cNvGraphicFramePr>
          <p:nvPr>
            <p:extLst>
              <p:ext uri="{D42A27DB-BD31-4B8C-83A1-F6EECF244321}">
                <p14:modId xmlns:p14="http://schemas.microsoft.com/office/powerpoint/2010/main" val="3855795961"/>
              </p:ext>
            </p:extLst>
          </p:nvPr>
        </p:nvGraphicFramePr>
        <p:xfrm>
          <a:off x="472210" y="1907681"/>
          <a:ext cx="8276254" cy="3392754"/>
        </p:xfrm>
        <a:graphic>
          <a:graphicData uri="http://schemas.openxmlformats.org/drawingml/2006/table">
            <a:tbl>
              <a:tblPr/>
              <a:tblGrid>
                <a:gridCol w="2968987">
                  <a:extLst>
                    <a:ext uri="{9D8B030D-6E8A-4147-A177-3AD203B41FA5}">
                      <a16:colId xmlns:a16="http://schemas.microsoft.com/office/drawing/2014/main" xmlns="" val="1051328745"/>
                    </a:ext>
                  </a:extLst>
                </a:gridCol>
                <a:gridCol w="1508760">
                  <a:extLst>
                    <a:ext uri="{9D8B030D-6E8A-4147-A177-3AD203B41FA5}">
                      <a16:colId xmlns:a16="http://schemas.microsoft.com/office/drawing/2014/main" xmlns="" val="2197364121"/>
                    </a:ext>
                  </a:extLst>
                </a:gridCol>
                <a:gridCol w="1508760">
                  <a:extLst>
                    <a:ext uri="{9D8B030D-6E8A-4147-A177-3AD203B41FA5}">
                      <a16:colId xmlns:a16="http://schemas.microsoft.com/office/drawing/2014/main" xmlns="" val="2978011202"/>
                    </a:ext>
                  </a:extLst>
                </a:gridCol>
                <a:gridCol w="1209627">
                  <a:extLst>
                    <a:ext uri="{9D8B030D-6E8A-4147-A177-3AD203B41FA5}">
                      <a16:colId xmlns:a16="http://schemas.microsoft.com/office/drawing/2014/main" xmlns="" val="2639876620"/>
                    </a:ext>
                  </a:extLst>
                </a:gridCol>
                <a:gridCol w="1080120">
                  <a:extLst>
                    <a:ext uri="{9D8B030D-6E8A-4147-A177-3AD203B41FA5}">
                      <a16:colId xmlns:a16="http://schemas.microsoft.com/office/drawing/2014/main" xmlns="" val="1861054885"/>
                    </a:ext>
                  </a:extLst>
                </a:gridCol>
              </a:tblGrid>
              <a:tr h="70441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99"/>
                          </a:solidFill>
                          <a:effectLst/>
                          <a:latin typeface="Arial" charset="0"/>
                          <a:cs typeface="Times New Roman" pitchFamily="18" charset="0"/>
                        </a:rPr>
                        <a:t> </a:t>
                      </a:r>
                      <a:endParaRPr kumimoji="0" lang="en-US" sz="1400" b="0"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99"/>
                          </a:solidFill>
                          <a:effectLst/>
                          <a:latin typeface="Arial" charset="0"/>
                          <a:cs typeface="Times New Roman" pitchFamily="18" charset="0"/>
                        </a:rPr>
                        <a:t>2017-2018 </a:t>
                      </a:r>
                      <a:endParaRPr kumimoji="0" lang="en-US" sz="1400" b="1" i="0" u="none" strike="noStrike" cap="none" normalizeH="0" baseline="0" dirty="0">
                        <a:ln>
                          <a:noFill/>
                        </a:ln>
                        <a:solidFill>
                          <a:srgbClr val="000099"/>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99"/>
                          </a:solidFill>
                          <a:effectLst/>
                          <a:latin typeface="Arial" charset="0"/>
                          <a:cs typeface="Times New Roman" pitchFamily="18" charset="0"/>
                        </a:rPr>
                        <a:t>Actuals</a:t>
                      </a:r>
                      <a:endParaRPr kumimoji="0" lang="en-US" sz="14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99"/>
                          </a:solidFill>
                          <a:effectLst/>
                          <a:latin typeface="Arial" charset="0"/>
                          <a:cs typeface="Times New Roman" pitchFamily="18" charset="0"/>
                        </a:rPr>
                        <a:t>2018-19 </a:t>
                      </a:r>
                      <a:endParaRPr kumimoji="0" lang="en-US" sz="1400" b="1" i="0" u="none" strike="noStrike" cap="none" normalizeH="0" baseline="0" dirty="0">
                        <a:ln>
                          <a:noFill/>
                        </a:ln>
                        <a:solidFill>
                          <a:srgbClr val="000099"/>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99"/>
                          </a:solidFill>
                          <a:effectLst/>
                          <a:latin typeface="Arial" charset="0"/>
                          <a:cs typeface="Times New Roman" pitchFamily="18" charset="0"/>
                        </a:rPr>
                        <a:t>(BE)</a:t>
                      </a:r>
                      <a:endParaRPr kumimoji="0" lang="en-US" sz="14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99"/>
                          </a:solidFill>
                          <a:effectLst/>
                          <a:latin typeface="Arial" charset="0"/>
                          <a:cs typeface="Times New Roman" pitchFamily="18" charset="0"/>
                        </a:rPr>
                        <a:t>2018-19 </a:t>
                      </a:r>
                      <a:r>
                        <a:rPr kumimoji="0" lang="en-US" sz="1400" b="1" i="0" u="none" strike="noStrike" cap="none" normalizeH="0" baseline="0" dirty="0">
                          <a:ln>
                            <a:noFill/>
                          </a:ln>
                          <a:solidFill>
                            <a:srgbClr val="000099"/>
                          </a:solidFill>
                          <a:effectLst/>
                          <a:latin typeface="Arial" charset="0"/>
                          <a:cs typeface="Times New Roman" pitchFamily="18" charset="0"/>
                        </a:rPr>
                        <a:t>(RE)</a:t>
                      </a:r>
                      <a:endParaRPr kumimoji="0" lang="en-US" sz="14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99"/>
                          </a:solidFill>
                          <a:effectLst/>
                          <a:latin typeface="Arial" charset="0"/>
                          <a:cs typeface="Times New Roman" pitchFamily="18" charset="0"/>
                        </a:rPr>
                        <a:t>2019-20 </a:t>
                      </a:r>
                      <a:r>
                        <a:rPr kumimoji="0" lang="en-US" sz="1400" b="1" i="0" u="none" strike="noStrike" cap="none" normalizeH="0" baseline="0" dirty="0">
                          <a:ln>
                            <a:noFill/>
                          </a:ln>
                          <a:solidFill>
                            <a:srgbClr val="000099"/>
                          </a:solidFill>
                          <a:effectLst/>
                          <a:latin typeface="Arial" charset="0"/>
                          <a:cs typeface="Times New Roman" pitchFamily="18" charset="0"/>
                        </a:rPr>
                        <a:t>(BE)</a:t>
                      </a:r>
                      <a:endParaRPr kumimoji="0" lang="en-US" sz="14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3505311406"/>
                  </a:ext>
                </a:extLst>
              </a:tr>
              <a:tr h="3840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3">
                              <a:lumMod val="50000"/>
                            </a:schemeClr>
                          </a:solidFill>
                          <a:effectLst/>
                          <a:latin typeface="Arial" charset="0"/>
                          <a:cs typeface="Times New Roman" pitchFamily="18" charset="0"/>
                        </a:rPr>
                        <a:t>Total </a:t>
                      </a:r>
                      <a:r>
                        <a:rPr kumimoji="0" lang="en-US" sz="1400" b="1" i="0" u="none" strike="noStrike" cap="none" normalizeH="0" baseline="0" dirty="0" smtClean="0">
                          <a:ln>
                            <a:noFill/>
                          </a:ln>
                          <a:solidFill>
                            <a:schemeClr val="accent3">
                              <a:lumMod val="50000"/>
                            </a:schemeClr>
                          </a:solidFill>
                          <a:effectLst/>
                          <a:latin typeface="Arial" charset="0"/>
                          <a:cs typeface="Times New Roman" pitchFamily="18" charset="0"/>
                        </a:rPr>
                        <a:t>Receipts*</a:t>
                      </a:r>
                      <a:endParaRPr kumimoji="0" lang="en-US" sz="1400" b="1" i="0" u="none" strike="noStrike" cap="none" normalizeH="0" baseline="0" dirty="0">
                        <a:ln>
                          <a:noFill/>
                        </a:ln>
                        <a:solidFill>
                          <a:schemeClr val="accent3">
                            <a:lumMod val="50000"/>
                          </a:schemeClr>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smtClean="0">
                          <a:solidFill>
                            <a:srgbClr val="3B3838"/>
                          </a:solidFill>
                          <a:effectLst/>
                          <a:latin typeface="Arial" panose="020B0604020202020204" pitchFamily="34" charset="0"/>
                          <a:ea typeface="+mn-ea"/>
                          <a:cs typeface="+mn-cs"/>
                        </a:rPr>
                        <a:t>21,37,882</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23,99,147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24,16,034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27,35,290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54392759"/>
                  </a:ext>
                </a:extLst>
              </a:tr>
              <a:tr h="3840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2">
                              <a:lumMod val="60000"/>
                              <a:lumOff val="40000"/>
                            </a:schemeClr>
                          </a:solidFill>
                          <a:effectLst/>
                          <a:latin typeface="Arial" charset="0"/>
                          <a:cs typeface="Times New Roman" pitchFamily="18" charset="0"/>
                        </a:rPr>
                        <a:t>Non-Scheme Expenditure </a:t>
                      </a:r>
                      <a:endParaRPr kumimoji="0" lang="en-US" sz="1400" b="1" i="0" u="none" strike="noStrike" cap="none" normalizeH="0" baseline="0" dirty="0">
                        <a:ln>
                          <a:noFill/>
                        </a:ln>
                        <a:solidFill>
                          <a:schemeClr val="tx2">
                            <a:lumMod val="60000"/>
                            <a:lumOff val="40000"/>
                          </a:schemeClr>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12,68,740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14,27,762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14,15,590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15,83,945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13710943"/>
                  </a:ext>
                </a:extLst>
              </a:tr>
              <a:tr h="3840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2">
                              <a:lumMod val="60000"/>
                              <a:lumOff val="40000"/>
                            </a:schemeClr>
                          </a:solidFill>
                          <a:effectLst/>
                          <a:latin typeface="Arial" charset="0"/>
                          <a:cs typeface="Times New Roman" pitchFamily="18" charset="0"/>
                        </a:rPr>
                        <a:t>Scheme Expenditure</a:t>
                      </a:r>
                      <a:endParaRPr kumimoji="0" lang="en-US" sz="1400" b="1" i="0" u="none" strike="noStrike" cap="none" normalizeH="0" baseline="0" dirty="0">
                        <a:ln>
                          <a:noFill/>
                        </a:ln>
                        <a:solidFill>
                          <a:schemeClr val="tx2">
                            <a:lumMod val="60000"/>
                            <a:lumOff val="40000"/>
                          </a:schemeClr>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8,73,233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10,14,451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10,41,645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12,02,404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99563553"/>
                  </a:ext>
                </a:extLst>
              </a:tr>
              <a:tr h="3840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3">
                              <a:lumMod val="50000"/>
                            </a:schemeClr>
                          </a:solidFill>
                          <a:effectLst/>
                          <a:latin typeface="Arial" charset="0"/>
                          <a:cs typeface="Times New Roman" pitchFamily="18" charset="0"/>
                        </a:rPr>
                        <a:t>Total Expenditure</a:t>
                      </a:r>
                      <a:endParaRPr kumimoji="0" lang="en-US" sz="1400" b="1" i="0" u="none" strike="noStrike" cap="none" normalizeH="0" baseline="0" dirty="0">
                        <a:ln>
                          <a:noFill/>
                        </a:ln>
                        <a:solidFill>
                          <a:schemeClr val="accent3">
                            <a:lumMod val="50000"/>
                          </a:schemeClr>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21,41,973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24,42,213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24,57,235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27,86,349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952616893"/>
                  </a:ext>
                </a:extLst>
              </a:tr>
              <a:tr h="3840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2">
                              <a:lumMod val="60000"/>
                              <a:lumOff val="40000"/>
                            </a:schemeClr>
                          </a:solidFill>
                          <a:effectLst/>
                          <a:latin typeface="Arial" charset="0"/>
                          <a:cs typeface="Times New Roman" pitchFamily="18" charset="0"/>
                        </a:rPr>
                        <a:t>Revenue Deficit </a:t>
                      </a:r>
                      <a:endParaRPr kumimoji="0" lang="en-US" sz="1400" b="1" i="0" u="none" strike="noStrike" cap="none" normalizeH="0" baseline="0" dirty="0">
                        <a:ln>
                          <a:noFill/>
                        </a:ln>
                        <a:solidFill>
                          <a:schemeClr val="tx2">
                            <a:lumMod val="60000"/>
                            <a:lumOff val="40000"/>
                          </a:schemeClr>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4,43,600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4,16,034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4,45,293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485,019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07184630"/>
                  </a:ext>
                </a:extLst>
              </a:tr>
              <a:tr h="3840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3">
                              <a:lumMod val="50000"/>
                            </a:schemeClr>
                          </a:solidFill>
                          <a:effectLst/>
                          <a:latin typeface="Arial" charset="0"/>
                          <a:cs typeface="Times New Roman" pitchFamily="18" charset="0"/>
                        </a:rPr>
                        <a:t>Fiscal Deficit</a:t>
                      </a:r>
                      <a:endParaRPr kumimoji="0" lang="en-US" sz="1400" b="1" i="0" u="none" strike="noStrike" cap="none" normalizeH="0" baseline="0" dirty="0">
                        <a:ln>
                          <a:noFill/>
                        </a:ln>
                        <a:solidFill>
                          <a:schemeClr val="accent3">
                            <a:lumMod val="50000"/>
                          </a:schemeClr>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5,91,062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6,24,276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6,45,367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703,760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529510291"/>
                  </a:ext>
                </a:extLst>
              </a:tr>
              <a:tr h="3840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2">
                              <a:lumMod val="60000"/>
                              <a:lumOff val="40000"/>
                            </a:schemeClr>
                          </a:solidFill>
                          <a:effectLst/>
                          <a:latin typeface="Arial" charset="0"/>
                          <a:cs typeface="Times New Roman" pitchFamily="18" charset="0"/>
                        </a:rPr>
                        <a:t>Primary Deficit</a:t>
                      </a:r>
                      <a:endParaRPr kumimoji="0" lang="en-US" sz="1400" b="1" i="0" u="none" strike="noStrike" cap="none" normalizeH="0" baseline="0" dirty="0">
                        <a:ln>
                          <a:noFill/>
                        </a:ln>
                        <a:solidFill>
                          <a:schemeClr val="tx2">
                            <a:lumMod val="60000"/>
                            <a:lumOff val="40000"/>
                          </a:schemeClr>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62,110 </a:t>
                      </a: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48,481 </a:t>
                      </a: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a:t>
                      </a:r>
                      <a:r>
                        <a:rPr lang="en-US" sz="1400" b="1" i="0" u="none" strike="noStrike" kern="1200" dirty="0" smtClean="0">
                          <a:solidFill>
                            <a:srgbClr val="3B3838"/>
                          </a:solidFill>
                          <a:effectLst/>
                          <a:latin typeface="Arial" panose="020B0604020202020204" pitchFamily="34" charset="0"/>
                          <a:ea typeface="+mn-ea"/>
                          <a:cs typeface="+mn-cs"/>
                        </a:rPr>
                        <a:t>62,692 </a:t>
                      </a:r>
                      <a:endParaRPr lang="en-US" sz="1400" b="1" i="0" u="none" strike="noStrike" kern="1200" dirty="0">
                        <a:solidFill>
                          <a:srgbClr val="3B3838"/>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b" latinLnBrk="0" hangingPunct="1"/>
                      <a:r>
                        <a:rPr lang="en-US" sz="1400" b="1" i="0" u="none" strike="noStrike" kern="1200" dirty="0">
                          <a:solidFill>
                            <a:srgbClr val="3B3838"/>
                          </a:solidFill>
                          <a:effectLst/>
                          <a:latin typeface="Arial" panose="020B0604020202020204" pitchFamily="34" charset="0"/>
                          <a:ea typeface="+mn-ea"/>
                          <a:cs typeface="+mn-cs"/>
                        </a:rPr>
                        <a:t>          43,289 </a:t>
                      </a: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22206600"/>
                  </a:ext>
                </a:extLst>
              </a:tr>
            </a:tbl>
          </a:graphicData>
        </a:graphic>
      </p:graphicFrame>
    </p:spTree>
    <p:extLst>
      <p:ext uri="{BB962C8B-B14F-4D97-AF65-F5344CB8AC3E}">
        <p14:creationId xmlns:p14="http://schemas.microsoft.com/office/powerpoint/2010/main" val="1549439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1" name="Text Box 1229"/>
          <p:cNvSpPr txBox="1">
            <a:spLocks noChangeArrowheads="1"/>
          </p:cNvSpPr>
          <p:nvPr/>
        </p:nvSpPr>
        <p:spPr bwMode="auto">
          <a:xfrm>
            <a:off x="424602" y="5634387"/>
            <a:ext cx="3806362" cy="707886"/>
          </a:xfrm>
          <a:prstGeom prst="rect">
            <a:avLst/>
          </a:prstGeom>
          <a:noFill/>
          <a:ln w="9525">
            <a:noFill/>
            <a:miter lim="800000"/>
            <a:headEnd/>
            <a:tailEnd/>
          </a:ln>
        </p:spPr>
        <p:txBody>
          <a:bodyPr wrap="square">
            <a:spAutoFit/>
          </a:bodyPr>
          <a:lstStyle/>
          <a:p>
            <a:pPr>
              <a:spcBef>
                <a:spcPct val="50000"/>
              </a:spcBef>
              <a:buFontTx/>
              <a:buNone/>
            </a:pPr>
            <a:r>
              <a:rPr lang="en-US" sz="1000" i="1" dirty="0">
                <a:latin typeface="Arial" charset="0"/>
              </a:rPr>
              <a:t>Source: Budget </a:t>
            </a:r>
            <a:r>
              <a:rPr lang="en-US" sz="1000" i="1" dirty="0" smtClean="0">
                <a:latin typeface="Arial" charset="0"/>
              </a:rPr>
              <a:t>2019-20 </a:t>
            </a:r>
            <a:endParaRPr lang="en-US" sz="1000" i="1" dirty="0">
              <a:latin typeface="Arial" charset="0"/>
            </a:endParaRPr>
          </a:p>
          <a:p>
            <a:pPr>
              <a:spcBef>
                <a:spcPct val="50000"/>
              </a:spcBef>
              <a:buFontTx/>
              <a:buNone/>
            </a:pPr>
            <a:r>
              <a:rPr lang="en-US" sz="1000" i="1" dirty="0">
                <a:latin typeface="Arial" charset="0"/>
              </a:rPr>
              <a:t>*</a:t>
            </a:r>
            <a:r>
              <a:rPr lang="en-US" sz="1000" i="1" dirty="0" smtClean="0">
                <a:latin typeface="Arial" charset="0"/>
              </a:rPr>
              <a:t>Includes </a:t>
            </a:r>
            <a:r>
              <a:rPr lang="en-US" sz="1000" i="1" dirty="0">
                <a:latin typeface="Arial" charset="0"/>
              </a:rPr>
              <a:t>draw-down of cash balance</a:t>
            </a:r>
          </a:p>
          <a:p>
            <a:pPr>
              <a:spcBef>
                <a:spcPct val="50000"/>
              </a:spcBef>
              <a:buFontTx/>
              <a:buNone/>
            </a:pPr>
            <a:r>
              <a:rPr lang="en-US" sz="1000" i="1" u="none" dirty="0">
                <a:latin typeface="Arial" charset="0"/>
              </a:rPr>
              <a:t>**Based on projected GDP for BE </a:t>
            </a:r>
            <a:r>
              <a:rPr lang="en-US" sz="1000" i="1" u="none" dirty="0" smtClean="0">
                <a:latin typeface="Arial" charset="0"/>
              </a:rPr>
              <a:t>2019-20 </a:t>
            </a:r>
            <a:r>
              <a:rPr lang="en-US" sz="1000" i="1" u="none" dirty="0">
                <a:latin typeface="Arial" charset="0"/>
              </a:rPr>
              <a:t>at INR </a:t>
            </a:r>
            <a:r>
              <a:rPr lang="en-US" sz="1000" i="1" dirty="0" smtClean="0">
                <a:latin typeface="Arial" charset="0"/>
              </a:rPr>
              <a:t>2,11,00,607</a:t>
            </a:r>
            <a:endParaRPr lang="en-US" sz="1000" i="1" dirty="0">
              <a:latin typeface="Arial" charset="0"/>
            </a:endParaRPr>
          </a:p>
        </p:txBody>
      </p:sp>
      <p:sp>
        <p:nvSpPr>
          <p:cNvPr id="18512" name="Text Box 1232"/>
          <p:cNvSpPr txBox="1">
            <a:spLocks noChangeArrowheads="1"/>
          </p:cNvSpPr>
          <p:nvPr/>
        </p:nvSpPr>
        <p:spPr bwMode="auto">
          <a:xfrm>
            <a:off x="6833402" y="1414606"/>
            <a:ext cx="1905000" cy="307777"/>
          </a:xfrm>
          <a:prstGeom prst="rect">
            <a:avLst/>
          </a:prstGeom>
          <a:noFill/>
          <a:ln w="9525">
            <a:noFill/>
            <a:miter lim="800000"/>
            <a:headEnd/>
            <a:tailEnd/>
          </a:ln>
        </p:spPr>
        <p:txBody>
          <a:bodyPr>
            <a:spAutoFit/>
          </a:bodyPr>
          <a:lstStyle/>
          <a:p>
            <a:pPr algn="r">
              <a:buFontTx/>
              <a:buNone/>
            </a:pPr>
            <a:r>
              <a:rPr lang="en-US" sz="1400" u="none" kern="0" dirty="0">
                <a:latin typeface="Rupee Foradian" pitchFamily="34" charset="0"/>
              </a:rPr>
              <a:t>INR</a:t>
            </a:r>
            <a:r>
              <a:rPr lang="en-US" sz="1400" u="none" dirty="0">
                <a:latin typeface="Arial" charset="0"/>
              </a:rPr>
              <a:t> cr</a:t>
            </a:r>
            <a:endParaRPr lang="en-US" sz="1400" i="1" u="none" dirty="0">
              <a:latin typeface="Arial" charset="0"/>
            </a:endParaRPr>
          </a:p>
        </p:txBody>
      </p:sp>
      <p:sp>
        <p:nvSpPr>
          <p:cNvPr id="11" name="Title 6"/>
          <p:cNvSpPr txBox="1">
            <a:spLocks/>
          </p:cNvSpPr>
          <p:nvPr/>
        </p:nvSpPr>
        <p:spPr>
          <a:xfrm>
            <a:off x="539552" y="260648"/>
            <a:ext cx="8229600" cy="1143000"/>
          </a:xfrm>
          <a:prstGeom prst="rect">
            <a:avLst/>
          </a:prstGeom>
          <a:solidFill>
            <a:schemeClr val="accent6">
              <a:lumMod val="40000"/>
              <a:lumOff val="60000"/>
            </a:schemeClr>
          </a:solidFill>
          <a:ln>
            <a:solidFill>
              <a:schemeClr val="accent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solidFill>
              </a:rPr>
              <a:t>Budget at a glance</a:t>
            </a:r>
            <a:endParaRPr lang="en-IN" sz="3600"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43</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graphicFrame>
        <p:nvGraphicFramePr>
          <p:cNvPr id="10" name="Content Placeholder 7"/>
          <p:cNvGraphicFramePr>
            <a:graphicFrameLocks noGrp="1"/>
          </p:cNvGraphicFramePr>
          <p:nvPr>
            <p:ph idx="1"/>
            <p:extLst>
              <p:ext uri="{D42A27DB-BD31-4B8C-83A1-F6EECF244321}">
                <p14:modId xmlns:p14="http://schemas.microsoft.com/office/powerpoint/2010/main" val="3128633910"/>
              </p:ext>
            </p:extLst>
          </p:nvPr>
        </p:nvGraphicFramePr>
        <p:xfrm>
          <a:off x="441884" y="1756055"/>
          <a:ext cx="8296518" cy="3878333"/>
        </p:xfrm>
        <a:graphic>
          <a:graphicData uri="http://schemas.openxmlformats.org/drawingml/2006/table">
            <a:tbl>
              <a:tblPr/>
              <a:tblGrid>
                <a:gridCol w="2857710">
                  <a:extLst>
                    <a:ext uri="{9D8B030D-6E8A-4147-A177-3AD203B41FA5}">
                      <a16:colId xmlns:a16="http://schemas.microsoft.com/office/drawing/2014/main" xmlns="" val="566964629"/>
                    </a:ext>
                  </a:extLst>
                </a:gridCol>
                <a:gridCol w="1490084">
                  <a:extLst>
                    <a:ext uri="{9D8B030D-6E8A-4147-A177-3AD203B41FA5}">
                      <a16:colId xmlns:a16="http://schemas.microsoft.com/office/drawing/2014/main" xmlns="" val="125546391"/>
                    </a:ext>
                  </a:extLst>
                </a:gridCol>
                <a:gridCol w="1192068">
                  <a:extLst>
                    <a:ext uri="{9D8B030D-6E8A-4147-A177-3AD203B41FA5}">
                      <a16:colId xmlns:a16="http://schemas.microsoft.com/office/drawing/2014/main" xmlns="" val="2587489853"/>
                    </a:ext>
                  </a:extLst>
                </a:gridCol>
                <a:gridCol w="1490084">
                  <a:extLst>
                    <a:ext uri="{9D8B030D-6E8A-4147-A177-3AD203B41FA5}">
                      <a16:colId xmlns:a16="http://schemas.microsoft.com/office/drawing/2014/main" xmlns="" val="2292262543"/>
                    </a:ext>
                  </a:extLst>
                </a:gridCol>
                <a:gridCol w="1266572">
                  <a:extLst>
                    <a:ext uri="{9D8B030D-6E8A-4147-A177-3AD203B41FA5}">
                      <a16:colId xmlns:a16="http://schemas.microsoft.com/office/drawing/2014/main" xmlns="" val="3816483447"/>
                    </a:ext>
                  </a:extLst>
                </a:gridCol>
              </a:tblGrid>
              <a:tr h="480886">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99"/>
                          </a:solidFill>
                          <a:effectLst/>
                          <a:latin typeface="Arial" charset="0"/>
                          <a:cs typeface="Times New Roman" pitchFamily="18" charset="0"/>
                        </a:rPr>
                        <a:t> </a:t>
                      </a:r>
                      <a:endParaRPr kumimoji="0" lang="en-US" sz="12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tc>
                  <a:txBody>
                    <a:bodyPr/>
                    <a:lstStyle/>
                    <a:p>
                      <a:pPr algn="ctr" rtl="0" fontAlgn="ctr"/>
                      <a:r>
                        <a:rPr lang="en-US" sz="1200" b="1" i="0" u="none" strike="noStrike" dirty="0" smtClean="0">
                          <a:solidFill>
                            <a:srgbClr val="000099"/>
                          </a:solidFill>
                          <a:effectLst/>
                          <a:latin typeface="Arial" panose="020B0604020202020204" pitchFamily="34" charset="0"/>
                        </a:rPr>
                        <a:t>2017-18 </a:t>
                      </a:r>
                      <a:endParaRPr lang="en-US" sz="1200" b="1" i="0" u="none" strike="noStrike" dirty="0">
                        <a:solidFill>
                          <a:srgbClr val="000099"/>
                        </a:solidFill>
                        <a:effectLst/>
                        <a:latin typeface="Arial" panose="020B0604020202020204" pitchFamily="34" charset="0"/>
                      </a:endParaRPr>
                    </a:p>
                    <a:p>
                      <a:pPr algn="ctr" rtl="0" fontAlgn="ctr"/>
                      <a:r>
                        <a:rPr lang="en-US" sz="1200" b="1" i="0" u="none" strike="noStrike" dirty="0">
                          <a:solidFill>
                            <a:srgbClr val="000099"/>
                          </a:solidFill>
                          <a:effectLst/>
                          <a:latin typeface="Arial" panose="020B0604020202020204" pitchFamily="34" charset="0"/>
                        </a:rPr>
                        <a:t>Actuals</a:t>
                      </a: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tc>
                  <a:txBody>
                    <a:bodyPr/>
                    <a:lstStyle/>
                    <a:p>
                      <a:pPr algn="ctr" rtl="0" fontAlgn="ctr"/>
                      <a:r>
                        <a:rPr lang="en-US" sz="1200" b="1" i="0" u="none" strike="noStrike" dirty="0" smtClean="0">
                          <a:solidFill>
                            <a:srgbClr val="000099"/>
                          </a:solidFill>
                          <a:effectLst/>
                          <a:latin typeface="Arial" panose="020B0604020202020204" pitchFamily="34" charset="0"/>
                        </a:rPr>
                        <a:t>2018-2019</a:t>
                      </a:r>
                      <a:endParaRPr lang="en-US" sz="1200" b="1" i="0" u="none" strike="noStrike" dirty="0">
                        <a:solidFill>
                          <a:srgbClr val="000099"/>
                        </a:solidFill>
                        <a:effectLst/>
                        <a:latin typeface="Arial" panose="020B0604020202020204" pitchFamily="34" charset="0"/>
                      </a:endParaRPr>
                    </a:p>
                    <a:p>
                      <a:pPr algn="ctr" rtl="0" fontAlgn="ctr"/>
                      <a:r>
                        <a:rPr lang="en-US" sz="1200" b="1" i="0" u="none" strike="noStrike" dirty="0">
                          <a:solidFill>
                            <a:srgbClr val="000099"/>
                          </a:solidFill>
                          <a:effectLst/>
                          <a:latin typeface="Arial" panose="020B0604020202020204" pitchFamily="34" charset="0"/>
                        </a:rPr>
                        <a:t> (BE)</a:t>
                      </a: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tc>
                  <a:txBody>
                    <a:bodyPr/>
                    <a:lstStyle/>
                    <a:p>
                      <a:pPr algn="ctr" rtl="0" fontAlgn="ctr"/>
                      <a:r>
                        <a:rPr lang="en-US" sz="1200" b="1" i="0" u="none" strike="noStrike" dirty="0" smtClean="0">
                          <a:solidFill>
                            <a:srgbClr val="000099"/>
                          </a:solidFill>
                          <a:effectLst/>
                          <a:latin typeface="Arial" panose="020B0604020202020204" pitchFamily="34" charset="0"/>
                        </a:rPr>
                        <a:t>2018-2019</a:t>
                      </a:r>
                      <a:endParaRPr lang="en-US" sz="1200" b="1" i="0" u="none" strike="noStrike" dirty="0">
                        <a:solidFill>
                          <a:srgbClr val="000099"/>
                        </a:solidFill>
                        <a:effectLst/>
                        <a:latin typeface="Arial" panose="020B0604020202020204" pitchFamily="34" charset="0"/>
                      </a:endParaRPr>
                    </a:p>
                    <a:p>
                      <a:pPr algn="ctr" rtl="0" fontAlgn="ctr"/>
                      <a:r>
                        <a:rPr lang="en-US" sz="1200" b="1" i="0" u="none" strike="noStrike" dirty="0">
                          <a:solidFill>
                            <a:srgbClr val="000099"/>
                          </a:solidFill>
                          <a:effectLst/>
                          <a:latin typeface="Arial" panose="020B0604020202020204" pitchFamily="34" charset="0"/>
                        </a:rPr>
                        <a:t> </a:t>
                      </a:r>
                      <a:r>
                        <a:rPr lang="en-US" sz="1200" b="1" i="0" u="none" strike="noStrike" dirty="0" smtClean="0">
                          <a:solidFill>
                            <a:srgbClr val="000099"/>
                          </a:solidFill>
                          <a:effectLst/>
                          <a:latin typeface="Arial" panose="020B0604020202020204" pitchFamily="34" charset="0"/>
                        </a:rPr>
                        <a:t>(Actuals)</a:t>
                      </a:r>
                      <a:endParaRPr lang="en-US" sz="1200" b="1" i="0" u="none" strike="noStrike" dirty="0">
                        <a:solidFill>
                          <a:srgbClr val="000099"/>
                        </a:solidFill>
                        <a:effectLst/>
                        <a:latin typeface="Arial" panose="020B0604020202020204" pitchFamily="34" charset="0"/>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tc>
                  <a:txBody>
                    <a:bodyPr/>
                    <a:lstStyle/>
                    <a:p>
                      <a:pPr algn="ctr" rtl="0" fontAlgn="ctr"/>
                      <a:r>
                        <a:rPr lang="en-US" sz="1200" b="1" i="0" u="none" strike="noStrike" dirty="0" smtClean="0">
                          <a:solidFill>
                            <a:srgbClr val="000099"/>
                          </a:solidFill>
                          <a:effectLst/>
                          <a:latin typeface="Arial" panose="020B0604020202020204" pitchFamily="34" charset="0"/>
                        </a:rPr>
                        <a:t>2019-20</a:t>
                      </a:r>
                      <a:endParaRPr lang="en-US" sz="1200" b="1" i="0" u="none" strike="noStrike" dirty="0">
                        <a:solidFill>
                          <a:srgbClr val="000099"/>
                        </a:solidFill>
                        <a:effectLst/>
                        <a:latin typeface="Arial" panose="020B0604020202020204" pitchFamily="34" charset="0"/>
                      </a:endParaRPr>
                    </a:p>
                    <a:p>
                      <a:pPr algn="ctr" rtl="0" fontAlgn="ctr"/>
                      <a:r>
                        <a:rPr lang="en-US" sz="1200" b="1" i="0" u="none" strike="noStrike" dirty="0">
                          <a:solidFill>
                            <a:srgbClr val="000099"/>
                          </a:solidFill>
                          <a:effectLst/>
                          <a:latin typeface="Arial" panose="020B0604020202020204" pitchFamily="34" charset="0"/>
                        </a:rPr>
                        <a:t> (BE)</a:t>
                      </a: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51962770"/>
                  </a:ext>
                </a:extLst>
              </a:tr>
              <a:tr h="339173">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5">
                              <a:lumMod val="50000"/>
                            </a:schemeClr>
                          </a:solidFill>
                          <a:effectLst/>
                          <a:latin typeface="Arial" charset="0"/>
                          <a:cs typeface="Times New Roman" pitchFamily="18" charset="0"/>
                        </a:rPr>
                        <a:t>Gross Tax revenue</a:t>
                      </a:r>
                      <a:endParaRPr kumimoji="0" lang="en-US" sz="1200" b="1" i="0" u="none" strike="noStrike" cap="none" normalizeH="0" baseline="0" dirty="0">
                        <a:ln>
                          <a:noFill/>
                        </a:ln>
                        <a:solidFill>
                          <a:schemeClr val="accent5">
                            <a:lumMod val="50000"/>
                          </a:schemeClr>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203864"/>
                          </a:solidFill>
                          <a:effectLst/>
                          <a:latin typeface="Arial" panose="020B0604020202020204" pitchFamily="34" charset="0"/>
                          <a:cs typeface="Arial" panose="020B0604020202020204" pitchFamily="34" charset="0"/>
                        </a:rPr>
                        <a:t>       </a:t>
                      </a:r>
                      <a:r>
                        <a:rPr lang="en-US" sz="1200" b="1" i="0" u="none" strike="noStrike" dirty="0" smtClean="0">
                          <a:solidFill>
                            <a:srgbClr val="203864"/>
                          </a:solidFill>
                          <a:effectLst/>
                          <a:latin typeface="Arial" panose="020B0604020202020204" pitchFamily="34" charset="0"/>
                          <a:cs typeface="Arial" panose="020B0604020202020204" pitchFamily="34" charset="0"/>
                        </a:rPr>
                        <a:t>19,19,008 </a:t>
                      </a:r>
                      <a:endParaRPr lang="en-US" sz="1200" b="1" i="0" u="none" strike="noStrike" dirty="0">
                        <a:solidFill>
                          <a:srgbClr val="203864"/>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203864"/>
                          </a:solidFill>
                          <a:effectLst/>
                          <a:latin typeface="Arial" panose="020B0604020202020204" pitchFamily="34" charset="0"/>
                          <a:cs typeface="Arial" panose="020B0604020202020204" pitchFamily="34" charset="0"/>
                        </a:rPr>
                        <a:t>  </a:t>
                      </a:r>
                      <a:r>
                        <a:rPr lang="en-US" sz="1200" b="1" i="0" u="none" strike="noStrike" dirty="0" smtClean="0">
                          <a:solidFill>
                            <a:srgbClr val="203864"/>
                          </a:solidFill>
                          <a:effectLst/>
                          <a:latin typeface="Arial" panose="020B0604020202020204" pitchFamily="34" charset="0"/>
                          <a:cs typeface="Arial" panose="020B0604020202020204" pitchFamily="34" charset="0"/>
                        </a:rPr>
                        <a:t>22,71,242 </a:t>
                      </a:r>
                      <a:endParaRPr lang="en-US" sz="1200" b="1" i="0" u="none" strike="noStrike" dirty="0">
                        <a:solidFill>
                          <a:srgbClr val="203864"/>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203864"/>
                          </a:solidFill>
                          <a:effectLst/>
                          <a:latin typeface="Arial" panose="020B0604020202020204" pitchFamily="34" charset="0"/>
                          <a:cs typeface="Arial" panose="020B0604020202020204" pitchFamily="34" charset="0"/>
                        </a:rPr>
                        <a:t>   </a:t>
                      </a:r>
                      <a:r>
                        <a:rPr lang="en-US" sz="1200" b="1" i="0" u="none" strike="noStrike" dirty="0" smtClean="0">
                          <a:solidFill>
                            <a:srgbClr val="203864"/>
                          </a:solidFill>
                          <a:effectLst/>
                          <a:latin typeface="Arial" panose="020B0604020202020204" pitchFamily="34" charset="0"/>
                          <a:cs typeface="Arial" panose="020B0604020202020204" pitchFamily="34" charset="0"/>
                        </a:rPr>
                        <a:t> 20,80,203 </a:t>
                      </a:r>
                      <a:endParaRPr lang="en-US" sz="1200" b="1" i="0" u="none" strike="noStrike" dirty="0">
                        <a:solidFill>
                          <a:srgbClr val="203864"/>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203864"/>
                          </a:solidFill>
                          <a:effectLst/>
                          <a:latin typeface="Arial" panose="020B0604020202020204" pitchFamily="34" charset="0"/>
                          <a:cs typeface="Arial" panose="020B0604020202020204" pitchFamily="34" charset="0"/>
                        </a:rPr>
                        <a:t>    </a:t>
                      </a:r>
                      <a:r>
                        <a:rPr lang="en-US" sz="1200" b="1" i="0" u="none" strike="noStrike" dirty="0" smtClean="0">
                          <a:solidFill>
                            <a:srgbClr val="203864"/>
                          </a:solidFill>
                          <a:effectLst/>
                          <a:latin typeface="Arial" panose="020B0604020202020204" pitchFamily="34" charset="0"/>
                          <a:cs typeface="Arial" panose="020B0604020202020204" pitchFamily="34" charset="0"/>
                        </a:rPr>
                        <a:t>24,61,195 </a:t>
                      </a:r>
                      <a:endParaRPr lang="en-US" sz="1200" b="1" i="0" u="none" strike="noStrike" dirty="0">
                        <a:solidFill>
                          <a:srgbClr val="203864"/>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995884006"/>
                  </a:ext>
                </a:extLst>
              </a:tr>
              <a:tr h="339173">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99"/>
                          </a:solidFill>
                          <a:effectLst/>
                          <a:latin typeface="Arial" charset="0"/>
                          <a:cs typeface="Times New Roman" pitchFamily="18" charset="0"/>
                        </a:rPr>
                        <a:t>Revenue Receipts – A</a:t>
                      </a:r>
                      <a:endParaRPr kumimoji="0" lang="en-US" sz="12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000099"/>
                          </a:solidFill>
                          <a:effectLst/>
                          <a:latin typeface="Arial" panose="020B0604020202020204" pitchFamily="34" charset="0"/>
                          <a:cs typeface="Arial" panose="020B0604020202020204" pitchFamily="34" charset="0"/>
                        </a:rPr>
                        <a:t>  </a:t>
                      </a:r>
                      <a:r>
                        <a:rPr lang="en-US" sz="1200" b="1" i="0" u="none" strike="noStrike" dirty="0" smtClean="0">
                          <a:solidFill>
                            <a:srgbClr val="000099"/>
                          </a:solidFill>
                          <a:effectLst/>
                          <a:latin typeface="Arial" panose="020B0604020202020204" pitchFamily="34" charset="0"/>
                          <a:cs typeface="Arial" panose="020B0604020202020204" pitchFamily="34" charset="0"/>
                        </a:rPr>
                        <a:t>14,35,232 </a:t>
                      </a:r>
                      <a:endParaRPr lang="en-US" sz="1200" b="1" i="0" u="none" strike="noStrike" dirty="0">
                        <a:solidFill>
                          <a:srgbClr val="000099"/>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000099"/>
                          </a:solidFill>
                          <a:effectLst/>
                          <a:latin typeface="Arial" panose="020B0604020202020204" pitchFamily="34" charset="0"/>
                          <a:cs typeface="Arial" panose="020B0604020202020204" pitchFamily="34" charset="0"/>
                        </a:rPr>
                        <a:t>  </a:t>
                      </a:r>
                      <a:r>
                        <a:rPr lang="en-US" sz="1200" b="1" i="0" u="none" strike="noStrike" dirty="0" smtClean="0">
                          <a:solidFill>
                            <a:srgbClr val="000099"/>
                          </a:solidFill>
                          <a:effectLst/>
                          <a:latin typeface="Arial" panose="020B0604020202020204" pitchFamily="34" charset="0"/>
                          <a:cs typeface="Arial" panose="020B0604020202020204" pitchFamily="34" charset="0"/>
                        </a:rPr>
                        <a:t>17,25,738 </a:t>
                      </a:r>
                      <a:endParaRPr lang="en-US" sz="1200" b="1" i="0" u="none" strike="noStrike" dirty="0">
                        <a:solidFill>
                          <a:srgbClr val="000099"/>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000099"/>
                          </a:solidFill>
                          <a:effectLst/>
                          <a:latin typeface="Arial" panose="020B0604020202020204" pitchFamily="34" charset="0"/>
                          <a:cs typeface="Arial" panose="020B0604020202020204" pitchFamily="34" charset="0"/>
                        </a:rPr>
                        <a:t>    </a:t>
                      </a:r>
                      <a:r>
                        <a:rPr lang="en-US" sz="1200" b="1" i="0" u="none" strike="noStrike" dirty="0" smtClean="0">
                          <a:solidFill>
                            <a:srgbClr val="000099"/>
                          </a:solidFill>
                          <a:effectLst/>
                          <a:latin typeface="Arial" panose="020B0604020202020204" pitchFamily="34" charset="0"/>
                          <a:cs typeface="Arial" panose="020B0604020202020204" pitchFamily="34" charset="0"/>
                        </a:rPr>
                        <a:t>15,63,170 </a:t>
                      </a:r>
                      <a:endParaRPr lang="en-US" sz="1200" b="1" i="0" u="none" strike="noStrike" dirty="0">
                        <a:solidFill>
                          <a:srgbClr val="000099"/>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000099"/>
                          </a:solidFill>
                          <a:effectLst/>
                          <a:latin typeface="Arial" panose="020B0604020202020204" pitchFamily="34" charset="0"/>
                          <a:cs typeface="Arial" panose="020B0604020202020204" pitchFamily="34" charset="0"/>
                        </a:rPr>
                        <a:t>    </a:t>
                      </a:r>
                      <a:r>
                        <a:rPr lang="en-US" sz="1200" b="1" i="0" u="none" strike="noStrike" dirty="0" smtClean="0">
                          <a:solidFill>
                            <a:srgbClr val="000099"/>
                          </a:solidFill>
                          <a:effectLst/>
                          <a:latin typeface="Arial" panose="020B0604020202020204" pitchFamily="34" charset="0"/>
                          <a:cs typeface="Arial" panose="020B0604020202020204" pitchFamily="34" charset="0"/>
                        </a:rPr>
                        <a:t>19,62,761 </a:t>
                      </a:r>
                      <a:endParaRPr lang="en-US" sz="1200" b="1" i="0" u="none" strike="noStrike" dirty="0">
                        <a:solidFill>
                          <a:srgbClr val="000099"/>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562730475"/>
                  </a:ext>
                </a:extLst>
              </a:tr>
              <a:tr h="339173">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2">
                              <a:lumMod val="60000"/>
                              <a:lumOff val="40000"/>
                            </a:schemeClr>
                          </a:solidFill>
                          <a:effectLst/>
                          <a:latin typeface="Arial" charset="0"/>
                          <a:ea typeface="+mn-ea"/>
                          <a:cs typeface="Times New Roman" pitchFamily="18" charset="0"/>
                        </a:rPr>
                        <a:t>  Tax Revenue (net to Centre)</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dirty="0" smtClean="0">
                          <a:solidFill>
                            <a:srgbClr val="8497B0"/>
                          </a:solidFill>
                          <a:effectLst/>
                          <a:latin typeface="Arial" panose="020B0604020202020204" pitchFamily="34" charset="0"/>
                          <a:cs typeface="Arial" panose="020B0604020202020204" pitchFamily="34" charset="0"/>
                        </a:rPr>
                        <a:t>12,42,488 </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dirty="0" smtClean="0">
                          <a:solidFill>
                            <a:srgbClr val="8497B0"/>
                          </a:solidFill>
                          <a:effectLst/>
                          <a:latin typeface="Arial" panose="020B0604020202020204" pitchFamily="34" charset="0"/>
                          <a:cs typeface="Arial" panose="020B0604020202020204" pitchFamily="34" charset="0"/>
                        </a:rPr>
                        <a:t>14,80,649 </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dirty="0" smtClean="0">
                          <a:solidFill>
                            <a:srgbClr val="8497B0"/>
                          </a:solidFill>
                          <a:effectLst/>
                          <a:latin typeface="Arial" panose="020B0604020202020204" pitchFamily="34" charset="0"/>
                          <a:cs typeface="Arial" panose="020B0604020202020204" pitchFamily="34" charset="0"/>
                        </a:rPr>
                        <a:t>13,16,951</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dirty="0" smtClean="0">
                          <a:solidFill>
                            <a:srgbClr val="8497B0"/>
                          </a:solidFill>
                          <a:effectLst/>
                          <a:latin typeface="Arial" panose="020B0604020202020204" pitchFamily="34" charset="0"/>
                          <a:cs typeface="Arial" panose="020B0604020202020204" pitchFamily="34" charset="0"/>
                        </a:rPr>
                        <a:t>16,49,582 </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51233515"/>
                  </a:ext>
                </a:extLst>
              </a:tr>
              <a:tr h="339173">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2">
                              <a:lumMod val="60000"/>
                              <a:lumOff val="40000"/>
                            </a:schemeClr>
                          </a:solidFill>
                          <a:effectLst/>
                          <a:latin typeface="Arial" charset="0"/>
                          <a:ea typeface="+mn-ea"/>
                          <a:cs typeface="Times New Roman" pitchFamily="18" charset="0"/>
                        </a:rPr>
                        <a:t>  Non-tax revenue</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dirty="0" smtClean="0">
                          <a:solidFill>
                            <a:srgbClr val="8497B0"/>
                          </a:solidFill>
                          <a:effectLst/>
                          <a:latin typeface="Arial" panose="020B0604020202020204" pitchFamily="34" charset="0"/>
                          <a:cs typeface="Arial" panose="020B0604020202020204" pitchFamily="34" charset="0"/>
                        </a:rPr>
                        <a:t>1,92,744 </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dirty="0" smtClean="0">
                          <a:solidFill>
                            <a:srgbClr val="8497B0"/>
                          </a:solidFill>
                          <a:effectLst/>
                          <a:latin typeface="Arial" panose="020B0604020202020204" pitchFamily="34" charset="0"/>
                          <a:cs typeface="Arial" panose="020B0604020202020204" pitchFamily="34" charset="0"/>
                        </a:rPr>
                        <a:t>2,45,089 </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dirty="0" smtClean="0">
                          <a:solidFill>
                            <a:srgbClr val="8497B0"/>
                          </a:solidFill>
                          <a:effectLst/>
                          <a:latin typeface="Arial" panose="020B0604020202020204" pitchFamily="34" charset="0"/>
                          <a:cs typeface="Arial" panose="020B0604020202020204" pitchFamily="34" charset="0"/>
                        </a:rPr>
                        <a:t>2,46,219 </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dirty="0" smtClean="0">
                          <a:solidFill>
                            <a:srgbClr val="8497B0"/>
                          </a:solidFill>
                          <a:effectLst/>
                          <a:latin typeface="Arial" panose="020B0604020202020204" pitchFamily="34" charset="0"/>
                          <a:cs typeface="Arial" panose="020B0604020202020204" pitchFamily="34" charset="0"/>
                        </a:rPr>
                        <a:t>3,13,179 </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14760604"/>
                  </a:ext>
                </a:extLst>
              </a:tr>
              <a:tr h="356806">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99"/>
                          </a:solidFill>
                          <a:effectLst/>
                          <a:latin typeface="Arial" charset="0"/>
                          <a:cs typeface="Times New Roman" pitchFamily="18" charset="0"/>
                        </a:rPr>
                        <a:t>Capital Receipts - B </a:t>
                      </a:r>
                      <a:endParaRPr kumimoji="0" lang="en-US" sz="12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000099"/>
                          </a:solidFill>
                          <a:effectLst/>
                          <a:latin typeface="Arial" panose="020B0604020202020204" pitchFamily="34" charset="0"/>
                          <a:cs typeface="Arial" panose="020B0604020202020204" pitchFamily="34" charset="0"/>
                        </a:rPr>
                        <a:t>     </a:t>
                      </a:r>
                      <a:r>
                        <a:rPr lang="en-US" sz="1200" b="1" i="0" u="none" strike="noStrike" dirty="0" smtClean="0">
                          <a:solidFill>
                            <a:srgbClr val="000099"/>
                          </a:solidFill>
                          <a:effectLst/>
                          <a:latin typeface="Arial" panose="020B0604020202020204" pitchFamily="34" charset="0"/>
                          <a:cs typeface="Arial" panose="020B0604020202020204" pitchFamily="34" charset="0"/>
                        </a:rPr>
                        <a:t>7,06,740 </a:t>
                      </a:r>
                      <a:endParaRPr lang="en-US" sz="1200" b="1" i="0" u="none" strike="noStrike" dirty="0">
                        <a:solidFill>
                          <a:srgbClr val="000099"/>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000099"/>
                          </a:solidFill>
                          <a:effectLst/>
                          <a:latin typeface="Arial" panose="020B0604020202020204" pitchFamily="34" charset="0"/>
                          <a:cs typeface="Arial" panose="020B0604020202020204" pitchFamily="34" charset="0"/>
                        </a:rPr>
                        <a:t>     </a:t>
                      </a:r>
                      <a:r>
                        <a:rPr lang="en-US" sz="1200" b="1" i="0" u="none" strike="noStrike" dirty="0" smtClean="0">
                          <a:solidFill>
                            <a:srgbClr val="000099"/>
                          </a:solidFill>
                          <a:effectLst/>
                          <a:latin typeface="Arial" panose="020B0604020202020204" pitchFamily="34" charset="0"/>
                          <a:cs typeface="Arial" panose="020B0604020202020204" pitchFamily="34" charset="0"/>
                        </a:rPr>
                        <a:t>7,16,475 </a:t>
                      </a:r>
                      <a:endParaRPr lang="en-US" sz="1200" b="1" i="0" u="none" strike="noStrike" dirty="0">
                        <a:solidFill>
                          <a:srgbClr val="000099"/>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000099"/>
                          </a:solidFill>
                          <a:effectLst/>
                          <a:latin typeface="Arial" panose="020B0604020202020204" pitchFamily="34" charset="0"/>
                          <a:cs typeface="Arial" panose="020B0604020202020204" pitchFamily="34" charset="0"/>
                        </a:rPr>
                        <a:t>       </a:t>
                      </a:r>
                      <a:r>
                        <a:rPr lang="en-US" sz="1200" b="1" i="0" u="none" strike="noStrike" dirty="0" smtClean="0">
                          <a:solidFill>
                            <a:srgbClr val="000099"/>
                          </a:solidFill>
                          <a:effectLst/>
                          <a:latin typeface="Arial" panose="020B0604020202020204" pitchFamily="34" charset="0"/>
                          <a:cs typeface="Arial" panose="020B0604020202020204" pitchFamily="34" charset="0"/>
                        </a:rPr>
                        <a:t>7,48,252 </a:t>
                      </a:r>
                      <a:endParaRPr lang="en-US" sz="1200" b="1" i="0" u="none" strike="noStrike" dirty="0">
                        <a:solidFill>
                          <a:srgbClr val="000099"/>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000099"/>
                          </a:solidFill>
                          <a:effectLst/>
                          <a:latin typeface="Arial" panose="020B0604020202020204" pitchFamily="34" charset="0"/>
                          <a:cs typeface="Arial" panose="020B0604020202020204" pitchFamily="34" charset="0"/>
                        </a:rPr>
                        <a:t>       </a:t>
                      </a:r>
                      <a:r>
                        <a:rPr lang="en-US" sz="1200" b="1" i="0" u="none" strike="noStrike" dirty="0" smtClean="0">
                          <a:solidFill>
                            <a:srgbClr val="000099"/>
                          </a:solidFill>
                          <a:effectLst/>
                          <a:latin typeface="Arial" panose="020B0604020202020204" pitchFamily="34" charset="0"/>
                          <a:cs typeface="Arial" panose="020B0604020202020204" pitchFamily="34" charset="0"/>
                        </a:rPr>
                        <a:t>8,23,588 </a:t>
                      </a:r>
                      <a:endParaRPr lang="en-US" sz="1200" b="1" i="0" u="none" strike="noStrike" dirty="0">
                        <a:solidFill>
                          <a:srgbClr val="000099"/>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536483874"/>
                  </a:ext>
                </a:extLst>
              </a:tr>
              <a:tr h="339173">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2">
                              <a:lumMod val="60000"/>
                              <a:lumOff val="40000"/>
                            </a:schemeClr>
                          </a:solidFill>
                          <a:effectLst/>
                          <a:latin typeface="Arial" charset="0"/>
                          <a:cs typeface="Times New Roman" pitchFamily="18" charset="0"/>
                        </a:rPr>
                        <a:t>  Recoveries of Loans</a:t>
                      </a:r>
                      <a:endParaRPr kumimoji="0" lang="en-US" sz="1200" b="1" i="0" u="none" strike="noStrike" cap="none" normalizeH="0" baseline="0" dirty="0">
                        <a:ln>
                          <a:noFill/>
                        </a:ln>
                        <a:solidFill>
                          <a:schemeClr val="tx2">
                            <a:lumMod val="60000"/>
                            <a:lumOff val="40000"/>
                          </a:schemeClr>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15,633 </a:t>
                      </a: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12,199 </a:t>
                      </a: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dirty="0" smtClean="0">
                          <a:solidFill>
                            <a:srgbClr val="8497B0"/>
                          </a:solidFill>
                          <a:effectLst/>
                          <a:latin typeface="Arial" panose="020B0604020202020204" pitchFamily="34" charset="0"/>
                          <a:cs typeface="Arial" panose="020B0604020202020204" pitchFamily="34" charset="0"/>
                        </a:rPr>
                        <a:t>17,840 </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14,828 </a:t>
                      </a: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61080992"/>
                  </a:ext>
                </a:extLst>
              </a:tr>
              <a:tr h="356806">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2">
                              <a:lumMod val="60000"/>
                              <a:lumOff val="40000"/>
                            </a:schemeClr>
                          </a:solidFill>
                          <a:effectLst/>
                          <a:latin typeface="Arial" charset="0"/>
                          <a:cs typeface="Times New Roman" pitchFamily="18" charset="0"/>
                        </a:rPr>
                        <a:t>  Other Receipts</a:t>
                      </a:r>
                      <a:endParaRPr kumimoji="0" lang="en-US" sz="1200" b="1" i="0" u="none" strike="noStrike" cap="none" normalizeH="0" baseline="0" dirty="0">
                        <a:ln>
                          <a:noFill/>
                        </a:ln>
                        <a:solidFill>
                          <a:schemeClr val="tx2">
                            <a:lumMod val="60000"/>
                            <a:lumOff val="40000"/>
                          </a:schemeClr>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dirty="0" smtClean="0">
                          <a:solidFill>
                            <a:srgbClr val="8497B0"/>
                          </a:solidFill>
                          <a:effectLst/>
                          <a:latin typeface="Arial" panose="020B0604020202020204" pitchFamily="34" charset="0"/>
                          <a:cs typeface="Arial" panose="020B0604020202020204" pitchFamily="34" charset="0"/>
                        </a:rPr>
                        <a:t>1,00,045 </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80,000 </a:t>
                      </a: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dirty="0" smtClean="0">
                          <a:solidFill>
                            <a:srgbClr val="8497B0"/>
                          </a:solidFill>
                          <a:effectLst/>
                          <a:latin typeface="Arial" panose="020B0604020202020204" pitchFamily="34" charset="0"/>
                          <a:cs typeface="Arial" panose="020B0604020202020204" pitchFamily="34" charset="0"/>
                        </a:rPr>
                        <a:t>85,045 </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dirty="0" smtClean="0">
                          <a:solidFill>
                            <a:srgbClr val="8497B0"/>
                          </a:solidFill>
                          <a:effectLst/>
                          <a:latin typeface="Arial" panose="020B0604020202020204" pitchFamily="34" charset="0"/>
                          <a:cs typeface="Arial" panose="020B0604020202020204" pitchFamily="34" charset="0"/>
                        </a:rPr>
                        <a:t>1,05,001 </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8069251"/>
                  </a:ext>
                </a:extLst>
              </a:tr>
              <a:tr h="356806">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2">
                              <a:lumMod val="60000"/>
                              <a:lumOff val="40000"/>
                            </a:schemeClr>
                          </a:solidFill>
                          <a:effectLst/>
                          <a:latin typeface="Arial" charset="0"/>
                          <a:cs typeface="Times New Roman" pitchFamily="18" charset="0"/>
                        </a:rPr>
                        <a:t>  Borrowings and other Liabilities *</a:t>
                      </a:r>
                      <a:endParaRPr kumimoji="0" lang="en-US" sz="1200" b="1" i="0" u="none" strike="noStrike" cap="none" normalizeH="0" baseline="0" dirty="0">
                        <a:ln>
                          <a:noFill/>
                        </a:ln>
                        <a:solidFill>
                          <a:schemeClr val="tx2">
                            <a:lumMod val="60000"/>
                            <a:lumOff val="40000"/>
                          </a:schemeClr>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kern="1200" dirty="0">
                          <a:solidFill>
                            <a:srgbClr val="558ED5"/>
                          </a:solidFill>
                          <a:effectLst/>
                          <a:latin typeface="Arial" panose="020B0604020202020204" pitchFamily="34" charset="0"/>
                          <a:ea typeface="+mn-ea"/>
                          <a:cs typeface="Arial" panose="020B0604020202020204" pitchFamily="34" charset="0"/>
                        </a:rPr>
                        <a:t>     </a:t>
                      </a:r>
                      <a:r>
                        <a:rPr lang="en-US" sz="1200" b="1" i="0" u="none" strike="noStrike" kern="1200" dirty="0" smtClean="0">
                          <a:solidFill>
                            <a:srgbClr val="558ED5"/>
                          </a:solidFill>
                          <a:effectLst/>
                          <a:latin typeface="Arial" panose="020B0604020202020204" pitchFamily="34" charset="0"/>
                          <a:ea typeface="+mn-ea"/>
                          <a:cs typeface="Arial" panose="020B0604020202020204" pitchFamily="34" charset="0"/>
                        </a:rPr>
                        <a:t>5,91,062 </a:t>
                      </a:r>
                      <a:endParaRPr lang="en-US" sz="1200" b="1" i="0" u="none" strike="noStrike" kern="1200" dirty="0">
                        <a:solidFill>
                          <a:srgbClr val="558ED5"/>
                        </a:solidFill>
                        <a:effectLst/>
                        <a:latin typeface="Arial" panose="020B0604020202020204" pitchFamily="34" charset="0"/>
                        <a:ea typeface="+mn-ea"/>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558ED5"/>
                          </a:solidFill>
                          <a:effectLst/>
                          <a:latin typeface="Arial" panose="020B0604020202020204" pitchFamily="34" charset="0"/>
                          <a:cs typeface="Arial" panose="020B0604020202020204" pitchFamily="34" charset="0"/>
                        </a:rPr>
                        <a:t>     </a:t>
                      </a:r>
                      <a:r>
                        <a:rPr lang="en-US" sz="1200" b="1" i="0" u="none" strike="noStrike" dirty="0" smtClean="0">
                          <a:solidFill>
                            <a:srgbClr val="558ED5"/>
                          </a:solidFill>
                          <a:effectLst/>
                          <a:latin typeface="Arial" panose="020B0604020202020204" pitchFamily="34" charset="0"/>
                          <a:cs typeface="Arial" panose="020B0604020202020204" pitchFamily="34" charset="0"/>
                        </a:rPr>
                        <a:t>6,24,276 </a:t>
                      </a:r>
                      <a:endParaRPr lang="en-US" sz="1200" b="1" i="0" u="none" strike="noStrike" dirty="0">
                        <a:solidFill>
                          <a:srgbClr val="558ED5"/>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kern="1200" dirty="0" smtClean="0">
                          <a:solidFill>
                            <a:srgbClr val="558ED5"/>
                          </a:solidFill>
                          <a:effectLst/>
                          <a:latin typeface="Arial" panose="020B0604020202020204" pitchFamily="34" charset="0"/>
                          <a:ea typeface="+mn-ea"/>
                          <a:cs typeface="Arial" panose="020B0604020202020204" pitchFamily="34" charset="0"/>
                        </a:rPr>
                        <a:t>6,45,367</a:t>
                      </a:r>
                      <a:r>
                        <a:rPr lang="en-US" sz="1200" b="1" i="0" u="none" strike="noStrike" dirty="0" smtClean="0">
                          <a:solidFill>
                            <a:srgbClr val="8497B0"/>
                          </a:solidFill>
                          <a:effectLst/>
                          <a:latin typeface="Arial" panose="020B0604020202020204" pitchFamily="34" charset="0"/>
                          <a:cs typeface="Arial" panose="020B0604020202020204" pitchFamily="34" charset="0"/>
                        </a:rPr>
                        <a:t> </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kern="1200" dirty="0" smtClean="0">
                          <a:solidFill>
                            <a:srgbClr val="558ED5"/>
                          </a:solidFill>
                          <a:effectLst/>
                          <a:latin typeface="Arial" panose="020B0604020202020204" pitchFamily="34" charset="0"/>
                          <a:ea typeface="+mn-ea"/>
                          <a:cs typeface="Arial" panose="020B0604020202020204" pitchFamily="34" charset="0"/>
                        </a:rPr>
                        <a:t>7,03,760</a:t>
                      </a:r>
                      <a:r>
                        <a:rPr lang="en-US" sz="1200" b="1" i="0" u="none" strike="noStrike" dirty="0" smtClean="0">
                          <a:solidFill>
                            <a:srgbClr val="8497B0"/>
                          </a:solidFill>
                          <a:effectLst/>
                          <a:latin typeface="Arial" panose="020B0604020202020204" pitchFamily="34" charset="0"/>
                          <a:cs typeface="Arial" panose="020B0604020202020204" pitchFamily="34" charset="0"/>
                        </a:rPr>
                        <a:t> </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12334385"/>
                  </a:ext>
                </a:extLst>
              </a:tr>
              <a:tr h="356806">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99"/>
                          </a:solidFill>
                          <a:effectLst/>
                          <a:latin typeface="Arial" charset="0"/>
                          <a:cs typeface="Times New Roman" pitchFamily="18" charset="0"/>
                        </a:rPr>
                        <a:t>Total Receipts (A + B)</a:t>
                      </a:r>
                      <a:endParaRPr kumimoji="0" lang="en-US" sz="12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dirty="0" smtClean="0">
                          <a:solidFill>
                            <a:srgbClr val="8497B0"/>
                          </a:solidFill>
                          <a:effectLst/>
                          <a:latin typeface="Arial" panose="020B0604020202020204" pitchFamily="34" charset="0"/>
                          <a:cs typeface="Arial" panose="020B0604020202020204" pitchFamily="34" charset="0"/>
                        </a:rPr>
                        <a:t>21,41,972 </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dirty="0" smtClean="0">
                          <a:solidFill>
                            <a:srgbClr val="8497B0"/>
                          </a:solidFill>
                          <a:effectLst/>
                          <a:latin typeface="Arial" panose="020B0604020202020204" pitchFamily="34" charset="0"/>
                          <a:cs typeface="Arial" panose="020B0604020202020204" pitchFamily="34" charset="0"/>
                        </a:rPr>
                        <a:t>24,42,213 </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dirty="0" smtClean="0">
                          <a:solidFill>
                            <a:srgbClr val="8497B0"/>
                          </a:solidFill>
                          <a:effectLst/>
                          <a:latin typeface="Arial" panose="020B0604020202020204" pitchFamily="34" charset="0"/>
                          <a:cs typeface="Arial" panose="020B0604020202020204" pitchFamily="34" charset="0"/>
                        </a:rPr>
                        <a:t>23,11,422 </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8497B0"/>
                          </a:solidFill>
                          <a:effectLst/>
                          <a:latin typeface="Arial" panose="020B0604020202020204" pitchFamily="34" charset="0"/>
                          <a:cs typeface="Arial" panose="020B0604020202020204" pitchFamily="34" charset="0"/>
                        </a:rPr>
                        <a:t>    </a:t>
                      </a:r>
                      <a:r>
                        <a:rPr lang="en-US" sz="1200" b="1" i="0" u="none" strike="noStrike" dirty="0" smtClean="0">
                          <a:solidFill>
                            <a:srgbClr val="8497B0"/>
                          </a:solidFill>
                          <a:effectLst/>
                          <a:latin typeface="Arial" panose="020B0604020202020204" pitchFamily="34" charset="0"/>
                          <a:cs typeface="Arial" panose="020B0604020202020204" pitchFamily="34" charset="0"/>
                        </a:rPr>
                        <a:t>27,86,349 </a:t>
                      </a:r>
                      <a:endParaRPr lang="en-US" sz="1200" b="1" i="0" u="none" strike="noStrike" dirty="0">
                        <a:solidFill>
                          <a:srgbClr val="8497B0"/>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534224351"/>
                  </a:ext>
                </a:extLst>
              </a:tr>
              <a:tr h="274358">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a:ln>
                            <a:noFill/>
                          </a:ln>
                          <a:solidFill>
                            <a:srgbClr val="000099"/>
                          </a:solidFill>
                          <a:effectLst/>
                          <a:latin typeface="Arial" charset="0"/>
                          <a:ea typeface="+mn-ea"/>
                          <a:cs typeface="Times New Roman" pitchFamily="18" charset="0"/>
                        </a:rPr>
                        <a:t>Gross Tax to GDP ratio</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smtClean="0">
                          <a:solidFill>
                            <a:srgbClr val="000099"/>
                          </a:solidFill>
                          <a:effectLst/>
                          <a:latin typeface="Arial" panose="020B0604020202020204" pitchFamily="34" charset="0"/>
                          <a:cs typeface="Arial" panose="020B0604020202020204" pitchFamily="34" charset="0"/>
                        </a:rPr>
                        <a:t>11.2%</a:t>
                      </a:r>
                      <a:endParaRPr lang="en-US" sz="1200" b="1" i="0" u="none" strike="noStrike" dirty="0">
                        <a:solidFill>
                          <a:srgbClr val="000099"/>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smtClean="0">
                          <a:solidFill>
                            <a:srgbClr val="000099"/>
                          </a:solidFill>
                          <a:effectLst/>
                          <a:latin typeface="Arial" panose="020B0604020202020204" pitchFamily="34" charset="0"/>
                          <a:cs typeface="Arial" panose="020B0604020202020204" pitchFamily="34" charset="0"/>
                        </a:rPr>
                        <a:t>11.09%</a:t>
                      </a:r>
                      <a:endParaRPr lang="en-US" sz="1200" b="1" i="0" u="none" strike="noStrike" dirty="0">
                        <a:solidFill>
                          <a:srgbClr val="000099"/>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a:solidFill>
                            <a:srgbClr val="203864"/>
                          </a:solidFill>
                          <a:effectLst/>
                          <a:latin typeface="Arial" panose="020B0604020202020204" pitchFamily="34" charset="0"/>
                          <a:cs typeface="Arial" panose="020B0604020202020204" pitchFamily="34" charset="0"/>
                        </a:rPr>
                        <a:t>    </a:t>
                      </a:r>
                      <a:r>
                        <a:rPr lang="en-US" sz="1200" b="1" i="0" u="none" strike="noStrike" dirty="0" smtClean="0">
                          <a:solidFill>
                            <a:srgbClr val="203864"/>
                          </a:solidFill>
                          <a:effectLst/>
                          <a:latin typeface="Arial" panose="020B0604020202020204" pitchFamily="34" charset="0"/>
                          <a:cs typeface="Arial" panose="020B0604020202020204" pitchFamily="34" charset="0"/>
                        </a:rPr>
                        <a:t>11.9% </a:t>
                      </a:r>
                      <a:endParaRPr lang="en-US" sz="1200" b="1" i="0" u="none" strike="noStrike" dirty="0">
                        <a:solidFill>
                          <a:srgbClr val="203864"/>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smtClean="0">
                          <a:solidFill>
                            <a:srgbClr val="000099"/>
                          </a:solidFill>
                          <a:effectLst/>
                          <a:latin typeface="Arial" panose="020B0604020202020204" pitchFamily="34" charset="0"/>
                          <a:cs typeface="Arial" panose="020B0604020202020204" pitchFamily="34" charset="0"/>
                        </a:rPr>
                        <a:t>11.7%**</a:t>
                      </a:r>
                      <a:endParaRPr lang="en-US" sz="1200" b="1" i="0" u="none" strike="noStrike" dirty="0">
                        <a:solidFill>
                          <a:srgbClr val="000099"/>
                        </a:solidFill>
                        <a:effectLst/>
                        <a:latin typeface="Arial" panose="020B0604020202020204" pitchFamily="34" charset="0"/>
                        <a:cs typeface="Arial" panose="020B0604020202020204" pitchFamily="34" charset="0"/>
                      </a:endParaRPr>
                    </a:p>
                  </a:txBody>
                  <a:tcPr marL="9525" marR="171450"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411841885"/>
                  </a:ext>
                </a:extLst>
              </a:tr>
            </a:tbl>
          </a:graphicData>
        </a:graphic>
      </p:graphicFrame>
    </p:spTree>
    <p:extLst>
      <p:ext uri="{BB962C8B-B14F-4D97-AF65-F5344CB8AC3E}">
        <p14:creationId xmlns:p14="http://schemas.microsoft.com/office/powerpoint/2010/main" val="39652453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oup 1457"/>
          <p:cNvGraphicFramePr>
            <a:graphicFrameLocks noGrp="1"/>
          </p:cNvGraphicFramePr>
          <p:nvPr>
            <p:ph idx="1"/>
            <p:extLst>
              <p:ext uri="{D42A27DB-BD31-4B8C-83A1-F6EECF244321}">
                <p14:modId xmlns:p14="http://schemas.microsoft.com/office/powerpoint/2010/main" val="2539292115"/>
              </p:ext>
            </p:extLst>
          </p:nvPr>
        </p:nvGraphicFramePr>
        <p:xfrm>
          <a:off x="466288" y="1772816"/>
          <a:ext cx="8138160" cy="3352800"/>
        </p:xfrm>
        <a:graphic>
          <a:graphicData uri="http://schemas.openxmlformats.org/drawingml/2006/table">
            <a:tbl>
              <a:tblPr/>
              <a:tblGrid>
                <a:gridCol w="3017520">
                  <a:extLst>
                    <a:ext uri="{9D8B030D-6E8A-4147-A177-3AD203B41FA5}">
                      <a16:colId xmlns:a16="http://schemas.microsoft.com/office/drawing/2014/main" xmlns="" val="20000"/>
                    </a:ext>
                  </a:extLst>
                </a:gridCol>
                <a:gridCol w="1280160">
                  <a:extLst>
                    <a:ext uri="{9D8B030D-6E8A-4147-A177-3AD203B41FA5}">
                      <a16:colId xmlns:a16="http://schemas.microsoft.com/office/drawing/2014/main" xmlns="" val="20001"/>
                    </a:ext>
                  </a:extLst>
                </a:gridCol>
                <a:gridCol w="1280160">
                  <a:extLst>
                    <a:ext uri="{9D8B030D-6E8A-4147-A177-3AD203B41FA5}">
                      <a16:colId xmlns:a16="http://schemas.microsoft.com/office/drawing/2014/main" xmlns="" val="20002"/>
                    </a:ext>
                  </a:extLst>
                </a:gridCol>
                <a:gridCol w="1280160">
                  <a:extLst>
                    <a:ext uri="{9D8B030D-6E8A-4147-A177-3AD203B41FA5}">
                      <a16:colId xmlns:a16="http://schemas.microsoft.com/office/drawing/2014/main" xmlns="" val="20003"/>
                    </a:ext>
                  </a:extLst>
                </a:gridCol>
                <a:gridCol w="1280160">
                  <a:extLst>
                    <a:ext uri="{9D8B030D-6E8A-4147-A177-3AD203B41FA5}">
                      <a16:colId xmlns:a16="http://schemas.microsoft.com/office/drawing/2014/main" xmlns="" val="20004"/>
                    </a:ext>
                  </a:extLst>
                </a:gridCol>
              </a:tblGrid>
              <a:tr h="233363">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99"/>
                          </a:solidFill>
                          <a:effectLst/>
                          <a:latin typeface="Arial" charset="0"/>
                          <a:cs typeface="Times New Roman" pitchFamily="18" charset="0"/>
                        </a:rPr>
                        <a:t> </a:t>
                      </a:r>
                      <a:endParaRPr kumimoji="0" lang="en-US" sz="14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99"/>
                          </a:solidFill>
                          <a:effectLst/>
                          <a:latin typeface="Arial" charset="0"/>
                          <a:cs typeface="Times New Roman" pitchFamily="18" charset="0"/>
                        </a:rPr>
                        <a:t>2015-2016</a:t>
                      </a:r>
                      <a:endParaRPr kumimoji="0" lang="en-US" sz="14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99"/>
                          </a:solidFill>
                          <a:effectLst/>
                          <a:latin typeface="Arial" charset="0"/>
                          <a:cs typeface="Times New Roman" pitchFamily="18" charset="0"/>
                        </a:rPr>
                        <a:t>2016-2017</a:t>
                      </a:r>
                      <a:endParaRPr kumimoji="0" lang="en-US" sz="14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99"/>
                          </a:solidFill>
                          <a:effectLst/>
                          <a:latin typeface="Arial" charset="0"/>
                          <a:cs typeface="Times New Roman" pitchFamily="18" charset="0"/>
                        </a:rPr>
                        <a:t>2017-2018</a:t>
                      </a:r>
                      <a:endParaRPr kumimoji="0" lang="en-US" sz="14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99"/>
                          </a:solidFill>
                          <a:effectLst/>
                          <a:latin typeface="Arial" charset="0"/>
                          <a:cs typeface="Times New Roman" pitchFamily="18" charset="0"/>
                        </a:rPr>
                        <a:t>2018-2019</a:t>
                      </a:r>
                      <a:endParaRPr kumimoji="0" lang="en-US" sz="14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0"/>
                  </a:ext>
                </a:extLst>
              </a:tr>
              <a:tr h="274320">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5">
                              <a:lumMod val="50000"/>
                            </a:schemeClr>
                          </a:solidFill>
                          <a:effectLst/>
                          <a:latin typeface="Arial" charset="0"/>
                          <a:cs typeface="Times New Roman" pitchFamily="18" charset="0"/>
                        </a:rPr>
                        <a:t>Gross Tax revenue</a:t>
                      </a:r>
                      <a:endParaRPr kumimoji="0" lang="en-US" sz="1400" b="1" i="0" u="none" strike="noStrike" cap="none" normalizeH="0" baseline="0" dirty="0">
                        <a:ln>
                          <a:noFill/>
                        </a:ln>
                        <a:solidFill>
                          <a:schemeClr val="accent5">
                            <a:lumMod val="50000"/>
                          </a:schemeClr>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accent5">
                              <a:lumMod val="50000"/>
                            </a:schemeClr>
                          </a:solidFill>
                          <a:effectLst/>
                          <a:latin typeface="Arial" charset="0"/>
                          <a:ea typeface="+mn-ea"/>
                          <a:cs typeface="Times New Roman" pitchFamily="18" charset="0"/>
                        </a:rPr>
                        <a:t>14,55,648</a:t>
                      </a:r>
                      <a:endParaRPr kumimoji="0" lang="en-US" sz="1400" b="1" i="0" u="none" strike="noStrike" kern="1200" cap="none" normalizeH="0" baseline="0" dirty="0">
                        <a:ln>
                          <a:noFill/>
                        </a:ln>
                        <a:solidFill>
                          <a:schemeClr val="accent5">
                            <a:lumMod val="50000"/>
                          </a:schemeClr>
                        </a:solidFill>
                        <a:effectLst/>
                        <a:latin typeface="Arial" charset="0"/>
                        <a:ea typeface="+mn-ea"/>
                        <a:cs typeface="Times New Roman" pitchFamily="18" charset="0"/>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400" b="1" i="0" u="none" strike="noStrike" dirty="0">
                          <a:solidFill>
                            <a:srgbClr val="215968"/>
                          </a:solidFill>
                          <a:effectLst/>
                          <a:latin typeface="Arial" panose="020B0604020202020204" pitchFamily="34" charset="0"/>
                        </a:rPr>
                        <a:t>17,15,822</a:t>
                      </a: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accent5">
                              <a:lumMod val="50000"/>
                            </a:schemeClr>
                          </a:solidFill>
                          <a:effectLst/>
                          <a:latin typeface="Arial" charset="0"/>
                          <a:ea typeface="+mn-ea"/>
                          <a:cs typeface="Times New Roman" pitchFamily="18" charset="0"/>
                        </a:rPr>
                        <a:t>19,19,008</a:t>
                      </a:r>
                      <a:endParaRPr kumimoji="0" lang="en-US" sz="1400" b="1" i="0" u="none" strike="noStrike" kern="1200" cap="none" normalizeH="0" baseline="0" dirty="0">
                        <a:ln>
                          <a:noFill/>
                        </a:ln>
                        <a:solidFill>
                          <a:schemeClr val="accent5">
                            <a:lumMod val="50000"/>
                          </a:schemeClr>
                        </a:solidFill>
                        <a:effectLst/>
                        <a:latin typeface="Arial" charset="0"/>
                        <a:ea typeface="+mn-ea"/>
                        <a:cs typeface="Times New Roman" pitchFamily="18" charset="0"/>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accent5">
                              <a:lumMod val="50000"/>
                            </a:schemeClr>
                          </a:solidFill>
                          <a:effectLst/>
                          <a:latin typeface="Arial" charset="0"/>
                          <a:ea typeface="+mn-ea"/>
                          <a:cs typeface="Times New Roman" pitchFamily="18" charset="0"/>
                        </a:rPr>
                        <a:t>20,80,203</a:t>
                      </a:r>
                      <a:endParaRPr kumimoji="0" lang="en-US" sz="1400" b="1" i="0" u="none" strike="noStrike" kern="1200" cap="none" normalizeH="0" baseline="0" dirty="0">
                        <a:ln>
                          <a:noFill/>
                        </a:ln>
                        <a:solidFill>
                          <a:schemeClr val="accent5">
                            <a:lumMod val="50000"/>
                          </a:schemeClr>
                        </a:solidFill>
                        <a:effectLst/>
                        <a:latin typeface="Arial" charset="0"/>
                        <a:ea typeface="+mn-ea"/>
                        <a:cs typeface="Times New Roman" pitchFamily="18" charset="0"/>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74320">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50000"/>
                            </a:schemeClr>
                          </a:solidFill>
                          <a:effectLst/>
                          <a:latin typeface="Arial" charset="0"/>
                        </a:rPr>
                        <a:t>Growth in gross tax revenue (%)</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accent6">
                              <a:lumMod val="50000"/>
                            </a:schemeClr>
                          </a:solidFill>
                          <a:effectLst/>
                          <a:latin typeface="Arial" charset="0"/>
                          <a:ea typeface="+mn-ea"/>
                          <a:cs typeface="Times New Roman" pitchFamily="18" charset="0"/>
                        </a:rPr>
                        <a:t>16.93%</a:t>
                      </a:r>
                      <a:endParaRPr kumimoji="0" lang="en-US" sz="1400" b="1" i="0" u="none" strike="noStrike" kern="1200" cap="none" normalizeH="0" baseline="0" dirty="0">
                        <a:ln>
                          <a:noFill/>
                        </a:ln>
                        <a:solidFill>
                          <a:schemeClr val="accent6">
                            <a:lumMod val="50000"/>
                          </a:schemeClr>
                        </a:solidFill>
                        <a:effectLst/>
                        <a:latin typeface="Arial" charset="0"/>
                        <a:ea typeface="+mn-ea"/>
                        <a:cs typeface="Times New Roman" pitchFamily="18" charset="0"/>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normalizeH="0" baseline="0" dirty="0">
                          <a:ln>
                            <a:noFill/>
                          </a:ln>
                          <a:solidFill>
                            <a:schemeClr val="accent6">
                              <a:lumMod val="50000"/>
                            </a:schemeClr>
                          </a:solidFill>
                          <a:effectLst/>
                          <a:latin typeface="Arial" charset="0"/>
                          <a:ea typeface="+mn-ea"/>
                          <a:cs typeface="Times New Roman" pitchFamily="18" charset="0"/>
                        </a:rPr>
                        <a:t>17.87%</a:t>
                      </a: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accent6">
                              <a:lumMod val="50000"/>
                            </a:schemeClr>
                          </a:solidFill>
                          <a:effectLst/>
                          <a:latin typeface="Arial" charset="0"/>
                          <a:ea typeface="+mn-ea"/>
                          <a:cs typeface="Times New Roman" pitchFamily="18" charset="0"/>
                        </a:rPr>
                        <a:t>11.84%</a:t>
                      </a:r>
                      <a:endParaRPr kumimoji="0" lang="en-US" sz="1400" b="1" i="0" u="none" strike="noStrike" kern="1200" cap="none" normalizeH="0" baseline="0" dirty="0">
                        <a:ln>
                          <a:noFill/>
                        </a:ln>
                        <a:solidFill>
                          <a:schemeClr val="accent6">
                            <a:lumMod val="50000"/>
                          </a:schemeClr>
                        </a:solidFill>
                        <a:effectLst/>
                        <a:latin typeface="Arial" charset="0"/>
                        <a:ea typeface="+mn-ea"/>
                        <a:cs typeface="Times New Roman" pitchFamily="18" charset="0"/>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normalizeH="0" baseline="0" smtClean="0">
                          <a:ln>
                            <a:noFill/>
                          </a:ln>
                          <a:solidFill>
                            <a:schemeClr val="accent6">
                              <a:lumMod val="50000"/>
                            </a:schemeClr>
                          </a:solidFill>
                          <a:effectLst/>
                          <a:latin typeface="Arial" charset="0"/>
                          <a:ea typeface="+mn-ea"/>
                          <a:cs typeface="Times New Roman" pitchFamily="18" charset="0"/>
                        </a:rPr>
                        <a:t>8.3</a:t>
                      </a:r>
                      <a:r>
                        <a:rPr kumimoji="0" lang="en-US" sz="1400" b="1" i="0" u="none" strike="noStrike" kern="1200" cap="none" normalizeH="0" baseline="0" dirty="0" smtClean="0">
                          <a:ln>
                            <a:noFill/>
                          </a:ln>
                          <a:solidFill>
                            <a:schemeClr val="accent6">
                              <a:lumMod val="50000"/>
                            </a:schemeClr>
                          </a:solidFill>
                          <a:effectLst/>
                          <a:latin typeface="Arial" charset="0"/>
                          <a:ea typeface="+mn-ea"/>
                          <a:cs typeface="Times New Roman" pitchFamily="18" charset="0"/>
                        </a:rPr>
                        <a:t>%</a:t>
                      </a:r>
                      <a:endParaRPr kumimoji="0" lang="en-US" sz="1400" b="1" i="0" u="none" strike="noStrike" kern="1200" cap="none" normalizeH="0" baseline="0" dirty="0">
                        <a:ln>
                          <a:noFill/>
                        </a:ln>
                        <a:solidFill>
                          <a:schemeClr val="accent6">
                            <a:lumMod val="50000"/>
                          </a:schemeClr>
                        </a:solidFill>
                        <a:effectLst/>
                        <a:latin typeface="Arial" charset="0"/>
                        <a:ea typeface="+mn-ea"/>
                        <a:cs typeface="Times New Roman" pitchFamily="18" charset="0"/>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74320">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99"/>
                          </a:solidFill>
                          <a:effectLst/>
                          <a:latin typeface="Arial" charset="0"/>
                          <a:cs typeface="Times New Roman" pitchFamily="18" charset="0"/>
                        </a:rPr>
                        <a:t>Revenue Receipts</a:t>
                      </a:r>
                      <a:endParaRPr kumimoji="0" lang="en-US" sz="14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99"/>
                          </a:solidFill>
                          <a:effectLst/>
                          <a:latin typeface="Arial" charset="0"/>
                          <a:ea typeface="+mn-ea"/>
                          <a:cs typeface="Times New Roman" pitchFamily="18" charset="0"/>
                        </a:rPr>
                        <a:t>11,95,025</a:t>
                      </a:r>
                      <a:endParaRPr kumimoji="0" lang="en-US" sz="1400" b="1" i="0" u="none" strike="noStrike" kern="1200" cap="none" normalizeH="0" baseline="0" dirty="0">
                        <a:ln>
                          <a:noFill/>
                        </a:ln>
                        <a:solidFill>
                          <a:srgbClr val="000099"/>
                        </a:solidFill>
                        <a:effectLst/>
                        <a:latin typeface="Arial" charset="0"/>
                        <a:ea typeface="+mn-ea"/>
                        <a:cs typeface="Times New Roman" pitchFamily="18" charset="0"/>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400" b="1" i="0" u="none" strike="noStrike" dirty="0">
                          <a:solidFill>
                            <a:srgbClr val="000099"/>
                          </a:solidFill>
                          <a:effectLst/>
                          <a:latin typeface="Arial" panose="020B0604020202020204" pitchFamily="34" charset="0"/>
                        </a:rPr>
                        <a:t>13,74,203</a:t>
                      </a: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99"/>
                          </a:solidFill>
                          <a:effectLst/>
                          <a:latin typeface="Arial" charset="0"/>
                          <a:ea typeface="+mn-ea"/>
                          <a:cs typeface="Times New Roman" pitchFamily="18" charset="0"/>
                        </a:rPr>
                        <a:t>14,35,232</a:t>
                      </a:r>
                      <a:endParaRPr kumimoji="0" lang="en-US" sz="1400" b="1" i="0" u="none" strike="noStrike" kern="1200" cap="none" normalizeH="0" baseline="0" dirty="0">
                        <a:ln>
                          <a:noFill/>
                        </a:ln>
                        <a:solidFill>
                          <a:srgbClr val="000099"/>
                        </a:solidFill>
                        <a:effectLst/>
                        <a:latin typeface="Arial" charset="0"/>
                        <a:ea typeface="+mn-ea"/>
                        <a:cs typeface="Times New Roman" pitchFamily="18" charset="0"/>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lang="en-US" sz="1400" b="1" i="0" u="none" strike="noStrike" dirty="0" smtClean="0">
                          <a:solidFill>
                            <a:srgbClr val="000099"/>
                          </a:solidFill>
                          <a:effectLst/>
                          <a:latin typeface="Arial" panose="020B0604020202020204" pitchFamily="34" charset="0"/>
                          <a:cs typeface="Arial" panose="020B0604020202020204" pitchFamily="34" charset="0"/>
                        </a:rPr>
                        <a:t>15,63,170</a:t>
                      </a:r>
                      <a:endParaRPr kumimoji="0" lang="en-US" sz="1400" b="1" i="0" u="none" strike="noStrike" kern="1200" cap="none" normalizeH="0" baseline="0" dirty="0">
                        <a:ln>
                          <a:noFill/>
                        </a:ln>
                        <a:solidFill>
                          <a:srgbClr val="000099"/>
                        </a:solidFill>
                        <a:effectLst/>
                        <a:latin typeface="Arial" charset="0"/>
                        <a:ea typeface="+mn-ea"/>
                        <a:cs typeface="Times New Roman" pitchFamily="18" charset="0"/>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74320">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2">
                              <a:lumMod val="60000"/>
                              <a:lumOff val="40000"/>
                            </a:schemeClr>
                          </a:solidFill>
                          <a:effectLst/>
                          <a:latin typeface="Arial" charset="0"/>
                          <a:ea typeface="+mn-ea"/>
                          <a:cs typeface="Times New Roman" pitchFamily="18" charset="0"/>
                        </a:rPr>
                        <a:t>Tax Revenue (net to Centre)</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2">
                              <a:lumMod val="60000"/>
                              <a:lumOff val="40000"/>
                            </a:schemeClr>
                          </a:solidFill>
                          <a:effectLst/>
                          <a:latin typeface="Arial" charset="0"/>
                          <a:ea typeface="+mn-ea"/>
                          <a:cs typeface="+mn-cs"/>
                        </a:rPr>
                        <a:t>9,43,765</a:t>
                      </a:r>
                      <a:endParaRPr kumimoji="0" lang="en-US" sz="1400" b="1" i="0" u="none" strike="noStrike" kern="1200" cap="none" normalizeH="0" baseline="0" dirty="0">
                        <a:ln>
                          <a:noFill/>
                        </a:ln>
                        <a:solidFill>
                          <a:schemeClr val="tx2">
                            <a:lumMod val="60000"/>
                            <a:lumOff val="40000"/>
                          </a:schemeClr>
                        </a:solidFill>
                        <a:effectLst/>
                        <a:latin typeface="Arial" charset="0"/>
                        <a:ea typeface="+mn-ea"/>
                        <a:cs typeface="+mn-cs"/>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400" b="1" i="0" u="none" strike="noStrike" dirty="0">
                          <a:solidFill>
                            <a:srgbClr val="558ED5"/>
                          </a:solidFill>
                          <a:effectLst/>
                          <a:latin typeface="Arial" panose="020B0604020202020204" pitchFamily="34" charset="0"/>
                        </a:rPr>
                        <a:t>11,01,372</a:t>
                      </a: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2">
                              <a:lumMod val="60000"/>
                              <a:lumOff val="40000"/>
                            </a:schemeClr>
                          </a:solidFill>
                          <a:effectLst/>
                          <a:latin typeface="Arial" charset="0"/>
                          <a:ea typeface="+mn-ea"/>
                          <a:cs typeface="+mn-cs"/>
                        </a:rPr>
                        <a:t>12,42,488</a:t>
                      </a:r>
                      <a:endParaRPr kumimoji="0" lang="en-US" sz="1400" b="1" i="0" u="none" strike="noStrike" kern="1200" cap="none" normalizeH="0" baseline="0" dirty="0">
                        <a:ln>
                          <a:noFill/>
                        </a:ln>
                        <a:solidFill>
                          <a:schemeClr val="tx2">
                            <a:lumMod val="60000"/>
                            <a:lumOff val="40000"/>
                          </a:schemeClr>
                        </a:solidFill>
                        <a:effectLst/>
                        <a:latin typeface="Arial" charset="0"/>
                        <a:ea typeface="+mn-ea"/>
                        <a:cs typeface="+mn-cs"/>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2">
                              <a:lumMod val="60000"/>
                              <a:lumOff val="40000"/>
                            </a:schemeClr>
                          </a:solidFill>
                          <a:effectLst/>
                          <a:latin typeface="Arial" charset="0"/>
                          <a:ea typeface="+mn-ea"/>
                          <a:cs typeface="+mn-cs"/>
                        </a:rPr>
                        <a:t>13,16,951</a:t>
                      </a:r>
                      <a:endParaRPr kumimoji="0" lang="en-US" sz="1400" b="1" i="0" u="none" strike="noStrike" kern="1200" cap="none" normalizeH="0" baseline="0" dirty="0">
                        <a:ln>
                          <a:noFill/>
                        </a:ln>
                        <a:solidFill>
                          <a:schemeClr val="tx2">
                            <a:lumMod val="60000"/>
                            <a:lumOff val="40000"/>
                          </a:schemeClr>
                        </a:solidFill>
                        <a:effectLst/>
                        <a:latin typeface="Arial" charset="0"/>
                        <a:ea typeface="+mn-ea"/>
                        <a:cs typeface="+mn-cs"/>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74320">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2">
                              <a:lumMod val="60000"/>
                              <a:lumOff val="40000"/>
                            </a:schemeClr>
                          </a:solidFill>
                          <a:effectLst/>
                          <a:latin typeface="Arial" charset="0"/>
                          <a:ea typeface="+mn-ea"/>
                          <a:cs typeface="Times New Roman" pitchFamily="18" charset="0"/>
                        </a:rPr>
                        <a:t>Non-tax revenue</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2">
                              <a:lumMod val="60000"/>
                              <a:lumOff val="40000"/>
                            </a:schemeClr>
                          </a:solidFill>
                          <a:effectLst/>
                          <a:latin typeface="Arial" charset="0"/>
                          <a:ea typeface="+mn-ea"/>
                          <a:cs typeface="+mn-cs"/>
                        </a:rPr>
                        <a:t>2,51,260</a:t>
                      </a:r>
                      <a:endParaRPr kumimoji="0" lang="en-US" sz="1400" b="1" i="0" u="none" strike="noStrike" kern="1200" cap="none" normalizeH="0" baseline="0" dirty="0">
                        <a:ln>
                          <a:noFill/>
                        </a:ln>
                        <a:solidFill>
                          <a:schemeClr val="tx2">
                            <a:lumMod val="60000"/>
                            <a:lumOff val="40000"/>
                          </a:schemeClr>
                        </a:solidFill>
                        <a:effectLst/>
                        <a:latin typeface="Arial" charset="0"/>
                        <a:ea typeface="+mn-ea"/>
                        <a:cs typeface="+mn-cs"/>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400" b="1" i="0" u="none" strike="noStrike" dirty="0">
                          <a:solidFill>
                            <a:srgbClr val="558ED5"/>
                          </a:solidFill>
                          <a:effectLst/>
                          <a:latin typeface="Arial" panose="020B0604020202020204" pitchFamily="34" charset="0"/>
                        </a:rPr>
                        <a:t>2,72,831</a:t>
                      </a: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2">
                              <a:lumMod val="60000"/>
                              <a:lumOff val="40000"/>
                            </a:schemeClr>
                          </a:solidFill>
                          <a:effectLst/>
                          <a:latin typeface="Arial" charset="0"/>
                          <a:ea typeface="+mn-ea"/>
                          <a:cs typeface="+mn-cs"/>
                        </a:rPr>
                        <a:t>1,92,744</a:t>
                      </a:r>
                      <a:endParaRPr kumimoji="0" lang="en-US" sz="1400" b="1" i="0" u="none" strike="noStrike" kern="1200" cap="none" normalizeH="0" baseline="0" dirty="0">
                        <a:ln>
                          <a:noFill/>
                        </a:ln>
                        <a:solidFill>
                          <a:schemeClr val="tx2">
                            <a:lumMod val="60000"/>
                            <a:lumOff val="40000"/>
                          </a:schemeClr>
                        </a:solidFill>
                        <a:effectLst/>
                        <a:latin typeface="Arial" charset="0"/>
                        <a:ea typeface="+mn-ea"/>
                        <a:cs typeface="+mn-cs"/>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2">
                              <a:lumMod val="60000"/>
                              <a:lumOff val="40000"/>
                            </a:schemeClr>
                          </a:solidFill>
                          <a:effectLst/>
                          <a:latin typeface="Arial" charset="0"/>
                          <a:ea typeface="+mn-ea"/>
                          <a:cs typeface="+mn-cs"/>
                        </a:rPr>
                        <a:t>2,46,219</a:t>
                      </a:r>
                      <a:endParaRPr kumimoji="0" lang="en-US" sz="1400" b="1" i="0" u="none" strike="noStrike" kern="1200" cap="none" normalizeH="0" baseline="0" dirty="0">
                        <a:ln>
                          <a:noFill/>
                        </a:ln>
                        <a:solidFill>
                          <a:schemeClr val="tx2">
                            <a:lumMod val="60000"/>
                            <a:lumOff val="40000"/>
                          </a:schemeClr>
                        </a:solidFill>
                        <a:effectLst/>
                        <a:latin typeface="Arial" charset="0"/>
                        <a:ea typeface="+mn-ea"/>
                        <a:cs typeface="+mn-cs"/>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74320">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99"/>
                          </a:solidFill>
                          <a:effectLst/>
                          <a:latin typeface="Arial" charset="0"/>
                          <a:cs typeface="Times New Roman" pitchFamily="18" charset="0"/>
                        </a:rPr>
                        <a:t>Capital Receipts </a:t>
                      </a:r>
                      <a:endParaRPr kumimoji="0" lang="en-US" sz="14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99"/>
                          </a:solidFill>
                          <a:effectLst/>
                          <a:latin typeface="Arial" charset="0"/>
                          <a:ea typeface="+mn-ea"/>
                          <a:cs typeface="Times New Roman" pitchFamily="18" charset="0"/>
                        </a:rPr>
                        <a:t>5,95,748</a:t>
                      </a:r>
                      <a:endParaRPr kumimoji="0" lang="en-US" sz="1400" b="1" i="0" u="none" strike="noStrike" kern="1200" cap="none" normalizeH="0" baseline="0" dirty="0">
                        <a:ln>
                          <a:noFill/>
                        </a:ln>
                        <a:solidFill>
                          <a:srgbClr val="000099"/>
                        </a:solidFill>
                        <a:effectLst/>
                        <a:latin typeface="Arial" charset="0"/>
                        <a:ea typeface="+mn-ea"/>
                        <a:cs typeface="Times New Roman" pitchFamily="18" charset="0"/>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400" b="1" i="0" u="none" strike="noStrike" dirty="0">
                          <a:solidFill>
                            <a:srgbClr val="000099"/>
                          </a:solidFill>
                          <a:effectLst/>
                          <a:latin typeface="Arial" panose="020B0604020202020204" pitchFamily="34" charset="0"/>
                        </a:rPr>
                        <a:t>6,09,886</a:t>
                      </a: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99"/>
                          </a:solidFill>
                          <a:effectLst/>
                          <a:latin typeface="Arial" charset="0"/>
                          <a:ea typeface="+mn-ea"/>
                          <a:cs typeface="Times New Roman" pitchFamily="18" charset="0"/>
                        </a:rPr>
                        <a:t>706,740</a:t>
                      </a:r>
                      <a:endParaRPr kumimoji="0" lang="en-US" sz="1400" b="1" i="0" u="none" strike="noStrike" kern="1200" cap="none" normalizeH="0" baseline="0" dirty="0">
                        <a:ln>
                          <a:noFill/>
                        </a:ln>
                        <a:solidFill>
                          <a:srgbClr val="000099"/>
                        </a:solidFill>
                        <a:effectLst/>
                        <a:latin typeface="Arial" charset="0"/>
                        <a:ea typeface="+mn-ea"/>
                        <a:cs typeface="Times New Roman" pitchFamily="18" charset="0"/>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lang="en-US" sz="1400" b="1" i="0" u="none" strike="noStrike" dirty="0" smtClean="0">
                          <a:solidFill>
                            <a:srgbClr val="000099"/>
                          </a:solidFill>
                          <a:effectLst/>
                          <a:latin typeface="Arial" panose="020B0604020202020204" pitchFamily="34" charset="0"/>
                          <a:cs typeface="Arial" panose="020B0604020202020204" pitchFamily="34" charset="0"/>
                        </a:rPr>
                        <a:t>7,48,252</a:t>
                      </a:r>
                      <a:endParaRPr kumimoji="0" lang="en-US" sz="1400" b="1" i="0" u="none" strike="noStrike" kern="1200" cap="none" normalizeH="0" baseline="0" dirty="0">
                        <a:ln>
                          <a:noFill/>
                        </a:ln>
                        <a:solidFill>
                          <a:srgbClr val="000099"/>
                        </a:solidFill>
                        <a:effectLst/>
                        <a:latin typeface="Arial" charset="0"/>
                        <a:ea typeface="+mn-ea"/>
                        <a:cs typeface="Times New Roman" pitchFamily="18" charset="0"/>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74320">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2">
                              <a:lumMod val="60000"/>
                              <a:lumOff val="40000"/>
                            </a:schemeClr>
                          </a:solidFill>
                          <a:effectLst/>
                          <a:latin typeface="Arial" charset="0"/>
                          <a:cs typeface="Times New Roman" pitchFamily="18" charset="0"/>
                        </a:rPr>
                        <a:t>Recoveries of Loans</a:t>
                      </a:r>
                      <a:endParaRPr kumimoji="0" lang="en-US" sz="1400" b="1" i="0" u="none" strike="noStrike" cap="none" normalizeH="0" baseline="0" dirty="0">
                        <a:ln>
                          <a:noFill/>
                        </a:ln>
                        <a:solidFill>
                          <a:schemeClr val="tx2">
                            <a:lumMod val="60000"/>
                            <a:lumOff val="40000"/>
                          </a:schemeClr>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2">
                              <a:lumMod val="60000"/>
                              <a:lumOff val="40000"/>
                            </a:schemeClr>
                          </a:solidFill>
                          <a:effectLst/>
                          <a:latin typeface="Arial" charset="0"/>
                          <a:ea typeface="+mn-ea"/>
                          <a:cs typeface="+mn-cs"/>
                        </a:rPr>
                        <a:t>20,835</a:t>
                      </a:r>
                      <a:endParaRPr kumimoji="0" lang="en-US" sz="1400" b="1" i="0" u="none" strike="noStrike" kern="1200" cap="none" normalizeH="0" baseline="0" dirty="0">
                        <a:ln>
                          <a:noFill/>
                        </a:ln>
                        <a:solidFill>
                          <a:schemeClr val="tx2">
                            <a:lumMod val="60000"/>
                            <a:lumOff val="40000"/>
                          </a:schemeClr>
                        </a:solidFill>
                        <a:effectLst/>
                        <a:latin typeface="Arial" charset="0"/>
                        <a:ea typeface="+mn-ea"/>
                        <a:cs typeface="+mn-cs"/>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400" b="1" i="0" u="none" strike="noStrike" dirty="0">
                          <a:solidFill>
                            <a:srgbClr val="558ED5"/>
                          </a:solidFill>
                          <a:effectLst/>
                          <a:latin typeface="Arial" panose="020B0604020202020204" pitchFamily="34" charset="0"/>
                        </a:rPr>
                        <a:t>17,630</a:t>
                      </a: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2">
                              <a:lumMod val="60000"/>
                              <a:lumOff val="40000"/>
                            </a:schemeClr>
                          </a:solidFill>
                          <a:effectLst/>
                          <a:latin typeface="Arial" charset="0"/>
                          <a:ea typeface="+mn-ea"/>
                          <a:cs typeface="+mn-cs"/>
                        </a:rPr>
                        <a:t>15,633</a:t>
                      </a:r>
                      <a:endParaRPr kumimoji="0" lang="en-US" sz="1400" b="1" i="0" u="none" strike="noStrike" kern="1200" cap="none" normalizeH="0" baseline="0" dirty="0">
                        <a:ln>
                          <a:noFill/>
                        </a:ln>
                        <a:solidFill>
                          <a:schemeClr val="tx2">
                            <a:lumMod val="60000"/>
                            <a:lumOff val="40000"/>
                          </a:schemeClr>
                        </a:solidFill>
                        <a:effectLst/>
                        <a:latin typeface="Arial" charset="0"/>
                        <a:ea typeface="+mn-ea"/>
                        <a:cs typeface="+mn-cs"/>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2">
                              <a:lumMod val="60000"/>
                              <a:lumOff val="40000"/>
                            </a:schemeClr>
                          </a:solidFill>
                          <a:effectLst/>
                          <a:latin typeface="Arial" charset="0"/>
                          <a:ea typeface="+mn-ea"/>
                          <a:cs typeface="+mn-cs"/>
                        </a:rPr>
                        <a:t>17,840</a:t>
                      </a:r>
                      <a:endParaRPr kumimoji="0" lang="en-US" sz="1400" b="1" i="0" u="none" strike="noStrike" kern="1200" cap="none" normalizeH="0" baseline="0" dirty="0">
                        <a:ln>
                          <a:noFill/>
                        </a:ln>
                        <a:solidFill>
                          <a:schemeClr val="tx2">
                            <a:lumMod val="60000"/>
                            <a:lumOff val="40000"/>
                          </a:schemeClr>
                        </a:solidFill>
                        <a:effectLst/>
                        <a:latin typeface="Arial" charset="0"/>
                        <a:ea typeface="+mn-ea"/>
                        <a:cs typeface="+mn-cs"/>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74320">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2">
                              <a:lumMod val="60000"/>
                              <a:lumOff val="40000"/>
                            </a:schemeClr>
                          </a:solidFill>
                          <a:effectLst/>
                          <a:latin typeface="Arial" charset="0"/>
                          <a:cs typeface="Times New Roman" pitchFamily="18" charset="0"/>
                        </a:rPr>
                        <a:t>Other Receipts</a:t>
                      </a:r>
                      <a:endParaRPr kumimoji="0" lang="en-US" sz="1400" b="1" i="0" u="none" strike="noStrike" cap="none" normalizeH="0" baseline="0" dirty="0">
                        <a:ln>
                          <a:noFill/>
                        </a:ln>
                        <a:solidFill>
                          <a:schemeClr val="tx2">
                            <a:lumMod val="60000"/>
                            <a:lumOff val="40000"/>
                          </a:schemeClr>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2">
                              <a:lumMod val="60000"/>
                              <a:lumOff val="40000"/>
                            </a:schemeClr>
                          </a:solidFill>
                          <a:effectLst/>
                          <a:latin typeface="Arial" charset="0"/>
                          <a:ea typeface="+mn-ea"/>
                          <a:cs typeface="+mn-cs"/>
                        </a:rPr>
                        <a:t>42,132</a:t>
                      </a:r>
                      <a:endParaRPr kumimoji="0" lang="en-US" sz="1400" b="1" i="0" u="none" strike="noStrike" kern="1200" cap="none" normalizeH="0" baseline="0" dirty="0">
                        <a:ln>
                          <a:noFill/>
                        </a:ln>
                        <a:solidFill>
                          <a:schemeClr val="tx2">
                            <a:lumMod val="60000"/>
                            <a:lumOff val="40000"/>
                          </a:schemeClr>
                        </a:solidFill>
                        <a:effectLst/>
                        <a:latin typeface="Arial" charset="0"/>
                        <a:ea typeface="+mn-ea"/>
                        <a:cs typeface="+mn-cs"/>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400" b="1" i="0" u="none" strike="noStrike" dirty="0">
                          <a:solidFill>
                            <a:srgbClr val="558ED5"/>
                          </a:solidFill>
                          <a:effectLst/>
                          <a:latin typeface="Arial" panose="020B0604020202020204" pitchFamily="34" charset="0"/>
                        </a:rPr>
                        <a:t>47,742</a:t>
                      </a: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2">
                              <a:lumMod val="60000"/>
                              <a:lumOff val="40000"/>
                            </a:schemeClr>
                          </a:solidFill>
                          <a:effectLst/>
                          <a:latin typeface="Arial" charset="0"/>
                          <a:ea typeface="+mn-ea"/>
                          <a:cs typeface="+mn-cs"/>
                        </a:rPr>
                        <a:t>100,045</a:t>
                      </a:r>
                      <a:endParaRPr kumimoji="0" lang="en-US" sz="1400" b="1" i="0" u="none" strike="noStrike" kern="1200" cap="none" normalizeH="0" baseline="0" dirty="0">
                        <a:ln>
                          <a:noFill/>
                        </a:ln>
                        <a:solidFill>
                          <a:schemeClr val="tx2">
                            <a:lumMod val="60000"/>
                            <a:lumOff val="40000"/>
                          </a:schemeClr>
                        </a:solidFill>
                        <a:effectLst/>
                        <a:latin typeface="Arial" charset="0"/>
                        <a:ea typeface="+mn-ea"/>
                        <a:cs typeface="+mn-cs"/>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2">
                              <a:lumMod val="60000"/>
                              <a:lumOff val="40000"/>
                            </a:schemeClr>
                          </a:solidFill>
                          <a:effectLst/>
                          <a:latin typeface="Arial" charset="0"/>
                          <a:ea typeface="+mn-ea"/>
                          <a:cs typeface="+mn-cs"/>
                        </a:rPr>
                        <a:t>85,045</a:t>
                      </a:r>
                      <a:r>
                        <a:rPr lang="en-US" sz="1400" b="1" i="0" u="none" strike="noStrike" dirty="0" smtClean="0">
                          <a:solidFill>
                            <a:srgbClr val="8497B0"/>
                          </a:solidFill>
                          <a:effectLst/>
                          <a:latin typeface="Arial" panose="020B0604020202020204" pitchFamily="34" charset="0"/>
                          <a:cs typeface="Arial" panose="020B0604020202020204" pitchFamily="34" charset="0"/>
                        </a:rPr>
                        <a:t> </a:t>
                      </a:r>
                      <a:endParaRPr kumimoji="0" lang="en-US" sz="1400" b="1" i="0" u="none" strike="noStrike" kern="1200" cap="none" normalizeH="0" baseline="0" dirty="0">
                        <a:ln>
                          <a:noFill/>
                        </a:ln>
                        <a:solidFill>
                          <a:schemeClr val="tx2">
                            <a:lumMod val="60000"/>
                            <a:lumOff val="40000"/>
                          </a:schemeClr>
                        </a:solidFill>
                        <a:effectLst/>
                        <a:latin typeface="Arial" charset="0"/>
                        <a:ea typeface="+mn-ea"/>
                        <a:cs typeface="+mn-cs"/>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74320">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2">
                              <a:lumMod val="60000"/>
                              <a:lumOff val="40000"/>
                            </a:schemeClr>
                          </a:solidFill>
                          <a:effectLst/>
                          <a:latin typeface="Arial" charset="0"/>
                          <a:cs typeface="Times New Roman" pitchFamily="18" charset="0"/>
                        </a:rPr>
                        <a:t>Borrowings and other Liabilities</a:t>
                      </a:r>
                      <a:endParaRPr kumimoji="0" lang="en-US" sz="1400" b="1" i="0" u="none" strike="noStrike" cap="none" normalizeH="0" baseline="0" dirty="0">
                        <a:ln>
                          <a:noFill/>
                        </a:ln>
                        <a:solidFill>
                          <a:schemeClr val="tx2">
                            <a:lumMod val="60000"/>
                            <a:lumOff val="40000"/>
                          </a:schemeClr>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2">
                              <a:lumMod val="60000"/>
                              <a:lumOff val="40000"/>
                            </a:schemeClr>
                          </a:solidFill>
                          <a:effectLst/>
                          <a:latin typeface="Arial" charset="0"/>
                          <a:ea typeface="+mn-ea"/>
                          <a:cs typeface="+mn-cs"/>
                        </a:rPr>
                        <a:t>5,32,791</a:t>
                      </a:r>
                      <a:endParaRPr kumimoji="0" lang="en-US" sz="1400" b="1" i="0" u="none" strike="noStrike" kern="1200" cap="none" normalizeH="0" baseline="0" dirty="0">
                        <a:ln>
                          <a:noFill/>
                        </a:ln>
                        <a:solidFill>
                          <a:schemeClr val="tx2">
                            <a:lumMod val="60000"/>
                            <a:lumOff val="40000"/>
                          </a:schemeClr>
                        </a:solidFill>
                        <a:effectLst/>
                        <a:latin typeface="Arial" charset="0"/>
                        <a:ea typeface="+mn-ea"/>
                        <a:cs typeface="+mn-cs"/>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400" b="1" i="0" u="none" strike="noStrike" dirty="0" smtClean="0">
                          <a:solidFill>
                            <a:srgbClr val="558ED5"/>
                          </a:solidFill>
                          <a:effectLst/>
                          <a:latin typeface="Arial" panose="020B0604020202020204" pitchFamily="34" charset="0"/>
                        </a:rPr>
                        <a:t>5,35,619</a:t>
                      </a:r>
                      <a:endParaRPr lang="en-US" sz="1400" b="1" i="0" u="none" strike="noStrike" dirty="0">
                        <a:solidFill>
                          <a:srgbClr val="558ED5"/>
                        </a:solidFill>
                        <a:effectLst/>
                        <a:latin typeface="Arial" panose="020B0604020202020204" pitchFamily="34" charset="0"/>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2">
                              <a:lumMod val="60000"/>
                              <a:lumOff val="40000"/>
                            </a:schemeClr>
                          </a:solidFill>
                          <a:effectLst/>
                          <a:latin typeface="Arial" charset="0"/>
                          <a:ea typeface="+mn-ea"/>
                          <a:cs typeface="+mn-cs"/>
                        </a:rPr>
                        <a:t>591,062</a:t>
                      </a:r>
                      <a:endParaRPr kumimoji="0" lang="en-US" sz="1400" b="1" i="0" u="none" strike="noStrike" kern="1200" cap="none" normalizeH="0" baseline="0" dirty="0">
                        <a:ln>
                          <a:noFill/>
                        </a:ln>
                        <a:solidFill>
                          <a:schemeClr val="tx2">
                            <a:lumMod val="60000"/>
                            <a:lumOff val="40000"/>
                          </a:schemeClr>
                        </a:solidFill>
                        <a:effectLst/>
                        <a:latin typeface="Arial" charset="0"/>
                        <a:ea typeface="+mn-ea"/>
                        <a:cs typeface="+mn-cs"/>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lang="en-US" sz="1400" b="1" i="0" u="none" strike="noStrike" kern="1200" dirty="0" smtClean="0">
                          <a:solidFill>
                            <a:srgbClr val="558ED5"/>
                          </a:solidFill>
                          <a:effectLst/>
                          <a:latin typeface="Arial" panose="020B0604020202020204" pitchFamily="34" charset="0"/>
                          <a:ea typeface="+mn-ea"/>
                          <a:cs typeface="Arial" panose="020B0604020202020204" pitchFamily="34" charset="0"/>
                        </a:rPr>
                        <a:t>6,45,367</a:t>
                      </a:r>
                      <a:endParaRPr kumimoji="0" lang="en-US" sz="1400" b="1" i="0" u="none" strike="noStrike" kern="1200" cap="none" normalizeH="0" baseline="0" dirty="0">
                        <a:ln>
                          <a:noFill/>
                        </a:ln>
                        <a:solidFill>
                          <a:schemeClr val="tx2">
                            <a:lumMod val="60000"/>
                            <a:lumOff val="40000"/>
                          </a:schemeClr>
                        </a:solidFill>
                        <a:effectLst/>
                        <a:latin typeface="Arial" charset="0"/>
                        <a:ea typeface="+mn-ea"/>
                        <a:cs typeface="+mn-cs"/>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74320">
                <a:tc>
                  <a:txBody>
                    <a:bodyPr/>
                    <a:lstStyle/>
                    <a:p>
                      <a:pPr marL="233363" marR="0" lvl="0" indent="-233363"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99"/>
                          </a:solidFill>
                          <a:effectLst/>
                          <a:latin typeface="Arial" charset="0"/>
                          <a:cs typeface="Times New Roman" pitchFamily="18" charset="0"/>
                        </a:rPr>
                        <a:t>Total </a:t>
                      </a:r>
                      <a:r>
                        <a:rPr kumimoji="0" lang="en-US" sz="1400" b="1" i="0" u="none" strike="noStrike" cap="none" normalizeH="0" baseline="0" dirty="0" smtClean="0">
                          <a:ln>
                            <a:noFill/>
                          </a:ln>
                          <a:solidFill>
                            <a:srgbClr val="000099"/>
                          </a:solidFill>
                          <a:effectLst/>
                          <a:latin typeface="Arial" charset="0"/>
                          <a:cs typeface="Times New Roman" pitchFamily="18" charset="0"/>
                        </a:rPr>
                        <a:t>Receipts*</a:t>
                      </a:r>
                      <a:endParaRPr kumimoji="0" lang="en-US" sz="14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99"/>
                          </a:solidFill>
                          <a:effectLst/>
                          <a:latin typeface="Arial" charset="0"/>
                          <a:ea typeface="+mn-ea"/>
                          <a:cs typeface="Times New Roman" pitchFamily="18" charset="0"/>
                        </a:rPr>
                        <a:t>17,90,773</a:t>
                      </a:r>
                      <a:endParaRPr kumimoji="0" lang="en-US" sz="1400" b="1" i="0" u="none" strike="noStrike" kern="1200" cap="none" normalizeH="0" baseline="0" dirty="0">
                        <a:ln>
                          <a:noFill/>
                        </a:ln>
                        <a:solidFill>
                          <a:srgbClr val="000099"/>
                        </a:solidFill>
                        <a:effectLst/>
                        <a:latin typeface="Arial" charset="0"/>
                        <a:ea typeface="+mn-ea"/>
                        <a:cs typeface="Times New Roman" pitchFamily="18" charset="0"/>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400" b="1" i="0" u="none" strike="noStrike" dirty="0">
                          <a:solidFill>
                            <a:srgbClr val="000099"/>
                          </a:solidFill>
                          <a:effectLst/>
                          <a:latin typeface="Arial" panose="020B0604020202020204" pitchFamily="34" charset="0"/>
                        </a:rPr>
                        <a:t>19,84,089</a:t>
                      </a: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99"/>
                          </a:solidFill>
                          <a:effectLst/>
                          <a:latin typeface="Arial" charset="0"/>
                          <a:ea typeface="+mn-ea"/>
                          <a:cs typeface="Times New Roman" pitchFamily="18" charset="0"/>
                        </a:rPr>
                        <a:t>21,41,972</a:t>
                      </a:r>
                      <a:endParaRPr kumimoji="0" lang="en-US" sz="1400" b="1" i="0" u="none" strike="noStrike" kern="1200" cap="none" normalizeH="0" baseline="0" dirty="0">
                        <a:ln>
                          <a:noFill/>
                        </a:ln>
                        <a:solidFill>
                          <a:srgbClr val="000099"/>
                        </a:solidFill>
                        <a:effectLst/>
                        <a:latin typeface="Arial" charset="0"/>
                        <a:ea typeface="+mn-ea"/>
                        <a:cs typeface="Times New Roman" pitchFamily="18" charset="0"/>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233363" marR="0" lvl="0" indent="-233363" algn="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99"/>
                          </a:solidFill>
                          <a:effectLst/>
                          <a:latin typeface="Arial" charset="0"/>
                          <a:ea typeface="+mn-ea"/>
                          <a:cs typeface="Times New Roman" pitchFamily="18" charset="0"/>
                        </a:rPr>
                        <a:t>23,11,422</a:t>
                      </a:r>
                      <a:endParaRPr kumimoji="0" lang="en-US" sz="1400" b="1" i="0" u="none" strike="noStrike" kern="1200" cap="none" normalizeH="0" baseline="0" dirty="0">
                        <a:ln>
                          <a:noFill/>
                        </a:ln>
                        <a:solidFill>
                          <a:srgbClr val="000099"/>
                        </a:solidFill>
                        <a:effectLst/>
                        <a:latin typeface="Arial" charset="0"/>
                        <a:ea typeface="+mn-ea"/>
                        <a:cs typeface="Times New Roman" pitchFamily="18" charset="0"/>
                      </a:endParaRPr>
                    </a:p>
                  </a:txBody>
                  <a:tcPr marL="0" marT="0"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8511" name="Text Box 1229"/>
          <p:cNvSpPr txBox="1">
            <a:spLocks noChangeArrowheads="1"/>
          </p:cNvSpPr>
          <p:nvPr/>
        </p:nvSpPr>
        <p:spPr bwMode="auto">
          <a:xfrm>
            <a:off x="476250" y="5935240"/>
            <a:ext cx="7162800" cy="515526"/>
          </a:xfrm>
          <a:prstGeom prst="rect">
            <a:avLst/>
          </a:prstGeom>
          <a:noFill/>
          <a:ln w="9525">
            <a:noFill/>
            <a:miter lim="800000"/>
            <a:headEnd/>
            <a:tailEnd/>
          </a:ln>
        </p:spPr>
        <p:txBody>
          <a:bodyPr>
            <a:spAutoFit/>
          </a:bodyPr>
          <a:lstStyle/>
          <a:p>
            <a:pPr>
              <a:spcBef>
                <a:spcPct val="50000"/>
              </a:spcBef>
              <a:buFontTx/>
              <a:buNone/>
            </a:pPr>
            <a:r>
              <a:rPr lang="en-US" sz="1100" i="1" dirty="0">
                <a:latin typeface="Arial" charset="0"/>
              </a:rPr>
              <a:t>Source: Budget </a:t>
            </a:r>
            <a:r>
              <a:rPr lang="en-US" sz="1100" i="1" dirty="0" smtClean="0">
                <a:latin typeface="Arial" charset="0"/>
              </a:rPr>
              <a:t>2019-20</a:t>
            </a:r>
          </a:p>
          <a:p>
            <a:pPr>
              <a:spcBef>
                <a:spcPct val="50000"/>
              </a:spcBef>
              <a:buFontTx/>
              <a:buNone/>
            </a:pPr>
            <a:r>
              <a:rPr lang="en-US" sz="1100" i="1" dirty="0" smtClean="0">
                <a:latin typeface="Arial" charset="0"/>
              </a:rPr>
              <a:t>*Includes </a:t>
            </a:r>
            <a:r>
              <a:rPr lang="en-US" sz="1100" i="1" dirty="0">
                <a:latin typeface="Arial" charset="0"/>
              </a:rPr>
              <a:t>draw-down of cash balance</a:t>
            </a:r>
            <a:endParaRPr lang="en-US" sz="1100" i="1" u="none" dirty="0">
              <a:latin typeface="Arial" charset="0"/>
            </a:endParaRPr>
          </a:p>
        </p:txBody>
      </p:sp>
      <p:sp>
        <p:nvSpPr>
          <p:cNvPr id="18512" name="Text Box 1232"/>
          <p:cNvSpPr txBox="1">
            <a:spLocks noChangeArrowheads="1"/>
          </p:cNvSpPr>
          <p:nvPr/>
        </p:nvSpPr>
        <p:spPr bwMode="auto">
          <a:xfrm>
            <a:off x="6753225" y="1412776"/>
            <a:ext cx="1905000" cy="307777"/>
          </a:xfrm>
          <a:prstGeom prst="rect">
            <a:avLst/>
          </a:prstGeom>
          <a:noFill/>
          <a:ln w="9525">
            <a:noFill/>
            <a:miter lim="800000"/>
            <a:headEnd/>
            <a:tailEnd/>
          </a:ln>
        </p:spPr>
        <p:txBody>
          <a:bodyPr>
            <a:spAutoFit/>
          </a:bodyPr>
          <a:lstStyle/>
          <a:p>
            <a:pPr algn="r">
              <a:buFontTx/>
              <a:buNone/>
            </a:pPr>
            <a:r>
              <a:rPr lang="en-US" sz="1400" u="none" kern="0" dirty="0">
                <a:latin typeface="Rupee Foradian" pitchFamily="34" charset="0"/>
              </a:rPr>
              <a:t>INR </a:t>
            </a:r>
            <a:r>
              <a:rPr lang="en-US" sz="1400" u="none" dirty="0">
                <a:latin typeface="Arial" charset="0"/>
              </a:rPr>
              <a:t>cr</a:t>
            </a:r>
            <a:endParaRPr lang="en-US" sz="1400" i="1" u="none" dirty="0">
              <a:latin typeface="Arial" charset="0"/>
            </a:endParaRPr>
          </a:p>
        </p:txBody>
      </p:sp>
      <p:sp>
        <p:nvSpPr>
          <p:cNvPr id="11" name="Title 6"/>
          <p:cNvSpPr txBox="1">
            <a:spLocks/>
          </p:cNvSpPr>
          <p:nvPr/>
        </p:nvSpPr>
        <p:spPr>
          <a:xfrm>
            <a:off x="476250" y="256482"/>
            <a:ext cx="8229600" cy="1143000"/>
          </a:xfrm>
          <a:prstGeom prst="rect">
            <a:avLst/>
          </a:prstGeom>
          <a:solidFill>
            <a:schemeClr val="accent6">
              <a:lumMod val="40000"/>
              <a:lumOff val="60000"/>
            </a:schemeClr>
          </a:solidFill>
          <a:ln>
            <a:solidFill>
              <a:schemeClr val="accent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solidFill>
              </a:rPr>
              <a:t>Tax revenues for the past four years</a:t>
            </a:r>
            <a:endParaRPr lang="en-IN" sz="3600" b="1" i="1" dirty="0">
              <a:solidFill>
                <a:srgbClr val="FF0000"/>
              </a:solidFill>
            </a:endParaRPr>
          </a:p>
        </p:txBody>
      </p:sp>
      <p:sp>
        <p:nvSpPr>
          <p:cNvPr id="3" name="Rectangle 2"/>
          <p:cNvSpPr/>
          <p:nvPr/>
        </p:nvSpPr>
        <p:spPr>
          <a:xfrm>
            <a:off x="467544" y="5589240"/>
            <a:ext cx="8127041" cy="338554"/>
          </a:xfrm>
          <a:prstGeom prst="rect">
            <a:avLst/>
          </a:prstGeom>
        </p:spPr>
        <p:txBody>
          <a:bodyPr wrap="square">
            <a:spAutoFit/>
          </a:bodyPr>
          <a:lstStyle/>
          <a:p>
            <a:r>
              <a:rPr lang="en-IN" sz="1600" b="1" dirty="0">
                <a:solidFill>
                  <a:schemeClr val="accent6">
                    <a:lumMod val="75000"/>
                  </a:schemeClr>
                </a:solidFill>
              </a:rPr>
              <a:t>The gross tax revenue for </a:t>
            </a:r>
            <a:r>
              <a:rPr lang="en-IN" sz="1600" b="1" dirty="0" smtClean="0">
                <a:solidFill>
                  <a:schemeClr val="accent6">
                    <a:lumMod val="75000"/>
                  </a:schemeClr>
                </a:solidFill>
              </a:rPr>
              <a:t>2019-20 BE </a:t>
            </a:r>
            <a:r>
              <a:rPr lang="en-IN" sz="1600" b="1" dirty="0">
                <a:solidFill>
                  <a:schemeClr val="accent6">
                    <a:lumMod val="75000"/>
                  </a:schemeClr>
                </a:solidFill>
              </a:rPr>
              <a:t>is estimated to increase by </a:t>
            </a:r>
            <a:r>
              <a:rPr lang="en-IN" sz="1600" b="1" dirty="0" smtClean="0">
                <a:solidFill>
                  <a:schemeClr val="accent6">
                    <a:lumMod val="75000"/>
                  </a:schemeClr>
                </a:solidFill>
              </a:rPr>
              <a:t>18.3% over 2018-19 </a:t>
            </a:r>
            <a:endParaRPr lang="en-IN" sz="16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44</a:t>
            </a:fld>
            <a:endParaRPr lang="en-IN" dirty="0"/>
          </a:p>
        </p:txBody>
      </p:sp>
      <p:sp>
        <p:nvSpPr>
          <p:cNvPr id="4" name="Footer Placeholder 3"/>
          <p:cNvSpPr>
            <a:spLocks noGrp="1"/>
          </p:cNvSpPr>
          <p:nvPr>
            <p:ph type="ftr" sz="quarter" idx="11"/>
          </p:nvPr>
        </p:nvSpPr>
        <p:spPr/>
        <p:txBody>
          <a:bodyPr/>
          <a:lstStyle/>
          <a:p>
            <a:r>
              <a:rPr lang="en-US"/>
              <a:t>SIRC of ICAI</a:t>
            </a:r>
            <a:endParaRPr lang="en-IN" dirty="0"/>
          </a:p>
        </p:txBody>
      </p:sp>
      <p:sp>
        <p:nvSpPr>
          <p:cNvPr id="5" name="Date Placeholder 4"/>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20140776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03435" y="188640"/>
            <a:ext cx="8178249" cy="936104"/>
          </a:xfrm>
          <a:solidFill>
            <a:schemeClr val="accent6">
              <a:lumMod val="40000"/>
              <a:lumOff val="60000"/>
            </a:schemeClr>
          </a:solidFill>
          <a:ln>
            <a:solidFill>
              <a:schemeClr val="accent2"/>
            </a:solidFill>
          </a:ln>
        </p:spPr>
        <p:txBody>
          <a:bodyPr vert="horz" lIns="91440" tIns="45720" rIns="91440" bIns="45720" rtlCol="0" anchor="ctr">
            <a:normAutofit/>
          </a:bodyPr>
          <a:lstStyle/>
          <a:p>
            <a:r>
              <a:rPr lang="en-US" b="1" dirty="0">
                <a:solidFill>
                  <a:schemeClr val="tx2"/>
                </a:solidFill>
              </a:rPr>
              <a:t>Tax revenue</a:t>
            </a:r>
            <a:endParaRPr lang="en-US" b="1" i="1" dirty="0">
              <a:solidFill>
                <a:srgbClr val="FF0000"/>
              </a:solidFill>
            </a:endParaRPr>
          </a:p>
        </p:txBody>
      </p:sp>
      <p:graphicFrame>
        <p:nvGraphicFramePr>
          <p:cNvPr id="22" name="Group 521"/>
          <p:cNvGraphicFramePr>
            <a:graphicFrameLocks/>
          </p:cNvGraphicFramePr>
          <p:nvPr>
            <p:extLst>
              <p:ext uri="{D42A27DB-BD31-4B8C-83A1-F6EECF244321}">
                <p14:modId xmlns:p14="http://schemas.microsoft.com/office/powerpoint/2010/main" val="171754003"/>
              </p:ext>
            </p:extLst>
          </p:nvPr>
        </p:nvGraphicFramePr>
        <p:xfrm>
          <a:off x="450629" y="1406433"/>
          <a:ext cx="8231054" cy="4917541"/>
        </p:xfrm>
        <a:graphic>
          <a:graphicData uri="http://schemas.openxmlformats.org/drawingml/2006/table">
            <a:tbl>
              <a:tblPr/>
              <a:tblGrid>
                <a:gridCol w="3031534">
                  <a:extLst>
                    <a:ext uri="{9D8B030D-6E8A-4147-A177-3AD203B41FA5}">
                      <a16:colId xmlns:a16="http://schemas.microsoft.com/office/drawing/2014/main" xmlns="" val="20000"/>
                    </a:ext>
                  </a:extLst>
                </a:gridCol>
                <a:gridCol w="1320672">
                  <a:extLst>
                    <a:ext uri="{9D8B030D-6E8A-4147-A177-3AD203B41FA5}">
                      <a16:colId xmlns:a16="http://schemas.microsoft.com/office/drawing/2014/main" xmlns="" val="20001"/>
                    </a:ext>
                  </a:extLst>
                </a:gridCol>
                <a:gridCol w="1320361">
                  <a:extLst>
                    <a:ext uri="{9D8B030D-6E8A-4147-A177-3AD203B41FA5}">
                      <a16:colId xmlns:a16="http://schemas.microsoft.com/office/drawing/2014/main" xmlns="" val="20002"/>
                    </a:ext>
                  </a:extLst>
                </a:gridCol>
                <a:gridCol w="1320514">
                  <a:extLst>
                    <a:ext uri="{9D8B030D-6E8A-4147-A177-3AD203B41FA5}">
                      <a16:colId xmlns:a16="http://schemas.microsoft.com/office/drawing/2014/main" xmlns="" val="20003"/>
                    </a:ext>
                  </a:extLst>
                </a:gridCol>
                <a:gridCol w="1237973">
                  <a:extLst>
                    <a:ext uri="{9D8B030D-6E8A-4147-A177-3AD203B41FA5}">
                      <a16:colId xmlns:a16="http://schemas.microsoft.com/office/drawing/2014/main" xmlns="" val="20004"/>
                    </a:ext>
                  </a:extLst>
                </a:gridCol>
              </a:tblGrid>
              <a:tr h="62688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99"/>
                          </a:solidFill>
                          <a:effectLst/>
                          <a:latin typeface="Arial" charset="0"/>
                          <a:cs typeface="Times New Roman" pitchFamily="18" charset="0"/>
                        </a:rPr>
                        <a:t>TAX REVENUE  RECEIPTS</a:t>
                      </a:r>
                      <a:endParaRPr kumimoji="0" lang="en-US" sz="1200" b="1" i="0" u="none" strike="noStrike" cap="none" normalizeH="0" baseline="0" dirty="0">
                        <a:ln>
                          <a:noFill/>
                        </a:ln>
                        <a:solidFill>
                          <a:srgbClr val="000099"/>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99"/>
                          </a:solidFill>
                          <a:effectLst/>
                          <a:latin typeface="Arial" charset="0"/>
                          <a:cs typeface="Times New Roman" pitchFamily="18" charset="0"/>
                        </a:rPr>
                        <a:t>2017-18 </a:t>
                      </a:r>
                      <a:r>
                        <a:rPr kumimoji="0" lang="en-US" sz="1200" b="1" i="0" u="none" strike="noStrike" cap="none" normalizeH="0" baseline="0" dirty="0">
                          <a:ln>
                            <a:noFill/>
                          </a:ln>
                          <a:solidFill>
                            <a:srgbClr val="000099"/>
                          </a:solidFill>
                          <a:effectLst/>
                          <a:latin typeface="Arial" charset="0"/>
                          <a:cs typeface="Times New Roman" pitchFamily="18" charset="0"/>
                        </a:rPr>
                        <a:t>Actuals</a:t>
                      </a:r>
                      <a:endParaRPr kumimoji="0" lang="en-US" sz="12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rgbClr val="000099"/>
                          </a:solidFill>
                          <a:effectLst/>
                          <a:latin typeface="Arial" charset="0"/>
                          <a:ea typeface="+mn-ea"/>
                          <a:cs typeface="Times New Roman" pitchFamily="18" charset="0"/>
                        </a:rPr>
                        <a:t>2018-19 </a:t>
                      </a:r>
                      <a:r>
                        <a:rPr kumimoji="0" lang="en-US" sz="1200" b="1" i="0" u="none" strike="noStrike" cap="none" normalizeH="0" baseline="0" dirty="0">
                          <a:ln>
                            <a:noFill/>
                          </a:ln>
                          <a:solidFill>
                            <a:srgbClr val="000099"/>
                          </a:solidFill>
                          <a:effectLst/>
                          <a:latin typeface="Arial" charset="0"/>
                          <a:cs typeface="Times New Roman" pitchFamily="18" charset="0"/>
                        </a:rPr>
                        <a:t>Budget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99"/>
                          </a:solidFill>
                          <a:effectLst/>
                          <a:latin typeface="Arial" charset="0"/>
                          <a:cs typeface="Times New Roman" pitchFamily="18" charset="0"/>
                        </a:rPr>
                        <a:t>Estimates</a:t>
                      </a:r>
                      <a:endParaRPr kumimoji="0" lang="en-US" sz="12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99"/>
                          </a:solidFill>
                          <a:effectLst/>
                          <a:latin typeface="Arial" charset="0"/>
                          <a:cs typeface="Times New Roman" pitchFamily="18" charset="0"/>
                        </a:rPr>
                        <a:t>2018-19 </a:t>
                      </a:r>
                      <a:r>
                        <a:rPr kumimoji="0" lang="en-US" sz="1200" b="1" i="0" u="none" strike="noStrike" cap="none" normalizeH="0" baseline="0" dirty="0">
                          <a:ln>
                            <a:noFill/>
                          </a:ln>
                          <a:solidFill>
                            <a:srgbClr val="000099"/>
                          </a:solidFill>
                          <a:effectLst/>
                          <a:latin typeface="Arial" charset="0"/>
                          <a:cs typeface="Times New Roman" pitchFamily="18" charset="0"/>
                        </a:rPr>
                        <a:t>Revised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99"/>
                          </a:solidFill>
                          <a:effectLst/>
                          <a:latin typeface="Arial" charset="0"/>
                          <a:cs typeface="Times New Roman" pitchFamily="18" charset="0"/>
                        </a:rPr>
                        <a:t>Estimates</a:t>
                      </a:r>
                      <a:endParaRPr kumimoji="0" lang="en-US" sz="12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rgbClr val="000099"/>
                          </a:solidFill>
                          <a:effectLst/>
                          <a:latin typeface="Arial" charset="0"/>
                          <a:ea typeface="+mn-ea"/>
                          <a:cs typeface="Times New Roman" pitchFamily="18" charset="0"/>
                        </a:rPr>
                        <a:t>2019-20 </a:t>
                      </a:r>
                      <a:r>
                        <a:rPr kumimoji="0" lang="en-US" sz="1200" b="1" i="0" u="none" strike="noStrike" cap="none" normalizeH="0" baseline="0" dirty="0">
                          <a:ln>
                            <a:noFill/>
                          </a:ln>
                          <a:solidFill>
                            <a:srgbClr val="000099"/>
                          </a:solidFill>
                          <a:effectLst/>
                          <a:latin typeface="Arial" charset="0"/>
                          <a:cs typeface="Times New Roman" pitchFamily="18" charset="0"/>
                        </a:rPr>
                        <a:t>Budget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99"/>
                          </a:solidFill>
                          <a:effectLst/>
                          <a:latin typeface="Arial" charset="0"/>
                          <a:cs typeface="Times New Roman" pitchFamily="18" charset="0"/>
                        </a:rPr>
                        <a:t>Estimates</a:t>
                      </a:r>
                      <a:endParaRPr kumimoji="0" lang="en-US" sz="1200" b="1" i="0" u="none" strike="noStrike" cap="none" normalizeH="0" baseline="0" dirty="0">
                        <a:ln>
                          <a:noFill/>
                        </a:ln>
                        <a:solidFill>
                          <a:srgbClr val="000099"/>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0"/>
                  </a:ext>
                </a:extLst>
              </a:tr>
              <a:tr h="36754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2">
                              <a:lumMod val="60000"/>
                              <a:lumOff val="40000"/>
                            </a:schemeClr>
                          </a:solidFill>
                          <a:effectLst/>
                          <a:latin typeface="Arial" charset="0"/>
                          <a:cs typeface="Times New Roman" pitchFamily="18" charset="0"/>
                        </a:rPr>
                        <a:t>Gross Tax </a:t>
                      </a:r>
                      <a:r>
                        <a:rPr kumimoji="0" lang="en-US" sz="1200" b="1" i="0" u="none" strike="noStrike" cap="none" normalizeH="0" baseline="0" dirty="0" smtClean="0">
                          <a:ln>
                            <a:noFill/>
                          </a:ln>
                          <a:solidFill>
                            <a:schemeClr val="tx2">
                              <a:lumMod val="60000"/>
                              <a:lumOff val="40000"/>
                            </a:schemeClr>
                          </a:solidFill>
                          <a:effectLst/>
                          <a:latin typeface="Arial" charset="0"/>
                          <a:cs typeface="Times New Roman" pitchFamily="18" charset="0"/>
                        </a:rPr>
                        <a:t>Revenue</a:t>
                      </a:r>
                      <a:endParaRPr kumimoji="0" lang="en-US" sz="1200" b="1" i="0" u="none" strike="noStrike" cap="none" normalizeH="0" baseline="0" dirty="0">
                        <a:ln>
                          <a:noFill/>
                        </a:ln>
                        <a:solidFill>
                          <a:schemeClr val="tx2">
                            <a:lumMod val="60000"/>
                            <a:lumOff val="40000"/>
                          </a:schemeClr>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smtClean="0">
                          <a:solidFill>
                            <a:srgbClr val="558ED5"/>
                          </a:solidFill>
                          <a:effectLst/>
                          <a:latin typeface="Arial" panose="020B0604020202020204" pitchFamily="34" charset="0"/>
                        </a:rPr>
                        <a:t>19,19,008</a:t>
                      </a:r>
                      <a:endParaRPr lang="en-US" sz="1200" b="1" i="0" u="none" strike="noStrike" dirty="0">
                        <a:solidFill>
                          <a:srgbClr val="558ED5"/>
                        </a:solidFill>
                        <a:effectLst/>
                        <a:latin typeface="Arial" panose="020B0604020202020204" pitchFamily="34" charset="0"/>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558ED5"/>
                          </a:solidFill>
                          <a:effectLst/>
                          <a:latin typeface="Arial" panose="020B0604020202020204" pitchFamily="34" charset="0"/>
                          <a:ea typeface="+mn-ea"/>
                          <a:cs typeface="+mn-cs"/>
                        </a:rPr>
                        <a:t>22,71,242</a:t>
                      </a:r>
                      <a:endParaRPr lang="en-US" sz="1200" b="1" i="0" u="none" strike="noStrike" kern="1200" dirty="0">
                        <a:solidFill>
                          <a:srgbClr val="558ED5"/>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558ED5"/>
                          </a:solidFill>
                          <a:effectLst/>
                          <a:latin typeface="Arial" panose="020B0604020202020204" pitchFamily="34" charset="0"/>
                          <a:ea typeface="+mn-ea"/>
                          <a:cs typeface="+mn-cs"/>
                        </a:rPr>
                        <a:t>22,48,175</a:t>
                      </a:r>
                      <a:endParaRPr lang="en-US" sz="1200" b="1" i="0" u="none" strike="noStrike" kern="1200" dirty="0">
                        <a:solidFill>
                          <a:srgbClr val="558ED5"/>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558ED5"/>
                          </a:solidFill>
                          <a:effectLst/>
                          <a:latin typeface="Arial" panose="020B0604020202020204" pitchFamily="34" charset="0"/>
                          <a:ea typeface="+mn-ea"/>
                          <a:cs typeface="+mn-cs"/>
                        </a:rPr>
                        <a:t>24,61,195</a:t>
                      </a:r>
                      <a:endParaRPr lang="en-US" sz="1200" b="1" i="0" u="none" strike="noStrike" kern="1200" dirty="0">
                        <a:solidFill>
                          <a:srgbClr val="558ED5"/>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7547">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Times New Roman" pitchFamily="18" charset="0"/>
                        </a:rPr>
                        <a:t>  Corporation tax</a:t>
                      </a:r>
                      <a:endParaRPr kumimoji="0" lang="en-US"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smtClean="0">
                          <a:solidFill>
                            <a:srgbClr val="000000"/>
                          </a:solidFill>
                          <a:effectLst/>
                          <a:latin typeface="Arial" panose="020B0604020202020204" pitchFamily="34" charset="0"/>
                        </a:rPr>
                        <a:t>571,202</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6,21,000</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6,71,000</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7,66,000</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754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Times New Roman" pitchFamily="18" charset="0"/>
                        </a:rPr>
                        <a:t>  Income tax</a:t>
                      </a:r>
                      <a:endParaRPr kumimoji="0" lang="en-US"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smtClean="0">
                          <a:solidFill>
                            <a:srgbClr val="000000"/>
                          </a:solidFill>
                          <a:effectLst/>
                          <a:latin typeface="Arial" panose="020B0604020202020204" pitchFamily="34" charset="0"/>
                        </a:rPr>
                        <a:t>430,772</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5,29,000</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5,29,000</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5,69,000</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8177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  Wealth tax</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smtClean="0">
                          <a:solidFill>
                            <a:srgbClr val="000000"/>
                          </a:solidFill>
                          <a:effectLst/>
                          <a:latin typeface="Arial" panose="020B0604020202020204" pitchFamily="34" charset="0"/>
                        </a:rPr>
                        <a:t>63</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8177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Times New Roman" pitchFamily="18" charset="0"/>
                        </a:rPr>
                        <a:t>  Customs</a:t>
                      </a:r>
                      <a:endParaRPr kumimoji="0" lang="en-US"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smtClean="0">
                          <a:solidFill>
                            <a:srgbClr val="000000"/>
                          </a:solidFill>
                          <a:effectLst/>
                          <a:latin typeface="Arial" panose="020B0604020202020204" pitchFamily="34" charset="0"/>
                        </a:rPr>
                        <a:t>129,030</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1,12,500</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1,30,038</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1,55,904</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754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Times New Roman" pitchFamily="18" charset="0"/>
                        </a:rPr>
                        <a:t>  Excise</a:t>
                      </a:r>
                      <a:endParaRPr kumimoji="0" lang="en-US"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smtClean="0">
                          <a:solidFill>
                            <a:srgbClr val="000000"/>
                          </a:solidFill>
                          <a:effectLst/>
                          <a:latin typeface="Arial" panose="020B0604020202020204" pitchFamily="34" charset="0"/>
                        </a:rPr>
                        <a:t>258,834</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2,59,600</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2,59,612</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3,00,000</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6754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Times New Roman" pitchFamily="18" charset="0"/>
                        </a:rPr>
                        <a:t>  Service tax</a:t>
                      </a:r>
                      <a:endParaRPr kumimoji="0" lang="en-US"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smtClean="0">
                          <a:solidFill>
                            <a:srgbClr val="000000"/>
                          </a:solidFill>
                          <a:effectLst/>
                          <a:latin typeface="Arial" panose="020B0604020202020204" pitchFamily="34" charset="0"/>
                        </a:rPr>
                        <a:t>81,228</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9,283</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1065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Times New Roman" pitchFamily="18" charset="0"/>
                        </a:rPr>
                        <a:t>  GST</a:t>
                      </a:r>
                      <a:endParaRPr kumimoji="0" lang="en-US"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smtClean="0">
                          <a:solidFill>
                            <a:srgbClr val="000000"/>
                          </a:solidFill>
                          <a:effectLst/>
                          <a:latin typeface="Arial" panose="020B0604020202020204" pitchFamily="34" charset="0"/>
                        </a:rPr>
                        <a:t>442,561</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7,43,900</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6,43,900</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6,63,343</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73085769"/>
                  </a:ext>
                </a:extLst>
              </a:tr>
              <a:tr h="36754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  Taxes on Union Territories</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smtClean="0">
                          <a:solidFill>
                            <a:srgbClr val="000000"/>
                          </a:solidFill>
                          <a:effectLst/>
                          <a:latin typeface="Arial" panose="020B0604020202020204" pitchFamily="34" charset="0"/>
                        </a:rPr>
                        <a:t>4,721</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5,242</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5,342 </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000000"/>
                          </a:solidFill>
                          <a:effectLst/>
                          <a:latin typeface="Arial" panose="020B0604020202020204" pitchFamily="34" charset="0"/>
                          <a:ea typeface="+mn-ea"/>
                          <a:cs typeface="+mn-cs"/>
                        </a:rPr>
                        <a:t>6,948 </a:t>
                      </a:r>
                      <a:endParaRPr lang="en-US" sz="1200" b="1" i="0" u="none" strike="noStrike" kern="1200" dirty="0">
                        <a:solidFill>
                          <a:srgbClr val="000000"/>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6754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2">
                              <a:lumMod val="60000"/>
                              <a:lumOff val="40000"/>
                            </a:schemeClr>
                          </a:solidFill>
                          <a:effectLst/>
                          <a:latin typeface="Arial" charset="0"/>
                        </a:rPr>
                        <a:t>Direct Tax</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smtClean="0">
                          <a:solidFill>
                            <a:srgbClr val="558ED5"/>
                          </a:solidFill>
                          <a:effectLst/>
                          <a:latin typeface="Arial" panose="020B0604020202020204" pitchFamily="34" charset="0"/>
                        </a:rPr>
                        <a:t>10,02,037</a:t>
                      </a:r>
                      <a:endParaRPr lang="en-US" sz="1200" b="1" i="0" u="none" strike="noStrike" dirty="0">
                        <a:solidFill>
                          <a:srgbClr val="558ED5"/>
                        </a:solidFill>
                        <a:effectLst/>
                        <a:latin typeface="Arial" panose="020B0604020202020204" pitchFamily="34" charset="0"/>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558ED5"/>
                          </a:solidFill>
                          <a:effectLst/>
                          <a:latin typeface="Arial" panose="020B0604020202020204" pitchFamily="34" charset="0"/>
                          <a:ea typeface="+mn-ea"/>
                          <a:cs typeface="+mn-cs"/>
                        </a:rPr>
                        <a:t>11,50,000</a:t>
                      </a:r>
                      <a:endParaRPr lang="en-US" sz="1200" b="1" i="0" u="none" strike="noStrike" kern="1200" dirty="0">
                        <a:solidFill>
                          <a:srgbClr val="558ED5"/>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558ED5"/>
                          </a:solidFill>
                          <a:effectLst/>
                          <a:latin typeface="Arial" panose="020B0604020202020204" pitchFamily="34" charset="0"/>
                          <a:ea typeface="+mn-ea"/>
                          <a:cs typeface="+mn-cs"/>
                        </a:rPr>
                        <a:t>12,00,000</a:t>
                      </a:r>
                      <a:endParaRPr lang="en-US" sz="1200" b="1" i="0" u="none" strike="noStrike" kern="1200" dirty="0">
                        <a:solidFill>
                          <a:srgbClr val="558ED5"/>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558ED5"/>
                          </a:solidFill>
                          <a:effectLst/>
                          <a:latin typeface="Arial" panose="020B0604020202020204" pitchFamily="34" charset="0"/>
                          <a:ea typeface="+mn-ea"/>
                          <a:cs typeface="+mn-cs"/>
                        </a:rPr>
                        <a:t>13,35,000</a:t>
                      </a:r>
                      <a:endParaRPr lang="en-US" sz="1200" b="1" i="0" u="none" strike="noStrike" kern="1200" dirty="0">
                        <a:solidFill>
                          <a:srgbClr val="558ED5"/>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8177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2">
                              <a:lumMod val="60000"/>
                              <a:lumOff val="40000"/>
                            </a:schemeClr>
                          </a:solidFill>
                          <a:effectLst/>
                          <a:latin typeface="Arial" charset="0"/>
                        </a:rPr>
                        <a:t>Indirect Tax</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smtClean="0">
                          <a:solidFill>
                            <a:srgbClr val="558ED5"/>
                          </a:solidFill>
                          <a:effectLst/>
                          <a:latin typeface="Arial" panose="020B0604020202020204" pitchFamily="34" charset="0"/>
                        </a:rPr>
                        <a:t>916,374</a:t>
                      </a:r>
                      <a:endParaRPr lang="en-US" sz="1200" b="1" i="0" u="none" strike="noStrike" dirty="0">
                        <a:solidFill>
                          <a:srgbClr val="558ED5"/>
                        </a:solidFill>
                        <a:effectLst/>
                        <a:latin typeface="Arial" panose="020B0604020202020204" pitchFamily="34" charset="0"/>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558ED5"/>
                          </a:solidFill>
                          <a:effectLst/>
                          <a:latin typeface="Arial" panose="020B0604020202020204" pitchFamily="34" charset="0"/>
                          <a:ea typeface="+mn-ea"/>
                          <a:cs typeface="+mn-cs"/>
                        </a:rPr>
                        <a:t>11,21,242</a:t>
                      </a:r>
                      <a:endParaRPr lang="en-US" sz="1200" b="1" i="0" u="none" strike="noStrike" kern="1200" dirty="0">
                        <a:solidFill>
                          <a:srgbClr val="558ED5"/>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558ED5"/>
                          </a:solidFill>
                          <a:effectLst/>
                          <a:latin typeface="Arial" panose="020B0604020202020204" pitchFamily="34" charset="0"/>
                          <a:ea typeface="+mn-ea"/>
                          <a:cs typeface="+mn-cs"/>
                        </a:rPr>
                        <a:t>10,48,175</a:t>
                      </a:r>
                      <a:endParaRPr lang="en-US" sz="1200" b="1" i="0" u="none" strike="noStrike" kern="1200" dirty="0">
                        <a:solidFill>
                          <a:srgbClr val="558ED5"/>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558ED5"/>
                          </a:solidFill>
                          <a:effectLst/>
                          <a:latin typeface="Arial" panose="020B0604020202020204" pitchFamily="34" charset="0"/>
                          <a:ea typeface="+mn-ea"/>
                          <a:cs typeface="+mn-cs"/>
                        </a:rPr>
                        <a:t>11,26,195</a:t>
                      </a:r>
                      <a:endParaRPr lang="en-US" sz="1200" b="1" i="0" u="none" strike="noStrike" kern="1200" dirty="0">
                        <a:solidFill>
                          <a:srgbClr val="558ED5"/>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6866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2">
                              <a:lumMod val="60000"/>
                              <a:lumOff val="40000"/>
                            </a:schemeClr>
                          </a:solidFill>
                          <a:effectLst/>
                          <a:latin typeface="Arial" charset="0"/>
                        </a:rPr>
                        <a:t>Direct tax to GDP ratio</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smtClean="0">
                          <a:solidFill>
                            <a:srgbClr val="558ED5"/>
                          </a:solidFill>
                          <a:effectLst/>
                          <a:latin typeface="Arial" panose="020B0604020202020204" pitchFamily="34" charset="0"/>
                        </a:rPr>
                        <a:t>5.9%</a:t>
                      </a:r>
                      <a:endParaRPr lang="en-US" sz="1200" b="1" i="0" u="none" strike="noStrike" dirty="0">
                        <a:solidFill>
                          <a:srgbClr val="558ED5"/>
                        </a:solidFill>
                        <a:effectLst/>
                        <a:latin typeface="Arial" panose="020B0604020202020204" pitchFamily="34" charset="0"/>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558ED5"/>
                          </a:solidFill>
                          <a:effectLst/>
                          <a:latin typeface="Arial" panose="020B0604020202020204" pitchFamily="34" charset="0"/>
                          <a:ea typeface="+mn-ea"/>
                          <a:cs typeface="+mn-cs"/>
                        </a:rPr>
                        <a:t>6.0%</a:t>
                      </a:r>
                      <a:endParaRPr lang="en-US" sz="1200" b="1" i="0" u="none" strike="noStrike" kern="1200" dirty="0">
                        <a:solidFill>
                          <a:srgbClr val="558ED5"/>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558ED5"/>
                          </a:solidFill>
                          <a:effectLst/>
                          <a:latin typeface="Arial" panose="020B0604020202020204" pitchFamily="34" charset="0"/>
                          <a:ea typeface="+mn-ea"/>
                          <a:cs typeface="+mn-cs"/>
                        </a:rPr>
                        <a:t>6.4%</a:t>
                      </a:r>
                      <a:endParaRPr lang="en-US" sz="1200" b="1" i="0" u="none" strike="noStrike" kern="1200" dirty="0">
                        <a:solidFill>
                          <a:srgbClr val="558ED5"/>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558ED5"/>
                          </a:solidFill>
                          <a:effectLst/>
                          <a:latin typeface="Arial" panose="020B0604020202020204" pitchFamily="34" charset="0"/>
                          <a:ea typeface="+mn-ea"/>
                          <a:cs typeface="+mn-cs"/>
                        </a:rPr>
                        <a:t>6.3%</a:t>
                      </a:r>
                      <a:endParaRPr lang="en-US" sz="1200" b="1" i="0" u="none" strike="noStrike" kern="1200" dirty="0">
                        <a:solidFill>
                          <a:srgbClr val="558ED5"/>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26866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2">
                              <a:lumMod val="60000"/>
                              <a:lumOff val="40000"/>
                            </a:schemeClr>
                          </a:solidFill>
                          <a:effectLst/>
                          <a:latin typeface="Arial" charset="0"/>
                        </a:rPr>
                        <a:t>Indirect tax to GDP ratio</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algn="r" rtl="0" fontAlgn="ctr"/>
                      <a:r>
                        <a:rPr lang="en-US" sz="1200" b="1" i="0" u="none" strike="noStrike" dirty="0" smtClean="0">
                          <a:solidFill>
                            <a:srgbClr val="558ED5"/>
                          </a:solidFill>
                          <a:effectLst/>
                          <a:latin typeface="Arial" panose="020B0604020202020204" pitchFamily="34" charset="0"/>
                        </a:rPr>
                        <a:t>5.4%</a:t>
                      </a:r>
                      <a:endParaRPr lang="en-US" sz="1200" b="1" i="0" u="none" strike="noStrike" dirty="0">
                        <a:solidFill>
                          <a:srgbClr val="558ED5"/>
                        </a:solidFill>
                        <a:effectLst/>
                        <a:latin typeface="Arial" panose="020B0604020202020204" pitchFamily="34" charset="0"/>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558ED5"/>
                          </a:solidFill>
                          <a:effectLst/>
                          <a:latin typeface="Arial" panose="020B0604020202020204" pitchFamily="34" charset="0"/>
                          <a:ea typeface="+mn-ea"/>
                          <a:cs typeface="+mn-cs"/>
                        </a:rPr>
                        <a:t>5.9%</a:t>
                      </a:r>
                      <a:endParaRPr lang="en-US" sz="1200" b="1" i="0" u="none" strike="noStrike" kern="1200" dirty="0">
                        <a:solidFill>
                          <a:srgbClr val="558ED5"/>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558ED5"/>
                          </a:solidFill>
                          <a:effectLst/>
                          <a:latin typeface="Arial" panose="020B0604020202020204" pitchFamily="34" charset="0"/>
                          <a:ea typeface="+mn-ea"/>
                          <a:cs typeface="+mn-cs"/>
                        </a:rPr>
                        <a:t>5.6%</a:t>
                      </a:r>
                      <a:endParaRPr lang="en-US" sz="1200" b="1" i="0" u="none" strike="noStrike" kern="1200" dirty="0">
                        <a:solidFill>
                          <a:srgbClr val="558ED5"/>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algn="r" defTabSz="914400" rtl="0" eaLnBrk="1" fontAlgn="ctr" latinLnBrk="0" hangingPunct="1"/>
                      <a:r>
                        <a:rPr lang="en-US" sz="1200" b="1" i="0" u="none" strike="noStrike" kern="1200" dirty="0" smtClean="0">
                          <a:solidFill>
                            <a:srgbClr val="558ED5"/>
                          </a:solidFill>
                          <a:effectLst/>
                          <a:latin typeface="Arial" panose="020B0604020202020204" pitchFamily="34" charset="0"/>
                          <a:ea typeface="+mn-ea"/>
                          <a:cs typeface="+mn-cs"/>
                        </a:rPr>
                        <a:t>5.3%</a:t>
                      </a:r>
                      <a:endParaRPr lang="en-US" sz="1200" b="1" i="0" u="none" strike="noStrike" kern="1200" dirty="0">
                        <a:solidFill>
                          <a:srgbClr val="558ED5"/>
                        </a:solidFill>
                        <a:effectLst/>
                        <a:latin typeface="Arial" panose="020B0604020202020204" pitchFamily="34" charset="0"/>
                        <a:ea typeface="+mn-ea"/>
                        <a:cs typeface="+mn-cs"/>
                      </a:endParaRPr>
                    </a:p>
                  </a:txBody>
                  <a:tcPr marL="9525" marR="9525" marT="9525" marB="0" anchor="ctr">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bl>
          </a:graphicData>
        </a:graphic>
      </p:graphicFrame>
      <p:sp>
        <p:nvSpPr>
          <p:cNvPr id="36936" name="Text Box 332"/>
          <p:cNvSpPr txBox="1">
            <a:spLocks noChangeArrowheads="1"/>
          </p:cNvSpPr>
          <p:nvPr/>
        </p:nvSpPr>
        <p:spPr bwMode="auto">
          <a:xfrm>
            <a:off x="6792141" y="1098656"/>
            <a:ext cx="1905000" cy="307777"/>
          </a:xfrm>
          <a:prstGeom prst="rect">
            <a:avLst/>
          </a:prstGeom>
          <a:noFill/>
          <a:ln w="9525">
            <a:noFill/>
            <a:miter lim="800000"/>
            <a:headEnd/>
            <a:tailEnd/>
          </a:ln>
        </p:spPr>
        <p:txBody>
          <a:bodyPr>
            <a:spAutoFit/>
          </a:bodyPr>
          <a:lstStyle/>
          <a:p>
            <a:pPr algn="r">
              <a:buFontTx/>
              <a:buNone/>
            </a:pPr>
            <a:r>
              <a:rPr lang="en-US" sz="1400" u="none" kern="0" dirty="0">
                <a:latin typeface="Rupee Foradian" pitchFamily="34" charset="0"/>
              </a:rPr>
              <a:t>INR</a:t>
            </a:r>
            <a:r>
              <a:rPr lang="en-US" sz="1400" u="none" dirty="0">
                <a:latin typeface="Arial" charset="0"/>
              </a:rPr>
              <a:t> cr</a:t>
            </a:r>
            <a:endParaRPr lang="en-US" sz="1400" b="1" i="1" u="none" dirty="0">
              <a:latin typeface="Arial" charset="0"/>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45</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10394671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Video </a:t>
            </a:r>
            <a:r>
              <a:rPr lang="en-US" dirty="0" smtClean="0"/>
              <a:t>7</a:t>
            </a:r>
            <a:endParaRPr lang="en-US" i="1" dirty="0">
              <a:solidFill>
                <a:srgbClr val="FF0000"/>
              </a:solidFill>
            </a:endParaRPr>
          </a:p>
        </p:txBody>
      </p:sp>
      <p:sp>
        <p:nvSpPr>
          <p:cNvPr id="11267" name="Rectangle 3"/>
          <p:cNvSpPr>
            <a:spLocks noGrp="1" noChangeArrowheads="1"/>
          </p:cNvSpPr>
          <p:nvPr>
            <p:ph type="body" idx="1"/>
          </p:nvPr>
        </p:nvSpPr>
        <p:spPr>
          <a:xfrm>
            <a:off x="457200" y="1340768"/>
            <a:ext cx="8229600" cy="4785395"/>
          </a:xfrm>
        </p:spPr>
        <p:txBody>
          <a:bodyPr>
            <a:noAutofit/>
          </a:bodyPr>
          <a:lstStyle/>
          <a:p>
            <a:pPr algn="just"/>
            <a:r>
              <a:rPr lang="en-US" b="1" dirty="0"/>
              <a:t>Direct tax proposals</a:t>
            </a:r>
          </a:p>
          <a:p>
            <a:pPr algn="just"/>
            <a:r>
              <a:rPr lang="en-US" sz="2400" dirty="0"/>
              <a:t>FM Speech – Para 110 &amp; 127</a:t>
            </a:r>
          </a:p>
          <a:p>
            <a:pPr algn="just"/>
            <a:r>
              <a:rPr lang="en-IN" sz="1800" dirty="0"/>
              <a:t>“110. So far as corporate tax is concerned, we continue with phased reduction in rates. Currently, the lower rate of 25 % is only applicable to companies having annual turnover up to 250 Crore. I propose to widen this to include all companies having annual turnover up to 400 crore. This will cover 99.3% of the companies. Now only 0.7% of companies will remain outside this rate.</a:t>
            </a:r>
          </a:p>
          <a:p>
            <a:pPr algn="just"/>
            <a:r>
              <a:rPr lang="en-IN" sz="1800" dirty="0"/>
              <a:t>127. Mr Speaker Sir, as I have stated earlier, we have taken several measures in the past to alleviate the tax burden on small and medium income-earners as those having annual income up to 5 lakh are not required to pay any income-tax. We are thankful to the taxpayers who play a major role in nation building by paying their taxes. However, in view of rising income levels, those in the highest income brackets, need to contribute more to the Nation’s development. I, therefore, propose to enhance surcharge on individuals having taxable income from 2 crore to 5 crore and 5 crore and above so that effective tax rates for these two categories will increase by around 3 % and 7 % respectively.”</a:t>
            </a:r>
            <a:endParaRPr lang="en-US" sz="1800" dirty="0"/>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3" name="Rectangle 2"/>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4" name="Rectangle 3"/>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5" name="Slide Number Placeholder 4"/>
          <p:cNvSpPr>
            <a:spLocks noGrp="1"/>
          </p:cNvSpPr>
          <p:nvPr>
            <p:ph type="sldNum" sz="quarter" idx="12"/>
          </p:nvPr>
        </p:nvSpPr>
        <p:spPr/>
        <p:txBody>
          <a:bodyPr/>
          <a:lstStyle/>
          <a:p>
            <a:fld id="{2E54E9D4-680A-4C51-B61D-1CC0F8B86EE1}" type="slidenum">
              <a:rPr lang="en-IN" smtClean="0"/>
              <a:t>46</a:t>
            </a:fld>
            <a:endParaRPr lang="en-IN" dirty="0"/>
          </a:p>
        </p:txBody>
      </p:sp>
      <p:sp>
        <p:nvSpPr>
          <p:cNvPr id="7" name="Footer Placeholder 6"/>
          <p:cNvSpPr>
            <a:spLocks noGrp="1"/>
          </p:cNvSpPr>
          <p:nvPr>
            <p:ph type="ftr" sz="quarter" idx="11"/>
          </p:nvPr>
        </p:nvSpPr>
        <p:spPr/>
        <p:txBody>
          <a:bodyPr/>
          <a:lstStyle/>
          <a:p>
            <a:r>
              <a:rPr lang="en-US"/>
              <a:t>SIRC of ICAI</a:t>
            </a:r>
            <a:endParaRPr lang="en-IN" dirty="0"/>
          </a:p>
        </p:txBody>
      </p:sp>
      <p:sp>
        <p:nvSpPr>
          <p:cNvPr id="6" name="Date Placeholder 5"/>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8163297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565150" y="1196752"/>
            <a:ext cx="8311952" cy="5351907"/>
          </a:xfrm>
        </p:spPr>
        <p:txBody>
          <a:bodyPr>
            <a:noAutofit/>
          </a:bodyPr>
          <a:lstStyle/>
          <a:p>
            <a:pPr algn="just"/>
            <a:r>
              <a:rPr lang="en-IN" sz="1700" dirty="0" smtClean="0"/>
              <a:t>For </a:t>
            </a:r>
            <a:r>
              <a:rPr lang="en-IN" sz="1700" dirty="0"/>
              <a:t>individuals with taxable income of Rs 2-5 crore, surcharge is increased from 15% to 25%, resulting in an effective tax rate of 39% compared to 35.9%.  An increase of about 3%.</a:t>
            </a:r>
          </a:p>
          <a:p>
            <a:pPr algn="just"/>
            <a:r>
              <a:rPr lang="en-IN" sz="1700" dirty="0"/>
              <a:t>For individuals with taxable income of above Rs 5 crore, surcharge is increased from 15% to 37%, an increase of 22%. This results in an effective tax rate of 42.74%., an increase of about 7%. </a:t>
            </a:r>
          </a:p>
          <a:p>
            <a:pPr algn="just"/>
            <a:r>
              <a:rPr lang="en-IN" sz="1700" dirty="0"/>
              <a:t>An additional deduction of up to Rs. 1.5 lakh for interest paid on loans borrowed up to 31.03.2020 for purchase of an affordable self-occupied house valued up to 45 lakh. A first-time buyer purchasing an affordable house will now get an enhanced interest deduction up to Rs. 3.5 lakh. </a:t>
            </a:r>
            <a:endParaRPr lang="en-IN" sz="1700" dirty="0" smtClean="0"/>
          </a:p>
          <a:p>
            <a:pPr algn="just"/>
            <a:r>
              <a:rPr lang="en-IN" sz="1700" dirty="0"/>
              <a:t>Additional income tax deduction of </a:t>
            </a:r>
            <a:r>
              <a:rPr lang="en-IN" sz="1700" dirty="0" err="1"/>
              <a:t>Rs</a:t>
            </a:r>
            <a:r>
              <a:rPr lang="en-IN" sz="1700" dirty="0"/>
              <a:t>. 1.5 lakh on the interest paid on loans taken to purchase electric vehicles. This amounts to a benefit of around 2.5 lakh over the loan period to taxpayers who take loans to purchase electric vehicle</a:t>
            </a:r>
            <a:r>
              <a:rPr lang="en-IN" sz="1700" dirty="0" smtClean="0"/>
              <a:t>.</a:t>
            </a:r>
          </a:p>
          <a:p>
            <a:pPr algn="just"/>
            <a:r>
              <a:rPr lang="en-IN" sz="1700" dirty="0"/>
              <a:t>TDS of 2% on cash withdrawal exceeding 1 crore in a year from a bank account.</a:t>
            </a:r>
          </a:p>
          <a:p>
            <a:pPr algn="just">
              <a:spcBef>
                <a:spcPts val="420"/>
              </a:spcBef>
            </a:pPr>
            <a:r>
              <a:rPr lang="en-IN" sz="1700" dirty="0"/>
              <a:t>For ease and convenience of tax payers, PAN and </a:t>
            </a:r>
            <a:r>
              <a:rPr lang="en-IN" sz="1700" dirty="0" err="1"/>
              <a:t>Aadhaar</a:t>
            </a:r>
            <a:r>
              <a:rPr lang="en-IN" sz="1700" dirty="0"/>
              <a:t> made interchangeable. Those who do not have PAN can file IT returns by quoting their </a:t>
            </a:r>
            <a:r>
              <a:rPr lang="en-IN" sz="1700" dirty="0" err="1"/>
              <a:t>Aadhaar</a:t>
            </a:r>
            <a:r>
              <a:rPr lang="en-IN" sz="1700" dirty="0"/>
              <a:t> number and also use it wherever they are required to quote PAN.</a:t>
            </a:r>
          </a:p>
          <a:p>
            <a:pPr algn="just"/>
            <a:endParaRPr lang="en-IN" sz="1800" dirty="0"/>
          </a:p>
          <a:p>
            <a:pPr algn="just"/>
            <a:endParaRPr lang="en-IN" sz="1800" dirty="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IN" b="1" dirty="0">
                <a:solidFill>
                  <a:schemeClr val="tx2"/>
                </a:solidFill>
              </a:rPr>
              <a:t>Direct taxes</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47</a:t>
            </a:fld>
            <a:endParaRPr lang="en-IN" dirty="0"/>
          </a:p>
        </p:txBody>
      </p:sp>
      <p:sp>
        <p:nvSpPr>
          <p:cNvPr id="3" name="Footer Placeholder 2"/>
          <p:cNvSpPr>
            <a:spLocks noGrp="1"/>
          </p:cNvSpPr>
          <p:nvPr>
            <p:ph type="ftr" sz="quarter" idx="11"/>
          </p:nvPr>
        </p:nvSpPr>
        <p:spPr/>
        <p:txBody>
          <a:bodyPr/>
          <a:lstStyle/>
          <a:p>
            <a:r>
              <a:rPr lang="en-US" dirty="0"/>
              <a:t>SIRC of ICAI</a:t>
            </a:r>
            <a:endParaRPr lang="en-IN" dirty="0"/>
          </a:p>
        </p:txBody>
      </p:sp>
      <p:sp>
        <p:nvSpPr>
          <p:cNvPr id="4" name="Date Placeholder 3"/>
          <p:cNvSpPr>
            <a:spLocks noGrp="1"/>
          </p:cNvSpPr>
          <p:nvPr>
            <p:ph type="dt" sz="half" idx="10"/>
          </p:nvPr>
        </p:nvSpPr>
        <p:spPr/>
        <p:txBody>
          <a:bodyPr/>
          <a:lstStyle/>
          <a:p>
            <a:r>
              <a:rPr lang="en-US" dirty="0"/>
              <a:t>06-07-2019</a:t>
            </a:r>
            <a:endParaRPr lang="en-IN" dirty="0"/>
          </a:p>
        </p:txBody>
      </p:sp>
    </p:spTree>
    <p:extLst>
      <p:ext uri="{BB962C8B-B14F-4D97-AF65-F5344CB8AC3E}">
        <p14:creationId xmlns:p14="http://schemas.microsoft.com/office/powerpoint/2010/main" val="26504934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565150" y="1196752"/>
            <a:ext cx="8311952" cy="5351907"/>
          </a:xfrm>
        </p:spPr>
        <p:txBody>
          <a:bodyPr>
            <a:noAutofit/>
          </a:bodyPr>
          <a:lstStyle/>
          <a:p>
            <a:pPr algn="just">
              <a:spcBef>
                <a:spcPts val="420"/>
              </a:spcBef>
            </a:pPr>
            <a:r>
              <a:rPr lang="en-IN" sz="1650" dirty="0" smtClean="0"/>
              <a:t>Pre-filled </a:t>
            </a:r>
            <a:r>
              <a:rPr lang="en-IN" sz="1650" dirty="0"/>
              <a:t>tax returns will be made available to taxpayers which will contain details of salary income, capital gains from securities, bank interests, and dividends etc. and tax deductions. </a:t>
            </a:r>
            <a:endParaRPr lang="en-IN" sz="1650" dirty="0" smtClean="0"/>
          </a:p>
          <a:p>
            <a:pPr algn="just">
              <a:spcBef>
                <a:spcPts val="420"/>
              </a:spcBef>
            </a:pPr>
            <a:r>
              <a:rPr lang="en-IN" sz="1650" dirty="0"/>
              <a:t>A scheme of faceless assessment in electronic mode involving no human interface is being launched this year in a phased manner. To start with, such e-assessments shall be carried out in cases requiring verification of certain specified transactions or discrepancies.</a:t>
            </a:r>
          </a:p>
          <a:p>
            <a:pPr algn="just">
              <a:spcBef>
                <a:spcPts val="420"/>
              </a:spcBef>
            </a:pPr>
            <a:r>
              <a:rPr lang="en-IN" sz="1650" dirty="0"/>
              <a:t>Cases selected for scrutiny shall be allocated to assessment units in a random manner and notices shall be issued electronically by a Central Cell, without disclosing the name, designation or location of the Assessing Officer. </a:t>
            </a:r>
          </a:p>
          <a:p>
            <a:pPr algn="just">
              <a:spcBef>
                <a:spcPts val="420"/>
              </a:spcBef>
            </a:pPr>
            <a:r>
              <a:rPr lang="en-IN" sz="1650" dirty="0"/>
              <a:t>An individual or HUF will be required to apply TDS @ 5% if the annual payment made to a contractor or professional exceeds </a:t>
            </a:r>
            <a:r>
              <a:rPr lang="en-IN" sz="1650" dirty="0" err="1"/>
              <a:t>Rs</a:t>
            </a:r>
            <a:r>
              <a:rPr lang="en-IN" sz="1650" dirty="0"/>
              <a:t>. 50 lakh. </a:t>
            </a:r>
            <a:endParaRPr lang="en-IN" sz="1650" dirty="0" smtClean="0"/>
          </a:p>
          <a:p>
            <a:pPr algn="just">
              <a:spcBef>
                <a:spcPts val="420"/>
              </a:spcBef>
            </a:pPr>
            <a:r>
              <a:rPr lang="en-IN" sz="1600" dirty="0"/>
              <a:t>For TDS on payment made for acquisition of immovable property, consideration shall include other charges in the nature of club membership fee, car parking fee, electricity and water facility fee, maintenance fee, advance fee or any other charges of similar nature which are incidental to the purchase of immovable property.</a:t>
            </a:r>
          </a:p>
          <a:p>
            <a:pPr algn="just">
              <a:spcBef>
                <a:spcPts val="420"/>
              </a:spcBef>
            </a:pPr>
            <a:r>
              <a:rPr lang="en-IN" sz="1600" dirty="0"/>
              <a:t>To ensure that persons who enter into high value transactions also furnish return of income, compulsory return filing for persons who have deposited more than </a:t>
            </a:r>
            <a:r>
              <a:rPr lang="en-IN" sz="1600" dirty="0" err="1"/>
              <a:t>Rs</a:t>
            </a:r>
            <a:r>
              <a:rPr lang="en-IN" sz="1600" dirty="0"/>
              <a:t>. 1 crore in a current account in a year, or who have spent more than </a:t>
            </a:r>
            <a:r>
              <a:rPr lang="en-IN" sz="1600" dirty="0" err="1"/>
              <a:t>Rs</a:t>
            </a:r>
            <a:r>
              <a:rPr lang="en-IN" sz="1600" dirty="0"/>
              <a:t>. 2 lakh on foreign travel or more than </a:t>
            </a:r>
            <a:r>
              <a:rPr lang="en-IN" sz="1600" dirty="0" err="1"/>
              <a:t>Rs</a:t>
            </a:r>
            <a:r>
              <a:rPr lang="en-IN" sz="1600" dirty="0"/>
              <a:t>. 1 lakh on electricity consumption in a year or who fulfils the prescribed conditions.</a:t>
            </a:r>
          </a:p>
          <a:p>
            <a:pPr algn="just">
              <a:spcBef>
                <a:spcPts val="420"/>
              </a:spcBef>
            </a:pPr>
            <a:endParaRPr lang="en-US" sz="1650" dirty="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IN" b="1" dirty="0">
                <a:solidFill>
                  <a:schemeClr val="tx2"/>
                </a:solidFill>
              </a:rPr>
              <a:t>Direct taxes</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48</a:t>
            </a:fld>
            <a:endParaRPr lang="en-IN" dirty="0"/>
          </a:p>
        </p:txBody>
      </p:sp>
      <p:sp>
        <p:nvSpPr>
          <p:cNvPr id="3" name="Footer Placeholder 2"/>
          <p:cNvSpPr>
            <a:spLocks noGrp="1"/>
          </p:cNvSpPr>
          <p:nvPr>
            <p:ph type="ftr" sz="quarter" idx="11"/>
          </p:nvPr>
        </p:nvSpPr>
        <p:spPr/>
        <p:txBody>
          <a:bodyPr/>
          <a:lstStyle/>
          <a:p>
            <a:r>
              <a:rPr lang="en-US" dirty="0"/>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37461790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173436"/>
            <a:ext cx="8311952" cy="5351907"/>
          </a:xfrm>
        </p:spPr>
        <p:txBody>
          <a:bodyPr>
            <a:noAutofit/>
          </a:bodyPr>
          <a:lstStyle/>
          <a:p>
            <a:pPr algn="just"/>
            <a:r>
              <a:rPr lang="en-US" sz="1800" dirty="0"/>
              <a:t>Income tax rate reduced to 25% for companies with annual turnover up to Rs. 400 </a:t>
            </a:r>
            <a:r>
              <a:rPr lang="en-US" sz="1800" dirty="0" err="1"/>
              <a:t>crs</a:t>
            </a:r>
            <a:r>
              <a:rPr lang="en-US" sz="1800" dirty="0"/>
              <a:t>. </a:t>
            </a:r>
            <a:r>
              <a:rPr lang="en-IN" sz="1800" dirty="0"/>
              <a:t>This reduced rate will cover 99.3% of the companies.</a:t>
            </a:r>
            <a:endParaRPr lang="en-US" sz="1800" dirty="0"/>
          </a:p>
          <a:p>
            <a:pPr algn="just"/>
            <a:r>
              <a:rPr lang="en-IN" sz="1800" dirty="0"/>
              <a:t>In </a:t>
            </a:r>
            <a:r>
              <a:rPr lang="en-IN" sz="1800" dirty="0" smtClean="0"/>
              <a:t>order </a:t>
            </a:r>
            <a:r>
              <a:rPr lang="en-IN" sz="1800" dirty="0"/>
              <a:t>to discourage the practice of avoiding Dividend Distribution Tax (DDT) through buy back of shares by listed companies, it is proposed to provide that listed companies shall also be liable to pay additional tax at 20% in case of buy back of shares, as is the case currently for unlisted companies.</a:t>
            </a:r>
          </a:p>
          <a:p>
            <a:pPr algn="just"/>
            <a:r>
              <a:rPr lang="en-IN" sz="1800" dirty="0"/>
              <a:t>It is proposed to allow pass through of losses in cases of Category I and II AIF similar to pass through of income which is allowed </a:t>
            </a:r>
            <a:r>
              <a:rPr lang="en-IN" sz="1800" dirty="0" err="1"/>
              <a:t>atpresent</a:t>
            </a:r>
            <a:endParaRPr lang="en-IN" sz="1800" dirty="0"/>
          </a:p>
          <a:p>
            <a:pPr algn="just"/>
            <a:r>
              <a:rPr lang="en-IN" sz="1800" dirty="0"/>
              <a:t>In order to boost economic growth and Make in India, the government will launch a scheme to invite global companies through a transparent competitive bidding to set up mega-manufacturing plants in sunrise and advanced technology areas such as Semi-conductor Fabrication (FAB), Solar Photo Voltaic cells, Lithium storage batteries, Solar electric charging infrastructure, Computer Servers, Laptops, etc. and provide them investment linked income tax exemptions under section 35 AD of the Income Tax Act, and other indirect tax benefits</a:t>
            </a:r>
            <a:r>
              <a:rPr lang="en-IN" sz="1800" dirty="0" smtClean="0"/>
              <a:t>.</a:t>
            </a:r>
          </a:p>
          <a:p>
            <a:pPr algn="just"/>
            <a:r>
              <a:rPr lang="en-IN" sz="1800" dirty="0"/>
              <a:t>In order to promote the development of world class financial infrastructure in India, additional tax benefits are proposed in respect of businesses carried on from an IFSC</a:t>
            </a:r>
          </a:p>
          <a:p>
            <a:pPr algn="just"/>
            <a:endParaRPr lang="en-IN" sz="1800" dirty="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IN" b="1" dirty="0">
                <a:solidFill>
                  <a:schemeClr val="tx2"/>
                </a:solidFill>
              </a:rPr>
              <a:t>Corporate taxes</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49</a:t>
            </a:fld>
            <a:endParaRPr lang="en-IN" dirty="0"/>
          </a:p>
        </p:txBody>
      </p:sp>
      <p:sp>
        <p:nvSpPr>
          <p:cNvPr id="3" name="Footer Placeholder 2"/>
          <p:cNvSpPr>
            <a:spLocks noGrp="1"/>
          </p:cNvSpPr>
          <p:nvPr>
            <p:ph type="ftr" sz="quarter" idx="11"/>
          </p:nvPr>
        </p:nvSpPr>
        <p:spPr/>
        <p:txBody>
          <a:bodyPr/>
          <a:lstStyle/>
          <a:p>
            <a:r>
              <a:rPr lang="en-US" dirty="0"/>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3539680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260648"/>
            <a:ext cx="8208912" cy="792088"/>
          </a:xfrm>
          <a:solidFill>
            <a:schemeClr val="accent6">
              <a:lumMod val="40000"/>
              <a:lumOff val="60000"/>
            </a:schemeClr>
          </a:solidFill>
          <a:ln>
            <a:solidFill>
              <a:srgbClr val="FF0000"/>
            </a:solidFill>
          </a:ln>
        </p:spPr>
        <p:txBody>
          <a:bodyPr>
            <a:normAutofit/>
          </a:bodyPr>
          <a:lstStyle/>
          <a:p>
            <a:r>
              <a:rPr lang="en-IN" sz="3600" b="1" dirty="0">
                <a:solidFill>
                  <a:schemeClr val="tx2"/>
                </a:solidFill>
              </a:rPr>
              <a:t>India – GDP Projection</a:t>
            </a:r>
          </a:p>
        </p:txBody>
      </p:sp>
      <p:sp>
        <p:nvSpPr>
          <p:cNvPr id="3" name="Slide Number Placeholder 2"/>
          <p:cNvSpPr>
            <a:spLocks noGrp="1"/>
          </p:cNvSpPr>
          <p:nvPr>
            <p:ph type="sldNum" sz="quarter" idx="12"/>
          </p:nvPr>
        </p:nvSpPr>
        <p:spPr/>
        <p:txBody>
          <a:bodyPr/>
          <a:lstStyle/>
          <a:p>
            <a:fld id="{2E54E9D4-680A-4C51-B61D-1CC0F8B86EE1}" type="slidenum">
              <a:rPr lang="en-IN" smtClean="0"/>
              <a:t>5</a:t>
            </a:fld>
            <a:endParaRPr lang="en-IN" dirty="0"/>
          </a:p>
        </p:txBody>
      </p:sp>
      <p:sp>
        <p:nvSpPr>
          <p:cNvPr id="7" name="TextBox 6"/>
          <p:cNvSpPr txBox="1"/>
          <p:nvPr/>
        </p:nvSpPr>
        <p:spPr>
          <a:xfrm>
            <a:off x="467544" y="5517232"/>
            <a:ext cx="8136904" cy="584775"/>
          </a:xfrm>
          <a:prstGeom prst="rect">
            <a:avLst/>
          </a:prstGeom>
          <a:noFill/>
        </p:spPr>
        <p:txBody>
          <a:bodyPr wrap="square" rtlCol="0">
            <a:sp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India needs to grow at 9% CAGR net of inflation (~3.5%) to build a USD 10T economy by 2030</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China’s GDP grew at an average of 9.9% p.a. from 1979 to 2011</a:t>
            </a:r>
          </a:p>
        </p:txBody>
      </p:sp>
      <p:sp>
        <p:nvSpPr>
          <p:cNvPr id="2" name="Footer Placeholder 1"/>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grpSp>
        <p:nvGrpSpPr>
          <p:cNvPr id="10" name="Group 9">
            <a:extLst>
              <a:ext uri="{FF2B5EF4-FFF2-40B4-BE49-F238E27FC236}">
                <a16:creationId xmlns:a16="http://schemas.microsoft.com/office/drawing/2014/main" xmlns="" id="{8412AFFE-2A65-43FB-9A35-55E03A468AB8}"/>
              </a:ext>
            </a:extLst>
          </p:cNvPr>
          <p:cNvGrpSpPr/>
          <p:nvPr/>
        </p:nvGrpSpPr>
        <p:grpSpPr>
          <a:xfrm>
            <a:off x="539552" y="1628800"/>
            <a:ext cx="8265276" cy="3608778"/>
            <a:chOff x="1517901" y="1650895"/>
            <a:chExt cx="8894588" cy="4149830"/>
          </a:xfrm>
        </p:grpSpPr>
        <p:sp>
          <p:nvSpPr>
            <p:cNvPr id="11" name="TextBox 10">
              <a:extLst>
                <a:ext uri="{FF2B5EF4-FFF2-40B4-BE49-F238E27FC236}">
                  <a16:creationId xmlns:a16="http://schemas.microsoft.com/office/drawing/2014/main" xmlns="" id="{50557966-BC5F-413B-A905-39FB61518C8B}"/>
                </a:ext>
              </a:extLst>
            </p:cNvPr>
            <p:cNvSpPr txBox="1"/>
            <p:nvPr/>
          </p:nvSpPr>
          <p:spPr>
            <a:xfrm rot="16200000">
              <a:off x="1205898" y="2241759"/>
              <a:ext cx="885615" cy="261610"/>
            </a:xfrm>
            <a:prstGeom prst="rect">
              <a:avLst/>
            </a:prstGeom>
            <a:noFill/>
          </p:spPr>
          <p:txBody>
            <a:bodyPr wrap="square" rtlCol="0">
              <a:spAutoFit/>
            </a:bodyPr>
            <a:lstStyle/>
            <a:p>
              <a:pPr algn="ctr"/>
              <a:r>
                <a:rPr lang="en-IN" sz="1100" b="1" dirty="0">
                  <a:solidFill>
                    <a:schemeClr val="bg1">
                      <a:lumMod val="50000"/>
                    </a:schemeClr>
                  </a:solidFill>
                  <a:latin typeface="Roboto" pitchFamily="2" charset="0"/>
                  <a:ea typeface="Roboto" pitchFamily="2" charset="0"/>
                  <a:cs typeface="Raavi" panose="020B0502040204020203" pitchFamily="34" charset="0"/>
                </a:rPr>
                <a:t>TRILLIONS</a:t>
              </a:r>
            </a:p>
          </p:txBody>
        </p:sp>
        <p:pic>
          <p:nvPicPr>
            <p:cNvPr id="12" name="Picture 11" descr="A close up of a map&#10;&#10;Description automatically generated">
              <a:extLst>
                <a:ext uri="{FF2B5EF4-FFF2-40B4-BE49-F238E27FC236}">
                  <a16:creationId xmlns:a16="http://schemas.microsoft.com/office/drawing/2014/main" xmlns="" id="{C95F7FFC-8A3F-4C3B-9473-7F6F2B70356E}"/>
                </a:ext>
              </a:extLst>
            </p:cNvPr>
            <p:cNvPicPr>
              <a:picLocks noChangeAspect="1"/>
            </p:cNvPicPr>
            <p:nvPr/>
          </p:nvPicPr>
          <p:blipFill>
            <a:blip r:embed="rId2"/>
            <a:stretch>
              <a:fillRect/>
            </a:stretch>
          </p:blipFill>
          <p:spPr>
            <a:xfrm>
              <a:off x="1779510" y="1650895"/>
              <a:ext cx="8632979" cy="4149830"/>
            </a:xfrm>
            <a:prstGeom prst="rect">
              <a:avLst/>
            </a:prstGeom>
          </p:spPr>
        </p:pic>
      </p:grpSp>
      <p:sp>
        <p:nvSpPr>
          <p:cNvPr id="13" name="Footer Placeholder 2">
            <a:extLst>
              <a:ext uri="{FF2B5EF4-FFF2-40B4-BE49-F238E27FC236}">
                <a16:creationId xmlns:a16="http://schemas.microsoft.com/office/drawing/2014/main" xmlns="" id="{05F0151B-BCDF-4A91-AAA4-29DDB459D636}"/>
              </a:ext>
            </a:extLst>
          </p:cNvPr>
          <p:cNvSpPr txBox="1">
            <a:spLocks/>
          </p:cNvSpPr>
          <p:nvPr/>
        </p:nvSpPr>
        <p:spPr>
          <a:xfrm>
            <a:off x="841114" y="1160316"/>
            <a:ext cx="4716723" cy="400110"/>
          </a:xfrm>
          <a:prstGeom prst="rect">
            <a:avLst/>
          </a:prstGeom>
        </p:spPr>
        <p:txBody>
          <a:bodyPr wrap="square">
            <a:spAutoFit/>
          </a:bodyPr>
          <a:lstStyle>
            <a:defPPr>
              <a:defRPr lang="en-US"/>
            </a:defPPr>
            <a:lvl1pPr>
              <a:defRPr sz="4000" b="1">
                <a:solidFill>
                  <a:schemeClr val="tx1">
                    <a:lumMod val="75000"/>
                    <a:lumOff val="25000"/>
                  </a:schemeClr>
                </a:solidFill>
                <a:latin typeface="DINEngschrift" pitchFamily="2" charset="0"/>
                <a:ea typeface="Roboto" panose="02000000000000000000" pitchFamily="2" charset="0"/>
              </a:defRPr>
            </a:lvl1pPr>
            <a:lvl2pPr>
              <a:defRPr/>
            </a:lvl2pPr>
            <a:lvl3pPr>
              <a:defRPr/>
            </a:lvl3pPr>
            <a:lvl4pPr>
              <a:defRPr/>
            </a:lvl4pPr>
            <a:lvl5pPr>
              <a:defRPr/>
            </a:lvl5pPr>
            <a:lvl6pPr>
              <a:defRPr/>
            </a:lvl6pPr>
            <a:lvl7pPr>
              <a:defRPr/>
            </a:lvl7pPr>
            <a:lvl8pPr>
              <a:defRPr/>
            </a:lvl8pPr>
            <a:lvl9pPr>
              <a:defRPr/>
            </a:lvl9pPr>
          </a:lstStyle>
          <a:p>
            <a:r>
              <a:rPr lang="en-US" sz="2000" b="0" dirty="0">
                <a:latin typeface="Open Sans" panose="020B0606030504020204" pitchFamily="34" charset="0"/>
                <a:ea typeface="Open Sans" panose="020B0606030504020204" pitchFamily="34" charset="0"/>
                <a:cs typeface="Open Sans" panose="020B0606030504020204" pitchFamily="34" charset="0"/>
              </a:rPr>
              <a:t>We are where China was in 2002</a:t>
            </a:r>
          </a:p>
        </p:txBody>
      </p:sp>
    </p:spTree>
    <p:extLst>
      <p:ext uri="{BB962C8B-B14F-4D97-AF65-F5344CB8AC3E}">
        <p14:creationId xmlns:p14="http://schemas.microsoft.com/office/powerpoint/2010/main" val="14186164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03435" y="188640"/>
            <a:ext cx="8178249" cy="936104"/>
          </a:xfrm>
          <a:solidFill>
            <a:schemeClr val="accent6">
              <a:lumMod val="40000"/>
              <a:lumOff val="60000"/>
            </a:schemeClr>
          </a:solidFill>
          <a:ln>
            <a:solidFill>
              <a:schemeClr val="accent2"/>
            </a:solidFill>
          </a:ln>
        </p:spPr>
        <p:txBody>
          <a:bodyPr vert="horz" lIns="91440" tIns="45720" rIns="91440" bIns="45720" rtlCol="0" anchor="ctr">
            <a:noAutofit/>
          </a:bodyPr>
          <a:lstStyle/>
          <a:p>
            <a:r>
              <a:rPr lang="en-US" sz="3600" b="1" dirty="0">
                <a:solidFill>
                  <a:schemeClr val="tx2"/>
                </a:solidFill>
              </a:rPr>
              <a:t>Worldwide corporate tax rates</a:t>
            </a:r>
          </a:p>
        </p:txBody>
      </p:sp>
      <p:sp>
        <p:nvSpPr>
          <p:cNvPr id="2" name="Slide Number Placeholder 1"/>
          <p:cNvSpPr>
            <a:spLocks noGrp="1"/>
          </p:cNvSpPr>
          <p:nvPr>
            <p:ph type="sldNum" sz="quarter" idx="12"/>
          </p:nvPr>
        </p:nvSpPr>
        <p:spPr/>
        <p:txBody>
          <a:bodyPr/>
          <a:lstStyle/>
          <a:p>
            <a:fld id="{2E54E9D4-680A-4C51-B61D-1CC0F8B86EE1}" type="slidenum">
              <a:rPr lang="en-IN" smtClean="0"/>
              <a:t>50</a:t>
            </a:fld>
            <a:endParaRPr lang="en-IN" dirty="0"/>
          </a:p>
        </p:txBody>
      </p:sp>
      <p:sp>
        <p:nvSpPr>
          <p:cNvPr id="7" name="Content Placeholder 2"/>
          <p:cNvSpPr>
            <a:spLocks noGrp="1"/>
          </p:cNvSpPr>
          <p:nvPr>
            <p:ph idx="1"/>
          </p:nvPr>
        </p:nvSpPr>
        <p:spPr>
          <a:xfrm>
            <a:off x="486153" y="1297683"/>
            <a:ext cx="8229600" cy="4486940"/>
          </a:xfrm>
        </p:spPr>
        <p:txBody>
          <a:bodyPr>
            <a:noAutofit/>
          </a:bodyPr>
          <a:lstStyle/>
          <a:p>
            <a:pPr algn="just"/>
            <a:r>
              <a:rPr lang="en-US" sz="1750" dirty="0"/>
              <a:t>The worldwide average statutory corporate income tax rate in 2017, measured across 202 tax jurisdictions, is 22.96%*. When weighted by GDP, the average statutory rate is 29.41%</a:t>
            </a:r>
          </a:p>
          <a:p>
            <a:pPr algn="just"/>
            <a:r>
              <a:rPr lang="en-US" sz="1750" dirty="0"/>
              <a:t>The worldwide corporate tax rate has declined significantly since 1980, from an average of 38.68% to 22.96%, a 41% reduction over the 37 years surveyed</a:t>
            </a:r>
          </a:p>
          <a:p>
            <a:pPr algn="just"/>
            <a:r>
              <a:rPr lang="en-US" sz="1750" dirty="0"/>
              <a:t>Europe has the lowest regional average rate at 18.35% (25.58% when weighted by GDP). Conversely, Africa and South America has the highest regional average statutory rate at 28.73% (28.2% weighted by GDP for Africa, 32.98% weighted by GDP for South America). Asia’s regional average statutory rate is 20.05% (26.26% GDP weighted)</a:t>
            </a:r>
          </a:p>
          <a:p>
            <a:pPr algn="just"/>
            <a:r>
              <a:rPr lang="en-US" sz="1750" dirty="0"/>
              <a:t>Today, most countries have corporate tax rates below 30%. Thirty countries have a statutory corporate tax rate between 30 and 35%*</a:t>
            </a:r>
          </a:p>
          <a:p>
            <a:pPr algn="just"/>
            <a:r>
              <a:rPr lang="en-US" sz="1750" dirty="0"/>
              <a:t>Countries with large economies in the top twenty tax bracket are India (@ 34.61%, including 12% surcharge and 3% cess) and France (34.43%), which rank near the bottom of the category. India holds the 18th spot, while France holds the 20th spot*</a:t>
            </a:r>
          </a:p>
        </p:txBody>
      </p:sp>
      <p:sp>
        <p:nvSpPr>
          <p:cNvPr id="4" name="TextBox 3"/>
          <p:cNvSpPr txBox="1"/>
          <p:nvPr/>
        </p:nvSpPr>
        <p:spPr>
          <a:xfrm>
            <a:off x="609600" y="6126163"/>
            <a:ext cx="914400" cy="914400"/>
          </a:xfrm>
          <a:prstGeom prst="rect">
            <a:avLst/>
          </a:prstGeom>
          <a:noFill/>
        </p:spPr>
        <p:txBody>
          <a:bodyPr wrap="square" rtlCol="0">
            <a:spAutoFit/>
          </a:bodyPr>
          <a:lstStyle/>
          <a:p>
            <a:endParaRPr lang="en-US" dirty="0"/>
          </a:p>
        </p:txBody>
      </p:sp>
      <p:sp>
        <p:nvSpPr>
          <p:cNvPr id="5" name="Rectangle 4"/>
          <p:cNvSpPr/>
          <p:nvPr/>
        </p:nvSpPr>
        <p:spPr>
          <a:xfrm>
            <a:off x="503435" y="5876928"/>
            <a:ext cx="7622232" cy="461665"/>
          </a:xfrm>
          <a:prstGeom prst="rect">
            <a:avLst/>
          </a:prstGeom>
        </p:spPr>
        <p:txBody>
          <a:bodyPr wrap="square">
            <a:spAutoFit/>
          </a:bodyPr>
          <a:lstStyle/>
          <a:p>
            <a:pPr algn="just"/>
            <a:r>
              <a:rPr lang="en-US" sz="1200" dirty="0"/>
              <a:t>*</a:t>
            </a:r>
            <a:r>
              <a:rPr lang="en-US" sz="1200" i="1" dirty="0"/>
              <a:t>Source: Tax Foundation. Data compiled from numerous sources including: PwC, KPMG, Deloitte, and the U.S. Department of Agriculture</a:t>
            </a:r>
            <a:r>
              <a:rPr lang="en-US" sz="900" i="1" dirty="0"/>
              <a:t>.</a:t>
            </a:r>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6" name="Date Placeholder 5"/>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14019095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11560" y="416413"/>
            <a:ext cx="8075240" cy="1284395"/>
          </a:xfrm>
          <a:solidFill>
            <a:schemeClr val="accent6">
              <a:lumMod val="40000"/>
              <a:lumOff val="60000"/>
            </a:schemeClr>
          </a:solidFill>
          <a:ln>
            <a:solidFill>
              <a:schemeClr val="accent2"/>
            </a:solidFill>
          </a:ln>
        </p:spPr>
        <p:txBody>
          <a:bodyPr vert="horz" lIns="91440" tIns="45720" rIns="91440" bIns="45720" rtlCol="0" anchor="ctr">
            <a:noAutofit/>
          </a:bodyPr>
          <a:lstStyle/>
          <a:p>
            <a:r>
              <a:rPr lang="en-US" sz="3600" b="1" dirty="0">
                <a:solidFill>
                  <a:schemeClr val="tx2"/>
                </a:solidFill>
              </a:rPr>
              <a:t>Direct taxes</a:t>
            </a:r>
            <a:endParaRPr lang="en-IN" sz="3600" b="1" dirty="0">
              <a:solidFill>
                <a:schemeClr val="tx2"/>
              </a:solidFill>
            </a:endParaRPr>
          </a:p>
        </p:txBody>
      </p:sp>
      <p:sp>
        <p:nvSpPr>
          <p:cNvPr id="10" name="Rectangle 1"/>
          <p:cNvSpPr>
            <a:spLocks noChangeArrowheads="1"/>
          </p:cNvSpPr>
          <p:nvPr/>
        </p:nvSpPr>
        <p:spPr bwMode="auto">
          <a:xfrm>
            <a:off x="1257493" y="2016385"/>
            <a:ext cx="7283186"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1350" dirty="0">
                <a:latin typeface="Arial" panose="020B0604020202020204" pitchFamily="34" charset="0"/>
              </a:rPr>
              <a:t> </a:t>
            </a:r>
            <a:br>
              <a:rPr lang="en-US" altLang="en-US" sz="1350" dirty="0">
                <a:latin typeface="Arial" panose="020B0604020202020204" pitchFamily="34" charset="0"/>
              </a:rPr>
            </a:br>
            <a:endParaRPr lang="en-US" altLang="en-US" sz="1350" dirty="0">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51</a:t>
            </a:fld>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2478470488"/>
              </p:ext>
            </p:extLst>
          </p:nvPr>
        </p:nvGraphicFramePr>
        <p:xfrm>
          <a:off x="827584" y="2469607"/>
          <a:ext cx="7272808" cy="3456380"/>
        </p:xfrm>
        <a:graphic>
          <a:graphicData uri="http://schemas.openxmlformats.org/drawingml/2006/table">
            <a:tbl>
              <a:tblPr firstRow="1" bandRow="1">
                <a:tableStyleId>{BC89EF96-8CEA-46FF-86C4-4CE0E7609802}</a:tableStyleId>
              </a:tblPr>
              <a:tblGrid>
                <a:gridCol w="3525619">
                  <a:extLst>
                    <a:ext uri="{9D8B030D-6E8A-4147-A177-3AD203B41FA5}">
                      <a16:colId xmlns:a16="http://schemas.microsoft.com/office/drawing/2014/main" xmlns="" val="3708329884"/>
                    </a:ext>
                  </a:extLst>
                </a:gridCol>
                <a:gridCol w="3747189">
                  <a:extLst>
                    <a:ext uri="{9D8B030D-6E8A-4147-A177-3AD203B41FA5}">
                      <a16:colId xmlns:a16="http://schemas.microsoft.com/office/drawing/2014/main" xmlns="" val="4271411310"/>
                    </a:ext>
                  </a:extLst>
                </a:gridCol>
              </a:tblGrid>
              <a:tr h="345638">
                <a:tc>
                  <a:txBody>
                    <a:bodyPr/>
                    <a:lstStyle/>
                    <a:p>
                      <a:pPr marL="0" algn="l" defTabSz="914400" rtl="0" eaLnBrk="1" fontAlgn="b" latinLnBrk="0" hangingPunct="1">
                        <a:spcBef>
                          <a:spcPts val="0"/>
                        </a:spcBef>
                        <a:spcAft>
                          <a:spcPts val="0"/>
                        </a:spcAft>
                      </a:pPr>
                      <a:r>
                        <a:rPr lang="en-US" sz="2000" u="none" strike="noStrike" kern="1200" dirty="0">
                          <a:effectLst/>
                        </a:rPr>
                        <a:t>Country Name</a:t>
                      </a:r>
                      <a:endParaRPr lang="en-US" sz="2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tc>
                  <a:txBody>
                    <a:bodyPr/>
                    <a:lstStyle/>
                    <a:p>
                      <a:pPr marL="0" algn="l" defTabSz="914400" rtl="0" eaLnBrk="1" fontAlgn="b" latinLnBrk="0" hangingPunct="1">
                        <a:spcBef>
                          <a:spcPts val="0"/>
                        </a:spcBef>
                        <a:spcAft>
                          <a:spcPts val="0"/>
                        </a:spcAft>
                      </a:pPr>
                      <a:r>
                        <a:rPr lang="en-US" sz="2000" u="none" strike="noStrike" kern="1200" dirty="0">
                          <a:effectLst/>
                        </a:rPr>
                        <a:t>Corp. Tax Rate</a:t>
                      </a:r>
                      <a:endParaRPr lang="en-US" sz="2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extLst>
                  <a:ext uri="{0D108BD9-81ED-4DB2-BD59-A6C34878D82A}">
                    <a16:rowId xmlns:a16="http://schemas.microsoft.com/office/drawing/2014/main" xmlns="" val="688722607"/>
                  </a:ext>
                </a:extLst>
              </a:tr>
              <a:tr h="345638">
                <a:tc>
                  <a:txBody>
                    <a:bodyPr/>
                    <a:lstStyle/>
                    <a:p>
                      <a:pPr marL="914400" lvl="2" algn="l" defTabSz="914400" rtl="0" eaLnBrk="1" fontAlgn="b" latinLnBrk="0" hangingPunct="1">
                        <a:spcBef>
                          <a:spcPts val="0"/>
                        </a:spcBef>
                        <a:spcAft>
                          <a:spcPts val="0"/>
                        </a:spcAft>
                      </a:pPr>
                      <a:r>
                        <a:rPr lang="en-US" sz="1800" u="none" strike="noStrike" kern="1200" dirty="0" smtClean="0">
                          <a:effectLst/>
                        </a:rPr>
                        <a:t>US (incl states) </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tc>
                  <a:txBody>
                    <a:bodyPr/>
                    <a:lstStyle/>
                    <a:p>
                      <a:pPr marL="914400" lvl="2" algn="l" defTabSz="914400" rtl="0" eaLnBrk="1" fontAlgn="b" latinLnBrk="0" hangingPunct="1">
                        <a:spcBef>
                          <a:spcPts val="0"/>
                        </a:spcBef>
                        <a:spcAft>
                          <a:spcPts val="0"/>
                        </a:spcAft>
                      </a:pPr>
                      <a:r>
                        <a:rPr lang="en-US" sz="1800" u="none" strike="noStrike" kern="1200" dirty="0" smtClean="0">
                          <a:effectLst/>
                        </a:rPr>
                        <a:t>27.00</a:t>
                      </a:r>
                      <a:r>
                        <a:rPr lang="en-US" sz="1800" u="none" strike="noStrike" kern="1200" dirty="0">
                          <a:effectLst/>
                        </a:rPr>
                        <a:t>%</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extLst>
                  <a:ext uri="{0D108BD9-81ED-4DB2-BD59-A6C34878D82A}">
                    <a16:rowId xmlns:a16="http://schemas.microsoft.com/office/drawing/2014/main" xmlns="" val="709251450"/>
                  </a:ext>
                </a:extLst>
              </a:tr>
              <a:tr h="345638">
                <a:tc>
                  <a:txBody>
                    <a:bodyPr/>
                    <a:lstStyle/>
                    <a:p>
                      <a:pPr marL="914400" lvl="2" algn="l" defTabSz="914400" rtl="0" eaLnBrk="1" fontAlgn="b" latinLnBrk="0" hangingPunct="1">
                        <a:spcBef>
                          <a:spcPts val="0"/>
                        </a:spcBef>
                        <a:spcAft>
                          <a:spcPts val="0"/>
                        </a:spcAft>
                      </a:pPr>
                      <a:r>
                        <a:rPr lang="en-US" sz="1800" u="none" strike="noStrike" kern="1200" dirty="0">
                          <a:effectLst/>
                        </a:rPr>
                        <a:t>France</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tc>
                  <a:txBody>
                    <a:bodyPr/>
                    <a:lstStyle/>
                    <a:p>
                      <a:pPr marL="914400" lvl="2" algn="l" defTabSz="914400" rtl="0" eaLnBrk="1" fontAlgn="b" latinLnBrk="0" hangingPunct="1">
                        <a:spcBef>
                          <a:spcPts val="0"/>
                        </a:spcBef>
                        <a:spcAft>
                          <a:spcPts val="0"/>
                        </a:spcAft>
                      </a:pPr>
                      <a:r>
                        <a:rPr lang="en-US" sz="1800" u="none" strike="noStrike" kern="1200" dirty="0">
                          <a:effectLst/>
                        </a:rPr>
                        <a:t>33.33%</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extLst>
                  <a:ext uri="{0D108BD9-81ED-4DB2-BD59-A6C34878D82A}">
                    <a16:rowId xmlns:a16="http://schemas.microsoft.com/office/drawing/2014/main" xmlns="" val="29537336"/>
                  </a:ext>
                </a:extLst>
              </a:tr>
              <a:tr h="345638">
                <a:tc>
                  <a:txBody>
                    <a:bodyPr/>
                    <a:lstStyle/>
                    <a:p>
                      <a:pPr marL="914400" lvl="2" algn="l" defTabSz="914400" rtl="0" eaLnBrk="1" fontAlgn="b" latinLnBrk="0" hangingPunct="1">
                        <a:spcBef>
                          <a:spcPts val="0"/>
                        </a:spcBef>
                        <a:spcAft>
                          <a:spcPts val="0"/>
                        </a:spcAft>
                      </a:pPr>
                      <a:r>
                        <a:rPr lang="en-US" sz="1800" u="none" strike="noStrike" kern="1200" dirty="0">
                          <a:effectLst/>
                        </a:rPr>
                        <a:t>Germany</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tc>
                  <a:txBody>
                    <a:bodyPr/>
                    <a:lstStyle/>
                    <a:p>
                      <a:pPr marL="914400" lvl="2" algn="l" defTabSz="914400" rtl="0" eaLnBrk="1" fontAlgn="b" latinLnBrk="0" hangingPunct="1">
                        <a:spcBef>
                          <a:spcPts val="0"/>
                        </a:spcBef>
                        <a:spcAft>
                          <a:spcPts val="0"/>
                        </a:spcAft>
                      </a:pPr>
                      <a:r>
                        <a:rPr lang="en-US" sz="1800" u="none" strike="noStrike" kern="1200" dirty="0">
                          <a:effectLst/>
                        </a:rPr>
                        <a:t>33.00%</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extLst>
                  <a:ext uri="{0D108BD9-81ED-4DB2-BD59-A6C34878D82A}">
                    <a16:rowId xmlns:a16="http://schemas.microsoft.com/office/drawing/2014/main" xmlns="" val="2419010826"/>
                  </a:ext>
                </a:extLst>
              </a:tr>
              <a:tr h="345638">
                <a:tc>
                  <a:txBody>
                    <a:bodyPr/>
                    <a:lstStyle/>
                    <a:p>
                      <a:pPr marL="914400" lvl="2" algn="l" defTabSz="914400" rtl="0" eaLnBrk="1" fontAlgn="b" latinLnBrk="0" hangingPunct="1">
                        <a:spcBef>
                          <a:spcPts val="0"/>
                        </a:spcBef>
                        <a:spcAft>
                          <a:spcPts val="0"/>
                        </a:spcAft>
                      </a:pPr>
                      <a:r>
                        <a:rPr lang="en-US" sz="1800" u="none" strike="noStrike" kern="1200" dirty="0">
                          <a:effectLst/>
                        </a:rPr>
                        <a:t>Australia</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tc>
                  <a:txBody>
                    <a:bodyPr/>
                    <a:lstStyle/>
                    <a:p>
                      <a:pPr marL="914400" lvl="2" algn="l" defTabSz="914400" rtl="0" eaLnBrk="1" fontAlgn="b" latinLnBrk="0" hangingPunct="1">
                        <a:spcBef>
                          <a:spcPts val="0"/>
                        </a:spcBef>
                        <a:spcAft>
                          <a:spcPts val="0"/>
                        </a:spcAft>
                      </a:pPr>
                      <a:r>
                        <a:rPr lang="en-US" sz="1800" u="none" strike="noStrike" kern="1200" dirty="0">
                          <a:effectLst/>
                        </a:rPr>
                        <a:t>30.00%</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extLst>
                  <a:ext uri="{0D108BD9-81ED-4DB2-BD59-A6C34878D82A}">
                    <a16:rowId xmlns:a16="http://schemas.microsoft.com/office/drawing/2014/main" xmlns="" val="165357810"/>
                  </a:ext>
                </a:extLst>
              </a:tr>
              <a:tr h="345638">
                <a:tc>
                  <a:txBody>
                    <a:bodyPr/>
                    <a:lstStyle/>
                    <a:p>
                      <a:pPr marL="914400" lvl="2" algn="l" defTabSz="914400" rtl="0" eaLnBrk="1" fontAlgn="b" latinLnBrk="0" hangingPunct="1">
                        <a:spcBef>
                          <a:spcPts val="0"/>
                        </a:spcBef>
                        <a:spcAft>
                          <a:spcPts val="0"/>
                        </a:spcAft>
                      </a:pPr>
                      <a:r>
                        <a:rPr lang="en-US" sz="1800" u="none" strike="noStrike" kern="1200" dirty="0">
                          <a:effectLst/>
                        </a:rPr>
                        <a:t>Netherlands</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tc>
                  <a:txBody>
                    <a:bodyPr/>
                    <a:lstStyle/>
                    <a:p>
                      <a:pPr marL="914400" lvl="2" algn="l" defTabSz="914400" rtl="0" eaLnBrk="1" fontAlgn="b" latinLnBrk="0" hangingPunct="1">
                        <a:spcBef>
                          <a:spcPts val="0"/>
                        </a:spcBef>
                        <a:spcAft>
                          <a:spcPts val="0"/>
                        </a:spcAft>
                      </a:pPr>
                      <a:r>
                        <a:rPr lang="en-US" sz="1800" u="none" strike="noStrike" kern="1200" dirty="0">
                          <a:effectLst/>
                        </a:rPr>
                        <a:t>25.00%</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extLst>
                  <a:ext uri="{0D108BD9-81ED-4DB2-BD59-A6C34878D82A}">
                    <a16:rowId xmlns:a16="http://schemas.microsoft.com/office/drawing/2014/main" xmlns="" val="4237636031"/>
                  </a:ext>
                </a:extLst>
              </a:tr>
              <a:tr h="345638">
                <a:tc>
                  <a:txBody>
                    <a:bodyPr/>
                    <a:lstStyle/>
                    <a:p>
                      <a:pPr marL="914400" lvl="2" algn="l" defTabSz="914400" rtl="0" eaLnBrk="1" fontAlgn="b" latinLnBrk="0" hangingPunct="1">
                        <a:spcBef>
                          <a:spcPts val="0"/>
                        </a:spcBef>
                        <a:spcAft>
                          <a:spcPts val="0"/>
                        </a:spcAft>
                      </a:pPr>
                      <a:r>
                        <a:rPr lang="en-US" sz="1800" u="none" strike="noStrike" kern="1200" dirty="0">
                          <a:effectLst/>
                        </a:rPr>
                        <a:t>China</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tc>
                  <a:txBody>
                    <a:bodyPr/>
                    <a:lstStyle/>
                    <a:p>
                      <a:pPr marL="914400" lvl="2" algn="l" defTabSz="914400" rtl="0" eaLnBrk="1" fontAlgn="b" latinLnBrk="0" hangingPunct="1">
                        <a:spcBef>
                          <a:spcPts val="0"/>
                        </a:spcBef>
                        <a:spcAft>
                          <a:spcPts val="0"/>
                        </a:spcAft>
                      </a:pPr>
                      <a:r>
                        <a:rPr lang="en-US" sz="1800" u="none" strike="noStrike" kern="1200" dirty="0">
                          <a:effectLst/>
                        </a:rPr>
                        <a:t>25.00%</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extLst>
                  <a:ext uri="{0D108BD9-81ED-4DB2-BD59-A6C34878D82A}">
                    <a16:rowId xmlns:a16="http://schemas.microsoft.com/office/drawing/2014/main" xmlns="" val="2690342215"/>
                  </a:ext>
                </a:extLst>
              </a:tr>
              <a:tr h="345638">
                <a:tc>
                  <a:txBody>
                    <a:bodyPr/>
                    <a:lstStyle/>
                    <a:p>
                      <a:pPr marL="914400" lvl="2" algn="l" defTabSz="914400" rtl="0" eaLnBrk="1" fontAlgn="b" latinLnBrk="0" hangingPunct="1">
                        <a:spcBef>
                          <a:spcPts val="0"/>
                        </a:spcBef>
                        <a:spcAft>
                          <a:spcPts val="0"/>
                        </a:spcAft>
                      </a:pPr>
                      <a:r>
                        <a:rPr lang="en-US" sz="1800" u="none" strike="noStrike" kern="1200" dirty="0">
                          <a:effectLst/>
                        </a:rPr>
                        <a:t>Japan</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tc>
                  <a:txBody>
                    <a:bodyPr/>
                    <a:lstStyle/>
                    <a:p>
                      <a:pPr marL="914400" lvl="2" algn="l" defTabSz="914400" rtl="0" eaLnBrk="1" fontAlgn="b" latinLnBrk="0" hangingPunct="1">
                        <a:spcBef>
                          <a:spcPts val="0"/>
                        </a:spcBef>
                        <a:spcAft>
                          <a:spcPts val="0"/>
                        </a:spcAft>
                      </a:pPr>
                      <a:r>
                        <a:rPr lang="en-US" sz="1800" u="none" strike="noStrike" kern="1200" dirty="0" smtClean="0">
                          <a:effectLst/>
                        </a:rPr>
                        <a:t>23.20</a:t>
                      </a:r>
                      <a:r>
                        <a:rPr lang="en-US" sz="1800" u="none" strike="noStrike" kern="1200" dirty="0">
                          <a:effectLst/>
                        </a:rPr>
                        <a:t>%</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extLst>
                  <a:ext uri="{0D108BD9-81ED-4DB2-BD59-A6C34878D82A}">
                    <a16:rowId xmlns:a16="http://schemas.microsoft.com/office/drawing/2014/main" xmlns="" val="2293628437"/>
                  </a:ext>
                </a:extLst>
              </a:tr>
              <a:tr h="345638">
                <a:tc>
                  <a:txBody>
                    <a:bodyPr/>
                    <a:lstStyle/>
                    <a:p>
                      <a:pPr marL="914400" lvl="2" algn="l" defTabSz="914400" rtl="0" eaLnBrk="1" fontAlgn="b" latinLnBrk="0" hangingPunct="1">
                        <a:spcBef>
                          <a:spcPts val="0"/>
                        </a:spcBef>
                        <a:spcAft>
                          <a:spcPts val="0"/>
                        </a:spcAft>
                      </a:pPr>
                      <a:r>
                        <a:rPr lang="en-US" sz="1800" u="none" strike="noStrike" kern="1200" dirty="0">
                          <a:effectLst/>
                        </a:rPr>
                        <a:t>UK</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tc>
                  <a:txBody>
                    <a:bodyPr/>
                    <a:lstStyle/>
                    <a:p>
                      <a:pPr marL="914400" lvl="2" algn="l" defTabSz="914400" rtl="0" eaLnBrk="1" fontAlgn="b" latinLnBrk="0" hangingPunct="1">
                        <a:spcBef>
                          <a:spcPts val="0"/>
                        </a:spcBef>
                        <a:spcAft>
                          <a:spcPts val="0"/>
                        </a:spcAft>
                      </a:pPr>
                      <a:r>
                        <a:rPr lang="en-US" sz="1800" u="none" strike="noStrike" kern="1200" dirty="0">
                          <a:effectLst/>
                        </a:rPr>
                        <a:t>19.00%</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extLst>
                  <a:ext uri="{0D108BD9-81ED-4DB2-BD59-A6C34878D82A}">
                    <a16:rowId xmlns:a16="http://schemas.microsoft.com/office/drawing/2014/main" xmlns="" val="757455593"/>
                  </a:ext>
                </a:extLst>
              </a:tr>
              <a:tr h="345638">
                <a:tc>
                  <a:txBody>
                    <a:bodyPr/>
                    <a:lstStyle/>
                    <a:p>
                      <a:pPr marL="914400" lvl="2" algn="l" defTabSz="914400" rtl="0" eaLnBrk="1" fontAlgn="b" latinLnBrk="0" hangingPunct="1">
                        <a:spcBef>
                          <a:spcPts val="0"/>
                        </a:spcBef>
                        <a:spcAft>
                          <a:spcPts val="0"/>
                        </a:spcAft>
                      </a:pPr>
                      <a:r>
                        <a:rPr lang="en-US" sz="1800" u="none" strike="noStrike" kern="1200" dirty="0">
                          <a:effectLst/>
                        </a:rPr>
                        <a:t>Singapore</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tc>
                  <a:txBody>
                    <a:bodyPr/>
                    <a:lstStyle/>
                    <a:p>
                      <a:pPr marL="914400" lvl="2" algn="l" defTabSz="914400" rtl="0" eaLnBrk="1" fontAlgn="b" latinLnBrk="0" hangingPunct="1">
                        <a:spcBef>
                          <a:spcPts val="0"/>
                        </a:spcBef>
                        <a:spcAft>
                          <a:spcPts val="0"/>
                        </a:spcAft>
                      </a:pPr>
                      <a:r>
                        <a:rPr lang="en-US" sz="1800" u="none" strike="noStrike" kern="1200" dirty="0">
                          <a:effectLst/>
                        </a:rPr>
                        <a:t>17.00%</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144" marR="7144" marT="7144" marB="0" anchor="b"/>
                </a:tc>
                <a:extLst>
                  <a:ext uri="{0D108BD9-81ED-4DB2-BD59-A6C34878D82A}">
                    <a16:rowId xmlns:a16="http://schemas.microsoft.com/office/drawing/2014/main" xmlns="" val="1775853740"/>
                  </a:ext>
                </a:extLst>
              </a:tr>
            </a:tbl>
          </a:graphicData>
        </a:graphic>
      </p:graphicFrame>
      <p:sp>
        <p:nvSpPr>
          <p:cNvPr id="11" name="Content Placeholder 2"/>
          <p:cNvSpPr>
            <a:spLocks noGrp="1"/>
          </p:cNvSpPr>
          <p:nvPr>
            <p:ph idx="1"/>
          </p:nvPr>
        </p:nvSpPr>
        <p:spPr>
          <a:xfrm>
            <a:off x="594477" y="1823651"/>
            <a:ext cx="8092321" cy="453222"/>
          </a:xfrm>
        </p:spPr>
        <p:txBody>
          <a:bodyPr>
            <a:normAutofit lnSpcReduction="10000"/>
          </a:bodyPr>
          <a:lstStyle/>
          <a:p>
            <a:pPr marL="0" indent="0" algn="just">
              <a:buNone/>
            </a:pPr>
            <a:r>
              <a:rPr lang="en-US" sz="2400" dirty="0"/>
              <a:t>Corporate tax rates across the world</a:t>
            </a:r>
          </a:p>
          <a:p>
            <a:pPr algn="just"/>
            <a:endParaRPr lang="en-US" sz="2800" dirty="0"/>
          </a:p>
        </p:txBody>
      </p:sp>
      <p:sp>
        <p:nvSpPr>
          <p:cNvPr id="5" name="Footer Placeholder 4"/>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31489493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03435" y="188640"/>
            <a:ext cx="8178249" cy="936104"/>
          </a:xfrm>
          <a:solidFill>
            <a:schemeClr val="accent6">
              <a:lumMod val="40000"/>
              <a:lumOff val="60000"/>
            </a:schemeClr>
          </a:solidFill>
          <a:ln>
            <a:solidFill>
              <a:schemeClr val="accent2"/>
            </a:solidFill>
          </a:ln>
        </p:spPr>
        <p:txBody>
          <a:bodyPr vert="horz" lIns="91440" tIns="45720" rIns="91440" bIns="45720" rtlCol="0" anchor="ctr">
            <a:noAutofit/>
          </a:bodyPr>
          <a:lstStyle/>
          <a:p>
            <a:r>
              <a:rPr lang="en-US" sz="3600" b="1" dirty="0">
                <a:solidFill>
                  <a:schemeClr val="tx2"/>
                </a:solidFill>
              </a:rPr>
              <a:t>Effective Tax Rate of Companies in India</a:t>
            </a:r>
          </a:p>
        </p:txBody>
      </p:sp>
      <p:sp>
        <p:nvSpPr>
          <p:cNvPr id="2" name="Slide Number Placeholder 1"/>
          <p:cNvSpPr>
            <a:spLocks noGrp="1"/>
          </p:cNvSpPr>
          <p:nvPr>
            <p:ph type="sldNum" sz="quarter" idx="12"/>
          </p:nvPr>
        </p:nvSpPr>
        <p:spPr/>
        <p:txBody>
          <a:bodyPr/>
          <a:lstStyle/>
          <a:p>
            <a:fld id="{2E54E9D4-680A-4C51-B61D-1CC0F8B86EE1}" type="slidenum">
              <a:rPr lang="en-IN" smtClean="0"/>
              <a:t>52</a:t>
            </a:fld>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1717315544"/>
              </p:ext>
            </p:extLst>
          </p:nvPr>
        </p:nvGraphicFramePr>
        <p:xfrm>
          <a:off x="503435" y="1556792"/>
          <a:ext cx="8187643" cy="4167861"/>
        </p:xfrm>
        <a:graphic>
          <a:graphicData uri="http://schemas.openxmlformats.org/drawingml/2006/table">
            <a:tbl>
              <a:tblPr>
                <a:tableStyleId>{BC89EF96-8CEA-46FF-86C4-4CE0E7609802}</a:tableStyleId>
              </a:tblPr>
              <a:tblGrid>
                <a:gridCol w="1917720">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864096">
                  <a:extLst>
                    <a:ext uri="{9D8B030D-6E8A-4147-A177-3AD203B41FA5}">
                      <a16:colId xmlns:a16="http://schemas.microsoft.com/office/drawing/2014/main" xmlns="" val="20005"/>
                    </a:ext>
                  </a:extLst>
                </a:gridCol>
                <a:gridCol w="941331">
                  <a:extLst>
                    <a:ext uri="{9D8B030D-6E8A-4147-A177-3AD203B41FA5}">
                      <a16:colId xmlns:a16="http://schemas.microsoft.com/office/drawing/2014/main" xmlns="" val="20006"/>
                    </a:ext>
                  </a:extLst>
                </a:gridCol>
              </a:tblGrid>
              <a:tr h="894336">
                <a:tc>
                  <a:txBody>
                    <a:bodyPr/>
                    <a:lstStyle/>
                    <a:p>
                      <a:pPr algn="l" fontAlgn="ctr"/>
                      <a:r>
                        <a:rPr lang="en-US" sz="1600" b="1" u="none" strike="noStrike" dirty="0">
                          <a:effectLst/>
                        </a:rPr>
                        <a:t>Profit Before</a:t>
                      </a:r>
                      <a:br>
                        <a:rPr lang="en-US" sz="1600" b="1" u="none" strike="noStrike" dirty="0">
                          <a:effectLst/>
                        </a:rPr>
                      </a:br>
                      <a:r>
                        <a:rPr lang="en-US" sz="1600" b="1" u="none" strike="noStrike" dirty="0">
                          <a:effectLst/>
                        </a:rPr>
                        <a:t> Taxes</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l" fontAlgn="ctr"/>
                      <a:r>
                        <a:rPr lang="en-US" sz="1600" b="1" u="none" strike="noStrike" dirty="0">
                          <a:effectLst/>
                        </a:rPr>
                        <a:t>Number of Companies</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l" fontAlgn="ctr"/>
                      <a:r>
                        <a:rPr lang="en-US" sz="1600" b="1" u="none" strike="noStrike" dirty="0">
                          <a:effectLst/>
                        </a:rPr>
                        <a:t>Share in PBT (%)</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l" fontAlgn="ctr"/>
                      <a:r>
                        <a:rPr lang="en-US" sz="1600" b="1" u="none" strike="noStrike" dirty="0">
                          <a:effectLst/>
                        </a:rPr>
                        <a:t>Share in Total Income (%)</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l" fontAlgn="ctr"/>
                      <a:r>
                        <a:rPr lang="en-US" sz="1600" b="1" u="none" strike="noStrike" dirty="0">
                          <a:effectLst/>
                        </a:rPr>
                        <a:t>Share in Total Corporate Tax Liability (%)</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l" fontAlgn="ctr"/>
                      <a:r>
                        <a:rPr lang="en-US" sz="1600" b="1" u="none" strike="noStrike" dirty="0">
                          <a:effectLst/>
                        </a:rPr>
                        <a:t>Total Income to PBT</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l" fontAlgn="ctr"/>
                      <a:r>
                        <a:rPr lang="en-US" sz="1600" b="1" u="none" strike="noStrike" dirty="0">
                          <a:effectLst/>
                        </a:rPr>
                        <a:t>Effective Tax Rate (%)</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xmlns="" val="10000"/>
                  </a:ext>
                </a:extLst>
              </a:tr>
              <a:tr h="363725">
                <a:tc>
                  <a:txBody>
                    <a:bodyPr/>
                    <a:lstStyle/>
                    <a:p>
                      <a:pPr algn="l" fontAlgn="b"/>
                      <a:r>
                        <a:rPr lang="en-US" sz="1600" u="none" strike="noStrike" dirty="0">
                          <a:effectLst/>
                        </a:rPr>
                        <a:t>Less than Zero</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3,62,829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1.34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1.34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r h="363725">
                <a:tc>
                  <a:txBody>
                    <a:bodyPr/>
                    <a:lstStyle/>
                    <a:p>
                      <a:pPr algn="l" fontAlgn="b"/>
                      <a:r>
                        <a:rPr lang="en-US" sz="1600" u="none" strike="noStrike" dirty="0">
                          <a:effectLst/>
                        </a:rPr>
                        <a:t>Zero</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88,214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14.38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6.61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363725">
                <a:tc>
                  <a:txBody>
                    <a:bodyPr/>
                    <a:lstStyle/>
                    <a:p>
                      <a:pPr algn="l" fontAlgn="b"/>
                      <a:r>
                        <a:rPr lang="en-US" sz="1600" u="none" strike="noStrike" dirty="0">
                          <a:effectLst/>
                        </a:rPr>
                        <a:t>Rs 0-1 cr</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3,45,458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2.72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2.84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2.43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91.71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0000"/>
                          </a:solidFill>
                          <a:effectLst/>
                          <a:latin typeface="Calibri" panose="020F0502020204030204" pitchFamily="34" charset="0"/>
                        </a:rPr>
                        <a:t>26.29</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r h="363725">
                <a:tc>
                  <a:txBody>
                    <a:bodyPr/>
                    <a:lstStyle/>
                    <a:p>
                      <a:pPr algn="l" fontAlgn="b"/>
                      <a:r>
                        <a:rPr lang="en-US" sz="1600" u="none" strike="noStrike" dirty="0">
                          <a:effectLst/>
                        </a:rPr>
                        <a:t>Rs 1-10 cr</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35,745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7.17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7.13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6.66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87.40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0000"/>
                          </a:solidFill>
                          <a:effectLst/>
                          <a:latin typeface="Calibri" panose="020F0502020204030204" pitchFamily="34" charset="0"/>
                        </a:rPr>
                        <a:t>27.38</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4"/>
                  </a:ext>
                </a:extLst>
              </a:tr>
              <a:tr h="363725">
                <a:tc>
                  <a:txBody>
                    <a:bodyPr/>
                    <a:lstStyle/>
                    <a:p>
                      <a:pPr algn="l" fontAlgn="b"/>
                      <a:r>
                        <a:rPr lang="en-US" sz="1600" u="none" strike="noStrike" dirty="0">
                          <a:effectLst/>
                        </a:rPr>
                        <a:t>Rs 10-50 cr</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6,670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9.44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8.62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9.31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80.29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0000"/>
                          </a:solidFill>
                          <a:effectLst/>
                          <a:latin typeface="Calibri" panose="020F0502020204030204" pitchFamily="34" charset="0"/>
                        </a:rPr>
                        <a:t>29.09</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5"/>
                  </a:ext>
                </a:extLst>
              </a:tr>
              <a:tr h="363725">
                <a:tc>
                  <a:txBody>
                    <a:bodyPr/>
                    <a:lstStyle/>
                    <a:p>
                      <a:pPr algn="l" fontAlgn="b"/>
                      <a:r>
                        <a:rPr lang="en-US" sz="1600" u="none" strike="noStrike" dirty="0">
                          <a:effectLst/>
                        </a:rPr>
                        <a:t>Rs 50-100 cr</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1,162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5.41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4.71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5.22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76.44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0000"/>
                          </a:solidFill>
                          <a:effectLst/>
                          <a:latin typeface="Calibri" panose="020F0502020204030204" pitchFamily="34" charset="0"/>
                        </a:rPr>
                        <a:t>28.44</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6"/>
                  </a:ext>
                </a:extLst>
              </a:tr>
              <a:tr h="363725">
                <a:tc>
                  <a:txBody>
                    <a:bodyPr/>
                    <a:lstStyle/>
                    <a:p>
                      <a:pPr algn="l" fontAlgn="b"/>
                      <a:r>
                        <a:rPr lang="en-US" sz="1600" u="none" strike="noStrike" dirty="0">
                          <a:effectLst/>
                        </a:rPr>
                        <a:t>Rs 100-500 cr</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1,236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16.85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14.54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16.35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75.82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0000"/>
                          </a:solidFill>
                          <a:effectLst/>
                          <a:latin typeface="Calibri" panose="020F0502020204030204" pitchFamily="34" charset="0"/>
                        </a:rPr>
                        <a:t>28.62</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7"/>
                  </a:ext>
                </a:extLst>
              </a:tr>
              <a:tr h="363725">
                <a:tc>
                  <a:txBody>
                    <a:bodyPr/>
                    <a:lstStyle/>
                    <a:p>
                      <a:pPr algn="l" fontAlgn="b"/>
                      <a:r>
                        <a:rPr lang="en-US" sz="1600" u="none" strike="noStrike" dirty="0">
                          <a:effectLst/>
                        </a:rPr>
                        <a:t>Greater Than 500 cr</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373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58.41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46.44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52.08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69.87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0000"/>
                          </a:solidFill>
                          <a:effectLst/>
                          <a:latin typeface="Calibri" panose="020F0502020204030204" pitchFamily="34" charset="0"/>
                        </a:rPr>
                        <a:t>26.30</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8"/>
                  </a:ext>
                </a:extLst>
              </a:tr>
              <a:tr h="363725">
                <a:tc>
                  <a:txBody>
                    <a:bodyPr/>
                    <a:lstStyle/>
                    <a:p>
                      <a:pPr algn="l" fontAlgn="b"/>
                      <a:r>
                        <a:rPr lang="en-US" sz="1600" b="1" u="none" strike="noStrike" dirty="0">
                          <a:effectLst/>
                        </a:rPr>
                        <a:t>All Companies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0000"/>
                          </a:solidFill>
                          <a:effectLst/>
                          <a:latin typeface="Calibri" panose="020F0502020204030204" pitchFamily="34" charset="0"/>
                        </a:rPr>
                        <a:t>8,41,687</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100.00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100.00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100.00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i="0" u="none" strike="noStrike" dirty="0" smtClean="0">
                          <a:solidFill>
                            <a:schemeClr val="tx1"/>
                          </a:solidFill>
                          <a:effectLst/>
                          <a:latin typeface="+mn-lt"/>
                        </a:rPr>
                        <a:t>87.87</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0000"/>
                          </a:solidFill>
                          <a:effectLst/>
                          <a:latin typeface="Calibri" panose="020F0502020204030204" pitchFamily="34" charset="0"/>
                        </a:rPr>
                        <a:t>29.49</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9"/>
                  </a:ext>
                </a:extLst>
              </a:tr>
            </a:tbl>
          </a:graphicData>
        </a:graphic>
      </p:graphicFrame>
      <p:sp>
        <p:nvSpPr>
          <p:cNvPr id="4" name="Footer Placeholder 3"/>
          <p:cNvSpPr>
            <a:spLocks noGrp="1"/>
          </p:cNvSpPr>
          <p:nvPr>
            <p:ph type="ftr" sz="quarter" idx="11"/>
          </p:nvPr>
        </p:nvSpPr>
        <p:spPr/>
        <p:txBody>
          <a:bodyPr/>
          <a:lstStyle/>
          <a:p>
            <a:r>
              <a:rPr lang="en-US" dirty="0"/>
              <a:t>SIRC of ICAI</a:t>
            </a:r>
            <a:endParaRPr lang="en-IN" dirty="0"/>
          </a:p>
        </p:txBody>
      </p:sp>
      <p:sp>
        <p:nvSpPr>
          <p:cNvPr id="5" name="Date Placeholder 4"/>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4796959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03435" y="188640"/>
            <a:ext cx="8178249" cy="936104"/>
          </a:xfrm>
          <a:solidFill>
            <a:schemeClr val="accent6">
              <a:lumMod val="40000"/>
              <a:lumOff val="60000"/>
            </a:schemeClr>
          </a:solidFill>
          <a:ln>
            <a:solidFill>
              <a:schemeClr val="accent2"/>
            </a:solidFill>
          </a:ln>
        </p:spPr>
        <p:txBody>
          <a:bodyPr vert="horz" lIns="91440" tIns="45720" rIns="91440" bIns="45720" rtlCol="0" anchor="ctr">
            <a:noAutofit/>
          </a:bodyPr>
          <a:lstStyle/>
          <a:p>
            <a:r>
              <a:rPr lang="en-US" sz="3600" b="1" dirty="0">
                <a:solidFill>
                  <a:schemeClr val="tx2"/>
                </a:solidFill>
              </a:rPr>
              <a:t>Effective Tax Rate of Companies in India</a:t>
            </a:r>
          </a:p>
        </p:txBody>
      </p:sp>
      <p:sp>
        <p:nvSpPr>
          <p:cNvPr id="2" name="Slide Number Placeholder 1"/>
          <p:cNvSpPr>
            <a:spLocks noGrp="1"/>
          </p:cNvSpPr>
          <p:nvPr>
            <p:ph type="sldNum" sz="quarter" idx="12"/>
          </p:nvPr>
        </p:nvSpPr>
        <p:spPr/>
        <p:txBody>
          <a:bodyPr/>
          <a:lstStyle/>
          <a:p>
            <a:fld id="{2E54E9D4-680A-4C51-B61D-1CC0F8B86EE1}" type="slidenum">
              <a:rPr lang="en-IN" smtClean="0"/>
              <a:t>53</a:t>
            </a:fld>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1715652351"/>
              </p:ext>
            </p:extLst>
          </p:nvPr>
        </p:nvGraphicFramePr>
        <p:xfrm>
          <a:off x="530330" y="1551824"/>
          <a:ext cx="8151354" cy="3605368"/>
        </p:xfrm>
        <a:graphic>
          <a:graphicData uri="http://schemas.openxmlformats.org/drawingml/2006/table">
            <a:tbl>
              <a:tblPr>
                <a:tableStyleId>{BC89EF96-8CEA-46FF-86C4-4CE0E7609802}</a:tableStyleId>
              </a:tblPr>
              <a:tblGrid>
                <a:gridCol w="3321590">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229364">
                  <a:extLst>
                    <a:ext uri="{9D8B030D-6E8A-4147-A177-3AD203B41FA5}">
                      <a16:colId xmlns:a16="http://schemas.microsoft.com/office/drawing/2014/main" xmlns="" val="20004"/>
                    </a:ext>
                  </a:extLst>
                </a:gridCol>
              </a:tblGrid>
              <a:tr h="576064">
                <a:tc>
                  <a:txBody>
                    <a:bodyPr/>
                    <a:lstStyle/>
                    <a:p>
                      <a:pPr algn="l" fontAlgn="b"/>
                      <a:r>
                        <a:rPr lang="en-US" sz="1600" b="1" u="none" strike="noStrike" dirty="0">
                          <a:effectLst/>
                        </a:rPr>
                        <a:t>Effective Tax </a:t>
                      </a:r>
                      <a:r>
                        <a:rPr lang="en-US" sz="1600" b="1" u="none" strike="noStrike" dirty="0" smtClean="0">
                          <a:effectLst/>
                        </a:rPr>
                        <a:t>Rate</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ctr" fontAlgn="b"/>
                      <a:r>
                        <a:rPr lang="en-US" sz="1600" b="1" u="none" strike="noStrike" dirty="0">
                          <a:effectLst/>
                        </a:rPr>
                        <a:t>   Number of Companies </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l" fontAlgn="b"/>
                      <a:r>
                        <a:rPr lang="en-US" sz="1600" b="1" u="none" strike="noStrike" dirty="0">
                          <a:effectLst/>
                        </a:rPr>
                        <a:t>Share in Total Profits</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l" fontAlgn="b"/>
                      <a:r>
                        <a:rPr lang="en-US" sz="1600" b="1" u="none" strike="noStrike" dirty="0">
                          <a:effectLst/>
                        </a:rPr>
                        <a:t>Share in Total Income</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l" fontAlgn="b"/>
                      <a:r>
                        <a:rPr lang="en-US" sz="1600" b="1" u="none" strike="noStrike" dirty="0">
                          <a:effectLst/>
                        </a:rPr>
                        <a:t>Share in Total Tax Liability</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extLst>
                  <a:ext uri="{0D108BD9-81ED-4DB2-BD59-A6C34878D82A}">
                    <a16:rowId xmlns:a16="http://schemas.microsoft.com/office/drawing/2014/main" xmlns="" val="10000"/>
                  </a:ext>
                </a:extLst>
              </a:tr>
              <a:tr h="378663">
                <a:tc>
                  <a:txBody>
                    <a:bodyPr/>
                    <a:lstStyle/>
                    <a:p>
                      <a:pPr algn="l" fontAlgn="b"/>
                      <a:r>
                        <a:rPr lang="en-US" sz="1600" u="none" strike="noStrike" dirty="0">
                          <a:effectLst/>
                        </a:rPr>
                        <a:t>Less Than Zero and Zero</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3,80,006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3.18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1.57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1.43</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r h="378663">
                <a:tc>
                  <a:txBody>
                    <a:bodyPr/>
                    <a:lstStyle/>
                    <a:p>
                      <a:pPr algn="l" fontAlgn="b"/>
                      <a:r>
                        <a:rPr lang="en-US" sz="1600" u="none" strike="noStrike" dirty="0">
                          <a:effectLst/>
                        </a:rPr>
                        <a:t>0-20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8,69,36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14.41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6.5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7.77</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378663">
                <a:tc>
                  <a:txBody>
                    <a:bodyPr/>
                    <a:lstStyle/>
                    <a:p>
                      <a:pPr algn="l" fontAlgn="b"/>
                      <a:r>
                        <a:rPr lang="en-US" sz="1600" u="none" strike="noStrike" dirty="0">
                          <a:effectLst/>
                        </a:rPr>
                        <a:t>20-25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41,118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27.16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16.84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21.76</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r h="378663">
                <a:tc>
                  <a:txBody>
                    <a:bodyPr/>
                    <a:lstStyle/>
                    <a:p>
                      <a:pPr algn="l" fontAlgn="b"/>
                      <a:r>
                        <a:rPr lang="en-US" sz="1600" u="none" strike="noStrike" dirty="0">
                          <a:effectLst/>
                        </a:rPr>
                        <a:t>25-30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1,58,190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16.26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18.49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16.38</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4"/>
                  </a:ext>
                </a:extLst>
              </a:tr>
              <a:tr h="378663">
                <a:tc>
                  <a:txBody>
                    <a:bodyPr/>
                    <a:lstStyle/>
                    <a:p>
                      <a:pPr algn="l" fontAlgn="b"/>
                      <a:r>
                        <a:rPr lang="en-US" sz="1600" u="none" strike="noStrike" dirty="0">
                          <a:effectLst/>
                        </a:rPr>
                        <a:t>30-33</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US" sz="1600" b="0" i="0" u="none" strike="noStrike" dirty="0" smtClean="0">
                          <a:solidFill>
                            <a:srgbClr val="000000"/>
                          </a:solidFill>
                          <a:effectLst/>
                          <a:latin typeface="Calibri" panose="020F0502020204030204" pitchFamily="34" charset="0"/>
                        </a:rPr>
                        <a:t>52,822</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US" sz="1600" b="0" i="0" u="none" strike="noStrike" dirty="0" smtClean="0">
                          <a:solidFill>
                            <a:srgbClr val="000000"/>
                          </a:solidFill>
                          <a:effectLst/>
                          <a:latin typeface="Calibri" panose="020F0502020204030204" pitchFamily="34" charset="0"/>
                        </a:rPr>
                        <a:t>33.39</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US" sz="1600" b="0" i="0" u="none" strike="noStrike" dirty="0" smtClean="0">
                          <a:solidFill>
                            <a:srgbClr val="000000"/>
                          </a:solidFill>
                          <a:effectLst/>
                          <a:latin typeface="Calibri" panose="020F0502020204030204" pitchFamily="34" charset="0"/>
                        </a:rPr>
                        <a:t>44.62</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US" sz="1600" b="0" i="0" u="none" strike="noStrike" dirty="0" smtClean="0">
                          <a:solidFill>
                            <a:srgbClr val="000000"/>
                          </a:solidFill>
                          <a:effectLst/>
                          <a:latin typeface="Calibri" panose="020F0502020204030204" pitchFamily="34" charset="0"/>
                        </a:rPr>
                        <a:t>41.75</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0005"/>
                  </a:ext>
                </a:extLst>
              </a:tr>
              <a:tr h="378663">
                <a:tc>
                  <a:txBody>
                    <a:bodyPr/>
                    <a:lstStyle/>
                    <a:p>
                      <a:pPr algn="l" fontAlgn="b"/>
                      <a:r>
                        <a:rPr lang="en-US" sz="1600" u="none" strike="noStrike" dirty="0">
                          <a:effectLst/>
                        </a:rPr>
                        <a:t>&gt;33</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US" sz="1600" b="0" i="0" u="none" strike="noStrike" dirty="0" smtClean="0">
                          <a:solidFill>
                            <a:srgbClr val="000000"/>
                          </a:solidFill>
                          <a:effectLst/>
                          <a:latin typeface="Calibri" panose="020F0502020204030204" pitchFamily="34" charset="0"/>
                        </a:rPr>
                        <a:t>34,401</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US" sz="1600" b="0" i="0" u="none" strike="noStrike" dirty="0" smtClean="0">
                          <a:solidFill>
                            <a:srgbClr val="000000"/>
                          </a:solidFill>
                          <a:effectLst/>
                          <a:latin typeface="Calibri" panose="020F0502020204030204" pitchFamily="34" charset="0"/>
                        </a:rPr>
                        <a:t>5.61</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US" sz="1600" b="0" i="0" u="none" strike="noStrike" dirty="0" smtClean="0">
                          <a:solidFill>
                            <a:srgbClr val="000000"/>
                          </a:solidFill>
                          <a:effectLst/>
                          <a:latin typeface="Calibri" panose="020F0502020204030204" pitchFamily="34" charset="0"/>
                        </a:rPr>
                        <a:t>11.98</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US" sz="1600" b="0" i="0" u="none" strike="noStrike" dirty="0" smtClean="0">
                          <a:solidFill>
                            <a:srgbClr val="000000"/>
                          </a:solidFill>
                          <a:effectLst/>
                          <a:latin typeface="Calibri" panose="020F0502020204030204" pitchFamily="34" charset="0"/>
                        </a:rPr>
                        <a:t>10.91</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0006"/>
                  </a:ext>
                </a:extLst>
              </a:tr>
              <a:tr h="378663">
                <a:tc>
                  <a:txBody>
                    <a:bodyPr/>
                    <a:lstStyle/>
                    <a:p>
                      <a:pPr algn="l" fontAlgn="b"/>
                      <a:r>
                        <a:rPr lang="en-US" sz="1600" u="none" strike="noStrike" dirty="0">
                          <a:effectLst/>
                        </a:rPr>
                        <a:t>Indeterminate (PBT = 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88,214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7"/>
                  </a:ext>
                </a:extLst>
              </a:tr>
              <a:tr h="378663">
                <a:tc>
                  <a:txBody>
                    <a:bodyPr/>
                    <a:lstStyle/>
                    <a:p>
                      <a:pPr algn="l" fontAlgn="b"/>
                      <a:r>
                        <a:rPr lang="en-US" sz="1600" b="1" u="none" strike="noStrike" dirty="0">
                          <a:effectLst/>
                        </a:rPr>
                        <a:t>TOTAL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600" b="1" u="none" strike="noStrike" dirty="0">
                          <a:effectLst/>
                        </a:rPr>
                        <a:t> </a:t>
                      </a:r>
                      <a:r>
                        <a:rPr lang="en-US" sz="1600" b="1" u="none" strike="noStrike" dirty="0" smtClean="0">
                          <a:effectLst/>
                        </a:rPr>
                        <a:t>8,41,687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8"/>
                  </a:ext>
                </a:extLst>
              </a:tr>
            </a:tbl>
          </a:graphicData>
        </a:graphic>
      </p:graphicFrame>
      <p:sp>
        <p:nvSpPr>
          <p:cNvPr id="11" name="TextBox 10"/>
          <p:cNvSpPr txBox="1"/>
          <p:nvPr/>
        </p:nvSpPr>
        <p:spPr>
          <a:xfrm>
            <a:off x="7272816" y="1179827"/>
            <a:ext cx="1408867" cy="338554"/>
          </a:xfrm>
          <a:prstGeom prst="rect">
            <a:avLst/>
          </a:prstGeom>
          <a:noFill/>
          <a:ln>
            <a:noFill/>
          </a:ln>
        </p:spPr>
        <p:txBody>
          <a:bodyPr wrap="square" rtlCol="0">
            <a:spAutoFit/>
          </a:bodyPr>
          <a:lstStyle/>
          <a:p>
            <a:pPr algn="r"/>
            <a:r>
              <a:rPr lang="en-IN" sz="1600" b="1" dirty="0"/>
              <a:t>In %</a:t>
            </a:r>
          </a:p>
        </p:txBody>
      </p:sp>
      <p:sp>
        <p:nvSpPr>
          <p:cNvPr id="4" name="Footer Placeholder 3"/>
          <p:cNvSpPr>
            <a:spLocks noGrp="1"/>
          </p:cNvSpPr>
          <p:nvPr>
            <p:ph type="ftr" sz="quarter" idx="11"/>
          </p:nvPr>
        </p:nvSpPr>
        <p:spPr/>
        <p:txBody>
          <a:bodyPr/>
          <a:lstStyle/>
          <a:p>
            <a:r>
              <a:rPr lang="en-US"/>
              <a:t>SIRC of ICAI</a:t>
            </a:r>
            <a:endParaRPr lang="en-IN" dirty="0"/>
          </a:p>
        </p:txBody>
      </p:sp>
      <p:sp>
        <p:nvSpPr>
          <p:cNvPr id="5" name="Date Placeholder 4"/>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14566917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03435" y="188640"/>
            <a:ext cx="8178249" cy="936104"/>
          </a:xfrm>
          <a:solidFill>
            <a:schemeClr val="accent6">
              <a:lumMod val="40000"/>
              <a:lumOff val="60000"/>
            </a:schemeClr>
          </a:solidFill>
          <a:ln>
            <a:solidFill>
              <a:schemeClr val="accent2"/>
            </a:solidFill>
          </a:ln>
        </p:spPr>
        <p:txBody>
          <a:bodyPr vert="horz" lIns="91440" tIns="45720" rIns="91440" bIns="45720" rtlCol="0" anchor="ctr">
            <a:noAutofit/>
          </a:bodyPr>
          <a:lstStyle/>
          <a:p>
            <a:r>
              <a:rPr lang="en-US" sz="3600" b="1" dirty="0">
                <a:solidFill>
                  <a:schemeClr val="tx2"/>
                </a:solidFill>
              </a:rPr>
              <a:t>Effective Tax Rate of Companies in </a:t>
            </a:r>
          </a:p>
        </p:txBody>
      </p:sp>
      <p:sp>
        <p:nvSpPr>
          <p:cNvPr id="2" name="Slide Number Placeholder 1"/>
          <p:cNvSpPr>
            <a:spLocks noGrp="1"/>
          </p:cNvSpPr>
          <p:nvPr>
            <p:ph type="sldNum" sz="quarter" idx="12"/>
          </p:nvPr>
        </p:nvSpPr>
        <p:spPr/>
        <p:txBody>
          <a:bodyPr/>
          <a:lstStyle/>
          <a:p>
            <a:fld id="{2E54E9D4-680A-4C51-B61D-1CC0F8B86EE1}" type="slidenum">
              <a:rPr lang="en-IN" smtClean="0"/>
              <a:t>54</a:t>
            </a:fld>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1838674308"/>
              </p:ext>
            </p:extLst>
          </p:nvPr>
        </p:nvGraphicFramePr>
        <p:xfrm>
          <a:off x="530329" y="1349104"/>
          <a:ext cx="8151354" cy="3605368"/>
        </p:xfrm>
        <a:graphic>
          <a:graphicData uri="http://schemas.openxmlformats.org/drawingml/2006/table">
            <a:tbl>
              <a:tblPr>
                <a:tableStyleId>{BC89EF96-8CEA-46FF-86C4-4CE0E7609802}</a:tableStyleId>
              </a:tblPr>
              <a:tblGrid>
                <a:gridCol w="3321590">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229364">
                  <a:extLst>
                    <a:ext uri="{9D8B030D-6E8A-4147-A177-3AD203B41FA5}">
                      <a16:colId xmlns:a16="http://schemas.microsoft.com/office/drawing/2014/main" xmlns="" val="20004"/>
                    </a:ext>
                  </a:extLst>
                </a:gridCol>
              </a:tblGrid>
              <a:tr h="576064">
                <a:tc>
                  <a:txBody>
                    <a:bodyPr/>
                    <a:lstStyle/>
                    <a:p>
                      <a:pPr algn="l" fontAlgn="b"/>
                      <a:r>
                        <a:rPr lang="en-US" sz="1600" b="1" u="none" strike="noStrike" dirty="0">
                          <a:effectLst/>
                        </a:rPr>
                        <a:t>Effective Tax Rate</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ctr" fontAlgn="b"/>
                      <a:r>
                        <a:rPr lang="en-US" sz="1600" b="1" u="none" strike="noStrike" dirty="0">
                          <a:effectLst/>
                        </a:rPr>
                        <a:t>   Number of Companies </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l" fontAlgn="b"/>
                      <a:r>
                        <a:rPr lang="en-US" sz="1600" b="1" u="none" strike="noStrike" dirty="0">
                          <a:effectLst/>
                        </a:rPr>
                        <a:t>Share in Total Profits</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l" fontAlgn="b"/>
                      <a:r>
                        <a:rPr lang="en-US" sz="1600" b="1" u="none" strike="noStrike" dirty="0">
                          <a:effectLst/>
                        </a:rPr>
                        <a:t>Share in Total Income</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l" fontAlgn="b"/>
                      <a:r>
                        <a:rPr lang="en-US" sz="1600" b="1" u="none" strike="noStrike" dirty="0">
                          <a:effectLst/>
                        </a:rPr>
                        <a:t>Share in Total Tax Liability</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extLst>
                  <a:ext uri="{0D108BD9-81ED-4DB2-BD59-A6C34878D82A}">
                    <a16:rowId xmlns:a16="http://schemas.microsoft.com/office/drawing/2014/main" xmlns="" val="10000"/>
                  </a:ext>
                </a:extLst>
              </a:tr>
              <a:tr h="378663">
                <a:tc>
                  <a:txBody>
                    <a:bodyPr/>
                    <a:lstStyle/>
                    <a:p>
                      <a:pPr algn="l" fontAlgn="b"/>
                      <a:r>
                        <a:rPr lang="en-US" sz="1600" u="none" strike="noStrike" dirty="0">
                          <a:effectLst/>
                        </a:rPr>
                        <a:t>Less Than Zero and Zero</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3,80,006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3.18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1.57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1.43</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r h="378663">
                <a:tc>
                  <a:txBody>
                    <a:bodyPr/>
                    <a:lstStyle/>
                    <a:p>
                      <a:pPr algn="l" fontAlgn="b"/>
                      <a:r>
                        <a:rPr lang="en-US" sz="1600" u="none" strike="noStrike" dirty="0">
                          <a:effectLst/>
                        </a:rPr>
                        <a:t>0-20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8,69,36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14.41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6.5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7.77</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378663">
                <a:tc>
                  <a:txBody>
                    <a:bodyPr/>
                    <a:lstStyle/>
                    <a:p>
                      <a:pPr algn="l" fontAlgn="b"/>
                      <a:r>
                        <a:rPr lang="en-US" sz="1600" u="none" strike="noStrike" dirty="0">
                          <a:effectLst/>
                        </a:rPr>
                        <a:t>20-25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41,118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27.16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16.84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21.76</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r h="378663">
                <a:tc>
                  <a:txBody>
                    <a:bodyPr/>
                    <a:lstStyle/>
                    <a:p>
                      <a:pPr algn="l" fontAlgn="b"/>
                      <a:r>
                        <a:rPr lang="en-US" sz="1600" u="none" strike="noStrike" dirty="0">
                          <a:effectLst/>
                        </a:rPr>
                        <a:t>25-30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1,58,190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16.26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18.49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16.38</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4"/>
                  </a:ext>
                </a:extLst>
              </a:tr>
              <a:tr h="378663">
                <a:tc>
                  <a:txBody>
                    <a:bodyPr/>
                    <a:lstStyle/>
                    <a:p>
                      <a:pPr algn="l" fontAlgn="b"/>
                      <a:r>
                        <a:rPr lang="en-US" sz="1600" u="none" strike="noStrike" dirty="0">
                          <a:effectLst/>
                        </a:rPr>
                        <a:t>30-33</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US" sz="1600" b="0" i="0" u="none" strike="noStrike" dirty="0" smtClean="0">
                          <a:solidFill>
                            <a:srgbClr val="000000"/>
                          </a:solidFill>
                          <a:effectLst/>
                          <a:latin typeface="Calibri" panose="020F0502020204030204" pitchFamily="34" charset="0"/>
                        </a:rPr>
                        <a:t>52,822</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US" sz="1600" b="0" i="0" u="none" strike="noStrike" dirty="0" smtClean="0">
                          <a:solidFill>
                            <a:srgbClr val="000000"/>
                          </a:solidFill>
                          <a:effectLst/>
                          <a:latin typeface="Calibri" panose="020F0502020204030204" pitchFamily="34" charset="0"/>
                        </a:rPr>
                        <a:t>33.39</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US" sz="1600" b="0" i="0" u="none" strike="noStrike" dirty="0" smtClean="0">
                          <a:solidFill>
                            <a:srgbClr val="000000"/>
                          </a:solidFill>
                          <a:effectLst/>
                          <a:latin typeface="Calibri" panose="020F0502020204030204" pitchFamily="34" charset="0"/>
                        </a:rPr>
                        <a:t>44.62</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US" sz="1600" b="0" i="0" u="none" strike="noStrike" dirty="0" smtClean="0">
                          <a:solidFill>
                            <a:srgbClr val="000000"/>
                          </a:solidFill>
                          <a:effectLst/>
                          <a:latin typeface="Calibri" panose="020F0502020204030204" pitchFamily="34" charset="0"/>
                        </a:rPr>
                        <a:t>41.75</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0005"/>
                  </a:ext>
                </a:extLst>
              </a:tr>
              <a:tr h="378663">
                <a:tc>
                  <a:txBody>
                    <a:bodyPr/>
                    <a:lstStyle/>
                    <a:p>
                      <a:pPr algn="l" fontAlgn="b"/>
                      <a:r>
                        <a:rPr lang="en-US" sz="1600" u="none" strike="noStrike" dirty="0">
                          <a:effectLst/>
                        </a:rPr>
                        <a:t>&gt;33</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US" sz="1600" b="0" i="0" u="none" strike="noStrike" dirty="0" smtClean="0">
                          <a:solidFill>
                            <a:srgbClr val="000000"/>
                          </a:solidFill>
                          <a:effectLst/>
                          <a:latin typeface="Calibri" panose="020F0502020204030204" pitchFamily="34" charset="0"/>
                        </a:rPr>
                        <a:t>34,401</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US" sz="1600" b="0" i="0" u="none" strike="noStrike" dirty="0" smtClean="0">
                          <a:solidFill>
                            <a:srgbClr val="000000"/>
                          </a:solidFill>
                          <a:effectLst/>
                          <a:latin typeface="Calibri" panose="020F0502020204030204" pitchFamily="34" charset="0"/>
                        </a:rPr>
                        <a:t>5.61</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US" sz="1600" b="0" i="0" u="none" strike="noStrike" dirty="0" smtClean="0">
                          <a:solidFill>
                            <a:srgbClr val="000000"/>
                          </a:solidFill>
                          <a:effectLst/>
                          <a:latin typeface="Calibri" panose="020F0502020204030204" pitchFamily="34" charset="0"/>
                        </a:rPr>
                        <a:t>11.98</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US" sz="1600" b="0" i="0" u="none" strike="noStrike" dirty="0" smtClean="0">
                          <a:solidFill>
                            <a:srgbClr val="000000"/>
                          </a:solidFill>
                          <a:effectLst/>
                          <a:latin typeface="Calibri" panose="020F0502020204030204" pitchFamily="34" charset="0"/>
                        </a:rPr>
                        <a:t>10.91</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0006"/>
                  </a:ext>
                </a:extLst>
              </a:tr>
              <a:tr h="378663">
                <a:tc>
                  <a:txBody>
                    <a:bodyPr/>
                    <a:lstStyle/>
                    <a:p>
                      <a:pPr algn="l" fontAlgn="b"/>
                      <a:r>
                        <a:rPr lang="en-US" sz="1600" u="none" strike="noStrike" dirty="0">
                          <a:effectLst/>
                        </a:rPr>
                        <a:t>Indeterminate (PBT = 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88,214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7"/>
                  </a:ext>
                </a:extLst>
              </a:tr>
              <a:tr h="378663">
                <a:tc>
                  <a:txBody>
                    <a:bodyPr/>
                    <a:lstStyle/>
                    <a:p>
                      <a:pPr algn="l" fontAlgn="b"/>
                      <a:r>
                        <a:rPr lang="en-US" sz="1600" b="1" u="none" strike="noStrike" dirty="0">
                          <a:effectLst/>
                        </a:rPr>
                        <a:t>TOTAL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600" b="1" u="none" strike="noStrike" dirty="0">
                          <a:effectLst/>
                        </a:rPr>
                        <a:t> </a:t>
                      </a:r>
                      <a:r>
                        <a:rPr lang="en-US" sz="1600" b="1" u="none" strike="noStrike" dirty="0" smtClean="0">
                          <a:effectLst/>
                        </a:rPr>
                        <a:t>8,41,687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8"/>
                  </a:ext>
                </a:extLst>
              </a:tr>
            </a:tbl>
          </a:graphicData>
        </a:graphic>
      </p:graphicFrame>
      <p:sp>
        <p:nvSpPr>
          <p:cNvPr id="11" name="TextBox 10"/>
          <p:cNvSpPr txBox="1"/>
          <p:nvPr/>
        </p:nvSpPr>
        <p:spPr>
          <a:xfrm>
            <a:off x="7272816" y="1179827"/>
            <a:ext cx="1408867" cy="338554"/>
          </a:xfrm>
          <a:prstGeom prst="rect">
            <a:avLst/>
          </a:prstGeom>
          <a:noFill/>
          <a:ln>
            <a:noFill/>
          </a:ln>
        </p:spPr>
        <p:txBody>
          <a:bodyPr wrap="square" rtlCol="0">
            <a:spAutoFit/>
          </a:bodyPr>
          <a:lstStyle/>
          <a:p>
            <a:pPr algn="r"/>
            <a:r>
              <a:rPr lang="en-IN" sz="1600" b="1" dirty="0"/>
              <a:t>In %</a:t>
            </a:r>
          </a:p>
        </p:txBody>
      </p:sp>
      <p:sp>
        <p:nvSpPr>
          <p:cNvPr id="4" name="Footer Placeholder 3"/>
          <p:cNvSpPr>
            <a:spLocks noGrp="1"/>
          </p:cNvSpPr>
          <p:nvPr>
            <p:ph type="ftr" sz="quarter" idx="11"/>
          </p:nvPr>
        </p:nvSpPr>
        <p:spPr/>
        <p:txBody>
          <a:bodyPr/>
          <a:lstStyle/>
          <a:p>
            <a:r>
              <a:rPr lang="en-US"/>
              <a:t>SIRC of ICAI</a:t>
            </a:r>
            <a:endParaRPr lang="en-IN" dirty="0"/>
          </a:p>
        </p:txBody>
      </p:sp>
      <p:sp>
        <p:nvSpPr>
          <p:cNvPr id="5" name="Date Placeholder 4"/>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31329744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3699" y="3357944"/>
            <a:ext cx="8178249" cy="631178"/>
          </a:xfrm>
          <a:solidFill>
            <a:schemeClr val="accent6">
              <a:lumMod val="40000"/>
              <a:lumOff val="60000"/>
            </a:schemeClr>
          </a:solidFill>
          <a:ln>
            <a:solidFill>
              <a:schemeClr val="accent2"/>
            </a:solidFill>
          </a:ln>
        </p:spPr>
        <p:txBody>
          <a:bodyPr vert="horz" lIns="91440" tIns="45720" rIns="91440" bIns="45720" rtlCol="0" anchor="ctr">
            <a:noAutofit/>
          </a:bodyPr>
          <a:lstStyle/>
          <a:p>
            <a:r>
              <a:rPr lang="en-US" sz="2400" b="1" dirty="0">
                <a:solidFill>
                  <a:schemeClr val="tx2"/>
                </a:solidFill>
              </a:rPr>
              <a:t>Effective </a:t>
            </a:r>
            <a:r>
              <a:rPr lang="en-US" sz="2400" b="1" dirty="0" smtClean="0">
                <a:solidFill>
                  <a:schemeClr val="tx2"/>
                </a:solidFill>
              </a:rPr>
              <a:t>tax rate of companies in the public and private sectors</a:t>
            </a:r>
            <a:endParaRPr lang="en-US" sz="2400" b="1" dirty="0">
              <a:solidFill>
                <a:schemeClr val="tx2"/>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55</a:t>
            </a:fld>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983319199"/>
              </p:ext>
            </p:extLst>
          </p:nvPr>
        </p:nvGraphicFramePr>
        <p:xfrm>
          <a:off x="422178" y="4164695"/>
          <a:ext cx="8151354" cy="2016082"/>
        </p:xfrm>
        <a:graphic>
          <a:graphicData uri="http://schemas.openxmlformats.org/drawingml/2006/table">
            <a:tbl>
              <a:tblPr>
                <a:tableStyleId>{BC89EF96-8CEA-46FF-86C4-4CE0E7609802}</a:tableStyleId>
              </a:tblPr>
              <a:tblGrid>
                <a:gridCol w="2746648">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1512168">
                  <a:extLst>
                    <a:ext uri="{9D8B030D-6E8A-4147-A177-3AD203B41FA5}">
                      <a16:colId xmlns="" xmlns:a16="http://schemas.microsoft.com/office/drawing/2014/main" val="20003"/>
                    </a:ext>
                  </a:extLst>
                </a:gridCol>
                <a:gridCol w="1084226">
                  <a:extLst>
                    <a:ext uri="{9D8B030D-6E8A-4147-A177-3AD203B41FA5}">
                      <a16:colId xmlns="" xmlns:a16="http://schemas.microsoft.com/office/drawing/2014/main" val="20004"/>
                    </a:ext>
                  </a:extLst>
                </a:gridCol>
              </a:tblGrid>
              <a:tr h="880093">
                <a:tc>
                  <a:txBody>
                    <a:bodyPr/>
                    <a:lstStyle/>
                    <a:p>
                      <a:pPr algn="l" fontAlgn="b"/>
                      <a:r>
                        <a:rPr lang="en-US" sz="1600" b="1" i="0" u="none" strike="noStrike" dirty="0" smtClean="0">
                          <a:solidFill>
                            <a:schemeClr val="tx1"/>
                          </a:solidFill>
                          <a:effectLst/>
                          <a:latin typeface="+mn-lt"/>
                        </a:rPr>
                        <a:t>Sector</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ctr" fontAlgn="b"/>
                      <a:r>
                        <a:rPr lang="en-US" sz="1600" b="1" u="none" strike="noStrike" dirty="0">
                          <a:effectLst/>
                        </a:rPr>
                        <a:t>   Number of Companies </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l" fontAlgn="b"/>
                      <a:r>
                        <a:rPr lang="en-US" sz="1600" b="1" u="none" strike="noStrike" dirty="0">
                          <a:effectLst/>
                        </a:rPr>
                        <a:t>Share in Total Profits</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l" fontAlgn="b"/>
                      <a:r>
                        <a:rPr lang="en-US" sz="1600" b="1" u="none" strike="noStrike" dirty="0" smtClean="0">
                          <a:effectLst/>
                        </a:rPr>
                        <a:t>Share in Total Tax Liability</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l" fontAlgn="b"/>
                      <a:r>
                        <a:rPr lang="en-US" sz="1600" b="1" i="0" u="none" strike="noStrike" dirty="0" smtClean="0">
                          <a:solidFill>
                            <a:srgbClr val="000000"/>
                          </a:solidFill>
                          <a:effectLst/>
                          <a:latin typeface="Calibri" panose="020F0502020204030204" pitchFamily="34" charset="0"/>
                        </a:rPr>
                        <a:t>Effective tax</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extLst>
                  <a:ext uri="{0D108BD9-81ED-4DB2-BD59-A6C34878D82A}">
                    <a16:rowId xmlns="" xmlns:a16="http://schemas.microsoft.com/office/drawing/2014/main" val="10000"/>
                  </a:ext>
                </a:extLst>
              </a:tr>
              <a:tr h="378663">
                <a:tc>
                  <a:txBody>
                    <a:bodyPr/>
                    <a:lstStyle/>
                    <a:p>
                      <a:pPr algn="l" fontAlgn="b"/>
                      <a:r>
                        <a:rPr lang="en-US" sz="1600" b="0" i="0" u="none" strike="noStrike" dirty="0" smtClean="0">
                          <a:solidFill>
                            <a:schemeClr val="tx1"/>
                          </a:solidFill>
                          <a:effectLst/>
                          <a:latin typeface="+mn-lt"/>
                        </a:rPr>
                        <a:t>Public</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214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16.64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15.11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28.29</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1"/>
                  </a:ext>
                </a:extLst>
              </a:tr>
              <a:tr h="378663">
                <a:tc>
                  <a:txBody>
                    <a:bodyPr/>
                    <a:lstStyle/>
                    <a:p>
                      <a:pPr algn="l" fontAlgn="b"/>
                      <a:r>
                        <a:rPr lang="en-US" sz="1600" b="0" i="0" u="none" strike="noStrike" dirty="0" smtClean="0">
                          <a:solidFill>
                            <a:schemeClr val="tx1"/>
                          </a:solidFill>
                          <a:effectLst/>
                          <a:latin typeface="+mn-lt"/>
                        </a:rPr>
                        <a:t>Private</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a:t>
                      </a:r>
                      <a:r>
                        <a:rPr lang="en-US" sz="1600" u="none" strike="noStrike" dirty="0" smtClean="0">
                          <a:effectLst/>
                        </a:rPr>
                        <a:t>8,41,4873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mn-lt"/>
                        </a:rPr>
                        <a:t>83.36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84.89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mn-lt"/>
                        </a:rPr>
                        <a:t>29.73</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2"/>
                  </a:ext>
                </a:extLst>
              </a:tr>
              <a:tr h="378663">
                <a:tc>
                  <a:txBody>
                    <a:bodyPr/>
                    <a:lstStyle/>
                    <a:p>
                      <a:pPr algn="l" fontAlgn="b"/>
                      <a:r>
                        <a:rPr lang="en-US" sz="1600" b="1" u="none" strike="noStrike" dirty="0">
                          <a:effectLst/>
                        </a:rPr>
                        <a:t>TOTAL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600" b="1" u="none" strike="noStrike" dirty="0">
                          <a:effectLst/>
                        </a:rPr>
                        <a:t> </a:t>
                      </a:r>
                      <a:r>
                        <a:rPr lang="en-US" sz="1600" b="1" u="none" strike="noStrike" dirty="0" smtClean="0">
                          <a:effectLst/>
                        </a:rPr>
                        <a:t>8,41,687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0000"/>
                          </a:solidFill>
                          <a:effectLst/>
                          <a:latin typeface="Calibri" panose="020F0502020204030204" pitchFamily="34" charset="0"/>
                        </a:rPr>
                        <a:t>29.49</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8"/>
                  </a:ext>
                </a:extLst>
              </a:tr>
            </a:tbl>
          </a:graphicData>
        </a:graphic>
      </p:graphicFrame>
      <p:sp>
        <p:nvSpPr>
          <p:cNvPr id="11" name="TextBox 10"/>
          <p:cNvSpPr txBox="1"/>
          <p:nvPr/>
        </p:nvSpPr>
        <p:spPr>
          <a:xfrm>
            <a:off x="7122935" y="897530"/>
            <a:ext cx="1408867" cy="338554"/>
          </a:xfrm>
          <a:prstGeom prst="rect">
            <a:avLst/>
          </a:prstGeom>
          <a:noFill/>
          <a:ln>
            <a:noFill/>
          </a:ln>
        </p:spPr>
        <p:txBody>
          <a:bodyPr wrap="square" rtlCol="0">
            <a:spAutoFit/>
          </a:bodyPr>
          <a:lstStyle/>
          <a:p>
            <a:pPr algn="r"/>
            <a:r>
              <a:rPr lang="en-IN" sz="1600" b="1" dirty="0"/>
              <a:t>In %</a:t>
            </a:r>
          </a:p>
        </p:txBody>
      </p:sp>
      <p:sp>
        <p:nvSpPr>
          <p:cNvPr id="4" name="Footer Placeholder 3"/>
          <p:cNvSpPr>
            <a:spLocks noGrp="1"/>
          </p:cNvSpPr>
          <p:nvPr>
            <p:ph type="ftr" sz="quarter" idx="11"/>
          </p:nvPr>
        </p:nvSpPr>
        <p:spPr/>
        <p:txBody>
          <a:bodyPr/>
          <a:lstStyle/>
          <a:p>
            <a:r>
              <a:rPr lang="en-US"/>
              <a:t>SIRC of ICAI</a:t>
            </a:r>
            <a:endParaRPr lang="en-IN" dirty="0"/>
          </a:p>
        </p:txBody>
      </p:sp>
      <p:sp>
        <p:nvSpPr>
          <p:cNvPr id="5" name="Date Placeholder 4"/>
          <p:cNvSpPr>
            <a:spLocks noGrp="1"/>
          </p:cNvSpPr>
          <p:nvPr>
            <p:ph type="dt" sz="half" idx="10"/>
          </p:nvPr>
        </p:nvSpPr>
        <p:spPr/>
        <p:txBody>
          <a:bodyPr/>
          <a:lstStyle/>
          <a:p>
            <a:r>
              <a:rPr lang="en-US" smtClean="0"/>
              <a:t>06-07-2019</a:t>
            </a:r>
            <a:endParaRPr lang="en-IN" dirty="0"/>
          </a:p>
        </p:txBody>
      </p:sp>
      <p:sp>
        <p:nvSpPr>
          <p:cNvPr id="8" name="Rectangle 2"/>
          <p:cNvSpPr txBox="1">
            <a:spLocks noChangeArrowheads="1"/>
          </p:cNvSpPr>
          <p:nvPr/>
        </p:nvSpPr>
        <p:spPr>
          <a:xfrm>
            <a:off x="358826" y="311604"/>
            <a:ext cx="8178249" cy="631178"/>
          </a:xfrm>
          <a:prstGeom prst="rect">
            <a:avLst/>
          </a:prstGeom>
          <a:solidFill>
            <a:schemeClr val="accent6">
              <a:lumMod val="40000"/>
              <a:lumOff val="60000"/>
            </a:schemeClr>
          </a:solidFill>
          <a:ln>
            <a:solidFill>
              <a:schemeClr val="accent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tx2"/>
                </a:solidFill>
              </a:rPr>
              <a:t>Effective tax rate of companies in the </a:t>
            </a:r>
          </a:p>
          <a:p>
            <a:r>
              <a:rPr lang="en-US" sz="2400" b="1" dirty="0" smtClean="0">
                <a:solidFill>
                  <a:schemeClr val="tx2"/>
                </a:solidFill>
              </a:rPr>
              <a:t>manufacturing and non-manufacturing sectors</a:t>
            </a:r>
            <a:endParaRPr lang="en-US" sz="2400" b="1" dirty="0">
              <a:solidFill>
                <a:schemeClr val="tx2"/>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910483200"/>
              </p:ext>
            </p:extLst>
          </p:nvPr>
        </p:nvGraphicFramePr>
        <p:xfrm>
          <a:off x="422178" y="1219808"/>
          <a:ext cx="8151354" cy="1928173"/>
        </p:xfrm>
        <a:graphic>
          <a:graphicData uri="http://schemas.openxmlformats.org/drawingml/2006/table">
            <a:tbl>
              <a:tblPr>
                <a:tableStyleId>{BC89EF96-8CEA-46FF-86C4-4CE0E7609802}</a:tableStyleId>
              </a:tblPr>
              <a:tblGrid>
                <a:gridCol w="2746648">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1512168">
                  <a:extLst>
                    <a:ext uri="{9D8B030D-6E8A-4147-A177-3AD203B41FA5}">
                      <a16:colId xmlns="" xmlns:a16="http://schemas.microsoft.com/office/drawing/2014/main" val="20003"/>
                    </a:ext>
                  </a:extLst>
                </a:gridCol>
                <a:gridCol w="1084226">
                  <a:extLst>
                    <a:ext uri="{9D8B030D-6E8A-4147-A177-3AD203B41FA5}">
                      <a16:colId xmlns="" xmlns:a16="http://schemas.microsoft.com/office/drawing/2014/main" val="20004"/>
                    </a:ext>
                  </a:extLst>
                </a:gridCol>
              </a:tblGrid>
              <a:tr h="792184">
                <a:tc>
                  <a:txBody>
                    <a:bodyPr/>
                    <a:lstStyle/>
                    <a:p>
                      <a:pPr algn="l" fontAlgn="b"/>
                      <a:r>
                        <a:rPr lang="en-US" sz="1600" b="1" i="0" u="none" strike="noStrike" dirty="0" smtClean="0">
                          <a:solidFill>
                            <a:schemeClr val="tx1"/>
                          </a:solidFill>
                          <a:effectLst/>
                          <a:latin typeface="+mn-lt"/>
                        </a:rPr>
                        <a:t>Sector</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ctr" fontAlgn="b"/>
                      <a:r>
                        <a:rPr lang="en-US" sz="1600" b="1" u="none" strike="noStrike" dirty="0">
                          <a:effectLst/>
                        </a:rPr>
                        <a:t>   Number of Companies </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l" fontAlgn="b"/>
                      <a:r>
                        <a:rPr lang="en-US" sz="1600" b="1" u="none" strike="noStrike" dirty="0">
                          <a:effectLst/>
                        </a:rPr>
                        <a:t>Share in Total Profits</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l" fontAlgn="b"/>
                      <a:r>
                        <a:rPr lang="en-US" sz="1600" b="1" u="none" strike="noStrike" dirty="0" smtClean="0">
                          <a:effectLst/>
                        </a:rPr>
                        <a:t>Share in Total Tax Liability</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l" fontAlgn="b"/>
                      <a:r>
                        <a:rPr lang="en-US" sz="1600" b="1" i="0" u="none" strike="noStrike" dirty="0" smtClean="0">
                          <a:solidFill>
                            <a:srgbClr val="000000"/>
                          </a:solidFill>
                          <a:effectLst/>
                          <a:latin typeface="Calibri" panose="020F0502020204030204" pitchFamily="34" charset="0"/>
                        </a:rPr>
                        <a:t>Effective tax</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extLst>
                  <a:ext uri="{0D108BD9-81ED-4DB2-BD59-A6C34878D82A}">
                    <a16:rowId xmlns="" xmlns:a16="http://schemas.microsoft.com/office/drawing/2014/main" val="10000"/>
                  </a:ext>
                </a:extLst>
              </a:tr>
              <a:tr h="378663">
                <a:tc>
                  <a:txBody>
                    <a:bodyPr/>
                    <a:lstStyle/>
                    <a:p>
                      <a:pPr algn="l" fontAlgn="b"/>
                      <a:r>
                        <a:rPr lang="en-US" sz="1600" b="0" i="0" u="none" strike="noStrike" dirty="0" smtClean="0">
                          <a:solidFill>
                            <a:schemeClr val="tx1"/>
                          </a:solidFill>
                          <a:effectLst/>
                          <a:latin typeface="+mn-lt"/>
                        </a:rPr>
                        <a:t>Manufacturing</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1,30,676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38.92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36.74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27.83</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1"/>
                  </a:ext>
                </a:extLst>
              </a:tr>
              <a:tr h="378663">
                <a:tc>
                  <a:txBody>
                    <a:bodyPr/>
                    <a:lstStyle/>
                    <a:p>
                      <a:pPr algn="l" fontAlgn="b"/>
                      <a:r>
                        <a:rPr lang="en-US" sz="1600" b="0" i="0" u="none" strike="noStrike" dirty="0" smtClean="0">
                          <a:solidFill>
                            <a:schemeClr val="tx1"/>
                          </a:solidFill>
                          <a:effectLst/>
                          <a:latin typeface="+mn-lt"/>
                        </a:rPr>
                        <a:t>Non-manufacturing</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a:t>
                      </a:r>
                      <a:r>
                        <a:rPr lang="en-US" sz="1600" u="none" strike="noStrike" dirty="0" smtClean="0">
                          <a:effectLst/>
                        </a:rPr>
                        <a:t>7,11,011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mn-lt"/>
                        </a:rPr>
                        <a:t>61.08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63.26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mn-lt"/>
                        </a:rPr>
                        <a:t>30.55</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2"/>
                  </a:ext>
                </a:extLst>
              </a:tr>
              <a:tr h="378663">
                <a:tc>
                  <a:txBody>
                    <a:bodyPr/>
                    <a:lstStyle/>
                    <a:p>
                      <a:pPr algn="l" fontAlgn="b"/>
                      <a:r>
                        <a:rPr lang="en-US" sz="1600" b="1" u="none" strike="noStrike" dirty="0">
                          <a:effectLst/>
                        </a:rPr>
                        <a:t>TOTAL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600" b="1" u="none" strike="noStrike" dirty="0">
                          <a:effectLst/>
                        </a:rPr>
                        <a:t> </a:t>
                      </a:r>
                      <a:r>
                        <a:rPr lang="en-US" sz="1600" b="1" u="none" strike="noStrike" dirty="0" smtClean="0">
                          <a:effectLst/>
                        </a:rPr>
                        <a:t>8,41,687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0000"/>
                          </a:solidFill>
                          <a:effectLst/>
                          <a:latin typeface="Calibri" panose="020F0502020204030204" pitchFamily="34" charset="0"/>
                        </a:rPr>
                        <a:t>29.49</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7800516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173436"/>
            <a:ext cx="8311952" cy="5351907"/>
          </a:xfrm>
        </p:spPr>
        <p:txBody>
          <a:bodyPr>
            <a:noAutofit/>
          </a:bodyPr>
          <a:lstStyle/>
          <a:p>
            <a:pPr algn="just"/>
            <a:r>
              <a:rPr lang="en-US" sz="2300" dirty="0"/>
              <a:t>Is this Budget disappointing as the FM has not cut the corporate tax rate for all companies as per the road map given in 2015 budget?</a:t>
            </a:r>
          </a:p>
          <a:p>
            <a:pPr algn="just"/>
            <a:r>
              <a:rPr lang="en-US" sz="2300" dirty="0"/>
              <a:t>The government seems to target only individual taxpayers to increase income tax rates in the absence of increasing the taxpayer </a:t>
            </a:r>
            <a:r>
              <a:rPr lang="en-US" sz="2300" dirty="0" smtClean="0"/>
              <a:t>base</a:t>
            </a:r>
          </a:p>
          <a:p>
            <a:pPr algn="just"/>
            <a:r>
              <a:rPr lang="en-US" sz="2300" dirty="0" smtClean="0"/>
              <a:t>Have they taken adequate steps to bring tax evaders to book?</a:t>
            </a:r>
          </a:p>
          <a:p>
            <a:pPr algn="just"/>
            <a:r>
              <a:rPr lang="en-US" sz="2300" dirty="0" smtClean="0"/>
              <a:t>What are the steps taken by the Govt. to increase taxpayer base?</a:t>
            </a:r>
          </a:p>
          <a:p>
            <a:pPr marL="0" indent="0" algn="just">
              <a:buNone/>
            </a:pPr>
            <a:endParaRPr lang="en-US" sz="2300" dirty="0"/>
          </a:p>
          <a:p>
            <a:pPr algn="just"/>
            <a:endParaRPr lang="en-US" sz="1800" dirty="0"/>
          </a:p>
          <a:p>
            <a:pPr algn="just"/>
            <a:endParaRPr lang="en-US" sz="1800" dirty="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dirty="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6">
              <a:lumMod val="40000"/>
              <a:lumOff val="60000"/>
            </a:schemeClr>
          </a:solidFill>
          <a:ln>
            <a:solidFill>
              <a:schemeClr val="accent2"/>
            </a:solidFill>
          </a:ln>
        </p:spPr>
        <p:txBody>
          <a:bodyPr>
            <a:normAutofit/>
          </a:bodyPr>
          <a:lstStyle/>
          <a:p>
            <a:r>
              <a:rPr lang="en-IN" b="1" dirty="0" smtClean="0">
                <a:solidFill>
                  <a:schemeClr val="tx2"/>
                </a:solidFill>
              </a:rPr>
              <a:t>Direct Taxes</a:t>
            </a:r>
            <a:endParaRPr lang="en-IN"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56</a:t>
            </a:fld>
            <a:endParaRPr lang="en-IN" dirty="0"/>
          </a:p>
        </p:txBody>
      </p:sp>
      <p:sp>
        <p:nvSpPr>
          <p:cNvPr id="3" name="Footer Placeholder 2"/>
          <p:cNvSpPr>
            <a:spLocks noGrp="1"/>
          </p:cNvSpPr>
          <p:nvPr>
            <p:ph type="ftr" sz="quarter" idx="11"/>
          </p:nvPr>
        </p:nvSpPr>
        <p:spPr/>
        <p:txBody>
          <a:bodyPr/>
          <a:lstStyle/>
          <a:p>
            <a:r>
              <a:rPr lang="en-US" dirty="0"/>
              <a:t>SIRC of ICAI</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34022192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Video </a:t>
            </a:r>
            <a:r>
              <a:rPr lang="en-US" dirty="0" smtClean="0"/>
              <a:t>8</a:t>
            </a:r>
            <a:endParaRPr lang="en-US" i="1" dirty="0">
              <a:solidFill>
                <a:srgbClr val="FF0000"/>
              </a:solidFill>
            </a:endParaRPr>
          </a:p>
        </p:txBody>
      </p:sp>
      <p:sp>
        <p:nvSpPr>
          <p:cNvPr id="11267" name="Rectangle 3"/>
          <p:cNvSpPr>
            <a:spLocks noGrp="1" noChangeArrowheads="1"/>
          </p:cNvSpPr>
          <p:nvPr>
            <p:ph type="body" idx="1"/>
          </p:nvPr>
        </p:nvSpPr>
        <p:spPr>
          <a:xfrm>
            <a:off x="457200" y="1340768"/>
            <a:ext cx="8229600" cy="4785395"/>
          </a:xfrm>
        </p:spPr>
        <p:txBody>
          <a:bodyPr>
            <a:noAutofit/>
          </a:bodyPr>
          <a:lstStyle/>
          <a:p>
            <a:pPr algn="just"/>
            <a:r>
              <a:rPr lang="en-US" b="1" dirty="0"/>
              <a:t>Indirect tax</a:t>
            </a:r>
          </a:p>
          <a:p>
            <a:pPr algn="just"/>
            <a:r>
              <a:rPr lang="en-US" sz="2400" dirty="0"/>
              <a:t>FM Speech – Para 129</a:t>
            </a:r>
          </a:p>
          <a:p>
            <a:pPr algn="just"/>
            <a:r>
              <a:rPr lang="en-IN" sz="1800" dirty="0">
                <a:solidFill>
                  <a:srgbClr val="000000"/>
                </a:solidFill>
                <a:latin typeface="Calibri" panose="020F0502020204030204" pitchFamily="34" charset="0"/>
              </a:rPr>
              <a:t>“129. Now coming to Indirect Tax, we are aware that the landscape has changed significantly with implementation of GST. In every sense, this has been a monumental reform. Centre and States coming together and agreeing to pool in their sovereign power of taxation for common good of the country was unprecedented. 17 taxes and 13 cesses became one tax. Multitude of rates instantly became four. Almost all commodities saw rate reduction. Tens of returns were replaced by one. Taxpayer’s interface with tax departments got reduced. Border checks got eliminated. Goods started moving freely across states, which saved time and energy. A truck started doing two trips in the same time in which it was doing one. Thus, dream of one nation, one tax, one market was realised. The GST Council deserves all the credit for this.”</a:t>
            </a:r>
            <a:endParaRPr lang="en-US" dirty="0">
              <a:latin typeface="Calibri" panose="020F0502020204030204" pitchFamily="34" charset="0"/>
            </a:endParaRPr>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3" name="Rectangle 2"/>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4" name="Rectangle 3"/>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5" name="Slide Number Placeholder 4"/>
          <p:cNvSpPr>
            <a:spLocks noGrp="1"/>
          </p:cNvSpPr>
          <p:nvPr>
            <p:ph type="sldNum" sz="quarter" idx="12"/>
          </p:nvPr>
        </p:nvSpPr>
        <p:spPr/>
        <p:txBody>
          <a:bodyPr/>
          <a:lstStyle/>
          <a:p>
            <a:fld id="{2E54E9D4-680A-4C51-B61D-1CC0F8B86EE1}" type="slidenum">
              <a:rPr lang="en-IN" smtClean="0"/>
              <a:t>57</a:t>
            </a:fld>
            <a:endParaRPr lang="en-IN" dirty="0"/>
          </a:p>
        </p:txBody>
      </p:sp>
      <p:sp>
        <p:nvSpPr>
          <p:cNvPr id="7" name="Footer Placeholder 6"/>
          <p:cNvSpPr>
            <a:spLocks noGrp="1"/>
          </p:cNvSpPr>
          <p:nvPr>
            <p:ph type="ftr" sz="quarter" idx="11"/>
          </p:nvPr>
        </p:nvSpPr>
        <p:spPr/>
        <p:txBody>
          <a:bodyPr/>
          <a:lstStyle/>
          <a:p>
            <a:r>
              <a:rPr lang="en-US"/>
              <a:t>SIRC of ICAI</a:t>
            </a:r>
            <a:endParaRPr lang="en-IN" dirty="0"/>
          </a:p>
        </p:txBody>
      </p:sp>
      <p:sp>
        <p:nvSpPr>
          <p:cNvPr id="6" name="Date Placeholder 5"/>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40982838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Autofit/>
          </a:bodyPr>
          <a:lstStyle/>
          <a:p>
            <a:pPr algn="just"/>
            <a:r>
              <a:rPr lang="en-IN" sz="1800" dirty="0"/>
              <a:t>Government is further simplifying the GST processes. A simplified single monthly return is being rolled out. Taxpayer having annual turnover of less than Rs. 5 crore shall file quarterly return. Free accounting software for return preparation has been made available to small businesses. </a:t>
            </a:r>
          </a:p>
          <a:p>
            <a:pPr algn="just"/>
            <a:r>
              <a:rPr lang="en-IN" sz="1800" dirty="0"/>
              <a:t>A fully automated GST refund module shall be implemented. </a:t>
            </a:r>
          </a:p>
          <a:p>
            <a:pPr algn="just"/>
            <a:r>
              <a:rPr lang="en-IN" sz="1800" dirty="0"/>
              <a:t>Multiple tax ledgers for a taxpayer shall be replaced by one.</a:t>
            </a:r>
          </a:p>
          <a:p>
            <a:pPr algn="just"/>
            <a:r>
              <a:rPr lang="en-IN" sz="1800" dirty="0"/>
              <a:t>GST has just completed 2 years. There are huge pending litigations from pre-GST regime. More than  Rs. 3.75 lakh crore is blocked in litigations in service tax and excise. </a:t>
            </a:r>
          </a:p>
          <a:p>
            <a:pPr algn="just"/>
            <a:r>
              <a:rPr lang="en-IN" sz="1800" dirty="0"/>
              <a:t>A Legacy Dispute Resolution Scheme will be introduced that will allow quick closure of these litigations. </a:t>
            </a:r>
          </a:p>
          <a:p>
            <a:pPr algn="just"/>
            <a:r>
              <a:rPr lang="en-IN" sz="1800" dirty="0"/>
              <a:t>Proposed to move to an electronic invoice system wherein invoice details will be captured in a central system at the time of issuance. This will eventually be used to prefill the taxpayer’s returns. There will be no need for a separate e-way bill. Its roll out would begin from January, 2020. Electronic invoice system will significantly reduce the compliance burden.</a:t>
            </a:r>
          </a:p>
        </p:txBody>
      </p:sp>
      <p:sp>
        <p:nvSpPr>
          <p:cNvPr id="8" name="Title 6"/>
          <p:cNvSpPr txBox="1">
            <a:spLocks/>
          </p:cNvSpPr>
          <p:nvPr/>
        </p:nvSpPr>
        <p:spPr>
          <a:xfrm>
            <a:off x="539552" y="260648"/>
            <a:ext cx="8229600" cy="1143000"/>
          </a:xfrm>
          <a:prstGeom prst="rect">
            <a:avLst/>
          </a:prstGeom>
          <a:solidFill>
            <a:schemeClr val="accent6">
              <a:lumMod val="40000"/>
              <a:lumOff val="60000"/>
            </a:schemeClr>
          </a:solidFill>
          <a:ln>
            <a:solidFill>
              <a:schemeClr val="accent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solidFill>
              </a:rPr>
              <a:t>Indirect Taxes</a:t>
            </a:r>
            <a:endParaRPr lang="en-IN" sz="3600"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58</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31623411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Autofit/>
          </a:bodyPr>
          <a:lstStyle/>
          <a:p>
            <a:pPr algn="just"/>
            <a:r>
              <a:rPr lang="en-IN" sz="1800" dirty="0"/>
              <a:t>Increase in Special Additional Excise duty and Road and Infrastructure Cess </a:t>
            </a:r>
            <a:r>
              <a:rPr lang="en-IN" sz="1800" b="1" u="sng" dirty="0"/>
              <a:t>each</a:t>
            </a:r>
            <a:r>
              <a:rPr lang="en-IN" sz="1800" dirty="0"/>
              <a:t> by one rupee a litre on petrol and diesel. </a:t>
            </a:r>
          </a:p>
          <a:p>
            <a:pPr algn="just"/>
            <a:r>
              <a:rPr lang="en-IN" sz="1800" dirty="0"/>
              <a:t>Increase in custom duty on gold and other precious metals from 10% to 12.5%.</a:t>
            </a:r>
          </a:p>
          <a:p>
            <a:pPr algn="just"/>
            <a:r>
              <a:rPr lang="en-IN" sz="1800" dirty="0"/>
              <a:t>Provisions are being incorporated in Customs Act for enhanced penalty and prosecution for availing undue concessions and export incentives through unfair practices by bogus entities.</a:t>
            </a:r>
          </a:p>
          <a:p>
            <a:pPr algn="just"/>
            <a:r>
              <a:rPr lang="en-IN" sz="1800" dirty="0"/>
              <a:t>Misuse of duty free scrips and drawback facility involving more than Rs. 50 lakh to be made a cognizable and nonbailable offence.</a:t>
            </a:r>
          </a:p>
          <a:p>
            <a:pPr algn="just"/>
            <a:r>
              <a:rPr lang="en-IN" sz="1800" dirty="0"/>
              <a:t>In order to provide domestic industry a level playing field, basic customs duty is being increased on items such as cashew kernels, PVC, Vinyl flooring, tiles, metal fittings, mountings for furniture, auto parts, certain kinds of synthetic rubbers, marble slabs, optical fibre cable, CCTV camera, IP camera, digital and network video recorders etc.</a:t>
            </a:r>
          </a:p>
          <a:p>
            <a:pPr algn="just"/>
            <a:r>
              <a:rPr lang="en-IN" sz="1800" dirty="0"/>
              <a:t>To further promote domestic manufacturing, customs duty reductions are being proposed on certain raw materials and capital goods.</a:t>
            </a:r>
            <a:endParaRPr lang="en-US" sz="1800" dirty="0"/>
          </a:p>
        </p:txBody>
      </p:sp>
      <p:sp>
        <p:nvSpPr>
          <p:cNvPr id="8" name="Title 6"/>
          <p:cNvSpPr txBox="1">
            <a:spLocks/>
          </p:cNvSpPr>
          <p:nvPr/>
        </p:nvSpPr>
        <p:spPr>
          <a:xfrm>
            <a:off x="539552" y="260648"/>
            <a:ext cx="8229600" cy="1143000"/>
          </a:xfrm>
          <a:prstGeom prst="rect">
            <a:avLst/>
          </a:prstGeom>
          <a:solidFill>
            <a:schemeClr val="accent6">
              <a:lumMod val="40000"/>
              <a:lumOff val="60000"/>
            </a:schemeClr>
          </a:solidFill>
          <a:ln>
            <a:solidFill>
              <a:schemeClr val="accent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solidFill>
              </a:rPr>
              <a:t>Indirect Taxes</a:t>
            </a:r>
            <a:endParaRPr lang="en-IN" sz="3600"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59</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3650794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994122"/>
          </a:xfrm>
          <a:solidFill>
            <a:schemeClr val="accent6">
              <a:lumMod val="60000"/>
              <a:lumOff val="40000"/>
              <a:alpha val="50000"/>
            </a:schemeClr>
          </a:solidFill>
          <a:ln>
            <a:solidFill>
              <a:srgbClr val="C00000"/>
            </a:solidFill>
          </a:ln>
        </p:spPr>
        <p:txBody>
          <a:bodyPr vert="horz" lIns="91440" tIns="45720" rIns="91440" bIns="45720" rtlCol="0" anchor="ctr">
            <a:normAutofit/>
          </a:bodyPr>
          <a:lstStyle/>
          <a:p>
            <a:r>
              <a:rPr lang="en-US" sz="3600" b="1" dirty="0">
                <a:solidFill>
                  <a:schemeClr val="tx2"/>
                </a:solidFill>
              </a:rPr>
              <a:t>The World is Changing …</a:t>
            </a:r>
          </a:p>
        </p:txBody>
      </p:sp>
      <p:sp>
        <p:nvSpPr>
          <p:cNvPr id="5" name="Slide Number Placeholder 4"/>
          <p:cNvSpPr>
            <a:spLocks noGrp="1"/>
          </p:cNvSpPr>
          <p:nvPr>
            <p:ph type="sldNum" sz="quarter" idx="12"/>
          </p:nvPr>
        </p:nvSpPr>
        <p:spPr/>
        <p:txBody>
          <a:bodyPr/>
          <a:lstStyle/>
          <a:p>
            <a:fld id="{730933BF-731A-4A3E-BD75-9BCB05CC0CDD}" type="slidenum">
              <a:rPr lang="en-IN" smtClean="0">
                <a:solidFill>
                  <a:prstClr val="black">
                    <a:tint val="75000"/>
                  </a:prstClr>
                </a:solidFill>
              </a:rPr>
              <a:pPr/>
              <a:t>6</a:t>
            </a:fld>
            <a:endParaRPr lang="en-IN"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04929051"/>
              </p:ext>
            </p:extLst>
          </p:nvPr>
        </p:nvGraphicFramePr>
        <p:xfrm>
          <a:off x="528228" y="1484785"/>
          <a:ext cx="8292244" cy="4108178"/>
        </p:xfrm>
        <a:graphic>
          <a:graphicData uri="http://schemas.openxmlformats.org/drawingml/2006/table">
            <a:tbl>
              <a:tblPr>
                <a:tableStyleId>{ED083AE6-46FA-4A59-8FB0-9F97EB10719F}</a:tableStyleId>
              </a:tblPr>
              <a:tblGrid>
                <a:gridCol w="1615456">
                  <a:extLst>
                    <a:ext uri="{9D8B030D-6E8A-4147-A177-3AD203B41FA5}">
                      <a16:colId xmlns:a16="http://schemas.microsoft.com/office/drawing/2014/main" xmlns="" val="20000"/>
                    </a:ext>
                  </a:extLst>
                </a:gridCol>
                <a:gridCol w="1615456">
                  <a:extLst>
                    <a:ext uri="{9D8B030D-6E8A-4147-A177-3AD203B41FA5}">
                      <a16:colId xmlns:a16="http://schemas.microsoft.com/office/drawing/2014/main" xmlns="" val="20001"/>
                    </a:ext>
                  </a:extLst>
                </a:gridCol>
                <a:gridCol w="1745736">
                  <a:extLst>
                    <a:ext uri="{9D8B030D-6E8A-4147-A177-3AD203B41FA5}">
                      <a16:colId xmlns:a16="http://schemas.microsoft.com/office/drawing/2014/main" xmlns="" val="20002"/>
                    </a:ext>
                  </a:extLst>
                </a:gridCol>
                <a:gridCol w="1771792">
                  <a:extLst>
                    <a:ext uri="{9D8B030D-6E8A-4147-A177-3AD203B41FA5}">
                      <a16:colId xmlns:a16="http://schemas.microsoft.com/office/drawing/2014/main" xmlns="" val="20003"/>
                    </a:ext>
                  </a:extLst>
                </a:gridCol>
                <a:gridCol w="1543804">
                  <a:extLst>
                    <a:ext uri="{9D8B030D-6E8A-4147-A177-3AD203B41FA5}">
                      <a16:colId xmlns:a16="http://schemas.microsoft.com/office/drawing/2014/main" xmlns="" val="20004"/>
                    </a:ext>
                  </a:extLst>
                </a:gridCol>
              </a:tblGrid>
              <a:tr h="696542">
                <a:tc>
                  <a:txBody>
                    <a:bodyPr/>
                    <a:lstStyle/>
                    <a:p>
                      <a:pPr algn="l" fontAlgn="ctr"/>
                      <a:r>
                        <a:rPr lang="en-US" sz="1800" b="1" u="none" strike="noStrike" dirty="0">
                          <a:effectLst/>
                        </a:rPr>
                        <a:t>Regions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GDP </a:t>
                      </a:r>
                      <a:r>
                        <a:rPr lang="en-US" sz="1800" b="1" u="none" strike="noStrike" dirty="0" smtClean="0">
                          <a:effectLst/>
                        </a:rPr>
                        <a:t>2018</a:t>
                      </a:r>
                      <a:r>
                        <a:rPr lang="en-US" sz="1800" b="1" u="none" strike="noStrike" dirty="0">
                          <a:effectLst/>
                        </a:rPr>
                        <a:t/>
                      </a:r>
                      <a:br>
                        <a:rPr lang="en-US" sz="1800" b="1" u="none" strike="noStrike" dirty="0">
                          <a:effectLst/>
                        </a:rPr>
                      </a:br>
                      <a:r>
                        <a:rPr lang="en-US" sz="1800" b="1" u="none" strike="noStrike" dirty="0">
                          <a:effectLst/>
                        </a:rPr>
                        <a:t>$ Trilliion</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GDP </a:t>
                      </a:r>
                      <a:r>
                        <a:rPr lang="en-US" sz="1800" b="1" u="none" strike="noStrike" dirty="0" smtClean="0">
                          <a:effectLst/>
                        </a:rPr>
                        <a:t>2025</a:t>
                      </a:r>
                      <a:r>
                        <a:rPr lang="en-US" sz="1800" b="1" u="none" strike="noStrike" dirty="0">
                          <a:effectLst/>
                        </a:rPr>
                        <a:t/>
                      </a:r>
                      <a:br>
                        <a:rPr lang="en-US" sz="1800" b="1" u="none" strike="noStrike" dirty="0">
                          <a:effectLst/>
                        </a:rPr>
                      </a:br>
                      <a:r>
                        <a:rPr lang="en-US" sz="1800" b="1" u="none" strike="noStrike" dirty="0">
                          <a:effectLst/>
                        </a:rPr>
                        <a:t>$ Trilliion</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GDP </a:t>
                      </a:r>
                      <a:r>
                        <a:rPr lang="en-US" sz="1800" b="1" u="none" strike="noStrike" dirty="0" smtClean="0">
                          <a:effectLst/>
                        </a:rPr>
                        <a:t>2030</a:t>
                      </a:r>
                      <a:r>
                        <a:rPr lang="en-US" sz="1800" b="1" u="none" strike="noStrike" dirty="0">
                          <a:effectLst/>
                        </a:rPr>
                        <a:t/>
                      </a:r>
                      <a:br>
                        <a:rPr lang="en-US" sz="1800" b="1" u="none" strike="noStrike" dirty="0">
                          <a:effectLst/>
                        </a:rPr>
                      </a:br>
                      <a:r>
                        <a:rPr lang="en-US" sz="1800" b="1" u="none" strike="noStrike" dirty="0">
                          <a:effectLst/>
                        </a:rPr>
                        <a:t>$ Trilliion</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CAGR</a:t>
                      </a:r>
                      <a:br>
                        <a:rPr lang="en-US" sz="1800" b="1" u="none" strike="noStrike" dirty="0">
                          <a:effectLst/>
                        </a:rPr>
                      </a:br>
                      <a:r>
                        <a:rPr lang="en-US" sz="1800" b="1" u="none" strike="noStrike" dirty="0" smtClean="0">
                          <a:effectLst/>
                        </a:rPr>
                        <a:t>2018-2031</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0"/>
                  </a:ext>
                </a:extLst>
              </a:tr>
              <a:tr h="284303">
                <a:tc>
                  <a:txBody>
                    <a:bodyPr/>
                    <a:lstStyle/>
                    <a:p>
                      <a:pPr algn="l" fontAlgn="b"/>
                      <a:r>
                        <a:rPr lang="en-US" sz="1800" u="none" strike="noStrike" dirty="0">
                          <a:effectLst/>
                        </a:rPr>
                        <a:t>US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20.5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24.0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26.9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2.3%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284303">
                <a:tc>
                  <a:txBody>
                    <a:bodyPr/>
                    <a:lstStyle/>
                    <a:p>
                      <a:pPr algn="l" fontAlgn="b"/>
                      <a:r>
                        <a:rPr lang="en-US" sz="1800" u="none" strike="noStrike" dirty="0" smtClean="0">
                          <a:effectLst/>
                        </a:rPr>
                        <a:t>EU16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17.9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19.7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21.1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1.4%</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r h="284303">
                <a:tc>
                  <a:txBody>
                    <a:bodyPr/>
                    <a:lstStyle/>
                    <a:p>
                      <a:pPr algn="l" fontAlgn="b"/>
                      <a:r>
                        <a:rPr lang="en-US" sz="1800" u="none" strike="noStrike" dirty="0">
                          <a:effectLst/>
                        </a:rPr>
                        <a:t>Japan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4.5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4.7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4.8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0.5%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4"/>
                  </a:ext>
                </a:extLst>
              </a:tr>
              <a:tr h="284303">
                <a:tc>
                  <a:txBody>
                    <a:bodyPr/>
                    <a:lstStyle/>
                    <a:p>
                      <a:pPr algn="l" fontAlgn="b"/>
                      <a:r>
                        <a:rPr lang="en-US" sz="1800" b="0" i="0" u="none" strike="noStrike" dirty="0" smtClean="0">
                          <a:solidFill>
                            <a:srgbClr val="000000"/>
                          </a:solidFill>
                          <a:effectLst/>
                          <a:latin typeface="Calibri" panose="020F0502020204030204" pitchFamily="34" charset="0"/>
                        </a:rPr>
                        <a:t>Others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9.6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9.9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9.9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2.3%</a:t>
                      </a:r>
                      <a:endParaRPr lang="en-US" sz="1800" b="0" i="0" u="none" strike="noStrike" dirty="0">
                        <a:solidFill>
                          <a:srgbClr val="000000"/>
                        </a:solidFill>
                        <a:effectLst/>
                        <a:latin typeface="Calibri" panose="020F0502020204030204" pitchFamily="34" charset="0"/>
                      </a:endParaRPr>
                    </a:p>
                  </a:txBody>
                  <a:tcPr marL="9525" marR="9525" marT="9525" marB="0" anchor="b"/>
                </a:tc>
              </a:tr>
              <a:tr h="284303">
                <a:tc>
                  <a:txBody>
                    <a:bodyPr/>
                    <a:lstStyle/>
                    <a:p>
                      <a:pPr algn="l" fontAlgn="b"/>
                      <a:r>
                        <a:rPr lang="en-US" sz="1800" b="1" u="sng" strike="noStrike" dirty="0">
                          <a:effectLst/>
                        </a:rPr>
                        <a:t>Total OECD</a:t>
                      </a:r>
                      <a:endParaRPr lang="en-US" sz="1800" b="1" i="0" u="sng"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sng" strike="noStrike" dirty="0" smtClean="0">
                          <a:effectLst/>
                        </a:rPr>
                        <a:t>52.5</a:t>
                      </a:r>
                      <a:endParaRPr lang="en-US" sz="1800" b="1" i="0" u="sng"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sng" strike="noStrike" dirty="0" smtClean="0">
                          <a:effectLst/>
                        </a:rPr>
                        <a:t>58.3</a:t>
                      </a:r>
                      <a:endParaRPr lang="en-US" sz="1800" b="1" i="0" u="sng"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sng" strike="noStrike" dirty="0" smtClean="0">
                          <a:effectLst/>
                        </a:rPr>
                        <a:t>62.8</a:t>
                      </a:r>
                      <a:endParaRPr lang="en-US" sz="1800" b="1" i="0" u="sng"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sng" strike="noStrike" dirty="0" smtClean="0">
                          <a:effectLst/>
                        </a:rPr>
                        <a:t>1.5%</a:t>
                      </a:r>
                      <a:endParaRPr lang="en-US" sz="18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5"/>
                  </a:ext>
                </a:extLst>
              </a:tr>
              <a:tr h="284303">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6"/>
                  </a:ext>
                </a:extLst>
              </a:tr>
              <a:tr h="284303">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13.3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20.1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26.9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6.0%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7"/>
                  </a:ext>
                </a:extLst>
              </a:tr>
              <a:tr h="284303">
                <a:tc>
                  <a:txBody>
                    <a:bodyPr/>
                    <a:lstStyle/>
                    <a:p>
                      <a:pPr algn="l" fontAlgn="b"/>
                      <a:r>
                        <a:rPr lang="en-US" sz="1800" u="none" strike="noStrike" dirty="0">
                          <a:effectLst/>
                        </a:rPr>
                        <a:t>India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2.6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4.7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7.2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8.8%</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8"/>
                  </a:ext>
                </a:extLst>
              </a:tr>
              <a:tr h="284303">
                <a:tc>
                  <a:txBody>
                    <a:bodyPr/>
                    <a:lstStyle/>
                    <a:p>
                      <a:pPr algn="l" fontAlgn="b"/>
                      <a:r>
                        <a:rPr lang="en-US" sz="1800" u="none" strike="noStrike" dirty="0">
                          <a:effectLst/>
                        </a:rPr>
                        <a:t>Others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17.3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25.3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33.0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5.5%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9"/>
                  </a:ext>
                </a:extLst>
              </a:tr>
              <a:tr h="284303">
                <a:tc>
                  <a:txBody>
                    <a:bodyPr/>
                    <a:lstStyle/>
                    <a:p>
                      <a:pPr algn="l" fontAlgn="b"/>
                      <a:r>
                        <a:rPr lang="en-US" sz="1800" b="1" u="sng" strike="noStrike" dirty="0">
                          <a:effectLst/>
                        </a:rPr>
                        <a:t>Total: RoW</a:t>
                      </a:r>
                      <a:endParaRPr lang="en-US" sz="1800" b="1" i="0" u="sng"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sng" strike="noStrike" dirty="0" smtClean="0">
                          <a:effectLst/>
                        </a:rPr>
                        <a:t>33.3</a:t>
                      </a:r>
                      <a:endParaRPr lang="en-US" sz="1800" b="1" i="0" u="sng"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sng" strike="noStrike" dirty="0" smtClean="0">
                          <a:effectLst/>
                        </a:rPr>
                        <a:t>50.0</a:t>
                      </a:r>
                      <a:endParaRPr lang="en-US" sz="1800" b="1" i="0" u="sng"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sng" strike="noStrike" dirty="0" smtClean="0">
                          <a:effectLst/>
                        </a:rPr>
                        <a:t>67.0</a:t>
                      </a:r>
                      <a:endParaRPr lang="en-US" sz="1800" b="1" i="0" u="sng"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sng" strike="noStrike" dirty="0">
                          <a:effectLst/>
                        </a:rPr>
                        <a:t>6.0%</a:t>
                      </a:r>
                      <a:endParaRPr lang="en-US" sz="18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0"/>
                  </a:ext>
                </a:extLst>
              </a:tr>
              <a:tr h="284303">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1"/>
                  </a:ext>
                </a:extLst>
              </a:tr>
              <a:tr h="284303">
                <a:tc>
                  <a:txBody>
                    <a:bodyPr/>
                    <a:lstStyle/>
                    <a:p>
                      <a:pPr algn="l" fontAlgn="b"/>
                      <a:r>
                        <a:rPr lang="en-US" sz="1800" b="1" u="sng" strike="noStrike" dirty="0">
                          <a:effectLst/>
                        </a:rPr>
                        <a:t>Total Global</a:t>
                      </a:r>
                      <a:endParaRPr lang="en-US" sz="1800" b="1" i="0" u="sng"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sng" strike="noStrike" dirty="0" smtClean="0">
                          <a:effectLst/>
                        </a:rPr>
                        <a:t>86.6</a:t>
                      </a:r>
                      <a:endParaRPr lang="en-US" sz="1800" b="1" i="0" u="sng"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sng" strike="noStrike" dirty="0" smtClean="0">
                          <a:effectLst/>
                        </a:rPr>
                        <a:t>108.3</a:t>
                      </a:r>
                      <a:endParaRPr lang="en-US" sz="1800" b="1" i="0" u="sng"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sng" strike="noStrike" dirty="0" smtClean="0">
                          <a:effectLst/>
                        </a:rPr>
                        <a:t>129.8</a:t>
                      </a:r>
                      <a:endParaRPr lang="en-US" sz="1800" b="1" i="0" u="sng"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sng" strike="noStrike" dirty="0" smtClean="0">
                          <a:effectLst/>
                        </a:rPr>
                        <a:t>3.5%</a:t>
                      </a:r>
                      <a:endParaRPr lang="en-US" sz="18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2"/>
                  </a:ext>
                </a:extLst>
              </a:tr>
            </a:tbl>
          </a:graphicData>
        </a:graphic>
      </p:graphicFrame>
      <p:sp>
        <p:nvSpPr>
          <p:cNvPr id="3" name="Footer Placeholder 2"/>
          <p:cNvSpPr>
            <a:spLocks noGrp="1"/>
          </p:cNvSpPr>
          <p:nvPr>
            <p:ph type="ftr" sz="quarter" idx="11"/>
          </p:nvPr>
        </p:nvSpPr>
        <p:spPr/>
        <p:txBody>
          <a:bodyPr/>
          <a:lstStyle/>
          <a:p>
            <a:r>
              <a:rPr lang="en-US" dirty="0"/>
              <a:t>SIRC of ICAI</a:t>
            </a:r>
            <a:endParaRPr lang="en-IN" dirty="0"/>
          </a:p>
        </p:txBody>
      </p:sp>
      <p:sp>
        <p:nvSpPr>
          <p:cNvPr id="6" name="Date Placeholder 5"/>
          <p:cNvSpPr>
            <a:spLocks noGrp="1"/>
          </p:cNvSpPr>
          <p:nvPr>
            <p:ph type="dt" sz="half" idx="10"/>
          </p:nvPr>
        </p:nvSpPr>
        <p:spPr/>
        <p:txBody>
          <a:bodyPr/>
          <a:lstStyle/>
          <a:p>
            <a:r>
              <a:rPr lang="en-US" smtClean="0"/>
              <a:t>06-07-2019</a:t>
            </a:r>
            <a:endParaRPr lang="en-IN" dirty="0"/>
          </a:p>
        </p:txBody>
      </p:sp>
      <p:sp>
        <p:nvSpPr>
          <p:cNvPr id="7" name="TextBox 6">
            <a:extLst>
              <a:ext uri="{FF2B5EF4-FFF2-40B4-BE49-F238E27FC236}">
                <a16:creationId xmlns:a16="http://schemas.microsoft.com/office/drawing/2014/main" xmlns="" id="{26FCCDCF-26F4-4CA2-8365-14C0136BA030}"/>
              </a:ext>
            </a:extLst>
          </p:cNvPr>
          <p:cNvSpPr txBox="1"/>
          <p:nvPr/>
        </p:nvSpPr>
        <p:spPr>
          <a:xfrm>
            <a:off x="467544" y="6071573"/>
            <a:ext cx="3728347" cy="276999"/>
          </a:xfrm>
          <a:prstGeom prst="rect">
            <a:avLst/>
          </a:prstGeom>
          <a:noFill/>
        </p:spPr>
        <p:txBody>
          <a:bodyPr wrap="square" rtlCol="0">
            <a:spAutoFit/>
          </a:bodyPr>
          <a:lstStyle/>
          <a:p>
            <a:r>
              <a:rPr lang="en-IN" sz="1200" dirty="0">
                <a:latin typeface="Open Sans Light" panose="020B0306030504020204" pitchFamily="34" charset="0"/>
                <a:ea typeface="Open Sans Light" panose="020B0306030504020204" pitchFamily="34" charset="0"/>
                <a:cs typeface="Open Sans Light" panose="020B0306030504020204" pitchFamily="34" charset="0"/>
              </a:rPr>
              <a:t>Source: OECD, analyst estimates</a:t>
            </a:r>
          </a:p>
        </p:txBody>
      </p:sp>
    </p:spTree>
    <p:extLst>
      <p:ext uri="{BB962C8B-B14F-4D97-AF65-F5344CB8AC3E}">
        <p14:creationId xmlns:p14="http://schemas.microsoft.com/office/powerpoint/2010/main" val="31287637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Autofit/>
          </a:bodyPr>
          <a:lstStyle/>
          <a:p>
            <a:pPr algn="just"/>
            <a:r>
              <a:rPr lang="en-IN" sz="1800" dirty="0"/>
              <a:t>Exemptions from custom duty on certain electronic items which are now being manufactured in India are being withdrawn</a:t>
            </a:r>
          </a:p>
          <a:p>
            <a:pPr algn="just"/>
            <a:r>
              <a:rPr lang="en-IN" sz="1800" dirty="0"/>
              <a:t>Import of defence equipment that are not being manufactured in India are being exempted from the basic customs duty.</a:t>
            </a:r>
          </a:p>
          <a:p>
            <a:pPr algn="just"/>
            <a:r>
              <a:rPr lang="en-IN" sz="1800" dirty="0"/>
              <a:t>To further incentivise e-mobility, customs duty is being exempted on certain parts of electric vehicles.</a:t>
            </a:r>
          </a:p>
          <a:p>
            <a:pPr algn="just"/>
            <a:r>
              <a:rPr lang="en-IN" sz="1800" dirty="0"/>
              <a:t>Customs duty is also being exempted on capital goods required for manufacture of specified electronic goods.</a:t>
            </a:r>
          </a:p>
        </p:txBody>
      </p:sp>
      <p:sp>
        <p:nvSpPr>
          <p:cNvPr id="8" name="Title 6"/>
          <p:cNvSpPr txBox="1">
            <a:spLocks/>
          </p:cNvSpPr>
          <p:nvPr/>
        </p:nvSpPr>
        <p:spPr>
          <a:xfrm>
            <a:off x="539552" y="260648"/>
            <a:ext cx="8229600" cy="1143000"/>
          </a:xfrm>
          <a:prstGeom prst="rect">
            <a:avLst/>
          </a:prstGeom>
          <a:solidFill>
            <a:schemeClr val="accent6">
              <a:lumMod val="40000"/>
              <a:lumOff val="60000"/>
            </a:schemeClr>
          </a:solidFill>
          <a:ln>
            <a:solidFill>
              <a:schemeClr val="accent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solidFill>
              </a:rPr>
              <a:t>Indirect Taxes</a:t>
            </a:r>
            <a:endParaRPr lang="en-IN" sz="3600"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60</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12294458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Autofit/>
          </a:bodyPr>
          <a:lstStyle/>
          <a:p>
            <a:pPr algn="just"/>
            <a:r>
              <a:rPr lang="en-US" sz="2400" dirty="0"/>
              <a:t>Is the GST implemented effectively?</a:t>
            </a:r>
          </a:p>
          <a:p>
            <a:pPr algn="just"/>
            <a:r>
              <a:rPr lang="en-US" altLang="en-US" sz="2400" dirty="0"/>
              <a:t>Will the GST Buoyancy help in meeting the fiscal deficit target? </a:t>
            </a:r>
          </a:p>
          <a:p>
            <a:pPr algn="just"/>
            <a:r>
              <a:rPr lang="en-US" altLang="en-US" sz="2400" dirty="0"/>
              <a:t>Is GST helping in “ease of doing business?</a:t>
            </a:r>
            <a:endParaRPr lang="en-US" sz="2400" dirty="0"/>
          </a:p>
          <a:p>
            <a:pPr algn="just"/>
            <a:endParaRPr lang="en-US" sz="1800" dirty="0"/>
          </a:p>
        </p:txBody>
      </p:sp>
      <p:sp>
        <p:nvSpPr>
          <p:cNvPr id="8" name="Title 6"/>
          <p:cNvSpPr txBox="1">
            <a:spLocks/>
          </p:cNvSpPr>
          <p:nvPr/>
        </p:nvSpPr>
        <p:spPr>
          <a:xfrm>
            <a:off x="539552" y="260648"/>
            <a:ext cx="8229600" cy="1143000"/>
          </a:xfrm>
          <a:prstGeom prst="rect">
            <a:avLst/>
          </a:prstGeom>
          <a:solidFill>
            <a:schemeClr val="accent6">
              <a:lumMod val="40000"/>
              <a:lumOff val="60000"/>
            </a:schemeClr>
          </a:solidFill>
          <a:ln>
            <a:solidFill>
              <a:schemeClr val="accent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solidFill>
              </a:rPr>
              <a:t>Indirect Taxes</a:t>
            </a:r>
            <a:endParaRPr lang="en-IN" sz="3600"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61</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7297523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Video </a:t>
            </a:r>
            <a:r>
              <a:rPr lang="en-US" dirty="0" smtClean="0"/>
              <a:t>9</a:t>
            </a:r>
            <a:endParaRPr lang="en-US" i="1" dirty="0">
              <a:solidFill>
                <a:srgbClr val="FF0000"/>
              </a:solidFill>
            </a:endParaRPr>
          </a:p>
        </p:txBody>
      </p:sp>
      <p:sp>
        <p:nvSpPr>
          <p:cNvPr id="11267" name="Rectangle 3"/>
          <p:cNvSpPr>
            <a:spLocks noGrp="1" noChangeArrowheads="1"/>
          </p:cNvSpPr>
          <p:nvPr>
            <p:ph type="body" idx="1"/>
          </p:nvPr>
        </p:nvSpPr>
        <p:spPr>
          <a:xfrm>
            <a:off x="457200" y="1340768"/>
            <a:ext cx="8229600" cy="4785395"/>
          </a:xfrm>
        </p:spPr>
        <p:txBody>
          <a:bodyPr>
            <a:noAutofit/>
          </a:bodyPr>
          <a:lstStyle/>
          <a:p>
            <a:pPr algn="just"/>
            <a:r>
              <a:rPr lang="en-US" b="1" dirty="0"/>
              <a:t>Conclusion</a:t>
            </a:r>
          </a:p>
          <a:p>
            <a:pPr algn="just"/>
            <a:r>
              <a:rPr lang="en-US" sz="2400" dirty="0"/>
              <a:t>FM Speech – Para 10</a:t>
            </a:r>
          </a:p>
          <a:p>
            <a:pPr algn="just"/>
            <a:r>
              <a:rPr lang="en-IN" sz="2000" dirty="0">
                <a:solidFill>
                  <a:srgbClr val="000000"/>
                </a:solidFill>
                <a:latin typeface="Calibri" panose="020F0502020204030204" pitchFamily="34" charset="0"/>
              </a:rPr>
              <a:t>“10. Respected Speaker Sir, it took over 55 years for the Indian economy to reach 1 trillion dollar but when the country and her people’s hearts are filled with </a:t>
            </a:r>
            <a:r>
              <a:rPr lang="en-IN" sz="2000" dirty="0" err="1">
                <a:solidFill>
                  <a:srgbClr val="000000"/>
                </a:solidFill>
                <a:latin typeface="Calibri" panose="020F0502020204030204" pitchFamily="34" charset="0"/>
              </a:rPr>
              <a:t>aasha</a:t>
            </a:r>
            <a:r>
              <a:rPr lang="en-IN" sz="2000" dirty="0">
                <a:solidFill>
                  <a:srgbClr val="000000"/>
                </a:solidFill>
                <a:latin typeface="Calibri" panose="020F0502020204030204" pitchFamily="34" charset="0"/>
              </a:rPr>
              <a:t>, </a:t>
            </a:r>
            <a:r>
              <a:rPr lang="en-IN" sz="2000" dirty="0" err="1">
                <a:solidFill>
                  <a:srgbClr val="000000"/>
                </a:solidFill>
                <a:latin typeface="Calibri" panose="020F0502020204030204" pitchFamily="34" charset="0"/>
              </a:rPr>
              <a:t>vishwas</a:t>
            </a:r>
            <a:r>
              <a:rPr lang="en-IN" sz="2000" dirty="0">
                <a:solidFill>
                  <a:srgbClr val="000000"/>
                </a:solidFill>
                <a:latin typeface="Calibri" panose="020F0502020204030204" pitchFamily="34" charset="0"/>
              </a:rPr>
              <a:t> and </a:t>
            </a:r>
            <a:r>
              <a:rPr lang="en-IN" sz="2000" dirty="0" err="1">
                <a:solidFill>
                  <a:srgbClr val="000000"/>
                </a:solidFill>
                <a:latin typeface="Calibri" panose="020F0502020204030204" pitchFamily="34" charset="0"/>
              </a:rPr>
              <a:t>aakansha</a:t>
            </a:r>
            <a:r>
              <a:rPr lang="en-IN" sz="2000" dirty="0">
                <a:solidFill>
                  <a:srgbClr val="000000"/>
                </a:solidFill>
                <a:latin typeface="Calibri" panose="020F0502020204030204" pitchFamily="34" charset="0"/>
              </a:rPr>
              <a:t> that is, when hearts are filled with hope, trust and aspirations, we, in 5 years, added 1 trillion dollar. Today we are nearing a 3 trillion dollar level. So when we aspire to reach a 5 trillion dollar level, many wonder if it is possible. If we can appreciate our citizens’ "</a:t>
            </a:r>
            <a:r>
              <a:rPr lang="en-IN" sz="2000" dirty="0" err="1">
                <a:solidFill>
                  <a:srgbClr val="000000"/>
                </a:solidFill>
                <a:latin typeface="Calibri" panose="020F0502020204030204" pitchFamily="34" charset="0"/>
              </a:rPr>
              <a:t>purusharth</a:t>
            </a:r>
            <a:r>
              <a:rPr lang="en-IN" sz="2000" dirty="0">
                <a:solidFill>
                  <a:srgbClr val="000000"/>
                </a:solidFill>
                <a:latin typeface="Calibri" panose="020F0502020204030204" pitchFamily="34" charset="0"/>
              </a:rPr>
              <a:t>” or their “goals of human pursuit” filled with their inherent desire to progress led by the dedicated leadership present in this House, the target is eminently achievable.”</a:t>
            </a:r>
            <a:r>
              <a:rPr lang="en-US" sz="2000" i="1" dirty="0">
                <a:latin typeface="Calibri" panose="020F0502020204030204" pitchFamily="34" charset="0"/>
              </a:rPr>
              <a:t> </a:t>
            </a:r>
            <a:endParaRPr lang="en-US" sz="2000" dirty="0">
              <a:latin typeface="Calibri" panose="020F0502020204030204" pitchFamily="34" charset="0"/>
            </a:endParaRPr>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3" name="Rectangle 2"/>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4" name="Rectangle 3"/>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5" name="Slide Number Placeholder 4"/>
          <p:cNvSpPr>
            <a:spLocks noGrp="1"/>
          </p:cNvSpPr>
          <p:nvPr>
            <p:ph type="sldNum" sz="quarter" idx="12"/>
          </p:nvPr>
        </p:nvSpPr>
        <p:spPr/>
        <p:txBody>
          <a:bodyPr/>
          <a:lstStyle/>
          <a:p>
            <a:fld id="{2E54E9D4-680A-4C51-B61D-1CC0F8B86EE1}" type="slidenum">
              <a:rPr lang="en-IN" smtClean="0"/>
              <a:t>62</a:t>
            </a:fld>
            <a:endParaRPr lang="en-IN" dirty="0"/>
          </a:p>
        </p:txBody>
      </p:sp>
      <p:sp>
        <p:nvSpPr>
          <p:cNvPr id="7" name="Footer Placeholder 6"/>
          <p:cNvSpPr>
            <a:spLocks noGrp="1"/>
          </p:cNvSpPr>
          <p:nvPr>
            <p:ph type="ftr" sz="quarter" idx="11"/>
          </p:nvPr>
        </p:nvSpPr>
        <p:spPr/>
        <p:txBody>
          <a:bodyPr/>
          <a:lstStyle/>
          <a:p>
            <a:r>
              <a:rPr lang="en-US"/>
              <a:t>SIRC of ICAI</a:t>
            </a:r>
            <a:endParaRPr lang="en-IN" dirty="0"/>
          </a:p>
        </p:txBody>
      </p:sp>
      <p:sp>
        <p:nvSpPr>
          <p:cNvPr id="6" name="Date Placeholder 5"/>
          <p:cNvSpPr>
            <a:spLocks noGrp="1"/>
          </p:cNvSpPr>
          <p:nvPr>
            <p:ph type="dt" sz="half" idx="10"/>
          </p:nvPr>
        </p:nvSpPr>
        <p:spPr/>
        <p:txBody>
          <a:bodyPr/>
          <a:lstStyle/>
          <a:p>
            <a:r>
              <a:rPr lang="en-US"/>
              <a:t>06-07-2019</a:t>
            </a:r>
            <a:endParaRPr lang="en-IN" dirty="0"/>
          </a:p>
        </p:txBody>
      </p:sp>
    </p:spTree>
    <p:extLst>
      <p:ext uri="{BB962C8B-B14F-4D97-AF65-F5344CB8AC3E}">
        <p14:creationId xmlns:p14="http://schemas.microsoft.com/office/powerpoint/2010/main" val="15639482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a:bodyPr>
          <a:lstStyle/>
          <a:p>
            <a:r>
              <a:rPr lang="en-US" sz="2400" dirty="0" smtClean="0"/>
              <a:t>Will the next 5 years be the golden years for India?</a:t>
            </a:r>
            <a:endParaRPr lang="en-US" sz="2400" dirty="0"/>
          </a:p>
        </p:txBody>
      </p:sp>
      <p:sp>
        <p:nvSpPr>
          <p:cNvPr id="8" name="Title 6"/>
          <p:cNvSpPr txBox="1">
            <a:spLocks/>
          </p:cNvSpPr>
          <p:nvPr/>
        </p:nvSpPr>
        <p:spPr>
          <a:xfrm>
            <a:off x="539552" y="260648"/>
            <a:ext cx="8229600" cy="1143000"/>
          </a:xfrm>
          <a:prstGeom prst="rect">
            <a:avLst/>
          </a:prstGeom>
          <a:solidFill>
            <a:schemeClr val="accent6">
              <a:lumMod val="40000"/>
              <a:lumOff val="60000"/>
            </a:schemeClr>
          </a:solidFill>
          <a:ln>
            <a:solidFill>
              <a:schemeClr val="accent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solidFill>
              </a:rPr>
              <a:t>Conclusion</a:t>
            </a:r>
            <a:endParaRPr lang="en-IN" sz="3600" b="1" i="1" dirty="0">
              <a:solidFill>
                <a:srgbClr val="FF0000"/>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63</a:t>
            </a:fld>
            <a:endParaRPr lang="en-IN" dirty="0"/>
          </a:p>
        </p:txBody>
      </p:sp>
      <p:sp>
        <p:nvSpPr>
          <p:cNvPr id="3" name="Footer Placeholder 2"/>
          <p:cNvSpPr>
            <a:spLocks noGrp="1"/>
          </p:cNvSpPr>
          <p:nvPr>
            <p:ph type="ftr" sz="quarter" idx="11"/>
          </p:nvPr>
        </p:nvSpPr>
        <p:spPr/>
        <p:txBody>
          <a:bodyPr/>
          <a:lstStyle/>
          <a:p>
            <a:r>
              <a:rPr lang="en-US"/>
              <a:t>SIRC of ICAI</a:t>
            </a:r>
            <a:endParaRPr lang="en-IN" dirty="0"/>
          </a:p>
        </p:txBody>
      </p:sp>
      <p:sp>
        <p:nvSpPr>
          <p:cNvPr id="4" name="Date Placeholder 3"/>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13132100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63031"/>
            <a:ext cx="7772400" cy="1470025"/>
          </a:xfrm>
          <a:solidFill>
            <a:schemeClr val="accent6">
              <a:lumMod val="40000"/>
              <a:lumOff val="60000"/>
            </a:schemeClr>
          </a:solidFill>
          <a:ln>
            <a:solidFill>
              <a:schemeClr val="accent2"/>
            </a:solidFill>
          </a:ln>
        </p:spPr>
        <p:txBody>
          <a:bodyPr/>
          <a:lstStyle/>
          <a:p>
            <a:r>
              <a:rPr lang="en-IN" b="1" dirty="0">
                <a:solidFill>
                  <a:schemeClr val="tx2"/>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3838761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116632"/>
            <a:ext cx="8208912" cy="936104"/>
          </a:xfrm>
          <a:solidFill>
            <a:schemeClr val="accent6">
              <a:lumMod val="40000"/>
              <a:lumOff val="60000"/>
            </a:schemeClr>
          </a:solidFill>
          <a:ln>
            <a:solidFill>
              <a:srgbClr val="FF0000"/>
            </a:solidFill>
          </a:ln>
        </p:spPr>
        <p:txBody>
          <a:bodyPr>
            <a:normAutofit fontScale="90000"/>
          </a:bodyPr>
          <a:lstStyle/>
          <a:p>
            <a:r>
              <a:rPr lang="en-IN" sz="3600" b="1" dirty="0" smtClean="0">
                <a:solidFill>
                  <a:schemeClr val="tx2"/>
                </a:solidFill>
              </a:rPr>
              <a:t>India &amp; China – at a glance</a:t>
            </a:r>
            <a:br>
              <a:rPr lang="en-IN" sz="3600" b="1" dirty="0" smtClean="0">
                <a:solidFill>
                  <a:schemeClr val="tx2"/>
                </a:solidFill>
              </a:rPr>
            </a:br>
            <a:r>
              <a:rPr lang="en-IN" sz="3600" b="1" dirty="0" smtClean="0">
                <a:solidFill>
                  <a:schemeClr val="tx2"/>
                </a:solidFill>
              </a:rPr>
              <a:t>……………..China has grown faster</a:t>
            </a:r>
            <a:endParaRPr lang="en-IN" sz="3600" b="1" dirty="0">
              <a:solidFill>
                <a:schemeClr val="tx2"/>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15144524"/>
              </p:ext>
            </p:extLst>
          </p:nvPr>
        </p:nvGraphicFramePr>
        <p:xfrm>
          <a:off x="467544" y="1120903"/>
          <a:ext cx="8208912" cy="5188416"/>
        </p:xfrm>
        <a:graphic>
          <a:graphicData uri="http://schemas.openxmlformats.org/drawingml/2006/table">
            <a:tbl>
              <a:tblPr>
                <a:tableStyleId>{8A107856-5554-42FB-B03E-39F5DBC370BA}</a:tableStyleId>
              </a:tblPr>
              <a:tblGrid>
                <a:gridCol w="2880320">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728192">
                  <a:extLst>
                    <a:ext uri="{9D8B030D-6E8A-4147-A177-3AD203B41FA5}">
                      <a16:colId xmlns:a16="http://schemas.microsoft.com/office/drawing/2014/main" xmlns="" val="20003"/>
                    </a:ext>
                  </a:extLst>
                </a:gridCol>
              </a:tblGrid>
              <a:tr h="300343">
                <a:tc>
                  <a:txBody>
                    <a:bodyPr/>
                    <a:lstStyle/>
                    <a:p>
                      <a:pPr algn="l" fontAlgn="b"/>
                      <a:endParaRPr lang="en-IN" sz="1400" b="0" i="0" u="none" strike="noStrike" dirty="0">
                        <a:solidFill>
                          <a:srgbClr val="000000"/>
                        </a:solidFill>
                        <a:effectLst/>
                        <a:latin typeface="Calibri"/>
                      </a:endParaRPr>
                    </a:p>
                  </a:txBody>
                  <a:tcPr marL="9525" marR="9525" marT="9525" marB="0" anchor="b">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i="0" u="none" dirty="0" smtClean="0">
                          <a:latin typeface="Arial" charset="0"/>
                        </a:rPr>
                        <a:t>Estimates as of</a:t>
                      </a:r>
                    </a:p>
                  </a:txBody>
                  <a:tcPr marL="9525" marR="9525" marT="9525" marB="0" anchor="b">
                    <a:solidFill>
                      <a:schemeClr val="accent2">
                        <a:lumMod val="20000"/>
                        <a:lumOff val="80000"/>
                      </a:schemeClr>
                    </a:solidFill>
                  </a:tcPr>
                </a:tc>
                <a:tc>
                  <a:txBody>
                    <a:bodyPr/>
                    <a:lstStyle/>
                    <a:p>
                      <a:pPr algn="ctr" fontAlgn="b"/>
                      <a:r>
                        <a:rPr lang="en-IN" sz="1800" u="none" strike="noStrike" dirty="0" smtClean="0">
                          <a:effectLst/>
                        </a:rPr>
                        <a:t>India</a:t>
                      </a:r>
                      <a:endParaRPr lang="en-IN" sz="1800" b="0" i="0" u="none" strike="noStrike" dirty="0">
                        <a:solidFill>
                          <a:schemeClr val="tx2"/>
                        </a:solidFill>
                        <a:effectLst/>
                        <a:latin typeface="Calibri"/>
                      </a:endParaRPr>
                    </a:p>
                  </a:txBody>
                  <a:tcPr marL="9525" marR="9525" marT="9525" marB="0" anchor="b">
                    <a:solidFill>
                      <a:schemeClr val="accent2">
                        <a:lumMod val="20000"/>
                        <a:lumOff val="80000"/>
                      </a:schemeClr>
                    </a:solidFill>
                  </a:tcPr>
                </a:tc>
                <a:tc>
                  <a:txBody>
                    <a:bodyPr/>
                    <a:lstStyle/>
                    <a:p>
                      <a:pPr algn="ctr" fontAlgn="b"/>
                      <a:r>
                        <a:rPr lang="en-IN" sz="1800" u="none" strike="noStrike" dirty="0">
                          <a:effectLst/>
                        </a:rPr>
                        <a:t>China</a:t>
                      </a:r>
                      <a:endParaRPr lang="en-IN" sz="1800" b="0" i="0" u="none" strike="noStrike" dirty="0">
                        <a:solidFill>
                          <a:schemeClr val="tx2"/>
                        </a:solidFill>
                        <a:effectLst/>
                        <a:latin typeface="Calibri"/>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xmlns="" val="10000"/>
                  </a:ext>
                </a:extLst>
              </a:tr>
              <a:tr h="309082">
                <a:tc>
                  <a:txBody>
                    <a:bodyPr/>
                    <a:lstStyle/>
                    <a:p>
                      <a:pPr algn="l" fontAlgn="ctr"/>
                      <a:r>
                        <a:rPr lang="en-IN" sz="1600" u="none" strike="noStrike" dirty="0">
                          <a:effectLst/>
                        </a:rPr>
                        <a:t>Population</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600" u="none" strike="noStrike" dirty="0" smtClean="0">
                          <a:effectLst/>
                        </a:rPr>
                        <a:t>2019 (E) </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smtClean="0">
                          <a:effectLst/>
                        </a:rPr>
                        <a:t>1.37 </a:t>
                      </a:r>
                      <a:r>
                        <a:rPr lang="en-IN" sz="1600" u="none" strike="noStrike" dirty="0">
                          <a:effectLst/>
                        </a:rPr>
                        <a:t>bn</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smtClean="0">
                          <a:effectLst/>
                        </a:rPr>
                        <a:t>1.42 </a:t>
                      </a:r>
                      <a:r>
                        <a:rPr lang="en-IN" sz="1600" u="none" strike="noStrike" dirty="0">
                          <a:effectLst/>
                        </a:rPr>
                        <a:t>bn</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01"/>
                  </a:ext>
                </a:extLst>
              </a:tr>
              <a:tr h="320530">
                <a:tc>
                  <a:txBody>
                    <a:bodyPr/>
                    <a:lstStyle/>
                    <a:p>
                      <a:pPr algn="l" fontAlgn="ctr"/>
                      <a:r>
                        <a:rPr lang="en-IN" sz="1600" u="none" strike="noStrike" dirty="0">
                          <a:effectLst/>
                        </a:rPr>
                        <a:t>Population Growth Rate</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600" b="0" i="0" u="none" strike="noStrike" dirty="0" smtClean="0">
                          <a:solidFill>
                            <a:schemeClr val="dk1"/>
                          </a:solidFill>
                          <a:effectLst/>
                          <a:latin typeface="+mn-lt"/>
                        </a:rPr>
                        <a:t>2019</a:t>
                      </a:r>
                      <a:r>
                        <a:rPr lang="en-IN" sz="1600" b="0" i="0" u="none" strike="noStrike" baseline="0" dirty="0" smtClean="0">
                          <a:solidFill>
                            <a:schemeClr val="dk1"/>
                          </a:solidFill>
                          <a:effectLst/>
                          <a:latin typeface="+mn-lt"/>
                        </a:rPr>
                        <a:t> (E)</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smtClean="0">
                          <a:effectLst/>
                        </a:rPr>
                        <a:t>1.1%</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smtClean="0">
                          <a:effectLst/>
                        </a:rPr>
                        <a:t>0.35%</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02"/>
                  </a:ext>
                </a:extLst>
              </a:tr>
              <a:tr h="320530">
                <a:tc>
                  <a:txBody>
                    <a:bodyPr/>
                    <a:lstStyle/>
                    <a:p>
                      <a:pPr algn="l" fontAlgn="ctr"/>
                      <a:r>
                        <a:rPr lang="en-IN" sz="1600" u="none" strike="noStrike" dirty="0">
                          <a:effectLst/>
                        </a:rPr>
                        <a:t>Life Expectancy: Male</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600" u="none" strike="noStrike" dirty="0" smtClean="0">
                          <a:effectLst/>
                        </a:rPr>
                        <a:t>2019 (E) </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smtClean="0">
                          <a:effectLst/>
                        </a:rPr>
                        <a:t>67.6 </a:t>
                      </a:r>
                      <a:r>
                        <a:rPr lang="en-IN" sz="1600" u="none" strike="noStrike" dirty="0">
                          <a:effectLst/>
                        </a:rPr>
                        <a:t>yrs</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smtClean="0">
                          <a:effectLst/>
                        </a:rPr>
                        <a:t>75 </a:t>
                      </a:r>
                      <a:r>
                        <a:rPr lang="en-IN" sz="1600" u="none" strike="noStrike" dirty="0">
                          <a:effectLst/>
                        </a:rPr>
                        <a:t>yrs</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03"/>
                  </a:ext>
                </a:extLst>
              </a:tr>
              <a:tr h="320530">
                <a:tc>
                  <a:txBody>
                    <a:bodyPr/>
                    <a:lstStyle/>
                    <a:p>
                      <a:pPr algn="l" fontAlgn="ctr"/>
                      <a:r>
                        <a:rPr lang="en-IN" sz="1600" u="none" strike="noStrike" dirty="0">
                          <a:effectLst/>
                        </a:rPr>
                        <a:t>Life Expectancy:  </a:t>
                      </a:r>
                      <a:r>
                        <a:rPr lang="en-IN" sz="1600" u="none" strike="noStrike" dirty="0" smtClean="0">
                          <a:effectLst/>
                        </a:rPr>
                        <a:t>Female</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600" u="none" strike="noStrike" dirty="0" smtClean="0">
                          <a:effectLst/>
                        </a:rPr>
                        <a:t>2019 (E) </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smtClean="0">
                          <a:effectLst/>
                        </a:rPr>
                        <a:t>70.1 </a:t>
                      </a:r>
                      <a:r>
                        <a:rPr lang="en-IN" sz="1600" u="none" strike="noStrike" dirty="0">
                          <a:effectLst/>
                        </a:rPr>
                        <a:t>yrs</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smtClean="0">
                          <a:effectLst/>
                        </a:rPr>
                        <a:t>78 yrs</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04"/>
                  </a:ext>
                </a:extLst>
              </a:tr>
              <a:tr h="331978">
                <a:tc>
                  <a:txBody>
                    <a:bodyPr/>
                    <a:lstStyle/>
                    <a:p>
                      <a:pPr algn="l" fontAlgn="ctr"/>
                      <a:r>
                        <a:rPr lang="en-IN" sz="1600" u="none" strike="noStrike" dirty="0">
                          <a:effectLst/>
                        </a:rPr>
                        <a:t>Literacy</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600" u="none" strike="noStrike" dirty="0" smtClean="0">
                          <a:effectLst/>
                        </a:rPr>
                        <a:t>2019 (E) </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smtClean="0">
                          <a:effectLst/>
                        </a:rPr>
                        <a:t>79.0</a:t>
                      </a:r>
                      <a:r>
                        <a:rPr lang="en-IN" sz="1600" u="none" strike="noStrike" dirty="0">
                          <a:effectLst/>
                        </a:rPr>
                        <a:t>%</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smtClean="0">
                          <a:effectLst/>
                        </a:rPr>
                        <a:t>96.4%</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05"/>
                  </a:ext>
                </a:extLst>
              </a:tr>
              <a:tr h="400661">
                <a:tc>
                  <a:txBody>
                    <a:bodyPr/>
                    <a:lstStyle/>
                    <a:p>
                      <a:pPr algn="l" fontAlgn="ctr"/>
                      <a:r>
                        <a:rPr lang="en-IN" sz="1600" u="none" strike="noStrike" dirty="0">
                          <a:effectLst/>
                        </a:rPr>
                        <a:t>GDP (at current prices)</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600" u="none" strike="noStrike" dirty="0" smtClean="0">
                          <a:effectLst/>
                        </a:rPr>
                        <a:t>2019 (E) </a:t>
                      </a:r>
                      <a:endParaRPr lang="en-IN" sz="1600" b="1" i="0" u="none" strike="noStrike" dirty="0">
                        <a:solidFill>
                          <a:srgbClr val="FF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a:effectLst/>
                        </a:rPr>
                        <a:t>US$ </a:t>
                      </a:r>
                      <a:r>
                        <a:rPr lang="en-IN" sz="1600" u="none" strike="noStrike" dirty="0" smtClean="0">
                          <a:effectLst/>
                        </a:rPr>
                        <a:t>2,736 bn</a:t>
                      </a:r>
                      <a:endParaRPr lang="en-IN" sz="1600" b="1" i="0" u="none" strike="noStrike" dirty="0">
                        <a:solidFill>
                          <a:srgbClr val="FF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a:effectLst/>
                        </a:rPr>
                        <a:t>US </a:t>
                      </a:r>
                      <a:r>
                        <a:rPr lang="en-IN" sz="1600" u="none" strike="noStrike" dirty="0" smtClean="0">
                          <a:effectLst/>
                        </a:rPr>
                        <a:t>$</a:t>
                      </a:r>
                      <a:r>
                        <a:rPr lang="en-IN" sz="1600" u="none" strike="noStrike" baseline="0" dirty="0" smtClean="0">
                          <a:effectLst/>
                        </a:rPr>
                        <a:t> 14,172 </a:t>
                      </a:r>
                      <a:r>
                        <a:rPr lang="en-IN" sz="1600" u="none" strike="noStrike" dirty="0" smtClean="0">
                          <a:effectLst/>
                        </a:rPr>
                        <a:t>bn</a:t>
                      </a:r>
                      <a:endParaRPr lang="en-IN" sz="1600" b="1" i="0" u="none" strike="noStrike" dirty="0">
                        <a:solidFill>
                          <a:srgbClr val="FF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06"/>
                  </a:ext>
                </a:extLst>
              </a:tr>
              <a:tr h="343424">
                <a:tc>
                  <a:txBody>
                    <a:bodyPr/>
                    <a:lstStyle/>
                    <a:p>
                      <a:pPr algn="l" fontAlgn="ctr"/>
                      <a:r>
                        <a:rPr lang="en-IN" sz="1600" u="none" strike="noStrike" dirty="0">
                          <a:effectLst/>
                        </a:rPr>
                        <a:t>Real GDP growth</a:t>
                      </a:r>
                      <a:endParaRPr lang="en-IN" sz="1600" b="0" i="0" u="none" strike="noStrike" dirty="0">
                        <a:solidFill>
                          <a:schemeClr val="tx1"/>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600" u="none" strike="noStrike" dirty="0" smtClean="0">
                          <a:effectLst/>
                        </a:rPr>
                        <a:t>2019 (E) </a:t>
                      </a:r>
                      <a:endParaRPr lang="en-IN" sz="1600" b="1" i="0" u="none" strike="noStrike" dirty="0">
                        <a:solidFill>
                          <a:schemeClr val="tx1"/>
                        </a:solidFill>
                        <a:effectLst/>
                        <a:latin typeface="Calibri"/>
                      </a:endParaRPr>
                    </a:p>
                  </a:txBody>
                  <a:tcPr marL="9525" marR="9525" marT="9525" marB="0" anchor="ctr">
                    <a:solidFill>
                      <a:schemeClr val="accent2">
                        <a:lumMod val="20000"/>
                        <a:lumOff val="80000"/>
                      </a:schemeClr>
                    </a:solidFill>
                  </a:tcPr>
                </a:tc>
                <a:tc>
                  <a:txBody>
                    <a:bodyPr/>
                    <a:lstStyle/>
                    <a:p>
                      <a:pPr algn="r"/>
                      <a:r>
                        <a:rPr lang="en-US" sz="1600" u="none" strike="noStrike" kern="1200" dirty="0" smtClean="0">
                          <a:effectLst/>
                        </a:rPr>
                        <a:t>7.4%</a:t>
                      </a:r>
                      <a:endParaRPr lang="en-US" sz="1600" b="0" i="0" u="none" strike="noStrike" kern="1200" dirty="0">
                        <a:solidFill>
                          <a:srgbClr val="000000"/>
                        </a:solidFill>
                        <a:effectLst/>
                        <a:latin typeface="Calibri"/>
                        <a:ea typeface="+mn-ea"/>
                        <a:cs typeface="+mn-cs"/>
                      </a:endParaRPr>
                    </a:p>
                  </a:txBody>
                  <a:tcPr marL="9525" marR="9525" marT="9525" marB="0" anchor="ctr">
                    <a:solidFill>
                      <a:schemeClr val="accent2">
                        <a:lumMod val="20000"/>
                        <a:lumOff val="80000"/>
                      </a:schemeClr>
                    </a:solidFill>
                  </a:tcPr>
                </a:tc>
                <a:tc>
                  <a:txBody>
                    <a:bodyPr/>
                    <a:lstStyle/>
                    <a:p>
                      <a:pPr algn="r"/>
                      <a:r>
                        <a:rPr lang="en-US" sz="1600" u="none" strike="noStrike" kern="1200" dirty="0" smtClean="0">
                          <a:effectLst/>
                        </a:rPr>
                        <a:t>6.9%</a:t>
                      </a:r>
                      <a:endParaRPr lang="en-US" sz="1600" b="0" i="0" u="none" strike="noStrike" kern="1200" dirty="0">
                        <a:solidFill>
                          <a:srgbClr val="000000"/>
                        </a:solidFill>
                        <a:effectLst/>
                        <a:latin typeface="Calibri"/>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07"/>
                  </a:ext>
                </a:extLst>
              </a:tr>
              <a:tr h="354872">
                <a:tc>
                  <a:txBody>
                    <a:bodyPr/>
                    <a:lstStyle/>
                    <a:p>
                      <a:pPr algn="l" fontAlgn="ctr"/>
                      <a:r>
                        <a:rPr lang="en-IN" sz="1600" u="none" strike="noStrike" dirty="0">
                          <a:effectLst/>
                        </a:rPr>
                        <a:t>GDP (in PPP)</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600" u="none" strike="noStrike" kern="1200" dirty="0" smtClean="0">
                          <a:solidFill>
                            <a:schemeClr val="dk1"/>
                          </a:solidFill>
                          <a:effectLst/>
                          <a:latin typeface="+mn-lt"/>
                          <a:ea typeface="+mn-ea"/>
                          <a:cs typeface="+mn-cs"/>
                        </a:rPr>
                        <a:t>2019 (E)</a:t>
                      </a:r>
                      <a:endParaRPr lang="en-IN" sz="1600" u="none" strike="noStrike" kern="1200" dirty="0">
                        <a:solidFill>
                          <a:schemeClr val="dk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b"/>
                      <a:r>
                        <a:rPr lang="en-IN" sz="1600" u="none" strike="noStrike" kern="1200" dirty="0">
                          <a:solidFill>
                            <a:schemeClr val="dk1"/>
                          </a:solidFill>
                          <a:effectLst/>
                          <a:latin typeface="+mn-lt"/>
                          <a:ea typeface="+mn-ea"/>
                          <a:cs typeface="+mn-cs"/>
                        </a:rPr>
                        <a:t>US $ </a:t>
                      </a:r>
                      <a:r>
                        <a:rPr lang="en-IN" sz="1600" u="none" strike="noStrike" kern="1200" dirty="0" smtClean="0">
                          <a:solidFill>
                            <a:schemeClr val="dk1"/>
                          </a:solidFill>
                          <a:effectLst/>
                          <a:latin typeface="+mn-lt"/>
                          <a:ea typeface="+mn-ea"/>
                          <a:cs typeface="+mn-cs"/>
                        </a:rPr>
                        <a:t>11,413 bn</a:t>
                      </a:r>
                      <a:endParaRPr lang="en-IN" sz="1600" u="none" strike="noStrike" kern="1200" dirty="0">
                        <a:solidFill>
                          <a:schemeClr val="dk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b"/>
                      <a:r>
                        <a:rPr lang="en-IN" sz="1600" u="none" strike="noStrike" dirty="0">
                          <a:effectLst/>
                        </a:rPr>
                        <a:t>US $ </a:t>
                      </a:r>
                      <a:r>
                        <a:rPr lang="en-IN" sz="1600" u="none" strike="noStrike" dirty="0" smtClean="0">
                          <a:effectLst/>
                        </a:rPr>
                        <a:t>27,449 bn</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08"/>
                  </a:ext>
                </a:extLst>
              </a:tr>
              <a:tr h="354872">
                <a:tc>
                  <a:txBody>
                    <a:bodyPr/>
                    <a:lstStyle/>
                    <a:p>
                      <a:pPr algn="l" fontAlgn="ctr"/>
                      <a:r>
                        <a:rPr lang="en-IN" sz="1600" u="none" strike="noStrike" dirty="0">
                          <a:effectLst/>
                        </a:rPr>
                        <a:t>Per capita </a:t>
                      </a:r>
                      <a:r>
                        <a:rPr lang="en-IN" sz="1600" u="none" strike="noStrike" dirty="0" smtClean="0">
                          <a:effectLst/>
                        </a:rPr>
                        <a:t>Income</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600" u="none" strike="noStrike" dirty="0" smtClean="0">
                          <a:effectLst/>
                        </a:rPr>
                        <a:t>2019 (E)</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a:effectLst/>
                        </a:rPr>
                        <a:t>US $ </a:t>
                      </a:r>
                      <a:r>
                        <a:rPr lang="en-IN" sz="1600" u="none" strike="noStrike" dirty="0" smtClean="0">
                          <a:effectLst/>
                        </a:rPr>
                        <a:t>2,054</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b="0" u="none" strike="noStrike" dirty="0">
                          <a:effectLst/>
                        </a:rPr>
                        <a:t>US $ </a:t>
                      </a:r>
                      <a:r>
                        <a:rPr lang="en-IN" sz="1600" b="0" u="none" strike="noStrike" dirty="0" smtClean="0">
                          <a:effectLst/>
                        </a:rPr>
                        <a:t>10,099</a:t>
                      </a:r>
                      <a:r>
                        <a:rPr lang="en-IN" sz="1600" b="0" u="none" strike="noStrike" baseline="0" dirty="0" smtClean="0">
                          <a:effectLst/>
                        </a:rPr>
                        <a:t> </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09"/>
                  </a:ext>
                </a:extLst>
              </a:tr>
              <a:tr h="366318">
                <a:tc>
                  <a:txBody>
                    <a:bodyPr/>
                    <a:lstStyle/>
                    <a:p>
                      <a:pPr algn="l" fontAlgn="ctr"/>
                      <a:r>
                        <a:rPr lang="en-IN" sz="1600" u="none" strike="noStrike" dirty="0">
                          <a:effectLst/>
                        </a:rPr>
                        <a:t>Exports</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600" u="none" strike="noStrike" dirty="0" smtClean="0">
                          <a:effectLst/>
                        </a:rPr>
                        <a:t>2019 (E)</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a:effectLst/>
                        </a:rPr>
                        <a:t>US $ </a:t>
                      </a:r>
                      <a:r>
                        <a:rPr lang="en-IN" sz="1600" u="none" strike="noStrike" dirty="0" smtClean="0">
                          <a:effectLst/>
                        </a:rPr>
                        <a:t>331 </a:t>
                      </a:r>
                      <a:r>
                        <a:rPr lang="en-IN" sz="1600" u="none" strike="noStrike" dirty="0">
                          <a:effectLst/>
                        </a:rPr>
                        <a:t>bn</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a:effectLst/>
                        </a:rPr>
                        <a:t>US $ </a:t>
                      </a:r>
                      <a:r>
                        <a:rPr lang="en-IN" sz="1600" u="none" strike="noStrike" dirty="0" smtClean="0">
                          <a:effectLst/>
                        </a:rPr>
                        <a:t>2,488 </a:t>
                      </a:r>
                      <a:r>
                        <a:rPr lang="en-IN" sz="1600" u="none" strike="noStrike" dirty="0" err="1" smtClean="0">
                          <a:effectLst/>
                        </a:rPr>
                        <a:t>bn</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10"/>
                  </a:ext>
                </a:extLst>
              </a:tr>
              <a:tr h="366318">
                <a:tc>
                  <a:txBody>
                    <a:bodyPr/>
                    <a:lstStyle/>
                    <a:p>
                      <a:pPr algn="l" fontAlgn="ctr"/>
                      <a:r>
                        <a:rPr lang="en-IN" sz="1600" u="none" strike="noStrike" dirty="0">
                          <a:effectLst/>
                        </a:rPr>
                        <a:t>Imports</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600" u="none" strike="noStrike" dirty="0" smtClean="0">
                          <a:effectLst/>
                        </a:rPr>
                        <a:t>2019 (E)</a:t>
                      </a:r>
                      <a:endParaRPr lang="en-IN" sz="1600" b="0" i="0" u="none" strike="noStrike" baseline="0" dirty="0" smtClean="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a:effectLst/>
                        </a:rPr>
                        <a:t>US $ </a:t>
                      </a:r>
                      <a:r>
                        <a:rPr lang="en-IN" sz="1600" u="none" strike="noStrike" dirty="0" smtClean="0">
                          <a:effectLst/>
                        </a:rPr>
                        <a:t>513 </a:t>
                      </a:r>
                      <a:r>
                        <a:rPr lang="en-IN" sz="1600" u="none" strike="noStrike" dirty="0">
                          <a:effectLst/>
                        </a:rPr>
                        <a:t>bn</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a:effectLst/>
                        </a:rPr>
                        <a:t>US $ </a:t>
                      </a:r>
                      <a:r>
                        <a:rPr lang="en-IN" sz="1600" u="none" strike="noStrike" dirty="0" smtClean="0">
                          <a:effectLst/>
                        </a:rPr>
                        <a:t>2,119 </a:t>
                      </a:r>
                      <a:r>
                        <a:rPr lang="en-IN" sz="1600" u="none" strike="noStrike" dirty="0" err="1" smtClean="0">
                          <a:effectLst/>
                        </a:rPr>
                        <a:t>bn</a:t>
                      </a:r>
                      <a:r>
                        <a:rPr lang="en-IN" sz="1600" u="none" strike="noStrike" dirty="0" smtClean="0">
                          <a:effectLst/>
                        </a:rPr>
                        <a:t> </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11"/>
                  </a:ext>
                </a:extLst>
              </a:tr>
              <a:tr h="389214">
                <a:tc>
                  <a:txBody>
                    <a:bodyPr/>
                    <a:lstStyle/>
                    <a:p>
                      <a:pPr algn="l" fontAlgn="ctr"/>
                      <a:r>
                        <a:rPr lang="en-IN" sz="1600" u="none" strike="noStrike" dirty="0">
                          <a:effectLst/>
                        </a:rPr>
                        <a:t>Foreign Currency Reserves</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600" u="none" strike="noStrike" dirty="0" smtClean="0">
                          <a:effectLst/>
                        </a:rPr>
                        <a:t>June</a:t>
                      </a:r>
                      <a:r>
                        <a:rPr lang="en-IN" sz="1600" u="none" strike="noStrike" baseline="0" dirty="0" smtClean="0">
                          <a:effectLst/>
                        </a:rPr>
                        <a:t> </a:t>
                      </a:r>
                      <a:r>
                        <a:rPr lang="en-IN" sz="1600" u="none" strike="noStrike" dirty="0" smtClean="0">
                          <a:effectLst/>
                        </a:rPr>
                        <a:t>2019 (E)</a:t>
                      </a:r>
                      <a:endParaRPr lang="en-IN" sz="1600" b="1" i="0" u="none" strike="noStrike" dirty="0">
                        <a:solidFill>
                          <a:srgbClr val="FF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smtClean="0">
                          <a:effectLst/>
                        </a:rPr>
                        <a:t>US $ 426 bn</a:t>
                      </a:r>
                      <a:endParaRPr lang="en-IN" sz="1600" b="1" i="0" u="none" strike="noStrike" dirty="0">
                        <a:solidFill>
                          <a:srgbClr val="FF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a:effectLst/>
                        </a:rPr>
                        <a:t>US </a:t>
                      </a:r>
                      <a:r>
                        <a:rPr lang="en-IN" sz="1600" u="none" strike="noStrike" dirty="0" smtClean="0">
                          <a:effectLst/>
                        </a:rPr>
                        <a:t>$3,101 bn</a:t>
                      </a:r>
                      <a:endParaRPr lang="en-IN" sz="1600" b="1" i="0" u="none" strike="noStrike" dirty="0">
                        <a:solidFill>
                          <a:srgbClr val="FF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12"/>
                  </a:ext>
                </a:extLst>
              </a:tr>
              <a:tr h="377766">
                <a:tc>
                  <a:txBody>
                    <a:bodyPr/>
                    <a:lstStyle/>
                    <a:p>
                      <a:pPr algn="l" fontAlgn="ctr"/>
                      <a:r>
                        <a:rPr lang="en-IN" sz="1600" u="none" strike="noStrike" dirty="0">
                          <a:effectLst/>
                        </a:rPr>
                        <a:t>External Debt</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rtl="0" fontAlgn="ctr"/>
                      <a:r>
                        <a:rPr lang="en-IN" sz="1600" u="none" strike="noStrike" baseline="0" dirty="0" smtClean="0">
                          <a:effectLst/>
                        </a:rPr>
                        <a:t>Dec 2018 (E)</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smtClean="0">
                          <a:effectLst/>
                        </a:rPr>
                        <a:t>US $ 521 bn</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a:effectLst/>
                        </a:rPr>
                        <a:t>US $ </a:t>
                      </a:r>
                      <a:r>
                        <a:rPr lang="en-IN" sz="1600" u="none" strike="noStrike" dirty="0" smtClean="0">
                          <a:effectLst/>
                        </a:rPr>
                        <a:t>1,965 bn</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13"/>
                  </a:ext>
                </a:extLst>
              </a:tr>
              <a:tr h="331978">
                <a:tc>
                  <a:txBody>
                    <a:bodyPr/>
                    <a:lstStyle/>
                    <a:p>
                      <a:pPr algn="l" fontAlgn="ctr"/>
                      <a:r>
                        <a:rPr lang="en-IN" sz="1600" u="none" strike="noStrike" dirty="0">
                          <a:effectLst/>
                        </a:rPr>
                        <a:t>Gross Debt / GDP ratio</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600" u="none" strike="noStrike" dirty="0" smtClean="0">
                          <a:effectLst/>
                        </a:rPr>
                        <a:t>2019 (E) </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b="0" i="0" u="none" strike="noStrike" dirty="0" smtClean="0">
                          <a:solidFill>
                            <a:srgbClr val="000000"/>
                          </a:solidFill>
                          <a:effectLst/>
                          <a:latin typeface="Calibri"/>
                        </a:rPr>
                        <a:t>67.29%</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600" u="none" strike="noStrike" dirty="0" smtClean="0">
                          <a:effectLst/>
                        </a:rPr>
                        <a:t>249%</a:t>
                      </a:r>
                      <a:endParaRPr lang="en-IN" sz="16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14"/>
                  </a:ext>
                </a:extLst>
              </a:tr>
            </a:tbl>
          </a:graphicData>
        </a:graphic>
      </p:graphicFrame>
      <p:sp>
        <p:nvSpPr>
          <p:cNvPr id="6" name="Slide Number Placeholder 5"/>
          <p:cNvSpPr>
            <a:spLocks noGrp="1"/>
          </p:cNvSpPr>
          <p:nvPr>
            <p:ph type="sldNum" sz="quarter" idx="12"/>
          </p:nvPr>
        </p:nvSpPr>
        <p:spPr/>
        <p:txBody>
          <a:bodyPr/>
          <a:lstStyle/>
          <a:p>
            <a:fld id="{730933BF-731A-4A3E-BD75-9BCB05CC0CDD}" type="slidenum">
              <a:rPr lang="en-IN" smtClean="0"/>
              <a:t>7</a:t>
            </a:fld>
            <a:endParaRPr lang="en-IN" dirty="0"/>
          </a:p>
        </p:txBody>
      </p:sp>
      <p:sp>
        <p:nvSpPr>
          <p:cNvPr id="2" name="Footer Placeholder 1"/>
          <p:cNvSpPr>
            <a:spLocks noGrp="1"/>
          </p:cNvSpPr>
          <p:nvPr>
            <p:ph type="ftr" sz="quarter" idx="11"/>
          </p:nvPr>
        </p:nvSpPr>
        <p:spPr/>
        <p:txBody>
          <a:bodyPr/>
          <a:lstStyle/>
          <a:p>
            <a:r>
              <a:rPr lang="en-US" smtClean="0"/>
              <a:t>SIRC of ICAI</a:t>
            </a:r>
            <a:endParaRPr lang="en-IN" dirty="0"/>
          </a:p>
        </p:txBody>
      </p:sp>
      <p:sp>
        <p:nvSpPr>
          <p:cNvPr id="3" name="Date Placeholder 2"/>
          <p:cNvSpPr>
            <a:spLocks noGrp="1"/>
          </p:cNvSpPr>
          <p:nvPr>
            <p:ph type="dt" sz="half" idx="10"/>
          </p:nvPr>
        </p:nvSpPr>
        <p:spPr/>
        <p:txBody>
          <a:bodyPr/>
          <a:lstStyle/>
          <a:p>
            <a:r>
              <a:rPr lang="en-US" smtClean="0"/>
              <a:t>06-07-2019</a:t>
            </a:r>
            <a:endParaRPr lang="en-IN" dirty="0"/>
          </a:p>
        </p:txBody>
      </p:sp>
    </p:spTree>
    <p:extLst>
      <p:ext uri="{BB962C8B-B14F-4D97-AF65-F5344CB8AC3E}">
        <p14:creationId xmlns:p14="http://schemas.microsoft.com/office/powerpoint/2010/main" val="1475825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FD71A07-3520-42E6-B706-6F84777E2024}"/>
              </a:ext>
            </a:extLst>
          </p:cNvPr>
          <p:cNvSpPr txBox="1"/>
          <p:nvPr/>
        </p:nvSpPr>
        <p:spPr>
          <a:xfrm>
            <a:off x="553580" y="188640"/>
            <a:ext cx="7869983" cy="1323439"/>
          </a:xfrm>
          <a:prstGeom prst="rect">
            <a:avLst/>
          </a:prstGeom>
          <a:noFill/>
        </p:spPr>
        <p:txBody>
          <a:bodyPr wrap="square" rtlCol="0">
            <a:spAutoFit/>
          </a:bodyPr>
          <a:lstStyle/>
          <a:p>
            <a:r>
              <a:rPr lang="en-US" sz="4000" b="1" spc="-150" dirty="0">
                <a:solidFill>
                  <a:schemeClr val="tx1">
                    <a:lumMod val="75000"/>
                    <a:lumOff val="25000"/>
                  </a:schemeClr>
                </a:solidFill>
                <a:latin typeface="Century Gothic" panose="020B0502020202020204" pitchFamily="34" charset="0"/>
                <a:ea typeface="Roboto" panose="02000000000000000000" pitchFamily="2" charset="0"/>
                <a:cs typeface="Dubai" panose="020B0604020202020204" pitchFamily="34" charset="-78"/>
              </a:rPr>
              <a:t>Digitization has transformed the world…</a:t>
            </a:r>
          </a:p>
        </p:txBody>
      </p:sp>
      <p:sp>
        <p:nvSpPr>
          <p:cNvPr id="8" name="TextBox 7">
            <a:extLst>
              <a:ext uri="{FF2B5EF4-FFF2-40B4-BE49-F238E27FC236}">
                <a16:creationId xmlns:a16="http://schemas.microsoft.com/office/drawing/2014/main" xmlns="" id="{4C9B1146-190A-43E4-B342-9C00962B1995}"/>
              </a:ext>
            </a:extLst>
          </p:cNvPr>
          <p:cNvSpPr txBox="1"/>
          <p:nvPr/>
        </p:nvSpPr>
        <p:spPr>
          <a:xfrm>
            <a:off x="553580" y="6581001"/>
            <a:ext cx="4168080" cy="276999"/>
          </a:xfrm>
          <a:prstGeom prst="rect">
            <a:avLst/>
          </a:prstGeom>
          <a:noFill/>
        </p:spPr>
        <p:txBody>
          <a:bodyPr wrap="square" rtlCol="0">
            <a:spAutoFit/>
          </a:bodyPr>
          <a:lstStyle>
            <a:defPPr>
              <a:defRPr lang="en-US"/>
            </a:defPPr>
            <a:lvl1pPr>
              <a:defRPr sz="1200">
                <a:solidFill>
                  <a:schemeClr val="bg1">
                    <a:lumMod val="65000"/>
                  </a:schemeClr>
                </a:solidFill>
              </a:defRPr>
            </a:lvl1pPr>
          </a:lstStyle>
          <a:p>
            <a:r>
              <a:rPr lang="en-IN" dirty="0">
                <a:solidFill>
                  <a:schemeClr val="tx1"/>
                </a:solidFill>
              </a:rPr>
              <a:t>Source: We Are Social</a:t>
            </a:r>
          </a:p>
        </p:txBody>
      </p:sp>
      <p:pic>
        <p:nvPicPr>
          <p:cNvPr id="9" name="Picture 8">
            <a:extLst>
              <a:ext uri="{FF2B5EF4-FFF2-40B4-BE49-F238E27FC236}">
                <a16:creationId xmlns:a16="http://schemas.microsoft.com/office/drawing/2014/main" xmlns="" id="{17604794-7F45-4C27-8B07-5F126E67BA22}"/>
              </a:ext>
            </a:extLst>
          </p:cNvPr>
          <p:cNvPicPr>
            <a:picLocks noChangeAspect="1"/>
          </p:cNvPicPr>
          <p:nvPr/>
        </p:nvPicPr>
        <p:blipFill rotWithShape="1">
          <a:blip r:embed="rId2"/>
          <a:srcRect b="8252"/>
          <a:stretch/>
        </p:blipFill>
        <p:spPr>
          <a:xfrm>
            <a:off x="536812" y="1521389"/>
            <a:ext cx="7563580" cy="4719812"/>
          </a:xfrm>
          <a:prstGeom prst="rect">
            <a:avLst/>
          </a:prstGeom>
        </p:spPr>
      </p:pic>
    </p:spTree>
    <p:extLst>
      <p:ext uri="{BB962C8B-B14F-4D97-AF65-F5344CB8AC3E}">
        <p14:creationId xmlns:p14="http://schemas.microsoft.com/office/powerpoint/2010/main" val="1107957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FD71A07-3520-42E6-B706-6F84777E2024}"/>
              </a:ext>
            </a:extLst>
          </p:cNvPr>
          <p:cNvSpPr txBox="1"/>
          <p:nvPr/>
        </p:nvSpPr>
        <p:spPr>
          <a:xfrm>
            <a:off x="330542" y="337208"/>
            <a:ext cx="8482916" cy="646331"/>
          </a:xfrm>
          <a:prstGeom prst="rect">
            <a:avLst/>
          </a:prstGeom>
          <a:noFill/>
        </p:spPr>
        <p:txBody>
          <a:bodyPr wrap="square" rtlCol="0">
            <a:spAutoFit/>
          </a:bodyPr>
          <a:lstStyle/>
          <a:p>
            <a:r>
              <a:rPr lang="en-US" sz="3600" b="1" spc="-150" dirty="0">
                <a:solidFill>
                  <a:schemeClr val="tx1">
                    <a:lumMod val="75000"/>
                    <a:lumOff val="25000"/>
                  </a:schemeClr>
                </a:solidFill>
                <a:latin typeface="Century Gothic" panose="020B0502020202020204" pitchFamily="34" charset="0"/>
                <a:ea typeface="Roboto" panose="02000000000000000000" pitchFamily="2" charset="0"/>
                <a:cs typeface="Dubai" panose="020B0604020202020204" pitchFamily="34" charset="-78"/>
              </a:rPr>
              <a:t>…and India has benefited tremendously </a:t>
            </a:r>
          </a:p>
        </p:txBody>
      </p:sp>
      <p:pic>
        <p:nvPicPr>
          <p:cNvPr id="9" name="Picture 8">
            <a:extLst>
              <a:ext uri="{FF2B5EF4-FFF2-40B4-BE49-F238E27FC236}">
                <a16:creationId xmlns:a16="http://schemas.microsoft.com/office/drawing/2014/main" xmlns="" id="{D7C3C97D-D191-4F13-9E39-FED031567D1F}"/>
              </a:ext>
            </a:extLst>
          </p:cNvPr>
          <p:cNvPicPr>
            <a:picLocks noChangeAspect="1"/>
          </p:cNvPicPr>
          <p:nvPr/>
        </p:nvPicPr>
        <p:blipFill rotWithShape="1">
          <a:blip r:embed="rId2"/>
          <a:srcRect b="8252"/>
          <a:stretch/>
        </p:blipFill>
        <p:spPr>
          <a:xfrm>
            <a:off x="961915" y="956010"/>
            <a:ext cx="7570459" cy="5209294"/>
          </a:xfrm>
          <a:prstGeom prst="rect">
            <a:avLst/>
          </a:prstGeom>
        </p:spPr>
      </p:pic>
      <p:sp>
        <p:nvSpPr>
          <p:cNvPr id="10" name="TextBox 9">
            <a:extLst>
              <a:ext uri="{FF2B5EF4-FFF2-40B4-BE49-F238E27FC236}">
                <a16:creationId xmlns:a16="http://schemas.microsoft.com/office/drawing/2014/main" xmlns="" id="{306A74E2-B25A-4609-A3AD-97792D80A7C0}"/>
              </a:ext>
            </a:extLst>
          </p:cNvPr>
          <p:cNvSpPr txBox="1"/>
          <p:nvPr/>
        </p:nvSpPr>
        <p:spPr>
          <a:xfrm>
            <a:off x="107504" y="6344804"/>
            <a:ext cx="4168080" cy="276999"/>
          </a:xfrm>
          <a:prstGeom prst="rect">
            <a:avLst/>
          </a:prstGeom>
          <a:noFill/>
        </p:spPr>
        <p:txBody>
          <a:bodyPr wrap="square" rtlCol="0">
            <a:spAutoFit/>
          </a:bodyPr>
          <a:lstStyle>
            <a:defPPr>
              <a:defRPr lang="en-US"/>
            </a:defPPr>
            <a:lvl1pPr>
              <a:defRPr sz="1200">
                <a:solidFill>
                  <a:schemeClr val="bg1">
                    <a:lumMod val="65000"/>
                  </a:schemeClr>
                </a:solidFill>
              </a:defRPr>
            </a:lvl1pPr>
          </a:lstStyle>
          <a:p>
            <a:r>
              <a:rPr lang="en-IN" dirty="0">
                <a:solidFill>
                  <a:schemeClr val="tx1"/>
                </a:solidFill>
              </a:rPr>
              <a:t>Source: We Are Social</a:t>
            </a:r>
          </a:p>
        </p:txBody>
      </p:sp>
    </p:spTree>
    <p:extLst>
      <p:ext uri="{BB962C8B-B14F-4D97-AF65-F5344CB8AC3E}">
        <p14:creationId xmlns:p14="http://schemas.microsoft.com/office/powerpoint/2010/main" val="4049602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15545</TotalTime>
  <Words>7831</Words>
  <Application>Microsoft Office PowerPoint</Application>
  <PresentationFormat>On-screen Show (4:3)</PresentationFormat>
  <Paragraphs>1523</Paragraphs>
  <Slides>64</Slides>
  <Notes>50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Analysis of Union Budget 2019-20</vt:lpstr>
      <vt:lpstr>India at a glance</vt:lpstr>
      <vt:lpstr>India – Key Economic Indicators 2019 vs. 1991 ….. 28 years’ snapshot post liberalisation</vt:lpstr>
      <vt:lpstr>India’s GDP Growth % - Last 12 Years</vt:lpstr>
      <vt:lpstr>India – GDP Projection</vt:lpstr>
      <vt:lpstr>The World is Changing …</vt:lpstr>
      <vt:lpstr>India &amp; China – at a glance ……………..China has grown faster</vt:lpstr>
      <vt:lpstr>PowerPoint Presentation</vt:lpstr>
      <vt:lpstr>PowerPoint Presentation</vt:lpstr>
      <vt:lpstr>Video 1</vt:lpstr>
      <vt:lpstr>Vision for the decade</vt:lpstr>
      <vt:lpstr>Video 2</vt:lpstr>
      <vt:lpstr>PowerPoint Presentation</vt:lpstr>
      <vt:lpstr>Agriculture and Rural economy</vt:lpstr>
      <vt:lpstr>Agriculture and Rural economy</vt:lpstr>
      <vt:lpstr>Agriculture and Rural economy</vt:lpstr>
      <vt:lpstr>Video 3</vt:lpstr>
      <vt:lpstr>Infrastructure</vt:lpstr>
      <vt:lpstr>Infrastructure</vt:lpstr>
      <vt:lpstr>PowerPoint Presentation</vt:lpstr>
      <vt:lpstr>PowerPoint Presentation</vt:lpstr>
      <vt:lpstr>Infrastructure Investment … India is spending much below its need and China, way above</vt:lpstr>
      <vt:lpstr>Infrastructure</vt:lpstr>
      <vt:lpstr>Video 4</vt:lpstr>
      <vt:lpstr>Capital Markets</vt:lpstr>
      <vt:lpstr>Capital Markets</vt:lpstr>
      <vt:lpstr>Capital Markets</vt:lpstr>
      <vt:lpstr>Video 5</vt:lpstr>
      <vt:lpstr>Banking and Financial Sector</vt:lpstr>
      <vt:lpstr>Banking and Financial Sector</vt:lpstr>
      <vt:lpstr>Banking and Financial Sector</vt:lpstr>
      <vt:lpstr>Video 6</vt:lpstr>
      <vt:lpstr>PowerPoint Presentation</vt:lpstr>
      <vt:lpstr>Start-ups</vt:lpstr>
      <vt:lpstr>Start-ups</vt:lpstr>
      <vt:lpstr>Trends in Fiscal Deficit</vt:lpstr>
      <vt:lpstr>Trends in Revenue and Fiscal Deficit </vt:lpstr>
      <vt:lpstr>Trends in Inflation (CPI)</vt:lpstr>
      <vt:lpstr>Is the Budget Credible?</vt:lpstr>
      <vt:lpstr>Is the Budget Credible? </vt:lpstr>
      <vt:lpstr>Fiscal Management</vt:lpstr>
      <vt:lpstr>PowerPoint Presentation</vt:lpstr>
      <vt:lpstr>PowerPoint Presentation</vt:lpstr>
      <vt:lpstr>PowerPoint Presentation</vt:lpstr>
      <vt:lpstr>Tax revenue</vt:lpstr>
      <vt:lpstr>Video 7</vt:lpstr>
      <vt:lpstr>Direct taxes</vt:lpstr>
      <vt:lpstr>Direct taxes</vt:lpstr>
      <vt:lpstr>Corporate taxes</vt:lpstr>
      <vt:lpstr>Worldwide corporate tax rates</vt:lpstr>
      <vt:lpstr>Direct taxes</vt:lpstr>
      <vt:lpstr>Effective Tax Rate of Companies in India</vt:lpstr>
      <vt:lpstr>Effective Tax Rate of Companies in India</vt:lpstr>
      <vt:lpstr>Effective Tax Rate of Companies in </vt:lpstr>
      <vt:lpstr>Effective tax rate of companies in the public and private sectors</vt:lpstr>
      <vt:lpstr>Direct Taxes</vt:lpstr>
      <vt:lpstr>Video 8</vt:lpstr>
      <vt:lpstr>PowerPoint Presentation</vt:lpstr>
      <vt:lpstr>PowerPoint Presentation</vt:lpstr>
      <vt:lpstr>PowerPoint Presentation</vt:lpstr>
      <vt:lpstr>PowerPoint Presentation</vt:lpstr>
      <vt:lpstr>Video 9</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Rajesh Moorti [MEMG]</dc:creator>
  <cp:lastModifiedBy>ICAI</cp:lastModifiedBy>
  <cp:revision>1469</cp:revision>
  <cp:lastPrinted>2019-07-04T05:26:17Z</cp:lastPrinted>
  <dcterms:created xsi:type="dcterms:W3CDTF">2012-06-21T13:23:40Z</dcterms:created>
  <dcterms:modified xsi:type="dcterms:W3CDTF">2019-07-06T11:11:09Z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4b3411-284d-4d31-bd4f-bc13ef7f1fd6_Enabled">
    <vt:lpwstr>True</vt:lpwstr>
  </property>
  <property fmtid="{D5CDD505-2E9C-101B-9397-08002B2CF9AE}" pid="3" name="MSIP_Label_be4b3411-284d-4d31-bd4f-bc13ef7f1fd6_SiteId">
    <vt:lpwstr>63ce7d59-2f3e-42cd-a8cc-be764cff5eb6</vt:lpwstr>
  </property>
  <property fmtid="{D5CDD505-2E9C-101B-9397-08002B2CF9AE}" pid="4" name="MSIP_Label_be4b3411-284d-4d31-bd4f-bc13ef7f1fd6_Owner">
    <vt:lpwstr>tarique.khichi@ad.infosys.com</vt:lpwstr>
  </property>
  <property fmtid="{D5CDD505-2E9C-101B-9397-08002B2CF9AE}" pid="5" name="MSIP_Label_be4b3411-284d-4d31-bd4f-bc13ef7f1fd6_SetDate">
    <vt:lpwstr>2019-07-04T05:42:42.3270056Z</vt:lpwstr>
  </property>
  <property fmtid="{D5CDD505-2E9C-101B-9397-08002B2CF9AE}" pid="6" name="MSIP_Label_be4b3411-284d-4d31-bd4f-bc13ef7f1fd6_Name">
    <vt:lpwstr>Internal</vt:lpwstr>
  </property>
  <property fmtid="{D5CDD505-2E9C-101B-9397-08002B2CF9AE}" pid="7" name="MSIP_Label_be4b3411-284d-4d31-bd4f-bc13ef7f1fd6_Application">
    <vt:lpwstr>Microsoft Azure Information Protection</vt:lpwstr>
  </property>
  <property fmtid="{D5CDD505-2E9C-101B-9397-08002B2CF9AE}" pid="8" name="MSIP_Label_be4b3411-284d-4d31-bd4f-bc13ef7f1fd6_Extended_MSFT_Method">
    <vt:lpwstr>Automatic</vt:lpwstr>
  </property>
  <property fmtid="{D5CDD505-2E9C-101B-9397-08002B2CF9AE}" pid="9" name="MSIP_Label_a0819fa7-4367-4500-ba88-dd630d977609_Enabled">
    <vt:lpwstr>True</vt:lpwstr>
  </property>
  <property fmtid="{D5CDD505-2E9C-101B-9397-08002B2CF9AE}" pid="10" name="MSIP_Label_a0819fa7-4367-4500-ba88-dd630d977609_SiteId">
    <vt:lpwstr>63ce7d59-2f3e-42cd-a8cc-be764cff5eb6</vt:lpwstr>
  </property>
  <property fmtid="{D5CDD505-2E9C-101B-9397-08002B2CF9AE}" pid="11" name="MSIP_Label_a0819fa7-4367-4500-ba88-dd630d977609_Owner">
    <vt:lpwstr>tarique.khichi@ad.infosys.com</vt:lpwstr>
  </property>
  <property fmtid="{D5CDD505-2E9C-101B-9397-08002B2CF9AE}" pid="12" name="MSIP_Label_a0819fa7-4367-4500-ba88-dd630d977609_SetDate">
    <vt:lpwstr>2019-07-04T05:42:42.3270056Z</vt:lpwstr>
  </property>
  <property fmtid="{D5CDD505-2E9C-101B-9397-08002B2CF9AE}" pid="13" name="MSIP_Label_a0819fa7-4367-4500-ba88-dd630d977609_Name">
    <vt:lpwstr>Companywide usage</vt:lpwstr>
  </property>
  <property fmtid="{D5CDD505-2E9C-101B-9397-08002B2CF9AE}" pid="14" name="MSIP_Label_a0819fa7-4367-4500-ba88-dd630d977609_Application">
    <vt:lpwstr>Microsoft Azure Information Protection</vt:lpwstr>
  </property>
  <property fmtid="{D5CDD505-2E9C-101B-9397-08002B2CF9AE}" pid="15" name="MSIP_Label_a0819fa7-4367-4500-ba88-dd630d977609_Parent">
    <vt:lpwstr>be4b3411-284d-4d31-bd4f-bc13ef7f1fd6</vt:lpwstr>
  </property>
  <property fmtid="{D5CDD505-2E9C-101B-9397-08002B2CF9AE}" pid="16" name="MSIP_Label_a0819fa7-4367-4500-ba88-dd630d977609_Extended_MSFT_Method">
    <vt:lpwstr>Automatic</vt:lpwstr>
  </property>
  <property fmtid="{D5CDD505-2E9C-101B-9397-08002B2CF9AE}" pid="17" name="Sensitivity">
    <vt:lpwstr>Internal Companywide usage</vt:lpwstr>
  </property>
</Properties>
</file>