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32"/>
  </p:notesMasterIdLst>
  <p:sldIdLst>
    <p:sldId id="256" r:id="rId2"/>
    <p:sldId id="257" r:id="rId3"/>
    <p:sldId id="293" r:id="rId4"/>
    <p:sldId id="294" r:id="rId5"/>
    <p:sldId id="295" r:id="rId6"/>
    <p:sldId id="296" r:id="rId7"/>
    <p:sldId id="297" r:id="rId8"/>
    <p:sldId id="298" r:id="rId9"/>
    <p:sldId id="258" r:id="rId10"/>
    <p:sldId id="259" r:id="rId11"/>
    <p:sldId id="260" r:id="rId12"/>
    <p:sldId id="302" r:id="rId13"/>
    <p:sldId id="306" r:id="rId14"/>
    <p:sldId id="310" r:id="rId15"/>
    <p:sldId id="261" r:id="rId16"/>
    <p:sldId id="300" r:id="rId17"/>
    <p:sldId id="299" r:id="rId18"/>
    <p:sldId id="301" r:id="rId19"/>
    <p:sldId id="303" r:id="rId20"/>
    <p:sldId id="308" r:id="rId21"/>
    <p:sldId id="305" r:id="rId22"/>
    <p:sldId id="312" r:id="rId23"/>
    <p:sldId id="311" r:id="rId24"/>
    <p:sldId id="304" r:id="rId25"/>
    <p:sldId id="313" r:id="rId26"/>
    <p:sldId id="314" r:id="rId27"/>
    <p:sldId id="309" r:id="rId28"/>
    <p:sldId id="307" r:id="rId29"/>
    <p:sldId id="315" r:id="rId30"/>
    <p:sldId id="292"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03" autoAdjust="0"/>
  </p:normalViewPr>
  <p:slideViewPr>
    <p:cSldViewPr snapToGrid="0">
      <p:cViewPr varScale="1">
        <p:scale>
          <a:sx n="56" d="100"/>
          <a:sy n="56" d="100"/>
        </p:scale>
        <p:origin x="976" y="40"/>
      </p:cViewPr>
      <p:guideLst/>
    </p:cSldViewPr>
  </p:slideViewPr>
  <p:notesTextViewPr>
    <p:cViewPr>
      <p:scale>
        <a:sx n="1" d="1"/>
        <a:sy n="1" d="1"/>
      </p:scale>
      <p:origin x="0" y="0"/>
    </p:cViewPr>
  </p:notesTextViewPr>
  <p:sorterViewPr>
    <p:cViewPr>
      <p:scale>
        <a:sx n="66" d="100"/>
        <a:sy n="66" d="100"/>
      </p:scale>
      <p:origin x="0" y="-22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C7D575-F390-49EB-BF48-B4310FD2F56B}" type="datetimeFigureOut">
              <a:rPr lang="en-IN" smtClean="0"/>
              <a:t>21-08-2019</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FA5A01-4647-41E5-947E-D053B104E72B}" type="slidenum">
              <a:rPr lang="en-IN" smtClean="0"/>
              <a:t>‹#›</a:t>
            </a:fld>
            <a:endParaRPr lang="en-IN"/>
          </a:p>
        </p:txBody>
      </p:sp>
    </p:spTree>
    <p:extLst>
      <p:ext uri="{BB962C8B-B14F-4D97-AF65-F5344CB8AC3E}">
        <p14:creationId xmlns:p14="http://schemas.microsoft.com/office/powerpoint/2010/main" val="2050660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effectLst/>
              </a:rPr>
              <a:t>up to an amount </a:t>
            </a:r>
            <a:r>
              <a:rPr lang="en-IN" dirty="0">
                <a:effectLst/>
              </a:rPr>
              <a:t>of seven thousand five hundred rupees per month per member for sourcing of goods or services from a third person for the common use of its members in a housing society or a residential complex.</a:t>
            </a:r>
          </a:p>
        </p:txBody>
      </p:sp>
      <p:sp>
        <p:nvSpPr>
          <p:cNvPr id="4" name="Slide Number Placeholder 3"/>
          <p:cNvSpPr>
            <a:spLocks noGrp="1"/>
          </p:cNvSpPr>
          <p:nvPr>
            <p:ph type="sldNum" sz="quarter" idx="5"/>
          </p:nvPr>
        </p:nvSpPr>
        <p:spPr/>
        <p:txBody>
          <a:bodyPr/>
          <a:lstStyle/>
          <a:p>
            <a:fld id="{1CFA5A01-4647-41E5-947E-D053B104E72B}" type="slidenum">
              <a:rPr lang="en-IN" smtClean="0"/>
              <a:t>11</a:t>
            </a:fld>
            <a:endParaRPr lang="en-IN"/>
          </a:p>
        </p:txBody>
      </p:sp>
    </p:spTree>
    <p:extLst>
      <p:ext uri="{BB962C8B-B14F-4D97-AF65-F5344CB8AC3E}">
        <p14:creationId xmlns:p14="http://schemas.microsoft.com/office/powerpoint/2010/main" val="2381776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E140C8FA-C7DC-4864-9771-154028944B10}" type="datetime1">
              <a:rPr lang="en-IN" smtClean="0"/>
              <a:t>21-08-2019</a:t>
            </a:fld>
            <a:endParaRPr lang="en-IN"/>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IN"/>
              <a:t>Vishnu Daya &amp; Co LLP</a:t>
            </a: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E2F7B9B7-41E6-4F1C-8DCF-213E4532A4FF}" type="slidenum">
              <a:rPr lang="en-IN" smtClean="0"/>
              <a:t>‹#›</a:t>
            </a:fld>
            <a:endParaRPr lang="en-IN"/>
          </a:p>
        </p:txBody>
      </p:sp>
    </p:spTree>
    <p:extLst>
      <p:ext uri="{BB962C8B-B14F-4D97-AF65-F5344CB8AC3E}">
        <p14:creationId xmlns:p14="http://schemas.microsoft.com/office/powerpoint/2010/main" val="1538040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C7018D-F14D-4F08-B865-7B7656DDBBA7}" type="datetime1">
              <a:rPr lang="en-IN" smtClean="0"/>
              <a:t>21-08-2019</a:t>
            </a:fld>
            <a:endParaRPr lang="en-IN"/>
          </a:p>
        </p:txBody>
      </p:sp>
      <p:sp>
        <p:nvSpPr>
          <p:cNvPr id="5" name="Footer Placeholder 4"/>
          <p:cNvSpPr>
            <a:spLocks noGrp="1"/>
          </p:cNvSpPr>
          <p:nvPr>
            <p:ph type="ftr" sz="quarter" idx="11"/>
          </p:nvPr>
        </p:nvSpPr>
        <p:spPr/>
        <p:txBody>
          <a:bodyPr/>
          <a:lstStyle/>
          <a:p>
            <a:r>
              <a:rPr lang="en-IN"/>
              <a:t>Vishnu Daya &amp; Co LLP</a:t>
            </a:r>
          </a:p>
        </p:txBody>
      </p:sp>
      <p:sp>
        <p:nvSpPr>
          <p:cNvPr id="6" name="Slide Number Placeholder 5"/>
          <p:cNvSpPr>
            <a:spLocks noGrp="1"/>
          </p:cNvSpPr>
          <p:nvPr>
            <p:ph type="sldNum" sz="quarter" idx="12"/>
          </p:nvPr>
        </p:nvSpPr>
        <p:spPr/>
        <p:txBody>
          <a:bodyPr/>
          <a:lstStyle/>
          <a:p>
            <a:fld id="{E2F7B9B7-41E6-4F1C-8DCF-213E4532A4FF}" type="slidenum">
              <a:rPr lang="en-IN" smtClean="0"/>
              <a:t>‹#›</a:t>
            </a:fld>
            <a:endParaRPr lang="en-IN"/>
          </a:p>
        </p:txBody>
      </p:sp>
    </p:spTree>
    <p:extLst>
      <p:ext uri="{BB962C8B-B14F-4D97-AF65-F5344CB8AC3E}">
        <p14:creationId xmlns:p14="http://schemas.microsoft.com/office/powerpoint/2010/main" val="1729671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91971AF-E45C-4701-9C97-345B64F2CC23}" type="datetime1">
              <a:rPr lang="en-IN" smtClean="0"/>
              <a:t>21-08-2019</a:t>
            </a:fld>
            <a:endParaRPr lang="en-IN"/>
          </a:p>
        </p:txBody>
      </p:sp>
      <p:sp>
        <p:nvSpPr>
          <p:cNvPr id="5" name="Footer Placeholder 4"/>
          <p:cNvSpPr>
            <a:spLocks noGrp="1"/>
          </p:cNvSpPr>
          <p:nvPr>
            <p:ph type="ftr" sz="quarter" idx="11"/>
          </p:nvPr>
        </p:nvSpPr>
        <p:spPr>
          <a:xfrm>
            <a:off x="774923" y="5951811"/>
            <a:ext cx="7896279" cy="365125"/>
          </a:xfrm>
        </p:spPr>
        <p:txBody>
          <a:bodyPr/>
          <a:lstStyle/>
          <a:p>
            <a:r>
              <a:rPr lang="en-IN"/>
              <a:t>Vishnu Daya &amp; Co LLP</a:t>
            </a: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E2F7B9B7-41E6-4F1C-8DCF-213E4532A4FF}" type="slidenum">
              <a:rPr lang="en-IN" smtClean="0"/>
              <a:t>‹#›</a:t>
            </a:fld>
            <a:endParaRPr lang="en-IN"/>
          </a:p>
        </p:txBody>
      </p:sp>
    </p:spTree>
    <p:extLst>
      <p:ext uri="{BB962C8B-B14F-4D97-AF65-F5344CB8AC3E}">
        <p14:creationId xmlns:p14="http://schemas.microsoft.com/office/powerpoint/2010/main" val="113767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0150B5-1DA7-4672-8903-AF1A8F5FC5D0}" type="datetime1">
              <a:rPr lang="en-IN" smtClean="0"/>
              <a:t>21-08-2019</a:t>
            </a:fld>
            <a:endParaRPr lang="en-IN"/>
          </a:p>
        </p:txBody>
      </p:sp>
      <p:sp>
        <p:nvSpPr>
          <p:cNvPr id="5" name="Footer Placeholder 4"/>
          <p:cNvSpPr>
            <a:spLocks noGrp="1"/>
          </p:cNvSpPr>
          <p:nvPr>
            <p:ph type="ftr" sz="quarter" idx="11"/>
          </p:nvPr>
        </p:nvSpPr>
        <p:spPr/>
        <p:txBody>
          <a:bodyPr/>
          <a:lstStyle/>
          <a:p>
            <a:r>
              <a:rPr lang="en-IN"/>
              <a:t>Vishnu Daya &amp; Co LLP</a:t>
            </a:r>
          </a:p>
        </p:txBody>
      </p:sp>
      <p:sp>
        <p:nvSpPr>
          <p:cNvPr id="6" name="Slide Number Placeholder 5"/>
          <p:cNvSpPr>
            <a:spLocks noGrp="1"/>
          </p:cNvSpPr>
          <p:nvPr>
            <p:ph type="sldNum" sz="quarter" idx="12"/>
          </p:nvPr>
        </p:nvSpPr>
        <p:spPr>
          <a:xfrm>
            <a:off x="10558300" y="5956137"/>
            <a:ext cx="1052508" cy="365125"/>
          </a:xfrm>
        </p:spPr>
        <p:txBody>
          <a:bodyPr/>
          <a:lstStyle/>
          <a:p>
            <a:fld id="{E2F7B9B7-41E6-4F1C-8DCF-213E4532A4FF}" type="slidenum">
              <a:rPr lang="en-IN" smtClean="0"/>
              <a:t>‹#›</a:t>
            </a:fld>
            <a:endParaRPr lang="en-IN"/>
          </a:p>
        </p:txBody>
      </p:sp>
    </p:spTree>
    <p:extLst>
      <p:ext uri="{BB962C8B-B14F-4D97-AF65-F5344CB8AC3E}">
        <p14:creationId xmlns:p14="http://schemas.microsoft.com/office/powerpoint/2010/main" val="2123477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3DEA82A-DFBE-4940-AB13-5FE030612C61}" type="datetime1">
              <a:rPr lang="en-IN" smtClean="0"/>
              <a:t>21-08-2019</a:t>
            </a:fld>
            <a:endParaRPr lang="en-IN"/>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IN"/>
              <a:t>Vishnu Daya &amp; Co LLP</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2F7B9B7-41E6-4F1C-8DCF-213E4532A4FF}" type="slidenum">
              <a:rPr lang="en-IN" smtClean="0"/>
              <a:t>‹#›</a:t>
            </a:fld>
            <a:endParaRPr lang="en-IN"/>
          </a:p>
        </p:txBody>
      </p:sp>
    </p:spTree>
    <p:extLst>
      <p:ext uri="{BB962C8B-B14F-4D97-AF65-F5344CB8AC3E}">
        <p14:creationId xmlns:p14="http://schemas.microsoft.com/office/powerpoint/2010/main" val="3294784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86B9A8-610D-46F6-AA34-071A2A965C8B}" type="datetime1">
              <a:rPr lang="en-IN" smtClean="0"/>
              <a:t>21-08-2019</a:t>
            </a:fld>
            <a:endParaRPr lang="en-IN"/>
          </a:p>
        </p:txBody>
      </p:sp>
      <p:sp>
        <p:nvSpPr>
          <p:cNvPr id="6" name="Footer Placeholder 5"/>
          <p:cNvSpPr>
            <a:spLocks noGrp="1"/>
          </p:cNvSpPr>
          <p:nvPr>
            <p:ph type="ftr" sz="quarter" idx="11"/>
          </p:nvPr>
        </p:nvSpPr>
        <p:spPr/>
        <p:txBody>
          <a:bodyPr/>
          <a:lstStyle/>
          <a:p>
            <a:r>
              <a:rPr lang="en-IN"/>
              <a:t>Vishnu Daya &amp; Co LLP</a:t>
            </a:r>
          </a:p>
        </p:txBody>
      </p:sp>
      <p:sp>
        <p:nvSpPr>
          <p:cNvPr id="7" name="Slide Number Placeholder 6"/>
          <p:cNvSpPr>
            <a:spLocks noGrp="1"/>
          </p:cNvSpPr>
          <p:nvPr>
            <p:ph type="sldNum" sz="quarter" idx="12"/>
          </p:nvPr>
        </p:nvSpPr>
        <p:spPr/>
        <p:txBody>
          <a:bodyPr/>
          <a:lstStyle/>
          <a:p>
            <a:fld id="{E2F7B9B7-41E6-4F1C-8DCF-213E4532A4FF}" type="slidenum">
              <a:rPr lang="en-IN" smtClean="0"/>
              <a:t>‹#›</a:t>
            </a:fld>
            <a:endParaRPr lang="en-IN"/>
          </a:p>
        </p:txBody>
      </p:sp>
    </p:spTree>
    <p:extLst>
      <p:ext uri="{BB962C8B-B14F-4D97-AF65-F5344CB8AC3E}">
        <p14:creationId xmlns:p14="http://schemas.microsoft.com/office/powerpoint/2010/main" val="2701234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230576-9A8E-4A03-BA93-9BB2CC0A0360}" type="datetime1">
              <a:rPr lang="en-IN" smtClean="0"/>
              <a:t>21-08-2019</a:t>
            </a:fld>
            <a:endParaRPr lang="en-IN"/>
          </a:p>
        </p:txBody>
      </p:sp>
      <p:sp>
        <p:nvSpPr>
          <p:cNvPr id="8" name="Footer Placeholder 7"/>
          <p:cNvSpPr>
            <a:spLocks noGrp="1"/>
          </p:cNvSpPr>
          <p:nvPr>
            <p:ph type="ftr" sz="quarter" idx="11"/>
          </p:nvPr>
        </p:nvSpPr>
        <p:spPr/>
        <p:txBody>
          <a:bodyPr/>
          <a:lstStyle/>
          <a:p>
            <a:r>
              <a:rPr lang="en-IN"/>
              <a:t>Vishnu Daya &amp; Co LLP</a:t>
            </a:r>
          </a:p>
        </p:txBody>
      </p:sp>
      <p:sp>
        <p:nvSpPr>
          <p:cNvPr id="9" name="Slide Number Placeholder 8"/>
          <p:cNvSpPr>
            <a:spLocks noGrp="1"/>
          </p:cNvSpPr>
          <p:nvPr>
            <p:ph type="sldNum" sz="quarter" idx="12"/>
          </p:nvPr>
        </p:nvSpPr>
        <p:spPr/>
        <p:txBody>
          <a:bodyPr/>
          <a:lstStyle/>
          <a:p>
            <a:fld id="{E2F7B9B7-41E6-4F1C-8DCF-213E4532A4FF}" type="slidenum">
              <a:rPr lang="en-IN" smtClean="0"/>
              <a:t>‹#›</a:t>
            </a:fld>
            <a:endParaRPr lang="en-IN"/>
          </a:p>
        </p:txBody>
      </p:sp>
    </p:spTree>
    <p:extLst>
      <p:ext uri="{BB962C8B-B14F-4D97-AF65-F5344CB8AC3E}">
        <p14:creationId xmlns:p14="http://schemas.microsoft.com/office/powerpoint/2010/main" val="2988676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640747-5F4F-41E9-B60D-3F77C3F1AFA6}" type="datetime1">
              <a:rPr lang="en-IN" smtClean="0"/>
              <a:t>21-08-2019</a:t>
            </a:fld>
            <a:endParaRPr lang="en-IN"/>
          </a:p>
        </p:txBody>
      </p:sp>
      <p:sp>
        <p:nvSpPr>
          <p:cNvPr id="4" name="Footer Placeholder 3"/>
          <p:cNvSpPr>
            <a:spLocks noGrp="1"/>
          </p:cNvSpPr>
          <p:nvPr>
            <p:ph type="ftr" sz="quarter" idx="11"/>
          </p:nvPr>
        </p:nvSpPr>
        <p:spPr/>
        <p:txBody>
          <a:bodyPr/>
          <a:lstStyle/>
          <a:p>
            <a:r>
              <a:rPr lang="en-IN"/>
              <a:t>Vishnu Daya &amp; Co LLP</a:t>
            </a:r>
          </a:p>
        </p:txBody>
      </p:sp>
      <p:sp>
        <p:nvSpPr>
          <p:cNvPr id="5" name="Slide Number Placeholder 4"/>
          <p:cNvSpPr>
            <a:spLocks noGrp="1"/>
          </p:cNvSpPr>
          <p:nvPr>
            <p:ph type="sldNum" sz="quarter" idx="12"/>
          </p:nvPr>
        </p:nvSpPr>
        <p:spPr/>
        <p:txBody>
          <a:bodyPr/>
          <a:lstStyle/>
          <a:p>
            <a:fld id="{E2F7B9B7-41E6-4F1C-8DCF-213E4532A4FF}" type="slidenum">
              <a:rPr lang="en-IN" smtClean="0"/>
              <a:t>‹#›</a:t>
            </a:fld>
            <a:endParaRPr lang="en-IN"/>
          </a:p>
        </p:txBody>
      </p:sp>
    </p:spTree>
    <p:extLst>
      <p:ext uri="{BB962C8B-B14F-4D97-AF65-F5344CB8AC3E}">
        <p14:creationId xmlns:p14="http://schemas.microsoft.com/office/powerpoint/2010/main" val="84954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31CE7-33D2-4B66-900B-1F150C422046}" type="datetime1">
              <a:rPr lang="en-IN" smtClean="0"/>
              <a:t>21-08-2019</a:t>
            </a:fld>
            <a:endParaRPr lang="en-IN"/>
          </a:p>
        </p:txBody>
      </p:sp>
      <p:sp>
        <p:nvSpPr>
          <p:cNvPr id="3" name="Footer Placeholder 2"/>
          <p:cNvSpPr>
            <a:spLocks noGrp="1"/>
          </p:cNvSpPr>
          <p:nvPr>
            <p:ph type="ftr" sz="quarter" idx="11"/>
          </p:nvPr>
        </p:nvSpPr>
        <p:spPr/>
        <p:txBody>
          <a:bodyPr/>
          <a:lstStyle/>
          <a:p>
            <a:r>
              <a:rPr lang="en-IN"/>
              <a:t>Vishnu Daya &amp; Co LLP</a:t>
            </a:r>
          </a:p>
        </p:txBody>
      </p:sp>
      <p:sp>
        <p:nvSpPr>
          <p:cNvPr id="4" name="Slide Number Placeholder 3"/>
          <p:cNvSpPr>
            <a:spLocks noGrp="1"/>
          </p:cNvSpPr>
          <p:nvPr>
            <p:ph type="sldNum" sz="quarter" idx="12"/>
          </p:nvPr>
        </p:nvSpPr>
        <p:spPr/>
        <p:txBody>
          <a:bodyPr/>
          <a:lstStyle/>
          <a:p>
            <a:fld id="{E2F7B9B7-41E6-4F1C-8DCF-213E4532A4FF}" type="slidenum">
              <a:rPr lang="en-IN" smtClean="0"/>
              <a:t>‹#›</a:t>
            </a:fld>
            <a:endParaRPr lang="en-IN"/>
          </a:p>
        </p:txBody>
      </p:sp>
    </p:spTree>
    <p:extLst>
      <p:ext uri="{BB962C8B-B14F-4D97-AF65-F5344CB8AC3E}">
        <p14:creationId xmlns:p14="http://schemas.microsoft.com/office/powerpoint/2010/main" val="1925295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98EF15E2-4FEA-43FB-8C0A-7A53A8B50865}" type="datetime1">
              <a:rPr lang="en-IN" smtClean="0"/>
              <a:t>21-08-2019</a:t>
            </a:fld>
            <a:endParaRPr lang="en-IN"/>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IN"/>
              <a:t>Vishnu Daya &amp; Co LLP</a:t>
            </a: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E2F7B9B7-41E6-4F1C-8DCF-213E4532A4FF}" type="slidenum">
              <a:rPr lang="en-IN" smtClean="0"/>
              <a:t>‹#›</a:t>
            </a:fld>
            <a:endParaRPr lang="en-IN"/>
          </a:p>
        </p:txBody>
      </p:sp>
    </p:spTree>
    <p:extLst>
      <p:ext uri="{BB962C8B-B14F-4D97-AF65-F5344CB8AC3E}">
        <p14:creationId xmlns:p14="http://schemas.microsoft.com/office/powerpoint/2010/main" val="3705886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60F37B-C86F-4E8E-B925-4DDD765CC288}" type="datetime1">
              <a:rPr lang="en-IN" smtClean="0"/>
              <a:t>21-08-2019</a:t>
            </a:fld>
            <a:endParaRPr lang="en-IN"/>
          </a:p>
        </p:txBody>
      </p:sp>
      <p:sp>
        <p:nvSpPr>
          <p:cNvPr id="6" name="Footer Placeholder 5"/>
          <p:cNvSpPr>
            <a:spLocks noGrp="1"/>
          </p:cNvSpPr>
          <p:nvPr>
            <p:ph type="ftr" sz="quarter" idx="11"/>
          </p:nvPr>
        </p:nvSpPr>
        <p:spPr/>
        <p:txBody>
          <a:bodyPr/>
          <a:lstStyle/>
          <a:p>
            <a:r>
              <a:rPr lang="en-IN"/>
              <a:t>Vishnu Daya &amp; Co LLP</a:t>
            </a:r>
          </a:p>
        </p:txBody>
      </p:sp>
      <p:sp>
        <p:nvSpPr>
          <p:cNvPr id="7" name="Slide Number Placeholder 6"/>
          <p:cNvSpPr>
            <a:spLocks noGrp="1"/>
          </p:cNvSpPr>
          <p:nvPr>
            <p:ph type="sldNum" sz="quarter" idx="12"/>
          </p:nvPr>
        </p:nvSpPr>
        <p:spPr/>
        <p:txBody>
          <a:bodyPr/>
          <a:lstStyle/>
          <a:p>
            <a:fld id="{E2F7B9B7-41E6-4F1C-8DCF-213E4532A4FF}" type="slidenum">
              <a:rPr lang="en-IN" smtClean="0"/>
              <a:t>‹#›</a:t>
            </a:fld>
            <a:endParaRPr lang="en-IN"/>
          </a:p>
        </p:txBody>
      </p:sp>
    </p:spTree>
    <p:extLst>
      <p:ext uri="{BB962C8B-B14F-4D97-AF65-F5344CB8AC3E}">
        <p14:creationId xmlns:p14="http://schemas.microsoft.com/office/powerpoint/2010/main" val="61313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714DE3BE-8A3D-4A0F-AC1D-3E18006904BA}" type="datetime1">
              <a:rPr lang="en-IN" smtClean="0"/>
              <a:t>21-08-2019</a:t>
            </a:fld>
            <a:endParaRPr lang="en-IN"/>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IN"/>
              <a:t>Vishnu Daya &amp; Co LLP</a:t>
            </a: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E2F7B9B7-41E6-4F1C-8DCF-213E4532A4FF}" type="slidenum">
              <a:rPr lang="en-IN" smtClean="0"/>
              <a:t>‹#›</a:t>
            </a:fld>
            <a:endParaRPr lang="en-IN"/>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7409781"/>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F6FF103D-65A5-496A-9B61-995A9F81E6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4D7972-B4DF-4AC2-BB3F-BB43C05C260B}"/>
              </a:ext>
            </a:extLst>
          </p:cNvPr>
          <p:cNvSpPr>
            <a:spLocks noGrp="1"/>
          </p:cNvSpPr>
          <p:nvPr>
            <p:ph type="ctrTitle"/>
          </p:nvPr>
        </p:nvSpPr>
        <p:spPr>
          <a:xfrm>
            <a:off x="581193" y="1507414"/>
            <a:ext cx="5952037" cy="3703320"/>
          </a:xfrm>
        </p:spPr>
        <p:txBody>
          <a:bodyPr anchor="b">
            <a:normAutofit/>
          </a:bodyPr>
          <a:lstStyle/>
          <a:p>
            <a:r>
              <a:rPr lang="en-IN" sz="4800" b="1"/>
              <a:t>GST Questions and Answers</a:t>
            </a:r>
          </a:p>
        </p:txBody>
      </p:sp>
      <p:sp>
        <p:nvSpPr>
          <p:cNvPr id="3" name="Subtitle 2">
            <a:extLst>
              <a:ext uri="{FF2B5EF4-FFF2-40B4-BE49-F238E27FC236}">
                <a16:creationId xmlns:a16="http://schemas.microsoft.com/office/drawing/2014/main" id="{1EEEE5C9-7B88-490B-99D3-DA306A9CC4F0}"/>
              </a:ext>
            </a:extLst>
          </p:cNvPr>
          <p:cNvSpPr>
            <a:spLocks noGrp="1"/>
          </p:cNvSpPr>
          <p:nvPr>
            <p:ph type="subTitle" idx="1"/>
          </p:nvPr>
        </p:nvSpPr>
        <p:spPr>
          <a:xfrm>
            <a:off x="8483600" y="1507414"/>
            <a:ext cx="3247118" cy="3703320"/>
          </a:xfrm>
          <a:ln w="57150">
            <a:noFill/>
          </a:ln>
        </p:spPr>
        <p:txBody>
          <a:bodyPr anchor="t">
            <a:normAutofit/>
          </a:bodyPr>
          <a:lstStyle/>
          <a:p>
            <a:r>
              <a:rPr lang="en-IN" sz="2400" b="1" dirty="0"/>
              <a:t>CA Vinayaka Hegde</a:t>
            </a:r>
          </a:p>
          <a:p>
            <a:endParaRPr lang="en-IN" sz="2400" b="1" dirty="0"/>
          </a:p>
        </p:txBody>
      </p:sp>
      <p:sp>
        <p:nvSpPr>
          <p:cNvPr id="11" name="Rectangle 9">
            <a:extLst>
              <a:ext uri="{FF2B5EF4-FFF2-40B4-BE49-F238E27FC236}">
                <a16:creationId xmlns:a16="http://schemas.microsoft.com/office/drawing/2014/main" id="{2DFDD496-1EBA-4A1D-A7EF-C3175608D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24130" y="3313354"/>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35100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EA9339-D718-4268-A20F-B89113F86D3C}"/>
              </a:ext>
            </a:extLst>
          </p:cNvPr>
          <p:cNvSpPr>
            <a:spLocks noGrp="1"/>
          </p:cNvSpPr>
          <p:nvPr>
            <p:ph type="title"/>
          </p:nvPr>
        </p:nvSpPr>
        <p:spPr>
          <a:xfrm>
            <a:off x="7963094" y="1113764"/>
            <a:ext cx="3269749" cy="4624327"/>
          </a:xfrm>
        </p:spPr>
        <p:txBody>
          <a:bodyPr anchor="ctr">
            <a:normAutofit/>
          </a:bodyPr>
          <a:lstStyle/>
          <a:p>
            <a:r>
              <a:rPr lang="en-IN" sz="3000">
                <a:solidFill>
                  <a:srgbClr val="FFFFFF"/>
                </a:solidFill>
                <a:latin typeface="Times New Roman" panose="02020603050405020304" pitchFamily="18" charset="0"/>
                <a:cs typeface="Times New Roman" panose="02020603050405020304" pitchFamily="18" charset="0"/>
              </a:rPr>
              <a:t>Whether back office support services fall within the scope of intermediary?</a:t>
            </a:r>
          </a:p>
        </p:txBody>
      </p:sp>
      <p:sp>
        <p:nvSpPr>
          <p:cNvPr id="3" name="Content Placeholder 2">
            <a:extLst>
              <a:ext uri="{FF2B5EF4-FFF2-40B4-BE49-F238E27FC236}">
                <a16:creationId xmlns:a16="http://schemas.microsoft.com/office/drawing/2014/main" id="{CDC638DF-3BA0-4E41-9885-7BB7CF97B601}"/>
              </a:ext>
            </a:extLst>
          </p:cNvPr>
          <p:cNvSpPr>
            <a:spLocks noGrp="1"/>
          </p:cNvSpPr>
          <p:nvPr>
            <p:ph idx="1"/>
          </p:nvPr>
        </p:nvSpPr>
        <p:spPr>
          <a:xfrm>
            <a:off x="659220" y="485678"/>
            <a:ext cx="6549654" cy="5880499"/>
          </a:xfrm>
        </p:spPr>
        <p:txBody>
          <a:bodyPr anchor="ctr">
            <a:normAutofit fontScale="92500" lnSpcReduction="20000"/>
          </a:bodyPr>
          <a:lstStyle/>
          <a:p>
            <a:pPr marL="0" indent="0">
              <a:buNone/>
            </a:pPr>
            <a:r>
              <a:rPr lang="en-IN" sz="2800" i="1" dirty="0">
                <a:latin typeface="Times New Roman" panose="02020603050405020304" pitchFamily="18" charset="0"/>
                <a:cs typeface="Times New Roman" panose="02020603050405020304" pitchFamily="18" charset="0"/>
              </a:rPr>
              <a:t>Circular No.107/26/2019-GST dt 18 July 2019</a:t>
            </a:r>
          </a:p>
          <a:p>
            <a:r>
              <a:rPr lang="en-IN" sz="2800" dirty="0">
                <a:latin typeface="Times New Roman" panose="02020603050405020304" pitchFamily="18" charset="0"/>
                <a:cs typeface="Times New Roman" panose="02020603050405020304" pitchFamily="18" charset="0"/>
              </a:rPr>
              <a:t>If supplier of back-end services is located in India, and does arrangement for supply of goods/service/both to its client’s customer, for such supplies, the supplier will become the intermediary of such supplies as these services are merely for arranging or facilitating the supply of goods or services or both between two or more persons.</a:t>
            </a:r>
          </a:p>
          <a:p>
            <a:r>
              <a:rPr lang="en-IN" sz="2800" dirty="0">
                <a:latin typeface="Times New Roman" panose="02020603050405020304" pitchFamily="18" charset="0"/>
                <a:cs typeface="Times New Roman" panose="02020603050405020304" pitchFamily="18" charset="0"/>
              </a:rPr>
              <a:t>The intermediary is liable to pay GST @18%</a:t>
            </a:r>
          </a:p>
          <a:p>
            <a:r>
              <a:rPr lang="en-IN" sz="2800" dirty="0">
                <a:latin typeface="Times New Roman" panose="02020603050405020304" pitchFamily="18" charset="0"/>
                <a:cs typeface="Times New Roman" panose="02020603050405020304" pitchFamily="18" charset="0"/>
              </a:rPr>
              <a:t>If the supplier provides support services to its customers located in abroad in his own account, it shall be considered as Export of services</a:t>
            </a:r>
          </a:p>
          <a:p>
            <a:r>
              <a:rPr lang="en-IN" sz="2800" dirty="0">
                <a:latin typeface="Times New Roman" panose="02020603050405020304" pitchFamily="18" charset="0"/>
                <a:cs typeface="Times New Roman" panose="02020603050405020304" pitchFamily="18" charset="0"/>
              </a:rPr>
              <a:t>Recent decision of Delhi Tribunal in the case of Verizon India Pvt Ltd Vs CST</a:t>
            </a:r>
          </a:p>
        </p:txBody>
      </p:sp>
      <p:sp>
        <p:nvSpPr>
          <p:cNvPr id="4" name="Footer Placeholder 3">
            <a:extLst>
              <a:ext uri="{FF2B5EF4-FFF2-40B4-BE49-F238E27FC236}">
                <a16:creationId xmlns:a16="http://schemas.microsoft.com/office/drawing/2014/main" id="{5BC9E447-38F4-45D0-AE10-BC1BCD17BC41}"/>
              </a:ext>
            </a:extLst>
          </p:cNvPr>
          <p:cNvSpPr>
            <a:spLocks noGrp="1"/>
          </p:cNvSpPr>
          <p:nvPr>
            <p:ph type="ftr" sz="quarter" idx="11"/>
          </p:nvPr>
        </p:nvSpPr>
        <p:spPr>
          <a:xfrm>
            <a:off x="927916" y="6366177"/>
            <a:ext cx="6108179" cy="365125"/>
          </a:xfrm>
        </p:spPr>
        <p:txBody>
          <a:bodyPr>
            <a:normAutofit/>
          </a:bodyPr>
          <a:lstStyle/>
          <a:p>
            <a:pPr>
              <a:spcAft>
                <a:spcPts val="600"/>
              </a:spcAft>
            </a:pPr>
            <a:r>
              <a:rPr lang="en-IN"/>
              <a:t>Vishnu Daya &amp; Co LLP</a:t>
            </a:r>
          </a:p>
        </p:txBody>
      </p:sp>
      <p:sp>
        <p:nvSpPr>
          <p:cNvPr id="7" name="Slide Number Placeholder 6">
            <a:extLst>
              <a:ext uri="{FF2B5EF4-FFF2-40B4-BE49-F238E27FC236}">
                <a16:creationId xmlns:a16="http://schemas.microsoft.com/office/drawing/2014/main" id="{6D75C56B-94B4-4024-8E21-5611533A5E89}"/>
              </a:ext>
            </a:extLst>
          </p:cNvPr>
          <p:cNvSpPr>
            <a:spLocks noGrp="1"/>
          </p:cNvSpPr>
          <p:nvPr>
            <p:ph type="sldNum" sz="quarter" idx="12"/>
          </p:nvPr>
        </p:nvSpPr>
        <p:spPr>
          <a:xfrm>
            <a:off x="10558300" y="6370503"/>
            <a:ext cx="1052508" cy="365125"/>
          </a:xfrm>
        </p:spPr>
        <p:txBody>
          <a:bodyPr>
            <a:normAutofit/>
          </a:bodyPr>
          <a:lstStyle/>
          <a:p>
            <a:pPr>
              <a:spcAft>
                <a:spcPts val="600"/>
              </a:spcAft>
            </a:pPr>
            <a:fld id="{E2F7B9B7-41E6-4F1C-8DCF-213E4532A4FF}" type="slidenum">
              <a:rPr lang="en-IN" smtClean="0"/>
              <a:pPr>
                <a:spcAft>
                  <a:spcPts val="600"/>
                </a:spcAft>
              </a:pPr>
              <a:t>10</a:t>
            </a:fld>
            <a:endParaRPr lang="en-IN"/>
          </a:p>
        </p:txBody>
      </p:sp>
    </p:spTree>
    <p:extLst>
      <p:ext uri="{BB962C8B-B14F-4D97-AF65-F5344CB8AC3E}">
        <p14:creationId xmlns:p14="http://schemas.microsoft.com/office/powerpoint/2010/main" val="3247485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96582F-A9EB-4FF7-8237-174A4890153D}"/>
              </a:ext>
            </a:extLst>
          </p:cNvPr>
          <p:cNvSpPr>
            <a:spLocks noGrp="1"/>
          </p:cNvSpPr>
          <p:nvPr>
            <p:ph type="title"/>
          </p:nvPr>
        </p:nvSpPr>
        <p:spPr>
          <a:xfrm>
            <a:off x="959157" y="1113764"/>
            <a:ext cx="3269749" cy="4624327"/>
          </a:xfrm>
        </p:spPr>
        <p:txBody>
          <a:bodyPr anchor="ctr">
            <a:normAutofit/>
          </a:bodyPr>
          <a:lstStyle/>
          <a:p>
            <a:r>
              <a:rPr lang="en-IN" sz="3000">
                <a:solidFill>
                  <a:srgbClr val="FFFFFF"/>
                </a:solidFill>
                <a:latin typeface="Times New Roman" panose="02020603050405020304" pitchFamily="18" charset="0"/>
                <a:cs typeface="Times New Roman" panose="02020603050405020304" pitchFamily="18" charset="0"/>
              </a:rPr>
              <a:t>In case of RWA, where the contribution per month exceeds Rs. 7,500, whether GST is payable on entire amount?</a:t>
            </a:r>
          </a:p>
        </p:txBody>
      </p:sp>
      <p:sp>
        <p:nvSpPr>
          <p:cNvPr id="3" name="Content Placeholder 2">
            <a:extLst>
              <a:ext uri="{FF2B5EF4-FFF2-40B4-BE49-F238E27FC236}">
                <a16:creationId xmlns:a16="http://schemas.microsoft.com/office/drawing/2014/main" id="{C61AB784-370E-495D-8511-D694CC667B89}"/>
              </a:ext>
            </a:extLst>
          </p:cNvPr>
          <p:cNvSpPr>
            <a:spLocks noGrp="1"/>
          </p:cNvSpPr>
          <p:nvPr>
            <p:ph idx="1"/>
          </p:nvPr>
        </p:nvSpPr>
        <p:spPr>
          <a:xfrm>
            <a:off x="5029201" y="485678"/>
            <a:ext cx="6203642" cy="5863483"/>
          </a:xfrm>
        </p:spPr>
        <p:txBody>
          <a:bodyPr anchor="ctr">
            <a:normAutofit lnSpcReduction="10000"/>
          </a:bodyPr>
          <a:lstStyle/>
          <a:p>
            <a:pPr marL="0" indent="0">
              <a:buNone/>
            </a:pPr>
            <a:r>
              <a:rPr lang="en-IN" sz="2800" b="1" dirty="0">
                <a:latin typeface="Times New Roman" panose="02020603050405020304" pitchFamily="18" charset="0"/>
                <a:cs typeface="Times New Roman" panose="02020603050405020304" pitchFamily="18" charset="0"/>
              </a:rPr>
              <a:t>As per </a:t>
            </a:r>
            <a:r>
              <a:rPr lang="en-IN" sz="2800" b="1" i="1" dirty="0">
                <a:latin typeface="Times New Roman" panose="02020603050405020304" pitchFamily="18" charset="0"/>
                <a:cs typeface="Times New Roman" panose="02020603050405020304" pitchFamily="18" charset="0"/>
              </a:rPr>
              <a:t>Circular No.109/28/2019-GST dt 22/07/2019</a:t>
            </a:r>
          </a:p>
          <a:p>
            <a:r>
              <a:rPr lang="en-IN" sz="2800" dirty="0">
                <a:latin typeface="Times New Roman" panose="02020603050405020304" pitchFamily="18" charset="0"/>
                <a:cs typeface="Times New Roman" panose="02020603050405020304" pitchFamily="18" charset="0"/>
              </a:rPr>
              <a:t>The maintenance charges collected by the Residential Welfare Association from its members are exempted </a:t>
            </a:r>
            <a:r>
              <a:rPr lang="en-IN" sz="2800" b="1" u="sng" dirty="0">
                <a:latin typeface="Times New Roman" panose="02020603050405020304" pitchFamily="18" charset="0"/>
                <a:cs typeface="Times New Roman" panose="02020603050405020304" pitchFamily="18" charset="0"/>
              </a:rPr>
              <a:t>up to Rs.7,500/-</a:t>
            </a:r>
            <a:r>
              <a:rPr lang="en-IN" sz="2800" b="1"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per month per member. </a:t>
            </a:r>
          </a:p>
          <a:p>
            <a:r>
              <a:rPr lang="en-IN" sz="2800" dirty="0">
                <a:latin typeface="Times New Roman" panose="02020603050405020304" pitchFamily="18" charset="0"/>
                <a:cs typeface="Times New Roman" panose="02020603050405020304" pitchFamily="18" charset="0"/>
              </a:rPr>
              <a:t>If amount received is in excess of Rs.7,500/-, it is clarified that the whole amount received is taxable under GST at 18%. </a:t>
            </a:r>
          </a:p>
          <a:p>
            <a:r>
              <a:rPr lang="en-IN" sz="2800" dirty="0">
                <a:latin typeface="Times New Roman" panose="02020603050405020304" pitchFamily="18" charset="0"/>
                <a:cs typeface="Times New Roman" panose="02020603050405020304" pitchFamily="18" charset="0"/>
              </a:rPr>
              <a:t>The words used in the exemption is </a:t>
            </a:r>
            <a:r>
              <a:rPr lang="en-IN" sz="2800" b="1" u="sng" dirty="0">
                <a:latin typeface="Times New Roman" panose="02020603050405020304" pitchFamily="18" charset="0"/>
                <a:cs typeface="Times New Roman" panose="02020603050405020304" pitchFamily="18" charset="0"/>
              </a:rPr>
              <a:t>up to</a:t>
            </a:r>
            <a:r>
              <a:rPr lang="en-IN" sz="2800" dirty="0">
                <a:latin typeface="Times New Roman" panose="02020603050405020304" pitchFamily="18" charset="0"/>
                <a:cs typeface="Times New Roman" panose="02020603050405020304" pitchFamily="18" charset="0"/>
              </a:rPr>
              <a:t> – the words imply it is basic exemption applicable for all cases</a:t>
            </a:r>
          </a:p>
        </p:txBody>
      </p:sp>
      <p:sp>
        <p:nvSpPr>
          <p:cNvPr id="4" name="Footer Placeholder 3">
            <a:extLst>
              <a:ext uri="{FF2B5EF4-FFF2-40B4-BE49-F238E27FC236}">
                <a16:creationId xmlns:a16="http://schemas.microsoft.com/office/drawing/2014/main" id="{4888B1C3-B7DE-44C1-8207-8D6B20C24E3E}"/>
              </a:ext>
            </a:extLst>
          </p:cNvPr>
          <p:cNvSpPr>
            <a:spLocks noGrp="1"/>
          </p:cNvSpPr>
          <p:nvPr>
            <p:ph type="ftr" sz="quarter" idx="11"/>
          </p:nvPr>
        </p:nvSpPr>
        <p:spPr>
          <a:xfrm>
            <a:off x="5155905" y="6421018"/>
            <a:ext cx="4884022" cy="365125"/>
          </a:xfrm>
        </p:spPr>
        <p:txBody>
          <a:bodyPr>
            <a:normAutofit/>
          </a:bodyPr>
          <a:lstStyle/>
          <a:p>
            <a:pPr>
              <a:spcAft>
                <a:spcPts val="600"/>
              </a:spcAft>
            </a:pPr>
            <a:r>
              <a:rPr lang="en-IN">
                <a:solidFill>
                  <a:schemeClr val="tx1">
                    <a:lumMod val="75000"/>
                    <a:lumOff val="25000"/>
                  </a:schemeClr>
                </a:solidFill>
              </a:rPr>
              <a:t>Vishnu Daya &amp; Co LLP</a:t>
            </a:r>
          </a:p>
        </p:txBody>
      </p:sp>
      <p:sp>
        <p:nvSpPr>
          <p:cNvPr id="7" name="Slide Number Placeholder 6">
            <a:extLst>
              <a:ext uri="{FF2B5EF4-FFF2-40B4-BE49-F238E27FC236}">
                <a16:creationId xmlns:a16="http://schemas.microsoft.com/office/drawing/2014/main" id="{77038679-1AA7-4970-92E7-48A5A5DA5906}"/>
              </a:ext>
            </a:extLst>
          </p:cNvPr>
          <p:cNvSpPr>
            <a:spLocks noGrp="1"/>
          </p:cNvSpPr>
          <p:nvPr>
            <p:ph type="sldNum" sz="quarter" idx="12"/>
          </p:nvPr>
        </p:nvSpPr>
        <p:spPr>
          <a:xfrm>
            <a:off x="10558300" y="6425344"/>
            <a:ext cx="1052508" cy="365125"/>
          </a:xfrm>
        </p:spPr>
        <p:txBody>
          <a:bodyPr>
            <a:normAutofit/>
          </a:bodyPr>
          <a:lstStyle/>
          <a:p>
            <a:pPr>
              <a:spcAft>
                <a:spcPts val="600"/>
              </a:spcAft>
            </a:pPr>
            <a:fld id="{E2F7B9B7-41E6-4F1C-8DCF-213E4532A4FF}" type="slidenum">
              <a:rPr lang="en-IN">
                <a:solidFill>
                  <a:schemeClr val="tx1">
                    <a:lumMod val="75000"/>
                    <a:lumOff val="25000"/>
                  </a:schemeClr>
                </a:solidFill>
              </a:rPr>
              <a:pPr>
                <a:spcAft>
                  <a:spcPts val="600"/>
                </a:spcAft>
              </a:pPr>
              <a:t>11</a:t>
            </a:fld>
            <a:endParaRPr lang="en-IN">
              <a:solidFill>
                <a:schemeClr val="tx1">
                  <a:lumMod val="75000"/>
                  <a:lumOff val="25000"/>
                </a:schemeClr>
              </a:solidFill>
            </a:endParaRPr>
          </a:p>
        </p:txBody>
      </p:sp>
    </p:spTree>
    <p:extLst>
      <p:ext uri="{BB962C8B-B14F-4D97-AF65-F5344CB8AC3E}">
        <p14:creationId xmlns:p14="http://schemas.microsoft.com/office/powerpoint/2010/main" val="493805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FE9A20-4F3C-4F70-9292-25FCEA05640B}"/>
              </a:ext>
            </a:extLst>
          </p:cNvPr>
          <p:cNvSpPr>
            <a:spLocks noGrp="1"/>
          </p:cNvSpPr>
          <p:nvPr>
            <p:ph type="title"/>
          </p:nvPr>
        </p:nvSpPr>
        <p:spPr>
          <a:xfrm>
            <a:off x="7963094" y="1113764"/>
            <a:ext cx="3269749" cy="4624327"/>
          </a:xfrm>
        </p:spPr>
        <p:txBody>
          <a:bodyPr anchor="ctr">
            <a:normAutofit/>
          </a:bodyPr>
          <a:lstStyle/>
          <a:p>
            <a:r>
              <a:rPr lang="en-IN" sz="3200">
                <a:solidFill>
                  <a:srgbClr val="FFFFFF"/>
                </a:solidFill>
              </a:rPr>
              <a:t>What are implication on recovery from employees towards food, transport, etc?</a:t>
            </a:r>
          </a:p>
        </p:txBody>
      </p:sp>
      <p:sp>
        <p:nvSpPr>
          <p:cNvPr id="3" name="Content Placeholder 2">
            <a:extLst>
              <a:ext uri="{FF2B5EF4-FFF2-40B4-BE49-F238E27FC236}">
                <a16:creationId xmlns:a16="http://schemas.microsoft.com/office/drawing/2014/main" id="{58D768A8-6085-4E51-A0B9-EED64E4B14B2}"/>
              </a:ext>
            </a:extLst>
          </p:cNvPr>
          <p:cNvSpPr>
            <a:spLocks noGrp="1"/>
          </p:cNvSpPr>
          <p:nvPr>
            <p:ph idx="1"/>
          </p:nvPr>
        </p:nvSpPr>
        <p:spPr>
          <a:xfrm>
            <a:off x="490580" y="485678"/>
            <a:ext cx="6744610" cy="5753801"/>
          </a:xfrm>
        </p:spPr>
        <p:txBody>
          <a:bodyPr anchor="ctr">
            <a:normAutofit/>
          </a:bodyPr>
          <a:lstStyle/>
          <a:p>
            <a:r>
              <a:rPr lang="en-IN" sz="2400" dirty="0"/>
              <a:t>Employer and employee are related person – Explanation to section 15</a:t>
            </a:r>
          </a:p>
          <a:p>
            <a:r>
              <a:rPr lang="en-IN" sz="2400" dirty="0"/>
              <a:t>Transaction b/w related persons – deemed supply even done without consideration – entry 2 of Schedule I</a:t>
            </a:r>
          </a:p>
          <a:p>
            <a:r>
              <a:rPr lang="en-IN" sz="2400" dirty="0"/>
              <a:t>Subsidized food/transport service – GST to be paid on market value or on the amount recovered? </a:t>
            </a:r>
          </a:p>
          <a:p>
            <a:r>
              <a:rPr lang="en-IN" sz="2400" dirty="0"/>
              <a:t>Rate of tax – </a:t>
            </a:r>
          </a:p>
          <a:p>
            <a:pPr lvl="1"/>
            <a:r>
              <a:rPr lang="en-IN" sz="2000" dirty="0"/>
              <a:t>5% for canteen facility </a:t>
            </a:r>
          </a:p>
          <a:p>
            <a:pPr lvl="1"/>
            <a:r>
              <a:rPr lang="en-IN" sz="2000" dirty="0"/>
              <a:t>5% / 12% for transport facility</a:t>
            </a:r>
          </a:p>
          <a:p>
            <a:r>
              <a:rPr lang="en-IN" sz="2400" dirty="0"/>
              <a:t>Impact on ITC</a:t>
            </a:r>
            <a:endParaRPr lang="en-IN" dirty="0"/>
          </a:p>
        </p:txBody>
      </p:sp>
      <p:sp>
        <p:nvSpPr>
          <p:cNvPr id="4" name="Footer Placeholder 3">
            <a:extLst>
              <a:ext uri="{FF2B5EF4-FFF2-40B4-BE49-F238E27FC236}">
                <a16:creationId xmlns:a16="http://schemas.microsoft.com/office/drawing/2014/main" id="{0D43C00D-9222-4182-8822-AC491F6094D2}"/>
              </a:ext>
            </a:extLst>
          </p:cNvPr>
          <p:cNvSpPr>
            <a:spLocks noGrp="1"/>
          </p:cNvSpPr>
          <p:nvPr>
            <p:ph type="ftr" sz="quarter" idx="11"/>
          </p:nvPr>
        </p:nvSpPr>
        <p:spPr>
          <a:xfrm>
            <a:off x="927916" y="6366177"/>
            <a:ext cx="6108179" cy="365125"/>
          </a:xfrm>
        </p:spPr>
        <p:txBody>
          <a:bodyPr>
            <a:normAutofit/>
          </a:bodyPr>
          <a:lstStyle/>
          <a:p>
            <a:pPr>
              <a:spcAft>
                <a:spcPts val="600"/>
              </a:spcAft>
            </a:pPr>
            <a:r>
              <a:rPr lang="en-IN"/>
              <a:t>Vishnu Daya &amp; Co LLP</a:t>
            </a:r>
          </a:p>
        </p:txBody>
      </p:sp>
      <p:sp>
        <p:nvSpPr>
          <p:cNvPr id="5" name="Slide Number Placeholder 4">
            <a:extLst>
              <a:ext uri="{FF2B5EF4-FFF2-40B4-BE49-F238E27FC236}">
                <a16:creationId xmlns:a16="http://schemas.microsoft.com/office/drawing/2014/main" id="{E597D1DD-8FAE-4731-96CB-4ABB622D2C32}"/>
              </a:ext>
            </a:extLst>
          </p:cNvPr>
          <p:cNvSpPr>
            <a:spLocks noGrp="1"/>
          </p:cNvSpPr>
          <p:nvPr>
            <p:ph type="sldNum" sz="quarter" idx="12"/>
          </p:nvPr>
        </p:nvSpPr>
        <p:spPr>
          <a:xfrm>
            <a:off x="10558300" y="6370503"/>
            <a:ext cx="1052508" cy="365125"/>
          </a:xfrm>
        </p:spPr>
        <p:txBody>
          <a:bodyPr>
            <a:normAutofit/>
          </a:bodyPr>
          <a:lstStyle/>
          <a:p>
            <a:pPr>
              <a:spcAft>
                <a:spcPts val="600"/>
              </a:spcAft>
            </a:pPr>
            <a:fld id="{E2F7B9B7-41E6-4F1C-8DCF-213E4532A4FF}" type="slidenum">
              <a:rPr lang="en-IN" smtClean="0"/>
              <a:pPr>
                <a:spcAft>
                  <a:spcPts val="600"/>
                </a:spcAft>
              </a:pPr>
              <a:t>12</a:t>
            </a:fld>
            <a:endParaRPr lang="en-IN"/>
          </a:p>
        </p:txBody>
      </p:sp>
    </p:spTree>
    <p:extLst>
      <p:ext uri="{BB962C8B-B14F-4D97-AF65-F5344CB8AC3E}">
        <p14:creationId xmlns:p14="http://schemas.microsoft.com/office/powerpoint/2010/main" val="495282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BF6C12-2552-4B97-8A61-3BD9089B0B00}"/>
              </a:ext>
            </a:extLst>
          </p:cNvPr>
          <p:cNvSpPr>
            <a:spLocks noGrp="1"/>
          </p:cNvSpPr>
          <p:nvPr>
            <p:ph type="title"/>
          </p:nvPr>
        </p:nvSpPr>
        <p:spPr>
          <a:xfrm>
            <a:off x="959157" y="1113764"/>
            <a:ext cx="3269749" cy="4624327"/>
          </a:xfrm>
        </p:spPr>
        <p:txBody>
          <a:bodyPr anchor="ctr">
            <a:normAutofit/>
          </a:bodyPr>
          <a:lstStyle/>
          <a:p>
            <a:r>
              <a:rPr lang="en-IN" sz="3200">
                <a:solidFill>
                  <a:srgbClr val="FFFFFF"/>
                </a:solidFill>
              </a:rPr>
              <a:t>Whether the Free usage of assets of the partner by the firm liable for GST</a:t>
            </a:r>
          </a:p>
        </p:txBody>
      </p:sp>
      <p:sp>
        <p:nvSpPr>
          <p:cNvPr id="3" name="Content Placeholder 2">
            <a:extLst>
              <a:ext uri="{FF2B5EF4-FFF2-40B4-BE49-F238E27FC236}">
                <a16:creationId xmlns:a16="http://schemas.microsoft.com/office/drawing/2014/main" id="{0D20EE11-D1DC-4893-B1F0-2063E5188AB5}"/>
              </a:ext>
            </a:extLst>
          </p:cNvPr>
          <p:cNvSpPr>
            <a:spLocks noGrp="1"/>
          </p:cNvSpPr>
          <p:nvPr>
            <p:ph idx="1"/>
          </p:nvPr>
        </p:nvSpPr>
        <p:spPr>
          <a:xfrm>
            <a:off x="5155905" y="1113764"/>
            <a:ext cx="6108179" cy="4624327"/>
          </a:xfrm>
        </p:spPr>
        <p:txBody>
          <a:bodyPr anchor="ctr">
            <a:normAutofit/>
          </a:bodyPr>
          <a:lstStyle/>
          <a:p>
            <a:r>
              <a:rPr lang="en-IN" sz="2800" dirty="0"/>
              <a:t>Partner &amp; Firm – related parties?</a:t>
            </a:r>
          </a:p>
          <a:p>
            <a:r>
              <a:rPr lang="en-IN" sz="2800" dirty="0"/>
              <a:t>Free supply between related parties liable for GST</a:t>
            </a:r>
          </a:p>
          <a:p>
            <a:r>
              <a:rPr lang="en-IN" sz="2800" dirty="0"/>
              <a:t>Valuation – should be market value or any value?</a:t>
            </a:r>
          </a:p>
        </p:txBody>
      </p:sp>
      <p:sp>
        <p:nvSpPr>
          <p:cNvPr id="4" name="Footer Placeholder 3">
            <a:extLst>
              <a:ext uri="{FF2B5EF4-FFF2-40B4-BE49-F238E27FC236}">
                <a16:creationId xmlns:a16="http://schemas.microsoft.com/office/drawing/2014/main" id="{9ADA2C1C-3AAC-4F54-844E-5709B5590C7C}"/>
              </a:ext>
            </a:extLst>
          </p:cNvPr>
          <p:cNvSpPr>
            <a:spLocks noGrp="1"/>
          </p:cNvSpPr>
          <p:nvPr>
            <p:ph type="ftr" sz="quarter" idx="11"/>
          </p:nvPr>
        </p:nvSpPr>
        <p:spPr>
          <a:xfrm>
            <a:off x="5155905" y="6421018"/>
            <a:ext cx="4884022" cy="365125"/>
          </a:xfrm>
        </p:spPr>
        <p:txBody>
          <a:bodyPr>
            <a:normAutofit/>
          </a:bodyPr>
          <a:lstStyle/>
          <a:p>
            <a:pPr>
              <a:spcAft>
                <a:spcPts val="600"/>
              </a:spcAft>
            </a:pPr>
            <a:r>
              <a:rPr lang="en-IN">
                <a:solidFill>
                  <a:schemeClr val="tx1">
                    <a:lumMod val="75000"/>
                    <a:lumOff val="25000"/>
                  </a:schemeClr>
                </a:solidFill>
              </a:rPr>
              <a:t>Vishnu Daya &amp; Co LLP</a:t>
            </a:r>
          </a:p>
        </p:txBody>
      </p:sp>
      <p:sp>
        <p:nvSpPr>
          <p:cNvPr id="5" name="Slide Number Placeholder 4">
            <a:extLst>
              <a:ext uri="{FF2B5EF4-FFF2-40B4-BE49-F238E27FC236}">
                <a16:creationId xmlns:a16="http://schemas.microsoft.com/office/drawing/2014/main" id="{7A69FFDD-C027-4A3E-ACBD-24CE478806BC}"/>
              </a:ext>
            </a:extLst>
          </p:cNvPr>
          <p:cNvSpPr>
            <a:spLocks noGrp="1"/>
          </p:cNvSpPr>
          <p:nvPr>
            <p:ph type="sldNum" sz="quarter" idx="12"/>
          </p:nvPr>
        </p:nvSpPr>
        <p:spPr>
          <a:xfrm>
            <a:off x="10558300" y="6425344"/>
            <a:ext cx="1052508" cy="365125"/>
          </a:xfrm>
        </p:spPr>
        <p:txBody>
          <a:bodyPr>
            <a:normAutofit/>
          </a:bodyPr>
          <a:lstStyle/>
          <a:p>
            <a:pPr>
              <a:spcAft>
                <a:spcPts val="600"/>
              </a:spcAft>
            </a:pPr>
            <a:fld id="{E2F7B9B7-41E6-4F1C-8DCF-213E4532A4FF}" type="slidenum">
              <a:rPr lang="en-IN">
                <a:solidFill>
                  <a:schemeClr val="tx1">
                    <a:lumMod val="75000"/>
                    <a:lumOff val="25000"/>
                  </a:schemeClr>
                </a:solidFill>
              </a:rPr>
              <a:pPr>
                <a:spcAft>
                  <a:spcPts val="600"/>
                </a:spcAft>
              </a:pPr>
              <a:t>13</a:t>
            </a:fld>
            <a:endParaRPr lang="en-IN">
              <a:solidFill>
                <a:schemeClr val="tx1">
                  <a:lumMod val="75000"/>
                  <a:lumOff val="25000"/>
                </a:schemeClr>
              </a:solidFill>
            </a:endParaRPr>
          </a:p>
        </p:txBody>
      </p:sp>
    </p:spTree>
    <p:extLst>
      <p:ext uri="{BB962C8B-B14F-4D97-AF65-F5344CB8AC3E}">
        <p14:creationId xmlns:p14="http://schemas.microsoft.com/office/powerpoint/2010/main" val="4045463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ECAE46-36FE-4752-81ED-FA6EC715D34D}"/>
              </a:ext>
            </a:extLst>
          </p:cNvPr>
          <p:cNvSpPr>
            <a:spLocks noGrp="1"/>
          </p:cNvSpPr>
          <p:nvPr>
            <p:ph type="title"/>
          </p:nvPr>
        </p:nvSpPr>
        <p:spPr>
          <a:xfrm>
            <a:off x="7963094" y="1113764"/>
            <a:ext cx="3269749" cy="4624327"/>
          </a:xfrm>
        </p:spPr>
        <p:txBody>
          <a:bodyPr anchor="ctr">
            <a:normAutofit/>
          </a:bodyPr>
          <a:lstStyle/>
          <a:p>
            <a:r>
              <a:rPr lang="en-IN" sz="3200">
                <a:solidFill>
                  <a:srgbClr val="FFFFFF"/>
                </a:solidFill>
              </a:rPr>
              <a:t>Services from HO to branch and vice versa – liable for GST?</a:t>
            </a:r>
          </a:p>
        </p:txBody>
      </p:sp>
      <p:sp>
        <p:nvSpPr>
          <p:cNvPr id="3" name="Content Placeholder 2">
            <a:extLst>
              <a:ext uri="{FF2B5EF4-FFF2-40B4-BE49-F238E27FC236}">
                <a16:creationId xmlns:a16="http://schemas.microsoft.com/office/drawing/2014/main" id="{44CB1707-CA8D-446E-A21E-DEC5AF768626}"/>
              </a:ext>
            </a:extLst>
          </p:cNvPr>
          <p:cNvSpPr>
            <a:spLocks noGrp="1"/>
          </p:cNvSpPr>
          <p:nvPr>
            <p:ph idx="1"/>
          </p:nvPr>
        </p:nvSpPr>
        <p:spPr>
          <a:xfrm>
            <a:off x="594360" y="485678"/>
            <a:ext cx="6549390" cy="5753801"/>
          </a:xfrm>
        </p:spPr>
        <p:txBody>
          <a:bodyPr anchor="ctr">
            <a:normAutofit/>
          </a:bodyPr>
          <a:lstStyle/>
          <a:p>
            <a:r>
              <a:rPr lang="en-IN" sz="2400" dirty="0"/>
              <a:t>Branch and HO are distinct person under GST</a:t>
            </a:r>
          </a:p>
          <a:p>
            <a:r>
              <a:rPr lang="en-IN" sz="2400" dirty="0"/>
              <a:t>Entry 2 to Schedule I – Supply of goods or services or both between distinct persons as specified in section 25, when made in the course or furtherance of business shall be supply even made without consideration </a:t>
            </a:r>
          </a:p>
          <a:p>
            <a:r>
              <a:rPr lang="en-IN" sz="2400" dirty="0"/>
              <a:t>No ambiguity in taxing the stock transfer of goods – whether same concept would apply for services between branch and HO and vice versa</a:t>
            </a:r>
          </a:p>
          <a:p>
            <a:r>
              <a:rPr lang="en-IN" sz="2400" dirty="0"/>
              <a:t>Decision in the case of </a:t>
            </a:r>
            <a:r>
              <a:rPr lang="en-US" sz="2400" dirty="0"/>
              <a:t>Columbia Asia Hospitals Pvt. Ltd.</a:t>
            </a:r>
          </a:p>
          <a:p>
            <a:r>
              <a:rPr lang="en-US" sz="2400" dirty="0"/>
              <a:t>Second proviso to Rule 28</a:t>
            </a:r>
          </a:p>
        </p:txBody>
      </p:sp>
      <p:sp>
        <p:nvSpPr>
          <p:cNvPr id="4" name="Footer Placeholder 3">
            <a:extLst>
              <a:ext uri="{FF2B5EF4-FFF2-40B4-BE49-F238E27FC236}">
                <a16:creationId xmlns:a16="http://schemas.microsoft.com/office/drawing/2014/main" id="{46BE1183-0066-451A-824B-DA8EA38FB54A}"/>
              </a:ext>
            </a:extLst>
          </p:cNvPr>
          <p:cNvSpPr>
            <a:spLocks noGrp="1"/>
          </p:cNvSpPr>
          <p:nvPr>
            <p:ph type="ftr" sz="quarter" idx="11"/>
          </p:nvPr>
        </p:nvSpPr>
        <p:spPr>
          <a:xfrm>
            <a:off x="927916" y="6366177"/>
            <a:ext cx="6108179" cy="365125"/>
          </a:xfrm>
        </p:spPr>
        <p:txBody>
          <a:bodyPr>
            <a:normAutofit/>
          </a:bodyPr>
          <a:lstStyle/>
          <a:p>
            <a:pPr>
              <a:spcAft>
                <a:spcPts val="600"/>
              </a:spcAft>
            </a:pPr>
            <a:r>
              <a:rPr lang="en-IN"/>
              <a:t>Vishnu Daya &amp; Co LLP</a:t>
            </a:r>
          </a:p>
        </p:txBody>
      </p:sp>
      <p:sp>
        <p:nvSpPr>
          <p:cNvPr id="5" name="Slide Number Placeholder 4">
            <a:extLst>
              <a:ext uri="{FF2B5EF4-FFF2-40B4-BE49-F238E27FC236}">
                <a16:creationId xmlns:a16="http://schemas.microsoft.com/office/drawing/2014/main" id="{85072ECA-6A98-40F8-AAF3-16BCE75C283B}"/>
              </a:ext>
            </a:extLst>
          </p:cNvPr>
          <p:cNvSpPr>
            <a:spLocks noGrp="1"/>
          </p:cNvSpPr>
          <p:nvPr>
            <p:ph type="sldNum" sz="quarter" idx="12"/>
          </p:nvPr>
        </p:nvSpPr>
        <p:spPr>
          <a:xfrm>
            <a:off x="10558300" y="6370503"/>
            <a:ext cx="1052508" cy="365125"/>
          </a:xfrm>
        </p:spPr>
        <p:txBody>
          <a:bodyPr>
            <a:normAutofit/>
          </a:bodyPr>
          <a:lstStyle/>
          <a:p>
            <a:pPr>
              <a:spcAft>
                <a:spcPts val="600"/>
              </a:spcAft>
            </a:pPr>
            <a:fld id="{E2F7B9B7-41E6-4F1C-8DCF-213E4532A4FF}" type="slidenum">
              <a:rPr lang="en-IN" smtClean="0"/>
              <a:pPr>
                <a:spcAft>
                  <a:spcPts val="600"/>
                </a:spcAft>
              </a:pPr>
              <a:t>14</a:t>
            </a:fld>
            <a:endParaRPr lang="en-IN"/>
          </a:p>
        </p:txBody>
      </p:sp>
    </p:spTree>
    <p:extLst>
      <p:ext uri="{BB962C8B-B14F-4D97-AF65-F5344CB8AC3E}">
        <p14:creationId xmlns:p14="http://schemas.microsoft.com/office/powerpoint/2010/main" val="1316265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182050-5CDB-4F56-AF99-9F111A5F0BFC}"/>
              </a:ext>
            </a:extLst>
          </p:cNvPr>
          <p:cNvSpPr>
            <a:spLocks noGrp="1"/>
          </p:cNvSpPr>
          <p:nvPr>
            <p:ph type="title"/>
          </p:nvPr>
        </p:nvSpPr>
        <p:spPr>
          <a:xfrm>
            <a:off x="959157" y="1113764"/>
            <a:ext cx="3269749" cy="4624327"/>
          </a:xfrm>
        </p:spPr>
        <p:txBody>
          <a:bodyPr anchor="ctr">
            <a:normAutofit/>
          </a:bodyPr>
          <a:lstStyle/>
          <a:p>
            <a:r>
              <a:rPr lang="en-IN" sz="3200" dirty="0">
                <a:solidFill>
                  <a:srgbClr val="FFFFFF"/>
                </a:solidFill>
                <a:latin typeface="Times New Roman" panose="02020603050405020304" pitchFamily="18" charset="0"/>
                <a:cs typeface="Times New Roman" panose="02020603050405020304" pitchFamily="18" charset="0"/>
              </a:rPr>
              <a:t>Whether input tax credit available on prepaid expenses?</a:t>
            </a:r>
          </a:p>
        </p:txBody>
      </p:sp>
      <p:sp>
        <p:nvSpPr>
          <p:cNvPr id="3" name="Content Placeholder 2">
            <a:extLst>
              <a:ext uri="{FF2B5EF4-FFF2-40B4-BE49-F238E27FC236}">
                <a16:creationId xmlns:a16="http://schemas.microsoft.com/office/drawing/2014/main" id="{EEC00E73-2D1E-4A46-94C8-3C6E78F50A47}"/>
              </a:ext>
            </a:extLst>
          </p:cNvPr>
          <p:cNvSpPr>
            <a:spLocks noGrp="1"/>
          </p:cNvSpPr>
          <p:nvPr>
            <p:ph idx="1"/>
          </p:nvPr>
        </p:nvSpPr>
        <p:spPr>
          <a:xfrm>
            <a:off x="5155905" y="536738"/>
            <a:ext cx="6157137" cy="5415073"/>
          </a:xfrm>
        </p:spPr>
        <p:txBody>
          <a:bodyPr anchor="ctr">
            <a:normAutofit/>
          </a:bodyPr>
          <a:lstStyle/>
          <a:p>
            <a:r>
              <a:rPr lang="en-IN" sz="2800" dirty="0">
                <a:latin typeface="Times New Roman" panose="02020603050405020304" pitchFamily="18" charset="0"/>
                <a:cs typeface="Times New Roman" panose="02020603050405020304" pitchFamily="18" charset="0"/>
              </a:rPr>
              <a:t>As per section 16(2) of CGST Act 2017, input tax credit can be availed when the goods or services are received by the recipient.</a:t>
            </a:r>
          </a:p>
          <a:p>
            <a:r>
              <a:rPr lang="en-IN" sz="2800" dirty="0">
                <a:latin typeface="Times New Roman" panose="02020603050405020304" pitchFamily="18" charset="0"/>
                <a:cs typeface="Times New Roman" panose="02020603050405020304" pitchFamily="18" charset="0"/>
              </a:rPr>
              <a:t>ITC can be availed based on tax invoice received towards input service and payment also made to the supplier. </a:t>
            </a:r>
          </a:p>
          <a:p>
            <a:r>
              <a:rPr lang="en-IN" sz="2800" dirty="0">
                <a:latin typeface="Times New Roman" panose="02020603050405020304" pitchFamily="18" charset="0"/>
                <a:cs typeface="Times New Roman" panose="02020603050405020304" pitchFamily="18" charset="0"/>
              </a:rPr>
              <a:t>Service received vs services consumed</a:t>
            </a:r>
          </a:p>
        </p:txBody>
      </p:sp>
      <p:sp>
        <p:nvSpPr>
          <p:cNvPr id="4" name="Footer Placeholder 3">
            <a:extLst>
              <a:ext uri="{FF2B5EF4-FFF2-40B4-BE49-F238E27FC236}">
                <a16:creationId xmlns:a16="http://schemas.microsoft.com/office/drawing/2014/main" id="{42B196A8-D9E5-4F4D-A61B-84099810A524}"/>
              </a:ext>
            </a:extLst>
          </p:cNvPr>
          <p:cNvSpPr>
            <a:spLocks noGrp="1"/>
          </p:cNvSpPr>
          <p:nvPr>
            <p:ph type="ftr" sz="quarter" idx="11"/>
          </p:nvPr>
        </p:nvSpPr>
        <p:spPr/>
        <p:txBody>
          <a:bodyPr/>
          <a:lstStyle/>
          <a:p>
            <a:r>
              <a:rPr lang="en-IN"/>
              <a:t>Vishnu Daya &amp; Co LLP</a:t>
            </a:r>
          </a:p>
        </p:txBody>
      </p:sp>
      <p:sp>
        <p:nvSpPr>
          <p:cNvPr id="5" name="Slide Number Placeholder 4">
            <a:extLst>
              <a:ext uri="{FF2B5EF4-FFF2-40B4-BE49-F238E27FC236}">
                <a16:creationId xmlns:a16="http://schemas.microsoft.com/office/drawing/2014/main" id="{4B0A9EC0-6CD6-4D8F-8BCE-FE8CAEE02803}"/>
              </a:ext>
            </a:extLst>
          </p:cNvPr>
          <p:cNvSpPr>
            <a:spLocks noGrp="1"/>
          </p:cNvSpPr>
          <p:nvPr>
            <p:ph type="sldNum" sz="quarter" idx="12"/>
          </p:nvPr>
        </p:nvSpPr>
        <p:spPr/>
        <p:txBody>
          <a:bodyPr/>
          <a:lstStyle/>
          <a:p>
            <a:fld id="{E2F7B9B7-41E6-4F1C-8DCF-213E4532A4FF}" type="slidenum">
              <a:rPr lang="en-IN" smtClean="0"/>
              <a:t>15</a:t>
            </a:fld>
            <a:endParaRPr lang="en-IN"/>
          </a:p>
        </p:txBody>
      </p:sp>
    </p:spTree>
    <p:extLst>
      <p:ext uri="{BB962C8B-B14F-4D97-AF65-F5344CB8AC3E}">
        <p14:creationId xmlns:p14="http://schemas.microsoft.com/office/powerpoint/2010/main" val="1693824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AF51BE-E295-4892-9383-09A940F74C12}"/>
              </a:ext>
            </a:extLst>
          </p:cNvPr>
          <p:cNvSpPr>
            <a:spLocks noGrp="1"/>
          </p:cNvSpPr>
          <p:nvPr>
            <p:ph type="title"/>
          </p:nvPr>
        </p:nvSpPr>
        <p:spPr>
          <a:xfrm>
            <a:off x="7963094" y="1113764"/>
            <a:ext cx="3269749" cy="4624327"/>
          </a:xfrm>
        </p:spPr>
        <p:txBody>
          <a:bodyPr anchor="ctr">
            <a:normAutofit/>
          </a:bodyPr>
          <a:lstStyle/>
          <a:p>
            <a:r>
              <a:rPr lang="en-IN" sz="3200">
                <a:solidFill>
                  <a:srgbClr val="FFFFFF"/>
                </a:solidFill>
              </a:rPr>
              <a:t>When is the time limit to avail Credit on RCM?</a:t>
            </a:r>
          </a:p>
        </p:txBody>
      </p:sp>
      <p:sp>
        <p:nvSpPr>
          <p:cNvPr id="3" name="Content Placeholder 2">
            <a:extLst>
              <a:ext uri="{FF2B5EF4-FFF2-40B4-BE49-F238E27FC236}">
                <a16:creationId xmlns:a16="http://schemas.microsoft.com/office/drawing/2014/main" id="{356EB24D-B748-4DA9-B6A6-89883BC379AC}"/>
              </a:ext>
            </a:extLst>
          </p:cNvPr>
          <p:cNvSpPr>
            <a:spLocks noGrp="1"/>
          </p:cNvSpPr>
          <p:nvPr>
            <p:ph idx="1"/>
          </p:nvPr>
        </p:nvSpPr>
        <p:spPr>
          <a:xfrm>
            <a:off x="927916" y="1113764"/>
            <a:ext cx="6108179" cy="4624327"/>
          </a:xfrm>
        </p:spPr>
        <p:txBody>
          <a:bodyPr anchor="ctr">
            <a:normAutofit/>
          </a:bodyPr>
          <a:lstStyle/>
          <a:p>
            <a:r>
              <a:rPr lang="en-IN" sz="2800" dirty="0"/>
              <a:t>RCM Credit availed on self-invoice – Rule 36</a:t>
            </a:r>
          </a:p>
          <a:p>
            <a:r>
              <a:rPr lang="en-IN" sz="2800" dirty="0"/>
              <a:t>Invoice should be generated on date of receipt of goods or services or both – section 31 (3) (f)</a:t>
            </a:r>
          </a:p>
          <a:p>
            <a:r>
              <a:rPr lang="en-IN" sz="2800" dirty="0"/>
              <a:t>Time limit as per section 16 (4) shall apply</a:t>
            </a:r>
          </a:p>
        </p:txBody>
      </p:sp>
      <p:sp>
        <p:nvSpPr>
          <p:cNvPr id="4" name="Footer Placeholder 3">
            <a:extLst>
              <a:ext uri="{FF2B5EF4-FFF2-40B4-BE49-F238E27FC236}">
                <a16:creationId xmlns:a16="http://schemas.microsoft.com/office/drawing/2014/main" id="{890D45AF-523E-4AFD-9905-67A4B75D8B1F}"/>
              </a:ext>
            </a:extLst>
          </p:cNvPr>
          <p:cNvSpPr>
            <a:spLocks noGrp="1"/>
          </p:cNvSpPr>
          <p:nvPr>
            <p:ph type="ftr" sz="quarter" idx="11"/>
          </p:nvPr>
        </p:nvSpPr>
        <p:spPr>
          <a:xfrm>
            <a:off x="927916" y="6366177"/>
            <a:ext cx="6108179" cy="365125"/>
          </a:xfrm>
        </p:spPr>
        <p:txBody>
          <a:bodyPr>
            <a:normAutofit/>
          </a:bodyPr>
          <a:lstStyle/>
          <a:p>
            <a:pPr>
              <a:spcAft>
                <a:spcPts val="600"/>
              </a:spcAft>
            </a:pPr>
            <a:r>
              <a:rPr lang="en-IN"/>
              <a:t>Vishnu Daya &amp; Co LLP</a:t>
            </a:r>
          </a:p>
        </p:txBody>
      </p:sp>
      <p:sp>
        <p:nvSpPr>
          <p:cNvPr id="5" name="Slide Number Placeholder 4">
            <a:extLst>
              <a:ext uri="{FF2B5EF4-FFF2-40B4-BE49-F238E27FC236}">
                <a16:creationId xmlns:a16="http://schemas.microsoft.com/office/drawing/2014/main" id="{B6AEF9EE-D8C0-4157-9676-1E3BDD70137D}"/>
              </a:ext>
            </a:extLst>
          </p:cNvPr>
          <p:cNvSpPr>
            <a:spLocks noGrp="1"/>
          </p:cNvSpPr>
          <p:nvPr>
            <p:ph type="sldNum" sz="quarter" idx="12"/>
          </p:nvPr>
        </p:nvSpPr>
        <p:spPr>
          <a:xfrm>
            <a:off x="10558300" y="6370503"/>
            <a:ext cx="1052508" cy="365125"/>
          </a:xfrm>
        </p:spPr>
        <p:txBody>
          <a:bodyPr>
            <a:normAutofit/>
          </a:bodyPr>
          <a:lstStyle/>
          <a:p>
            <a:pPr>
              <a:spcAft>
                <a:spcPts val="600"/>
              </a:spcAft>
            </a:pPr>
            <a:fld id="{E2F7B9B7-41E6-4F1C-8DCF-213E4532A4FF}" type="slidenum">
              <a:rPr lang="en-IN" smtClean="0"/>
              <a:pPr>
                <a:spcAft>
                  <a:spcPts val="600"/>
                </a:spcAft>
              </a:pPr>
              <a:t>16</a:t>
            </a:fld>
            <a:endParaRPr lang="en-IN"/>
          </a:p>
        </p:txBody>
      </p:sp>
    </p:spTree>
    <p:extLst>
      <p:ext uri="{BB962C8B-B14F-4D97-AF65-F5344CB8AC3E}">
        <p14:creationId xmlns:p14="http://schemas.microsoft.com/office/powerpoint/2010/main" val="1084372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34E57A-F436-4BE6-B4F0-80C69A355639}"/>
              </a:ext>
            </a:extLst>
          </p:cNvPr>
          <p:cNvSpPr>
            <a:spLocks noGrp="1"/>
          </p:cNvSpPr>
          <p:nvPr>
            <p:ph type="title"/>
          </p:nvPr>
        </p:nvSpPr>
        <p:spPr>
          <a:xfrm>
            <a:off x="959157" y="1113764"/>
            <a:ext cx="3269749" cy="4624327"/>
          </a:xfrm>
        </p:spPr>
        <p:txBody>
          <a:bodyPr anchor="ctr">
            <a:normAutofit/>
          </a:bodyPr>
          <a:lstStyle/>
          <a:p>
            <a:r>
              <a:rPr lang="en-IN" sz="3200" dirty="0">
                <a:solidFill>
                  <a:srgbClr val="FFFFFF"/>
                </a:solidFill>
              </a:rPr>
              <a:t>What is the Time Limit for availing the ITC?</a:t>
            </a:r>
          </a:p>
        </p:txBody>
      </p:sp>
      <p:sp>
        <p:nvSpPr>
          <p:cNvPr id="3" name="Content Placeholder 2">
            <a:extLst>
              <a:ext uri="{FF2B5EF4-FFF2-40B4-BE49-F238E27FC236}">
                <a16:creationId xmlns:a16="http://schemas.microsoft.com/office/drawing/2014/main" id="{2B3634F0-17AA-4A41-BBCF-46C3535743CA}"/>
              </a:ext>
            </a:extLst>
          </p:cNvPr>
          <p:cNvSpPr>
            <a:spLocks noGrp="1"/>
          </p:cNvSpPr>
          <p:nvPr>
            <p:ph idx="1"/>
          </p:nvPr>
        </p:nvSpPr>
        <p:spPr>
          <a:xfrm>
            <a:off x="5155905" y="485678"/>
            <a:ext cx="6076937" cy="5863483"/>
          </a:xfrm>
        </p:spPr>
        <p:txBody>
          <a:bodyPr anchor="ctr">
            <a:normAutofit lnSpcReduction="10000"/>
          </a:bodyPr>
          <a:lstStyle/>
          <a:p>
            <a:r>
              <a:rPr lang="en-IN" sz="2400" dirty="0"/>
              <a:t>Section 16 (4) – ITC for on invoices issued in a particular year shall not be availed after the due date for furnishing the annual return or return u/s 39 for the month of September of the following year, whichever is earlier</a:t>
            </a:r>
          </a:p>
          <a:p>
            <a:r>
              <a:rPr lang="en-IN" sz="2400" dirty="0"/>
              <a:t>Return u/s 39 – GSTR3 – due date is yet to be notified [Not No 44/2018]</a:t>
            </a:r>
          </a:p>
          <a:p>
            <a:r>
              <a:rPr lang="en-IN" sz="2400" dirty="0"/>
              <a:t>Annual Return for 2017-18 – due date 31/08/2019</a:t>
            </a:r>
          </a:p>
          <a:p>
            <a:r>
              <a:rPr lang="en-IN" sz="2400" dirty="0"/>
              <a:t>Rule 61 – GSTR3B not substitute to GSTR3 </a:t>
            </a:r>
          </a:p>
          <a:p>
            <a:r>
              <a:rPr lang="en-IN" sz="2400" dirty="0"/>
              <a:t>Rule 61 (6) – ITC in GSTR3 exceeds GSTR3B – additional amount of credit allowed to be taken</a:t>
            </a:r>
          </a:p>
          <a:p>
            <a:r>
              <a:rPr lang="en-IN" sz="2400" dirty="0"/>
              <a:t>Gujrat High Court decision in the case of AAP &amp; Co</a:t>
            </a:r>
          </a:p>
        </p:txBody>
      </p:sp>
      <p:sp>
        <p:nvSpPr>
          <p:cNvPr id="4" name="Footer Placeholder 3">
            <a:extLst>
              <a:ext uri="{FF2B5EF4-FFF2-40B4-BE49-F238E27FC236}">
                <a16:creationId xmlns:a16="http://schemas.microsoft.com/office/drawing/2014/main" id="{0342A090-DD5F-4EA1-935A-068AF9FCF2F1}"/>
              </a:ext>
            </a:extLst>
          </p:cNvPr>
          <p:cNvSpPr>
            <a:spLocks noGrp="1"/>
          </p:cNvSpPr>
          <p:nvPr>
            <p:ph type="ftr" sz="quarter" idx="11"/>
          </p:nvPr>
        </p:nvSpPr>
        <p:spPr>
          <a:xfrm>
            <a:off x="5155905" y="6421018"/>
            <a:ext cx="4884022" cy="365125"/>
          </a:xfrm>
        </p:spPr>
        <p:txBody>
          <a:bodyPr>
            <a:normAutofit/>
          </a:bodyPr>
          <a:lstStyle/>
          <a:p>
            <a:pPr>
              <a:spcAft>
                <a:spcPts val="600"/>
              </a:spcAft>
            </a:pPr>
            <a:r>
              <a:rPr lang="en-IN">
                <a:solidFill>
                  <a:schemeClr val="tx1">
                    <a:lumMod val="75000"/>
                    <a:lumOff val="25000"/>
                  </a:schemeClr>
                </a:solidFill>
              </a:rPr>
              <a:t>Vishnu Daya &amp; Co LLP</a:t>
            </a:r>
          </a:p>
        </p:txBody>
      </p:sp>
      <p:sp>
        <p:nvSpPr>
          <p:cNvPr id="5" name="Slide Number Placeholder 4">
            <a:extLst>
              <a:ext uri="{FF2B5EF4-FFF2-40B4-BE49-F238E27FC236}">
                <a16:creationId xmlns:a16="http://schemas.microsoft.com/office/drawing/2014/main" id="{B03ED02A-6D7D-45D8-99B9-82A8BE1C9AAE}"/>
              </a:ext>
            </a:extLst>
          </p:cNvPr>
          <p:cNvSpPr>
            <a:spLocks noGrp="1"/>
          </p:cNvSpPr>
          <p:nvPr>
            <p:ph type="sldNum" sz="quarter" idx="12"/>
          </p:nvPr>
        </p:nvSpPr>
        <p:spPr>
          <a:xfrm>
            <a:off x="10558300" y="6425344"/>
            <a:ext cx="1052508" cy="365125"/>
          </a:xfrm>
        </p:spPr>
        <p:txBody>
          <a:bodyPr>
            <a:normAutofit/>
          </a:bodyPr>
          <a:lstStyle/>
          <a:p>
            <a:pPr>
              <a:spcAft>
                <a:spcPts val="600"/>
              </a:spcAft>
            </a:pPr>
            <a:fld id="{E2F7B9B7-41E6-4F1C-8DCF-213E4532A4FF}" type="slidenum">
              <a:rPr lang="en-IN">
                <a:solidFill>
                  <a:schemeClr val="tx1">
                    <a:lumMod val="75000"/>
                    <a:lumOff val="25000"/>
                  </a:schemeClr>
                </a:solidFill>
              </a:rPr>
              <a:pPr>
                <a:spcAft>
                  <a:spcPts val="600"/>
                </a:spcAft>
              </a:pPr>
              <a:t>17</a:t>
            </a:fld>
            <a:endParaRPr lang="en-IN">
              <a:solidFill>
                <a:schemeClr val="tx1">
                  <a:lumMod val="75000"/>
                  <a:lumOff val="25000"/>
                </a:schemeClr>
              </a:solidFill>
            </a:endParaRPr>
          </a:p>
        </p:txBody>
      </p:sp>
    </p:spTree>
    <p:extLst>
      <p:ext uri="{BB962C8B-B14F-4D97-AF65-F5344CB8AC3E}">
        <p14:creationId xmlns:p14="http://schemas.microsoft.com/office/powerpoint/2010/main" val="159364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E0441A-0457-4402-8817-30B44A663266}"/>
              </a:ext>
            </a:extLst>
          </p:cNvPr>
          <p:cNvSpPr>
            <a:spLocks noGrp="1"/>
          </p:cNvSpPr>
          <p:nvPr>
            <p:ph type="title"/>
          </p:nvPr>
        </p:nvSpPr>
        <p:spPr>
          <a:xfrm>
            <a:off x="7963094" y="1113764"/>
            <a:ext cx="3269749" cy="4624327"/>
          </a:xfrm>
        </p:spPr>
        <p:txBody>
          <a:bodyPr anchor="ctr">
            <a:normAutofit/>
          </a:bodyPr>
          <a:lstStyle/>
          <a:p>
            <a:r>
              <a:rPr lang="en-IN" sz="3200">
                <a:solidFill>
                  <a:srgbClr val="FFFFFF"/>
                </a:solidFill>
              </a:rPr>
              <a:t>Whether any impact under GST on sale of mutual funds/shares</a:t>
            </a:r>
          </a:p>
        </p:txBody>
      </p:sp>
      <p:sp>
        <p:nvSpPr>
          <p:cNvPr id="3" name="Content Placeholder 2">
            <a:extLst>
              <a:ext uri="{FF2B5EF4-FFF2-40B4-BE49-F238E27FC236}">
                <a16:creationId xmlns:a16="http://schemas.microsoft.com/office/drawing/2014/main" id="{2D246B94-8CCD-492D-8B1E-4D772300BDAB}"/>
              </a:ext>
            </a:extLst>
          </p:cNvPr>
          <p:cNvSpPr>
            <a:spLocks noGrp="1"/>
          </p:cNvSpPr>
          <p:nvPr>
            <p:ph idx="1"/>
          </p:nvPr>
        </p:nvSpPr>
        <p:spPr>
          <a:xfrm>
            <a:off x="490580" y="485678"/>
            <a:ext cx="6545515" cy="5753801"/>
          </a:xfrm>
        </p:spPr>
        <p:txBody>
          <a:bodyPr anchor="ctr">
            <a:normAutofit/>
          </a:bodyPr>
          <a:lstStyle/>
          <a:p>
            <a:r>
              <a:rPr lang="en-IN" sz="2800" dirty="0"/>
              <a:t>Securities are neither goods nor services – Hence no GST on sale of securities</a:t>
            </a:r>
          </a:p>
          <a:p>
            <a:r>
              <a:rPr lang="en-IN" sz="2800" dirty="0"/>
              <a:t>Section 17 (3) – transaction in securities included as exempt supplies</a:t>
            </a:r>
          </a:p>
          <a:p>
            <a:r>
              <a:rPr lang="en-IN" sz="2800" dirty="0"/>
              <a:t>Explanation to Chapter V of CGSR Rules – value securities shall be taken as 1% of the sale value of securities</a:t>
            </a:r>
          </a:p>
          <a:p>
            <a:r>
              <a:rPr lang="en-IN" sz="2800" dirty="0"/>
              <a:t>Reversal of common ITC would be required under Rule 42 and Rule 43</a:t>
            </a:r>
          </a:p>
          <a:p>
            <a:endParaRPr lang="en-IN" dirty="0"/>
          </a:p>
        </p:txBody>
      </p:sp>
      <p:sp>
        <p:nvSpPr>
          <p:cNvPr id="4" name="Footer Placeholder 3">
            <a:extLst>
              <a:ext uri="{FF2B5EF4-FFF2-40B4-BE49-F238E27FC236}">
                <a16:creationId xmlns:a16="http://schemas.microsoft.com/office/drawing/2014/main" id="{3F7F4762-DDD0-44C3-9B79-576BAF90486A}"/>
              </a:ext>
            </a:extLst>
          </p:cNvPr>
          <p:cNvSpPr>
            <a:spLocks noGrp="1"/>
          </p:cNvSpPr>
          <p:nvPr>
            <p:ph type="ftr" sz="quarter" idx="11"/>
          </p:nvPr>
        </p:nvSpPr>
        <p:spPr>
          <a:xfrm>
            <a:off x="927916" y="6366177"/>
            <a:ext cx="6108179" cy="365125"/>
          </a:xfrm>
        </p:spPr>
        <p:txBody>
          <a:bodyPr>
            <a:normAutofit/>
          </a:bodyPr>
          <a:lstStyle/>
          <a:p>
            <a:pPr>
              <a:spcAft>
                <a:spcPts val="600"/>
              </a:spcAft>
            </a:pPr>
            <a:r>
              <a:rPr lang="en-IN"/>
              <a:t>Vishnu Daya &amp; Co LLP</a:t>
            </a:r>
          </a:p>
        </p:txBody>
      </p:sp>
      <p:sp>
        <p:nvSpPr>
          <p:cNvPr id="5" name="Slide Number Placeholder 4">
            <a:extLst>
              <a:ext uri="{FF2B5EF4-FFF2-40B4-BE49-F238E27FC236}">
                <a16:creationId xmlns:a16="http://schemas.microsoft.com/office/drawing/2014/main" id="{69CF04C0-937D-49E6-8A2D-F10079847742}"/>
              </a:ext>
            </a:extLst>
          </p:cNvPr>
          <p:cNvSpPr>
            <a:spLocks noGrp="1"/>
          </p:cNvSpPr>
          <p:nvPr>
            <p:ph type="sldNum" sz="quarter" idx="12"/>
          </p:nvPr>
        </p:nvSpPr>
        <p:spPr>
          <a:xfrm>
            <a:off x="10558300" y="6370503"/>
            <a:ext cx="1052508" cy="365125"/>
          </a:xfrm>
        </p:spPr>
        <p:txBody>
          <a:bodyPr>
            <a:normAutofit/>
          </a:bodyPr>
          <a:lstStyle/>
          <a:p>
            <a:pPr>
              <a:spcAft>
                <a:spcPts val="600"/>
              </a:spcAft>
            </a:pPr>
            <a:fld id="{E2F7B9B7-41E6-4F1C-8DCF-213E4532A4FF}" type="slidenum">
              <a:rPr lang="en-IN"/>
              <a:pPr>
                <a:spcAft>
                  <a:spcPts val="600"/>
                </a:spcAft>
              </a:pPr>
              <a:t>18</a:t>
            </a:fld>
            <a:endParaRPr lang="en-IN"/>
          </a:p>
        </p:txBody>
      </p:sp>
    </p:spTree>
    <p:extLst>
      <p:ext uri="{BB962C8B-B14F-4D97-AF65-F5344CB8AC3E}">
        <p14:creationId xmlns:p14="http://schemas.microsoft.com/office/powerpoint/2010/main" val="3321360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BBE809-6A94-460E-B8A7-452BE3C3814C}"/>
              </a:ext>
            </a:extLst>
          </p:cNvPr>
          <p:cNvSpPr>
            <a:spLocks noGrp="1"/>
          </p:cNvSpPr>
          <p:nvPr>
            <p:ph type="title"/>
          </p:nvPr>
        </p:nvSpPr>
        <p:spPr>
          <a:xfrm>
            <a:off x="959157" y="1113764"/>
            <a:ext cx="3269749" cy="4624327"/>
          </a:xfrm>
        </p:spPr>
        <p:txBody>
          <a:bodyPr anchor="ctr">
            <a:normAutofit/>
          </a:bodyPr>
          <a:lstStyle/>
          <a:p>
            <a:r>
              <a:rPr lang="en-IN" sz="3200">
                <a:solidFill>
                  <a:srgbClr val="FFFFFF"/>
                </a:solidFill>
              </a:rPr>
              <a:t>Whether credit can be availed services relating to vehicles?</a:t>
            </a:r>
          </a:p>
        </p:txBody>
      </p:sp>
      <p:graphicFrame>
        <p:nvGraphicFramePr>
          <p:cNvPr id="6" name="Content Placeholder 5">
            <a:extLst>
              <a:ext uri="{FF2B5EF4-FFF2-40B4-BE49-F238E27FC236}">
                <a16:creationId xmlns:a16="http://schemas.microsoft.com/office/drawing/2014/main" id="{EEBE101B-67AF-468E-8C81-01DFD965C4D4}"/>
              </a:ext>
            </a:extLst>
          </p:cNvPr>
          <p:cNvGraphicFramePr>
            <a:graphicFrameLocks noGrp="1"/>
          </p:cNvGraphicFramePr>
          <p:nvPr>
            <p:ph idx="1"/>
            <p:extLst>
              <p:ext uri="{D42A27DB-BD31-4B8C-83A1-F6EECF244321}">
                <p14:modId xmlns:p14="http://schemas.microsoft.com/office/powerpoint/2010/main" val="984322196"/>
              </p:ext>
            </p:extLst>
          </p:nvPr>
        </p:nvGraphicFramePr>
        <p:xfrm>
          <a:off x="5124450" y="485678"/>
          <a:ext cx="6339840" cy="5888773"/>
        </p:xfrm>
        <a:graphic>
          <a:graphicData uri="http://schemas.openxmlformats.org/drawingml/2006/table">
            <a:tbl>
              <a:tblPr firstRow="1" bandRow="1">
                <a:tableStyleId>{69012ECD-51FC-41F1-AA8D-1B2483CD663E}</a:tableStyleId>
              </a:tblPr>
              <a:tblGrid>
                <a:gridCol w="3169920">
                  <a:extLst>
                    <a:ext uri="{9D8B030D-6E8A-4147-A177-3AD203B41FA5}">
                      <a16:colId xmlns:a16="http://schemas.microsoft.com/office/drawing/2014/main" val="684263529"/>
                    </a:ext>
                  </a:extLst>
                </a:gridCol>
                <a:gridCol w="3169920">
                  <a:extLst>
                    <a:ext uri="{9D8B030D-6E8A-4147-A177-3AD203B41FA5}">
                      <a16:colId xmlns:a16="http://schemas.microsoft.com/office/drawing/2014/main" val="1738055652"/>
                    </a:ext>
                  </a:extLst>
                </a:gridCol>
              </a:tblGrid>
              <a:tr h="644499">
                <a:tc>
                  <a:txBody>
                    <a:bodyPr/>
                    <a:lstStyle/>
                    <a:p>
                      <a:r>
                        <a:rPr lang="en-IN" sz="2000" dirty="0"/>
                        <a:t>Before 01.02.2019</a:t>
                      </a:r>
                    </a:p>
                  </a:txBody>
                  <a:tcPr/>
                </a:tc>
                <a:tc>
                  <a:txBody>
                    <a:bodyPr/>
                    <a:lstStyle/>
                    <a:p>
                      <a:r>
                        <a:rPr lang="en-IN" sz="2000" dirty="0"/>
                        <a:t>From 01.02.2019</a:t>
                      </a:r>
                    </a:p>
                  </a:txBody>
                  <a:tcPr/>
                </a:tc>
                <a:extLst>
                  <a:ext uri="{0D108BD9-81ED-4DB2-BD59-A6C34878D82A}">
                    <a16:rowId xmlns:a16="http://schemas.microsoft.com/office/drawing/2014/main" val="2819470808"/>
                  </a:ext>
                </a:extLst>
              </a:tr>
              <a:tr h="1589174">
                <a:tc>
                  <a:txBody>
                    <a:bodyPr/>
                    <a:lstStyle/>
                    <a:p>
                      <a:r>
                        <a:rPr lang="en-IN" sz="2000" dirty="0"/>
                        <a:t>Credit not allowed irrespective of capacity</a:t>
                      </a:r>
                    </a:p>
                  </a:txBody>
                  <a:tcPr/>
                </a:tc>
                <a:tc>
                  <a:txBody>
                    <a:bodyPr/>
                    <a:lstStyle/>
                    <a:p>
                      <a:r>
                        <a:rPr lang="en-IN" sz="2000" dirty="0"/>
                        <a:t>Purchase – credit restricted only for motor vehicles having capacity less than 13 persons</a:t>
                      </a:r>
                    </a:p>
                  </a:txBody>
                  <a:tcPr/>
                </a:tc>
                <a:extLst>
                  <a:ext uri="{0D108BD9-81ED-4DB2-BD59-A6C34878D82A}">
                    <a16:rowId xmlns:a16="http://schemas.microsoft.com/office/drawing/2014/main" val="4074294763"/>
                  </a:ext>
                </a:extLst>
              </a:tr>
              <a:tr h="2065926">
                <a:tc>
                  <a:txBody>
                    <a:bodyPr/>
                    <a:lstStyle/>
                    <a:p>
                      <a:r>
                        <a:rPr lang="en-IN" sz="2000" dirty="0"/>
                        <a:t>No specific restriction on insurance and repair </a:t>
                      </a:r>
                    </a:p>
                  </a:txBody>
                  <a:tcPr/>
                </a:tc>
                <a:tc>
                  <a:txBody>
                    <a:bodyPr/>
                    <a:lstStyle/>
                    <a:p>
                      <a:r>
                        <a:rPr lang="en-IN" sz="2000" dirty="0"/>
                        <a:t>Renting, hire, insurance, repair, etc – credit not allowed for vehicles having capacity less than 13 persons</a:t>
                      </a:r>
                    </a:p>
                  </a:txBody>
                  <a:tcPr/>
                </a:tc>
                <a:extLst>
                  <a:ext uri="{0D108BD9-81ED-4DB2-BD59-A6C34878D82A}">
                    <a16:rowId xmlns:a16="http://schemas.microsoft.com/office/drawing/2014/main" val="2380960267"/>
                  </a:ext>
                </a:extLst>
              </a:tr>
              <a:tr h="1589174">
                <a:tc>
                  <a:txBody>
                    <a:bodyPr/>
                    <a:lstStyle/>
                    <a:p>
                      <a:r>
                        <a:rPr lang="en-IN" sz="2000" dirty="0"/>
                        <a:t>Hire charges not eligible as input tax credit irrespective of the capacity</a:t>
                      </a:r>
                    </a:p>
                  </a:txBody>
                  <a:tcPr/>
                </a:tc>
                <a:tc>
                  <a:txBody>
                    <a:bodyPr/>
                    <a:lstStyle/>
                    <a:p>
                      <a:endParaRPr lang="en-IN" sz="2000" dirty="0"/>
                    </a:p>
                  </a:txBody>
                  <a:tcPr/>
                </a:tc>
                <a:extLst>
                  <a:ext uri="{0D108BD9-81ED-4DB2-BD59-A6C34878D82A}">
                    <a16:rowId xmlns:a16="http://schemas.microsoft.com/office/drawing/2014/main" val="272654067"/>
                  </a:ext>
                </a:extLst>
              </a:tr>
            </a:tbl>
          </a:graphicData>
        </a:graphic>
      </p:graphicFrame>
      <p:sp>
        <p:nvSpPr>
          <p:cNvPr id="4" name="Footer Placeholder 3">
            <a:extLst>
              <a:ext uri="{FF2B5EF4-FFF2-40B4-BE49-F238E27FC236}">
                <a16:creationId xmlns:a16="http://schemas.microsoft.com/office/drawing/2014/main" id="{5042BBF2-D4D2-401B-9462-F081F3AD1139}"/>
              </a:ext>
            </a:extLst>
          </p:cNvPr>
          <p:cNvSpPr>
            <a:spLocks noGrp="1"/>
          </p:cNvSpPr>
          <p:nvPr>
            <p:ph type="ftr" sz="quarter" idx="11"/>
          </p:nvPr>
        </p:nvSpPr>
        <p:spPr>
          <a:xfrm>
            <a:off x="5155905" y="6421018"/>
            <a:ext cx="4884022" cy="365125"/>
          </a:xfrm>
        </p:spPr>
        <p:txBody>
          <a:bodyPr>
            <a:normAutofit/>
          </a:bodyPr>
          <a:lstStyle/>
          <a:p>
            <a:pPr>
              <a:spcAft>
                <a:spcPts val="600"/>
              </a:spcAft>
            </a:pPr>
            <a:r>
              <a:rPr lang="en-IN">
                <a:solidFill>
                  <a:schemeClr val="tx1">
                    <a:lumMod val="75000"/>
                    <a:lumOff val="25000"/>
                  </a:schemeClr>
                </a:solidFill>
              </a:rPr>
              <a:t>Vishnu Daya &amp; Co LLP</a:t>
            </a:r>
          </a:p>
        </p:txBody>
      </p:sp>
      <p:sp>
        <p:nvSpPr>
          <p:cNvPr id="5" name="Slide Number Placeholder 4">
            <a:extLst>
              <a:ext uri="{FF2B5EF4-FFF2-40B4-BE49-F238E27FC236}">
                <a16:creationId xmlns:a16="http://schemas.microsoft.com/office/drawing/2014/main" id="{941E4F2A-007C-437D-8644-E25113309B80}"/>
              </a:ext>
            </a:extLst>
          </p:cNvPr>
          <p:cNvSpPr>
            <a:spLocks noGrp="1"/>
          </p:cNvSpPr>
          <p:nvPr>
            <p:ph type="sldNum" sz="quarter" idx="12"/>
          </p:nvPr>
        </p:nvSpPr>
        <p:spPr>
          <a:xfrm>
            <a:off x="10558300" y="6425344"/>
            <a:ext cx="1052508" cy="365125"/>
          </a:xfrm>
        </p:spPr>
        <p:txBody>
          <a:bodyPr>
            <a:normAutofit/>
          </a:bodyPr>
          <a:lstStyle/>
          <a:p>
            <a:pPr>
              <a:spcAft>
                <a:spcPts val="600"/>
              </a:spcAft>
            </a:pPr>
            <a:fld id="{E2F7B9B7-41E6-4F1C-8DCF-213E4532A4FF}" type="slidenum">
              <a:rPr lang="en-IN">
                <a:solidFill>
                  <a:schemeClr val="tx1">
                    <a:lumMod val="75000"/>
                    <a:lumOff val="25000"/>
                  </a:schemeClr>
                </a:solidFill>
              </a:rPr>
              <a:pPr>
                <a:spcAft>
                  <a:spcPts val="600"/>
                </a:spcAft>
              </a:pPr>
              <a:t>19</a:t>
            </a:fld>
            <a:endParaRPr lang="en-IN">
              <a:solidFill>
                <a:schemeClr val="tx1">
                  <a:lumMod val="75000"/>
                  <a:lumOff val="25000"/>
                </a:schemeClr>
              </a:solidFill>
            </a:endParaRPr>
          </a:p>
        </p:txBody>
      </p:sp>
    </p:spTree>
    <p:extLst>
      <p:ext uri="{BB962C8B-B14F-4D97-AF65-F5344CB8AC3E}">
        <p14:creationId xmlns:p14="http://schemas.microsoft.com/office/powerpoint/2010/main" val="327700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52F0E0-80CB-4DC7-9292-FA62F7CC9C6B}"/>
              </a:ext>
            </a:extLst>
          </p:cNvPr>
          <p:cNvSpPr>
            <a:spLocks noGrp="1"/>
          </p:cNvSpPr>
          <p:nvPr>
            <p:ph type="title"/>
          </p:nvPr>
        </p:nvSpPr>
        <p:spPr>
          <a:xfrm>
            <a:off x="7963094" y="1113764"/>
            <a:ext cx="3269749" cy="4624327"/>
          </a:xfrm>
        </p:spPr>
        <p:txBody>
          <a:bodyPr anchor="ctr">
            <a:normAutofit/>
          </a:bodyPr>
          <a:lstStyle/>
          <a:p>
            <a:r>
              <a:rPr lang="en-IN" sz="3200">
                <a:solidFill>
                  <a:srgbClr val="FFFFFF"/>
                </a:solidFill>
                <a:latin typeface="Times New Roman" panose="02020603050405020304" pitchFamily="18" charset="0"/>
                <a:cs typeface="Times New Roman" panose="02020603050405020304" pitchFamily="18" charset="0"/>
              </a:rPr>
              <a:t>What is the impact of GST on the discounts given?</a:t>
            </a:r>
          </a:p>
        </p:txBody>
      </p:sp>
      <p:sp>
        <p:nvSpPr>
          <p:cNvPr id="3" name="Content Placeholder 2">
            <a:extLst>
              <a:ext uri="{FF2B5EF4-FFF2-40B4-BE49-F238E27FC236}">
                <a16:creationId xmlns:a16="http://schemas.microsoft.com/office/drawing/2014/main" id="{A1FF8CB5-B717-4D17-8252-E2740C90A17F}"/>
              </a:ext>
            </a:extLst>
          </p:cNvPr>
          <p:cNvSpPr>
            <a:spLocks noGrp="1"/>
          </p:cNvSpPr>
          <p:nvPr>
            <p:ph idx="1"/>
          </p:nvPr>
        </p:nvSpPr>
        <p:spPr>
          <a:xfrm>
            <a:off x="927916" y="1113764"/>
            <a:ext cx="6108179" cy="4624327"/>
          </a:xfrm>
        </p:spPr>
        <p:txBody>
          <a:bodyPr anchor="ctr">
            <a:normAutofit fontScale="92500" lnSpcReduction="20000"/>
          </a:bodyPr>
          <a:lstStyle/>
          <a:p>
            <a:pPr marL="0" indent="0">
              <a:buNone/>
            </a:pPr>
            <a:r>
              <a:rPr lang="en-IN" sz="2400" dirty="0">
                <a:latin typeface="Times New Roman" panose="02020603050405020304" pitchFamily="18" charset="0"/>
                <a:cs typeface="Times New Roman" panose="02020603050405020304" pitchFamily="18" charset="0"/>
              </a:rPr>
              <a:t>Section 15(3) of CGST Act, 2017: </a:t>
            </a:r>
          </a:p>
          <a:p>
            <a:r>
              <a:rPr lang="en-IN" sz="2400" dirty="0">
                <a:latin typeface="Times New Roman" panose="02020603050405020304" pitchFamily="18" charset="0"/>
                <a:cs typeface="Times New Roman" panose="02020603050405020304" pitchFamily="18" charset="0"/>
              </a:rPr>
              <a:t>Discounts given before or at the time of supply will be allowed as deduction from transaction value. </a:t>
            </a:r>
          </a:p>
          <a:p>
            <a:r>
              <a:rPr lang="en-IN" sz="2400" dirty="0">
                <a:latin typeface="Times New Roman" panose="02020603050405020304" pitchFamily="18" charset="0"/>
                <a:cs typeface="Times New Roman" panose="02020603050405020304" pitchFamily="18" charset="0"/>
              </a:rPr>
              <a:t>Such discounts must be clearly mentioned on the invoice.</a:t>
            </a:r>
          </a:p>
          <a:p>
            <a:r>
              <a:rPr lang="en-IN" sz="2400" dirty="0">
                <a:latin typeface="Times New Roman" panose="02020603050405020304" pitchFamily="18" charset="0"/>
                <a:cs typeface="Times New Roman" panose="02020603050405020304" pitchFamily="18" charset="0"/>
              </a:rPr>
              <a:t>Discounts given after supply will be allowed only if -</a:t>
            </a:r>
          </a:p>
          <a:p>
            <a:pPr lvl="1"/>
            <a:r>
              <a:rPr lang="en-IN" sz="2000" dirty="0">
                <a:latin typeface="Times New Roman" panose="02020603050405020304" pitchFamily="18" charset="0"/>
                <a:cs typeface="Times New Roman" panose="02020603050405020304" pitchFamily="18" charset="0"/>
              </a:rPr>
              <a:t>It is mentioned in the agreement entered into before supply; AND</a:t>
            </a:r>
          </a:p>
          <a:p>
            <a:pPr lvl="1"/>
            <a:r>
              <a:rPr lang="en-IN" sz="2000" dirty="0">
                <a:latin typeface="Times New Roman" panose="02020603050405020304" pitchFamily="18" charset="0"/>
                <a:cs typeface="Times New Roman" panose="02020603050405020304" pitchFamily="18" charset="0"/>
              </a:rPr>
              <a:t>Input tax credit proportionate to the discount has been reversed by the recipient of the supply; AND</a:t>
            </a:r>
          </a:p>
          <a:p>
            <a:pPr lvl="1"/>
            <a:r>
              <a:rPr lang="en-IN" sz="2000" dirty="0">
                <a:latin typeface="Times New Roman" panose="02020603050405020304" pitchFamily="18" charset="0"/>
                <a:cs typeface="Times New Roman" panose="02020603050405020304" pitchFamily="18" charset="0"/>
              </a:rPr>
              <a:t>It can be clearly tracked to relevant tax invoice</a:t>
            </a:r>
          </a:p>
        </p:txBody>
      </p:sp>
      <p:sp>
        <p:nvSpPr>
          <p:cNvPr id="4" name="Footer Placeholder 3">
            <a:extLst>
              <a:ext uri="{FF2B5EF4-FFF2-40B4-BE49-F238E27FC236}">
                <a16:creationId xmlns:a16="http://schemas.microsoft.com/office/drawing/2014/main" id="{7F431C79-AD3F-4958-A954-49C337A5E3AA}"/>
              </a:ext>
            </a:extLst>
          </p:cNvPr>
          <p:cNvSpPr>
            <a:spLocks noGrp="1"/>
          </p:cNvSpPr>
          <p:nvPr>
            <p:ph type="ftr" sz="quarter" idx="11"/>
          </p:nvPr>
        </p:nvSpPr>
        <p:spPr>
          <a:xfrm>
            <a:off x="927916" y="6366177"/>
            <a:ext cx="6108179" cy="365125"/>
          </a:xfrm>
        </p:spPr>
        <p:txBody>
          <a:bodyPr>
            <a:normAutofit/>
          </a:bodyPr>
          <a:lstStyle/>
          <a:p>
            <a:pPr>
              <a:spcAft>
                <a:spcPts val="600"/>
              </a:spcAft>
            </a:pPr>
            <a:r>
              <a:rPr lang="en-IN"/>
              <a:t>Vishnu Daya &amp; Co LLP</a:t>
            </a:r>
          </a:p>
        </p:txBody>
      </p:sp>
      <p:sp>
        <p:nvSpPr>
          <p:cNvPr id="17" name="Slide Number Placeholder 16">
            <a:extLst>
              <a:ext uri="{FF2B5EF4-FFF2-40B4-BE49-F238E27FC236}">
                <a16:creationId xmlns:a16="http://schemas.microsoft.com/office/drawing/2014/main" id="{4E02CDE2-24F5-4278-80DA-CE3955902F44}"/>
              </a:ext>
            </a:extLst>
          </p:cNvPr>
          <p:cNvSpPr>
            <a:spLocks noGrp="1"/>
          </p:cNvSpPr>
          <p:nvPr>
            <p:ph type="sldNum" sz="quarter" idx="12"/>
          </p:nvPr>
        </p:nvSpPr>
        <p:spPr/>
        <p:txBody>
          <a:bodyPr/>
          <a:lstStyle/>
          <a:p>
            <a:fld id="{E2F7B9B7-41E6-4F1C-8DCF-213E4532A4FF}" type="slidenum">
              <a:rPr lang="en-IN" smtClean="0"/>
              <a:t>2</a:t>
            </a:fld>
            <a:endParaRPr lang="en-IN"/>
          </a:p>
        </p:txBody>
      </p:sp>
    </p:spTree>
    <p:extLst>
      <p:ext uri="{BB962C8B-B14F-4D97-AF65-F5344CB8AC3E}">
        <p14:creationId xmlns:p14="http://schemas.microsoft.com/office/powerpoint/2010/main" val="1223324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ED3B3A-3813-4D05-82B1-2E5F59087E11}"/>
              </a:ext>
            </a:extLst>
          </p:cNvPr>
          <p:cNvSpPr>
            <a:spLocks noGrp="1"/>
          </p:cNvSpPr>
          <p:nvPr>
            <p:ph type="title"/>
          </p:nvPr>
        </p:nvSpPr>
        <p:spPr>
          <a:xfrm>
            <a:off x="7963094" y="1113764"/>
            <a:ext cx="3269749" cy="4624327"/>
          </a:xfrm>
        </p:spPr>
        <p:txBody>
          <a:bodyPr anchor="ctr">
            <a:normAutofit/>
          </a:bodyPr>
          <a:lstStyle/>
          <a:p>
            <a:r>
              <a:rPr lang="en-IN" sz="3000">
                <a:solidFill>
                  <a:srgbClr val="FFFFFF"/>
                </a:solidFill>
              </a:rPr>
              <a:t>Whether ITC available on Construction of building given on rent?</a:t>
            </a:r>
          </a:p>
        </p:txBody>
      </p:sp>
      <p:sp>
        <p:nvSpPr>
          <p:cNvPr id="3" name="Content Placeholder 2">
            <a:extLst>
              <a:ext uri="{FF2B5EF4-FFF2-40B4-BE49-F238E27FC236}">
                <a16:creationId xmlns:a16="http://schemas.microsoft.com/office/drawing/2014/main" id="{C77C8A49-E59B-4ACE-AA36-B1213ECAEE5D}"/>
              </a:ext>
            </a:extLst>
          </p:cNvPr>
          <p:cNvSpPr>
            <a:spLocks noGrp="1"/>
          </p:cNvSpPr>
          <p:nvPr>
            <p:ph idx="1"/>
          </p:nvPr>
        </p:nvSpPr>
        <p:spPr>
          <a:xfrm>
            <a:off x="490580" y="628650"/>
            <a:ext cx="6664600" cy="5737527"/>
          </a:xfrm>
        </p:spPr>
        <p:txBody>
          <a:bodyPr anchor="ctr">
            <a:normAutofit/>
          </a:bodyPr>
          <a:lstStyle/>
          <a:p>
            <a:r>
              <a:rPr lang="en-IN" sz="2800" dirty="0"/>
              <a:t>Section 17 (5) blocked credits </a:t>
            </a:r>
          </a:p>
          <a:p>
            <a:pPr lvl="1"/>
            <a:r>
              <a:rPr lang="en-IN" sz="2400" dirty="0"/>
              <a:t>works contract services when supplied for construction of an immovable property</a:t>
            </a:r>
          </a:p>
          <a:p>
            <a:pPr lvl="1"/>
            <a:r>
              <a:rPr lang="en-IN" sz="2400" dirty="0"/>
              <a:t>goods or services or both received by a taxable person for construction of an immovable property (other than plant or machinery) on his own account including when such goods or services or both are used in the course or furtherance of business</a:t>
            </a:r>
          </a:p>
          <a:p>
            <a:r>
              <a:rPr lang="en-IN" sz="2800" dirty="0"/>
              <a:t>Safari Retreats Private Limited Vs Chief Commissioner of Central Goods &amp; Service tax</a:t>
            </a:r>
          </a:p>
        </p:txBody>
      </p:sp>
      <p:sp>
        <p:nvSpPr>
          <p:cNvPr id="4" name="Footer Placeholder 3">
            <a:extLst>
              <a:ext uri="{FF2B5EF4-FFF2-40B4-BE49-F238E27FC236}">
                <a16:creationId xmlns:a16="http://schemas.microsoft.com/office/drawing/2014/main" id="{478B92B1-17BA-4A1C-96A1-7A13D42FC110}"/>
              </a:ext>
            </a:extLst>
          </p:cNvPr>
          <p:cNvSpPr>
            <a:spLocks noGrp="1"/>
          </p:cNvSpPr>
          <p:nvPr>
            <p:ph type="ftr" sz="quarter" idx="11"/>
          </p:nvPr>
        </p:nvSpPr>
        <p:spPr>
          <a:xfrm>
            <a:off x="927916" y="6366177"/>
            <a:ext cx="6108179" cy="365125"/>
          </a:xfrm>
        </p:spPr>
        <p:txBody>
          <a:bodyPr>
            <a:normAutofit/>
          </a:bodyPr>
          <a:lstStyle/>
          <a:p>
            <a:pPr>
              <a:spcAft>
                <a:spcPts val="600"/>
              </a:spcAft>
            </a:pPr>
            <a:r>
              <a:rPr lang="en-IN"/>
              <a:t>Vishnu Daya &amp; Co LLP</a:t>
            </a:r>
          </a:p>
        </p:txBody>
      </p:sp>
      <p:sp>
        <p:nvSpPr>
          <p:cNvPr id="5" name="Slide Number Placeholder 4">
            <a:extLst>
              <a:ext uri="{FF2B5EF4-FFF2-40B4-BE49-F238E27FC236}">
                <a16:creationId xmlns:a16="http://schemas.microsoft.com/office/drawing/2014/main" id="{66875016-FD15-4242-BA03-445DDD6C381A}"/>
              </a:ext>
            </a:extLst>
          </p:cNvPr>
          <p:cNvSpPr>
            <a:spLocks noGrp="1"/>
          </p:cNvSpPr>
          <p:nvPr>
            <p:ph type="sldNum" sz="quarter" idx="12"/>
          </p:nvPr>
        </p:nvSpPr>
        <p:spPr>
          <a:xfrm>
            <a:off x="10558300" y="6370503"/>
            <a:ext cx="1052508" cy="365125"/>
          </a:xfrm>
        </p:spPr>
        <p:txBody>
          <a:bodyPr>
            <a:normAutofit/>
          </a:bodyPr>
          <a:lstStyle/>
          <a:p>
            <a:pPr>
              <a:spcAft>
                <a:spcPts val="600"/>
              </a:spcAft>
            </a:pPr>
            <a:fld id="{E2F7B9B7-41E6-4F1C-8DCF-213E4532A4FF}" type="slidenum">
              <a:rPr lang="en-IN" smtClean="0"/>
              <a:pPr>
                <a:spcAft>
                  <a:spcPts val="600"/>
                </a:spcAft>
              </a:pPr>
              <a:t>20</a:t>
            </a:fld>
            <a:endParaRPr lang="en-IN"/>
          </a:p>
        </p:txBody>
      </p:sp>
    </p:spTree>
    <p:extLst>
      <p:ext uri="{BB962C8B-B14F-4D97-AF65-F5344CB8AC3E}">
        <p14:creationId xmlns:p14="http://schemas.microsoft.com/office/powerpoint/2010/main" val="2232671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F389DF-5D4A-4183-B687-2C3F52D03ACB}"/>
              </a:ext>
            </a:extLst>
          </p:cNvPr>
          <p:cNvSpPr>
            <a:spLocks noGrp="1"/>
          </p:cNvSpPr>
          <p:nvPr>
            <p:ph type="title"/>
          </p:nvPr>
        </p:nvSpPr>
        <p:spPr>
          <a:xfrm>
            <a:off x="959157" y="1113764"/>
            <a:ext cx="3269749" cy="4624327"/>
          </a:xfrm>
        </p:spPr>
        <p:txBody>
          <a:bodyPr anchor="ctr">
            <a:normAutofit/>
          </a:bodyPr>
          <a:lstStyle/>
          <a:p>
            <a:r>
              <a:rPr lang="en-IN" sz="3200" dirty="0">
                <a:solidFill>
                  <a:srgbClr val="FFFFFF"/>
                </a:solidFill>
              </a:rPr>
              <a:t>Whether Capital Goods credit/TRAN Credit eligible for Refund?</a:t>
            </a:r>
          </a:p>
        </p:txBody>
      </p:sp>
      <p:sp>
        <p:nvSpPr>
          <p:cNvPr id="3" name="Content Placeholder 2">
            <a:extLst>
              <a:ext uri="{FF2B5EF4-FFF2-40B4-BE49-F238E27FC236}">
                <a16:creationId xmlns:a16="http://schemas.microsoft.com/office/drawing/2014/main" id="{DAF417A0-ED3E-4899-97C9-F7885FC86F7C}"/>
              </a:ext>
            </a:extLst>
          </p:cNvPr>
          <p:cNvSpPr>
            <a:spLocks noGrp="1"/>
          </p:cNvSpPr>
          <p:nvPr>
            <p:ph idx="1"/>
          </p:nvPr>
        </p:nvSpPr>
        <p:spPr>
          <a:xfrm>
            <a:off x="5155905" y="1113764"/>
            <a:ext cx="6108179" cy="4624327"/>
          </a:xfrm>
        </p:spPr>
        <p:txBody>
          <a:bodyPr anchor="ctr">
            <a:normAutofit/>
          </a:bodyPr>
          <a:lstStyle/>
          <a:p>
            <a:r>
              <a:rPr lang="en-IN" sz="2800" dirty="0"/>
              <a:t>Refund of accumulated credit – refund cannot be claimed on capital goods</a:t>
            </a:r>
          </a:p>
          <a:p>
            <a:r>
              <a:rPr lang="en-IN" sz="2800" dirty="0"/>
              <a:t>Refund on payment of IGST – capital goods credit/transition credit can be used for payment of IGST and credit can be claimed</a:t>
            </a:r>
          </a:p>
          <a:p>
            <a:r>
              <a:rPr lang="en-IN" sz="2800" dirty="0"/>
              <a:t>Rule 96A (10) – should be kept in mind</a:t>
            </a:r>
          </a:p>
        </p:txBody>
      </p:sp>
      <p:sp>
        <p:nvSpPr>
          <p:cNvPr id="4" name="Footer Placeholder 3">
            <a:extLst>
              <a:ext uri="{FF2B5EF4-FFF2-40B4-BE49-F238E27FC236}">
                <a16:creationId xmlns:a16="http://schemas.microsoft.com/office/drawing/2014/main" id="{C0826611-F71C-4FE8-B5F4-F92C75F1EE52}"/>
              </a:ext>
            </a:extLst>
          </p:cNvPr>
          <p:cNvSpPr>
            <a:spLocks noGrp="1"/>
          </p:cNvSpPr>
          <p:nvPr>
            <p:ph type="ftr" sz="quarter" idx="11"/>
          </p:nvPr>
        </p:nvSpPr>
        <p:spPr>
          <a:xfrm>
            <a:off x="5155905" y="6421018"/>
            <a:ext cx="4884022" cy="365125"/>
          </a:xfrm>
        </p:spPr>
        <p:txBody>
          <a:bodyPr>
            <a:normAutofit/>
          </a:bodyPr>
          <a:lstStyle/>
          <a:p>
            <a:pPr>
              <a:spcAft>
                <a:spcPts val="600"/>
              </a:spcAft>
            </a:pPr>
            <a:r>
              <a:rPr lang="en-IN">
                <a:solidFill>
                  <a:schemeClr val="tx1">
                    <a:lumMod val="75000"/>
                    <a:lumOff val="25000"/>
                  </a:schemeClr>
                </a:solidFill>
              </a:rPr>
              <a:t>Vishnu Daya &amp; Co LLP</a:t>
            </a:r>
          </a:p>
        </p:txBody>
      </p:sp>
      <p:sp>
        <p:nvSpPr>
          <p:cNvPr id="5" name="Slide Number Placeholder 4">
            <a:extLst>
              <a:ext uri="{FF2B5EF4-FFF2-40B4-BE49-F238E27FC236}">
                <a16:creationId xmlns:a16="http://schemas.microsoft.com/office/drawing/2014/main" id="{27DA526D-D976-415F-9CFE-8C75C6D71576}"/>
              </a:ext>
            </a:extLst>
          </p:cNvPr>
          <p:cNvSpPr>
            <a:spLocks noGrp="1"/>
          </p:cNvSpPr>
          <p:nvPr>
            <p:ph type="sldNum" sz="quarter" idx="12"/>
          </p:nvPr>
        </p:nvSpPr>
        <p:spPr>
          <a:xfrm>
            <a:off x="10558300" y="6425344"/>
            <a:ext cx="1052508" cy="365125"/>
          </a:xfrm>
        </p:spPr>
        <p:txBody>
          <a:bodyPr>
            <a:normAutofit/>
          </a:bodyPr>
          <a:lstStyle/>
          <a:p>
            <a:pPr>
              <a:spcAft>
                <a:spcPts val="600"/>
              </a:spcAft>
            </a:pPr>
            <a:fld id="{E2F7B9B7-41E6-4F1C-8DCF-213E4532A4FF}" type="slidenum">
              <a:rPr lang="en-IN">
                <a:solidFill>
                  <a:schemeClr val="tx1">
                    <a:lumMod val="75000"/>
                    <a:lumOff val="25000"/>
                  </a:schemeClr>
                </a:solidFill>
              </a:rPr>
              <a:pPr>
                <a:spcAft>
                  <a:spcPts val="600"/>
                </a:spcAft>
              </a:pPr>
              <a:t>21</a:t>
            </a:fld>
            <a:endParaRPr lang="en-IN">
              <a:solidFill>
                <a:schemeClr val="tx1">
                  <a:lumMod val="75000"/>
                  <a:lumOff val="25000"/>
                </a:schemeClr>
              </a:solidFill>
            </a:endParaRPr>
          </a:p>
        </p:txBody>
      </p:sp>
    </p:spTree>
    <p:extLst>
      <p:ext uri="{BB962C8B-B14F-4D97-AF65-F5344CB8AC3E}">
        <p14:creationId xmlns:p14="http://schemas.microsoft.com/office/powerpoint/2010/main" val="1965772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0A0C47-E60A-47B3-80DD-BB68BDAE490E}"/>
              </a:ext>
            </a:extLst>
          </p:cNvPr>
          <p:cNvSpPr>
            <a:spLocks noGrp="1"/>
          </p:cNvSpPr>
          <p:nvPr>
            <p:ph type="title"/>
          </p:nvPr>
        </p:nvSpPr>
        <p:spPr>
          <a:xfrm>
            <a:off x="7963094" y="1113764"/>
            <a:ext cx="3269749" cy="4624327"/>
          </a:xfrm>
        </p:spPr>
        <p:txBody>
          <a:bodyPr anchor="ctr">
            <a:normAutofit/>
          </a:bodyPr>
          <a:lstStyle/>
          <a:p>
            <a:r>
              <a:rPr lang="en-IN" sz="3200">
                <a:solidFill>
                  <a:srgbClr val="FFFFFF"/>
                </a:solidFill>
              </a:rPr>
              <a:t>Whether interest Is payable on Net Liability or gross liability on delayed payment of tax?</a:t>
            </a:r>
          </a:p>
        </p:txBody>
      </p:sp>
      <p:sp>
        <p:nvSpPr>
          <p:cNvPr id="3" name="Content Placeholder 2">
            <a:extLst>
              <a:ext uri="{FF2B5EF4-FFF2-40B4-BE49-F238E27FC236}">
                <a16:creationId xmlns:a16="http://schemas.microsoft.com/office/drawing/2014/main" id="{A0E0D35F-A1D8-4FC9-8F80-E626970D8634}"/>
              </a:ext>
            </a:extLst>
          </p:cNvPr>
          <p:cNvSpPr>
            <a:spLocks noGrp="1"/>
          </p:cNvSpPr>
          <p:nvPr>
            <p:ph idx="1"/>
          </p:nvPr>
        </p:nvSpPr>
        <p:spPr>
          <a:xfrm>
            <a:off x="490580" y="485678"/>
            <a:ext cx="6891322" cy="5880499"/>
          </a:xfrm>
        </p:spPr>
        <p:txBody>
          <a:bodyPr anchor="ctr">
            <a:normAutofit/>
          </a:bodyPr>
          <a:lstStyle/>
          <a:p>
            <a:r>
              <a:rPr lang="en-IN" sz="2800" dirty="0"/>
              <a:t>Interest is payable on the gross liability or net liability?</a:t>
            </a:r>
          </a:p>
          <a:p>
            <a:r>
              <a:rPr lang="en-IN" sz="2800" dirty="0"/>
              <a:t>Department took stand that interest to be paid on gross liability</a:t>
            </a:r>
          </a:p>
          <a:p>
            <a:r>
              <a:rPr lang="en-IN" sz="2800" dirty="0"/>
              <a:t>Telangana High Court, then in case of Megha Engineering &amp; Infrastructures Ltd. v. Commissioner of Central Tax held that interest is payable on the gross liability</a:t>
            </a:r>
          </a:p>
          <a:p>
            <a:r>
              <a:rPr lang="en-IN" sz="2800" dirty="0"/>
              <a:t>Amendment to section 50 proposed in Finance Bill 2019 – interest to be paid on the amount debited from electronic cash ledger </a:t>
            </a:r>
          </a:p>
        </p:txBody>
      </p:sp>
      <p:sp>
        <p:nvSpPr>
          <p:cNvPr id="4" name="Footer Placeholder 3">
            <a:extLst>
              <a:ext uri="{FF2B5EF4-FFF2-40B4-BE49-F238E27FC236}">
                <a16:creationId xmlns:a16="http://schemas.microsoft.com/office/drawing/2014/main" id="{1CF5415A-1E9A-4253-A904-C16E7CF1FFAA}"/>
              </a:ext>
            </a:extLst>
          </p:cNvPr>
          <p:cNvSpPr>
            <a:spLocks noGrp="1"/>
          </p:cNvSpPr>
          <p:nvPr>
            <p:ph type="ftr" sz="quarter" idx="11"/>
          </p:nvPr>
        </p:nvSpPr>
        <p:spPr>
          <a:xfrm>
            <a:off x="927916" y="6366177"/>
            <a:ext cx="6108179" cy="365125"/>
          </a:xfrm>
        </p:spPr>
        <p:txBody>
          <a:bodyPr>
            <a:normAutofit/>
          </a:bodyPr>
          <a:lstStyle/>
          <a:p>
            <a:pPr>
              <a:spcAft>
                <a:spcPts val="600"/>
              </a:spcAft>
            </a:pPr>
            <a:r>
              <a:rPr lang="en-IN"/>
              <a:t>Vishnu Daya &amp; Co LLP</a:t>
            </a:r>
          </a:p>
        </p:txBody>
      </p:sp>
      <p:sp>
        <p:nvSpPr>
          <p:cNvPr id="5" name="Slide Number Placeholder 4">
            <a:extLst>
              <a:ext uri="{FF2B5EF4-FFF2-40B4-BE49-F238E27FC236}">
                <a16:creationId xmlns:a16="http://schemas.microsoft.com/office/drawing/2014/main" id="{EC3429EB-0B99-42EC-9CDE-77E6B17D3B9E}"/>
              </a:ext>
            </a:extLst>
          </p:cNvPr>
          <p:cNvSpPr>
            <a:spLocks noGrp="1"/>
          </p:cNvSpPr>
          <p:nvPr>
            <p:ph type="sldNum" sz="quarter" idx="12"/>
          </p:nvPr>
        </p:nvSpPr>
        <p:spPr>
          <a:xfrm>
            <a:off x="10558300" y="6370503"/>
            <a:ext cx="1052508" cy="365125"/>
          </a:xfrm>
        </p:spPr>
        <p:txBody>
          <a:bodyPr>
            <a:normAutofit/>
          </a:bodyPr>
          <a:lstStyle/>
          <a:p>
            <a:pPr>
              <a:spcAft>
                <a:spcPts val="600"/>
              </a:spcAft>
            </a:pPr>
            <a:fld id="{E2F7B9B7-41E6-4F1C-8DCF-213E4532A4FF}" type="slidenum">
              <a:rPr lang="en-IN" smtClean="0"/>
              <a:pPr>
                <a:spcAft>
                  <a:spcPts val="600"/>
                </a:spcAft>
              </a:pPr>
              <a:t>22</a:t>
            </a:fld>
            <a:endParaRPr lang="en-IN"/>
          </a:p>
        </p:txBody>
      </p:sp>
    </p:spTree>
    <p:extLst>
      <p:ext uri="{BB962C8B-B14F-4D97-AF65-F5344CB8AC3E}">
        <p14:creationId xmlns:p14="http://schemas.microsoft.com/office/powerpoint/2010/main" val="3117865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55D71F-D921-4628-811C-8F19D30249D9}"/>
              </a:ext>
            </a:extLst>
          </p:cNvPr>
          <p:cNvSpPr>
            <a:spLocks noGrp="1"/>
          </p:cNvSpPr>
          <p:nvPr>
            <p:ph type="title"/>
          </p:nvPr>
        </p:nvSpPr>
        <p:spPr>
          <a:xfrm>
            <a:off x="959157" y="1113764"/>
            <a:ext cx="3269749" cy="4624327"/>
          </a:xfrm>
        </p:spPr>
        <p:txBody>
          <a:bodyPr anchor="ctr">
            <a:normAutofit/>
          </a:bodyPr>
          <a:lstStyle/>
          <a:p>
            <a:r>
              <a:rPr lang="en-IN" sz="3200" dirty="0">
                <a:solidFill>
                  <a:srgbClr val="FFFFFF"/>
                </a:solidFill>
              </a:rPr>
              <a:t>Whether interest is applicable on the reversal of the TRAN credit without utilisation?</a:t>
            </a:r>
          </a:p>
        </p:txBody>
      </p:sp>
      <p:sp>
        <p:nvSpPr>
          <p:cNvPr id="3" name="Content Placeholder 2">
            <a:extLst>
              <a:ext uri="{FF2B5EF4-FFF2-40B4-BE49-F238E27FC236}">
                <a16:creationId xmlns:a16="http://schemas.microsoft.com/office/drawing/2014/main" id="{1F957631-D439-42DF-9686-A4512824A3C4}"/>
              </a:ext>
            </a:extLst>
          </p:cNvPr>
          <p:cNvSpPr>
            <a:spLocks noGrp="1"/>
          </p:cNvSpPr>
          <p:nvPr>
            <p:ph idx="1"/>
          </p:nvPr>
        </p:nvSpPr>
        <p:spPr>
          <a:xfrm>
            <a:off x="5155905" y="1113764"/>
            <a:ext cx="6108179" cy="4624327"/>
          </a:xfrm>
        </p:spPr>
        <p:txBody>
          <a:bodyPr anchor="ctr">
            <a:normAutofit/>
          </a:bodyPr>
          <a:lstStyle/>
          <a:p>
            <a:r>
              <a:rPr lang="en-IN" sz="2800" dirty="0"/>
              <a:t>Section 50 – interest applicable on short payment of tax/excess availment of credit</a:t>
            </a:r>
          </a:p>
          <a:p>
            <a:r>
              <a:rPr lang="en-IN" sz="2800" dirty="0"/>
              <a:t>Section 73 – wrong availment of credit liable to be recovered </a:t>
            </a:r>
          </a:p>
          <a:p>
            <a:r>
              <a:rPr lang="en-IN" sz="2800" dirty="0"/>
              <a:t>Commercial Steel Engineering Corporation [TS-553-HC-2019(PAT)-NT – Interest applicable only if the credit wrongly availed utilised</a:t>
            </a:r>
          </a:p>
          <a:p>
            <a:endParaRPr lang="en-IN" dirty="0"/>
          </a:p>
        </p:txBody>
      </p:sp>
      <p:sp>
        <p:nvSpPr>
          <p:cNvPr id="4" name="Footer Placeholder 3">
            <a:extLst>
              <a:ext uri="{FF2B5EF4-FFF2-40B4-BE49-F238E27FC236}">
                <a16:creationId xmlns:a16="http://schemas.microsoft.com/office/drawing/2014/main" id="{DEAF6C16-4F19-4446-8D70-9B1A638D4D22}"/>
              </a:ext>
            </a:extLst>
          </p:cNvPr>
          <p:cNvSpPr>
            <a:spLocks noGrp="1"/>
          </p:cNvSpPr>
          <p:nvPr>
            <p:ph type="ftr" sz="quarter" idx="11"/>
          </p:nvPr>
        </p:nvSpPr>
        <p:spPr>
          <a:xfrm>
            <a:off x="5155905" y="6421018"/>
            <a:ext cx="4884022" cy="365125"/>
          </a:xfrm>
        </p:spPr>
        <p:txBody>
          <a:bodyPr>
            <a:normAutofit/>
          </a:bodyPr>
          <a:lstStyle/>
          <a:p>
            <a:pPr>
              <a:spcAft>
                <a:spcPts val="600"/>
              </a:spcAft>
            </a:pPr>
            <a:r>
              <a:rPr lang="en-IN">
                <a:solidFill>
                  <a:schemeClr val="tx1">
                    <a:lumMod val="75000"/>
                    <a:lumOff val="25000"/>
                  </a:schemeClr>
                </a:solidFill>
              </a:rPr>
              <a:t>Vishnu Daya &amp; Co LLP</a:t>
            </a:r>
          </a:p>
        </p:txBody>
      </p:sp>
      <p:sp>
        <p:nvSpPr>
          <p:cNvPr id="5" name="Slide Number Placeholder 4">
            <a:extLst>
              <a:ext uri="{FF2B5EF4-FFF2-40B4-BE49-F238E27FC236}">
                <a16:creationId xmlns:a16="http://schemas.microsoft.com/office/drawing/2014/main" id="{DC455242-96F1-49E0-BA72-4741AF083F45}"/>
              </a:ext>
            </a:extLst>
          </p:cNvPr>
          <p:cNvSpPr>
            <a:spLocks noGrp="1"/>
          </p:cNvSpPr>
          <p:nvPr>
            <p:ph type="sldNum" sz="quarter" idx="12"/>
          </p:nvPr>
        </p:nvSpPr>
        <p:spPr>
          <a:xfrm>
            <a:off x="10558300" y="6425344"/>
            <a:ext cx="1052508" cy="365125"/>
          </a:xfrm>
        </p:spPr>
        <p:txBody>
          <a:bodyPr>
            <a:normAutofit/>
          </a:bodyPr>
          <a:lstStyle/>
          <a:p>
            <a:pPr>
              <a:spcAft>
                <a:spcPts val="600"/>
              </a:spcAft>
            </a:pPr>
            <a:fld id="{E2F7B9B7-41E6-4F1C-8DCF-213E4532A4FF}" type="slidenum">
              <a:rPr lang="en-IN">
                <a:solidFill>
                  <a:schemeClr val="tx1">
                    <a:lumMod val="75000"/>
                    <a:lumOff val="25000"/>
                  </a:schemeClr>
                </a:solidFill>
              </a:rPr>
              <a:pPr>
                <a:spcAft>
                  <a:spcPts val="600"/>
                </a:spcAft>
              </a:pPr>
              <a:t>23</a:t>
            </a:fld>
            <a:endParaRPr lang="en-IN">
              <a:solidFill>
                <a:schemeClr val="tx1">
                  <a:lumMod val="75000"/>
                  <a:lumOff val="25000"/>
                </a:schemeClr>
              </a:solidFill>
            </a:endParaRPr>
          </a:p>
        </p:txBody>
      </p:sp>
    </p:spTree>
    <p:extLst>
      <p:ext uri="{BB962C8B-B14F-4D97-AF65-F5344CB8AC3E}">
        <p14:creationId xmlns:p14="http://schemas.microsoft.com/office/powerpoint/2010/main" val="2369354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945A30-4083-436B-B051-808B2378ABF0}"/>
              </a:ext>
            </a:extLst>
          </p:cNvPr>
          <p:cNvSpPr>
            <a:spLocks noGrp="1"/>
          </p:cNvSpPr>
          <p:nvPr>
            <p:ph type="title"/>
          </p:nvPr>
        </p:nvSpPr>
        <p:spPr>
          <a:xfrm>
            <a:off x="7963094" y="1113764"/>
            <a:ext cx="3269749" cy="4624327"/>
          </a:xfrm>
        </p:spPr>
        <p:txBody>
          <a:bodyPr anchor="ctr">
            <a:normAutofit/>
          </a:bodyPr>
          <a:lstStyle/>
          <a:p>
            <a:pPr>
              <a:lnSpc>
                <a:spcPct val="90000"/>
              </a:lnSpc>
            </a:pPr>
            <a:r>
              <a:rPr lang="en-IN" sz="2700">
                <a:solidFill>
                  <a:srgbClr val="FFFFFF"/>
                </a:solidFill>
              </a:rPr>
              <a:t>Whether GST Audit applicable for GSTIN where Turnover does not exceed 2 Crores at GSTIN level but exceeds on PAN basis</a:t>
            </a:r>
          </a:p>
        </p:txBody>
      </p:sp>
      <p:sp>
        <p:nvSpPr>
          <p:cNvPr id="3" name="Content Placeholder 2">
            <a:extLst>
              <a:ext uri="{FF2B5EF4-FFF2-40B4-BE49-F238E27FC236}">
                <a16:creationId xmlns:a16="http://schemas.microsoft.com/office/drawing/2014/main" id="{36820BF7-BE80-4542-80BE-5B3494C180C4}"/>
              </a:ext>
            </a:extLst>
          </p:cNvPr>
          <p:cNvSpPr>
            <a:spLocks noGrp="1"/>
          </p:cNvSpPr>
          <p:nvPr>
            <p:ph idx="1"/>
          </p:nvPr>
        </p:nvSpPr>
        <p:spPr>
          <a:xfrm>
            <a:off x="927916" y="1113764"/>
            <a:ext cx="6108179" cy="4624327"/>
          </a:xfrm>
        </p:spPr>
        <p:txBody>
          <a:bodyPr anchor="ctr">
            <a:normAutofit/>
          </a:bodyPr>
          <a:lstStyle/>
          <a:p>
            <a:r>
              <a:rPr lang="en-IN" sz="2800" dirty="0"/>
              <a:t>Rule 80 – Aggregate Turnover above 2 Crores – audit applicable </a:t>
            </a:r>
          </a:p>
          <a:p>
            <a:r>
              <a:rPr lang="en-IN" sz="2800" dirty="0"/>
              <a:t>Aggregate turnover – computed on all India basis – includes exempt supplies also</a:t>
            </a:r>
          </a:p>
          <a:p>
            <a:r>
              <a:rPr lang="en-IN" sz="2800" dirty="0"/>
              <a:t>Audit applicable for all GSTIN</a:t>
            </a:r>
          </a:p>
        </p:txBody>
      </p:sp>
      <p:sp>
        <p:nvSpPr>
          <p:cNvPr id="4" name="Footer Placeholder 3">
            <a:extLst>
              <a:ext uri="{FF2B5EF4-FFF2-40B4-BE49-F238E27FC236}">
                <a16:creationId xmlns:a16="http://schemas.microsoft.com/office/drawing/2014/main" id="{CD74548F-DC9F-4E81-A8A0-454858F5E6F2}"/>
              </a:ext>
            </a:extLst>
          </p:cNvPr>
          <p:cNvSpPr>
            <a:spLocks noGrp="1"/>
          </p:cNvSpPr>
          <p:nvPr>
            <p:ph type="ftr" sz="quarter" idx="11"/>
          </p:nvPr>
        </p:nvSpPr>
        <p:spPr>
          <a:xfrm>
            <a:off x="927916" y="6366177"/>
            <a:ext cx="6108179" cy="365125"/>
          </a:xfrm>
        </p:spPr>
        <p:txBody>
          <a:bodyPr>
            <a:normAutofit/>
          </a:bodyPr>
          <a:lstStyle/>
          <a:p>
            <a:pPr>
              <a:spcAft>
                <a:spcPts val="600"/>
              </a:spcAft>
            </a:pPr>
            <a:r>
              <a:rPr lang="en-IN"/>
              <a:t>Vishnu Daya &amp; Co LLP</a:t>
            </a:r>
          </a:p>
        </p:txBody>
      </p:sp>
      <p:sp>
        <p:nvSpPr>
          <p:cNvPr id="5" name="Slide Number Placeholder 4">
            <a:extLst>
              <a:ext uri="{FF2B5EF4-FFF2-40B4-BE49-F238E27FC236}">
                <a16:creationId xmlns:a16="http://schemas.microsoft.com/office/drawing/2014/main" id="{39FD37FF-BB92-4FE5-9F66-2CE81521C065}"/>
              </a:ext>
            </a:extLst>
          </p:cNvPr>
          <p:cNvSpPr>
            <a:spLocks noGrp="1"/>
          </p:cNvSpPr>
          <p:nvPr>
            <p:ph type="sldNum" sz="quarter" idx="12"/>
          </p:nvPr>
        </p:nvSpPr>
        <p:spPr>
          <a:xfrm>
            <a:off x="10558300" y="6370503"/>
            <a:ext cx="1052508" cy="365125"/>
          </a:xfrm>
        </p:spPr>
        <p:txBody>
          <a:bodyPr>
            <a:normAutofit/>
          </a:bodyPr>
          <a:lstStyle/>
          <a:p>
            <a:pPr>
              <a:spcAft>
                <a:spcPts val="600"/>
              </a:spcAft>
            </a:pPr>
            <a:fld id="{E2F7B9B7-41E6-4F1C-8DCF-213E4532A4FF}" type="slidenum">
              <a:rPr lang="en-IN" smtClean="0"/>
              <a:pPr>
                <a:spcAft>
                  <a:spcPts val="600"/>
                </a:spcAft>
              </a:pPr>
              <a:t>24</a:t>
            </a:fld>
            <a:endParaRPr lang="en-IN"/>
          </a:p>
        </p:txBody>
      </p:sp>
    </p:spTree>
    <p:extLst>
      <p:ext uri="{BB962C8B-B14F-4D97-AF65-F5344CB8AC3E}">
        <p14:creationId xmlns:p14="http://schemas.microsoft.com/office/powerpoint/2010/main" val="2578856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98EDDD-52FC-4EE6-AD35-B54F9448AAFF}"/>
              </a:ext>
            </a:extLst>
          </p:cNvPr>
          <p:cNvSpPr>
            <a:spLocks noGrp="1"/>
          </p:cNvSpPr>
          <p:nvPr>
            <p:ph type="title"/>
          </p:nvPr>
        </p:nvSpPr>
        <p:spPr>
          <a:xfrm>
            <a:off x="959157" y="1113764"/>
            <a:ext cx="3269749" cy="4624327"/>
          </a:xfrm>
        </p:spPr>
        <p:txBody>
          <a:bodyPr anchor="ctr">
            <a:normAutofit/>
          </a:bodyPr>
          <a:lstStyle/>
          <a:p>
            <a:r>
              <a:rPr lang="en-IN" sz="3200">
                <a:solidFill>
                  <a:srgbClr val="FFFFFF"/>
                </a:solidFill>
              </a:rPr>
              <a:t>What are the points to be taken care while filing ITR of Individuals?</a:t>
            </a:r>
          </a:p>
        </p:txBody>
      </p:sp>
      <p:sp>
        <p:nvSpPr>
          <p:cNvPr id="3" name="Content Placeholder 2">
            <a:extLst>
              <a:ext uri="{FF2B5EF4-FFF2-40B4-BE49-F238E27FC236}">
                <a16:creationId xmlns:a16="http://schemas.microsoft.com/office/drawing/2014/main" id="{A82332B4-3DF1-467D-B4E5-B645E1FFB887}"/>
              </a:ext>
            </a:extLst>
          </p:cNvPr>
          <p:cNvSpPr>
            <a:spLocks noGrp="1"/>
          </p:cNvSpPr>
          <p:nvPr>
            <p:ph idx="1"/>
          </p:nvPr>
        </p:nvSpPr>
        <p:spPr>
          <a:xfrm>
            <a:off x="5155905" y="485678"/>
            <a:ext cx="6834165" cy="5863483"/>
          </a:xfrm>
        </p:spPr>
        <p:txBody>
          <a:bodyPr anchor="ctr">
            <a:normAutofit/>
          </a:bodyPr>
          <a:lstStyle/>
          <a:p>
            <a:r>
              <a:rPr lang="en-IN" sz="2800" dirty="0"/>
              <a:t>Check GST impact on all income</a:t>
            </a:r>
          </a:p>
          <a:p>
            <a:r>
              <a:rPr lang="en-IN" sz="2800" dirty="0"/>
              <a:t>If service exports are there – GST registration to be taken and LUT to be executed</a:t>
            </a:r>
          </a:p>
          <a:p>
            <a:r>
              <a:rPr lang="en-IN" sz="2800" dirty="0"/>
              <a:t>If inter-state services are there – basic exemption limit does not apply</a:t>
            </a:r>
          </a:p>
          <a:p>
            <a:r>
              <a:rPr lang="en-IN" sz="2800" dirty="0"/>
              <a:t>Exemption of Rs. 40 lakhs applicable only for persons engaged in the exclusive supply of goods </a:t>
            </a:r>
          </a:p>
          <a:p>
            <a:r>
              <a:rPr lang="en-IN" sz="2800" dirty="0"/>
              <a:t>Aggregate turnover includes exempt supplies also</a:t>
            </a:r>
          </a:p>
          <a:p>
            <a:endParaRPr lang="en-IN" dirty="0"/>
          </a:p>
        </p:txBody>
      </p:sp>
      <p:sp>
        <p:nvSpPr>
          <p:cNvPr id="4" name="Footer Placeholder 3">
            <a:extLst>
              <a:ext uri="{FF2B5EF4-FFF2-40B4-BE49-F238E27FC236}">
                <a16:creationId xmlns:a16="http://schemas.microsoft.com/office/drawing/2014/main" id="{E98EBAB2-098B-4C2A-B22A-DCB253EAA933}"/>
              </a:ext>
            </a:extLst>
          </p:cNvPr>
          <p:cNvSpPr>
            <a:spLocks noGrp="1"/>
          </p:cNvSpPr>
          <p:nvPr>
            <p:ph type="ftr" sz="quarter" idx="11"/>
          </p:nvPr>
        </p:nvSpPr>
        <p:spPr>
          <a:xfrm>
            <a:off x="5155905" y="6421018"/>
            <a:ext cx="4884022" cy="365125"/>
          </a:xfrm>
        </p:spPr>
        <p:txBody>
          <a:bodyPr>
            <a:normAutofit/>
          </a:bodyPr>
          <a:lstStyle/>
          <a:p>
            <a:pPr>
              <a:spcAft>
                <a:spcPts val="600"/>
              </a:spcAft>
            </a:pPr>
            <a:r>
              <a:rPr lang="en-IN">
                <a:solidFill>
                  <a:schemeClr val="tx1">
                    <a:lumMod val="75000"/>
                    <a:lumOff val="25000"/>
                  </a:schemeClr>
                </a:solidFill>
              </a:rPr>
              <a:t>Vishnu Daya &amp; Co LLP</a:t>
            </a:r>
          </a:p>
        </p:txBody>
      </p:sp>
      <p:sp>
        <p:nvSpPr>
          <p:cNvPr id="5" name="Slide Number Placeholder 4">
            <a:extLst>
              <a:ext uri="{FF2B5EF4-FFF2-40B4-BE49-F238E27FC236}">
                <a16:creationId xmlns:a16="http://schemas.microsoft.com/office/drawing/2014/main" id="{D625B1C4-FA65-4EAD-B8A7-346E682F5A97}"/>
              </a:ext>
            </a:extLst>
          </p:cNvPr>
          <p:cNvSpPr>
            <a:spLocks noGrp="1"/>
          </p:cNvSpPr>
          <p:nvPr>
            <p:ph type="sldNum" sz="quarter" idx="12"/>
          </p:nvPr>
        </p:nvSpPr>
        <p:spPr>
          <a:xfrm>
            <a:off x="10558300" y="6425344"/>
            <a:ext cx="1052508" cy="365125"/>
          </a:xfrm>
        </p:spPr>
        <p:txBody>
          <a:bodyPr>
            <a:normAutofit/>
          </a:bodyPr>
          <a:lstStyle/>
          <a:p>
            <a:pPr>
              <a:spcAft>
                <a:spcPts val="600"/>
              </a:spcAft>
            </a:pPr>
            <a:fld id="{E2F7B9B7-41E6-4F1C-8DCF-213E4532A4FF}" type="slidenum">
              <a:rPr lang="en-IN">
                <a:solidFill>
                  <a:schemeClr val="tx1">
                    <a:lumMod val="75000"/>
                    <a:lumOff val="25000"/>
                  </a:schemeClr>
                </a:solidFill>
              </a:rPr>
              <a:pPr>
                <a:spcAft>
                  <a:spcPts val="600"/>
                </a:spcAft>
              </a:pPr>
              <a:t>25</a:t>
            </a:fld>
            <a:endParaRPr lang="en-IN">
              <a:solidFill>
                <a:schemeClr val="tx1">
                  <a:lumMod val="75000"/>
                  <a:lumOff val="25000"/>
                </a:schemeClr>
              </a:solidFill>
            </a:endParaRPr>
          </a:p>
        </p:txBody>
      </p:sp>
    </p:spTree>
    <p:extLst>
      <p:ext uri="{BB962C8B-B14F-4D97-AF65-F5344CB8AC3E}">
        <p14:creationId xmlns:p14="http://schemas.microsoft.com/office/powerpoint/2010/main" val="18687501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3025ED-433D-4868-B8EF-841B4ACA585A}"/>
              </a:ext>
            </a:extLst>
          </p:cNvPr>
          <p:cNvSpPr>
            <a:spLocks noGrp="1"/>
          </p:cNvSpPr>
          <p:nvPr>
            <p:ph type="title"/>
          </p:nvPr>
        </p:nvSpPr>
        <p:spPr>
          <a:xfrm>
            <a:off x="7963094" y="1113764"/>
            <a:ext cx="3269749" cy="4624327"/>
          </a:xfrm>
        </p:spPr>
        <p:txBody>
          <a:bodyPr anchor="ctr">
            <a:normAutofit/>
          </a:bodyPr>
          <a:lstStyle/>
          <a:p>
            <a:r>
              <a:rPr lang="en-IN" sz="2700">
                <a:solidFill>
                  <a:srgbClr val="FFFFFF"/>
                </a:solidFill>
              </a:rPr>
              <a:t>Whether Electricity and Water Reimbursement from tenants liable for GST?</a:t>
            </a:r>
          </a:p>
        </p:txBody>
      </p:sp>
      <p:sp>
        <p:nvSpPr>
          <p:cNvPr id="3" name="Content Placeholder 2">
            <a:extLst>
              <a:ext uri="{FF2B5EF4-FFF2-40B4-BE49-F238E27FC236}">
                <a16:creationId xmlns:a16="http://schemas.microsoft.com/office/drawing/2014/main" id="{A2B4EF69-D5D6-443A-BDBD-9585ABE0F794}"/>
              </a:ext>
            </a:extLst>
          </p:cNvPr>
          <p:cNvSpPr>
            <a:spLocks noGrp="1"/>
          </p:cNvSpPr>
          <p:nvPr>
            <p:ph idx="1"/>
          </p:nvPr>
        </p:nvSpPr>
        <p:spPr>
          <a:xfrm>
            <a:off x="490580" y="485679"/>
            <a:ext cx="6648385" cy="5685452"/>
          </a:xfrm>
        </p:spPr>
        <p:txBody>
          <a:bodyPr anchor="ctr">
            <a:normAutofit/>
          </a:bodyPr>
          <a:lstStyle/>
          <a:p>
            <a:r>
              <a:rPr lang="en-IN" sz="2800" dirty="0"/>
              <a:t>Electrical Energy is Nil Rated – Water, other than bottled water Nil rated</a:t>
            </a:r>
          </a:p>
          <a:p>
            <a:r>
              <a:rPr lang="en-IN" sz="2800" dirty="0"/>
              <a:t>Composite supply – combination of two or more taxable supplies </a:t>
            </a:r>
          </a:p>
          <a:p>
            <a:r>
              <a:rPr lang="en-IN" sz="2800" dirty="0"/>
              <a:t>One view – liable for GST – reimbursement is part of composite supply of renting</a:t>
            </a:r>
          </a:p>
          <a:p>
            <a:r>
              <a:rPr lang="en-IN" sz="2800" dirty="0"/>
              <a:t>Alternative view – electricity and water Nil rated – composite supply could be of taxable supplies only </a:t>
            </a:r>
            <a:endParaRPr lang="en-IN" dirty="0"/>
          </a:p>
        </p:txBody>
      </p:sp>
      <p:sp>
        <p:nvSpPr>
          <p:cNvPr id="4" name="Footer Placeholder 3">
            <a:extLst>
              <a:ext uri="{FF2B5EF4-FFF2-40B4-BE49-F238E27FC236}">
                <a16:creationId xmlns:a16="http://schemas.microsoft.com/office/drawing/2014/main" id="{D88B1559-3419-48C9-9C5F-F09CBDEA55E4}"/>
              </a:ext>
            </a:extLst>
          </p:cNvPr>
          <p:cNvSpPr>
            <a:spLocks noGrp="1"/>
          </p:cNvSpPr>
          <p:nvPr>
            <p:ph type="ftr" sz="quarter" idx="11"/>
          </p:nvPr>
        </p:nvSpPr>
        <p:spPr>
          <a:xfrm>
            <a:off x="927916" y="6366177"/>
            <a:ext cx="6108179" cy="365125"/>
          </a:xfrm>
        </p:spPr>
        <p:txBody>
          <a:bodyPr>
            <a:normAutofit/>
          </a:bodyPr>
          <a:lstStyle/>
          <a:p>
            <a:pPr>
              <a:spcAft>
                <a:spcPts val="600"/>
              </a:spcAft>
            </a:pPr>
            <a:r>
              <a:rPr lang="en-IN"/>
              <a:t>Vishnu Daya &amp; Co LLP</a:t>
            </a:r>
          </a:p>
        </p:txBody>
      </p:sp>
      <p:sp>
        <p:nvSpPr>
          <p:cNvPr id="5" name="Slide Number Placeholder 4">
            <a:extLst>
              <a:ext uri="{FF2B5EF4-FFF2-40B4-BE49-F238E27FC236}">
                <a16:creationId xmlns:a16="http://schemas.microsoft.com/office/drawing/2014/main" id="{3CF2C17C-2A03-4ED2-A137-37F68576E9F9}"/>
              </a:ext>
            </a:extLst>
          </p:cNvPr>
          <p:cNvSpPr>
            <a:spLocks noGrp="1"/>
          </p:cNvSpPr>
          <p:nvPr>
            <p:ph type="sldNum" sz="quarter" idx="12"/>
          </p:nvPr>
        </p:nvSpPr>
        <p:spPr>
          <a:xfrm>
            <a:off x="10558300" y="6370503"/>
            <a:ext cx="1052508" cy="365125"/>
          </a:xfrm>
        </p:spPr>
        <p:txBody>
          <a:bodyPr>
            <a:normAutofit/>
          </a:bodyPr>
          <a:lstStyle/>
          <a:p>
            <a:pPr>
              <a:spcAft>
                <a:spcPts val="600"/>
              </a:spcAft>
            </a:pPr>
            <a:fld id="{E2F7B9B7-41E6-4F1C-8DCF-213E4532A4FF}" type="slidenum">
              <a:rPr lang="en-IN" smtClean="0"/>
              <a:pPr>
                <a:spcAft>
                  <a:spcPts val="600"/>
                </a:spcAft>
              </a:pPr>
              <a:t>26</a:t>
            </a:fld>
            <a:endParaRPr lang="en-IN"/>
          </a:p>
        </p:txBody>
      </p:sp>
    </p:spTree>
    <p:extLst>
      <p:ext uri="{BB962C8B-B14F-4D97-AF65-F5344CB8AC3E}">
        <p14:creationId xmlns:p14="http://schemas.microsoft.com/office/powerpoint/2010/main" val="567477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F3F342-861C-412E-ACD2-B5368C52EFC4}"/>
              </a:ext>
            </a:extLst>
          </p:cNvPr>
          <p:cNvSpPr>
            <a:spLocks noGrp="1"/>
          </p:cNvSpPr>
          <p:nvPr>
            <p:ph type="title"/>
          </p:nvPr>
        </p:nvSpPr>
        <p:spPr>
          <a:xfrm>
            <a:off x="959157" y="1113764"/>
            <a:ext cx="3269749" cy="4624327"/>
          </a:xfrm>
        </p:spPr>
        <p:txBody>
          <a:bodyPr anchor="ctr">
            <a:normAutofit/>
          </a:bodyPr>
          <a:lstStyle/>
          <a:p>
            <a:r>
              <a:rPr lang="en-IN" sz="3200" dirty="0">
                <a:solidFill>
                  <a:srgbClr val="FFFFFF"/>
                </a:solidFill>
              </a:rPr>
              <a:t>Whether CENVAT Credit to be reversed on the completion of real estate projects?</a:t>
            </a:r>
          </a:p>
        </p:txBody>
      </p:sp>
      <p:sp>
        <p:nvSpPr>
          <p:cNvPr id="3" name="Content Placeholder 2">
            <a:extLst>
              <a:ext uri="{FF2B5EF4-FFF2-40B4-BE49-F238E27FC236}">
                <a16:creationId xmlns:a16="http://schemas.microsoft.com/office/drawing/2014/main" id="{3BF914D4-A2AB-4CE3-ADB2-D32CC6A31CF7}"/>
              </a:ext>
            </a:extLst>
          </p:cNvPr>
          <p:cNvSpPr>
            <a:spLocks noGrp="1"/>
          </p:cNvSpPr>
          <p:nvPr>
            <p:ph idx="1"/>
          </p:nvPr>
        </p:nvSpPr>
        <p:spPr>
          <a:xfrm>
            <a:off x="5155905" y="582930"/>
            <a:ext cx="6285525" cy="5766231"/>
          </a:xfrm>
        </p:spPr>
        <p:txBody>
          <a:bodyPr anchor="ctr">
            <a:noAutofit/>
          </a:bodyPr>
          <a:lstStyle/>
          <a:p>
            <a:r>
              <a:rPr lang="en-IN" sz="2400" dirty="0"/>
              <a:t>CENVAT Credit can be availed on the input services used for the provision of output service</a:t>
            </a:r>
          </a:p>
          <a:p>
            <a:r>
              <a:rPr lang="en-IN" sz="2400" dirty="0"/>
              <a:t>General understanding is that the credit to be reversed on completion of the project to the extent of the unsold area</a:t>
            </a:r>
          </a:p>
          <a:p>
            <a:r>
              <a:rPr lang="en-IN" sz="2400" dirty="0"/>
              <a:t>Recent decision in the case of The Principal Commissioner Vs M/s </a:t>
            </a:r>
            <a:r>
              <a:rPr lang="en-IN" sz="2400" dirty="0" err="1"/>
              <a:t>Shreno</a:t>
            </a:r>
            <a:r>
              <a:rPr lang="en-IN" sz="2400" dirty="0"/>
              <a:t> Ltd (Real estate Division) - 2019-TIOL-1547-HC-AHM-ST it is held that the examination about the eligibility shall be done at the time of availing the credit and it cannot become ineligible on occurring of an event at a later point</a:t>
            </a:r>
          </a:p>
        </p:txBody>
      </p:sp>
      <p:sp>
        <p:nvSpPr>
          <p:cNvPr id="4" name="Footer Placeholder 3">
            <a:extLst>
              <a:ext uri="{FF2B5EF4-FFF2-40B4-BE49-F238E27FC236}">
                <a16:creationId xmlns:a16="http://schemas.microsoft.com/office/drawing/2014/main" id="{D6B98879-70BA-4FE9-89B2-B73C0C1C8690}"/>
              </a:ext>
            </a:extLst>
          </p:cNvPr>
          <p:cNvSpPr>
            <a:spLocks noGrp="1"/>
          </p:cNvSpPr>
          <p:nvPr>
            <p:ph type="ftr" sz="quarter" idx="11"/>
          </p:nvPr>
        </p:nvSpPr>
        <p:spPr>
          <a:xfrm>
            <a:off x="5155905" y="6421018"/>
            <a:ext cx="4884022" cy="365125"/>
          </a:xfrm>
        </p:spPr>
        <p:txBody>
          <a:bodyPr>
            <a:normAutofit/>
          </a:bodyPr>
          <a:lstStyle/>
          <a:p>
            <a:pPr>
              <a:spcAft>
                <a:spcPts val="600"/>
              </a:spcAft>
            </a:pPr>
            <a:r>
              <a:rPr lang="en-IN">
                <a:solidFill>
                  <a:schemeClr val="tx1">
                    <a:lumMod val="75000"/>
                    <a:lumOff val="25000"/>
                  </a:schemeClr>
                </a:solidFill>
              </a:rPr>
              <a:t>Vishnu Daya &amp; Co LLP</a:t>
            </a:r>
          </a:p>
        </p:txBody>
      </p:sp>
      <p:sp>
        <p:nvSpPr>
          <p:cNvPr id="5" name="Slide Number Placeholder 4">
            <a:extLst>
              <a:ext uri="{FF2B5EF4-FFF2-40B4-BE49-F238E27FC236}">
                <a16:creationId xmlns:a16="http://schemas.microsoft.com/office/drawing/2014/main" id="{58CD4064-40F8-4BA5-A857-418914BDF629}"/>
              </a:ext>
            </a:extLst>
          </p:cNvPr>
          <p:cNvSpPr>
            <a:spLocks noGrp="1"/>
          </p:cNvSpPr>
          <p:nvPr>
            <p:ph type="sldNum" sz="quarter" idx="12"/>
          </p:nvPr>
        </p:nvSpPr>
        <p:spPr>
          <a:xfrm>
            <a:off x="10558300" y="6425344"/>
            <a:ext cx="1052508" cy="365125"/>
          </a:xfrm>
        </p:spPr>
        <p:txBody>
          <a:bodyPr>
            <a:normAutofit/>
          </a:bodyPr>
          <a:lstStyle/>
          <a:p>
            <a:pPr>
              <a:spcAft>
                <a:spcPts val="600"/>
              </a:spcAft>
            </a:pPr>
            <a:fld id="{E2F7B9B7-41E6-4F1C-8DCF-213E4532A4FF}" type="slidenum">
              <a:rPr lang="en-IN">
                <a:solidFill>
                  <a:schemeClr val="tx1">
                    <a:lumMod val="75000"/>
                    <a:lumOff val="25000"/>
                  </a:schemeClr>
                </a:solidFill>
              </a:rPr>
              <a:pPr>
                <a:spcAft>
                  <a:spcPts val="600"/>
                </a:spcAft>
              </a:pPr>
              <a:t>27</a:t>
            </a:fld>
            <a:endParaRPr lang="en-IN">
              <a:solidFill>
                <a:schemeClr val="tx1">
                  <a:lumMod val="75000"/>
                  <a:lumOff val="25000"/>
                </a:schemeClr>
              </a:solidFill>
            </a:endParaRPr>
          </a:p>
        </p:txBody>
      </p:sp>
    </p:spTree>
    <p:extLst>
      <p:ext uri="{BB962C8B-B14F-4D97-AF65-F5344CB8AC3E}">
        <p14:creationId xmlns:p14="http://schemas.microsoft.com/office/powerpoint/2010/main" val="2669922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FE4A1B-B117-482C-A00F-33C20418B1E8}"/>
              </a:ext>
            </a:extLst>
          </p:cNvPr>
          <p:cNvSpPr>
            <a:spLocks noGrp="1"/>
          </p:cNvSpPr>
          <p:nvPr>
            <p:ph type="title"/>
          </p:nvPr>
        </p:nvSpPr>
        <p:spPr>
          <a:xfrm>
            <a:off x="7963094" y="1113764"/>
            <a:ext cx="3269749" cy="4624327"/>
          </a:xfrm>
        </p:spPr>
        <p:txBody>
          <a:bodyPr anchor="ctr">
            <a:normAutofit/>
          </a:bodyPr>
          <a:lstStyle/>
          <a:p>
            <a:r>
              <a:rPr lang="en-IN" sz="3200">
                <a:solidFill>
                  <a:srgbClr val="FFFFFF"/>
                </a:solidFill>
              </a:rPr>
              <a:t>JDA Entered prior to GST – How to pay Taxes?</a:t>
            </a:r>
          </a:p>
        </p:txBody>
      </p:sp>
      <p:sp>
        <p:nvSpPr>
          <p:cNvPr id="3" name="Content Placeholder 2">
            <a:extLst>
              <a:ext uri="{FF2B5EF4-FFF2-40B4-BE49-F238E27FC236}">
                <a16:creationId xmlns:a16="http://schemas.microsoft.com/office/drawing/2014/main" id="{EB65CD0F-B1E4-425E-BB2A-0F3C22CEDE37}"/>
              </a:ext>
            </a:extLst>
          </p:cNvPr>
          <p:cNvSpPr>
            <a:spLocks noGrp="1"/>
          </p:cNvSpPr>
          <p:nvPr>
            <p:ph idx="1"/>
          </p:nvPr>
        </p:nvSpPr>
        <p:spPr>
          <a:xfrm>
            <a:off x="927916" y="1113764"/>
            <a:ext cx="6108179" cy="4624327"/>
          </a:xfrm>
        </p:spPr>
        <p:txBody>
          <a:bodyPr anchor="ctr">
            <a:normAutofit/>
          </a:bodyPr>
          <a:lstStyle/>
          <a:p>
            <a:r>
              <a:rPr lang="en-IN" sz="2800" dirty="0"/>
              <a:t>Contradictory provisions</a:t>
            </a:r>
          </a:p>
          <a:p>
            <a:r>
              <a:rPr lang="en-IN" sz="2800" dirty="0"/>
              <a:t>Service Tax authorities demanding Service Tax at the time of entering the sharing agreement</a:t>
            </a:r>
          </a:p>
          <a:p>
            <a:r>
              <a:rPr lang="en-IN" sz="2800" dirty="0"/>
              <a:t>Advance Ruling  in the case of Durga Projects and Infra Structure Private Limited – GST payable on the work executed after GST</a:t>
            </a:r>
          </a:p>
        </p:txBody>
      </p:sp>
      <p:sp>
        <p:nvSpPr>
          <p:cNvPr id="4" name="Footer Placeholder 3">
            <a:extLst>
              <a:ext uri="{FF2B5EF4-FFF2-40B4-BE49-F238E27FC236}">
                <a16:creationId xmlns:a16="http://schemas.microsoft.com/office/drawing/2014/main" id="{8AD01FAC-767F-4D1C-A3A8-8FE7D85807C9}"/>
              </a:ext>
            </a:extLst>
          </p:cNvPr>
          <p:cNvSpPr>
            <a:spLocks noGrp="1"/>
          </p:cNvSpPr>
          <p:nvPr>
            <p:ph type="ftr" sz="quarter" idx="11"/>
          </p:nvPr>
        </p:nvSpPr>
        <p:spPr>
          <a:xfrm>
            <a:off x="927916" y="6366177"/>
            <a:ext cx="6108179" cy="365125"/>
          </a:xfrm>
        </p:spPr>
        <p:txBody>
          <a:bodyPr>
            <a:normAutofit/>
          </a:bodyPr>
          <a:lstStyle/>
          <a:p>
            <a:pPr>
              <a:spcAft>
                <a:spcPts val="600"/>
              </a:spcAft>
            </a:pPr>
            <a:r>
              <a:rPr lang="en-IN"/>
              <a:t>Vishnu Daya &amp; Co LLP</a:t>
            </a:r>
          </a:p>
        </p:txBody>
      </p:sp>
      <p:sp>
        <p:nvSpPr>
          <p:cNvPr id="5" name="Slide Number Placeholder 4">
            <a:extLst>
              <a:ext uri="{FF2B5EF4-FFF2-40B4-BE49-F238E27FC236}">
                <a16:creationId xmlns:a16="http://schemas.microsoft.com/office/drawing/2014/main" id="{5A00D4F0-5109-4671-AF13-DBD084433CDA}"/>
              </a:ext>
            </a:extLst>
          </p:cNvPr>
          <p:cNvSpPr>
            <a:spLocks noGrp="1"/>
          </p:cNvSpPr>
          <p:nvPr>
            <p:ph type="sldNum" sz="quarter" idx="12"/>
          </p:nvPr>
        </p:nvSpPr>
        <p:spPr>
          <a:xfrm>
            <a:off x="10558300" y="6370503"/>
            <a:ext cx="1052508" cy="365125"/>
          </a:xfrm>
        </p:spPr>
        <p:txBody>
          <a:bodyPr>
            <a:normAutofit/>
          </a:bodyPr>
          <a:lstStyle/>
          <a:p>
            <a:pPr>
              <a:spcAft>
                <a:spcPts val="600"/>
              </a:spcAft>
            </a:pPr>
            <a:fld id="{E2F7B9B7-41E6-4F1C-8DCF-213E4532A4FF}" type="slidenum">
              <a:rPr lang="en-IN" smtClean="0"/>
              <a:pPr>
                <a:spcAft>
                  <a:spcPts val="600"/>
                </a:spcAft>
              </a:pPr>
              <a:t>28</a:t>
            </a:fld>
            <a:endParaRPr lang="en-IN"/>
          </a:p>
        </p:txBody>
      </p:sp>
    </p:spTree>
    <p:extLst>
      <p:ext uri="{BB962C8B-B14F-4D97-AF65-F5344CB8AC3E}">
        <p14:creationId xmlns:p14="http://schemas.microsoft.com/office/powerpoint/2010/main" val="37132340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66605-3DD8-4154-9FE8-BB90FA408A57}"/>
              </a:ext>
            </a:extLst>
          </p:cNvPr>
          <p:cNvSpPr>
            <a:spLocks noGrp="1"/>
          </p:cNvSpPr>
          <p:nvPr>
            <p:ph type="title"/>
          </p:nvPr>
        </p:nvSpPr>
        <p:spPr/>
        <p:txBody>
          <a:bodyPr/>
          <a:lstStyle/>
          <a:p>
            <a:r>
              <a:rPr lang="en-IN" dirty="0"/>
              <a:t>Few More Questions</a:t>
            </a:r>
          </a:p>
        </p:txBody>
      </p:sp>
      <p:sp>
        <p:nvSpPr>
          <p:cNvPr id="3" name="Content Placeholder 2">
            <a:extLst>
              <a:ext uri="{FF2B5EF4-FFF2-40B4-BE49-F238E27FC236}">
                <a16:creationId xmlns:a16="http://schemas.microsoft.com/office/drawing/2014/main" id="{32539708-3E62-4168-BA0D-70F37DD3C899}"/>
              </a:ext>
            </a:extLst>
          </p:cNvPr>
          <p:cNvSpPr>
            <a:spLocks noGrp="1"/>
          </p:cNvSpPr>
          <p:nvPr>
            <p:ph idx="1"/>
          </p:nvPr>
        </p:nvSpPr>
        <p:spPr/>
        <p:txBody>
          <a:bodyPr>
            <a:normAutofit fontScale="85000" lnSpcReduction="20000"/>
          </a:bodyPr>
          <a:lstStyle/>
          <a:p>
            <a:r>
              <a:rPr lang="en-IN" sz="2800" dirty="0"/>
              <a:t>Whether Charitable Trust completely out of GST liability?</a:t>
            </a:r>
          </a:p>
          <a:p>
            <a:r>
              <a:rPr lang="en-IN" sz="2800" dirty="0"/>
              <a:t>Notice period recovery – liable for GST? </a:t>
            </a:r>
          </a:p>
          <a:p>
            <a:r>
              <a:rPr lang="en-IN" sz="2800" dirty="0"/>
              <a:t>Whether reversal of ITC required on the provision created for non-moving/slow moving inventory?</a:t>
            </a:r>
          </a:p>
          <a:p>
            <a:r>
              <a:rPr lang="en-IN" sz="2800" dirty="0"/>
              <a:t>If the common office is used by the group companies, whether cross charging is required?</a:t>
            </a:r>
          </a:p>
          <a:p>
            <a:r>
              <a:rPr lang="en-IN" sz="2800" dirty="0"/>
              <a:t>Is there any impact of GST on the creditors written back?</a:t>
            </a:r>
          </a:p>
          <a:p>
            <a:r>
              <a:rPr lang="en-IN" sz="2800" dirty="0"/>
              <a:t>Whether ITC available on the goods given on warranty replacement and goodwill warranty?</a:t>
            </a:r>
          </a:p>
          <a:p>
            <a:endParaRPr lang="en-IN" dirty="0"/>
          </a:p>
        </p:txBody>
      </p:sp>
      <p:sp>
        <p:nvSpPr>
          <p:cNvPr id="4" name="Footer Placeholder 3">
            <a:extLst>
              <a:ext uri="{FF2B5EF4-FFF2-40B4-BE49-F238E27FC236}">
                <a16:creationId xmlns:a16="http://schemas.microsoft.com/office/drawing/2014/main" id="{6BEEA534-523F-4114-A7C7-6214F3B22CD3}"/>
              </a:ext>
            </a:extLst>
          </p:cNvPr>
          <p:cNvSpPr>
            <a:spLocks noGrp="1"/>
          </p:cNvSpPr>
          <p:nvPr>
            <p:ph type="ftr" sz="quarter" idx="11"/>
          </p:nvPr>
        </p:nvSpPr>
        <p:spPr/>
        <p:txBody>
          <a:bodyPr/>
          <a:lstStyle/>
          <a:p>
            <a:r>
              <a:rPr lang="en-IN"/>
              <a:t>Vishnu Daya &amp; Co LLP</a:t>
            </a:r>
          </a:p>
        </p:txBody>
      </p:sp>
      <p:sp>
        <p:nvSpPr>
          <p:cNvPr id="5" name="Slide Number Placeholder 4">
            <a:extLst>
              <a:ext uri="{FF2B5EF4-FFF2-40B4-BE49-F238E27FC236}">
                <a16:creationId xmlns:a16="http://schemas.microsoft.com/office/drawing/2014/main" id="{68B7C441-9BB5-424D-9FF4-31B4539523CE}"/>
              </a:ext>
            </a:extLst>
          </p:cNvPr>
          <p:cNvSpPr>
            <a:spLocks noGrp="1"/>
          </p:cNvSpPr>
          <p:nvPr>
            <p:ph type="sldNum" sz="quarter" idx="12"/>
          </p:nvPr>
        </p:nvSpPr>
        <p:spPr/>
        <p:txBody>
          <a:bodyPr/>
          <a:lstStyle/>
          <a:p>
            <a:fld id="{E2F7B9B7-41E6-4F1C-8DCF-213E4532A4FF}" type="slidenum">
              <a:rPr lang="en-IN" smtClean="0"/>
              <a:t>29</a:t>
            </a:fld>
            <a:endParaRPr lang="en-IN"/>
          </a:p>
        </p:txBody>
      </p:sp>
    </p:spTree>
    <p:extLst>
      <p:ext uri="{BB962C8B-B14F-4D97-AF65-F5344CB8AC3E}">
        <p14:creationId xmlns:p14="http://schemas.microsoft.com/office/powerpoint/2010/main" val="2770150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27C7AE-1CEF-434A-AACC-004B5D34299B}"/>
              </a:ext>
            </a:extLst>
          </p:cNvPr>
          <p:cNvSpPr>
            <a:spLocks noGrp="1"/>
          </p:cNvSpPr>
          <p:nvPr>
            <p:ph type="title"/>
          </p:nvPr>
        </p:nvSpPr>
        <p:spPr>
          <a:xfrm>
            <a:off x="959157" y="1113764"/>
            <a:ext cx="3269749" cy="4624327"/>
          </a:xfrm>
        </p:spPr>
        <p:txBody>
          <a:bodyPr anchor="ctr">
            <a:normAutofit/>
          </a:bodyPr>
          <a:lstStyle/>
          <a:p>
            <a:r>
              <a:rPr lang="en-IN" sz="3200" dirty="0">
                <a:solidFill>
                  <a:srgbClr val="FFFFFF"/>
                </a:solidFill>
              </a:rPr>
              <a:t>Department Clarifications on Discounts</a:t>
            </a:r>
          </a:p>
        </p:txBody>
      </p:sp>
      <p:sp>
        <p:nvSpPr>
          <p:cNvPr id="3" name="Content Placeholder 2">
            <a:extLst>
              <a:ext uri="{FF2B5EF4-FFF2-40B4-BE49-F238E27FC236}">
                <a16:creationId xmlns:a16="http://schemas.microsoft.com/office/drawing/2014/main" id="{79CA42ED-248D-4677-AAC3-20097AAC621A}"/>
              </a:ext>
            </a:extLst>
          </p:cNvPr>
          <p:cNvSpPr>
            <a:spLocks noGrp="1"/>
          </p:cNvSpPr>
          <p:nvPr>
            <p:ph idx="1"/>
          </p:nvPr>
        </p:nvSpPr>
        <p:spPr>
          <a:xfrm>
            <a:off x="5155904" y="485678"/>
            <a:ext cx="6316625" cy="5888772"/>
          </a:xfrm>
        </p:spPr>
        <p:txBody>
          <a:bodyPr anchor="ctr">
            <a:normAutofit/>
          </a:bodyPr>
          <a:lstStyle/>
          <a:p>
            <a:pPr marL="0" indent="0">
              <a:buNone/>
            </a:pPr>
            <a:r>
              <a:rPr lang="en-US" sz="2400" b="1" dirty="0"/>
              <a:t>Circular 92/11/2019-GST, dated 7-3-2019:</a:t>
            </a:r>
          </a:p>
          <a:p>
            <a:pPr lvl="0" algn="just"/>
            <a:r>
              <a:rPr lang="en-US" sz="2400" b="1" dirty="0"/>
              <a:t>Volume Discounts</a:t>
            </a:r>
            <a:r>
              <a:rPr lang="en-US" sz="2400" dirty="0"/>
              <a:t> shall be reduced from the gross amount provided the same is pre-agreed, CN issued within the permitted time and customer reverses ITC.</a:t>
            </a:r>
          </a:p>
          <a:p>
            <a:pPr lvl="0" algn="just"/>
            <a:r>
              <a:rPr lang="en-IN" sz="2400" b="1" dirty="0"/>
              <a:t>Secondary Discounts</a:t>
            </a:r>
            <a:r>
              <a:rPr lang="en-IN" sz="2400" dirty="0"/>
              <a:t> shall not be reduced from the gross amount and commercial credit note can be issued to pass on the discount to the customer. Since commercial credit note issued, there will not be any reduction in the GST liability of the supplier. The circular did not clarify on the availability of full credit or otherwise to the customer. </a:t>
            </a:r>
            <a:endParaRPr lang="en-US" sz="2400" dirty="0"/>
          </a:p>
        </p:txBody>
      </p:sp>
      <p:sp>
        <p:nvSpPr>
          <p:cNvPr id="5" name="Slide Number Placeholder 4">
            <a:extLst>
              <a:ext uri="{FF2B5EF4-FFF2-40B4-BE49-F238E27FC236}">
                <a16:creationId xmlns:a16="http://schemas.microsoft.com/office/drawing/2014/main" id="{1C49E8C7-20B9-44B7-B5BB-84B54F0EE556}"/>
              </a:ext>
            </a:extLst>
          </p:cNvPr>
          <p:cNvSpPr>
            <a:spLocks noGrp="1"/>
          </p:cNvSpPr>
          <p:nvPr>
            <p:ph type="sldNum" sz="quarter" idx="12"/>
          </p:nvPr>
        </p:nvSpPr>
        <p:spPr/>
        <p:txBody>
          <a:bodyPr/>
          <a:lstStyle/>
          <a:p>
            <a:fld id="{E2F7B9B7-41E6-4F1C-8DCF-213E4532A4FF}" type="slidenum">
              <a:rPr lang="en-IN" smtClean="0"/>
              <a:t>3</a:t>
            </a:fld>
            <a:endParaRPr lang="en-IN"/>
          </a:p>
        </p:txBody>
      </p:sp>
      <p:sp>
        <p:nvSpPr>
          <p:cNvPr id="6" name="Footer Placeholder 5">
            <a:extLst>
              <a:ext uri="{FF2B5EF4-FFF2-40B4-BE49-F238E27FC236}">
                <a16:creationId xmlns:a16="http://schemas.microsoft.com/office/drawing/2014/main" id="{61A55466-0330-4CE8-8B48-C6A0131BCAF5}"/>
              </a:ext>
            </a:extLst>
          </p:cNvPr>
          <p:cNvSpPr>
            <a:spLocks noGrp="1"/>
          </p:cNvSpPr>
          <p:nvPr>
            <p:ph type="ftr" sz="quarter" idx="11"/>
          </p:nvPr>
        </p:nvSpPr>
        <p:spPr/>
        <p:txBody>
          <a:bodyPr/>
          <a:lstStyle/>
          <a:p>
            <a:r>
              <a:rPr lang="en-IN"/>
              <a:t>Vishnu Daya &amp; Co LLP</a:t>
            </a:r>
          </a:p>
        </p:txBody>
      </p:sp>
    </p:spTree>
    <p:extLst>
      <p:ext uri="{BB962C8B-B14F-4D97-AF65-F5344CB8AC3E}">
        <p14:creationId xmlns:p14="http://schemas.microsoft.com/office/powerpoint/2010/main" val="10553220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CE57EE13-72B0-4FFA-ACE1-EBDE89340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6" name="Rectangle 15">
            <a:extLst>
              <a:ext uri="{FF2B5EF4-FFF2-40B4-BE49-F238E27FC236}">
                <a16:creationId xmlns:a16="http://schemas.microsoft.com/office/drawing/2014/main" id="{DA182162-B517-4B41-B039-339F87FAE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143C5D-12EA-4358-96B7-3B0F7D55AF23}"/>
              </a:ext>
            </a:extLst>
          </p:cNvPr>
          <p:cNvSpPr>
            <a:spLocks noGrp="1"/>
          </p:cNvSpPr>
          <p:nvPr>
            <p:ph type="title"/>
          </p:nvPr>
        </p:nvSpPr>
        <p:spPr>
          <a:xfrm>
            <a:off x="4801143" y="1005839"/>
            <a:ext cx="6939304" cy="4805025"/>
          </a:xfrm>
        </p:spPr>
        <p:txBody>
          <a:bodyPr vert="horz" lIns="91440" tIns="45720" rIns="91440" bIns="45720" rtlCol="0" anchor="ctr">
            <a:normAutofit/>
          </a:bodyPr>
          <a:lstStyle/>
          <a:p>
            <a:r>
              <a:rPr lang="en-US" sz="6000" dirty="0">
                <a:solidFill>
                  <a:schemeClr val="tx2"/>
                </a:solidFill>
              </a:rPr>
              <a:t>Thank you</a:t>
            </a:r>
          </a:p>
        </p:txBody>
      </p:sp>
      <p:sp>
        <p:nvSpPr>
          <p:cNvPr id="18" name="Rectangle 17">
            <a:extLst>
              <a:ext uri="{FF2B5EF4-FFF2-40B4-BE49-F238E27FC236}">
                <a16:creationId xmlns:a16="http://schemas.microsoft.com/office/drawing/2014/main" id="{49B5AD54-1E68-4239-A6AF-FE0F49BB8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593336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Footer Placeholder 3">
            <a:extLst>
              <a:ext uri="{FF2B5EF4-FFF2-40B4-BE49-F238E27FC236}">
                <a16:creationId xmlns:a16="http://schemas.microsoft.com/office/drawing/2014/main" id="{A8C68408-C742-4F9E-B830-D594273AE0B9}"/>
              </a:ext>
            </a:extLst>
          </p:cNvPr>
          <p:cNvSpPr>
            <a:spLocks noGrp="1"/>
          </p:cNvSpPr>
          <p:nvPr>
            <p:ph type="ftr" sz="quarter" idx="11"/>
          </p:nvPr>
        </p:nvSpPr>
        <p:spPr/>
        <p:txBody>
          <a:bodyPr/>
          <a:lstStyle/>
          <a:p>
            <a:r>
              <a:rPr lang="en-IN"/>
              <a:t>Vishnu Daya &amp; Co LLP</a:t>
            </a:r>
          </a:p>
        </p:txBody>
      </p:sp>
      <p:sp>
        <p:nvSpPr>
          <p:cNvPr id="5" name="Slide Number Placeholder 4">
            <a:extLst>
              <a:ext uri="{FF2B5EF4-FFF2-40B4-BE49-F238E27FC236}">
                <a16:creationId xmlns:a16="http://schemas.microsoft.com/office/drawing/2014/main" id="{45233425-7ACE-4917-8339-E3505FBDBB7B}"/>
              </a:ext>
            </a:extLst>
          </p:cNvPr>
          <p:cNvSpPr>
            <a:spLocks noGrp="1"/>
          </p:cNvSpPr>
          <p:nvPr>
            <p:ph type="sldNum" sz="quarter" idx="12"/>
          </p:nvPr>
        </p:nvSpPr>
        <p:spPr/>
        <p:txBody>
          <a:bodyPr/>
          <a:lstStyle/>
          <a:p>
            <a:fld id="{E2F7B9B7-41E6-4F1C-8DCF-213E4532A4FF}" type="slidenum">
              <a:rPr lang="en-IN" smtClean="0"/>
              <a:t>30</a:t>
            </a:fld>
            <a:endParaRPr lang="en-IN"/>
          </a:p>
        </p:txBody>
      </p:sp>
      <p:sp>
        <p:nvSpPr>
          <p:cNvPr id="3" name="TextBox 2">
            <a:extLst>
              <a:ext uri="{FF2B5EF4-FFF2-40B4-BE49-F238E27FC236}">
                <a16:creationId xmlns:a16="http://schemas.microsoft.com/office/drawing/2014/main" id="{F86E92C5-ED6F-41F0-A356-A313963D37A8}"/>
              </a:ext>
            </a:extLst>
          </p:cNvPr>
          <p:cNvSpPr txBox="1"/>
          <p:nvPr/>
        </p:nvSpPr>
        <p:spPr>
          <a:xfrm>
            <a:off x="5143500" y="4091940"/>
            <a:ext cx="4857750" cy="2031325"/>
          </a:xfrm>
          <a:prstGeom prst="rect">
            <a:avLst/>
          </a:prstGeom>
          <a:noFill/>
        </p:spPr>
        <p:txBody>
          <a:bodyPr wrap="square" rtlCol="0">
            <a:spAutoFit/>
          </a:bodyPr>
          <a:lstStyle/>
          <a:p>
            <a:r>
              <a:rPr lang="en-IN" b="1" dirty="0"/>
              <a:t>CA Vinayaka Hegde</a:t>
            </a:r>
          </a:p>
          <a:p>
            <a:r>
              <a:rPr lang="en-IN" dirty="0"/>
              <a:t>9902586492</a:t>
            </a:r>
          </a:p>
          <a:p>
            <a:r>
              <a:rPr lang="nl-NL" dirty="0"/>
              <a:t>vinayaka@vishnudaya.com</a:t>
            </a:r>
            <a:endParaRPr lang="en-IN" dirty="0"/>
          </a:p>
          <a:p>
            <a:r>
              <a:rPr lang="en-IN" dirty="0"/>
              <a:t>Vishnu Daya &amp; Co LLP., </a:t>
            </a:r>
          </a:p>
          <a:p>
            <a:r>
              <a:rPr lang="en-IN" dirty="0"/>
              <a:t>Chartered Accountants, </a:t>
            </a:r>
          </a:p>
          <a:p>
            <a:r>
              <a:rPr lang="en-IN" dirty="0"/>
              <a:t>GF 7 &amp; 3rd Floor, Karuna Complex, No. 337, </a:t>
            </a:r>
          </a:p>
          <a:p>
            <a:r>
              <a:rPr lang="en-IN" dirty="0"/>
              <a:t>Sampige Road, Malleswaram, Bengaluru-560003</a:t>
            </a:r>
          </a:p>
        </p:txBody>
      </p:sp>
    </p:spTree>
    <p:extLst>
      <p:ext uri="{BB962C8B-B14F-4D97-AF65-F5344CB8AC3E}">
        <p14:creationId xmlns:p14="http://schemas.microsoft.com/office/powerpoint/2010/main" val="3333964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18" name="Rectangle 17">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2" name="Title 1">
            <a:extLst>
              <a:ext uri="{FF2B5EF4-FFF2-40B4-BE49-F238E27FC236}">
                <a16:creationId xmlns:a16="http://schemas.microsoft.com/office/drawing/2014/main" id="{7852F0E0-80CB-4DC7-9292-FA62F7CC9C6B}"/>
              </a:ext>
            </a:extLst>
          </p:cNvPr>
          <p:cNvSpPr>
            <a:spLocks noGrp="1"/>
          </p:cNvSpPr>
          <p:nvPr>
            <p:ph type="title"/>
          </p:nvPr>
        </p:nvSpPr>
        <p:spPr>
          <a:xfrm>
            <a:off x="7963094" y="1113764"/>
            <a:ext cx="3269749" cy="4624327"/>
          </a:xfrm>
        </p:spPr>
        <p:txBody>
          <a:bodyPr anchor="ctr">
            <a:normAutofit/>
          </a:bodyPr>
          <a:lstStyle/>
          <a:p>
            <a:r>
              <a:rPr lang="en-IN" dirty="0">
                <a:solidFill>
                  <a:srgbClr val="FFFFFF"/>
                </a:solidFill>
              </a:rPr>
              <a:t>Department Clarifications on Discounts</a:t>
            </a:r>
            <a:endParaRPr lang="en-IN" dirty="0">
              <a:solidFill>
                <a:srgbClr val="FFFFFF"/>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1FF8CB5-B717-4D17-8252-E2740C90A17F}"/>
              </a:ext>
            </a:extLst>
          </p:cNvPr>
          <p:cNvSpPr>
            <a:spLocks noGrp="1"/>
          </p:cNvSpPr>
          <p:nvPr>
            <p:ph idx="1"/>
          </p:nvPr>
        </p:nvSpPr>
        <p:spPr>
          <a:xfrm>
            <a:off x="765544" y="485678"/>
            <a:ext cx="6517758" cy="5880499"/>
          </a:xfrm>
        </p:spPr>
        <p:txBody>
          <a:bodyPr anchor="ctr">
            <a:normAutofit fontScale="92500"/>
          </a:bodyPr>
          <a:lstStyle/>
          <a:p>
            <a:pPr marL="0" indent="0">
              <a:buNone/>
            </a:pPr>
            <a:r>
              <a:rPr lang="en-IN" sz="2600" b="1" dirty="0">
                <a:latin typeface="Times New Roman" panose="02020603050405020304" pitchFamily="18" charset="0"/>
                <a:cs typeface="Times New Roman" panose="02020603050405020304" pitchFamily="18" charset="0"/>
              </a:rPr>
              <a:t>Circular No. 105/24/2019-GST 28</a:t>
            </a:r>
            <a:r>
              <a:rPr lang="en-IN" sz="2600" b="1" baseline="30000" dirty="0">
                <a:latin typeface="Times New Roman" panose="02020603050405020304" pitchFamily="18" charset="0"/>
                <a:cs typeface="Times New Roman" panose="02020603050405020304" pitchFamily="18" charset="0"/>
              </a:rPr>
              <a:t>th</a:t>
            </a:r>
            <a:r>
              <a:rPr lang="en-IN" sz="2600" b="1" dirty="0">
                <a:latin typeface="Times New Roman" panose="02020603050405020304" pitchFamily="18" charset="0"/>
                <a:cs typeface="Times New Roman" panose="02020603050405020304" pitchFamily="18" charset="0"/>
              </a:rPr>
              <a:t> June 2019</a:t>
            </a:r>
          </a:p>
          <a:p>
            <a:pPr lvl="0" algn="just"/>
            <a:r>
              <a:rPr lang="en-US" sz="2800" dirty="0"/>
              <a:t>CBIC has come out with another circular clarifying GST implication under various scenarios. Clarifications have been issued in respect of the following transactions: </a:t>
            </a:r>
          </a:p>
          <a:p>
            <a:pPr lvl="1"/>
            <a:r>
              <a:rPr lang="en-IN" sz="2400" dirty="0"/>
              <a:t>Post-sale discount given without any obligation from the dealer</a:t>
            </a:r>
            <a:endParaRPr lang="en-US" sz="2400" dirty="0"/>
          </a:p>
          <a:p>
            <a:pPr lvl="1"/>
            <a:r>
              <a:rPr lang="en-IN" sz="2400" dirty="0"/>
              <a:t>Discount in the form of incentive</a:t>
            </a:r>
            <a:endParaRPr lang="en-US" sz="2400" dirty="0"/>
          </a:p>
          <a:p>
            <a:pPr lvl="1" algn="just"/>
            <a:r>
              <a:rPr lang="en-IN" sz="2400" dirty="0"/>
              <a:t>Discount to reimburse the additional special discount given by the dealer- Margin reimbursement</a:t>
            </a:r>
            <a:endParaRPr lang="en-US" sz="2400" dirty="0"/>
          </a:p>
          <a:p>
            <a:pPr lvl="1" algn="just"/>
            <a:r>
              <a:rPr lang="en-IN" sz="2400" dirty="0"/>
              <a:t>Implication in case of post-sale discount not reduced from the value of supply in terms of section 15 (3)</a:t>
            </a:r>
            <a:endParaRPr lang="en-US" sz="2400" dirty="0"/>
          </a:p>
        </p:txBody>
      </p:sp>
      <p:sp>
        <p:nvSpPr>
          <p:cNvPr id="4" name="Footer Placeholder 3">
            <a:extLst>
              <a:ext uri="{FF2B5EF4-FFF2-40B4-BE49-F238E27FC236}">
                <a16:creationId xmlns:a16="http://schemas.microsoft.com/office/drawing/2014/main" id="{7F431C79-AD3F-4958-A954-49C337A5E3AA}"/>
              </a:ext>
            </a:extLst>
          </p:cNvPr>
          <p:cNvSpPr>
            <a:spLocks noGrp="1"/>
          </p:cNvSpPr>
          <p:nvPr>
            <p:ph type="ftr" sz="quarter" idx="11"/>
          </p:nvPr>
        </p:nvSpPr>
        <p:spPr>
          <a:xfrm>
            <a:off x="927916" y="6366177"/>
            <a:ext cx="6108179" cy="365125"/>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IN" sz="900" b="0" i="0" u="none" strike="noStrike" kern="1200" cap="all" spc="0" normalizeH="0" baseline="0" noProof="0">
                <a:ln>
                  <a:noFill/>
                </a:ln>
                <a:solidFill>
                  <a:srgbClr val="C0504D"/>
                </a:solidFill>
                <a:effectLst/>
                <a:uLnTx/>
                <a:uFillTx/>
                <a:latin typeface="Times New Roman"/>
                <a:ea typeface="+mn-ea"/>
                <a:cs typeface="+mn-cs"/>
              </a:rPr>
              <a:t>Vishnu Daya &amp; Co LLP</a:t>
            </a:r>
          </a:p>
        </p:txBody>
      </p:sp>
      <p:sp>
        <p:nvSpPr>
          <p:cNvPr id="5" name="Slide Number Placeholder 4">
            <a:extLst>
              <a:ext uri="{FF2B5EF4-FFF2-40B4-BE49-F238E27FC236}">
                <a16:creationId xmlns:a16="http://schemas.microsoft.com/office/drawing/2014/main" id="{63C017C6-E88D-49E5-BAE8-BCD1BA107286}"/>
              </a:ext>
            </a:extLst>
          </p:cNvPr>
          <p:cNvSpPr>
            <a:spLocks noGrp="1"/>
          </p:cNvSpPr>
          <p:nvPr>
            <p:ph type="sldNum" sz="quarter" idx="12"/>
          </p:nvPr>
        </p:nvSpPr>
        <p:spPr/>
        <p:txBody>
          <a:bodyPr/>
          <a:lstStyle/>
          <a:p>
            <a:fld id="{E2F7B9B7-41E6-4F1C-8DCF-213E4532A4FF}" type="slidenum">
              <a:rPr lang="en-IN" smtClean="0"/>
              <a:t>4</a:t>
            </a:fld>
            <a:endParaRPr lang="en-IN"/>
          </a:p>
        </p:txBody>
      </p:sp>
    </p:spTree>
    <p:extLst>
      <p:ext uri="{BB962C8B-B14F-4D97-AF65-F5344CB8AC3E}">
        <p14:creationId xmlns:p14="http://schemas.microsoft.com/office/powerpoint/2010/main" val="4190278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6E9E4-FABE-4116-A659-53B2EFA587B0}"/>
              </a:ext>
            </a:extLst>
          </p:cNvPr>
          <p:cNvSpPr>
            <a:spLocks noGrp="1"/>
          </p:cNvSpPr>
          <p:nvPr>
            <p:ph type="title"/>
          </p:nvPr>
        </p:nvSpPr>
        <p:spPr>
          <a:xfrm>
            <a:off x="1097280" y="286603"/>
            <a:ext cx="10058400" cy="1450757"/>
          </a:xfrm>
        </p:spPr>
        <p:txBody>
          <a:bodyPr/>
          <a:lstStyle/>
          <a:p>
            <a:r>
              <a:rPr lang="en-US" dirty="0"/>
              <a:t>Post-sale discount without any obligation from the dealer</a:t>
            </a:r>
            <a:endParaRPr lang="en-IN" dirty="0"/>
          </a:p>
        </p:txBody>
      </p:sp>
      <p:sp>
        <p:nvSpPr>
          <p:cNvPr id="3" name="Content Placeholder 2">
            <a:extLst>
              <a:ext uri="{FF2B5EF4-FFF2-40B4-BE49-F238E27FC236}">
                <a16:creationId xmlns:a16="http://schemas.microsoft.com/office/drawing/2014/main" id="{ED1C196C-5CDE-4FD0-95FD-BD2E471CB1B6}"/>
              </a:ext>
            </a:extLst>
          </p:cNvPr>
          <p:cNvSpPr>
            <a:spLocks noGrp="1"/>
          </p:cNvSpPr>
          <p:nvPr>
            <p:ph idx="1"/>
          </p:nvPr>
        </p:nvSpPr>
        <p:spPr>
          <a:xfrm>
            <a:off x="1154082" y="1845734"/>
            <a:ext cx="10058400" cy="1195640"/>
          </a:xfrm>
        </p:spPr>
        <p:style>
          <a:lnRef idx="2">
            <a:schemeClr val="accent2"/>
          </a:lnRef>
          <a:fillRef idx="1">
            <a:schemeClr val="lt1"/>
          </a:fillRef>
          <a:effectRef idx="0">
            <a:schemeClr val="accent2"/>
          </a:effectRef>
          <a:fontRef idx="minor">
            <a:schemeClr val="dk1"/>
          </a:fontRef>
        </p:style>
        <p:txBody>
          <a:bodyPr>
            <a:normAutofit/>
          </a:bodyPr>
          <a:lstStyle/>
          <a:p>
            <a:pPr marL="0" indent="0" algn="ctr">
              <a:buNone/>
            </a:pPr>
            <a:r>
              <a:rPr lang="en-US" sz="2400" dirty="0"/>
              <a:t>This is normal discount given post sales. The same may be ad hoc or based on the volume of purchase. It could be pre-agreed or not as well. GST implication in such case would be as under:</a:t>
            </a:r>
            <a:endParaRPr lang="en-IN" sz="2400" dirty="0"/>
          </a:p>
        </p:txBody>
      </p:sp>
      <p:sp>
        <p:nvSpPr>
          <p:cNvPr id="4" name="Footer Placeholder 3">
            <a:extLst>
              <a:ext uri="{FF2B5EF4-FFF2-40B4-BE49-F238E27FC236}">
                <a16:creationId xmlns:a16="http://schemas.microsoft.com/office/drawing/2014/main" id="{0445A9F8-6B27-4114-9652-A41F5C745579}"/>
              </a:ext>
            </a:extLst>
          </p:cNvPr>
          <p:cNvSpPr>
            <a:spLocks noGrp="1"/>
          </p:cNvSpPr>
          <p:nvPr>
            <p:ph type="ftr" sz="quarter" idx="11"/>
          </p:nvPr>
        </p:nvSpPr>
        <p:spPr/>
        <p:txBody>
          <a:bodyPr/>
          <a:lstStyle/>
          <a:p>
            <a:r>
              <a:rPr lang="en-IN"/>
              <a:t>Vishnu Daya &amp; Co LLP</a:t>
            </a:r>
          </a:p>
        </p:txBody>
      </p:sp>
      <p:sp>
        <p:nvSpPr>
          <p:cNvPr id="5" name="Slide Number Placeholder 4">
            <a:extLst>
              <a:ext uri="{FF2B5EF4-FFF2-40B4-BE49-F238E27FC236}">
                <a16:creationId xmlns:a16="http://schemas.microsoft.com/office/drawing/2014/main" id="{536743A1-881B-42BB-AAF4-01F9550D180E}"/>
              </a:ext>
            </a:extLst>
          </p:cNvPr>
          <p:cNvSpPr>
            <a:spLocks noGrp="1"/>
          </p:cNvSpPr>
          <p:nvPr>
            <p:ph type="sldNum" sz="quarter" idx="12"/>
          </p:nvPr>
        </p:nvSpPr>
        <p:spPr/>
        <p:txBody>
          <a:bodyPr/>
          <a:lstStyle/>
          <a:p>
            <a:fld id="{10A3B403-5FFD-46A6-B1DB-EDE53662DF3E}" type="slidenum">
              <a:rPr lang="en-IN" smtClean="0"/>
              <a:t>5</a:t>
            </a:fld>
            <a:endParaRPr lang="en-IN"/>
          </a:p>
        </p:txBody>
      </p:sp>
      <p:sp>
        <p:nvSpPr>
          <p:cNvPr id="9" name="Diamond 8">
            <a:extLst>
              <a:ext uri="{FF2B5EF4-FFF2-40B4-BE49-F238E27FC236}">
                <a16:creationId xmlns:a16="http://schemas.microsoft.com/office/drawing/2014/main" id="{B2B9A3D1-07D0-414F-AE5D-403F80843576}"/>
              </a:ext>
            </a:extLst>
          </p:cNvPr>
          <p:cNvSpPr/>
          <p:nvPr/>
        </p:nvSpPr>
        <p:spPr>
          <a:xfrm>
            <a:off x="5038368" y="3565337"/>
            <a:ext cx="2289827" cy="2249053"/>
          </a:xfrm>
          <a:prstGeom prst="diamond">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Discount Pre-agreed [as per sec 15 (3)]</a:t>
            </a:r>
            <a:endParaRPr lang="en-IN" dirty="0"/>
          </a:p>
        </p:txBody>
      </p:sp>
      <p:cxnSp>
        <p:nvCxnSpPr>
          <p:cNvPr id="11" name="Straight Arrow Connector 10">
            <a:extLst>
              <a:ext uri="{FF2B5EF4-FFF2-40B4-BE49-F238E27FC236}">
                <a16:creationId xmlns:a16="http://schemas.microsoft.com/office/drawing/2014/main" id="{937D2E0C-DF38-4F96-8CA9-29C6A1810949}"/>
              </a:ext>
            </a:extLst>
          </p:cNvPr>
          <p:cNvCxnSpPr>
            <a:cxnSpLocks/>
            <a:stCxn id="3" idx="2"/>
            <a:endCxn id="9" idx="0"/>
          </p:cNvCxnSpPr>
          <p:nvPr/>
        </p:nvCxnSpPr>
        <p:spPr>
          <a:xfrm>
            <a:off x="6183282" y="3041374"/>
            <a:ext cx="0" cy="52396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7" name="Rectangle 16">
            <a:extLst>
              <a:ext uri="{FF2B5EF4-FFF2-40B4-BE49-F238E27FC236}">
                <a16:creationId xmlns:a16="http://schemas.microsoft.com/office/drawing/2014/main" id="{090B89A9-E6DA-4F1F-B4B9-D009F3EEAE0F}"/>
              </a:ext>
            </a:extLst>
          </p:cNvPr>
          <p:cNvSpPr/>
          <p:nvPr/>
        </p:nvSpPr>
        <p:spPr>
          <a:xfrm>
            <a:off x="8438323" y="3879823"/>
            <a:ext cx="2774160" cy="162007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en-US" dirty="0"/>
              <a:t>Issue Commercial CN – No declaration in GSTR1 – No reduction from output tax liability. Dealer need not to reverse ITC provided full GST paid to supplier.</a:t>
            </a:r>
            <a:endParaRPr lang="en-IN" dirty="0"/>
          </a:p>
        </p:txBody>
      </p:sp>
      <p:sp>
        <p:nvSpPr>
          <p:cNvPr id="18" name="Rectangle 17">
            <a:extLst>
              <a:ext uri="{FF2B5EF4-FFF2-40B4-BE49-F238E27FC236}">
                <a16:creationId xmlns:a16="http://schemas.microsoft.com/office/drawing/2014/main" id="{126964CB-E5EE-4AA0-87A6-69DD22A3ABAF}"/>
              </a:ext>
            </a:extLst>
          </p:cNvPr>
          <p:cNvSpPr/>
          <p:nvPr/>
        </p:nvSpPr>
        <p:spPr>
          <a:xfrm>
            <a:off x="1154082" y="3879822"/>
            <a:ext cx="2774159" cy="162007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en-US" dirty="0"/>
              <a:t>Issue Credit Note as per GST – declare in GSTR1 – claim reduction from the output tax payable. Dealer to reverse ITC</a:t>
            </a:r>
            <a:endParaRPr lang="en-IN" dirty="0"/>
          </a:p>
        </p:txBody>
      </p:sp>
      <p:cxnSp>
        <p:nvCxnSpPr>
          <p:cNvPr id="20" name="Straight Arrow Connector 19">
            <a:extLst>
              <a:ext uri="{FF2B5EF4-FFF2-40B4-BE49-F238E27FC236}">
                <a16:creationId xmlns:a16="http://schemas.microsoft.com/office/drawing/2014/main" id="{1E421196-69E6-42AF-9DF0-CE2BC7F6AED6}"/>
              </a:ext>
            </a:extLst>
          </p:cNvPr>
          <p:cNvCxnSpPr>
            <a:cxnSpLocks/>
            <a:stCxn id="9" idx="3"/>
            <a:endCxn id="17" idx="1"/>
          </p:cNvCxnSpPr>
          <p:nvPr/>
        </p:nvCxnSpPr>
        <p:spPr>
          <a:xfrm flipV="1">
            <a:off x="7328195" y="4689863"/>
            <a:ext cx="1110128" cy="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2" name="Straight Arrow Connector 21">
            <a:extLst>
              <a:ext uri="{FF2B5EF4-FFF2-40B4-BE49-F238E27FC236}">
                <a16:creationId xmlns:a16="http://schemas.microsoft.com/office/drawing/2014/main" id="{D42B7A78-80D4-4F0E-90E8-DE2CB793E757}"/>
              </a:ext>
            </a:extLst>
          </p:cNvPr>
          <p:cNvCxnSpPr>
            <a:cxnSpLocks/>
            <a:stCxn id="9" idx="1"/>
            <a:endCxn id="18" idx="3"/>
          </p:cNvCxnSpPr>
          <p:nvPr/>
        </p:nvCxnSpPr>
        <p:spPr>
          <a:xfrm flipH="1" flipV="1">
            <a:off x="3928241" y="4689862"/>
            <a:ext cx="1110127" cy="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5" name="TextBox 24">
            <a:extLst>
              <a:ext uri="{FF2B5EF4-FFF2-40B4-BE49-F238E27FC236}">
                <a16:creationId xmlns:a16="http://schemas.microsoft.com/office/drawing/2014/main" id="{F4AE21C2-B71F-43AD-8A93-3D30D2C42D9B}"/>
              </a:ext>
            </a:extLst>
          </p:cNvPr>
          <p:cNvSpPr txBox="1"/>
          <p:nvPr/>
        </p:nvSpPr>
        <p:spPr>
          <a:xfrm>
            <a:off x="4000871" y="4182499"/>
            <a:ext cx="1003082" cy="369332"/>
          </a:xfrm>
          <a:prstGeom prst="rect">
            <a:avLst/>
          </a:prstGeom>
          <a:solidFill>
            <a:schemeClr val="accent2"/>
          </a:solidFill>
        </p:spPr>
        <p:txBody>
          <a:bodyPr wrap="square" rtlCol="0">
            <a:spAutoFit/>
          </a:bodyPr>
          <a:lstStyle/>
          <a:p>
            <a:pPr algn="ctr"/>
            <a:r>
              <a:rPr lang="en-US" b="1" dirty="0">
                <a:solidFill>
                  <a:schemeClr val="bg1"/>
                </a:solidFill>
              </a:rPr>
              <a:t>Yes</a:t>
            </a:r>
            <a:endParaRPr lang="en-IN" b="1" dirty="0">
              <a:solidFill>
                <a:schemeClr val="bg1"/>
              </a:solidFill>
            </a:endParaRPr>
          </a:p>
        </p:txBody>
      </p:sp>
      <p:sp>
        <p:nvSpPr>
          <p:cNvPr id="26" name="TextBox 25">
            <a:extLst>
              <a:ext uri="{FF2B5EF4-FFF2-40B4-BE49-F238E27FC236}">
                <a16:creationId xmlns:a16="http://schemas.microsoft.com/office/drawing/2014/main" id="{3514EE6D-9840-4062-A517-386C1145060E}"/>
              </a:ext>
            </a:extLst>
          </p:cNvPr>
          <p:cNvSpPr txBox="1"/>
          <p:nvPr/>
        </p:nvSpPr>
        <p:spPr>
          <a:xfrm>
            <a:off x="7305260" y="4182499"/>
            <a:ext cx="1003082" cy="369332"/>
          </a:xfrm>
          <a:prstGeom prst="rect">
            <a:avLst/>
          </a:prstGeom>
          <a:solidFill>
            <a:schemeClr val="accent2"/>
          </a:solidFill>
        </p:spPr>
        <p:txBody>
          <a:bodyPr wrap="square" rtlCol="0">
            <a:spAutoFit/>
          </a:bodyPr>
          <a:lstStyle/>
          <a:p>
            <a:pPr algn="ctr"/>
            <a:r>
              <a:rPr lang="en-US" b="1" dirty="0">
                <a:solidFill>
                  <a:schemeClr val="bg1"/>
                </a:solidFill>
              </a:rPr>
              <a:t>No</a:t>
            </a:r>
            <a:endParaRPr lang="en-IN" b="1" dirty="0">
              <a:solidFill>
                <a:schemeClr val="bg1"/>
              </a:solidFill>
            </a:endParaRPr>
          </a:p>
        </p:txBody>
      </p:sp>
    </p:spTree>
    <p:extLst>
      <p:ext uri="{BB962C8B-B14F-4D97-AF65-F5344CB8AC3E}">
        <p14:creationId xmlns:p14="http://schemas.microsoft.com/office/powerpoint/2010/main" val="3077168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C59D6-5C18-49AA-B657-3B0926AF8E97}"/>
              </a:ext>
            </a:extLst>
          </p:cNvPr>
          <p:cNvSpPr>
            <a:spLocks noGrp="1"/>
          </p:cNvSpPr>
          <p:nvPr>
            <p:ph type="title"/>
          </p:nvPr>
        </p:nvSpPr>
        <p:spPr/>
        <p:txBody>
          <a:bodyPr/>
          <a:lstStyle/>
          <a:p>
            <a:r>
              <a:rPr lang="en-US" dirty="0"/>
              <a:t>Post-sale discount in the form of incentive</a:t>
            </a:r>
            <a:endParaRPr lang="en-IN" dirty="0"/>
          </a:p>
        </p:txBody>
      </p:sp>
      <p:sp>
        <p:nvSpPr>
          <p:cNvPr id="3" name="Content Placeholder 2">
            <a:extLst>
              <a:ext uri="{FF2B5EF4-FFF2-40B4-BE49-F238E27FC236}">
                <a16:creationId xmlns:a16="http://schemas.microsoft.com/office/drawing/2014/main" id="{B3846D9C-CBC1-4602-B4B1-502FD4AF2547}"/>
              </a:ext>
            </a:extLst>
          </p:cNvPr>
          <p:cNvSpPr>
            <a:spLocks noGrp="1"/>
          </p:cNvSpPr>
          <p:nvPr>
            <p:ph idx="1"/>
          </p:nvPr>
        </p:nvSpPr>
        <p:spPr>
          <a:xfrm>
            <a:off x="1097279" y="1845734"/>
            <a:ext cx="10058400" cy="917344"/>
          </a:xfrm>
        </p:spPr>
        <p:txBody>
          <a:bodyPr>
            <a:normAutofit/>
          </a:bodyPr>
          <a:lstStyle/>
          <a:p>
            <a:pPr algn="just"/>
            <a:r>
              <a:rPr lang="en-US" dirty="0"/>
              <a:t>Existence of </a:t>
            </a:r>
            <a:r>
              <a:rPr lang="en-US" i="1" dirty="0"/>
              <a:t>quid pro quo. </a:t>
            </a:r>
            <a:r>
              <a:rPr lang="en-US" dirty="0"/>
              <a:t>Supplier gives discount in exchange certain activity by the recipient dealer other than mere purchase. This could be in the form of </a:t>
            </a:r>
            <a:r>
              <a:rPr lang="en-IN" dirty="0"/>
              <a:t>undertaking special sales drive, advertisement campaign, exhibition etc. Treated as a supply of service by the Recipient.</a:t>
            </a:r>
          </a:p>
        </p:txBody>
      </p:sp>
      <p:sp>
        <p:nvSpPr>
          <p:cNvPr id="4" name="Footer Placeholder 3">
            <a:extLst>
              <a:ext uri="{FF2B5EF4-FFF2-40B4-BE49-F238E27FC236}">
                <a16:creationId xmlns:a16="http://schemas.microsoft.com/office/drawing/2014/main" id="{A9D886B5-6BB4-4EFB-A86D-E578FC1D2843}"/>
              </a:ext>
            </a:extLst>
          </p:cNvPr>
          <p:cNvSpPr>
            <a:spLocks noGrp="1"/>
          </p:cNvSpPr>
          <p:nvPr>
            <p:ph type="ftr" sz="quarter" idx="11"/>
          </p:nvPr>
        </p:nvSpPr>
        <p:spPr/>
        <p:txBody>
          <a:bodyPr/>
          <a:lstStyle/>
          <a:p>
            <a:r>
              <a:rPr lang="en-IN"/>
              <a:t>Vishnu Daya &amp; Co LLP</a:t>
            </a:r>
          </a:p>
        </p:txBody>
      </p:sp>
      <p:sp>
        <p:nvSpPr>
          <p:cNvPr id="5" name="Slide Number Placeholder 4">
            <a:extLst>
              <a:ext uri="{FF2B5EF4-FFF2-40B4-BE49-F238E27FC236}">
                <a16:creationId xmlns:a16="http://schemas.microsoft.com/office/drawing/2014/main" id="{18E1176A-72B4-4B3F-A31A-FE9F559FBEF4}"/>
              </a:ext>
            </a:extLst>
          </p:cNvPr>
          <p:cNvSpPr>
            <a:spLocks noGrp="1"/>
          </p:cNvSpPr>
          <p:nvPr>
            <p:ph type="sldNum" sz="quarter" idx="12"/>
          </p:nvPr>
        </p:nvSpPr>
        <p:spPr/>
        <p:txBody>
          <a:bodyPr/>
          <a:lstStyle/>
          <a:p>
            <a:fld id="{10A3B403-5FFD-46A6-B1DB-EDE53662DF3E}" type="slidenum">
              <a:rPr lang="en-IN" smtClean="0"/>
              <a:t>6</a:t>
            </a:fld>
            <a:endParaRPr lang="en-IN"/>
          </a:p>
        </p:txBody>
      </p:sp>
      <p:sp>
        <p:nvSpPr>
          <p:cNvPr id="6" name="Rectangle 5">
            <a:extLst>
              <a:ext uri="{FF2B5EF4-FFF2-40B4-BE49-F238E27FC236}">
                <a16:creationId xmlns:a16="http://schemas.microsoft.com/office/drawing/2014/main" id="{5EE100B0-8D53-4629-B930-40697A9B77E4}"/>
              </a:ext>
            </a:extLst>
          </p:cNvPr>
          <p:cNvSpPr/>
          <p:nvPr/>
        </p:nvSpPr>
        <p:spPr>
          <a:xfrm>
            <a:off x="1097279" y="3717235"/>
            <a:ext cx="2842591" cy="629109"/>
          </a:xfrm>
          <a:prstGeom prst="rect">
            <a:avLst/>
          </a:prstGeom>
        </p:spPr>
        <p:style>
          <a:lnRef idx="2">
            <a:schemeClr val="accent2"/>
          </a:lnRef>
          <a:fillRef idx="1">
            <a:schemeClr val="lt1"/>
          </a:fillRef>
          <a:effectRef idx="0">
            <a:schemeClr val="accent2"/>
          </a:effectRef>
          <a:fontRef idx="minor">
            <a:schemeClr val="dk1"/>
          </a:fontRef>
        </p:style>
        <p:txBody>
          <a:bodyPr vert="horz" lIns="0" tIns="45720" rIns="0" bIns="45720" rtlCol="0">
            <a:normAutofit/>
          </a:bodyPr>
          <a:lstStyle/>
          <a:p>
            <a:pPr algn="ctr" defTabSz="914400">
              <a:lnSpc>
                <a:spcPct val="90000"/>
              </a:lnSpc>
              <a:spcBef>
                <a:spcPts val="1200"/>
              </a:spcBef>
              <a:spcAft>
                <a:spcPts val="200"/>
              </a:spcAft>
              <a:buClr>
                <a:schemeClr val="accent1"/>
              </a:buClr>
              <a:buSzPct val="100000"/>
            </a:pPr>
            <a:r>
              <a:rPr lang="en-US" sz="2400" dirty="0">
                <a:solidFill>
                  <a:schemeClr val="dk1"/>
                </a:solidFill>
              </a:rPr>
              <a:t>Supplier</a:t>
            </a:r>
            <a:endParaRPr lang="en-IN" sz="2400" dirty="0">
              <a:solidFill>
                <a:schemeClr val="dk1"/>
              </a:solidFill>
            </a:endParaRPr>
          </a:p>
        </p:txBody>
      </p:sp>
      <p:sp>
        <p:nvSpPr>
          <p:cNvPr id="7" name="Rectangle 6">
            <a:extLst>
              <a:ext uri="{FF2B5EF4-FFF2-40B4-BE49-F238E27FC236}">
                <a16:creationId xmlns:a16="http://schemas.microsoft.com/office/drawing/2014/main" id="{21136E7C-02B5-4E93-97C5-99693D3ED3F8}"/>
              </a:ext>
            </a:extLst>
          </p:cNvPr>
          <p:cNvSpPr/>
          <p:nvPr/>
        </p:nvSpPr>
        <p:spPr>
          <a:xfrm>
            <a:off x="8369892" y="3717234"/>
            <a:ext cx="2842591" cy="629109"/>
          </a:xfrm>
          <a:prstGeom prst="rect">
            <a:avLst/>
          </a:prstGeom>
        </p:spPr>
        <p:style>
          <a:lnRef idx="2">
            <a:schemeClr val="accent2"/>
          </a:lnRef>
          <a:fillRef idx="1">
            <a:schemeClr val="lt1"/>
          </a:fillRef>
          <a:effectRef idx="0">
            <a:schemeClr val="accent2"/>
          </a:effectRef>
          <a:fontRef idx="minor">
            <a:schemeClr val="dk1"/>
          </a:fontRef>
        </p:style>
        <p:txBody>
          <a:bodyPr vert="horz" lIns="0" tIns="45720" rIns="0" bIns="45720" rtlCol="0">
            <a:normAutofit/>
          </a:bodyPr>
          <a:lstStyle/>
          <a:p>
            <a:pPr marL="91440" indent="-91440" algn="ctr" defTabSz="914400">
              <a:lnSpc>
                <a:spcPct val="90000"/>
              </a:lnSpc>
              <a:spcBef>
                <a:spcPts val="1200"/>
              </a:spcBef>
              <a:spcAft>
                <a:spcPts val="200"/>
              </a:spcAft>
              <a:buClr>
                <a:schemeClr val="accent1"/>
              </a:buClr>
              <a:buSzPct val="100000"/>
              <a:buFont typeface="Calibri" panose="020F0502020204030204" pitchFamily="34" charset="0"/>
              <a:buChar char=" "/>
            </a:pPr>
            <a:r>
              <a:rPr lang="en-US" sz="2400" dirty="0">
                <a:solidFill>
                  <a:schemeClr val="dk1"/>
                </a:solidFill>
              </a:rPr>
              <a:t>Recipient</a:t>
            </a:r>
            <a:endParaRPr lang="en-IN" sz="2400" dirty="0">
              <a:solidFill>
                <a:schemeClr val="dk1"/>
              </a:solidFill>
            </a:endParaRPr>
          </a:p>
        </p:txBody>
      </p:sp>
      <p:cxnSp>
        <p:nvCxnSpPr>
          <p:cNvPr id="9" name="Connector: Elbow 8">
            <a:extLst>
              <a:ext uri="{FF2B5EF4-FFF2-40B4-BE49-F238E27FC236}">
                <a16:creationId xmlns:a16="http://schemas.microsoft.com/office/drawing/2014/main" id="{025A43A6-ED23-4CF4-8D25-0F8E766CBDB9}"/>
              </a:ext>
            </a:extLst>
          </p:cNvPr>
          <p:cNvCxnSpPr>
            <a:cxnSpLocks/>
            <a:stCxn id="6" idx="0"/>
            <a:endCxn id="7" idx="0"/>
          </p:cNvCxnSpPr>
          <p:nvPr/>
        </p:nvCxnSpPr>
        <p:spPr>
          <a:xfrm rot="5400000" flipH="1" flipV="1">
            <a:off x="6154881" y="80929"/>
            <a:ext cx="1" cy="7272613"/>
          </a:xfrm>
          <a:prstGeom prst="bentConnector3">
            <a:avLst>
              <a:gd name="adj1" fmla="val 22860100000"/>
            </a:avLst>
          </a:prstGeom>
          <a:ln>
            <a:headEnd type="triangle"/>
            <a:tailEnd type="triangle"/>
          </a:ln>
        </p:spPr>
        <p:style>
          <a:lnRef idx="1">
            <a:schemeClr val="accent2"/>
          </a:lnRef>
          <a:fillRef idx="0">
            <a:schemeClr val="accent2"/>
          </a:fillRef>
          <a:effectRef idx="0">
            <a:schemeClr val="accent2"/>
          </a:effectRef>
          <a:fontRef idx="minor">
            <a:schemeClr val="tx1"/>
          </a:fontRef>
        </p:style>
      </p:cxnSp>
      <p:sp>
        <p:nvSpPr>
          <p:cNvPr id="13" name="Arrow: Right 12">
            <a:extLst>
              <a:ext uri="{FF2B5EF4-FFF2-40B4-BE49-F238E27FC236}">
                <a16:creationId xmlns:a16="http://schemas.microsoft.com/office/drawing/2014/main" id="{19553969-6DB6-4206-80DE-6602A1E81FF5}"/>
              </a:ext>
            </a:extLst>
          </p:cNvPr>
          <p:cNvSpPr/>
          <p:nvPr/>
        </p:nvSpPr>
        <p:spPr>
          <a:xfrm>
            <a:off x="2518574" y="2763078"/>
            <a:ext cx="2236304" cy="665922"/>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a:t>Supply of Goods</a:t>
            </a:r>
            <a:endParaRPr lang="en-IN" dirty="0"/>
          </a:p>
        </p:txBody>
      </p:sp>
      <p:sp>
        <p:nvSpPr>
          <p:cNvPr id="15" name="Arrow: Left 14">
            <a:extLst>
              <a:ext uri="{FF2B5EF4-FFF2-40B4-BE49-F238E27FC236}">
                <a16:creationId xmlns:a16="http://schemas.microsoft.com/office/drawing/2014/main" id="{1D8720E7-E5F0-43A1-8E80-82F9B1A140C8}"/>
              </a:ext>
            </a:extLst>
          </p:cNvPr>
          <p:cNvSpPr/>
          <p:nvPr/>
        </p:nvSpPr>
        <p:spPr>
          <a:xfrm>
            <a:off x="7555587" y="2775634"/>
            <a:ext cx="2235600" cy="666000"/>
          </a:xfrm>
          <a:prstGeom prst="leftArrow">
            <a:avLst/>
          </a:prstGeom>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Payment of Price</a:t>
            </a:r>
            <a:endParaRPr lang="en-IN" dirty="0"/>
          </a:p>
        </p:txBody>
      </p:sp>
      <p:sp>
        <p:nvSpPr>
          <p:cNvPr id="16" name="Rectangle 15">
            <a:extLst>
              <a:ext uri="{FF2B5EF4-FFF2-40B4-BE49-F238E27FC236}">
                <a16:creationId xmlns:a16="http://schemas.microsoft.com/office/drawing/2014/main" id="{F486E7CB-E1A0-489E-BCCE-D485FB337F9E}"/>
              </a:ext>
            </a:extLst>
          </p:cNvPr>
          <p:cNvSpPr/>
          <p:nvPr/>
        </p:nvSpPr>
        <p:spPr>
          <a:xfrm>
            <a:off x="4996972" y="3038679"/>
            <a:ext cx="2315818" cy="390321"/>
          </a:xfrm>
          <a:prstGeom prst="rect">
            <a:avLst/>
          </a:prstGeom>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Supply 1</a:t>
            </a:r>
            <a:endParaRPr lang="en-IN" dirty="0"/>
          </a:p>
        </p:txBody>
      </p:sp>
      <p:cxnSp>
        <p:nvCxnSpPr>
          <p:cNvPr id="20" name="Connector: Elbow 19">
            <a:extLst>
              <a:ext uri="{FF2B5EF4-FFF2-40B4-BE49-F238E27FC236}">
                <a16:creationId xmlns:a16="http://schemas.microsoft.com/office/drawing/2014/main" id="{90ED86D9-314C-4BFF-AB7A-D375244A0593}"/>
              </a:ext>
            </a:extLst>
          </p:cNvPr>
          <p:cNvCxnSpPr>
            <a:stCxn id="6" idx="2"/>
            <a:endCxn id="7" idx="2"/>
          </p:cNvCxnSpPr>
          <p:nvPr/>
        </p:nvCxnSpPr>
        <p:spPr>
          <a:xfrm rot="5400000" flipH="1" flipV="1">
            <a:off x="6154880" y="710037"/>
            <a:ext cx="1" cy="7272613"/>
          </a:xfrm>
          <a:prstGeom prst="bentConnector3">
            <a:avLst>
              <a:gd name="adj1" fmla="val -22860000000"/>
            </a:avLst>
          </a:prstGeom>
          <a:ln>
            <a:headEnd type="triangle"/>
            <a:tailEnd type="triangle"/>
          </a:ln>
        </p:spPr>
        <p:style>
          <a:lnRef idx="1">
            <a:schemeClr val="accent2"/>
          </a:lnRef>
          <a:fillRef idx="0">
            <a:schemeClr val="accent2"/>
          </a:fillRef>
          <a:effectRef idx="0">
            <a:schemeClr val="accent2"/>
          </a:effectRef>
          <a:fontRef idx="minor">
            <a:schemeClr val="tx1"/>
          </a:fontRef>
        </p:style>
      </p:cxnSp>
      <p:sp>
        <p:nvSpPr>
          <p:cNvPr id="24" name="Arrow: Right 23">
            <a:extLst>
              <a:ext uri="{FF2B5EF4-FFF2-40B4-BE49-F238E27FC236}">
                <a16:creationId xmlns:a16="http://schemas.microsoft.com/office/drawing/2014/main" id="{516FE9DF-D82C-419E-A00D-6CC50B4049A6}"/>
              </a:ext>
            </a:extLst>
          </p:cNvPr>
          <p:cNvSpPr/>
          <p:nvPr/>
        </p:nvSpPr>
        <p:spPr>
          <a:xfrm>
            <a:off x="2518574" y="4605579"/>
            <a:ext cx="2433600" cy="950400"/>
          </a:xfrm>
          <a:prstGeom prst="rightArrow">
            <a:avLst/>
          </a:prstGeom>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Payment in the form of discount</a:t>
            </a:r>
            <a:endParaRPr lang="en-IN" sz="1600" dirty="0"/>
          </a:p>
        </p:txBody>
      </p:sp>
      <p:sp>
        <p:nvSpPr>
          <p:cNvPr id="25" name="Arrow: Left 24">
            <a:extLst>
              <a:ext uri="{FF2B5EF4-FFF2-40B4-BE49-F238E27FC236}">
                <a16:creationId xmlns:a16="http://schemas.microsoft.com/office/drawing/2014/main" id="{CDE0D155-FB0A-49B3-83BE-877FADFE0F9C}"/>
              </a:ext>
            </a:extLst>
          </p:cNvPr>
          <p:cNvSpPr/>
          <p:nvPr/>
        </p:nvSpPr>
        <p:spPr>
          <a:xfrm>
            <a:off x="7357609" y="4605579"/>
            <a:ext cx="2433578" cy="949457"/>
          </a:xfrm>
          <a:prstGeom prst="leftArrow">
            <a:avLst/>
          </a:prstGeom>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Supply of promotional service</a:t>
            </a:r>
            <a:endParaRPr lang="en-IN" sz="1600" dirty="0"/>
          </a:p>
        </p:txBody>
      </p:sp>
      <p:sp>
        <p:nvSpPr>
          <p:cNvPr id="26" name="Rectangle 25">
            <a:extLst>
              <a:ext uri="{FF2B5EF4-FFF2-40B4-BE49-F238E27FC236}">
                <a16:creationId xmlns:a16="http://schemas.microsoft.com/office/drawing/2014/main" id="{6C4C47CD-8F12-4A64-BD2C-AD6C7F5CBB38}"/>
              </a:ext>
            </a:extLst>
          </p:cNvPr>
          <p:cNvSpPr/>
          <p:nvPr/>
        </p:nvSpPr>
        <p:spPr>
          <a:xfrm>
            <a:off x="4996972" y="4868624"/>
            <a:ext cx="2315818" cy="390321"/>
          </a:xfrm>
          <a:prstGeom prst="rect">
            <a:avLst/>
          </a:prstGeom>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Supply 2</a:t>
            </a:r>
            <a:endParaRPr lang="en-IN" dirty="0"/>
          </a:p>
        </p:txBody>
      </p:sp>
      <p:sp>
        <p:nvSpPr>
          <p:cNvPr id="27" name="TextBox 26">
            <a:extLst>
              <a:ext uri="{FF2B5EF4-FFF2-40B4-BE49-F238E27FC236}">
                <a16:creationId xmlns:a16="http://schemas.microsoft.com/office/drawing/2014/main" id="{AF2B4D0D-EC62-4B00-9537-BC00866FEB0C}"/>
              </a:ext>
            </a:extLst>
          </p:cNvPr>
          <p:cNvSpPr txBox="1"/>
          <p:nvPr/>
        </p:nvSpPr>
        <p:spPr>
          <a:xfrm>
            <a:off x="1097279" y="5581536"/>
            <a:ext cx="10714382"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a:t>For Supply 1 – Tax Invoice would be raised by Supplier    For Supply 2 – Tax Invoice to be raised by the Recipient</a:t>
            </a:r>
            <a:endParaRPr lang="en-IN" dirty="0"/>
          </a:p>
        </p:txBody>
      </p:sp>
    </p:spTree>
    <p:extLst>
      <p:ext uri="{BB962C8B-B14F-4D97-AF65-F5344CB8AC3E}">
        <p14:creationId xmlns:p14="http://schemas.microsoft.com/office/powerpoint/2010/main" val="2176914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45E9C8-4F69-49E9-BDC5-2C9699DEF496}"/>
              </a:ext>
            </a:extLst>
          </p:cNvPr>
          <p:cNvSpPr>
            <a:spLocks noGrp="1"/>
          </p:cNvSpPr>
          <p:nvPr>
            <p:ph type="title"/>
          </p:nvPr>
        </p:nvSpPr>
        <p:spPr>
          <a:xfrm>
            <a:off x="959157" y="1113764"/>
            <a:ext cx="3269749" cy="4624327"/>
          </a:xfrm>
        </p:spPr>
        <p:txBody>
          <a:bodyPr anchor="ctr">
            <a:normAutofit/>
          </a:bodyPr>
          <a:lstStyle/>
          <a:p>
            <a:r>
              <a:rPr lang="en-IN" sz="2700" dirty="0">
                <a:solidFill>
                  <a:srgbClr val="FFFFFF"/>
                </a:solidFill>
              </a:rPr>
              <a:t>Margin Reimbursement</a:t>
            </a:r>
          </a:p>
        </p:txBody>
      </p:sp>
      <p:sp>
        <p:nvSpPr>
          <p:cNvPr id="3" name="Content Placeholder 2">
            <a:extLst>
              <a:ext uri="{FF2B5EF4-FFF2-40B4-BE49-F238E27FC236}">
                <a16:creationId xmlns:a16="http://schemas.microsoft.com/office/drawing/2014/main" id="{8BD719C7-25C4-43FF-B52D-43EB4CDD760A}"/>
              </a:ext>
            </a:extLst>
          </p:cNvPr>
          <p:cNvSpPr>
            <a:spLocks noGrp="1"/>
          </p:cNvSpPr>
          <p:nvPr>
            <p:ph idx="1"/>
          </p:nvPr>
        </p:nvSpPr>
        <p:spPr>
          <a:xfrm>
            <a:off x="5007051" y="505022"/>
            <a:ext cx="6603757" cy="2280708"/>
          </a:xfrm>
        </p:spPr>
        <p:txBody>
          <a:bodyPr anchor="ctr">
            <a:normAutofit/>
          </a:bodyPr>
          <a:lstStyle/>
          <a:p>
            <a:pPr algn="just"/>
            <a:r>
              <a:rPr lang="en-IN" sz="2000" dirty="0"/>
              <a:t>Special discount given to dealer to reimburse the additional discount given by him to the customer – It is clarified that such additional discount would represent the consideration flowing from the supplier of goods to the dealer for the supply made by dealer to the customer. Dealer would be liable for payment of GST on the gross amount and not on the reduced price. </a:t>
            </a:r>
          </a:p>
        </p:txBody>
      </p:sp>
      <p:sp>
        <p:nvSpPr>
          <p:cNvPr id="4" name="Footer Placeholder 3">
            <a:extLst>
              <a:ext uri="{FF2B5EF4-FFF2-40B4-BE49-F238E27FC236}">
                <a16:creationId xmlns:a16="http://schemas.microsoft.com/office/drawing/2014/main" id="{232593DA-7A66-48A5-9BE6-AE640EDFC775}"/>
              </a:ext>
            </a:extLst>
          </p:cNvPr>
          <p:cNvSpPr>
            <a:spLocks noGrp="1"/>
          </p:cNvSpPr>
          <p:nvPr>
            <p:ph type="ftr" sz="quarter" idx="11"/>
          </p:nvPr>
        </p:nvSpPr>
        <p:spPr>
          <a:xfrm>
            <a:off x="5155905" y="6421018"/>
            <a:ext cx="4884022" cy="365125"/>
          </a:xfrm>
        </p:spPr>
        <p:txBody>
          <a:bodyPr>
            <a:normAutofit/>
          </a:bodyPr>
          <a:lstStyle/>
          <a:p>
            <a:pPr>
              <a:spcAft>
                <a:spcPts val="600"/>
              </a:spcAft>
            </a:pPr>
            <a:r>
              <a:rPr lang="en-IN">
                <a:solidFill>
                  <a:schemeClr val="tx1">
                    <a:lumMod val="75000"/>
                    <a:lumOff val="25000"/>
                  </a:schemeClr>
                </a:solidFill>
              </a:rPr>
              <a:t>Vishnu Daya &amp; Co LLP</a:t>
            </a:r>
          </a:p>
        </p:txBody>
      </p:sp>
      <p:sp>
        <p:nvSpPr>
          <p:cNvPr id="5" name="Slide Number Placeholder 4">
            <a:extLst>
              <a:ext uri="{FF2B5EF4-FFF2-40B4-BE49-F238E27FC236}">
                <a16:creationId xmlns:a16="http://schemas.microsoft.com/office/drawing/2014/main" id="{387877A0-FD74-4DBF-B3E5-8A558F2FB417}"/>
              </a:ext>
            </a:extLst>
          </p:cNvPr>
          <p:cNvSpPr>
            <a:spLocks noGrp="1"/>
          </p:cNvSpPr>
          <p:nvPr>
            <p:ph type="sldNum" sz="quarter" idx="12"/>
          </p:nvPr>
        </p:nvSpPr>
        <p:spPr>
          <a:xfrm>
            <a:off x="10558300" y="6425344"/>
            <a:ext cx="1052508" cy="365125"/>
          </a:xfrm>
        </p:spPr>
        <p:txBody>
          <a:bodyPr>
            <a:normAutofit/>
          </a:bodyPr>
          <a:lstStyle/>
          <a:p>
            <a:pPr>
              <a:spcAft>
                <a:spcPts val="600"/>
              </a:spcAft>
            </a:pPr>
            <a:fld id="{E2F7B9B7-41E6-4F1C-8DCF-213E4532A4FF}" type="slidenum">
              <a:rPr lang="en-IN">
                <a:solidFill>
                  <a:schemeClr val="tx1">
                    <a:lumMod val="75000"/>
                    <a:lumOff val="25000"/>
                  </a:schemeClr>
                </a:solidFill>
              </a:rPr>
              <a:pPr>
                <a:spcAft>
                  <a:spcPts val="600"/>
                </a:spcAft>
              </a:pPr>
              <a:t>7</a:t>
            </a:fld>
            <a:endParaRPr lang="en-IN">
              <a:solidFill>
                <a:schemeClr val="tx1">
                  <a:lumMod val="75000"/>
                  <a:lumOff val="25000"/>
                </a:schemeClr>
              </a:solidFill>
            </a:endParaRPr>
          </a:p>
        </p:txBody>
      </p:sp>
      <p:graphicFrame>
        <p:nvGraphicFramePr>
          <p:cNvPr id="8" name="Table 7">
            <a:extLst>
              <a:ext uri="{FF2B5EF4-FFF2-40B4-BE49-F238E27FC236}">
                <a16:creationId xmlns:a16="http://schemas.microsoft.com/office/drawing/2014/main" id="{8205BE4B-391D-433E-84C5-04525C373E91}"/>
              </a:ext>
            </a:extLst>
          </p:cNvPr>
          <p:cNvGraphicFramePr>
            <a:graphicFrameLocks noGrp="1"/>
          </p:cNvGraphicFramePr>
          <p:nvPr>
            <p:extLst>
              <p:ext uri="{D42A27DB-BD31-4B8C-83A1-F6EECF244321}">
                <p14:modId xmlns:p14="http://schemas.microsoft.com/office/powerpoint/2010/main" val="769535893"/>
              </p:ext>
            </p:extLst>
          </p:nvPr>
        </p:nvGraphicFramePr>
        <p:xfrm>
          <a:off x="4733293" y="2967009"/>
          <a:ext cx="7122010" cy="2702196"/>
        </p:xfrm>
        <a:graphic>
          <a:graphicData uri="http://schemas.openxmlformats.org/drawingml/2006/table">
            <a:tbl>
              <a:tblPr firstRow="1" bandRow="1">
                <a:tableStyleId>{B301B821-A1FF-4177-AEE7-76D212191A09}</a:tableStyleId>
              </a:tblPr>
              <a:tblGrid>
                <a:gridCol w="2984425">
                  <a:extLst>
                    <a:ext uri="{9D8B030D-6E8A-4147-A177-3AD203B41FA5}">
                      <a16:colId xmlns:a16="http://schemas.microsoft.com/office/drawing/2014/main" val="2631938968"/>
                    </a:ext>
                  </a:extLst>
                </a:gridCol>
                <a:gridCol w="1867659">
                  <a:extLst>
                    <a:ext uri="{9D8B030D-6E8A-4147-A177-3AD203B41FA5}">
                      <a16:colId xmlns:a16="http://schemas.microsoft.com/office/drawing/2014/main" val="4291045087"/>
                    </a:ext>
                  </a:extLst>
                </a:gridCol>
                <a:gridCol w="775798">
                  <a:extLst>
                    <a:ext uri="{9D8B030D-6E8A-4147-A177-3AD203B41FA5}">
                      <a16:colId xmlns:a16="http://schemas.microsoft.com/office/drawing/2014/main" val="1485779102"/>
                    </a:ext>
                  </a:extLst>
                </a:gridCol>
                <a:gridCol w="1494128">
                  <a:extLst>
                    <a:ext uri="{9D8B030D-6E8A-4147-A177-3AD203B41FA5}">
                      <a16:colId xmlns:a16="http://schemas.microsoft.com/office/drawing/2014/main" val="1225201620"/>
                    </a:ext>
                  </a:extLst>
                </a:gridCol>
              </a:tblGrid>
              <a:tr h="472589">
                <a:tc>
                  <a:txBody>
                    <a:bodyPr/>
                    <a:lstStyle/>
                    <a:p>
                      <a:r>
                        <a:rPr lang="en-IN" dirty="0"/>
                        <a:t>Particulars</a:t>
                      </a:r>
                    </a:p>
                  </a:txBody>
                  <a:tcPr/>
                </a:tc>
                <a:tc>
                  <a:txBody>
                    <a:bodyPr/>
                    <a:lstStyle/>
                    <a:p>
                      <a:r>
                        <a:rPr lang="en-IN" dirty="0"/>
                        <a:t>Taxable Amount </a:t>
                      </a:r>
                    </a:p>
                  </a:txBody>
                  <a:tcPr/>
                </a:tc>
                <a:tc>
                  <a:txBody>
                    <a:bodyPr/>
                    <a:lstStyle/>
                    <a:p>
                      <a:r>
                        <a:rPr lang="en-IN" dirty="0"/>
                        <a:t>GST</a:t>
                      </a:r>
                    </a:p>
                  </a:txBody>
                  <a:tcPr/>
                </a:tc>
                <a:tc>
                  <a:txBody>
                    <a:bodyPr/>
                    <a:lstStyle/>
                    <a:p>
                      <a:r>
                        <a:rPr lang="en-IN" dirty="0"/>
                        <a:t>Total Amount </a:t>
                      </a:r>
                    </a:p>
                  </a:txBody>
                  <a:tcPr/>
                </a:tc>
                <a:extLst>
                  <a:ext uri="{0D108BD9-81ED-4DB2-BD59-A6C34878D82A}">
                    <a16:rowId xmlns:a16="http://schemas.microsoft.com/office/drawing/2014/main" val="334537716"/>
                  </a:ext>
                </a:extLst>
              </a:tr>
              <a:tr h="472589">
                <a:tc>
                  <a:txBody>
                    <a:bodyPr/>
                    <a:lstStyle/>
                    <a:p>
                      <a:r>
                        <a:rPr lang="en-IN" dirty="0"/>
                        <a:t>Sale value to customer</a:t>
                      </a:r>
                    </a:p>
                  </a:txBody>
                  <a:tcPr/>
                </a:tc>
                <a:tc>
                  <a:txBody>
                    <a:bodyPr/>
                    <a:lstStyle/>
                    <a:p>
                      <a:pPr algn="r"/>
                      <a:r>
                        <a:rPr lang="en-IN" dirty="0"/>
                        <a:t>90</a:t>
                      </a:r>
                    </a:p>
                  </a:txBody>
                  <a:tcPr/>
                </a:tc>
                <a:tc>
                  <a:txBody>
                    <a:bodyPr/>
                    <a:lstStyle/>
                    <a:p>
                      <a:pPr algn="r"/>
                      <a:r>
                        <a:rPr lang="en-IN" dirty="0"/>
                        <a:t>16.20</a:t>
                      </a:r>
                    </a:p>
                  </a:txBody>
                  <a:tcPr/>
                </a:tc>
                <a:tc>
                  <a:txBody>
                    <a:bodyPr/>
                    <a:lstStyle/>
                    <a:p>
                      <a:pPr algn="r"/>
                      <a:r>
                        <a:rPr lang="en-IN" dirty="0"/>
                        <a:t>106.20</a:t>
                      </a:r>
                    </a:p>
                  </a:txBody>
                  <a:tcPr/>
                </a:tc>
                <a:extLst>
                  <a:ext uri="{0D108BD9-81ED-4DB2-BD59-A6C34878D82A}">
                    <a16:rowId xmlns:a16="http://schemas.microsoft.com/office/drawing/2014/main" val="457326548"/>
                  </a:ext>
                </a:extLst>
              </a:tr>
              <a:tr h="660403">
                <a:tc>
                  <a:txBody>
                    <a:bodyPr/>
                    <a:lstStyle/>
                    <a:p>
                      <a:r>
                        <a:rPr lang="en-IN" dirty="0"/>
                        <a:t>Special discount given by dealer – reimbursed by supplier </a:t>
                      </a:r>
                    </a:p>
                  </a:txBody>
                  <a:tcPr/>
                </a:tc>
                <a:tc>
                  <a:txBody>
                    <a:bodyPr/>
                    <a:lstStyle/>
                    <a:p>
                      <a:pPr algn="r"/>
                      <a:r>
                        <a:rPr lang="en-IN" dirty="0"/>
                        <a:t>10</a:t>
                      </a:r>
                    </a:p>
                  </a:txBody>
                  <a:tcPr/>
                </a:tc>
                <a:tc>
                  <a:txBody>
                    <a:bodyPr/>
                    <a:lstStyle/>
                    <a:p>
                      <a:pPr algn="r"/>
                      <a:r>
                        <a:rPr lang="en-IN" dirty="0"/>
                        <a:t>1.80</a:t>
                      </a:r>
                    </a:p>
                  </a:txBody>
                  <a:tcPr/>
                </a:tc>
                <a:tc>
                  <a:txBody>
                    <a:bodyPr/>
                    <a:lstStyle/>
                    <a:p>
                      <a:pPr algn="r"/>
                      <a:r>
                        <a:rPr lang="en-IN" dirty="0"/>
                        <a:t>11.80</a:t>
                      </a:r>
                    </a:p>
                  </a:txBody>
                  <a:tcPr/>
                </a:tc>
                <a:extLst>
                  <a:ext uri="{0D108BD9-81ED-4DB2-BD59-A6C34878D82A}">
                    <a16:rowId xmlns:a16="http://schemas.microsoft.com/office/drawing/2014/main" val="2262411967"/>
                  </a:ext>
                </a:extLst>
              </a:tr>
              <a:tr h="675127">
                <a:tc>
                  <a:txBody>
                    <a:bodyPr/>
                    <a:lstStyle/>
                    <a:p>
                      <a:r>
                        <a:rPr lang="en-IN" dirty="0"/>
                        <a:t>Taxable value in the hands of dealer</a:t>
                      </a:r>
                    </a:p>
                  </a:txBody>
                  <a:tcPr/>
                </a:tc>
                <a:tc>
                  <a:txBody>
                    <a:bodyPr/>
                    <a:lstStyle/>
                    <a:p>
                      <a:pPr algn="r"/>
                      <a:r>
                        <a:rPr lang="en-IN" dirty="0"/>
                        <a:t>100</a:t>
                      </a:r>
                    </a:p>
                  </a:txBody>
                  <a:tcPr/>
                </a:tc>
                <a:tc>
                  <a:txBody>
                    <a:bodyPr/>
                    <a:lstStyle/>
                    <a:p>
                      <a:pPr algn="r"/>
                      <a:r>
                        <a:rPr lang="en-IN" dirty="0"/>
                        <a:t>18.00</a:t>
                      </a:r>
                    </a:p>
                  </a:txBody>
                  <a:tcPr/>
                </a:tc>
                <a:tc>
                  <a:txBody>
                    <a:bodyPr/>
                    <a:lstStyle/>
                    <a:p>
                      <a:pPr algn="r"/>
                      <a:r>
                        <a:rPr lang="en-IN" dirty="0"/>
                        <a:t>118.00</a:t>
                      </a:r>
                    </a:p>
                  </a:txBody>
                  <a:tcPr/>
                </a:tc>
                <a:extLst>
                  <a:ext uri="{0D108BD9-81ED-4DB2-BD59-A6C34878D82A}">
                    <a16:rowId xmlns:a16="http://schemas.microsoft.com/office/drawing/2014/main" val="220463768"/>
                  </a:ext>
                </a:extLst>
              </a:tr>
            </a:tbl>
          </a:graphicData>
        </a:graphic>
      </p:graphicFrame>
    </p:spTree>
    <p:extLst>
      <p:ext uri="{BB962C8B-B14F-4D97-AF65-F5344CB8AC3E}">
        <p14:creationId xmlns:p14="http://schemas.microsoft.com/office/powerpoint/2010/main" val="2151134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516CC9-43AA-44C3-85AA-9C986480DA06}"/>
              </a:ext>
            </a:extLst>
          </p:cNvPr>
          <p:cNvSpPr>
            <a:spLocks noGrp="1"/>
          </p:cNvSpPr>
          <p:nvPr>
            <p:ph type="title"/>
          </p:nvPr>
        </p:nvSpPr>
        <p:spPr>
          <a:xfrm>
            <a:off x="7963094" y="1113764"/>
            <a:ext cx="3269749" cy="4624327"/>
          </a:xfrm>
        </p:spPr>
        <p:txBody>
          <a:bodyPr anchor="ctr">
            <a:normAutofit/>
          </a:bodyPr>
          <a:lstStyle/>
          <a:p>
            <a:r>
              <a:rPr lang="en-IN" sz="3200" dirty="0">
                <a:solidFill>
                  <a:srgbClr val="FFFFFF"/>
                </a:solidFill>
              </a:rPr>
              <a:t>DISCOUNT not Pre Agreed</a:t>
            </a:r>
          </a:p>
        </p:txBody>
      </p:sp>
      <p:sp>
        <p:nvSpPr>
          <p:cNvPr id="3" name="Content Placeholder 2">
            <a:extLst>
              <a:ext uri="{FF2B5EF4-FFF2-40B4-BE49-F238E27FC236}">
                <a16:creationId xmlns:a16="http://schemas.microsoft.com/office/drawing/2014/main" id="{98CA2FE1-564A-4790-826C-233854A2CF09}"/>
              </a:ext>
            </a:extLst>
          </p:cNvPr>
          <p:cNvSpPr>
            <a:spLocks noGrp="1"/>
          </p:cNvSpPr>
          <p:nvPr>
            <p:ph idx="1"/>
          </p:nvPr>
        </p:nvSpPr>
        <p:spPr>
          <a:xfrm>
            <a:off x="927916" y="1113764"/>
            <a:ext cx="6108179" cy="4624327"/>
          </a:xfrm>
        </p:spPr>
        <p:txBody>
          <a:bodyPr anchor="ctr">
            <a:normAutofit/>
          </a:bodyPr>
          <a:lstStyle/>
          <a:p>
            <a:pPr algn="just"/>
            <a:r>
              <a:rPr lang="en-IN" sz="2400" dirty="0"/>
              <a:t>In case the post sale discount which is not pre-agreed, the supplier shall not be eligible to reduce the tax liability. However, he can issue commercial CN to pass on the discount to the dealer. It is clarified that if the dealer pays full amount of GST, then he can avail full ITC and need not reverse ITC on account of non payment of part of the consideration. </a:t>
            </a:r>
          </a:p>
          <a:p>
            <a:endParaRPr lang="en-IN" dirty="0"/>
          </a:p>
        </p:txBody>
      </p:sp>
      <p:sp>
        <p:nvSpPr>
          <p:cNvPr id="4" name="Footer Placeholder 3">
            <a:extLst>
              <a:ext uri="{FF2B5EF4-FFF2-40B4-BE49-F238E27FC236}">
                <a16:creationId xmlns:a16="http://schemas.microsoft.com/office/drawing/2014/main" id="{D8394934-6E1F-4A0A-AC04-0781ECB23DE6}"/>
              </a:ext>
            </a:extLst>
          </p:cNvPr>
          <p:cNvSpPr>
            <a:spLocks noGrp="1"/>
          </p:cNvSpPr>
          <p:nvPr>
            <p:ph type="ftr" sz="quarter" idx="11"/>
          </p:nvPr>
        </p:nvSpPr>
        <p:spPr>
          <a:xfrm>
            <a:off x="927916" y="6366177"/>
            <a:ext cx="6108179" cy="365125"/>
          </a:xfrm>
        </p:spPr>
        <p:txBody>
          <a:bodyPr>
            <a:normAutofit/>
          </a:bodyPr>
          <a:lstStyle/>
          <a:p>
            <a:pPr>
              <a:spcAft>
                <a:spcPts val="600"/>
              </a:spcAft>
            </a:pPr>
            <a:r>
              <a:rPr lang="en-IN"/>
              <a:t>Vishnu Daya &amp; Co LLP</a:t>
            </a:r>
          </a:p>
        </p:txBody>
      </p:sp>
      <p:sp>
        <p:nvSpPr>
          <p:cNvPr id="5" name="Slide Number Placeholder 4">
            <a:extLst>
              <a:ext uri="{FF2B5EF4-FFF2-40B4-BE49-F238E27FC236}">
                <a16:creationId xmlns:a16="http://schemas.microsoft.com/office/drawing/2014/main" id="{FF83FDBE-8145-48FF-91EF-7B43EC1B379F}"/>
              </a:ext>
            </a:extLst>
          </p:cNvPr>
          <p:cNvSpPr>
            <a:spLocks noGrp="1"/>
          </p:cNvSpPr>
          <p:nvPr>
            <p:ph type="sldNum" sz="quarter" idx="12"/>
          </p:nvPr>
        </p:nvSpPr>
        <p:spPr>
          <a:xfrm>
            <a:off x="10558300" y="6370503"/>
            <a:ext cx="1052508" cy="365125"/>
          </a:xfrm>
        </p:spPr>
        <p:txBody>
          <a:bodyPr>
            <a:normAutofit/>
          </a:bodyPr>
          <a:lstStyle/>
          <a:p>
            <a:pPr>
              <a:spcAft>
                <a:spcPts val="600"/>
              </a:spcAft>
            </a:pPr>
            <a:fld id="{E2F7B9B7-41E6-4F1C-8DCF-213E4532A4FF}" type="slidenum">
              <a:rPr lang="en-IN" smtClean="0"/>
              <a:pPr>
                <a:spcAft>
                  <a:spcPts val="600"/>
                </a:spcAft>
              </a:pPr>
              <a:t>8</a:t>
            </a:fld>
            <a:endParaRPr lang="en-IN"/>
          </a:p>
        </p:txBody>
      </p:sp>
    </p:spTree>
    <p:extLst>
      <p:ext uri="{BB962C8B-B14F-4D97-AF65-F5344CB8AC3E}">
        <p14:creationId xmlns:p14="http://schemas.microsoft.com/office/powerpoint/2010/main" val="2637638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427D2E-6DBE-4268-8D27-F084409DE7DD}"/>
              </a:ext>
            </a:extLst>
          </p:cNvPr>
          <p:cNvSpPr>
            <a:spLocks noGrp="1"/>
          </p:cNvSpPr>
          <p:nvPr>
            <p:ph type="title"/>
          </p:nvPr>
        </p:nvSpPr>
        <p:spPr>
          <a:xfrm>
            <a:off x="959157" y="1113764"/>
            <a:ext cx="3269749" cy="4624327"/>
          </a:xfrm>
        </p:spPr>
        <p:txBody>
          <a:bodyPr vert="horz" lIns="91440" tIns="45720" rIns="91440" bIns="45720" rtlCol="0" anchor="ctr">
            <a:normAutofit/>
          </a:bodyPr>
          <a:lstStyle/>
          <a:p>
            <a:r>
              <a:rPr lang="en-US" sz="3200">
                <a:solidFill>
                  <a:srgbClr val="FFFFFF"/>
                </a:solidFill>
              </a:rPr>
              <a:t>Whether the sub-contractor is liable for 12% GST or 18% in case of affordable housing?</a:t>
            </a:r>
          </a:p>
        </p:txBody>
      </p:sp>
      <p:sp>
        <p:nvSpPr>
          <p:cNvPr id="8" name="Content Placeholder 7">
            <a:extLst>
              <a:ext uri="{FF2B5EF4-FFF2-40B4-BE49-F238E27FC236}">
                <a16:creationId xmlns:a16="http://schemas.microsoft.com/office/drawing/2014/main" id="{B7FBF509-606E-47AB-8EDF-99C78FFAC419}"/>
              </a:ext>
            </a:extLst>
          </p:cNvPr>
          <p:cNvSpPr>
            <a:spLocks noGrp="1"/>
          </p:cNvSpPr>
          <p:nvPr>
            <p:ph idx="1"/>
          </p:nvPr>
        </p:nvSpPr>
        <p:spPr>
          <a:xfrm>
            <a:off x="5155905" y="1113764"/>
            <a:ext cx="6108179" cy="4624327"/>
          </a:xfrm>
        </p:spPr>
        <p:txBody>
          <a:bodyPr anchor="ctr">
            <a:normAutofit lnSpcReduction="10000"/>
          </a:bodyPr>
          <a:lstStyle/>
          <a:p>
            <a:r>
              <a:rPr lang="en-IN" sz="3200" dirty="0"/>
              <a:t>Entry – (va) – Composite supply of works contract – Liable for 12% GST</a:t>
            </a:r>
          </a:p>
          <a:p>
            <a:r>
              <a:rPr lang="en-IN" sz="3200" dirty="0"/>
              <a:t>No specific mention about the tax rate for sub-contractor</a:t>
            </a:r>
          </a:p>
          <a:p>
            <a:r>
              <a:rPr lang="en-IN" sz="3200" dirty="0"/>
              <a:t>Second proviso contains “</a:t>
            </a:r>
            <a:r>
              <a:rPr lang="en-IN" sz="3200" i="1" dirty="0"/>
              <a:t>the recipient of the service, that is, the promoter</a:t>
            </a:r>
            <a:r>
              <a:rPr lang="en-IN" sz="3200" dirty="0"/>
              <a:t>” – could lead to litigation</a:t>
            </a:r>
          </a:p>
          <a:p>
            <a:endParaRPr lang="en-IN" dirty="0"/>
          </a:p>
        </p:txBody>
      </p:sp>
      <p:sp>
        <p:nvSpPr>
          <p:cNvPr id="3" name="Footer Placeholder 2">
            <a:extLst>
              <a:ext uri="{FF2B5EF4-FFF2-40B4-BE49-F238E27FC236}">
                <a16:creationId xmlns:a16="http://schemas.microsoft.com/office/drawing/2014/main" id="{B79F3078-D95E-4B8C-9ECD-7B03D53DC578}"/>
              </a:ext>
            </a:extLst>
          </p:cNvPr>
          <p:cNvSpPr>
            <a:spLocks noGrp="1"/>
          </p:cNvSpPr>
          <p:nvPr>
            <p:ph type="ftr" sz="quarter" idx="11"/>
          </p:nvPr>
        </p:nvSpPr>
        <p:spPr>
          <a:xfrm>
            <a:off x="5155905" y="6421018"/>
            <a:ext cx="4884022" cy="365125"/>
          </a:xfrm>
        </p:spPr>
        <p:txBody>
          <a:bodyPr vert="horz" lIns="91440" tIns="45720" rIns="91440" bIns="45720" rtlCol="0">
            <a:normAutofit/>
          </a:bodyPr>
          <a:lstStyle/>
          <a:p>
            <a:pPr defTabSz="914400">
              <a:spcAft>
                <a:spcPts val="600"/>
              </a:spcAft>
            </a:pPr>
            <a:r>
              <a:rPr lang="en-US" kern="1200" cap="all">
                <a:solidFill>
                  <a:schemeClr val="tx1">
                    <a:lumMod val="75000"/>
                    <a:lumOff val="25000"/>
                  </a:schemeClr>
                </a:solidFill>
                <a:latin typeface="+mn-lt"/>
                <a:ea typeface="+mn-ea"/>
                <a:cs typeface="+mn-cs"/>
              </a:rPr>
              <a:t>Vishnu Daya &amp; Co LLP</a:t>
            </a:r>
          </a:p>
        </p:txBody>
      </p:sp>
      <p:sp>
        <p:nvSpPr>
          <p:cNvPr id="4" name="Slide Number Placeholder 3">
            <a:extLst>
              <a:ext uri="{FF2B5EF4-FFF2-40B4-BE49-F238E27FC236}">
                <a16:creationId xmlns:a16="http://schemas.microsoft.com/office/drawing/2014/main" id="{4B9EF3C4-F140-4FA2-A7FF-1CFA229A6B3A}"/>
              </a:ext>
            </a:extLst>
          </p:cNvPr>
          <p:cNvSpPr>
            <a:spLocks noGrp="1"/>
          </p:cNvSpPr>
          <p:nvPr>
            <p:ph type="sldNum" sz="quarter" idx="12"/>
          </p:nvPr>
        </p:nvSpPr>
        <p:spPr>
          <a:xfrm>
            <a:off x="10558300" y="6425344"/>
            <a:ext cx="1052508" cy="365125"/>
          </a:xfrm>
        </p:spPr>
        <p:txBody>
          <a:bodyPr vert="horz" lIns="91440" tIns="45720" rIns="91440" bIns="45720" rtlCol="0">
            <a:normAutofit/>
          </a:bodyPr>
          <a:lstStyle/>
          <a:p>
            <a:pPr defTabSz="914400">
              <a:spcAft>
                <a:spcPts val="600"/>
              </a:spcAft>
            </a:pPr>
            <a:fld id="{E2F7B9B7-41E6-4F1C-8DCF-213E4532A4FF}" type="slidenum">
              <a:rPr lang="en-US">
                <a:solidFill>
                  <a:schemeClr val="tx1">
                    <a:lumMod val="75000"/>
                    <a:lumOff val="25000"/>
                  </a:schemeClr>
                </a:solidFill>
              </a:rPr>
              <a:pPr defTabSz="914400">
                <a:spcAft>
                  <a:spcPts val="600"/>
                </a:spcAft>
              </a:pPr>
              <a:t>9</a:t>
            </a:fld>
            <a:endParaRPr lang="en-US">
              <a:solidFill>
                <a:schemeClr val="tx1">
                  <a:lumMod val="75000"/>
                  <a:lumOff val="25000"/>
                </a:schemeClr>
              </a:solidFill>
            </a:endParaRPr>
          </a:p>
        </p:txBody>
      </p:sp>
    </p:spTree>
    <p:extLst>
      <p:ext uri="{BB962C8B-B14F-4D97-AF65-F5344CB8AC3E}">
        <p14:creationId xmlns:p14="http://schemas.microsoft.com/office/powerpoint/2010/main" val="4250425299"/>
      </p:ext>
    </p:extLst>
  </p:cSld>
  <p:clrMapOvr>
    <a:masterClrMapping/>
  </p:clrMapOvr>
</p:sld>
</file>

<file path=ppt/theme/theme1.xml><?xml version="1.0" encoding="utf-8"?>
<a:theme xmlns:a="http://schemas.openxmlformats.org/drawingml/2006/main" name="Dividend">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2562</Words>
  <Application>Microsoft Office PowerPoint</Application>
  <PresentationFormat>Widescreen</PresentationFormat>
  <Paragraphs>236</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Calibri</vt:lpstr>
      <vt:lpstr>Times New Roman</vt:lpstr>
      <vt:lpstr>Wingdings 2</vt:lpstr>
      <vt:lpstr>Dividend</vt:lpstr>
      <vt:lpstr>GST Questions and Answers</vt:lpstr>
      <vt:lpstr>What is the impact of GST on the discounts given?</vt:lpstr>
      <vt:lpstr>Department Clarifications on Discounts</vt:lpstr>
      <vt:lpstr>Department Clarifications on Discounts</vt:lpstr>
      <vt:lpstr>Post-sale discount without any obligation from the dealer</vt:lpstr>
      <vt:lpstr>Post-sale discount in the form of incentive</vt:lpstr>
      <vt:lpstr>Margin Reimbursement</vt:lpstr>
      <vt:lpstr>DISCOUNT not Pre Agreed</vt:lpstr>
      <vt:lpstr>Whether the sub-contractor is liable for 12% GST or 18% in case of affordable housing?</vt:lpstr>
      <vt:lpstr>Whether back office support services fall within the scope of intermediary?</vt:lpstr>
      <vt:lpstr>In case of RWA, where the contribution per month exceeds Rs. 7,500, whether GST is payable on entire amount?</vt:lpstr>
      <vt:lpstr>What are implication on recovery from employees towards food, transport, etc?</vt:lpstr>
      <vt:lpstr>Whether the Free usage of assets of the partner by the firm liable for GST</vt:lpstr>
      <vt:lpstr>Services from HO to branch and vice versa – liable for GST?</vt:lpstr>
      <vt:lpstr>Whether input tax credit available on prepaid expenses?</vt:lpstr>
      <vt:lpstr>When is the time limit to avail Credit on RCM?</vt:lpstr>
      <vt:lpstr>What is the Time Limit for availing the ITC?</vt:lpstr>
      <vt:lpstr>Whether any impact under GST on sale of mutual funds/shares</vt:lpstr>
      <vt:lpstr>Whether credit can be availed services relating to vehicles?</vt:lpstr>
      <vt:lpstr>Whether ITC available on Construction of building given on rent?</vt:lpstr>
      <vt:lpstr>Whether Capital Goods credit/TRAN Credit eligible for Refund?</vt:lpstr>
      <vt:lpstr>Whether interest Is payable on Net Liability or gross liability on delayed payment of tax?</vt:lpstr>
      <vt:lpstr>Whether interest is applicable on the reversal of the TRAN credit without utilisation?</vt:lpstr>
      <vt:lpstr>Whether GST Audit applicable for GSTIN where Turnover does not exceed 2 Crores at GSTIN level but exceeds on PAN basis</vt:lpstr>
      <vt:lpstr>What are the points to be taken care while filing ITR of Individuals?</vt:lpstr>
      <vt:lpstr>Whether Electricity and Water Reimbursement from tenants liable for GST?</vt:lpstr>
      <vt:lpstr>Whether CENVAT Credit to be reversed on the completion of real estate projects?</vt:lpstr>
      <vt:lpstr>JDA Entered prior to GST – How to pay Taxes?</vt:lpstr>
      <vt:lpstr>Few More 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GST Questions and Answers</dc:title>
  <dc:creator>Vinayaka Hegde</dc:creator>
  <cp:lastModifiedBy>Vinayaka Hegde</cp:lastModifiedBy>
  <cp:revision>6</cp:revision>
  <dcterms:created xsi:type="dcterms:W3CDTF">2019-08-21T11:16:27Z</dcterms:created>
  <dcterms:modified xsi:type="dcterms:W3CDTF">2019-08-21T11:49:16Z</dcterms:modified>
</cp:coreProperties>
</file>