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21"/>
  </p:notesMasterIdLst>
  <p:handoutMasterIdLst>
    <p:handoutMasterId r:id="rId22"/>
  </p:handoutMasterIdLst>
  <p:sldIdLst>
    <p:sldId id="256" r:id="rId2"/>
    <p:sldId id="370" r:id="rId3"/>
    <p:sldId id="406" r:id="rId4"/>
    <p:sldId id="407" r:id="rId5"/>
    <p:sldId id="408" r:id="rId6"/>
    <p:sldId id="409" r:id="rId7"/>
    <p:sldId id="373" r:id="rId8"/>
    <p:sldId id="387" r:id="rId9"/>
    <p:sldId id="396" r:id="rId10"/>
    <p:sldId id="395" r:id="rId11"/>
    <p:sldId id="397" r:id="rId12"/>
    <p:sldId id="398" r:id="rId13"/>
    <p:sldId id="399" r:id="rId14"/>
    <p:sldId id="400" r:id="rId15"/>
    <p:sldId id="401" r:id="rId16"/>
    <p:sldId id="402" r:id="rId17"/>
    <p:sldId id="410" r:id="rId18"/>
    <p:sldId id="411" r:id="rId19"/>
    <p:sldId id="348" r:id="rId20"/>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4481F4F-0D00-47ED-89B2-0EBDFAE6E690}">
          <p14:sldIdLst/>
        </p14:section>
        <p14:section name="Untitled Section" id="{8C7B54D6-9160-47CD-AE02-D5EF3EDDBF27}">
          <p14:sldIdLst>
            <p14:sldId id="256"/>
            <p14:sldId id="370"/>
            <p14:sldId id="406"/>
            <p14:sldId id="407"/>
            <p14:sldId id="408"/>
            <p14:sldId id="409"/>
            <p14:sldId id="373"/>
            <p14:sldId id="387"/>
            <p14:sldId id="396"/>
            <p14:sldId id="395"/>
            <p14:sldId id="397"/>
            <p14:sldId id="398"/>
            <p14:sldId id="399"/>
            <p14:sldId id="400"/>
            <p14:sldId id="401"/>
            <p14:sldId id="402"/>
            <p14:sldId id="410"/>
            <p14:sldId id="411"/>
            <p14:sldId id="34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R" initials="AR" lastIdx="1" clrIdx="0">
    <p:extLst>
      <p:ext uri="{19B8F6BF-5375-455C-9EA6-DF929625EA0E}">
        <p15:presenceInfo xmlns:p15="http://schemas.microsoft.com/office/powerpoint/2012/main" userId="71be53cb1b792d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rendra Jain" userId="e1cf829e-2022-4443-934c-adb43cc4b703" providerId="ADAL" clId="{1B59AA88-0E27-47D2-B2EC-67B18162B934}"/>
    <pc:docChg chg="undo modSld">
      <pc:chgData name="Narendra Jain" userId="e1cf829e-2022-4443-934c-adb43cc4b703" providerId="ADAL" clId="{1B59AA88-0E27-47D2-B2EC-67B18162B934}" dt="2019-10-15T06:22:56.919" v="21" actId="6549"/>
      <pc:docMkLst>
        <pc:docMk/>
      </pc:docMkLst>
      <pc:sldChg chg="modSp">
        <pc:chgData name="Narendra Jain" userId="e1cf829e-2022-4443-934c-adb43cc4b703" providerId="ADAL" clId="{1B59AA88-0E27-47D2-B2EC-67B18162B934}" dt="2019-10-15T06:22:46.461" v="20" actId="20577"/>
        <pc:sldMkLst>
          <pc:docMk/>
          <pc:sldMk cId="243186690" sldId="256"/>
        </pc:sldMkLst>
        <pc:spChg chg="mod">
          <ac:chgData name="Narendra Jain" userId="e1cf829e-2022-4443-934c-adb43cc4b703" providerId="ADAL" clId="{1B59AA88-0E27-47D2-B2EC-67B18162B934}" dt="2019-10-15T06:22:46.461" v="20" actId="20577"/>
          <ac:spMkLst>
            <pc:docMk/>
            <pc:sldMk cId="243186690" sldId="256"/>
            <ac:spMk id="3" creationId="{597E8B62-8BC8-4A65-97C4-2DB1BE324B1A}"/>
          </ac:spMkLst>
        </pc:spChg>
      </pc:sldChg>
      <pc:sldChg chg="modSp">
        <pc:chgData name="Narendra Jain" userId="e1cf829e-2022-4443-934c-adb43cc4b703" providerId="ADAL" clId="{1B59AA88-0E27-47D2-B2EC-67B18162B934}" dt="2019-10-15T06:22:56.919" v="21" actId="6549"/>
        <pc:sldMkLst>
          <pc:docMk/>
          <pc:sldMk cId="2394101021" sldId="370"/>
        </pc:sldMkLst>
        <pc:spChg chg="mod">
          <ac:chgData name="Narendra Jain" userId="e1cf829e-2022-4443-934c-adb43cc4b703" providerId="ADAL" clId="{1B59AA88-0E27-47D2-B2EC-67B18162B934}" dt="2019-10-15T06:22:56.919" v="21" actId="6549"/>
          <ac:spMkLst>
            <pc:docMk/>
            <pc:sldMk cId="2394101021" sldId="370"/>
            <ac:spMk id="4" creationId="{00000000-0000-0000-0000-000000000000}"/>
          </ac:spMkLst>
        </pc:spChg>
      </pc:sldChg>
      <pc:sldChg chg="modSp">
        <pc:chgData name="Narendra Jain" userId="e1cf829e-2022-4443-934c-adb43cc4b703" providerId="ADAL" clId="{1B59AA88-0E27-47D2-B2EC-67B18162B934}" dt="2019-10-15T04:35:30.504" v="5" actId="20577"/>
        <pc:sldMkLst>
          <pc:docMk/>
          <pc:sldMk cId="3016593049" sldId="396"/>
        </pc:sldMkLst>
        <pc:spChg chg="mod">
          <ac:chgData name="Narendra Jain" userId="e1cf829e-2022-4443-934c-adb43cc4b703" providerId="ADAL" clId="{1B59AA88-0E27-47D2-B2EC-67B18162B934}" dt="2019-10-15T04:35:30.504" v="5" actId="20577"/>
          <ac:spMkLst>
            <pc:docMk/>
            <pc:sldMk cId="3016593049" sldId="396"/>
            <ac:spMk id="4" creationId="{00000000-0000-0000-0000-000000000000}"/>
          </ac:spMkLst>
        </pc:spChg>
      </pc:sldChg>
      <pc:sldChg chg="modSp">
        <pc:chgData name="Narendra Jain" userId="e1cf829e-2022-4443-934c-adb43cc4b703" providerId="ADAL" clId="{1B59AA88-0E27-47D2-B2EC-67B18162B934}" dt="2019-10-15T04:43:16.336" v="7" actId="20577"/>
        <pc:sldMkLst>
          <pc:docMk/>
          <pc:sldMk cId="2986255903" sldId="406"/>
        </pc:sldMkLst>
        <pc:spChg chg="mod">
          <ac:chgData name="Narendra Jain" userId="e1cf829e-2022-4443-934c-adb43cc4b703" providerId="ADAL" clId="{1B59AA88-0E27-47D2-B2EC-67B18162B934}" dt="2019-10-15T04:43:16.336" v="7" actId="20577"/>
          <ac:spMkLst>
            <pc:docMk/>
            <pc:sldMk cId="2986255903" sldId="406"/>
            <ac:spMk id="10" creationId="{67BAED12-2B67-4239-88BF-78F39706B167}"/>
          </ac:spMkLst>
        </pc:spChg>
      </pc:sldChg>
    </pc:docChg>
  </pc:docChgLst>
  <pc:docChgLst>
    <pc:chgData name="Narendra Jain" userId="e1cf829e-2022-4443-934c-adb43cc4b703" providerId="ADAL" clId="{026EC14D-77FF-4552-BE71-DBA7D55384B1}"/>
    <pc:docChg chg="custSel modSld">
      <pc:chgData name="Narendra Jain" userId="e1cf829e-2022-4443-934c-adb43cc4b703" providerId="ADAL" clId="{026EC14D-77FF-4552-BE71-DBA7D55384B1}" dt="2019-06-25T06:30:17.741" v="181" actId="114"/>
      <pc:docMkLst>
        <pc:docMk/>
      </pc:docMkLst>
      <pc:sldChg chg="modSp">
        <pc:chgData name="Narendra Jain" userId="e1cf829e-2022-4443-934c-adb43cc4b703" providerId="ADAL" clId="{026EC14D-77FF-4552-BE71-DBA7D55384B1}" dt="2019-06-25T06:30:17.741" v="181" actId="114"/>
        <pc:sldMkLst>
          <pc:docMk/>
          <pc:sldMk cId="1841332341" sldId="349"/>
        </pc:sldMkLst>
        <pc:spChg chg="mod">
          <ac:chgData name="Narendra Jain" userId="e1cf829e-2022-4443-934c-adb43cc4b703" providerId="ADAL" clId="{026EC14D-77FF-4552-BE71-DBA7D55384B1}" dt="2019-06-25T06:30:17.741" v="181" actId="114"/>
          <ac:spMkLst>
            <pc:docMk/>
            <pc:sldMk cId="1841332341" sldId="349"/>
            <ac:spMk id="4" creationId="{00000000-0000-0000-0000-000000000000}"/>
          </ac:spMkLst>
        </pc:spChg>
      </pc:sldChg>
      <pc:sldChg chg="modSp">
        <pc:chgData name="Narendra Jain" userId="e1cf829e-2022-4443-934c-adb43cc4b703" providerId="ADAL" clId="{026EC14D-77FF-4552-BE71-DBA7D55384B1}" dt="2019-06-25T06:18:19.410" v="75" actId="114"/>
        <pc:sldMkLst>
          <pc:docMk/>
          <pc:sldMk cId="3883480919" sldId="350"/>
        </pc:sldMkLst>
        <pc:spChg chg="mod">
          <ac:chgData name="Narendra Jain" userId="e1cf829e-2022-4443-934c-adb43cc4b703" providerId="ADAL" clId="{026EC14D-77FF-4552-BE71-DBA7D55384B1}" dt="2019-06-25T06:18:19.410" v="75" actId="114"/>
          <ac:spMkLst>
            <pc:docMk/>
            <pc:sldMk cId="3883480919" sldId="350"/>
            <ac:spMk id="4" creationId="{00000000-0000-0000-0000-000000000000}"/>
          </ac:spMkLst>
        </pc:spChg>
      </pc:sldChg>
      <pc:sldChg chg="modSp">
        <pc:chgData name="Narendra Jain" userId="e1cf829e-2022-4443-934c-adb43cc4b703" providerId="ADAL" clId="{026EC14D-77FF-4552-BE71-DBA7D55384B1}" dt="2019-06-25T06:18:31.084" v="76" actId="114"/>
        <pc:sldMkLst>
          <pc:docMk/>
          <pc:sldMk cId="2610297852" sldId="351"/>
        </pc:sldMkLst>
        <pc:spChg chg="mod">
          <ac:chgData name="Narendra Jain" userId="e1cf829e-2022-4443-934c-adb43cc4b703" providerId="ADAL" clId="{026EC14D-77FF-4552-BE71-DBA7D55384B1}" dt="2019-06-25T06:18:31.084" v="76" actId="114"/>
          <ac:spMkLst>
            <pc:docMk/>
            <pc:sldMk cId="2610297852" sldId="351"/>
            <ac:spMk id="4" creationId="{00000000-0000-0000-0000-000000000000}"/>
          </ac:spMkLst>
        </pc:spChg>
      </pc:sldChg>
      <pc:sldChg chg="modSp">
        <pc:chgData name="Narendra Jain" userId="e1cf829e-2022-4443-934c-adb43cc4b703" providerId="ADAL" clId="{026EC14D-77FF-4552-BE71-DBA7D55384B1}" dt="2019-06-25T06:19:11.484" v="98" actId="1035"/>
        <pc:sldMkLst>
          <pc:docMk/>
          <pc:sldMk cId="728254698" sldId="353"/>
        </pc:sldMkLst>
        <pc:spChg chg="mod">
          <ac:chgData name="Narendra Jain" userId="e1cf829e-2022-4443-934c-adb43cc4b703" providerId="ADAL" clId="{026EC14D-77FF-4552-BE71-DBA7D55384B1}" dt="2019-06-25T06:19:11.484" v="98" actId="1035"/>
          <ac:spMkLst>
            <pc:docMk/>
            <pc:sldMk cId="728254698" sldId="353"/>
            <ac:spMk id="4" creationId="{00000000-0000-0000-0000-000000000000}"/>
          </ac:spMkLst>
        </pc:spChg>
      </pc:sldChg>
      <pc:sldChg chg="modSp">
        <pc:chgData name="Narendra Jain" userId="e1cf829e-2022-4443-934c-adb43cc4b703" providerId="ADAL" clId="{026EC14D-77FF-4552-BE71-DBA7D55384B1}" dt="2019-06-25T06:24:47.053" v="129" actId="114"/>
        <pc:sldMkLst>
          <pc:docMk/>
          <pc:sldMk cId="3417518938" sldId="354"/>
        </pc:sldMkLst>
        <pc:spChg chg="mod">
          <ac:chgData name="Narendra Jain" userId="e1cf829e-2022-4443-934c-adb43cc4b703" providerId="ADAL" clId="{026EC14D-77FF-4552-BE71-DBA7D55384B1}" dt="2019-06-25T06:24:47.053" v="129" actId="114"/>
          <ac:spMkLst>
            <pc:docMk/>
            <pc:sldMk cId="3417518938" sldId="354"/>
            <ac:spMk id="4" creationId="{00000000-0000-0000-0000-000000000000}"/>
          </ac:spMkLst>
        </pc:spChg>
      </pc:sldChg>
      <pc:sldChg chg="modSp">
        <pc:chgData name="Narendra Jain" userId="e1cf829e-2022-4443-934c-adb43cc4b703" providerId="ADAL" clId="{026EC14D-77FF-4552-BE71-DBA7D55384B1}" dt="2019-06-25T06:25:21.385" v="155" actId="20577"/>
        <pc:sldMkLst>
          <pc:docMk/>
          <pc:sldMk cId="885912920" sldId="355"/>
        </pc:sldMkLst>
        <pc:spChg chg="mod">
          <ac:chgData name="Narendra Jain" userId="e1cf829e-2022-4443-934c-adb43cc4b703" providerId="ADAL" clId="{026EC14D-77FF-4552-BE71-DBA7D55384B1}" dt="2019-06-25T06:25:21.385" v="155" actId="20577"/>
          <ac:spMkLst>
            <pc:docMk/>
            <pc:sldMk cId="885912920" sldId="355"/>
            <ac:spMk id="4" creationId="{00000000-0000-0000-0000-000000000000}"/>
          </ac:spMkLst>
        </pc:spChg>
      </pc:sldChg>
      <pc:sldChg chg="modSp">
        <pc:chgData name="Narendra Jain" userId="e1cf829e-2022-4443-934c-adb43cc4b703" providerId="ADAL" clId="{026EC14D-77FF-4552-BE71-DBA7D55384B1}" dt="2019-06-25T06:25:36.363" v="156" actId="114"/>
        <pc:sldMkLst>
          <pc:docMk/>
          <pc:sldMk cId="2363769742" sldId="356"/>
        </pc:sldMkLst>
        <pc:spChg chg="mod">
          <ac:chgData name="Narendra Jain" userId="e1cf829e-2022-4443-934c-adb43cc4b703" providerId="ADAL" clId="{026EC14D-77FF-4552-BE71-DBA7D55384B1}" dt="2019-06-25T06:25:36.363" v="156" actId="114"/>
          <ac:spMkLst>
            <pc:docMk/>
            <pc:sldMk cId="2363769742" sldId="356"/>
            <ac:spMk id="4" creationId="{00000000-0000-0000-0000-000000000000}"/>
          </ac:spMkLst>
        </pc:spChg>
      </pc:sldChg>
      <pc:sldChg chg="modSp">
        <pc:chgData name="Narendra Jain" userId="e1cf829e-2022-4443-934c-adb43cc4b703" providerId="ADAL" clId="{026EC14D-77FF-4552-BE71-DBA7D55384B1}" dt="2019-06-25T06:28:08.945" v="179" actId="114"/>
        <pc:sldMkLst>
          <pc:docMk/>
          <pc:sldMk cId="3675901576" sldId="363"/>
        </pc:sldMkLst>
        <pc:spChg chg="mod">
          <ac:chgData name="Narendra Jain" userId="e1cf829e-2022-4443-934c-adb43cc4b703" providerId="ADAL" clId="{026EC14D-77FF-4552-BE71-DBA7D55384B1}" dt="2019-06-25T06:28:08.945" v="179" actId="114"/>
          <ac:spMkLst>
            <pc:docMk/>
            <pc:sldMk cId="3675901576" sldId="363"/>
            <ac:spMk id="4" creationId="{00000000-0000-0000-0000-000000000000}"/>
          </ac:spMkLst>
        </pc:spChg>
      </pc:sldChg>
      <pc:sldChg chg="modSp">
        <pc:chgData name="Narendra Jain" userId="e1cf829e-2022-4443-934c-adb43cc4b703" providerId="ADAL" clId="{026EC14D-77FF-4552-BE71-DBA7D55384B1}" dt="2019-06-25T06:22:17.203" v="128" actId="20577"/>
        <pc:sldMkLst>
          <pc:docMk/>
          <pc:sldMk cId="865196451" sldId="365"/>
        </pc:sldMkLst>
        <pc:spChg chg="mod">
          <ac:chgData name="Narendra Jain" userId="e1cf829e-2022-4443-934c-adb43cc4b703" providerId="ADAL" clId="{026EC14D-77FF-4552-BE71-DBA7D55384B1}" dt="2019-06-25T06:22:17.203" v="128" actId="20577"/>
          <ac:spMkLst>
            <pc:docMk/>
            <pc:sldMk cId="865196451" sldId="365"/>
            <ac:spMk id="4" creationId="{00000000-0000-0000-0000-000000000000}"/>
          </ac:spMkLst>
        </pc:spChg>
      </pc:sldChg>
      <pc:sldChg chg="modSp">
        <pc:chgData name="Narendra Jain" userId="e1cf829e-2022-4443-934c-adb43cc4b703" providerId="ADAL" clId="{026EC14D-77FF-4552-BE71-DBA7D55384B1}" dt="2019-06-25T06:27:53.613" v="178" actId="114"/>
        <pc:sldMkLst>
          <pc:docMk/>
          <pc:sldMk cId="2534864326" sldId="369"/>
        </pc:sldMkLst>
        <pc:spChg chg="mod">
          <ac:chgData name="Narendra Jain" userId="e1cf829e-2022-4443-934c-adb43cc4b703" providerId="ADAL" clId="{026EC14D-77FF-4552-BE71-DBA7D55384B1}" dt="2019-06-25T06:27:53.613" v="178" actId="114"/>
          <ac:spMkLst>
            <pc:docMk/>
            <pc:sldMk cId="2534864326" sldId="369"/>
            <ac:spMk id="4" creationId="{00000000-0000-0000-0000-000000000000}"/>
          </ac:spMkLst>
        </pc:spChg>
      </pc:sldChg>
      <pc:sldChg chg="modSp">
        <pc:chgData name="Narendra Jain" userId="e1cf829e-2022-4443-934c-adb43cc4b703" providerId="ADAL" clId="{026EC14D-77FF-4552-BE71-DBA7D55384B1}" dt="2019-06-25T06:17:48.680" v="68" actId="255"/>
        <pc:sldMkLst>
          <pc:docMk/>
          <pc:sldMk cId="2394101021" sldId="370"/>
        </pc:sldMkLst>
        <pc:spChg chg="mod">
          <ac:chgData name="Narendra Jain" userId="e1cf829e-2022-4443-934c-adb43cc4b703" providerId="ADAL" clId="{026EC14D-77FF-4552-BE71-DBA7D55384B1}" dt="2019-06-25T06:17:48.680" v="68" actId="255"/>
          <ac:spMkLst>
            <pc:docMk/>
            <pc:sldMk cId="2394101021" sldId="370"/>
            <ac:spMk id="4" creationId="{00000000-0000-0000-0000-000000000000}"/>
          </ac:spMkLst>
        </pc:spChg>
      </pc:sldChg>
    </pc:docChg>
  </pc:docChgLst>
  <pc:docChgLst>
    <pc:chgData name="narendra@nnms.in" userId="1a94ec7a0e8f13e7" providerId="LiveId" clId="{DEE9D593-8E4F-4D09-8BEB-8DC33858B5D7}"/>
  </pc:docChgLst>
  <pc:docChgLst>
    <pc:chgData name="narendra@nnms.in" userId="1a94ec7a0e8f13e7" providerId="LiveId" clId="{FAFFFD15-D0AD-1748-A9C2-55AFC99CC599}"/>
  </pc:docChgLst>
  <pc:docChgLst>
    <pc:chgData name="narendra@nnms.in" userId="1a94ec7a0e8f13e7" providerId="LiveId" clId="{6B2F7464-D63B-4019-B3B5-0CE7C7A715B5}"/>
  </pc:docChgLst>
  <pc:docChgLst>
    <pc:chgData name="narendra@nnms.in" userId="1a94ec7a0e8f13e7" providerId="LiveId" clId="{6CA37428-5122-4068-BED9-635544756FFF}"/>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7D375-0255-416E-9EE3-CC9564A10497}"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IN"/>
        </a:p>
      </dgm:t>
    </dgm:pt>
    <dgm:pt modelId="{DE774B85-E6C3-417D-A46E-7C4E459726EA}">
      <dgm:prSet phldrT="[Text]"/>
      <dgm:spPr>
        <a:solidFill>
          <a:schemeClr val="bg1">
            <a:lumMod val="50000"/>
          </a:schemeClr>
        </a:solidFill>
      </dgm:spPr>
      <dgm:t>
        <a:bodyPr/>
        <a:lstStyle/>
        <a:p>
          <a:r>
            <a:rPr lang="en-IN" dirty="0"/>
            <a:t>Units</a:t>
          </a:r>
        </a:p>
      </dgm:t>
    </dgm:pt>
    <dgm:pt modelId="{27A878C8-4806-49C5-963C-0E3524F798DF}" type="parTrans" cxnId="{B299E962-A090-47C9-9CBB-8A8C91EABC9A}">
      <dgm:prSet/>
      <dgm:spPr/>
      <dgm:t>
        <a:bodyPr/>
        <a:lstStyle/>
        <a:p>
          <a:endParaRPr lang="en-IN"/>
        </a:p>
      </dgm:t>
    </dgm:pt>
    <dgm:pt modelId="{D7B06F6D-15B9-457D-8887-673BE0F06E3C}" type="sibTrans" cxnId="{B299E962-A090-47C9-9CBB-8A8C91EABC9A}">
      <dgm:prSet/>
      <dgm:spPr/>
      <dgm:t>
        <a:bodyPr/>
        <a:lstStyle/>
        <a:p>
          <a:endParaRPr lang="en-IN"/>
        </a:p>
      </dgm:t>
    </dgm:pt>
    <dgm:pt modelId="{1505D9E3-3F18-4995-91E4-6FE1F45856CA}">
      <dgm:prSet phldrT="[Text]"/>
      <dgm:spPr/>
      <dgm:t>
        <a:bodyPr/>
        <a:lstStyle/>
        <a:p>
          <a:r>
            <a:rPr lang="en-IN" dirty="0"/>
            <a:t>Additional Commissioner or Additional Director or Joint Commissioner or Joint Director</a:t>
          </a:r>
        </a:p>
      </dgm:t>
    </dgm:pt>
    <dgm:pt modelId="{8FB1F5CD-01FA-4C4C-86ED-FF8B967E490E}" type="parTrans" cxnId="{DB48BE33-57F3-4484-8A23-11E262F390EE}">
      <dgm:prSet/>
      <dgm:spPr/>
      <dgm:t>
        <a:bodyPr/>
        <a:lstStyle/>
        <a:p>
          <a:endParaRPr lang="en-IN"/>
        </a:p>
      </dgm:t>
    </dgm:pt>
    <dgm:pt modelId="{15570EFD-F1BB-41B9-BE47-0D9B9EC7CA62}" type="sibTrans" cxnId="{DB48BE33-57F3-4484-8A23-11E262F390EE}">
      <dgm:prSet/>
      <dgm:spPr/>
      <dgm:t>
        <a:bodyPr/>
        <a:lstStyle/>
        <a:p>
          <a:endParaRPr lang="en-IN"/>
        </a:p>
      </dgm:t>
    </dgm:pt>
    <dgm:pt modelId="{75685DBC-4FE1-4658-AF96-70014F78F31F}">
      <dgm:prSet phldrT="[Text]"/>
      <dgm:spPr/>
      <dgm:t>
        <a:bodyPr/>
        <a:lstStyle/>
        <a:p>
          <a:r>
            <a:rPr lang="en-IN" dirty="0"/>
            <a:t>Deputy Commissioner or Deputy Director or Assistant Commissioner or Assistant Director, or Income-tax Officer</a:t>
          </a:r>
        </a:p>
      </dgm:t>
    </dgm:pt>
    <dgm:pt modelId="{658B4746-BB3D-4AE4-9898-573E9F786956}" type="parTrans" cxnId="{96FDC36C-8283-4CB6-8626-739DB6202EA4}">
      <dgm:prSet/>
      <dgm:spPr/>
      <dgm:t>
        <a:bodyPr/>
        <a:lstStyle/>
        <a:p>
          <a:endParaRPr lang="en-IN"/>
        </a:p>
      </dgm:t>
    </dgm:pt>
    <dgm:pt modelId="{556A539E-3C7D-454F-A8D7-2A53F1E6B642}" type="sibTrans" cxnId="{96FDC36C-8283-4CB6-8626-739DB6202EA4}">
      <dgm:prSet/>
      <dgm:spPr/>
      <dgm:t>
        <a:bodyPr/>
        <a:lstStyle/>
        <a:p>
          <a:endParaRPr lang="en-IN"/>
        </a:p>
      </dgm:t>
    </dgm:pt>
    <dgm:pt modelId="{C25B5321-A158-4A32-AF4A-375A4407524B}">
      <dgm:prSet phldrT="[Text]"/>
      <dgm:spPr/>
      <dgm:t>
        <a:bodyPr/>
        <a:lstStyle/>
        <a:p>
          <a:r>
            <a:rPr lang="en-IN" dirty="0"/>
            <a:t>Such other income-tax authority, ministerial staff, executive or consultant, as considered necessary by the Board</a:t>
          </a:r>
        </a:p>
      </dgm:t>
    </dgm:pt>
    <dgm:pt modelId="{BCEE20E4-910A-4631-B66E-E192C56C5253}" type="parTrans" cxnId="{2BAF3682-9561-4E2F-A91B-4FF03AC9DD17}">
      <dgm:prSet/>
      <dgm:spPr/>
      <dgm:t>
        <a:bodyPr/>
        <a:lstStyle/>
        <a:p>
          <a:endParaRPr lang="en-IN"/>
        </a:p>
      </dgm:t>
    </dgm:pt>
    <dgm:pt modelId="{A6590904-E6C3-4C6B-B487-5FCDF8B26EAB}" type="sibTrans" cxnId="{2BAF3682-9561-4E2F-A91B-4FF03AC9DD17}">
      <dgm:prSet/>
      <dgm:spPr/>
      <dgm:t>
        <a:bodyPr/>
        <a:lstStyle/>
        <a:p>
          <a:endParaRPr lang="en-IN"/>
        </a:p>
      </dgm:t>
    </dgm:pt>
    <dgm:pt modelId="{A4C6C674-E2AA-4F33-8BF6-9231068FA022}" type="pres">
      <dgm:prSet presAssocID="{E367D375-0255-416E-9EE3-CC9564A10497}" presName="Name0" presStyleCnt="0">
        <dgm:presLayoutVars>
          <dgm:chPref val="1"/>
          <dgm:dir/>
          <dgm:animOne val="branch"/>
          <dgm:animLvl val="lvl"/>
          <dgm:resizeHandles val="exact"/>
        </dgm:presLayoutVars>
      </dgm:prSet>
      <dgm:spPr/>
    </dgm:pt>
    <dgm:pt modelId="{A2DA5AD6-6401-454D-9002-51AE78B7C748}" type="pres">
      <dgm:prSet presAssocID="{DE774B85-E6C3-417D-A46E-7C4E459726EA}" presName="root1" presStyleCnt="0"/>
      <dgm:spPr/>
    </dgm:pt>
    <dgm:pt modelId="{46AB50B3-696F-4E29-814B-E3F2FD74DD8C}" type="pres">
      <dgm:prSet presAssocID="{DE774B85-E6C3-417D-A46E-7C4E459726EA}" presName="LevelOneTextNode" presStyleLbl="node0" presStyleIdx="0" presStyleCnt="1" custScaleY="70128">
        <dgm:presLayoutVars>
          <dgm:chPref val="3"/>
        </dgm:presLayoutVars>
      </dgm:prSet>
      <dgm:spPr/>
    </dgm:pt>
    <dgm:pt modelId="{78AC65D6-3CDA-4816-BE17-D7006BF67FA6}" type="pres">
      <dgm:prSet presAssocID="{DE774B85-E6C3-417D-A46E-7C4E459726EA}" presName="level2hierChild" presStyleCnt="0"/>
      <dgm:spPr/>
    </dgm:pt>
    <dgm:pt modelId="{C78B8BD6-8E82-47D1-A09E-49A02D292643}" type="pres">
      <dgm:prSet presAssocID="{8FB1F5CD-01FA-4C4C-86ED-FF8B967E490E}" presName="conn2-1" presStyleLbl="parChTrans1D2" presStyleIdx="0" presStyleCnt="3"/>
      <dgm:spPr/>
    </dgm:pt>
    <dgm:pt modelId="{D042F296-8B44-4C22-9BC9-773B7EA4EE9D}" type="pres">
      <dgm:prSet presAssocID="{8FB1F5CD-01FA-4C4C-86ED-FF8B967E490E}" presName="connTx" presStyleLbl="parChTrans1D2" presStyleIdx="0" presStyleCnt="3"/>
      <dgm:spPr/>
    </dgm:pt>
    <dgm:pt modelId="{93D6E447-61A3-445B-848B-53ACA9F3480E}" type="pres">
      <dgm:prSet presAssocID="{1505D9E3-3F18-4995-91E4-6FE1F45856CA}" presName="root2" presStyleCnt="0"/>
      <dgm:spPr/>
    </dgm:pt>
    <dgm:pt modelId="{5256AB91-C367-47B0-A583-8FF09B585534}" type="pres">
      <dgm:prSet presAssocID="{1505D9E3-3F18-4995-91E4-6FE1F45856CA}" presName="LevelTwoTextNode" presStyleLbl="node2" presStyleIdx="0" presStyleCnt="3" custScaleX="126481">
        <dgm:presLayoutVars>
          <dgm:chPref val="3"/>
        </dgm:presLayoutVars>
      </dgm:prSet>
      <dgm:spPr/>
    </dgm:pt>
    <dgm:pt modelId="{7F2CAC39-A991-4703-8B0D-4181EA4ED96A}" type="pres">
      <dgm:prSet presAssocID="{1505D9E3-3F18-4995-91E4-6FE1F45856CA}" presName="level3hierChild" presStyleCnt="0"/>
      <dgm:spPr/>
    </dgm:pt>
    <dgm:pt modelId="{F438ED2A-AA2B-43E9-8F56-993948C7F7E8}" type="pres">
      <dgm:prSet presAssocID="{658B4746-BB3D-4AE4-9898-573E9F786956}" presName="conn2-1" presStyleLbl="parChTrans1D2" presStyleIdx="1" presStyleCnt="3"/>
      <dgm:spPr/>
    </dgm:pt>
    <dgm:pt modelId="{3FF65F9F-FBCD-4D18-B9D1-FB746F3DBC02}" type="pres">
      <dgm:prSet presAssocID="{658B4746-BB3D-4AE4-9898-573E9F786956}" presName="connTx" presStyleLbl="parChTrans1D2" presStyleIdx="1" presStyleCnt="3"/>
      <dgm:spPr/>
    </dgm:pt>
    <dgm:pt modelId="{D6F25B3A-03C7-4366-AF8F-BEBE8122DFCE}" type="pres">
      <dgm:prSet presAssocID="{75685DBC-4FE1-4658-AF96-70014F78F31F}" presName="root2" presStyleCnt="0"/>
      <dgm:spPr/>
    </dgm:pt>
    <dgm:pt modelId="{6C906BAB-5583-41C2-962D-2B8E0346321C}" type="pres">
      <dgm:prSet presAssocID="{75685DBC-4FE1-4658-AF96-70014F78F31F}" presName="LevelTwoTextNode" presStyleLbl="node2" presStyleIdx="1" presStyleCnt="3" custScaleX="125593">
        <dgm:presLayoutVars>
          <dgm:chPref val="3"/>
        </dgm:presLayoutVars>
      </dgm:prSet>
      <dgm:spPr/>
    </dgm:pt>
    <dgm:pt modelId="{0FDB7589-B4CA-4F08-9CAF-1BE8F96B0EE3}" type="pres">
      <dgm:prSet presAssocID="{75685DBC-4FE1-4658-AF96-70014F78F31F}" presName="level3hierChild" presStyleCnt="0"/>
      <dgm:spPr/>
    </dgm:pt>
    <dgm:pt modelId="{E95236F1-B6D3-458D-95E2-9DAFF7A81843}" type="pres">
      <dgm:prSet presAssocID="{BCEE20E4-910A-4631-B66E-E192C56C5253}" presName="conn2-1" presStyleLbl="parChTrans1D2" presStyleIdx="2" presStyleCnt="3"/>
      <dgm:spPr/>
    </dgm:pt>
    <dgm:pt modelId="{4127143C-59E4-4AE5-A4E8-E669D48331A4}" type="pres">
      <dgm:prSet presAssocID="{BCEE20E4-910A-4631-B66E-E192C56C5253}" presName="connTx" presStyleLbl="parChTrans1D2" presStyleIdx="2" presStyleCnt="3"/>
      <dgm:spPr/>
    </dgm:pt>
    <dgm:pt modelId="{787D89A1-2CED-4C1E-A658-1B720A063938}" type="pres">
      <dgm:prSet presAssocID="{C25B5321-A158-4A32-AF4A-375A4407524B}" presName="root2" presStyleCnt="0"/>
      <dgm:spPr/>
    </dgm:pt>
    <dgm:pt modelId="{197A7126-2A83-4819-BF34-41C067062DAA}" type="pres">
      <dgm:prSet presAssocID="{C25B5321-A158-4A32-AF4A-375A4407524B}" presName="LevelTwoTextNode" presStyleLbl="node2" presStyleIdx="2" presStyleCnt="3" custScaleX="125440">
        <dgm:presLayoutVars>
          <dgm:chPref val="3"/>
        </dgm:presLayoutVars>
      </dgm:prSet>
      <dgm:spPr/>
    </dgm:pt>
    <dgm:pt modelId="{00AD02C8-26EF-4BD1-A974-8B790189437D}" type="pres">
      <dgm:prSet presAssocID="{C25B5321-A158-4A32-AF4A-375A4407524B}" presName="level3hierChild" presStyleCnt="0"/>
      <dgm:spPr/>
    </dgm:pt>
  </dgm:ptLst>
  <dgm:cxnLst>
    <dgm:cxn modelId="{C9028501-F7A3-450F-B826-ECD49164B90B}" type="presOf" srcId="{75685DBC-4FE1-4658-AF96-70014F78F31F}" destId="{6C906BAB-5583-41C2-962D-2B8E0346321C}" srcOrd="0" destOrd="0" presId="urn:microsoft.com/office/officeart/2008/layout/HorizontalMultiLevelHierarchy"/>
    <dgm:cxn modelId="{E3B17021-69F6-40F2-A2AF-C767BDA219B6}" type="presOf" srcId="{658B4746-BB3D-4AE4-9898-573E9F786956}" destId="{3FF65F9F-FBCD-4D18-B9D1-FB746F3DBC02}" srcOrd="1" destOrd="0" presId="urn:microsoft.com/office/officeart/2008/layout/HorizontalMultiLevelHierarchy"/>
    <dgm:cxn modelId="{DB48BE33-57F3-4484-8A23-11E262F390EE}" srcId="{DE774B85-E6C3-417D-A46E-7C4E459726EA}" destId="{1505D9E3-3F18-4995-91E4-6FE1F45856CA}" srcOrd="0" destOrd="0" parTransId="{8FB1F5CD-01FA-4C4C-86ED-FF8B967E490E}" sibTransId="{15570EFD-F1BB-41B9-BE47-0D9B9EC7CA62}"/>
    <dgm:cxn modelId="{90C2FB38-65D2-4143-A52B-60807E9AFDDB}" type="presOf" srcId="{BCEE20E4-910A-4631-B66E-E192C56C5253}" destId="{4127143C-59E4-4AE5-A4E8-E669D48331A4}" srcOrd="1" destOrd="0" presId="urn:microsoft.com/office/officeart/2008/layout/HorizontalMultiLevelHierarchy"/>
    <dgm:cxn modelId="{D2BE8A5E-4CC9-4C5F-9849-E9A85596B2CB}" type="presOf" srcId="{8FB1F5CD-01FA-4C4C-86ED-FF8B967E490E}" destId="{D042F296-8B44-4C22-9BC9-773B7EA4EE9D}" srcOrd="1" destOrd="0" presId="urn:microsoft.com/office/officeart/2008/layout/HorizontalMultiLevelHierarchy"/>
    <dgm:cxn modelId="{C85B1460-D504-49F1-B2C8-627ECCA210BD}" type="presOf" srcId="{658B4746-BB3D-4AE4-9898-573E9F786956}" destId="{F438ED2A-AA2B-43E9-8F56-993948C7F7E8}" srcOrd="0" destOrd="0" presId="urn:microsoft.com/office/officeart/2008/layout/HorizontalMultiLevelHierarchy"/>
    <dgm:cxn modelId="{B299E962-A090-47C9-9CBB-8A8C91EABC9A}" srcId="{E367D375-0255-416E-9EE3-CC9564A10497}" destId="{DE774B85-E6C3-417D-A46E-7C4E459726EA}" srcOrd="0" destOrd="0" parTransId="{27A878C8-4806-49C5-963C-0E3524F798DF}" sibTransId="{D7B06F6D-15B9-457D-8887-673BE0F06E3C}"/>
    <dgm:cxn modelId="{C325B345-E0DE-45A5-A1ED-4F2D78DBC678}" type="presOf" srcId="{C25B5321-A158-4A32-AF4A-375A4407524B}" destId="{197A7126-2A83-4819-BF34-41C067062DAA}" srcOrd="0" destOrd="0" presId="urn:microsoft.com/office/officeart/2008/layout/HorizontalMultiLevelHierarchy"/>
    <dgm:cxn modelId="{96FDC36C-8283-4CB6-8626-739DB6202EA4}" srcId="{DE774B85-E6C3-417D-A46E-7C4E459726EA}" destId="{75685DBC-4FE1-4658-AF96-70014F78F31F}" srcOrd="1" destOrd="0" parTransId="{658B4746-BB3D-4AE4-9898-573E9F786956}" sibTransId="{556A539E-3C7D-454F-A8D7-2A53F1E6B642}"/>
    <dgm:cxn modelId="{2BAF3682-9561-4E2F-A91B-4FF03AC9DD17}" srcId="{DE774B85-E6C3-417D-A46E-7C4E459726EA}" destId="{C25B5321-A158-4A32-AF4A-375A4407524B}" srcOrd="2" destOrd="0" parTransId="{BCEE20E4-910A-4631-B66E-E192C56C5253}" sibTransId="{A6590904-E6C3-4C6B-B487-5FCDF8B26EAB}"/>
    <dgm:cxn modelId="{01C0899A-8659-4B37-B36B-DFA4B92E5BA8}" type="presOf" srcId="{BCEE20E4-910A-4631-B66E-E192C56C5253}" destId="{E95236F1-B6D3-458D-95E2-9DAFF7A81843}" srcOrd="0" destOrd="0" presId="urn:microsoft.com/office/officeart/2008/layout/HorizontalMultiLevelHierarchy"/>
    <dgm:cxn modelId="{81CB51B2-F2C1-438E-826D-2806F26F5775}" type="presOf" srcId="{DE774B85-E6C3-417D-A46E-7C4E459726EA}" destId="{46AB50B3-696F-4E29-814B-E3F2FD74DD8C}" srcOrd="0" destOrd="0" presId="urn:microsoft.com/office/officeart/2008/layout/HorizontalMultiLevelHierarchy"/>
    <dgm:cxn modelId="{FCAF19C6-D772-4FAC-BCF1-B17B24861B70}" type="presOf" srcId="{1505D9E3-3F18-4995-91E4-6FE1F45856CA}" destId="{5256AB91-C367-47B0-A583-8FF09B585534}" srcOrd="0" destOrd="0" presId="urn:microsoft.com/office/officeart/2008/layout/HorizontalMultiLevelHierarchy"/>
    <dgm:cxn modelId="{19700DD4-00F2-4BDC-858F-77EFA827D4BC}" type="presOf" srcId="{E367D375-0255-416E-9EE3-CC9564A10497}" destId="{A4C6C674-E2AA-4F33-8BF6-9231068FA022}" srcOrd="0" destOrd="0" presId="urn:microsoft.com/office/officeart/2008/layout/HorizontalMultiLevelHierarchy"/>
    <dgm:cxn modelId="{31C278EE-0AD3-4856-B367-A9139CBCE06A}" type="presOf" srcId="{8FB1F5CD-01FA-4C4C-86ED-FF8B967E490E}" destId="{C78B8BD6-8E82-47D1-A09E-49A02D292643}" srcOrd="0" destOrd="0" presId="urn:microsoft.com/office/officeart/2008/layout/HorizontalMultiLevelHierarchy"/>
    <dgm:cxn modelId="{599C6638-EEEC-4F5E-B242-922DD6CF2C34}" type="presParOf" srcId="{A4C6C674-E2AA-4F33-8BF6-9231068FA022}" destId="{A2DA5AD6-6401-454D-9002-51AE78B7C748}" srcOrd="0" destOrd="0" presId="urn:microsoft.com/office/officeart/2008/layout/HorizontalMultiLevelHierarchy"/>
    <dgm:cxn modelId="{C7F199FC-F4F6-46C6-81DA-4F85E6F6E93A}" type="presParOf" srcId="{A2DA5AD6-6401-454D-9002-51AE78B7C748}" destId="{46AB50B3-696F-4E29-814B-E3F2FD74DD8C}" srcOrd="0" destOrd="0" presId="urn:microsoft.com/office/officeart/2008/layout/HorizontalMultiLevelHierarchy"/>
    <dgm:cxn modelId="{084E0B4E-7743-4850-A2C9-2789C26AD897}" type="presParOf" srcId="{A2DA5AD6-6401-454D-9002-51AE78B7C748}" destId="{78AC65D6-3CDA-4816-BE17-D7006BF67FA6}" srcOrd="1" destOrd="0" presId="urn:microsoft.com/office/officeart/2008/layout/HorizontalMultiLevelHierarchy"/>
    <dgm:cxn modelId="{8C1B3D98-A3BB-4751-B46B-0BCF340B49E8}" type="presParOf" srcId="{78AC65D6-3CDA-4816-BE17-D7006BF67FA6}" destId="{C78B8BD6-8E82-47D1-A09E-49A02D292643}" srcOrd="0" destOrd="0" presId="urn:microsoft.com/office/officeart/2008/layout/HorizontalMultiLevelHierarchy"/>
    <dgm:cxn modelId="{7738454D-E0A7-46E9-BBE6-CD56B432286D}" type="presParOf" srcId="{C78B8BD6-8E82-47D1-A09E-49A02D292643}" destId="{D042F296-8B44-4C22-9BC9-773B7EA4EE9D}" srcOrd="0" destOrd="0" presId="urn:microsoft.com/office/officeart/2008/layout/HorizontalMultiLevelHierarchy"/>
    <dgm:cxn modelId="{D5FFB2D4-AB15-4CF9-B177-C0667BEEA64D}" type="presParOf" srcId="{78AC65D6-3CDA-4816-BE17-D7006BF67FA6}" destId="{93D6E447-61A3-445B-848B-53ACA9F3480E}" srcOrd="1" destOrd="0" presId="urn:microsoft.com/office/officeart/2008/layout/HorizontalMultiLevelHierarchy"/>
    <dgm:cxn modelId="{C29D87D7-D1BB-4816-B84D-5B09C1DA8F28}" type="presParOf" srcId="{93D6E447-61A3-445B-848B-53ACA9F3480E}" destId="{5256AB91-C367-47B0-A583-8FF09B585534}" srcOrd="0" destOrd="0" presId="urn:microsoft.com/office/officeart/2008/layout/HorizontalMultiLevelHierarchy"/>
    <dgm:cxn modelId="{C7528897-72DD-4DF3-A5DF-9D7C25A8FD24}" type="presParOf" srcId="{93D6E447-61A3-445B-848B-53ACA9F3480E}" destId="{7F2CAC39-A991-4703-8B0D-4181EA4ED96A}" srcOrd="1" destOrd="0" presId="urn:microsoft.com/office/officeart/2008/layout/HorizontalMultiLevelHierarchy"/>
    <dgm:cxn modelId="{4AEF2F02-286B-4114-B151-BE74347849EE}" type="presParOf" srcId="{78AC65D6-3CDA-4816-BE17-D7006BF67FA6}" destId="{F438ED2A-AA2B-43E9-8F56-993948C7F7E8}" srcOrd="2" destOrd="0" presId="urn:microsoft.com/office/officeart/2008/layout/HorizontalMultiLevelHierarchy"/>
    <dgm:cxn modelId="{C018753A-BC83-4EF6-A602-9923E1FBB8BF}" type="presParOf" srcId="{F438ED2A-AA2B-43E9-8F56-993948C7F7E8}" destId="{3FF65F9F-FBCD-4D18-B9D1-FB746F3DBC02}" srcOrd="0" destOrd="0" presId="urn:microsoft.com/office/officeart/2008/layout/HorizontalMultiLevelHierarchy"/>
    <dgm:cxn modelId="{AD23D818-E368-45C8-A766-24410EB44258}" type="presParOf" srcId="{78AC65D6-3CDA-4816-BE17-D7006BF67FA6}" destId="{D6F25B3A-03C7-4366-AF8F-BEBE8122DFCE}" srcOrd="3" destOrd="0" presId="urn:microsoft.com/office/officeart/2008/layout/HorizontalMultiLevelHierarchy"/>
    <dgm:cxn modelId="{38105AAB-6BCD-487B-B5A5-8E7745C5C4C8}" type="presParOf" srcId="{D6F25B3A-03C7-4366-AF8F-BEBE8122DFCE}" destId="{6C906BAB-5583-41C2-962D-2B8E0346321C}" srcOrd="0" destOrd="0" presId="urn:microsoft.com/office/officeart/2008/layout/HorizontalMultiLevelHierarchy"/>
    <dgm:cxn modelId="{F65241CA-5E53-41CA-9A12-68C8E38216CA}" type="presParOf" srcId="{D6F25B3A-03C7-4366-AF8F-BEBE8122DFCE}" destId="{0FDB7589-B4CA-4F08-9CAF-1BE8F96B0EE3}" srcOrd="1" destOrd="0" presId="urn:microsoft.com/office/officeart/2008/layout/HorizontalMultiLevelHierarchy"/>
    <dgm:cxn modelId="{40E9FB4A-6804-46A5-A3BA-9E7874F875D7}" type="presParOf" srcId="{78AC65D6-3CDA-4816-BE17-D7006BF67FA6}" destId="{E95236F1-B6D3-458D-95E2-9DAFF7A81843}" srcOrd="4" destOrd="0" presId="urn:microsoft.com/office/officeart/2008/layout/HorizontalMultiLevelHierarchy"/>
    <dgm:cxn modelId="{35F00460-DF19-45E3-8C27-EC588732088C}" type="presParOf" srcId="{E95236F1-B6D3-458D-95E2-9DAFF7A81843}" destId="{4127143C-59E4-4AE5-A4E8-E669D48331A4}" srcOrd="0" destOrd="0" presId="urn:microsoft.com/office/officeart/2008/layout/HorizontalMultiLevelHierarchy"/>
    <dgm:cxn modelId="{F2B87EF5-AD1C-4C77-BEFE-CD3CE5449AD9}" type="presParOf" srcId="{78AC65D6-3CDA-4816-BE17-D7006BF67FA6}" destId="{787D89A1-2CED-4C1E-A658-1B720A063938}" srcOrd="5" destOrd="0" presId="urn:microsoft.com/office/officeart/2008/layout/HorizontalMultiLevelHierarchy"/>
    <dgm:cxn modelId="{B7542560-CDC7-4CAA-9EA5-1574D7E6430D}" type="presParOf" srcId="{787D89A1-2CED-4C1E-A658-1B720A063938}" destId="{197A7126-2A83-4819-BF34-41C067062DAA}" srcOrd="0" destOrd="0" presId="urn:microsoft.com/office/officeart/2008/layout/HorizontalMultiLevelHierarchy"/>
    <dgm:cxn modelId="{4F768D54-A405-4AA0-8C7C-4DAAB5105965}" type="presParOf" srcId="{787D89A1-2CED-4C1E-A658-1B720A063938}" destId="{00AD02C8-26EF-4BD1-A974-8B790189437D}"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236F1-B6D3-458D-95E2-9DAFF7A81843}">
      <dsp:nvSpPr>
        <dsp:cNvPr id="0" name=""/>
        <dsp:cNvSpPr/>
      </dsp:nvSpPr>
      <dsp:spPr>
        <a:xfrm>
          <a:off x="2105505" y="2709333"/>
          <a:ext cx="675382" cy="1286933"/>
        </a:xfrm>
        <a:custGeom>
          <a:avLst/>
          <a:gdLst/>
          <a:ahLst/>
          <a:cxnLst/>
          <a:rect l="0" t="0" r="0" b="0"/>
          <a:pathLst>
            <a:path>
              <a:moveTo>
                <a:pt x="0" y="0"/>
              </a:moveTo>
              <a:lnTo>
                <a:pt x="337691" y="0"/>
              </a:lnTo>
              <a:lnTo>
                <a:pt x="337691" y="1286933"/>
              </a:lnTo>
              <a:lnTo>
                <a:pt x="675382" y="1286933"/>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2406861" y="3316465"/>
        <a:ext cx="72669" cy="72669"/>
      </dsp:txXfrm>
    </dsp:sp>
    <dsp:sp modelId="{F438ED2A-AA2B-43E9-8F56-993948C7F7E8}">
      <dsp:nvSpPr>
        <dsp:cNvPr id="0" name=""/>
        <dsp:cNvSpPr/>
      </dsp:nvSpPr>
      <dsp:spPr>
        <a:xfrm>
          <a:off x="2105505" y="2663613"/>
          <a:ext cx="675382" cy="91440"/>
        </a:xfrm>
        <a:custGeom>
          <a:avLst/>
          <a:gdLst/>
          <a:ahLst/>
          <a:cxnLst/>
          <a:rect l="0" t="0" r="0" b="0"/>
          <a:pathLst>
            <a:path>
              <a:moveTo>
                <a:pt x="0" y="45720"/>
              </a:moveTo>
              <a:lnTo>
                <a:pt x="675382" y="45720"/>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2426311" y="2692448"/>
        <a:ext cx="33769" cy="33769"/>
      </dsp:txXfrm>
    </dsp:sp>
    <dsp:sp modelId="{C78B8BD6-8E82-47D1-A09E-49A02D292643}">
      <dsp:nvSpPr>
        <dsp:cNvPr id="0" name=""/>
        <dsp:cNvSpPr/>
      </dsp:nvSpPr>
      <dsp:spPr>
        <a:xfrm>
          <a:off x="2105505" y="1422400"/>
          <a:ext cx="675382" cy="1286933"/>
        </a:xfrm>
        <a:custGeom>
          <a:avLst/>
          <a:gdLst/>
          <a:ahLst/>
          <a:cxnLst/>
          <a:rect l="0" t="0" r="0" b="0"/>
          <a:pathLst>
            <a:path>
              <a:moveTo>
                <a:pt x="0" y="1286933"/>
              </a:moveTo>
              <a:lnTo>
                <a:pt x="337691" y="1286933"/>
              </a:lnTo>
              <a:lnTo>
                <a:pt x="337691" y="0"/>
              </a:lnTo>
              <a:lnTo>
                <a:pt x="675382" y="0"/>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2406861" y="2029532"/>
        <a:ext cx="72669" cy="72669"/>
      </dsp:txXfrm>
    </dsp:sp>
    <dsp:sp modelId="{46AB50B3-696F-4E29-814B-E3F2FD74DD8C}">
      <dsp:nvSpPr>
        <dsp:cNvPr id="0" name=""/>
        <dsp:cNvSpPr/>
      </dsp:nvSpPr>
      <dsp:spPr>
        <a:xfrm rot="16200000">
          <a:off x="-309269" y="2194560"/>
          <a:ext cx="3800002" cy="1029546"/>
        </a:xfrm>
        <a:prstGeom prst="rect">
          <a:avLst/>
        </a:prstGeom>
        <a:solidFill>
          <a:schemeClr val="bg1">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IN" sz="6500" kern="1200" dirty="0"/>
            <a:t>Units</a:t>
          </a:r>
        </a:p>
      </dsp:txBody>
      <dsp:txXfrm>
        <a:off x="-309269" y="2194560"/>
        <a:ext cx="3800002" cy="1029546"/>
      </dsp:txXfrm>
    </dsp:sp>
    <dsp:sp modelId="{5256AB91-C367-47B0-A583-8FF09B585534}">
      <dsp:nvSpPr>
        <dsp:cNvPr id="0" name=""/>
        <dsp:cNvSpPr/>
      </dsp:nvSpPr>
      <dsp:spPr>
        <a:xfrm>
          <a:off x="2780887" y="907626"/>
          <a:ext cx="4271153" cy="10295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Additional Commissioner or Additional Director or Joint Commissioner or Joint Director</a:t>
          </a:r>
        </a:p>
      </dsp:txBody>
      <dsp:txXfrm>
        <a:off x="2780887" y="907626"/>
        <a:ext cx="4271153" cy="1029546"/>
      </dsp:txXfrm>
    </dsp:sp>
    <dsp:sp modelId="{6C906BAB-5583-41C2-962D-2B8E0346321C}">
      <dsp:nvSpPr>
        <dsp:cNvPr id="0" name=""/>
        <dsp:cNvSpPr/>
      </dsp:nvSpPr>
      <dsp:spPr>
        <a:xfrm>
          <a:off x="2780887" y="2194560"/>
          <a:ext cx="4241166" cy="10295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Deputy Commissioner or Deputy Director or Assistant Commissioner or Assistant Director, or Income-tax Officer</a:t>
          </a:r>
        </a:p>
      </dsp:txBody>
      <dsp:txXfrm>
        <a:off x="2780887" y="2194560"/>
        <a:ext cx="4241166" cy="1029546"/>
      </dsp:txXfrm>
    </dsp:sp>
    <dsp:sp modelId="{197A7126-2A83-4819-BF34-41C067062DAA}">
      <dsp:nvSpPr>
        <dsp:cNvPr id="0" name=""/>
        <dsp:cNvSpPr/>
      </dsp:nvSpPr>
      <dsp:spPr>
        <a:xfrm>
          <a:off x="2780887" y="3481493"/>
          <a:ext cx="4236000" cy="10295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Such other income-tax authority, ministerial staff, executive or consultant, as considered necessary by the Board</a:t>
          </a:r>
        </a:p>
      </dsp:txBody>
      <dsp:txXfrm>
        <a:off x="2780887" y="3481493"/>
        <a:ext cx="4236000" cy="102954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0DA5A3-EB07-457E-B70F-88F1DFEC80D5}"/>
              </a:ext>
            </a:extLst>
          </p:cNvPr>
          <p:cNvSpPr>
            <a:spLocks noGrp="1"/>
          </p:cNvSpPr>
          <p:nvPr>
            <p:ph type="hdr" sz="quarter"/>
          </p:nvPr>
        </p:nvSpPr>
        <p:spPr>
          <a:xfrm>
            <a:off x="2" y="1"/>
            <a:ext cx="4276255" cy="338143"/>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E1627DF5-D910-4982-9D78-1A3AC5F2048A}"/>
              </a:ext>
            </a:extLst>
          </p:cNvPr>
          <p:cNvSpPr>
            <a:spLocks noGrp="1"/>
          </p:cNvSpPr>
          <p:nvPr>
            <p:ph type="dt" sz="quarter" idx="1"/>
          </p:nvPr>
        </p:nvSpPr>
        <p:spPr>
          <a:xfrm>
            <a:off x="5587733" y="1"/>
            <a:ext cx="4276254" cy="338143"/>
          </a:xfrm>
          <a:prstGeom prst="rect">
            <a:avLst/>
          </a:prstGeom>
        </p:spPr>
        <p:txBody>
          <a:bodyPr vert="horz" lIns="91440" tIns="45720" rIns="91440" bIns="45720" rtlCol="0"/>
          <a:lstStyle>
            <a:lvl1pPr algn="r">
              <a:defRPr sz="1200"/>
            </a:lvl1pPr>
          </a:lstStyle>
          <a:p>
            <a:fld id="{0F3ABFEE-5E3C-40EB-826A-AAF3C379ACFE}" type="datetimeFigureOut">
              <a:rPr lang="en-IN" smtClean="0"/>
              <a:pPr/>
              <a:t>15-10-2019</a:t>
            </a:fld>
            <a:endParaRPr lang="en-IN"/>
          </a:p>
        </p:txBody>
      </p:sp>
      <p:sp>
        <p:nvSpPr>
          <p:cNvPr id="4" name="Footer Placeholder 3">
            <a:extLst>
              <a:ext uri="{FF2B5EF4-FFF2-40B4-BE49-F238E27FC236}">
                <a16:creationId xmlns:a16="http://schemas.microsoft.com/office/drawing/2014/main" id="{F9A56566-0123-42AF-BD4D-5A476AAA5094}"/>
              </a:ext>
            </a:extLst>
          </p:cNvPr>
          <p:cNvSpPr>
            <a:spLocks noGrp="1"/>
          </p:cNvSpPr>
          <p:nvPr>
            <p:ph type="ftr" sz="quarter" idx="2"/>
          </p:nvPr>
        </p:nvSpPr>
        <p:spPr>
          <a:xfrm>
            <a:off x="2" y="6397621"/>
            <a:ext cx="4276255" cy="338143"/>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C5F231E9-D5AE-4DB6-A315-B63E61E8A5C9}"/>
              </a:ext>
            </a:extLst>
          </p:cNvPr>
          <p:cNvSpPr>
            <a:spLocks noGrp="1"/>
          </p:cNvSpPr>
          <p:nvPr>
            <p:ph type="sldNum" sz="quarter" idx="3"/>
          </p:nvPr>
        </p:nvSpPr>
        <p:spPr>
          <a:xfrm>
            <a:off x="5587733" y="6397621"/>
            <a:ext cx="4276254" cy="338143"/>
          </a:xfrm>
          <a:prstGeom prst="rect">
            <a:avLst/>
          </a:prstGeom>
        </p:spPr>
        <p:txBody>
          <a:bodyPr vert="horz" lIns="91440" tIns="45720" rIns="91440" bIns="45720" rtlCol="0" anchor="b"/>
          <a:lstStyle>
            <a:lvl1pPr algn="r">
              <a:defRPr sz="1200"/>
            </a:lvl1pPr>
          </a:lstStyle>
          <a:p>
            <a:fld id="{091E0767-0FDA-446C-BBAF-18FF76295FB4}" type="slidenum">
              <a:rPr lang="en-IN" smtClean="0"/>
              <a:pPr/>
              <a:t>‹#›</a:t>
            </a:fld>
            <a:endParaRPr lang="en-IN"/>
          </a:p>
        </p:txBody>
      </p:sp>
    </p:spTree>
    <p:extLst>
      <p:ext uri="{BB962C8B-B14F-4D97-AF65-F5344CB8AC3E}">
        <p14:creationId xmlns:p14="http://schemas.microsoft.com/office/powerpoint/2010/main" val="41697913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1" cy="33795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588628" y="0"/>
            <a:ext cx="4275401" cy="337958"/>
          </a:xfrm>
          <a:prstGeom prst="rect">
            <a:avLst/>
          </a:prstGeom>
        </p:spPr>
        <p:txBody>
          <a:bodyPr vert="horz" lIns="91440" tIns="45720" rIns="91440" bIns="45720" rtlCol="0"/>
          <a:lstStyle>
            <a:lvl1pPr algn="r">
              <a:defRPr sz="1200"/>
            </a:lvl1pPr>
          </a:lstStyle>
          <a:p>
            <a:fld id="{0FB2DDE5-2CD8-472F-8AA1-2DCD1AA4542C}" type="datetimeFigureOut">
              <a:rPr lang="en-IN" smtClean="0"/>
              <a:pPr/>
              <a:t>15-10-2019</a:t>
            </a:fld>
            <a:endParaRPr lang="en-IN"/>
          </a:p>
        </p:txBody>
      </p:sp>
      <p:sp>
        <p:nvSpPr>
          <p:cNvPr id="4" name="Slide Image Placeholder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86632" y="3241588"/>
            <a:ext cx="7893050" cy="265220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397807"/>
            <a:ext cx="4275401" cy="33795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588628" y="6397807"/>
            <a:ext cx="4275401" cy="337957"/>
          </a:xfrm>
          <a:prstGeom prst="rect">
            <a:avLst/>
          </a:prstGeom>
        </p:spPr>
        <p:txBody>
          <a:bodyPr vert="horz" lIns="91440" tIns="45720" rIns="91440" bIns="45720" rtlCol="0" anchor="b"/>
          <a:lstStyle>
            <a:lvl1pPr algn="r">
              <a:defRPr sz="1200"/>
            </a:lvl1pPr>
          </a:lstStyle>
          <a:p>
            <a:fld id="{73A00A19-C4A1-468C-B40E-1ED94DF13E9E}" type="slidenum">
              <a:rPr lang="en-IN" smtClean="0"/>
              <a:pPr/>
              <a:t>‹#›</a:t>
            </a:fld>
            <a:endParaRPr lang="en-IN"/>
          </a:p>
        </p:txBody>
      </p:sp>
    </p:spTree>
    <p:extLst>
      <p:ext uri="{BB962C8B-B14F-4D97-AF65-F5344CB8AC3E}">
        <p14:creationId xmlns:p14="http://schemas.microsoft.com/office/powerpoint/2010/main" val="27475186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3A00A19-C4A1-468C-B40E-1ED94DF13E9E}" type="slidenum">
              <a:rPr lang="en-IN" smtClean="0"/>
              <a:pPr/>
              <a:t>1</a:t>
            </a:fld>
            <a:endParaRPr lang="en-IN"/>
          </a:p>
        </p:txBody>
      </p:sp>
      <p:sp>
        <p:nvSpPr>
          <p:cNvPr id="5" name="Footer Placeholder 4">
            <a:extLst>
              <a:ext uri="{FF2B5EF4-FFF2-40B4-BE49-F238E27FC236}">
                <a16:creationId xmlns:a16="http://schemas.microsoft.com/office/drawing/2014/main" id="{496A30D0-89B2-4D9A-98D2-BF71FF002E4B}"/>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132978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14</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56205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15</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460634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16</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182262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73A00A19-C4A1-468C-B40E-1ED94DF13E9E}" type="slidenum">
              <a:rPr lang="en-IN" smtClean="0"/>
              <a:pPr/>
              <a:t>19</a:t>
            </a:fld>
            <a:endParaRPr lang="en-IN"/>
          </a:p>
        </p:txBody>
      </p:sp>
      <p:sp>
        <p:nvSpPr>
          <p:cNvPr id="5" name="Footer Placeholder 4">
            <a:extLst>
              <a:ext uri="{FF2B5EF4-FFF2-40B4-BE49-F238E27FC236}">
                <a16:creationId xmlns:a16="http://schemas.microsoft.com/office/drawing/2014/main" id="{4BA1DDBE-C961-4BC4-BC36-B7111AABEE3C}"/>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55176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2</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211244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7</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618993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8</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38540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9</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466161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10</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435072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11</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4239450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12</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702170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F36155E-760E-45B9-9D73-AED9BD63CF16}" type="slidenum">
              <a:rPr lang="en-US" smtClean="0"/>
              <a:pPr/>
              <a:t>13</a:t>
            </a:fld>
            <a:endParaRPr lang="en-US" dirty="0"/>
          </a:p>
        </p:txBody>
      </p:sp>
      <p:sp>
        <p:nvSpPr>
          <p:cNvPr id="5" name="Footer Placeholder 4">
            <a:extLst>
              <a:ext uri="{FF2B5EF4-FFF2-40B4-BE49-F238E27FC236}">
                <a16:creationId xmlns:a16="http://schemas.microsoft.com/office/drawing/2014/main" id="{18A63E43-F237-4AEE-B831-EBAB6367DF99}"/>
              </a:ext>
            </a:extLst>
          </p:cNvPr>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507555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FE740D-7200-4973-AD5A-6DCA8C8A4CF1}" type="datetime1">
              <a:rPr lang="en-IN" smtClean="0"/>
              <a:pPr/>
              <a:t>15-10-2019</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418171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F5D17A-1524-4B48-9197-E999BD5C28DE}" type="datetime1">
              <a:rPr lang="en-IN" smtClean="0"/>
              <a:pPr/>
              <a:t>15-10-2019</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394917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C4B19-C4EF-4E95-8DD4-D70EA5F4B378}" type="datetime1">
              <a:rPr lang="en-IN" smtClean="0"/>
              <a:pPr/>
              <a:t>15-10-2019</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59052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53196A-6AF5-44CB-8F0F-6705B3C614D2}" type="datetime1">
              <a:rPr lang="en-IN" smtClean="0"/>
              <a:pPr/>
              <a:t>15-10-2019</a:t>
            </a:fld>
            <a:endParaRPr lang="en-IN"/>
          </a:p>
        </p:txBody>
      </p:sp>
      <p:sp>
        <p:nvSpPr>
          <p:cNvPr id="8" name="Footer Placeholder 7"/>
          <p:cNvSpPr>
            <a:spLocks noGrp="1"/>
          </p:cNvSpPr>
          <p:nvPr>
            <p:ph type="ftr" sz="quarter" idx="11"/>
          </p:nvPr>
        </p:nvSpPr>
        <p:spPr/>
        <p:txBody>
          <a:bodyPr/>
          <a:lstStyle/>
          <a:p>
            <a:r>
              <a:rPr lang="en-IN"/>
              <a:t>NNMS Legal Chambers</a:t>
            </a:r>
          </a:p>
        </p:txBody>
      </p:sp>
      <p:sp>
        <p:nvSpPr>
          <p:cNvPr id="9" name="Slide Number Placeholder 8"/>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192700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7924DC-1DF3-41D1-B0A3-11013DFCE31A}" type="datetime1">
              <a:rPr lang="en-IN" smtClean="0"/>
              <a:pPr/>
              <a:t>15-10-2019</a:t>
            </a:fld>
            <a:endParaRPr lang="en-IN"/>
          </a:p>
        </p:txBody>
      </p:sp>
      <p:sp>
        <p:nvSpPr>
          <p:cNvPr id="5" name="Footer Placeholder 4"/>
          <p:cNvSpPr>
            <a:spLocks noGrp="1"/>
          </p:cNvSpPr>
          <p:nvPr>
            <p:ph type="ftr" sz="quarter" idx="11"/>
          </p:nvPr>
        </p:nvSpPr>
        <p:spPr/>
        <p:txBody>
          <a:bodyPr/>
          <a:lstStyle/>
          <a:p>
            <a:r>
              <a:rPr lang="en-IN"/>
              <a:t>NNMS Legal Chambers</a:t>
            </a:r>
          </a:p>
        </p:txBody>
      </p:sp>
      <p:sp>
        <p:nvSpPr>
          <p:cNvPr id="6" name="Slide Number Placeholder 5"/>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411081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4C423AE-5F96-4978-BF26-FB276CA21481}" type="datetime1">
              <a:rPr lang="en-IN" smtClean="0"/>
              <a:pPr/>
              <a:t>15-10-2019</a:t>
            </a:fld>
            <a:endParaRPr lang="en-IN"/>
          </a:p>
        </p:txBody>
      </p:sp>
      <p:sp>
        <p:nvSpPr>
          <p:cNvPr id="9" name="Footer Placeholder 8"/>
          <p:cNvSpPr>
            <a:spLocks noGrp="1"/>
          </p:cNvSpPr>
          <p:nvPr>
            <p:ph type="ftr" sz="quarter" idx="11"/>
          </p:nvPr>
        </p:nvSpPr>
        <p:spPr/>
        <p:txBody>
          <a:bodyPr/>
          <a:lstStyle/>
          <a:p>
            <a:r>
              <a:rPr lang="en-IN"/>
              <a:t>NNMS Legal Chambers</a:t>
            </a:r>
          </a:p>
        </p:txBody>
      </p:sp>
      <p:sp>
        <p:nvSpPr>
          <p:cNvPr id="10" name="Slide Number Placeholder 9"/>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407160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A94A92D0-F33F-4606-AFF6-8A0F4DB45E0B}" type="datetime1">
              <a:rPr lang="en-IN" smtClean="0"/>
              <a:pPr/>
              <a:t>15-10-2019</a:t>
            </a:fld>
            <a:endParaRPr lang="en-IN"/>
          </a:p>
        </p:txBody>
      </p:sp>
      <p:sp>
        <p:nvSpPr>
          <p:cNvPr id="8" name="Footer Placeholder 7"/>
          <p:cNvSpPr>
            <a:spLocks noGrp="1"/>
          </p:cNvSpPr>
          <p:nvPr>
            <p:ph type="ftr" sz="quarter" idx="11"/>
          </p:nvPr>
        </p:nvSpPr>
        <p:spPr/>
        <p:txBody>
          <a:bodyPr/>
          <a:lstStyle/>
          <a:p>
            <a:r>
              <a:rPr lang="en-IN"/>
              <a:t>NNMS Legal Chambers</a:t>
            </a:r>
          </a:p>
        </p:txBody>
      </p:sp>
      <p:sp>
        <p:nvSpPr>
          <p:cNvPr id="9" name="Slide Number Placeholder 8"/>
          <p:cNvSpPr>
            <a:spLocks noGrp="1"/>
          </p:cNvSpPr>
          <p:nvPr>
            <p:ph type="sldNum" sz="quarter" idx="12"/>
          </p:nvPr>
        </p:nvSpPr>
        <p:spPr/>
        <p:txBody>
          <a:bodyPr/>
          <a:lstStyle/>
          <a:p>
            <a:fld id="{6C715E75-6371-4476-94FD-C9C1EB7F762B}" type="slidenum">
              <a:rPr lang="en-IN" smtClean="0"/>
              <a:pPr/>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5116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F2DC7A-5CAE-45E7-A1DC-F998794DA623}" type="datetime1">
              <a:rPr lang="en-IN" smtClean="0"/>
              <a:pPr/>
              <a:t>15-10-2019</a:t>
            </a:fld>
            <a:endParaRPr lang="en-IN"/>
          </a:p>
        </p:txBody>
      </p:sp>
      <p:sp>
        <p:nvSpPr>
          <p:cNvPr id="4" name="Footer Placeholder 3"/>
          <p:cNvSpPr>
            <a:spLocks noGrp="1"/>
          </p:cNvSpPr>
          <p:nvPr>
            <p:ph type="ftr" sz="quarter" idx="11"/>
          </p:nvPr>
        </p:nvSpPr>
        <p:spPr/>
        <p:txBody>
          <a:bodyPr/>
          <a:lstStyle/>
          <a:p>
            <a:r>
              <a:rPr lang="en-IN"/>
              <a:t>NNMS Legal Chambers</a:t>
            </a:r>
          </a:p>
        </p:txBody>
      </p:sp>
      <p:sp>
        <p:nvSpPr>
          <p:cNvPr id="5" name="Slide Number Placeholder 4"/>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106071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BCE5B-1E8E-448C-9744-CA5E0911F477}" type="datetime1">
              <a:rPr lang="en-IN" smtClean="0"/>
              <a:pPr/>
              <a:t>15-10-2019</a:t>
            </a:fld>
            <a:endParaRPr lang="en-IN"/>
          </a:p>
        </p:txBody>
      </p:sp>
      <p:sp>
        <p:nvSpPr>
          <p:cNvPr id="3" name="Footer Placeholder 2"/>
          <p:cNvSpPr>
            <a:spLocks noGrp="1"/>
          </p:cNvSpPr>
          <p:nvPr>
            <p:ph type="ftr" sz="quarter" idx="11"/>
          </p:nvPr>
        </p:nvSpPr>
        <p:spPr/>
        <p:txBody>
          <a:bodyPr/>
          <a:lstStyle/>
          <a:p>
            <a:r>
              <a:rPr lang="en-IN"/>
              <a:t>NNMS Legal Chambers</a:t>
            </a:r>
          </a:p>
        </p:txBody>
      </p:sp>
      <p:sp>
        <p:nvSpPr>
          <p:cNvPr id="4" name="Slide Number Placeholder 3"/>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103106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730604CE-E2BD-4198-ABAD-CE9C58413848}" type="datetime1">
              <a:rPr lang="en-IN" smtClean="0"/>
              <a:pPr/>
              <a:t>15-10-2019</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r>
              <a:rPr lang="en-IN"/>
              <a:t>NNMS Legal Chambers</a:t>
            </a:r>
          </a:p>
        </p:txBody>
      </p:sp>
      <p:sp>
        <p:nvSpPr>
          <p:cNvPr id="11" name="Slide Number Placeholder 10"/>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331649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AEBCF1F-89CF-40B4-ABD6-C7469DA95BC1}" type="datetime1">
              <a:rPr lang="en-IN" smtClean="0"/>
              <a:pPr/>
              <a:t>15-10-2019</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r>
              <a:rPr lang="en-IN"/>
              <a:t>NNMS Legal Chambers</a:t>
            </a:r>
          </a:p>
        </p:txBody>
      </p:sp>
      <p:sp>
        <p:nvSpPr>
          <p:cNvPr id="10" name="Slide Number Placeholder 9"/>
          <p:cNvSpPr>
            <a:spLocks noGrp="1"/>
          </p:cNvSpPr>
          <p:nvPr>
            <p:ph type="sldNum" sz="quarter" idx="12"/>
          </p:nvPr>
        </p:nvSpPr>
        <p:spPr/>
        <p:txBody>
          <a:bodyPr/>
          <a:lstStyle/>
          <a:p>
            <a:fld id="{6C715E75-6371-4476-94FD-C9C1EB7F762B}" type="slidenum">
              <a:rPr lang="en-IN" smtClean="0"/>
              <a:pPr/>
              <a:t>‹#›</a:t>
            </a:fld>
            <a:endParaRPr lang="en-IN"/>
          </a:p>
        </p:txBody>
      </p:sp>
    </p:spTree>
    <p:extLst>
      <p:ext uri="{BB962C8B-B14F-4D97-AF65-F5344CB8AC3E}">
        <p14:creationId xmlns:p14="http://schemas.microsoft.com/office/powerpoint/2010/main" val="223504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58AC86A-AE81-4FCD-83A6-1068C4E45B3E}" type="datetime1">
              <a:rPr lang="en-IN" smtClean="0"/>
              <a:pPr/>
              <a:t>15-10-2019</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IN"/>
              <a:t>NNMS Legal Chambers</a:t>
            </a: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715E75-6371-4476-94FD-C9C1EB7F762B}" type="slidenum">
              <a:rPr lang="en-IN" smtClean="0"/>
              <a:pPr/>
              <a:t>‹#›</a:t>
            </a:fld>
            <a:endParaRPr lang="en-IN"/>
          </a:p>
        </p:txBody>
      </p:sp>
    </p:spTree>
    <p:extLst>
      <p:ext uri="{BB962C8B-B14F-4D97-AF65-F5344CB8AC3E}">
        <p14:creationId xmlns:p14="http://schemas.microsoft.com/office/powerpoint/2010/main" val="359600151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9B672-5D77-4BA5-9108-20494BFE980F}"/>
              </a:ext>
            </a:extLst>
          </p:cNvPr>
          <p:cNvSpPr>
            <a:spLocks noGrp="1"/>
          </p:cNvSpPr>
          <p:nvPr>
            <p:ph type="ctrTitle"/>
          </p:nvPr>
        </p:nvSpPr>
        <p:spPr>
          <a:xfrm>
            <a:off x="1600200" y="2224511"/>
            <a:ext cx="8991600" cy="1645920"/>
          </a:xfrm>
        </p:spPr>
        <p:txBody>
          <a:bodyPr/>
          <a:lstStyle/>
          <a:p>
            <a:r>
              <a:rPr lang="en-IN" dirty="0">
                <a:latin typeface="Trebuchet MS" panose="020B0603020202020204" pitchFamily="34" charset="0"/>
              </a:rPr>
              <a:t>E-</a:t>
            </a:r>
            <a:r>
              <a:rPr lang="en-IN" dirty="0" err="1">
                <a:latin typeface="Trebuchet MS" panose="020B0603020202020204" pitchFamily="34" charset="0"/>
              </a:rPr>
              <a:t>AssessMENT</a:t>
            </a:r>
            <a:r>
              <a:rPr lang="en-IN" dirty="0">
                <a:latin typeface="Trebuchet MS" panose="020B0603020202020204" pitchFamily="34" charset="0"/>
              </a:rPr>
              <a:t> PROCEEDINGS</a:t>
            </a:r>
          </a:p>
        </p:txBody>
      </p:sp>
      <p:sp>
        <p:nvSpPr>
          <p:cNvPr id="3" name="Subtitle 2">
            <a:extLst>
              <a:ext uri="{FF2B5EF4-FFF2-40B4-BE49-F238E27FC236}">
                <a16:creationId xmlns:a16="http://schemas.microsoft.com/office/drawing/2014/main" id="{597E8B62-8BC8-4A65-97C4-2DB1BE324B1A}"/>
              </a:ext>
            </a:extLst>
          </p:cNvPr>
          <p:cNvSpPr>
            <a:spLocks noGrp="1"/>
          </p:cNvSpPr>
          <p:nvPr>
            <p:ph type="subTitle" idx="1"/>
          </p:nvPr>
        </p:nvSpPr>
        <p:spPr/>
        <p:txBody>
          <a:bodyPr/>
          <a:lstStyle/>
          <a:p>
            <a:r>
              <a:rPr lang="en-IN" dirty="0">
                <a:latin typeface="Trebuchet MS" panose="020B0603020202020204" pitchFamily="34" charset="0"/>
              </a:rPr>
              <a:t>CA Narendra Kumar J Jain, Advocate, NNMS Legal Chambers</a:t>
            </a:r>
          </a:p>
          <a:p>
            <a:r>
              <a:rPr lang="en-IN" dirty="0">
                <a:latin typeface="Trebuchet MS" panose="020B0603020202020204" pitchFamily="34" charset="0"/>
              </a:rPr>
              <a:t>Narendra@nnms.in</a:t>
            </a:r>
          </a:p>
        </p:txBody>
      </p:sp>
    </p:spTree>
    <p:extLst>
      <p:ext uri="{BB962C8B-B14F-4D97-AF65-F5344CB8AC3E}">
        <p14:creationId xmlns:p14="http://schemas.microsoft.com/office/powerpoint/2010/main" val="24318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6"/>
            <a:ext cx="10363200" cy="915873"/>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310653"/>
            <a:ext cx="10657184" cy="5099473"/>
          </a:xfrm>
          <a:prstGeom prst="rect">
            <a:avLst/>
          </a:prstGeom>
        </p:spPr>
        <p:txBody>
          <a:bodyPr wrap="square">
            <a:spAutoFit/>
          </a:bodyPr>
          <a:lstStyle/>
          <a:p>
            <a:pPr marL="449263" lvl="2" indent="-449263" algn="just">
              <a:lnSpc>
                <a:spcPct val="150000"/>
              </a:lnSpc>
              <a:spcAft>
                <a:spcPts val="900"/>
              </a:spcAft>
              <a:buFont typeface="+mj-lt"/>
              <a:buAutoNum type="arabicPeriod" startAt="8"/>
              <a:tabLst>
                <a:tab pos="1700171" algn="r"/>
              </a:tabLst>
              <a:defRPr/>
            </a:pPr>
            <a:r>
              <a:rPr lang="en-IN" sz="1700" dirty="0">
                <a:latin typeface="Trebuchet MS" panose="020B0603020202020204" pitchFamily="34" charset="0"/>
              </a:rPr>
              <a:t>The National e-assessment Centre will examine the draft assessment order received in accordance with the risk management strategy specified by the CBDT, including by way of an automated examination tool, whereupon it may decide to –</a:t>
            </a:r>
          </a:p>
          <a:p>
            <a:pPr marL="906463" lvl="3" indent="-449263"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finalise the assessment as per the draft assessment order and serve a copy of such order and notice for initiating penalty proceedings, if any, to the assessee, along with the demand notice, specifying the sum payable by, or refund of any amount due to, the assessee on the basis of such assessment; or</a:t>
            </a:r>
          </a:p>
          <a:p>
            <a:pPr marL="906463" lvl="3" indent="-449263"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provide an opportunity to the assessee, in case a modification is proposed, by serving a notice calling upon him to show cause as to why the assessment should not be completed as per the draft assessment order; or</a:t>
            </a:r>
          </a:p>
          <a:p>
            <a:pPr marL="906463" lvl="3" indent="-449263"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assign the draft assessment order to a review unit in any one Regional e-assessment Centre, through an automated allocation system, for conducting review of such order;</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10</a:t>
            </a:fld>
            <a:endParaRPr lang="en-IN" dirty="0"/>
          </a:p>
        </p:txBody>
      </p:sp>
    </p:spTree>
    <p:custDataLst>
      <p:tags r:id="rId1"/>
    </p:custDataLst>
    <p:extLst>
      <p:ext uri="{BB962C8B-B14F-4D97-AF65-F5344CB8AC3E}">
        <p14:creationId xmlns:p14="http://schemas.microsoft.com/office/powerpoint/2010/main" val="321414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6"/>
            <a:ext cx="10363200" cy="967475"/>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430573"/>
            <a:ext cx="10657184" cy="4545475"/>
          </a:xfrm>
          <a:prstGeom prst="rect">
            <a:avLst/>
          </a:prstGeom>
        </p:spPr>
        <p:txBody>
          <a:bodyPr wrap="square">
            <a:spAutoFit/>
          </a:bodyPr>
          <a:lstStyle/>
          <a:p>
            <a:pPr marL="449263" lvl="2" indent="-449263" algn="just">
              <a:lnSpc>
                <a:spcPct val="150000"/>
              </a:lnSpc>
              <a:spcAft>
                <a:spcPts val="900"/>
              </a:spcAft>
              <a:buFont typeface="+mj-lt"/>
              <a:buAutoNum type="arabicPeriod" startAt="9"/>
              <a:tabLst>
                <a:tab pos="1700171" algn="r"/>
              </a:tabLst>
              <a:defRPr/>
            </a:pPr>
            <a:r>
              <a:rPr lang="en-IN" sz="1700" dirty="0">
                <a:latin typeface="Trebuchet MS" panose="020B0603020202020204" pitchFamily="34" charset="0"/>
              </a:rPr>
              <a:t>Review unit shall after review of draft assessment order, it may decide to – </a:t>
            </a:r>
          </a:p>
          <a:p>
            <a:pPr marL="906463" lvl="3" indent="-449263"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concur with the draft assessment order and intimate the National e-assessment Centre about such concurrence; or</a:t>
            </a:r>
          </a:p>
          <a:p>
            <a:pPr marL="906463" lvl="3" indent="-449263"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suggest such modification, as it may deem fit, to the draft assessment order and send its suggestions to the National e-assessment Centre;</a:t>
            </a:r>
          </a:p>
          <a:p>
            <a:pPr marL="442913" lvl="3" indent="-442913" algn="just">
              <a:lnSpc>
                <a:spcPct val="150000"/>
              </a:lnSpc>
              <a:spcAft>
                <a:spcPts val="900"/>
              </a:spcAft>
              <a:tabLst>
                <a:tab pos="1700171" algn="r"/>
              </a:tabLst>
              <a:defRPr/>
            </a:pPr>
            <a:r>
              <a:rPr lang="en-IN" sz="1700" dirty="0">
                <a:latin typeface="Trebuchet MS" panose="020B0603020202020204" pitchFamily="34" charset="0"/>
              </a:rPr>
              <a:t>10. In case of concurrence received from review unit, the National e-assessment Centre shall follow the procedure laid down in sub-point (a) or sub-paragraph (b) of point (8), as the case may be;</a:t>
            </a:r>
          </a:p>
          <a:p>
            <a:pPr marL="442913" lvl="3" indent="-442913" algn="just">
              <a:lnSpc>
                <a:spcPct val="150000"/>
              </a:lnSpc>
              <a:spcAft>
                <a:spcPts val="900"/>
              </a:spcAft>
              <a:tabLst>
                <a:tab pos="1700171" algn="r"/>
              </a:tabLst>
              <a:defRPr/>
            </a:pPr>
            <a:r>
              <a:rPr lang="en-IN" sz="1700" dirty="0">
                <a:latin typeface="Trebuchet MS" panose="020B0603020202020204" pitchFamily="34" charset="0"/>
              </a:rPr>
              <a:t>11. The National e-assessment Centre shall, upon receiving suggestions for modifications from the review unit, communicate the same to the Assessment unit;</a:t>
            </a:r>
          </a:p>
          <a:p>
            <a:pPr marL="457200" lvl="3" algn="just">
              <a:lnSpc>
                <a:spcPct val="150000"/>
              </a:lnSpc>
              <a:spcAft>
                <a:spcPts val="900"/>
              </a:spcAft>
              <a:tabLst>
                <a:tab pos="1700171" algn="r"/>
              </a:tabLst>
              <a:defRPr/>
            </a:pPr>
            <a:endParaRPr lang="en-IN" sz="1700" dirty="0">
              <a:latin typeface="Trebuchet MS" panose="020B0603020202020204" pitchFamily="34" charset="0"/>
            </a:endParaRP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11</a:t>
            </a:fld>
            <a:endParaRPr lang="en-IN" dirty="0"/>
          </a:p>
        </p:txBody>
      </p:sp>
    </p:spTree>
    <p:custDataLst>
      <p:tags r:id="rId1"/>
    </p:custDataLst>
    <p:extLst>
      <p:ext uri="{BB962C8B-B14F-4D97-AF65-F5344CB8AC3E}">
        <p14:creationId xmlns:p14="http://schemas.microsoft.com/office/powerpoint/2010/main" val="1869705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7"/>
            <a:ext cx="10533324" cy="871012"/>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370613"/>
            <a:ext cx="10657184" cy="5445722"/>
          </a:xfrm>
          <a:prstGeom prst="rect">
            <a:avLst/>
          </a:prstGeom>
        </p:spPr>
        <p:txBody>
          <a:bodyPr wrap="square">
            <a:spAutoFit/>
          </a:bodyPr>
          <a:lstStyle/>
          <a:p>
            <a:pPr marL="433388" lvl="3" indent="-342900" algn="just">
              <a:lnSpc>
                <a:spcPct val="150000"/>
              </a:lnSpc>
              <a:spcAft>
                <a:spcPts val="900"/>
              </a:spcAft>
              <a:buFont typeface="+mj-lt"/>
              <a:buAutoNum type="arabicPeriod" startAt="12"/>
              <a:tabLst>
                <a:tab pos="1700171" algn="r"/>
              </a:tabLst>
              <a:defRPr/>
            </a:pPr>
            <a:r>
              <a:rPr lang="en-IN" sz="1700" dirty="0">
                <a:latin typeface="Trebuchet MS" panose="020B0603020202020204" pitchFamily="34" charset="0"/>
              </a:rPr>
              <a:t>The assessment unit shall, after considering the modifications suggested by the Review unit, send the </a:t>
            </a:r>
            <a:r>
              <a:rPr lang="en-IN" sz="1700" b="1" dirty="0">
                <a:latin typeface="Trebuchet MS" panose="020B0603020202020204" pitchFamily="34" charset="0"/>
              </a:rPr>
              <a:t>final </a:t>
            </a:r>
            <a:r>
              <a:rPr lang="en-IN" sz="1700" dirty="0">
                <a:latin typeface="Trebuchet MS" panose="020B0603020202020204" pitchFamily="34" charset="0"/>
              </a:rPr>
              <a:t>draft assessment order to the National e-assessment Centre;</a:t>
            </a:r>
          </a:p>
          <a:p>
            <a:pPr marL="433388" lvl="3" indent="-342900" algn="just">
              <a:lnSpc>
                <a:spcPct val="150000"/>
              </a:lnSpc>
              <a:spcAft>
                <a:spcPts val="900"/>
              </a:spcAft>
              <a:buFont typeface="+mj-lt"/>
              <a:buAutoNum type="arabicPeriod" startAt="12"/>
              <a:tabLst>
                <a:tab pos="1700171" algn="r"/>
              </a:tabLst>
              <a:defRPr/>
            </a:pPr>
            <a:r>
              <a:rPr lang="en-IN" sz="1700" dirty="0">
                <a:latin typeface="Trebuchet MS" panose="020B0603020202020204" pitchFamily="34" charset="0"/>
              </a:rPr>
              <a:t>The National e-assessment Centre shall after receiving the final draft assessment order, shall follow the procedure laid down in sub-point (a) or sub-paragraph (b) of point (8), as the case may be;</a:t>
            </a:r>
          </a:p>
          <a:p>
            <a:pPr marL="433388" lvl="3" indent="-342900" algn="just">
              <a:lnSpc>
                <a:spcPct val="150000"/>
              </a:lnSpc>
              <a:spcAft>
                <a:spcPts val="900"/>
              </a:spcAft>
              <a:buFont typeface="+mj-lt"/>
              <a:buAutoNum type="arabicPeriod" startAt="12"/>
              <a:tabLst>
                <a:tab pos="1700171" algn="r"/>
              </a:tabLst>
              <a:defRPr/>
            </a:pPr>
            <a:r>
              <a:rPr lang="en-IN" sz="1700" dirty="0">
                <a:latin typeface="Trebuchet MS" panose="020B0603020202020204" pitchFamily="34" charset="0"/>
              </a:rPr>
              <a:t>The assessee to whom show-cause notice under sub-point (b) of point (8) has been served, should furnish his response to the National e-assessment Centre on or before the date and time specified in the notice;</a:t>
            </a:r>
          </a:p>
          <a:p>
            <a:pPr marL="433388" lvl="3" indent="-342900" algn="just">
              <a:lnSpc>
                <a:spcPct val="150000"/>
              </a:lnSpc>
              <a:spcAft>
                <a:spcPts val="900"/>
              </a:spcAft>
              <a:buFont typeface="+mj-lt"/>
              <a:buAutoNum type="arabicPeriod" startAt="12"/>
              <a:tabLst>
                <a:tab pos="1700171" algn="r"/>
              </a:tabLst>
              <a:defRPr/>
            </a:pPr>
            <a:r>
              <a:rPr lang="en-IN" sz="1700" dirty="0">
                <a:latin typeface="Trebuchet MS" panose="020B0603020202020204" pitchFamily="34" charset="0"/>
              </a:rPr>
              <a:t>The National e-assessment Centre shall,-</a:t>
            </a:r>
          </a:p>
          <a:p>
            <a:pPr marL="900113" lvl="3" indent="-45085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where no response to the show-cause notice is received, finalise the assessment as per the draft assessment order, as per the procedure laid down in sub-point (b) of point (8); or</a:t>
            </a:r>
          </a:p>
          <a:p>
            <a:pPr marL="433388" lvl="3" indent="-342900" algn="just">
              <a:lnSpc>
                <a:spcPct val="150000"/>
              </a:lnSpc>
              <a:spcAft>
                <a:spcPts val="900"/>
              </a:spcAft>
              <a:buFont typeface="+mj-lt"/>
              <a:buAutoNum type="arabicPeriod" startAt="11"/>
              <a:tabLst>
                <a:tab pos="1700171" algn="r"/>
              </a:tabLst>
              <a:defRPr/>
            </a:pPr>
            <a:endParaRPr lang="en-IN" sz="1700" dirty="0">
              <a:latin typeface="Trebuchet MS" panose="020B0603020202020204" pitchFamily="34" charset="0"/>
            </a:endParaRPr>
          </a:p>
          <a:p>
            <a:pPr marL="433388" lvl="3" indent="-342900" algn="just">
              <a:lnSpc>
                <a:spcPct val="150000"/>
              </a:lnSpc>
              <a:spcAft>
                <a:spcPts val="900"/>
              </a:spcAft>
              <a:buFont typeface="+mj-lt"/>
              <a:buAutoNum type="arabicPeriod" startAt="11"/>
              <a:tabLst>
                <a:tab pos="1700171" algn="r"/>
              </a:tabLst>
              <a:defRPr/>
            </a:pPr>
            <a:endParaRPr lang="en-IN" sz="1700" dirty="0">
              <a:latin typeface="Trebuchet MS" panose="020B0603020202020204" pitchFamily="34" charset="0"/>
            </a:endParaRP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12</a:t>
            </a:fld>
            <a:endParaRPr lang="en-IN" dirty="0"/>
          </a:p>
        </p:txBody>
      </p:sp>
    </p:spTree>
    <p:custDataLst>
      <p:tags r:id="rId1"/>
    </p:custDataLst>
    <p:extLst>
      <p:ext uri="{BB962C8B-B14F-4D97-AF65-F5344CB8AC3E}">
        <p14:creationId xmlns:p14="http://schemas.microsoft.com/office/powerpoint/2010/main" val="2238491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7"/>
            <a:ext cx="10562820" cy="766916"/>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3" y="1238865"/>
            <a:ext cx="10562821" cy="5152681"/>
          </a:xfrm>
          <a:prstGeom prst="rect">
            <a:avLst/>
          </a:prstGeom>
        </p:spPr>
        <p:txBody>
          <a:bodyPr wrap="square">
            <a:spAutoFit/>
          </a:bodyPr>
          <a:lstStyle/>
          <a:p>
            <a:pPr marL="900113" lvl="3" indent="-450850" algn="just">
              <a:lnSpc>
                <a:spcPct val="150000"/>
              </a:lnSpc>
              <a:spcAft>
                <a:spcPts val="900"/>
              </a:spcAft>
              <a:buFont typeface="+mj-lt"/>
              <a:buAutoNum type="alphaLcParenR" startAt="2"/>
              <a:tabLst>
                <a:tab pos="1700171" algn="r"/>
              </a:tabLst>
              <a:defRPr/>
            </a:pPr>
            <a:r>
              <a:rPr lang="en-IN" dirty="0"/>
              <a:t>in any other case, send the response received from the assessee to the assessment unit;</a:t>
            </a:r>
            <a:endParaRPr lang="en-IN" sz="1700" dirty="0">
              <a:latin typeface="Trebuchet MS" panose="020B0603020202020204" pitchFamily="34" charset="0"/>
            </a:endParaRPr>
          </a:p>
          <a:p>
            <a:pPr marL="433388" lvl="3" indent="-342900" algn="just">
              <a:lnSpc>
                <a:spcPct val="150000"/>
              </a:lnSpc>
              <a:spcAft>
                <a:spcPts val="900"/>
              </a:spcAft>
              <a:buFont typeface="+mj-lt"/>
              <a:buAutoNum type="arabicPeriod" startAt="16"/>
              <a:tabLst>
                <a:tab pos="1700171" algn="r"/>
              </a:tabLst>
              <a:defRPr/>
            </a:pPr>
            <a:r>
              <a:rPr lang="en-IN" sz="1700" dirty="0">
                <a:latin typeface="Trebuchet MS" panose="020B0603020202020204" pitchFamily="34" charset="0"/>
              </a:rPr>
              <a:t>The assessment unit shall, after taking into account the response furnished by the assessee, make a revised draft assessment order and send it to the National e-assessment Centre;</a:t>
            </a:r>
          </a:p>
          <a:p>
            <a:pPr marL="433388" lvl="3" indent="-342900" algn="just">
              <a:lnSpc>
                <a:spcPct val="150000"/>
              </a:lnSpc>
              <a:spcAft>
                <a:spcPts val="900"/>
              </a:spcAft>
              <a:buFont typeface="+mj-lt"/>
              <a:buAutoNum type="arabicPeriod" startAt="16"/>
              <a:tabLst>
                <a:tab pos="1700171" algn="r"/>
              </a:tabLst>
              <a:defRPr/>
            </a:pPr>
            <a:r>
              <a:rPr lang="en-IN" sz="1700" dirty="0">
                <a:latin typeface="Trebuchet MS" panose="020B0603020202020204" pitchFamily="34" charset="0"/>
              </a:rPr>
              <a:t>The National e-assessment Centre on receiving the revised draft assessment order,-</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in case no modification prejudicial to the interest of the assessee is proposed with reference to the draft assessment order, finalise the assessment as per the procedure laid down in point (a) of point (8); or</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in case a modification prejudicial to the interest of the assessee is proposed, provide an opportunity to the assessee, as per the procedure laid down in sub-point (b) of point (8);</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the response furnished by the assessee shall be dealt with as per the procedure laid down in point (14),(15), and (16);</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13</a:t>
            </a:fld>
            <a:endParaRPr lang="en-IN" dirty="0"/>
          </a:p>
        </p:txBody>
      </p:sp>
    </p:spTree>
    <p:custDataLst>
      <p:tags r:id="rId1"/>
    </p:custDataLst>
    <p:extLst>
      <p:ext uri="{BB962C8B-B14F-4D97-AF65-F5344CB8AC3E}">
        <p14:creationId xmlns:p14="http://schemas.microsoft.com/office/powerpoint/2010/main" val="346009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3" y="221227"/>
            <a:ext cx="10710305" cy="855406"/>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3" y="1430573"/>
            <a:ext cx="10710305" cy="4660891"/>
          </a:xfrm>
          <a:prstGeom prst="rect">
            <a:avLst/>
          </a:prstGeom>
        </p:spPr>
        <p:txBody>
          <a:bodyPr wrap="square">
            <a:spAutoFit/>
          </a:bodyPr>
          <a:lstStyle/>
          <a:p>
            <a:pPr marL="530225" lvl="3" indent="-441325" algn="just">
              <a:lnSpc>
                <a:spcPct val="150000"/>
              </a:lnSpc>
              <a:spcAft>
                <a:spcPts val="900"/>
              </a:spcAft>
              <a:tabLst>
                <a:tab pos="1700171" algn="r"/>
              </a:tabLst>
              <a:defRPr/>
            </a:pPr>
            <a:r>
              <a:rPr lang="en-IN" sz="1700" dirty="0">
                <a:latin typeface="Trebuchet MS" panose="020B0603020202020204" pitchFamily="34" charset="0"/>
              </a:rPr>
              <a:t>18. The National e-assessment Centre after completion of assessment shall transfer all the electronic    record to the jurisdictional AO. Once the file is handed over to the AO, he will have following powers – </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imposition of penalty;</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collection and recovery of demand;</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rectification of mistake;</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giving effect to appellate orders;</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submission of remand report, or any other report to be furnished, or any representation to be made, or any record to be produced before the Commissioner (Appeals), Appellate Tribunal or Courts, as the case may be;</a:t>
            </a:r>
          </a:p>
          <a:p>
            <a:pPr marL="890588" lvl="4"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proposal seeking sanction for launch of prosecution and filing of complaint before the Court;</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14</a:t>
            </a:fld>
            <a:endParaRPr lang="en-IN" dirty="0"/>
          </a:p>
        </p:txBody>
      </p:sp>
    </p:spTree>
    <p:custDataLst>
      <p:tags r:id="rId1"/>
    </p:custDataLst>
    <p:extLst>
      <p:ext uri="{BB962C8B-B14F-4D97-AF65-F5344CB8AC3E}">
        <p14:creationId xmlns:p14="http://schemas.microsoft.com/office/powerpoint/2010/main" val="335980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7"/>
            <a:ext cx="10518576" cy="891558"/>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430573"/>
            <a:ext cx="10657184" cy="4314643"/>
          </a:xfrm>
          <a:prstGeom prst="rect">
            <a:avLst/>
          </a:prstGeom>
        </p:spPr>
        <p:txBody>
          <a:bodyPr wrap="square">
            <a:spAutoFit/>
          </a:bodyPr>
          <a:lstStyle/>
          <a:p>
            <a:pPr marL="90488" lvl="3" algn="just">
              <a:lnSpc>
                <a:spcPct val="150000"/>
              </a:lnSpc>
              <a:spcAft>
                <a:spcPts val="900"/>
              </a:spcAft>
              <a:tabLst>
                <a:tab pos="1700171" algn="r"/>
              </a:tabLst>
              <a:defRPr/>
            </a:pPr>
            <a:r>
              <a:rPr lang="en-IN" sz="1700" b="1" dirty="0">
                <a:latin typeface="Trebuchet MS" panose="020B0603020202020204" pitchFamily="34" charset="0"/>
              </a:rPr>
              <a:t>Note:</a:t>
            </a:r>
            <a:r>
              <a:rPr lang="en-IN" sz="1700" dirty="0">
                <a:latin typeface="Trebuchet MS" panose="020B0603020202020204" pitchFamily="34" charset="0"/>
              </a:rPr>
              <a:t> Notwithstanding anything contained in paragraph </a:t>
            </a:r>
            <a:r>
              <a:rPr lang="en-IN" sz="1700">
                <a:latin typeface="Trebuchet MS" panose="020B0603020202020204" pitchFamily="34" charset="0"/>
              </a:rPr>
              <a:t>(18), </a:t>
            </a:r>
            <a:r>
              <a:rPr lang="en-IN" sz="1700" dirty="0">
                <a:latin typeface="Trebuchet MS" panose="020B0603020202020204" pitchFamily="34" charset="0"/>
              </a:rPr>
              <a:t>the National e-assessment Centre may at any stage of the assessment, if considered necessary, </a:t>
            </a:r>
            <a:r>
              <a:rPr lang="en-IN" sz="1700" b="1" dirty="0">
                <a:latin typeface="Trebuchet MS" panose="020B0603020202020204" pitchFamily="34" charset="0"/>
              </a:rPr>
              <a:t>transfer the case to the jurisdictional AO</a:t>
            </a:r>
            <a:r>
              <a:rPr lang="en-IN" sz="1700" dirty="0">
                <a:latin typeface="Trebuchet MS" panose="020B0603020202020204" pitchFamily="34" charset="0"/>
              </a:rPr>
              <a:t>.</a:t>
            </a:r>
          </a:p>
          <a:p>
            <a:pPr marL="90488" lvl="3" algn="just">
              <a:lnSpc>
                <a:spcPct val="150000"/>
              </a:lnSpc>
              <a:spcAft>
                <a:spcPts val="900"/>
              </a:spcAft>
              <a:tabLst>
                <a:tab pos="1700171" algn="r"/>
              </a:tabLst>
              <a:defRPr/>
            </a:pPr>
            <a:r>
              <a:rPr lang="en-IN" sz="1700" b="1" u="sng" dirty="0">
                <a:latin typeface="Trebuchet MS" panose="020B0603020202020204" pitchFamily="34" charset="0"/>
              </a:rPr>
              <a:t>Penalty proceedings for non-compliance:</a:t>
            </a:r>
          </a:p>
          <a:p>
            <a:pPr marL="442913" lvl="3" indent="-352425" algn="just">
              <a:lnSpc>
                <a:spcPct val="150000"/>
              </a:lnSpc>
              <a:spcAft>
                <a:spcPts val="900"/>
              </a:spcAft>
              <a:tabLst>
                <a:tab pos="1700171" algn="r"/>
              </a:tabLst>
              <a:defRPr/>
            </a:pPr>
            <a:r>
              <a:rPr lang="en-IN" sz="1700" dirty="0">
                <a:latin typeface="Trebuchet MS" panose="020B0603020202020204" pitchFamily="34" charset="0"/>
              </a:rPr>
              <a:t>19. In case of non-compliance of any notice, direction or order issued by the assessee, any unit may, in the course of assessment proceedings, may send a recommendation for initiation of any penalty proceedings under Chapter XXI [providing for Penalties Imposable], to the National e-assessment Centre.</a:t>
            </a:r>
          </a:p>
          <a:p>
            <a:pPr marL="442913" lvl="3" indent="-352425" algn="just">
              <a:lnSpc>
                <a:spcPct val="150000"/>
              </a:lnSpc>
              <a:spcAft>
                <a:spcPts val="900"/>
              </a:spcAft>
              <a:tabLst>
                <a:tab pos="1700171" algn="r"/>
              </a:tabLst>
              <a:defRPr/>
            </a:pPr>
            <a:r>
              <a:rPr lang="en-IN" sz="1700" dirty="0">
                <a:latin typeface="Trebuchet MS" panose="020B0603020202020204" pitchFamily="34" charset="0"/>
              </a:rPr>
              <a:t>20. The National e-assessment Centre shall, on receipt of such recommendation, issue a SCN to the  </a:t>
            </a:r>
            <a:r>
              <a:rPr lang="en-IN" sz="1700" dirty="0" err="1">
                <a:latin typeface="Trebuchet MS" panose="020B0603020202020204" pitchFamily="34" charset="0"/>
              </a:rPr>
              <a:t>assessee</a:t>
            </a:r>
            <a:r>
              <a:rPr lang="en-IN" sz="1700" dirty="0">
                <a:latin typeface="Trebuchet MS" panose="020B0603020202020204" pitchFamily="34" charset="0"/>
              </a:rPr>
              <a:t>. The response to the SCN furnished by the assessee shall be sent by the National e-assessment Centre to the concerned unit.</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15</a:t>
            </a:fld>
            <a:endParaRPr lang="en-IN" dirty="0"/>
          </a:p>
        </p:txBody>
      </p:sp>
    </p:spTree>
    <p:custDataLst>
      <p:tags r:id="rId1"/>
    </p:custDataLst>
    <p:extLst>
      <p:ext uri="{BB962C8B-B14F-4D97-AF65-F5344CB8AC3E}">
        <p14:creationId xmlns:p14="http://schemas.microsoft.com/office/powerpoint/2010/main" val="2109444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7"/>
            <a:ext cx="10363200" cy="724960"/>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118447"/>
            <a:ext cx="10363200" cy="5099473"/>
          </a:xfrm>
          <a:prstGeom prst="rect">
            <a:avLst/>
          </a:prstGeom>
        </p:spPr>
        <p:txBody>
          <a:bodyPr wrap="square">
            <a:spAutoFit/>
          </a:bodyPr>
          <a:lstStyle/>
          <a:p>
            <a:pPr marL="442913" lvl="3" indent="-352425" algn="just">
              <a:lnSpc>
                <a:spcPct val="150000"/>
              </a:lnSpc>
              <a:spcAft>
                <a:spcPts val="900"/>
              </a:spcAft>
              <a:tabLst>
                <a:tab pos="1700171" algn="r"/>
              </a:tabLst>
              <a:defRPr/>
            </a:pPr>
            <a:r>
              <a:rPr lang="en-IN" sz="1700" dirty="0">
                <a:latin typeface="Trebuchet MS" panose="020B0603020202020204" pitchFamily="34" charset="0"/>
              </a:rPr>
              <a:t>21. The said unit [i.e. after taking into consideration response by </a:t>
            </a:r>
            <a:r>
              <a:rPr lang="en-IN" sz="1700" dirty="0" err="1">
                <a:latin typeface="Trebuchet MS" panose="020B0603020202020204" pitchFamily="34" charset="0"/>
              </a:rPr>
              <a:t>assessee</a:t>
            </a:r>
            <a:r>
              <a:rPr lang="en-IN" sz="1700" dirty="0">
                <a:latin typeface="Trebuchet MS" panose="020B0603020202020204" pitchFamily="34" charset="0"/>
              </a:rPr>
              <a:t>], shall, make a draft order of penalty and send a copy to the National e-assessment Centre; or drop the penalty after recording reasons, under intimation to the said Centre.</a:t>
            </a:r>
          </a:p>
          <a:p>
            <a:pPr marL="442913" lvl="3" indent="-352425" algn="just">
              <a:lnSpc>
                <a:spcPct val="150000"/>
              </a:lnSpc>
              <a:spcAft>
                <a:spcPts val="900"/>
              </a:spcAft>
              <a:tabLst>
                <a:tab pos="1700171" algn="r"/>
              </a:tabLst>
              <a:defRPr/>
            </a:pPr>
            <a:r>
              <a:rPr lang="en-IN" sz="1700" dirty="0">
                <a:latin typeface="Trebuchet MS" panose="020B0603020202020204" pitchFamily="34" charset="0"/>
              </a:rPr>
              <a:t>22. </a:t>
            </a:r>
            <a:r>
              <a:rPr lang="en-IN" sz="1700" b="1" u="sng" dirty="0">
                <a:latin typeface="Trebuchet MS" panose="020B0603020202020204" pitchFamily="34" charset="0"/>
              </a:rPr>
              <a:t>Appellate Proceedings</a:t>
            </a:r>
            <a:r>
              <a:rPr lang="en-IN" sz="1700" b="1" dirty="0">
                <a:latin typeface="Trebuchet MS" panose="020B0603020202020204" pitchFamily="34" charset="0"/>
              </a:rPr>
              <a:t> - </a:t>
            </a:r>
            <a:r>
              <a:rPr lang="en-IN" sz="1700" dirty="0">
                <a:latin typeface="Trebuchet MS" panose="020B0603020202020204" pitchFamily="34" charset="0"/>
              </a:rPr>
              <a:t>An appeal against an assessment made by the National e-assessment Centre shall lie before the Commissioner (Appeals) having jurisdiction over the jurisdictional Assessing Officer.</a:t>
            </a:r>
          </a:p>
          <a:p>
            <a:pPr marL="442913" lvl="3" indent="-352425" algn="just">
              <a:lnSpc>
                <a:spcPct val="150000"/>
              </a:lnSpc>
              <a:spcAft>
                <a:spcPts val="900"/>
              </a:spcAft>
              <a:tabLst>
                <a:tab pos="1700171" algn="r"/>
              </a:tabLst>
              <a:defRPr/>
            </a:pPr>
            <a:r>
              <a:rPr lang="en-IN" sz="1700" dirty="0">
                <a:latin typeface="Trebuchet MS" panose="020B0603020202020204" pitchFamily="34" charset="0"/>
              </a:rPr>
              <a:t>23. </a:t>
            </a:r>
            <a:r>
              <a:rPr lang="en-IN" sz="1700" b="1" u="sng" dirty="0">
                <a:latin typeface="Trebuchet MS" panose="020B0603020202020204" pitchFamily="34" charset="0"/>
              </a:rPr>
              <a:t>Authentication of electronic record</a:t>
            </a:r>
            <a:r>
              <a:rPr lang="en-IN" sz="1700" b="1" dirty="0">
                <a:latin typeface="Trebuchet MS" panose="020B0603020202020204" pitchFamily="34" charset="0"/>
              </a:rPr>
              <a:t> – </a:t>
            </a:r>
            <a:r>
              <a:rPr lang="en-IN" sz="1700" dirty="0">
                <a:latin typeface="Trebuchet MS" panose="020B0603020202020204" pitchFamily="34" charset="0"/>
              </a:rPr>
              <a:t>An electronic record shall be authenticated by the originator by affixing his digital signature by electronic signature or electronic authentication technique.</a:t>
            </a:r>
            <a:endParaRPr lang="en-GB" sz="1700" dirty="0">
              <a:latin typeface="Trebuchet MS" panose="020B0603020202020204" pitchFamily="34" charset="0"/>
            </a:endParaRPr>
          </a:p>
          <a:p>
            <a:pPr marL="442913" lvl="3" indent="-354013" algn="just">
              <a:lnSpc>
                <a:spcPct val="150000"/>
              </a:lnSpc>
              <a:spcAft>
                <a:spcPts val="900"/>
              </a:spcAft>
              <a:tabLst>
                <a:tab pos="1700171" algn="r"/>
              </a:tabLst>
              <a:defRPr/>
            </a:pPr>
            <a:r>
              <a:rPr lang="en-GB" sz="1700" dirty="0">
                <a:latin typeface="Trebuchet MS" panose="020B0603020202020204" pitchFamily="34" charset="0"/>
              </a:rPr>
              <a:t>24. </a:t>
            </a:r>
            <a:r>
              <a:rPr lang="en-GB" sz="1700" b="1" u="sng" dirty="0">
                <a:latin typeface="Trebuchet MS" panose="020B0603020202020204" pitchFamily="34" charset="0"/>
              </a:rPr>
              <a:t>Exchange of communication exclusively by electronic mode</a:t>
            </a:r>
            <a:r>
              <a:rPr lang="en-GB" sz="1700" dirty="0">
                <a:latin typeface="Trebuchet MS" panose="020B0603020202020204" pitchFamily="34" charset="0"/>
              </a:rPr>
              <a:t> – The Scheme provides that all communications between the National e-assessment Centre and the </a:t>
            </a:r>
            <a:r>
              <a:rPr lang="en-GB" sz="1700" dirty="0" err="1">
                <a:latin typeface="Trebuchet MS" panose="020B0603020202020204" pitchFamily="34" charset="0"/>
              </a:rPr>
              <a:t>assessee</a:t>
            </a:r>
            <a:r>
              <a:rPr lang="en-GB" sz="1700" dirty="0">
                <a:latin typeface="Trebuchet MS" panose="020B0603020202020204" pitchFamily="34" charset="0"/>
              </a:rPr>
              <a:t>, as also all internal communications between the respective centres and units shall be exchanged exclusively by electronic mode.</a:t>
            </a:r>
            <a:endParaRPr lang="en-IN" sz="1700" dirty="0">
              <a:latin typeface="Trebuchet MS" panose="020B0603020202020204" pitchFamily="34" charset="0"/>
            </a:endParaRP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16</a:t>
            </a:fld>
            <a:endParaRPr lang="en-IN" dirty="0"/>
          </a:p>
        </p:txBody>
      </p:sp>
    </p:spTree>
    <p:custDataLst>
      <p:tags r:id="rId1"/>
    </p:custDataLst>
    <p:extLst>
      <p:ext uri="{BB962C8B-B14F-4D97-AF65-F5344CB8AC3E}">
        <p14:creationId xmlns:p14="http://schemas.microsoft.com/office/powerpoint/2010/main" val="3437719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7A207-C32A-4CEE-9E83-B67264776FD1}"/>
              </a:ext>
            </a:extLst>
          </p:cNvPr>
          <p:cNvSpPr>
            <a:spLocks noGrp="1"/>
          </p:cNvSpPr>
          <p:nvPr>
            <p:ph type="title"/>
          </p:nvPr>
        </p:nvSpPr>
        <p:spPr>
          <a:xfrm>
            <a:off x="575187" y="471949"/>
            <a:ext cx="10972800" cy="737420"/>
          </a:xfrm>
        </p:spPr>
        <p:txBody>
          <a:bodyPr>
            <a:normAutofit fontScale="90000"/>
          </a:bodyPr>
          <a:lstStyle/>
          <a:p>
            <a:r>
              <a:rPr lang="en-IN" dirty="0">
                <a:latin typeface="Trebuchet MS" panose="020B0603020202020204" pitchFamily="34" charset="0"/>
                <a:cs typeface="Times New Roman" panose="02020603050405020304" pitchFamily="18" charset="0"/>
              </a:rPr>
              <a:t>E-ASSESSMENT PROCEDURE</a:t>
            </a:r>
            <a:endParaRPr lang="en-IN" dirty="0"/>
          </a:p>
        </p:txBody>
      </p:sp>
      <p:sp>
        <p:nvSpPr>
          <p:cNvPr id="3" name="Content Placeholder 2">
            <a:extLst>
              <a:ext uri="{FF2B5EF4-FFF2-40B4-BE49-F238E27FC236}">
                <a16:creationId xmlns:a16="http://schemas.microsoft.com/office/drawing/2014/main" id="{166CB1E9-5583-41A0-A537-F470234D5649}"/>
              </a:ext>
            </a:extLst>
          </p:cNvPr>
          <p:cNvSpPr>
            <a:spLocks noGrp="1"/>
          </p:cNvSpPr>
          <p:nvPr>
            <p:ph idx="1"/>
          </p:nvPr>
        </p:nvSpPr>
        <p:spPr>
          <a:xfrm>
            <a:off x="575187" y="1277757"/>
            <a:ext cx="10972800" cy="4787326"/>
          </a:xfrm>
        </p:spPr>
        <p:txBody>
          <a:bodyPr>
            <a:noAutofit/>
          </a:bodyPr>
          <a:lstStyle/>
          <a:p>
            <a:pPr marL="354013" indent="-354013">
              <a:lnSpc>
                <a:spcPct val="150000"/>
              </a:lnSpc>
              <a:buNone/>
            </a:pPr>
            <a:r>
              <a:rPr lang="en-GB" sz="1700" dirty="0">
                <a:latin typeface="Trebuchet MS" panose="020B0603020202020204" pitchFamily="34" charset="0"/>
              </a:rPr>
              <a:t>25. </a:t>
            </a:r>
            <a:r>
              <a:rPr lang="en-GB" sz="1700" b="1" u="sng" dirty="0">
                <a:latin typeface="Trebuchet MS" panose="020B0603020202020204" pitchFamily="34" charset="0"/>
              </a:rPr>
              <a:t>Power to specify format, mode, procedure and processes</a:t>
            </a:r>
            <a:r>
              <a:rPr lang="en-GB" sz="1700" dirty="0">
                <a:latin typeface="Trebuchet MS" panose="020B0603020202020204" pitchFamily="34" charset="0"/>
              </a:rPr>
              <a:t> - The Principal Chief Commissioner or the Principal Director General, in charge of the National e-assessment Centre shall lay down the standards, procedures and processes for effective functioning of the various centres/units in an automated and mechanised environment. </a:t>
            </a:r>
          </a:p>
          <a:p>
            <a:pPr marL="354013" indent="-354013">
              <a:lnSpc>
                <a:spcPct val="150000"/>
              </a:lnSpc>
              <a:buNone/>
            </a:pPr>
            <a:r>
              <a:rPr lang="en-GB" sz="1700" dirty="0">
                <a:latin typeface="Trebuchet MS" panose="020B0603020202020204" pitchFamily="34" charset="0"/>
              </a:rPr>
              <a:t>26. </a:t>
            </a:r>
            <a:r>
              <a:rPr lang="en-GB" sz="1700" b="1" u="sng" dirty="0">
                <a:latin typeface="Trebuchet MS" panose="020B0603020202020204" pitchFamily="34" charset="0"/>
              </a:rPr>
              <a:t>No personal appearance in the Centres or Units</a:t>
            </a:r>
            <a:r>
              <a:rPr lang="en-GB" sz="1700" dirty="0">
                <a:latin typeface="Trebuchet MS" panose="020B0603020202020204" pitchFamily="34" charset="0"/>
              </a:rPr>
              <a:t> – The scheme provides that a person shall not be required to appear either personally or through authorized representative in connection with any proceedings under this Scheme before the income-tax authority. However, in a case where a modification is proposed in the draft assessment order, and an opportunity is provided to the </a:t>
            </a:r>
            <a:r>
              <a:rPr lang="en-GB" sz="1700" dirty="0" err="1">
                <a:latin typeface="Trebuchet MS" panose="020B0603020202020204" pitchFamily="34" charset="0"/>
              </a:rPr>
              <a:t>assessee</a:t>
            </a:r>
            <a:r>
              <a:rPr lang="en-GB" sz="1700" dirty="0">
                <a:latin typeface="Trebuchet MS" panose="020B0603020202020204" pitchFamily="34" charset="0"/>
              </a:rPr>
              <a:t>, the </a:t>
            </a:r>
            <a:r>
              <a:rPr lang="en-GB" sz="1700" dirty="0" err="1">
                <a:latin typeface="Trebuchet MS" panose="020B0603020202020204" pitchFamily="34" charset="0"/>
              </a:rPr>
              <a:t>assessee</a:t>
            </a:r>
            <a:r>
              <a:rPr lang="en-GB" sz="1700" dirty="0">
                <a:latin typeface="Trebuchet MS" panose="020B0603020202020204" pitchFamily="34" charset="0"/>
              </a:rPr>
              <a:t> shall be entitled to seek personal hearing so as to make his oral submissions or present his case before the income-tax authority in any unit under this Scheme. Moreover, such hearing shall be conducted exclusively through video conferencing, including use of any telecommunication application software which supports video telephony, in accordance with the procedure laid down by the Board.</a:t>
            </a:r>
          </a:p>
          <a:p>
            <a:pPr marL="0" indent="0">
              <a:lnSpc>
                <a:spcPct val="150000"/>
              </a:lnSpc>
              <a:buNone/>
            </a:pPr>
            <a:endParaRPr lang="en-GB" sz="1700" dirty="0">
              <a:latin typeface="Trebuchet MS" panose="020B0603020202020204" pitchFamily="34" charset="0"/>
            </a:endParaRPr>
          </a:p>
          <a:p>
            <a:endParaRPr lang="en-IN" sz="1700" dirty="0">
              <a:latin typeface="Trebuchet MS" panose="020B0603020202020204" pitchFamily="34" charset="0"/>
            </a:endParaRPr>
          </a:p>
        </p:txBody>
      </p:sp>
      <p:sp>
        <p:nvSpPr>
          <p:cNvPr id="4" name="Footer Placeholder 3">
            <a:extLst>
              <a:ext uri="{FF2B5EF4-FFF2-40B4-BE49-F238E27FC236}">
                <a16:creationId xmlns:a16="http://schemas.microsoft.com/office/drawing/2014/main" id="{7DE711D0-87DA-43EC-95DC-0128BF76837C}"/>
              </a:ext>
            </a:extLst>
          </p:cNvPr>
          <p:cNvSpPr>
            <a:spLocks noGrp="1"/>
          </p:cNvSpPr>
          <p:nvPr>
            <p:ph type="ftr" sz="quarter" idx="11"/>
          </p:nvPr>
        </p:nvSpPr>
        <p:spPr>
          <a:xfrm>
            <a:off x="978827" y="6175695"/>
            <a:ext cx="5901189" cy="320040"/>
          </a:xfrm>
        </p:spPr>
        <p:txBody>
          <a:bodyPr/>
          <a:lstStyle/>
          <a:p>
            <a:r>
              <a:rPr lang="en-IN" sz="1400" b="1" dirty="0">
                <a:effectLst>
                  <a:outerShdw blurRad="38100" dist="38100" dir="2700000" algn="tl">
                    <a:srgbClr val="000000">
                      <a:alpha val="43137"/>
                    </a:srgbClr>
                  </a:outerShdw>
                </a:effectLst>
              </a:rPr>
              <a:t>NNMS Legal Chambers</a:t>
            </a:r>
          </a:p>
        </p:txBody>
      </p:sp>
      <p:sp>
        <p:nvSpPr>
          <p:cNvPr id="5" name="Slide Number Placeholder 4">
            <a:extLst>
              <a:ext uri="{FF2B5EF4-FFF2-40B4-BE49-F238E27FC236}">
                <a16:creationId xmlns:a16="http://schemas.microsoft.com/office/drawing/2014/main" id="{8B439462-0366-4C00-8001-FC9E89B1FB2C}"/>
              </a:ext>
            </a:extLst>
          </p:cNvPr>
          <p:cNvSpPr>
            <a:spLocks noGrp="1"/>
          </p:cNvSpPr>
          <p:nvPr>
            <p:ph type="sldNum" sz="quarter" idx="12"/>
          </p:nvPr>
        </p:nvSpPr>
        <p:spPr/>
        <p:txBody>
          <a:bodyPr/>
          <a:lstStyle/>
          <a:p>
            <a:fld id="{6C715E75-6371-4476-94FD-C9C1EB7F762B}" type="slidenum">
              <a:rPr lang="en-IN" smtClean="0"/>
              <a:pPr/>
              <a:t>17</a:t>
            </a:fld>
            <a:endParaRPr lang="en-IN"/>
          </a:p>
        </p:txBody>
      </p:sp>
    </p:spTree>
    <p:extLst>
      <p:ext uri="{BB962C8B-B14F-4D97-AF65-F5344CB8AC3E}">
        <p14:creationId xmlns:p14="http://schemas.microsoft.com/office/powerpoint/2010/main" val="2292631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EFE6-D7C5-4C0B-896C-3B709A10F674}"/>
              </a:ext>
            </a:extLst>
          </p:cNvPr>
          <p:cNvSpPr>
            <a:spLocks noGrp="1"/>
          </p:cNvSpPr>
          <p:nvPr>
            <p:ph type="title"/>
          </p:nvPr>
        </p:nvSpPr>
        <p:spPr>
          <a:xfrm>
            <a:off x="958645" y="427704"/>
            <a:ext cx="9969910" cy="693173"/>
          </a:xfrm>
        </p:spPr>
        <p:txBody>
          <a:bodyPr>
            <a:normAutofit fontScale="90000"/>
          </a:bodyPr>
          <a:lstStyle/>
          <a:p>
            <a:r>
              <a:rPr lang="en-IN" b="1" dirty="0">
                <a:latin typeface="Trebuchet MS" panose="020B0603020202020204" pitchFamily="34" charset="0"/>
              </a:rPr>
              <a:t>issues</a:t>
            </a:r>
          </a:p>
        </p:txBody>
      </p:sp>
      <p:sp>
        <p:nvSpPr>
          <p:cNvPr id="3" name="Content Placeholder 2">
            <a:extLst>
              <a:ext uri="{FF2B5EF4-FFF2-40B4-BE49-F238E27FC236}">
                <a16:creationId xmlns:a16="http://schemas.microsoft.com/office/drawing/2014/main" id="{0D14F204-6F53-4E45-B6EA-1517BAF9FD87}"/>
              </a:ext>
            </a:extLst>
          </p:cNvPr>
          <p:cNvSpPr>
            <a:spLocks noGrp="1"/>
          </p:cNvSpPr>
          <p:nvPr>
            <p:ph idx="1"/>
          </p:nvPr>
        </p:nvSpPr>
        <p:spPr>
          <a:xfrm>
            <a:off x="958645" y="1371600"/>
            <a:ext cx="9969910" cy="4424516"/>
          </a:xfrm>
        </p:spPr>
        <p:txBody>
          <a:bodyPr>
            <a:normAutofit/>
          </a:bodyPr>
          <a:lstStyle/>
          <a:p>
            <a:pPr>
              <a:buClrTx/>
              <a:buFont typeface="Wingdings" panose="05000000000000000000" pitchFamily="2" charset="2"/>
              <a:buChar char="§"/>
            </a:pPr>
            <a:r>
              <a:rPr lang="en-GB" sz="1700" dirty="0">
                <a:latin typeface="Trebuchet MS" panose="020B0603020202020204" pitchFamily="34" charset="0"/>
              </a:rPr>
              <a:t>How would different units get their power?</a:t>
            </a:r>
          </a:p>
          <a:p>
            <a:pPr>
              <a:buClrTx/>
              <a:buFont typeface="Wingdings" panose="05000000000000000000" pitchFamily="2" charset="2"/>
              <a:buChar char="§"/>
            </a:pPr>
            <a:r>
              <a:rPr lang="en-GB" sz="1700" dirty="0">
                <a:latin typeface="Trebuchet MS" panose="020B0603020202020204" pitchFamily="34" charset="0"/>
              </a:rPr>
              <a:t>How principles of natural justice would be filed?</a:t>
            </a:r>
          </a:p>
          <a:p>
            <a:pPr>
              <a:buClrTx/>
              <a:buFont typeface="Wingdings" panose="05000000000000000000" pitchFamily="2" charset="2"/>
              <a:buChar char="§"/>
            </a:pPr>
            <a:r>
              <a:rPr lang="en-GB" sz="1700" dirty="0">
                <a:latin typeface="Trebuchet MS" panose="020B0603020202020204" pitchFamily="34" charset="0"/>
              </a:rPr>
              <a:t>How adjournments would be granted?</a:t>
            </a:r>
          </a:p>
          <a:p>
            <a:pPr>
              <a:buClrTx/>
              <a:buFont typeface="Wingdings" panose="05000000000000000000" pitchFamily="2" charset="2"/>
              <a:buChar char="§"/>
            </a:pPr>
            <a:r>
              <a:rPr lang="en-GB" sz="1700" dirty="0">
                <a:latin typeface="Trebuchet MS" panose="020B0603020202020204" pitchFamily="34" charset="0"/>
              </a:rPr>
              <a:t>Whether proceeding u/s 147 are covered?</a:t>
            </a:r>
          </a:p>
          <a:p>
            <a:pPr>
              <a:buClrTx/>
              <a:buFont typeface="Wingdings" panose="05000000000000000000" pitchFamily="2" charset="2"/>
              <a:buChar char="§"/>
            </a:pPr>
            <a:r>
              <a:rPr lang="en-GB" sz="1700" dirty="0">
                <a:latin typeface="Trebuchet MS" panose="020B0603020202020204" pitchFamily="34" charset="0"/>
              </a:rPr>
              <a:t>Whether proceeding in search / survey cases is covered?</a:t>
            </a:r>
          </a:p>
          <a:p>
            <a:pPr>
              <a:buClrTx/>
              <a:buFont typeface="Wingdings" panose="05000000000000000000" pitchFamily="2" charset="2"/>
              <a:buChar char="§"/>
            </a:pPr>
            <a:r>
              <a:rPr lang="en-GB" sz="1700" dirty="0">
                <a:latin typeface="Trebuchet MS" panose="020B0603020202020204" pitchFamily="34" charset="0"/>
              </a:rPr>
              <a:t>How reference to TPO would be done in the new set-up?</a:t>
            </a:r>
          </a:p>
          <a:p>
            <a:pPr>
              <a:buClrTx/>
              <a:buFont typeface="Wingdings" panose="05000000000000000000" pitchFamily="2" charset="2"/>
              <a:buChar char="§"/>
            </a:pPr>
            <a:r>
              <a:rPr lang="en-GB" sz="1700" dirty="0">
                <a:latin typeface="Trebuchet MS" panose="020B0603020202020204" pitchFamily="34" charset="0"/>
              </a:rPr>
              <a:t>How provisions of section 144C would work?</a:t>
            </a:r>
          </a:p>
          <a:p>
            <a:pPr>
              <a:buClrTx/>
              <a:buFont typeface="Wingdings" panose="05000000000000000000" pitchFamily="2" charset="2"/>
              <a:buChar char="§"/>
            </a:pPr>
            <a:r>
              <a:rPr lang="en-GB" sz="1700" dirty="0">
                <a:latin typeface="Trebuchet MS" panose="020B0603020202020204" pitchFamily="34" charset="0"/>
              </a:rPr>
              <a:t>Who will refer to special audit u/s 142(2A)?</a:t>
            </a:r>
          </a:p>
          <a:p>
            <a:pPr>
              <a:buClrTx/>
              <a:buFont typeface="Wingdings" panose="05000000000000000000" pitchFamily="2" charset="2"/>
              <a:buChar char="§"/>
            </a:pPr>
            <a:r>
              <a:rPr lang="en-GB" sz="1700" dirty="0">
                <a:latin typeface="Trebuchet MS" panose="020B0603020202020204" pitchFamily="34" charset="0"/>
              </a:rPr>
              <a:t>What would be impact of section 263/264?  Which CIT would have jurisdiction for revision?</a:t>
            </a:r>
          </a:p>
          <a:p>
            <a:pPr>
              <a:buClrTx/>
              <a:buFont typeface="Wingdings" panose="05000000000000000000" pitchFamily="2" charset="2"/>
              <a:buChar char="§"/>
            </a:pPr>
            <a:r>
              <a:rPr lang="en-GB" sz="1700" dirty="0">
                <a:latin typeface="Trebuchet MS" panose="020B0603020202020204" pitchFamily="34" charset="0"/>
              </a:rPr>
              <a:t>What would be the scope of “Concurrent Jurisdiction”?</a:t>
            </a:r>
          </a:p>
          <a:p>
            <a:pPr>
              <a:buClrTx/>
              <a:buFont typeface="Wingdings" panose="05000000000000000000" pitchFamily="2" charset="2"/>
              <a:buChar char="§"/>
            </a:pPr>
            <a:r>
              <a:rPr lang="en-GB" sz="1700" dirty="0">
                <a:latin typeface="Trebuchet MS" panose="020B0603020202020204" pitchFamily="34" charset="0"/>
              </a:rPr>
              <a:t>How power of JCIT u/s 144A be exercised in the new set-up?</a:t>
            </a:r>
          </a:p>
          <a:p>
            <a:endParaRPr lang="en-IN" sz="1700" dirty="0">
              <a:latin typeface="Trebuchet MS" panose="020B0603020202020204" pitchFamily="34" charset="0"/>
            </a:endParaRPr>
          </a:p>
        </p:txBody>
      </p:sp>
      <p:sp>
        <p:nvSpPr>
          <p:cNvPr id="4" name="Footer Placeholder 3">
            <a:extLst>
              <a:ext uri="{FF2B5EF4-FFF2-40B4-BE49-F238E27FC236}">
                <a16:creationId xmlns:a16="http://schemas.microsoft.com/office/drawing/2014/main" id="{728BE53A-10CB-4C46-B4A1-EA0B29C0D5D8}"/>
              </a:ext>
            </a:extLst>
          </p:cNvPr>
          <p:cNvSpPr>
            <a:spLocks noGrp="1"/>
          </p:cNvSpPr>
          <p:nvPr>
            <p:ph type="ftr" sz="quarter" idx="11"/>
          </p:nvPr>
        </p:nvSpPr>
        <p:spPr>
          <a:xfrm>
            <a:off x="958645" y="6032090"/>
            <a:ext cx="5901189" cy="398206"/>
          </a:xfrm>
        </p:spPr>
        <p:txBody>
          <a:bodyPr/>
          <a:lstStyle/>
          <a:p>
            <a:r>
              <a:rPr lang="en-IN" sz="1400" b="1" dirty="0">
                <a:effectLst>
                  <a:outerShdw blurRad="38100" dist="38100" dir="2700000" algn="tl">
                    <a:srgbClr val="000000">
                      <a:alpha val="43137"/>
                    </a:srgbClr>
                  </a:outerShdw>
                </a:effectLst>
              </a:rPr>
              <a:t>NNMS Legal Chambers</a:t>
            </a:r>
          </a:p>
        </p:txBody>
      </p:sp>
      <p:sp>
        <p:nvSpPr>
          <p:cNvPr id="5" name="Slide Number Placeholder 4">
            <a:extLst>
              <a:ext uri="{FF2B5EF4-FFF2-40B4-BE49-F238E27FC236}">
                <a16:creationId xmlns:a16="http://schemas.microsoft.com/office/drawing/2014/main" id="{DE6726AE-1986-4647-8975-98B496717039}"/>
              </a:ext>
            </a:extLst>
          </p:cNvPr>
          <p:cNvSpPr>
            <a:spLocks noGrp="1"/>
          </p:cNvSpPr>
          <p:nvPr>
            <p:ph type="sldNum" sz="quarter" idx="12"/>
          </p:nvPr>
        </p:nvSpPr>
        <p:spPr/>
        <p:txBody>
          <a:bodyPr/>
          <a:lstStyle/>
          <a:p>
            <a:fld id="{6C715E75-6371-4476-94FD-C9C1EB7F762B}" type="slidenum">
              <a:rPr lang="en-IN" smtClean="0"/>
              <a:pPr/>
              <a:t>18</a:t>
            </a:fld>
            <a:endParaRPr lang="en-IN"/>
          </a:p>
        </p:txBody>
      </p:sp>
    </p:spTree>
    <p:extLst>
      <p:ext uri="{BB962C8B-B14F-4D97-AF65-F5344CB8AC3E}">
        <p14:creationId xmlns:p14="http://schemas.microsoft.com/office/powerpoint/2010/main" val="192103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8F7A-935C-4381-817E-C1003A424134}"/>
              </a:ext>
            </a:extLst>
          </p:cNvPr>
          <p:cNvSpPr>
            <a:spLocks noGrp="1"/>
          </p:cNvSpPr>
          <p:nvPr>
            <p:ph type="title"/>
          </p:nvPr>
        </p:nvSpPr>
        <p:spPr>
          <a:xfrm>
            <a:off x="2231136" y="2633835"/>
            <a:ext cx="7729728" cy="1188720"/>
          </a:xfrm>
          <a:solidFill>
            <a:schemeClr val="bg1"/>
          </a:solidFill>
          <a:ln>
            <a:solidFill>
              <a:schemeClr val="tx1"/>
            </a:solidFill>
          </a:ln>
        </p:spPr>
        <p:txBody>
          <a:bodyPr>
            <a:normAutofit/>
          </a:bodyPr>
          <a:lstStyle/>
          <a:p>
            <a:r>
              <a:rPr lang="en-IN" sz="3500" dirty="0">
                <a:latin typeface="Trebuchet MS" panose="020B0603020202020204" pitchFamily="34" charset="0"/>
              </a:rPr>
              <a:t>Thank You</a:t>
            </a:r>
          </a:p>
        </p:txBody>
      </p:sp>
      <p:sp>
        <p:nvSpPr>
          <p:cNvPr id="3" name="Slide Number Placeholder 2">
            <a:extLst>
              <a:ext uri="{FF2B5EF4-FFF2-40B4-BE49-F238E27FC236}">
                <a16:creationId xmlns:a16="http://schemas.microsoft.com/office/drawing/2014/main" id="{0A29E5DF-4A15-461C-8097-AA07D21DCCBD}"/>
              </a:ext>
            </a:extLst>
          </p:cNvPr>
          <p:cNvSpPr>
            <a:spLocks noGrp="1"/>
          </p:cNvSpPr>
          <p:nvPr>
            <p:ph type="sldNum" sz="quarter" idx="12"/>
          </p:nvPr>
        </p:nvSpPr>
        <p:spPr/>
        <p:txBody>
          <a:bodyPr/>
          <a:lstStyle/>
          <a:p>
            <a:fld id="{6C715E75-6371-4476-94FD-C9C1EB7F762B}" type="slidenum">
              <a:rPr lang="en-IN" smtClean="0"/>
              <a:pPr/>
              <a:t>19</a:t>
            </a:fld>
            <a:endParaRPr lang="en-IN"/>
          </a:p>
        </p:txBody>
      </p:sp>
      <p:sp>
        <p:nvSpPr>
          <p:cNvPr id="5" name="Footer Placeholder 5">
            <a:extLst>
              <a:ext uri="{FF2B5EF4-FFF2-40B4-BE49-F238E27FC236}">
                <a16:creationId xmlns:a16="http://schemas.microsoft.com/office/drawing/2014/main" id="{70F032E0-33E9-471A-94F2-70E0A22B8616}"/>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Tree>
    <p:extLst>
      <p:ext uri="{BB962C8B-B14F-4D97-AF65-F5344CB8AC3E}">
        <p14:creationId xmlns:p14="http://schemas.microsoft.com/office/powerpoint/2010/main" val="331222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6"/>
            <a:ext cx="10363200" cy="817747"/>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3200" dirty="0">
                <a:latin typeface="Trebuchet MS" panose="020B0603020202020204" pitchFamily="34" charset="0"/>
                <a:cs typeface="Times New Roman" panose="02020603050405020304" pitchFamily="18" charset="0"/>
              </a:rPr>
              <a:t>Background</a:t>
            </a:r>
            <a:endParaRPr lang="en-US" sz="32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482436"/>
            <a:ext cx="10463158" cy="4070345"/>
          </a:xfrm>
          <a:prstGeom prst="rect">
            <a:avLst/>
          </a:prstGeom>
        </p:spPr>
        <p:txBody>
          <a:bodyPr wrap="square">
            <a:spAutoFit/>
          </a:bodyPr>
          <a:lstStyle/>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In October 2015, CBDT initiated paper-less assessment proceedings, pilot project at 5 locations namely Delhi, Mumbai, Bengaluru, Ahmedabad &amp; Chennai.</a:t>
            </a:r>
          </a:p>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In May 2016, Email based communication scheme for paperless assessment proceedings extended to two more cities namely, Hyderabad and Kolkata.</a:t>
            </a:r>
          </a:p>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Finance Act 2016 amended Sec. 2(23C) of the Income Tax Act with effect from 1st June 2016 to provide that ‘hearing’ includes communication of data and documents through electronic mode.</a:t>
            </a:r>
          </a:p>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In June 2017 - Task force was constituted for creation of new end to end e-process of scrutiny assessments.</a:t>
            </a:r>
          </a:p>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In September 2017, Scope of e-proceedings extended to pending time barred limited scrutiny cases. E-assessments were to be conducted using the Income-Tax Business Application (ITBA), an integrated platform to conduct various tax-proceedings electronically through the 'e-Proceeding' facility.</a:t>
            </a:r>
          </a:p>
          <a:p>
            <a:pPr marL="285750" lvl="1" indent="-285750" algn="just">
              <a:spcAft>
                <a:spcPts val="900"/>
              </a:spcAft>
              <a:buFont typeface="Wingdings" panose="05000000000000000000" pitchFamily="2" charset="2"/>
              <a:buChar char="§"/>
              <a:tabLst>
                <a:tab pos="1700171" algn="r"/>
              </a:tabLst>
              <a:defRPr/>
            </a:pPr>
            <a:r>
              <a:rPr lang="en-GB" altLang="en-US" sz="1700" dirty="0">
                <a:latin typeface="Trebuchet MS" panose="020B0603020202020204" pitchFamily="34" charset="0"/>
                <a:cs typeface="Arial" panose="020B0604020202020204" pitchFamily="34" charset="0"/>
              </a:rPr>
              <a:t>Finance Act, 2018 introduced Sec. 143(3A), 143(3B) and 143(3C) to provide </a:t>
            </a:r>
            <a:r>
              <a:rPr lang="en-GB" altLang="en-US" sz="1700">
                <a:latin typeface="Trebuchet MS" panose="020B0603020202020204" pitchFamily="34" charset="0"/>
                <a:cs typeface="Arial" panose="020B0604020202020204" pitchFamily="34" charset="0"/>
              </a:rPr>
              <a:t>for scheme </a:t>
            </a:r>
            <a:r>
              <a:rPr lang="en-GB" altLang="en-US" sz="1700" dirty="0">
                <a:latin typeface="Trebuchet MS" panose="020B0603020202020204" pitchFamily="34" charset="0"/>
                <a:cs typeface="Arial" panose="020B0604020202020204" pitchFamily="34" charset="0"/>
              </a:rPr>
              <a:t>of faceless assessment.</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5996244"/>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2</a:t>
            </a:fld>
            <a:endParaRPr lang="en-IN" dirty="0"/>
          </a:p>
        </p:txBody>
      </p:sp>
    </p:spTree>
    <p:custDataLst>
      <p:tags r:id="rId1"/>
    </p:custDataLst>
    <p:extLst>
      <p:ext uri="{BB962C8B-B14F-4D97-AF65-F5344CB8AC3E}">
        <p14:creationId xmlns:p14="http://schemas.microsoft.com/office/powerpoint/2010/main" val="239410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7BAED12-2B67-4239-88BF-78F39706B167}"/>
              </a:ext>
            </a:extLst>
          </p:cNvPr>
          <p:cNvSpPr>
            <a:spLocks noGrp="1"/>
          </p:cNvSpPr>
          <p:nvPr>
            <p:ph idx="1"/>
          </p:nvPr>
        </p:nvSpPr>
        <p:spPr>
          <a:xfrm>
            <a:off x="886691" y="1401098"/>
            <a:ext cx="10237991" cy="4188542"/>
          </a:xfrm>
        </p:spPr>
        <p:txBody>
          <a:bodyPr>
            <a:noAutofit/>
          </a:bodyPr>
          <a:lstStyle/>
          <a:p>
            <a:pPr marL="228600" lvl="1">
              <a:lnSpc>
                <a:spcPct val="110000"/>
              </a:lnSpc>
              <a:spcAft>
                <a:spcPts val="900"/>
              </a:spcAft>
              <a:buClrTx/>
              <a:buFont typeface="Wingdings" panose="05000000000000000000" pitchFamily="2" charset="2"/>
              <a:buChar char="§"/>
              <a:tabLst>
                <a:tab pos="1700171" algn="r"/>
              </a:tabLst>
              <a:defRPr/>
            </a:pPr>
            <a:r>
              <a:rPr lang="en-GB" altLang="en-US" sz="1700" dirty="0">
                <a:solidFill>
                  <a:schemeClr val="tx1"/>
                </a:solidFill>
                <a:latin typeface="Trebuchet MS" panose="020B0603020202020204" pitchFamily="34" charset="0"/>
              </a:rPr>
              <a:t>September 2019, Government notifies E-assessment Scheme, 2019 vide Notification no 61 and 62 of 2019</a:t>
            </a:r>
          </a:p>
          <a:p>
            <a:pPr marL="228600" lvl="1">
              <a:lnSpc>
                <a:spcPct val="110000"/>
              </a:lnSpc>
              <a:spcAft>
                <a:spcPts val="900"/>
              </a:spcAft>
              <a:buClrTx/>
              <a:buFont typeface="Wingdings" panose="05000000000000000000" pitchFamily="2" charset="2"/>
              <a:buChar char="§"/>
              <a:tabLst>
                <a:tab pos="1700171" algn="r"/>
              </a:tabLst>
              <a:defRPr/>
            </a:pPr>
            <a:r>
              <a:rPr lang="en-GB" sz="1700" dirty="0">
                <a:solidFill>
                  <a:schemeClr val="tx1"/>
                </a:solidFill>
                <a:latin typeface="Trebuchet MS" panose="020B0603020202020204" pitchFamily="34" charset="0"/>
              </a:rPr>
              <a:t>Vide Notification no 61 of 2019, National e-Assessment Centre were set up on 12th September, 2019.</a:t>
            </a:r>
          </a:p>
          <a:p>
            <a:pPr>
              <a:lnSpc>
                <a:spcPct val="110000"/>
              </a:lnSpc>
              <a:buClrTx/>
              <a:buFont typeface="Wingdings" panose="05000000000000000000" pitchFamily="2" charset="2"/>
              <a:buChar char="§"/>
            </a:pPr>
            <a:r>
              <a:rPr lang="en-GB" sz="1700" dirty="0">
                <a:solidFill>
                  <a:schemeClr val="tx1"/>
                </a:solidFill>
                <a:latin typeface="Trebuchet MS" panose="020B0603020202020204" pitchFamily="34" charset="0"/>
              </a:rPr>
              <a:t>Vide Notification no 65 of 2019 dated 13th September 2019, ACIT (e-Verification), Delhi was authorised  to act as prescribed Income-tax Authority for the purpose of section 143(2) of the Act, in respect of returns furnished under section 139 or section 142(1) during the financial year commencing on 1st day of April, 2018 for the purposes of issuance of notice section 143(2) of the said Act.</a:t>
            </a:r>
          </a:p>
          <a:p>
            <a:pPr>
              <a:lnSpc>
                <a:spcPct val="110000"/>
              </a:lnSpc>
              <a:buClrTx/>
              <a:buFont typeface="Wingdings" panose="05000000000000000000" pitchFamily="2" charset="2"/>
              <a:buChar char="§"/>
            </a:pPr>
            <a:r>
              <a:rPr lang="en-GB" sz="1700" dirty="0">
                <a:solidFill>
                  <a:schemeClr val="tx1"/>
                </a:solidFill>
                <a:latin typeface="Trebuchet MS" panose="020B0603020202020204" pitchFamily="34" charset="0"/>
              </a:rPr>
              <a:t>Vide Notification no 71 of 2019 dated 20th September 2019 modifications made to Notification No. 50 of 2014 S.O. 2752(E) dated the 22nd October, 2014.  In the said notification, Clause (da) inserted giving additional charge to PCIT or CIT .</a:t>
            </a:r>
          </a:p>
        </p:txBody>
      </p:sp>
      <p:sp>
        <p:nvSpPr>
          <p:cNvPr id="4" name="Footer Placeholder 3">
            <a:extLst>
              <a:ext uri="{FF2B5EF4-FFF2-40B4-BE49-F238E27FC236}">
                <a16:creationId xmlns:a16="http://schemas.microsoft.com/office/drawing/2014/main" id="{E6AA82DE-8846-445C-9A10-8F07A21860D2}"/>
              </a:ext>
            </a:extLst>
          </p:cNvPr>
          <p:cNvSpPr>
            <a:spLocks noGrp="1"/>
          </p:cNvSpPr>
          <p:nvPr>
            <p:ph type="ftr" sz="quarter" idx="11"/>
          </p:nvPr>
        </p:nvSpPr>
        <p:spPr>
          <a:xfrm>
            <a:off x="886692" y="6236208"/>
            <a:ext cx="6614698" cy="375458"/>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5" name="Slide Number Placeholder 4">
            <a:extLst>
              <a:ext uri="{FF2B5EF4-FFF2-40B4-BE49-F238E27FC236}">
                <a16:creationId xmlns:a16="http://schemas.microsoft.com/office/drawing/2014/main" id="{2BF3EAF1-5B3F-4A9C-B21E-2AB589848A44}"/>
              </a:ext>
            </a:extLst>
          </p:cNvPr>
          <p:cNvSpPr>
            <a:spLocks noGrp="1"/>
          </p:cNvSpPr>
          <p:nvPr>
            <p:ph type="sldNum" sz="quarter" idx="12"/>
          </p:nvPr>
        </p:nvSpPr>
        <p:spPr>
          <a:xfrm>
            <a:off x="10758922" y="6217920"/>
            <a:ext cx="365760" cy="365760"/>
          </a:xfrm>
        </p:spPr>
        <p:txBody>
          <a:bodyPr/>
          <a:lstStyle/>
          <a:p>
            <a:fld id="{6C715E75-6371-4476-94FD-C9C1EB7F762B}" type="slidenum">
              <a:rPr lang="en-IN" smtClean="0"/>
              <a:pPr/>
              <a:t>3</a:t>
            </a:fld>
            <a:endParaRPr lang="en-IN"/>
          </a:p>
        </p:txBody>
      </p:sp>
      <p:sp>
        <p:nvSpPr>
          <p:cNvPr id="12" name="Title 11">
            <a:extLst>
              <a:ext uri="{FF2B5EF4-FFF2-40B4-BE49-F238E27FC236}">
                <a16:creationId xmlns:a16="http://schemas.microsoft.com/office/drawing/2014/main" id="{839210DE-E75D-4981-8011-6923A64E077D}"/>
              </a:ext>
            </a:extLst>
          </p:cNvPr>
          <p:cNvSpPr>
            <a:spLocks noGrp="1"/>
          </p:cNvSpPr>
          <p:nvPr>
            <p:ph type="title"/>
          </p:nvPr>
        </p:nvSpPr>
        <p:spPr>
          <a:xfrm>
            <a:off x="886691" y="301752"/>
            <a:ext cx="10237991" cy="789629"/>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3200" dirty="0">
                <a:solidFill>
                  <a:srgbClr val="262626"/>
                </a:solidFill>
                <a:latin typeface="Trebuchet MS" panose="020B0603020202020204" pitchFamily="34" charset="0"/>
                <a:cs typeface="Times New Roman" panose="02020603050405020304" pitchFamily="18" charset="0"/>
              </a:rPr>
              <a:t>BACKGROUND</a:t>
            </a:r>
          </a:p>
        </p:txBody>
      </p:sp>
    </p:spTree>
    <p:extLst>
      <p:ext uri="{BB962C8B-B14F-4D97-AF65-F5344CB8AC3E}">
        <p14:creationId xmlns:p14="http://schemas.microsoft.com/office/powerpoint/2010/main" val="298625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B9B8-C0AA-460F-BFB7-24313EC531A1}"/>
              </a:ext>
            </a:extLst>
          </p:cNvPr>
          <p:cNvSpPr>
            <a:spLocks noGrp="1"/>
          </p:cNvSpPr>
          <p:nvPr>
            <p:ph type="title"/>
          </p:nvPr>
        </p:nvSpPr>
        <p:spPr>
          <a:xfrm>
            <a:off x="858982" y="301752"/>
            <a:ext cx="10265699" cy="730635"/>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3200" dirty="0">
                <a:solidFill>
                  <a:srgbClr val="262626"/>
                </a:solidFill>
                <a:latin typeface="Trebuchet MS" panose="020B0603020202020204" pitchFamily="34"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A127A3CC-C3C8-4D59-A07E-E9CDD8D60562}"/>
              </a:ext>
            </a:extLst>
          </p:cNvPr>
          <p:cNvSpPr>
            <a:spLocks noGrp="1"/>
          </p:cNvSpPr>
          <p:nvPr>
            <p:ph idx="1"/>
          </p:nvPr>
        </p:nvSpPr>
        <p:spPr>
          <a:xfrm>
            <a:off x="1077365" y="1342103"/>
            <a:ext cx="9864437" cy="4875817"/>
          </a:xfrm>
        </p:spPr>
        <p:txBody>
          <a:bodyPr>
            <a:normAutofit fontScale="92500" lnSpcReduction="20000"/>
          </a:bodyPr>
          <a:lstStyle/>
          <a:p>
            <a:pPr>
              <a:lnSpc>
                <a:spcPct val="150000"/>
              </a:lnSpc>
              <a:buClrTx/>
              <a:buFont typeface="Wingdings" panose="05000000000000000000" pitchFamily="2" charset="2"/>
              <a:buChar char="§"/>
            </a:pPr>
            <a:r>
              <a:rPr lang="en-GB" sz="1700" dirty="0">
                <a:solidFill>
                  <a:schemeClr val="tx1"/>
                </a:solidFill>
                <a:latin typeface="Trebuchet MS" panose="020B0603020202020204" pitchFamily="34" charset="0"/>
              </a:rPr>
              <a:t>Vide Notification no 72 of 2019 dated 23rd September 2019, and in pursuance of the powers conferred by sub-sections (1), (2) and (5) of Section 120 of the Act, CBDT hereby directs that the Income-tax Authority specified in this notification shall exercise and perform, concurrently, the powers and functions of the Assessing Officer, to facilitate the conduct of E-assessment proceedings in a centralised manner in respect of returns furnished under Section 139 or in response to notice under section 142(1) during any financial year commencing on or after 1st day of April, 2018.  These authorities are PCIT, CIT, </a:t>
            </a:r>
            <a:r>
              <a:rPr lang="en-GB" sz="1700" dirty="0" err="1">
                <a:solidFill>
                  <a:schemeClr val="tx1"/>
                </a:solidFill>
                <a:latin typeface="Trebuchet MS" panose="020B0603020202020204" pitchFamily="34" charset="0"/>
              </a:rPr>
              <a:t>AdCIT</a:t>
            </a:r>
            <a:r>
              <a:rPr lang="en-GB" sz="1700" dirty="0">
                <a:solidFill>
                  <a:schemeClr val="tx1"/>
                </a:solidFill>
                <a:latin typeface="Trebuchet MS" panose="020B0603020202020204" pitchFamily="34" charset="0"/>
              </a:rPr>
              <a:t>, JCIT, DCIT/ACIT and ITO all based in </a:t>
            </a:r>
            <a:r>
              <a:rPr lang="en-GB" sz="1700" dirty="0" err="1">
                <a:solidFill>
                  <a:schemeClr val="tx1"/>
                </a:solidFill>
                <a:latin typeface="Trebuchet MS" panose="020B0603020202020204" pitchFamily="34" charset="0"/>
              </a:rPr>
              <a:t>NeAC</a:t>
            </a:r>
            <a:r>
              <a:rPr lang="en-GB" sz="1700" dirty="0">
                <a:solidFill>
                  <a:schemeClr val="tx1"/>
                </a:solidFill>
                <a:latin typeface="Trebuchet MS" panose="020B0603020202020204" pitchFamily="34" charset="0"/>
              </a:rPr>
              <a:t>.</a:t>
            </a:r>
            <a:endParaRPr lang="en-GB" sz="1700" dirty="0">
              <a:latin typeface="Trebuchet MS" panose="020B0603020202020204" pitchFamily="34" charset="0"/>
            </a:endParaRPr>
          </a:p>
          <a:p>
            <a:pPr>
              <a:lnSpc>
                <a:spcPct val="150000"/>
              </a:lnSpc>
              <a:buClrTx/>
              <a:buFont typeface="Wingdings" panose="05000000000000000000" pitchFamily="2" charset="2"/>
              <a:buChar char="§"/>
            </a:pPr>
            <a:r>
              <a:rPr lang="en-GB" sz="1700" dirty="0">
                <a:latin typeface="Trebuchet MS" panose="020B0603020202020204" pitchFamily="34" charset="0"/>
              </a:rPr>
              <a:t>Vide Notification no 73 of 2019 dated 26th September 2019 made further changes to Notification No. 50 of 2014 S.O. 2752(E) dated the 22nd October, 2014.</a:t>
            </a:r>
            <a:endParaRPr lang="en-IN" sz="1700" dirty="0">
              <a:latin typeface="Trebuchet MS" panose="020B0603020202020204" pitchFamily="34" charset="0"/>
            </a:endParaRPr>
          </a:p>
          <a:p>
            <a:pPr>
              <a:lnSpc>
                <a:spcPct val="150000"/>
              </a:lnSpc>
              <a:buClrTx/>
              <a:buFont typeface="Wingdings" panose="05000000000000000000" pitchFamily="2" charset="2"/>
              <a:buChar char="§"/>
            </a:pPr>
            <a:r>
              <a:rPr lang="en-IN" sz="1700" dirty="0">
                <a:latin typeface="Trebuchet MS" panose="020B0603020202020204" pitchFamily="34" charset="0"/>
              </a:rPr>
              <a:t>Vide Notification no 77 of 2019 dated 3rd October 2019, Income-tax Authority of Regional e-Assessment Centres (read as </a:t>
            </a:r>
            <a:r>
              <a:rPr lang="en-IN" sz="1700" dirty="0" err="1">
                <a:latin typeface="Trebuchet MS" panose="020B0603020202020204" pitchFamily="34" charset="0"/>
              </a:rPr>
              <a:t>ReAC</a:t>
            </a:r>
            <a:r>
              <a:rPr lang="en-IN" sz="1700" dirty="0">
                <a:latin typeface="Trebuchet MS" panose="020B0603020202020204" pitchFamily="34" charset="0"/>
              </a:rPr>
              <a:t>) were given powers to exercise the powers and functions of the Assessing Officer concurrently to facilitate the conduct of e-assessment proceedings manner in respect of returns furnished under Section 139 or in response to notice under section 142(1) during any financial year commencing on or after 1st day of April, 2018.</a:t>
            </a:r>
          </a:p>
          <a:p>
            <a:pPr marL="0" indent="0">
              <a:buClrTx/>
              <a:buNone/>
            </a:pPr>
            <a:endParaRPr lang="en-IN" sz="1700" dirty="0">
              <a:latin typeface="Trebuchet MS" panose="020B0603020202020204" pitchFamily="34" charset="0"/>
            </a:endParaRPr>
          </a:p>
          <a:p>
            <a:endParaRPr lang="en-IN" sz="1700" dirty="0">
              <a:latin typeface="Trebuchet MS" panose="020B0603020202020204" pitchFamily="34" charset="0"/>
            </a:endParaRPr>
          </a:p>
        </p:txBody>
      </p:sp>
      <p:sp>
        <p:nvSpPr>
          <p:cNvPr id="4" name="Footer Placeholder 3">
            <a:extLst>
              <a:ext uri="{FF2B5EF4-FFF2-40B4-BE49-F238E27FC236}">
                <a16:creationId xmlns:a16="http://schemas.microsoft.com/office/drawing/2014/main" id="{7C1C9E63-2E44-46BA-9D6D-4CAF27DBC05B}"/>
              </a:ext>
            </a:extLst>
          </p:cNvPr>
          <p:cNvSpPr>
            <a:spLocks noGrp="1"/>
          </p:cNvSpPr>
          <p:nvPr>
            <p:ph type="ftr" sz="quarter" idx="11"/>
          </p:nvPr>
        </p:nvSpPr>
        <p:spPr>
          <a:xfrm>
            <a:off x="858982" y="6236208"/>
            <a:ext cx="6642407" cy="320040"/>
          </a:xfrm>
        </p:spPr>
        <p:txBody>
          <a:bodyPr/>
          <a:lstStyle/>
          <a:p>
            <a:r>
              <a:rPr lang="en-IN" sz="1400" b="1" dirty="0">
                <a:effectLst>
                  <a:outerShdw blurRad="38100" dist="38100" dir="2700000" algn="tl">
                    <a:srgbClr val="000000">
                      <a:alpha val="43137"/>
                    </a:srgbClr>
                  </a:outerShdw>
                </a:effectLst>
              </a:rPr>
              <a:t>NNMS Legal Chambers</a:t>
            </a:r>
          </a:p>
        </p:txBody>
      </p:sp>
      <p:sp>
        <p:nvSpPr>
          <p:cNvPr id="5" name="Slide Number Placeholder 4">
            <a:extLst>
              <a:ext uri="{FF2B5EF4-FFF2-40B4-BE49-F238E27FC236}">
                <a16:creationId xmlns:a16="http://schemas.microsoft.com/office/drawing/2014/main" id="{2F022D06-FF0D-44DE-B469-AFB9AB088655}"/>
              </a:ext>
            </a:extLst>
          </p:cNvPr>
          <p:cNvSpPr>
            <a:spLocks noGrp="1"/>
          </p:cNvSpPr>
          <p:nvPr>
            <p:ph type="sldNum" sz="quarter" idx="12"/>
          </p:nvPr>
        </p:nvSpPr>
        <p:spPr/>
        <p:txBody>
          <a:bodyPr/>
          <a:lstStyle/>
          <a:p>
            <a:fld id="{6C715E75-6371-4476-94FD-C9C1EB7F762B}" type="slidenum">
              <a:rPr lang="en-IN" smtClean="0"/>
              <a:pPr/>
              <a:t>4</a:t>
            </a:fld>
            <a:endParaRPr lang="en-IN"/>
          </a:p>
        </p:txBody>
      </p:sp>
    </p:spTree>
    <p:extLst>
      <p:ext uri="{BB962C8B-B14F-4D97-AF65-F5344CB8AC3E}">
        <p14:creationId xmlns:p14="http://schemas.microsoft.com/office/powerpoint/2010/main" val="63339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57560-338C-481F-A4EE-342D0F0C0338}"/>
              </a:ext>
            </a:extLst>
          </p:cNvPr>
          <p:cNvSpPr>
            <a:spLocks noGrp="1"/>
          </p:cNvSpPr>
          <p:nvPr>
            <p:ph type="title"/>
          </p:nvPr>
        </p:nvSpPr>
        <p:spPr>
          <a:xfrm>
            <a:off x="816900" y="301753"/>
            <a:ext cx="10307782" cy="745382"/>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3200" dirty="0">
                <a:solidFill>
                  <a:srgbClr val="262626"/>
                </a:solidFill>
                <a:latin typeface="Trebuchet MS" panose="020B0603020202020204" pitchFamily="34"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109159BB-5145-4B04-A633-F6DA625ECF47}"/>
              </a:ext>
            </a:extLst>
          </p:cNvPr>
          <p:cNvSpPr>
            <a:spLocks noGrp="1"/>
          </p:cNvSpPr>
          <p:nvPr>
            <p:ph idx="1"/>
          </p:nvPr>
        </p:nvSpPr>
        <p:spPr>
          <a:xfrm>
            <a:off x="816900" y="1297858"/>
            <a:ext cx="10307782" cy="4920062"/>
          </a:xfrm>
        </p:spPr>
        <p:txBody>
          <a:bodyPr>
            <a:noAutofit/>
          </a:bodyPr>
          <a:lstStyle/>
          <a:p>
            <a:pPr marL="0" indent="0">
              <a:buNone/>
            </a:pPr>
            <a:r>
              <a:rPr lang="en-IN" sz="1600" b="1" u="sng" dirty="0">
                <a:latin typeface="Trebuchet MS" panose="020B0603020202020204" pitchFamily="34" charset="0"/>
              </a:rPr>
              <a:t>Relevant sections in the Income Tax Act, 1961</a:t>
            </a:r>
          </a:p>
          <a:p>
            <a:pPr>
              <a:buClrTx/>
              <a:buFont typeface="Wingdings" panose="05000000000000000000" pitchFamily="2" charset="2"/>
              <a:buChar char="§"/>
            </a:pPr>
            <a:r>
              <a:rPr lang="en-GB" sz="1600" dirty="0">
                <a:latin typeface="Trebuchet MS" panose="020B0603020202020204" pitchFamily="34" charset="0"/>
              </a:rPr>
              <a:t>143(3A)-The Central Government may make a scheme, by notification in the Official Gazette, for the purposes of making assessment of total income or loss of the </a:t>
            </a:r>
            <a:r>
              <a:rPr lang="en-GB" sz="1600" dirty="0" err="1">
                <a:latin typeface="Trebuchet MS" panose="020B0603020202020204" pitchFamily="34" charset="0"/>
              </a:rPr>
              <a:t>assessee</a:t>
            </a:r>
            <a:r>
              <a:rPr lang="en-GB" sz="1600" dirty="0">
                <a:latin typeface="Trebuchet MS" panose="020B0603020202020204" pitchFamily="34" charset="0"/>
              </a:rPr>
              <a:t> under sub-section (3) so as to impart greater efficiency, transparency and accountability by:</a:t>
            </a:r>
          </a:p>
          <a:p>
            <a:pPr marL="0" indent="0">
              <a:buNone/>
            </a:pPr>
            <a:r>
              <a:rPr lang="en-GB" sz="1600" dirty="0">
                <a:latin typeface="Trebuchet MS" panose="020B0603020202020204" pitchFamily="34" charset="0"/>
              </a:rPr>
              <a:t>    (a) eliminating the interface between the Assessing Officer and the </a:t>
            </a:r>
            <a:r>
              <a:rPr lang="en-GB" sz="1600" dirty="0" err="1">
                <a:latin typeface="Trebuchet MS" panose="020B0603020202020204" pitchFamily="34" charset="0"/>
              </a:rPr>
              <a:t>assessee</a:t>
            </a:r>
            <a:r>
              <a:rPr lang="en-GB" sz="1600" dirty="0">
                <a:latin typeface="Trebuchet MS" panose="020B0603020202020204" pitchFamily="34" charset="0"/>
              </a:rPr>
              <a:t> in the course of proceedings           to the extent technologically feasible;</a:t>
            </a:r>
          </a:p>
          <a:p>
            <a:pPr marL="0" indent="0">
              <a:buNone/>
            </a:pPr>
            <a:r>
              <a:rPr lang="en-GB" sz="1600" dirty="0">
                <a:latin typeface="Trebuchet MS" panose="020B0603020202020204" pitchFamily="34" charset="0"/>
              </a:rPr>
              <a:t>    (b)  optimising utilisation of the resources through economies of scale and functional specialisation;</a:t>
            </a:r>
          </a:p>
          <a:p>
            <a:pPr marL="0" indent="0">
              <a:buNone/>
            </a:pPr>
            <a:r>
              <a:rPr lang="en-GB" sz="1600" dirty="0">
                <a:latin typeface="Trebuchet MS" panose="020B0603020202020204" pitchFamily="34" charset="0"/>
              </a:rPr>
              <a:t>    (c)  introducing a team-based assessment with dynamic jurisdiction.</a:t>
            </a:r>
          </a:p>
          <a:p>
            <a:pPr>
              <a:buClrTx/>
              <a:buFont typeface="Wingdings" panose="05000000000000000000" pitchFamily="2" charset="2"/>
              <a:buChar char="§"/>
            </a:pPr>
            <a:r>
              <a:rPr lang="en-GB" sz="1600" dirty="0">
                <a:latin typeface="Trebuchet MS" panose="020B0603020202020204" pitchFamily="34" charset="0"/>
              </a:rPr>
              <a:t>143(3B)-The Central Government may, for the purpose of giving effect to the scheme made under sub-section (3A), by notification in the Official Gazette, direct that any of the provisions of this Act relating to assessment of total income or loss shall not apply or shall apply with such exceptions, modifications and adaptations as may be specified in the notification:</a:t>
            </a:r>
          </a:p>
          <a:p>
            <a:pPr marL="0" indent="0">
              <a:buNone/>
            </a:pPr>
            <a:r>
              <a:rPr lang="en-GB" sz="1600" dirty="0">
                <a:latin typeface="Trebuchet MS" panose="020B0603020202020204" pitchFamily="34" charset="0"/>
              </a:rPr>
              <a:t>    Provided that no direction shall be issued after the 31st day of March, 2020.</a:t>
            </a:r>
          </a:p>
          <a:p>
            <a:pPr>
              <a:buClrTx/>
              <a:buFont typeface="Wingdings" panose="05000000000000000000" pitchFamily="2" charset="2"/>
              <a:buChar char="§"/>
            </a:pPr>
            <a:r>
              <a:rPr lang="en-GB" sz="1600" dirty="0">
                <a:latin typeface="Trebuchet MS" panose="020B0603020202020204" pitchFamily="34" charset="0"/>
              </a:rPr>
              <a:t>143(3C)-Every notification issued under sub-section (3A) and sub-section (3B) shall, as soon as may be after the notification is issued, be laid before each House of Parliament.]</a:t>
            </a:r>
          </a:p>
          <a:p>
            <a:pPr marL="0" indent="0">
              <a:buNone/>
            </a:pPr>
            <a:endParaRPr lang="en-IN" sz="1600" b="1" u="sng" dirty="0">
              <a:latin typeface="Trebuchet MS" panose="020B0603020202020204" pitchFamily="34" charset="0"/>
            </a:endParaRPr>
          </a:p>
        </p:txBody>
      </p:sp>
      <p:sp>
        <p:nvSpPr>
          <p:cNvPr id="4" name="Footer Placeholder 3">
            <a:extLst>
              <a:ext uri="{FF2B5EF4-FFF2-40B4-BE49-F238E27FC236}">
                <a16:creationId xmlns:a16="http://schemas.microsoft.com/office/drawing/2014/main" id="{D33ED7F3-9F87-473B-82B0-33BBABD43E84}"/>
              </a:ext>
            </a:extLst>
          </p:cNvPr>
          <p:cNvSpPr>
            <a:spLocks noGrp="1"/>
          </p:cNvSpPr>
          <p:nvPr>
            <p:ph type="ftr" sz="quarter" idx="11"/>
          </p:nvPr>
        </p:nvSpPr>
        <p:spPr>
          <a:xfrm>
            <a:off x="816900" y="6236208"/>
            <a:ext cx="6684489" cy="365760"/>
          </a:xfrm>
        </p:spPr>
        <p:txBody>
          <a:bodyPr/>
          <a:lstStyle/>
          <a:p>
            <a:r>
              <a:rPr lang="en-IN" sz="1400" b="1" dirty="0">
                <a:effectLst>
                  <a:outerShdw blurRad="38100" dist="38100" dir="2700000" algn="tl">
                    <a:srgbClr val="000000">
                      <a:alpha val="43137"/>
                    </a:srgbClr>
                  </a:outerShdw>
                </a:effectLst>
              </a:rPr>
              <a:t>NNMS Legal Chambers</a:t>
            </a:r>
          </a:p>
        </p:txBody>
      </p:sp>
      <p:sp>
        <p:nvSpPr>
          <p:cNvPr id="5" name="Slide Number Placeholder 4">
            <a:extLst>
              <a:ext uri="{FF2B5EF4-FFF2-40B4-BE49-F238E27FC236}">
                <a16:creationId xmlns:a16="http://schemas.microsoft.com/office/drawing/2014/main" id="{F14368C1-497C-4179-8FE2-58F1A0364996}"/>
              </a:ext>
            </a:extLst>
          </p:cNvPr>
          <p:cNvSpPr>
            <a:spLocks noGrp="1"/>
          </p:cNvSpPr>
          <p:nvPr>
            <p:ph type="sldNum" sz="quarter" idx="12"/>
          </p:nvPr>
        </p:nvSpPr>
        <p:spPr/>
        <p:txBody>
          <a:bodyPr/>
          <a:lstStyle/>
          <a:p>
            <a:fld id="{6C715E75-6371-4476-94FD-C9C1EB7F762B}" type="slidenum">
              <a:rPr lang="en-IN" smtClean="0"/>
              <a:pPr/>
              <a:t>5</a:t>
            </a:fld>
            <a:endParaRPr lang="en-IN"/>
          </a:p>
        </p:txBody>
      </p:sp>
    </p:spTree>
    <p:extLst>
      <p:ext uri="{BB962C8B-B14F-4D97-AF65-F5344CB8AC3E}">
        <p14:creationId xmlns:p14="http://schemas.microsoft.com/office/powerpoint/2010/main" val="235665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F84D-B2D8-488B-A5BD-60535C6C249B}"/>
              </a:ext>
            </a:extLst>
          </p:cNvPr>
          <p:cNvSpPr>
            <a:spLocks noGrp="1"/>
          </p:cNvSpPr>
          <p:nvPr>
            <p:ph type="title"/>
          </p:nvPr>
        </p:nvSpPr>
        <p:spPr>
          <a:xfrm>
            <a:off x="692986" y="301752"/>
            <a:ext cx="10806028" cy="756487"/>
          </a:xfrm>
        </p:spPr>
        <p:txBody>
          <a:bodyPr/>
          <a:lstStyle/>
          <a:p>
            <a:r>
              <a:rPr lang="en-IN" dirty="0">
                <a:latin typeface="Trebuchet MS" panose="020B0603020202020204" pitchFamily="34" charset="0"/>
              </a:rPr>
              <a:t>E-ASSESSMENT CENTRES</a:t>
            </a:r>
          </a:p>
        </p:txBody>
      </p:sp>
      <p:sp>
        <p:nvSpPr>
          <p:cNvPr id="4" name="Footer Placeholder 3">
            <a:extLst>
              <a:ext uri="{FF2B5EF4-FFF2-40B4-BE49-F238E27FC236}">
                <a16:creationId xmlns:a16="http://schemas.microsoft.com/office/drawing/2014/main" id="{385754A4-321D-4548-9829-0637961E2A8B}"/>
              </a:ext>
            </a:extLst>
          </p:cNvPr>
          <p:cNvSpPr>
            <a:spLocks noGrp="1"/>
          </p:cNvSpPr>
          <p:nvPr>
            <p:ph type="ftr" sz="quarter" idx="11"/>
          </p:nvPr>
        </p:nvSpPr>
        <p:spPr>
          <a:xfrm>
            <a:off x="692986" y="6263640"/>
            <a:ext cx="6213177" cy="292608"/>
          </a:xfrm>
        </p:spPr>
        <p:txBody>
          <a:bodyPr/>
          <a:lstStyle/>
          <a:p>
            <a:r>
              <a:rPr lang="en-IN" sz="1400" b="1" dirty="0">
                <a:effectLst>
                  <a:outerShdw blurRad="38100" dist="38100" dir="2700000" algn="tl">
                    <a:srgbClr val="000000">
                      <a:alpha val="43137"/>
                    </a:srgbClr>
                  </a:outerShdw>
                </a:effectLst>
              </a:rPr>
              <a:t>NNMS Legal Chambers</a:t>
            </a:r>
          </a:p>
        </p:txBody>
      </p:sp>
      <p:sp>
        <p:nvSpPr>
          <p:cNvPr id="5" name="Slide Number Placeholder 4">
            <a:extLst>
              <a:ext uri="{FF2B5EF4-FFF2-40B4-BE49-F238E27FC236}">
                <a16:creationId xmlns:a16="http://schemas.microsoft.com/office/drawing/2014/main" id="{B841AA65-664A-4AFB-8610-B279AC91FCDF}"/>
              </a:ext>
            </a:extLst>
          </p:cNvPr>
          <p:cNvSpPr>
            <a:spLocks noGrp="1"/>
          </p:cNvSpPr>
          <p:nvPr>
            <p:ph type="sldNum" sz="quarter" idx="12"/>
          </p:nvPr>
        </p:nvSpPr>
        <p:spPr/>
        <p:txBody>
          <a:bodyPr/>
          <a:lstStyle/>
          <a:p>
            <a:fld id="{6C715E75-6371-4476-94FD-C9C1EB7F762B}" type="slidenum">
              <a:rPr lang="en-IN" smtClean="0"/>
              <a:pPr/>
              <a:t>6</a:t>
            </a:fld>
            <a:endParaRPr lang="en-IN"/>
          </a:p>
        </p:txBody>
      </p:sp>
      <p:graphicFrame>
        <p:nvGraphicFramePr>
          <p:cNvPr id="8" name="Table 8">
            <a:extLst>
              <a:ext uri="{FF2B5EF4-FFF2-40B4-BE49-F238E27FC236}">
                <a16:creationId xmlns:a16="http://schemas.microsoft.com/office/drawing/2014/main" id="{4FA070F3-CC37-4C0F-897A-AA8785294240}"/>
              </a:ext>
            </a:extLst>
          </p:cNvPr>
          <p:cNvGraphicFramePr>
            <a:graphicFrameLocks noGrp="1"/>
          </p:cNvGraphicFramePr>
          <p:nvPr>
            <p:extLst>
              <p:ext uri="{D42A27DB-BD31-4B8C-83A1-F6EECF244321}">
                <p14:modId xmlns:p14="http://schemas.microsoft.com/office/powerpoint/2010/main" val="3869255661"/>
              </p:ext>
            </p:extLst>
          </p:nvPr>
        </p:nvGraphicFramePr>
        <p:xfrm>
          <a:off x="692986" y="1360033"/>
          <a:ext cx="10806028" cy="4921853"/>
        </p:xfrm>
        <a:graphic>
          <a:graphicData uri="http://schemas.openxmlformats.org/drawingml/2006/table">
            <a:tbl>
              <a:tblPr firstRow="1" bandRow="1">
                <a:tableStyleId>{5C22544A-7EE6-4342-B048-85BDC9FD1C3A}</a:tableStyleId>
              </a:tblPr>
              <a:tblGrid>
                <a:gridCol w="2424287">
                  <a:extLst>
                    <a:ext uri="{9D8B030D-6E8A-4147-A177-3AD203B41FA5}">
                      <a16:colId xmlns:a16="http://schemas.microsoft.com/office/drawing/2014/main" val="710787453"/>
                    </a:ext>
                  </a:extLst>
                </a:gridCol>
                <a:gridCol w="8381741">
                  <a:extLst>
                    <a:ext uri="{9D8B030D-6E8A-4147-A177-3AD203B41FA5}">
                      <a16:colId xmlns:a16="http://schemas.microsoft.com/office/drawing/2014/main" val="2781926781"/>
                    </a:ext>
                  </a:extLst>
                </a:gridCol>
              </a:tblGrid>
              <a:tr h="298775">
                <a:tc>
                  <a:txBody>
                    <a:bodyPr/>
                    <a:lstStyle/>
                    <a:p>
                      <a:pPr algn="ctr"/>
                      <a:r>
                        <a:rPr lang="en-IN" sz="1300" dirty="0">
                          <a:latin typeface="Trebuchet MS" panose="020B0603020202020204" pitchFamily="34" charset="0"/>
                        </a:rPr>
                        <a:t>CENTRES</a:t>
                      </a:r>
                    </a:p>
                  </a:txBody>
                  <a:tcPr>
                    <a:solidFill>
                      <a:schemeClr val="accent2"/>
                    </a:solidFill>
                  </a:tcPr>
                </a:tc>
                <a:tc>
                  <a:txBody>
                    <a:bodyPr/>
                    <a:lstStyle/>
                    <a:p>
                      <a:pPr algn="ctr"/>
                      <a:r>
                        <a:rPr lang="en-IN" sz="1300" dirty="0">
                          <a:latin typeface="Trebuchet MS" panose="020B0603020202020204" pitchFamily="34" charset="0"/>
                        </a:rPr>
                        <a:t>FUNCTIONS</a:t>
                      </a:r>
                    </a:p>
                  </a:txBody>
                  <a:tcPr>
                    <a:solidFill>
                      <a:schemeClr val="accent2"/>
                    </a:solidFill>
                  </a:tcPr>
                </a:tc>
                <a:extLst>
                  <a:ext uri="{0D108BD9-81ED-4DB2-BD59-A6C34878D82A}">
                    <a16:rowId xmlns:a16="http://schemas.microsoft.com/office/drawing/2014/main" val="3264989933"/>
                  </a:ext>
                </a:extLst>
              </a:tr>
              <a:tr h="5848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National E-Assessment Centre</a:t>
                      </a:r>
                    </a:p>
                    <a:p>
                      <a:endParaRPr lang="en-IN" sz="1300" dirty="0">
                        <a:latin typeface="Trebuchet MS" panose="020B0603020202020204" pitchFamily="34" charset="0"/>
                      </a:endParaRP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To facilitate conduct of e-assessment proceedings in a centralised manner which shall be vested with the jurisdiction to make assessment in accordance with the provisions of this Scheme.</a:t>
                      </a:r>
                    </a:p>
                  </a:txBody>
                  <a:tcPr>
                    <a:solidFill>
                      <a:schemeClr val="tx2">
                        <a:lumMod val="20000"/>
                        <a:lumOff val="80000"/>
                      </a:schemeClr>
                    </a:solidFill>
                  </a:tcPr>
                </a:tc>
                <a:extLst>
                  <a:ext uri="{0D108BD9-81ED-4DB2-BD59-A6C34878D82A}">
                    <a16:rowId xmlns:a16="http://schemas.microsoft.com/office/drawing/2014/main" val="2784943382"/>
                  </a:ext>
                </a:extLst>
              </a:tr>
              <a:tr h="667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Regional E-Assessment Centre</a:t>
                      </a:r>
                    </a:p>
                    <a:p>
                      <a:endParaRPr lang="en-IN" sz="1300" dirty="0">
                        <a:latin typeface="Trebuchet MS" panose="020B0603020202020204" pitchFamily="34" charset="0"/>
                      </a:endParaRPr>
                    </a:p>
                  </a:txBody>
                  <a:tcPr>
                    <a:solidFill>
                      <a:schemeClr val="accent2">
                        <a:lumMod val="20000"/>
                        <a:lumOff val="80000"/>
                      </a:schemeClr>
                    </a:solidFill>
                  </a:tcPr>
                </a:tc>
                <a:tc>
                  <a:txBody>
                    <a:bodyPr/>
                    <a:lstStyle/>
                    <a:p>
                      <a:pPr lvl="0" algn="just"/>
                      <a:r>
                        <a:rPr lang="en-IN" sz="1300" dirty="0">
                          <a:latin typeface="Trebuchet MS" panose="020B0603020202020204" pitchFamily="34" charset="0"/>
                        </a:rPr>
                        <a:t>To facilitate the conduct of e-assessment proceedings in the cadre controlling region of a Principal Chief Commissioner, which shall be vested with the jurisdiction to make assessment as per the said Scheme.</a:t>
                      </a:r>
                    </a:p>
                  </a:txBody>
                  <a:tcPr>
                    <a:solidFill>
                      <a:schemeClr val="accent2">
                        <a:lumMod val="20000"/>
                        <a:lumOff val="80000"/>
                      </a:schemeClr>
                    </a:solidFill>
                  </a:tcPr>
                </a:tc>
                <a:extLst>
                  <a:ext uri="{0D108BD9-81ED-4DB2-BD59-A6C34878D82A}">
                    <a16:rowId xmlns:a16="http://schemas.microsoft.com/office/drawing/2014/main" val="523527644"/>
                  </a:ext>
                </a:extLst>
              </a:tr>
              <a:tr h="717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Verification Units</a:t>
                      </a:r>
                    </a:p>
                    <a:p>
                      <a:endParaRPr lang="en-IN" sz="1300" dirty="0">
                        <a:latin typeface="Trebuchet MS" panose="020B0603020202020204" pitchFamily="34" charset="0"/>
                      </a:endParaRP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To facilitate the conduct of e-assessment, to perform the function of verification, which includes enquiry, cross verification, examination of books of accounts,  examination of witnesses and recording of statements, etc. for the purposes of verification.</a:t>
                      </a:r>
                    </a:p>
                  </a:txBody>
                  <a:tcPr>
                    <a:solidFill>
                      <a:schemeClr val="tx2">
                        <a:lumMod val="20000"/>
                        <a:lumOff val="80000"/>
                      </a:schemeClr>
                    </a:solidFill>
                  </a:tcPr>
                </a:tc>
                <a:extLst>
                  <a:ext uri="{0D108BD9-81ED-4DB2-BD59-A6C34878D82A}">
                    <a16:rowId xmlns:a16="http://schemas.microsoft.com/office/drawing/2014/main" val="3563095735"/>
                  </a:ext>
                </a:extLst>
              </a:tr>
              <a:tr h="983575">
                <a:tc>
                  <a:txBody>
                    <a:bodyPr/>
                    <a:lstStyle/>
                    <a:p>
                      <a:pPr lvl="0"/>
                      <a:r>
                        <a:rPr lang="en-IN" sz="1300" dirty="0">
                          <a:latin typeface="Trebuchet MS" panose="020B0603020202020204" pitchFamily="34" charset="0"/>
                        </a:rPr>
                        <a:t>Assessment Units</a:t>
                      </a:r>
                    </a:p>
                    <a:p>
                      <a:endParaRPr lang="en-IN" sz="1300" dirty="0">
                        <a:latin typeface="Trebuchet MS" panose="020B0603020202020204" pitchFamily="34" charset="0"/>
                      </a:endParaRP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To facilitate the conduct of e-assessment, to perform the function of making assessment, which includes identification of points or issues material for the determination of any liability (including refund), seeking information or clarification on points or issues so identified, analysis of the material furnished by the </a:t>
                      </a:r>
                      <a:r>
                        <a:rPr lang="en-IN" sz="1300" dirty="0" err="1">
                          <a:latin typeface="Trebuchet MS" panose="020B0603020202020204" pitchFamily="34" charset="0"/>
                        </a:rPr>
                        <a:t>assessee</a:t>
                      </a:r>
                      <a:r>
                        <a:rPr lang="en-IN" sz="1300" dirty="0">
                          <a:latin typeface="Trebuchet MS" panose="020B0603020202020204" pitchFamily="34" charset="0"/>
                        </a:rPr>
                        <a:t> etc. for the purposes of making assessment.</a:t>
                      </a:r>
                    </a:p>
                  </a:txBody>
                  <a:tcPr>
                    <a:solidFill>
                      <a:schemeClr val="accent2">
                        <a:lumMod val="20000"/>
                        <a:lumOff val="80000"/>
                      </a:schemeClr>
                    </a:solidFill>
                  </a:tcPr>
                </a:tc>
                <a:extLst>
                  <a:ext uri="{0D108BD9-81ED-4DB2-BD59-A6C34878D82A}">
                    <a16:rowId xmlns:a16="http://schemas.microsoft.com/office/drawing/2014/main" val="2726418824"/>
                  </a:ext>
                </a:extLst>
              </a:tr>
              <a:tr h="983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Technical Units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300" dirty="0">
                        <a:latin typeface="Trebuchet MS" panose="020B0603020202020204" pitchFamily="34" charset="0"/>
                      </a:endParaRPr>
                    </a:p>
                    <a:p>
                      <a:endParaRPr lang="en-IN" sz="1300" dirty="0">
                        <a:latin typeface="Trebuchet MS" panose="020B0603020202020204" pitchFamily="34" charset="0"/>
                      </a:endParaRPr>
                    </a:p>
                  </a:txBody>
                  <a:tcP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To facilitate the conduct of e-assessment, to perform the function of providing technical assistance which includes any assistance or advice on legal, accounting, forensic, information technology, valuation, transfer pricing, data analytics, management or any other technical matter which may be required in a particular case or a class of cases.</a:t>
                      </a:r>
                    </a:p>
                  </a:txBody>
                  <a:tcPr>
                    <a:solidFill>
                      <a:schemeClr val="tx2">
                        <a:lumMod val="20000"/>
                        <a:lumOff val="80000"/>
                      </a:schemeClr>
                    </a:solidFill>
                  </a:tcPr>
                </a:tc>
                <a:extLst>
                  <a:ext uri="{0D108BD9-81ED-4DB2-BD59-A6C34878D82A}">
                    <a16:rowId xmlns:a16="http://schemas.microsoft.com/office/drawing/2014/main" val="104434656"/>
                  </a:ext>
                </a:extLst>
              </a:tr>
              <a:tr h="667555">
                <a:tc>
                  <a:txBody>
                    <a:bodyPr/>
                    <a:lstStyle/>
                    <a:p>
                      <a:r>
                        <a:rPr lang="en-IN" sz="1300" dirty="0">
                          <a:latin typeface="Trebuchet MS" panose="020B0603020202020204" pitchFamily="34" charset="0"/>
                        </a:rPr>
                        <a:t>Review Units</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300" dirty="0">
                          <a:latin typeface="Trebuchet MS" panose="020B0603020202020204" pitchFamily="34" charset="0"/>
                        </a:rPr>
                        <a:t>To facilitate the conduct of e-assessment, to perform the function of review of the draft assessment order, which includes checking whether the relevant and material evidence has been brought on record, checking quality of orders and checking for arithmetical errors.</a:t>
                      </a:r>
                    </a:p>
                  </a:txBody>
                  <a:tcPr>
                    <a:solidFill>
                      <a:schemeClr val="accent2">
                        <a:lumMod val="20000"/>
                        <a:lumOff val="80000"/>
                      </a:schemeClr>
                    </a:solidFill>
                  </a:tcPr>
                </a:tc>
                <a:extLst>
                  <a:ext uri="{0D108BD9-81ED-4DB2-BD59-A6C34878D82A}">
                    <a16:rowId xmlns:a16="http://schemas.microsoft.com/office/drawing/2014/main" val="3231358115"/>
                  </a:ext>
                </a:extLst>
              </a:tr>
            </a:tbl>
          </a:graphicData>
        </a:graphic>
      </p:graphicFrame>
    </p:spTree>
    <p:extLst>
      <p:ext uri="{BB962C8B-B14F-4D97-AF65-F5344CB8AC3E}">
        <p14:creationId xmlns:p14="http://schemas.microsoft.com/office/powerpoint/2010/main" val="58248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7</a:t>
            </a:fld>
            <a:endParaRPr lang="en-IN" dirty="0"/>
          </a:p>
        </p:txBody>
      </p:sp>
      <p:sp>
        <p:nvSpPr>
          <p:cNvPr id="4" name="Rectangle 3">
            <a:extLst>
              <a:ext uri="{FF2B5EF4-FFF2-40B4-BE49-F238E27FC236}">
                <a16:creationId xmlns:a16="http://schemas.microsoft.com/office/drawing/2014/main" id="{16F66E6B-CA1F-4846-9D25-853E06895D94}"/>
              </a:ext>
            </a:extLst>
          </p:cNvPr>
          <p:cNvSpPr/>
          <p:nvPr/>
        </p:nvSpPr>
        <p:spPr>
          <a:xfrm>
            <a:off x="989351" y="853719"/>
            <a:ext cx="10373193" cy="646331"/>
          </a:xfrm>
          <a:prstGeom prst="rect">
            <a:avLst/>
          </a:prstGeom>
        </p:spPr>
        <p:txBody>
          <a:bodyPr wrap="square">
            <a:spAutoFit/>
          </a:bodyPr>
          <a:lstStyle/>
          <a:p>
            <a:r>
              <a:rPr lang="en-IN" dirty="0"/>
              <a:t>Assessment, Verification, Technical and Review Units, shall comprise of the following authorities [as the case may be] as mentioned below –</a:t>
            </a:r>
          </a:p>
        </p:txBody>
      </p:sp>
      <p:graphicFrame>
        <p:nvGraphicFramePr>
          <p:cNvPr id="8" name="Diagram 7">
            <a:extLst>
              <a:ext uri="{FF2B5EF4-FFF2-40B4-BE49-F238E27FC236}">
                <a16:creationId xmlns:a16="http://schemas.microsoft.com/office/drawing/2014/main" id="{3A0DAD00-B433-41CD-93A7-53A59ABE52A5}"/>
              </a:ext>
            </a:extLst>
          </p:cNvPr>
          <p:cNvGraphicFramePr/>
          <p:nvPr>
            <p:extLst>
              <p:ext uri="{D42A27DB-BD31-4B8C-83A1-F6EECF244321}">
                <p14:modId xmlns:p14="http://schemas.microsoft.com/office/powerpoint/2010/main" val="1995517353"/>
              </p:ext>
            </p:extLst>
          </p:nvPr>
        </p:nvGraphicFramePr>
        <p:xfrm>
          <a:off x="2032000" y="1124399"/>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itle 1">
            <a:extLst>
              <a:ext uri="{FF2B5EF4-FFF2-40B4-BE49-F238E27FC236}">
                <a16:creationId xmlns:a16="http://schemas.microsoft.com/office/drawing/2014/main" id="{D12B6753-461B-495C-B09D-B5DCDA7E9F1C}"/>
              </a:ext>
            </a:extLst>
          </p:cNvPr>
          <p:cNvSpPr txBox="1">
            <a:spLocks/>
          </p:cNvSpPr>
          <p:nvPr/>
        </p:nvSpPr>
        <p:spPr>
          <a:xfrm>
            <a:off x="829456" y="207388"/>
            <a:ext cx="11031836" cy="646331"/>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en-IN" sz="2800" dirty="0">
                <a:latin typeface="Trebuchet MS" panose="020B0603020202020204" pitchFamily="34" charset="0"/>
              </a:rPr>
              <a:t>E-ASSESSMENT CENTRES</a:t>
            </a:r>
          </a:p>
        </p:txBody>
      </p:sp>
    </p:spTree>
    <p:custDataLst>
      <p:tags r:id="rId1"/>
    </p:custDataLst>
    <p:extLst>
      <p:ext uri="{BB962C8B-B14F-4D97-AF65-F5344CB8AC3E}">
        <p14:creationId xmlns:p14="http://schemas.microsoft.com/office/powerpoint/2010/main" val="203148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6"/>
            <a:ext cx="10363200" cy="958645"/>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550493"/>
            <a:ext cx="10657184" cy="4476225"/>
          </a:xfrm>
          <a:prstGeom prst="rect">
            <a:avLst/>
          </a:prstGeom>
        </p:spPr>
        <p:txBody>
          <a:bodyPr wrap="square">
            <a:spAutoFit/>
          </a:bodyPr>
          <a:lstStyle/>
          <a:p>
            <a:pPr marL="342900" lvl="1" indent="-342900" algn="just">
              <a:lnSpc>
                <a:spcPct val="150000"/>
              </a:lnSpc>
              <a:spcAft>
                <a:spcPts val="900"/>
              </a:spcAft>
              <a:buFont typeface="+mj-lt"/>
              <a:buAutoNum type="arabicPeriod"/>
              <a:tabLst>
                <a:tab pos="1700171" algn="r"/>
              </a:tabLst>
              <a:defRPr/>
            </a:pPr>
            <a:r>
              <a:rPr lang="en-IN" dirty="0"/>
              <a:t>Under the scheme, National E-assessment Centre shall serve a notice on the assessee u/s. 143(2) specifying the issues for selection of his case for assessment.</a:t>
            </a:r>
          </a:p>
          <a:p>
            <a:pPr marL="342900" lvl="1" indent="-342900" algn="just">
              <a:lnSpc>
                <a:spcPct val="150000"/>
              </a:lnSpc>
              <a:spcAft>
                <a:spcPts val="900"/>
              </a:spcAft>
              <a:buFont typeface="+mj-lt"/>
              <a:buAutoNum type="arabicPeriod"/>
              <a:tabLst>
                <a:tab pos="1700171" algn="r"/>
              </a:tabLst>
              <a:defRPr/>
            </a:pPr>
            <a:r>
              <a:rPr lang="en-IN" sz="1700" dirty="0">
                <a:latin typeface="Trebuchet MS" panose="020B0603020202020204" pitchFamily="34" charset="0"/>
              </a:rPr>
              <a:t>The assessee shall file response within 15 days from the date of receipt of notice to the National e-assessment Centre. The notice will be sent electronically on the assessee’s e-filing account, or on assessee’s registered email ID or on </a:t>
            </a:r>
            <a:r>
              <a:rPr lang="en-IN" sz="1700" dirty="0" err="1">
                <a:latin typeface="Trebuchet MS" panose="020B0603020202020204" pitchFamily="34" charset="0"/>
              </a:rPr>
              <a:t>assessee’s</a:t>
            </a:r>
            <a:r>
              <a:rPr lang="en-IN" sz="1700" dirty="0">
                <a:latin typeface="Trebuchet MS" panose="020B0603020202020204" pitchFamily="34" charset="0"/>
              </a:rPr>
              <a:t> mobile.</a:t>
            </a:r>
          </a:p>
          <a:p>
            <a:pPr marL="342900" lvl="1" indent="-342900" algn="just">
              <a:lnSpc>
                <a:spcPct val="150000"/>
              </a:lnSpc>
              <a:spcAft>
                <a:spcPts val="900"/>
              </a:spcAft>
              <a:buFont typeface="+mj-lt"/>
              <a:buAutoNum type="arabicPeriod"/>
              <a:tabLst>
                <a:tab pos="1700171" algn="r"/>
              </a:tabLst>
              <a:defRPr/>
            </a:pPr>
            <a:r>
              <a:rPr lang="en-IN" sz="1700" dirty="0">
                <a:latin typeface="Trebuchet MS" panose="020B0603020202020204" pitchFamily="34" charset="0"/>
              </a:rPr>
              <a:t>The National e-assessment Centre shall assign the case to ‘</a:t>
            </a:r>
            <a:r>
              <a:rPr lang="en-IN" sz="1700" b="1" dirty="0">
                <a:latin typeface="Trebuchet MS" panose="020B0603020202020204" pitchFamily="34" charset="0"/>
              </a:rPr>
              <a:t>a specific assessment unit</a:t>
            </a:r>
            <a:r>
              <a:rPr lang="en-IN" sz="1700" dirty="0">
                <a:latin typeface="Trebuchet MS" panose="020B0603020202020204" pitchFamily="34" charset="0"/>
              </a:rPr>
              <a:t>’ in any one Regional e-assessment Centre through an automated allocation system.</a:t>
            </a:r>
          </a:p>
          <a:p>
            <a:pPr marL="342900" lvl="1" indent="-342900" algn="just">
              <a:lnSpc>
                <a:spcPct val="150000"/>
              </a:lnSpc>
              <a:spcAft>
                <a:spcPts val="900"/>
              </a:spcAft>
              <a:buFont typeface="+mj-lt"/>
              <a:buAutoNum type="arabicPeriod"/>
              <a:tabLst>
                <a:tab pos="1700171" algn="r"/>
              </a:tabLst>
              <a:defRPr/>
            </a:pPr>
            <a:r>
              <a:rPr lang="en-IN" sz="1700" dirty="0">
                <a:latin typeface="Trebuchet MS" panose="020B0603020202020204" pitchFamily="34" charset="0"/>
              </a:rPr>
              <a:t>The assessment unit shall make a request to the National e-assessment Centre for:</a:t>
            </a:r>
          </a:p>
          <a:p>
            <a:pPr marL="800100" lvl="2" indent="-342900" algn="just">
              <a:lnSpc>
                <a:spcPct val="150000"/>
              </a:lnSpc>
              <a:spcAft>
                <a:spcPts val="900"/>
              </a:spcAft>
              <a:buFont typeface="+mj-lt"/>
              <a:buAutoNum type="alphaLcParenR"/>
              <a:tabLst>
                <a:tab pos="1700171" algn="r"/>
              </a:tabLst>
              <a:defRPr/>
            </a:pPr>
            <a:r>
              <a:rPr lang="en-IN" sz="1700" dirty="0">
                <a:latin typeface="Trebuchet MS" panose="020B0603020202020204" pitchFamily="34" charset="0"/>
              </a:rPr>
              <a:t>obtaining such further information, documents or evidence from the </a:t>
            </a:r>
            <a:r>
              <a:rPr lang="en-IN" sz="1700" dirty="0" err="1">
                <a:latin typeface="Trebuchet MS" panose="020B0603020202020204" pitchFamily="34" charset="0"/>
              </a:rPr>
              <a:t>assesse</a:t>
            </a:r>
            <a:r>
              <a:rPr lang="en-IN" sz="1700" dirty="0">
                <a:latin typeface="Trebuchet MS" panose="020B0603020202020204" pitchFamily="34" charset="0"/>
              </a:rPr>
              <a:t> or any other person, as it may specify;</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8</a:t>
            </a:fld>
            <a:endParaRPr lang="en-IN" dirty="0"/>
          </a:p>
        </p:txBody>
      </p:sp>
    </p:spTree>
    <p:custDataLst>
      <p:tags r:id="rId1"/>
    </p:custDataLst>
    <p:extLst>
      <p:ext uri="{BB962C8B-B14F-4D97-AF65-F5344CB8AC3E}">
        <p14:creationId xmlns:p14="http://schemas.microsoft.com/office/powerpoint/2010/main" val="141566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221226"/>
            <a:ext cx="10363200" cy="973393"/>
          </a:xfrm>
          <a:solidFill>
            <a:srgbClr val="FFFFFF"/>
          </a:solidFill>
          <a:ln w="38100" cap="sq">
            <a:solidFill>
              <a:srgbClr val="404040"/>
            </a:solidFill>
            <a:miter lim="800000"/>
          </a:ln>
        </p:spPr>
        <p:txBody>
          <a:bodyPr vert="horz" lIns="274320" tIns="182880" rIns="274320" bIns="182880" rtlCol="0" anchor="ctr" anchorCtr="1">
            <a:noAutofit/>
          </a:bodyPr>
          <a:lstStyle/>
          <a:p>
            <a:pPr>
              <a:spcBef>
                <a:spcPct val="50000"/>
              </a:spcBef>
              <a:buClr>
                <a:srgbClr val="000000"/>
              </a:buClr>
              <a:buSzPct val="65000"/>
            </a:pPr>
            <a:r>
              <a:rPr lang="en-IN" sz="2800" dirty="0">
                <a:latin typeface="Trebuchet MS" panose="020B0603020202020204" pitchFamily="34" charset="0"/>
                <a:cs typeface="Times New Roman" panose="02020603050405020304" pitchFamily="18" charset="0"/>
              </a:rPr>
              <a:t>E-ASSESSMENT PROCEDURE</a:t>
            </a:r>
            <a:endParaRPr lang="en-US" sz="2800" dirty="0">
              <a:latin typeface="Trebuchet MS" panose="020B0603020202020204" pitchFamily="34" charset="0"/>
              <a:cs typeface="Times New Roman" panose="02020603050405020304" pitchFamily="18" charset="0"/>
            </a:endParaRPr>
          </a:p>
        </p:txBody>
      </p:sp>
      <p:sp>
        <p:nvSpPr>
          <p:cNvPr id="4" name="Rectangle 3"/>
          <p:cNvSpPr/>
          <p:nvPr/>
        </p:nvSpPr>
        <p:spPr>
          <a:xfrm>
            <a:off x="911424" y="1550493"/>
            <a:ext cx="10657184" cy="4430059"/>
          </a:xfrm>
          <a:prstGeom prst="rect">
            <a:avLst/>
          </a:prstGeom>
        </p:spPr>
        <p:txBody>
          <a:bodyPr wrap="square">
            <a:spAutoFit/>
          </a:bodyPr>
          <a:lstStyle/>
          <a:p>
            <a:pPr marL="800100" lvl="2" indent="-342900" algn="just">
              <a:lnSpc>
                <a:spcPct val="150000"/>
              </a:lnSpc>
              <a:spcAft>
                <a:spcPts val="900"/>
              </a:spcAft>
              <a:buFont typeface="+mj-lt"/>
              <a:buAutoNum type="alphaLcParenR" startAt="2"/>
              <a:tabLst>
                <a:tab pos="1700171" algn="r"/>
              </a:tabLst>
              <a:defRPr/>
            </a:pPr>
            <a:r>
              <a:rPr lang="en-IN" sz="1700" dirty="0">
                <a:latin typeface="Trebuchet MS" panose="020B0603020202020204" pitchFamily="34" charset="0"/>
              </a:rPr>
              <a:t>conducting of certain enquiry or verification by verification unit; and </a:t>
            </a:r>
          </a:p>
          <a:p>
            <a:pPr marL="800100" lvl="2" indent="-342900" algn="just">
              <a:lnSpc>
                <a:spcPct val="150000"/>
              </a:lnSpc>
              <a:spcAft>
                <a:spcPts val="900"/>
              </a:spcAft>
              <a:buFont typeface="+mj-lt"/>
              <a:buAutoNum type="alphaLcParenR" startAt="2"/>
              <a:tabLst>
                <a:tab pos="1700171" algn="r"/>
              </a:tabLst>
              <a:defRPr/>
            </a:pPr>
            <a:r>
              <a:rPr lang="en-IN" sz="1700" dirty="0">
                <a:latin typeface="Trebuchet MS" panose="020B0603020202020204" pitchFamily="34" charset="0"/>
              </a:rPr>
              <a:t>seeking technical assistance from the technical unit;</a:t>
            </a:r>
          </a:p>
          <a:p>
            <a:pPr marL="449263" lvl="2" indent="-449263" algn="just">
              <a:lnSpc>
                <a:spcPct val="150000"/>
              </a:lnSpc>
              <a:spcAft>
                <a:spcPts val="900"/>
              </a:spcAft>
              <a:buFont typeface="+mj-lt"/>
              <a:buAutoNum type="arabicPeriod" startAt="5"/>
              <a:tabLst>
                <a:tab pos="1700171" algn="r"/>
              </a:tabLst>
              <a:defRPr/>
            </a:pPr>
            <a:r>
              <a:rPr lang="en-IN" sz="1700" dirty="0">
                <a:latin typeface="Trebuchet MS" panose="020B0603020202020204" pitchFamily="34" charset="0"/>
              </a:rPr>
              <a:t>Based on the request from assessment unit, the National e-assessment Centre shall issue appropriate notice or requisition to the assessee or any other person for obtaining such the information, documents or evidence.</a:t>
            </a:r>
          </a:p>
          <a:p>
            <a:pPr marL="449263" lvl="2" indent="-449263" algn="just">
              <a:lnSpc>
                <a:spcPct val="150000"/>
              </a:lnSpc>
              <a:spcAft>
                <a:spcPts val="900"/>
              </a:spcAft>
              <a:buFont typeface="+mj-lt"/>
              <a:buAutoNum type="arabicPeriod" startAt="5"/>
              <a:tabLst>
                <a:tab pos="1700171" algn="r"/>
              </a:tabLst>
              <a:defRPr/>
            </a:pPr>
            <a:r>
              <a:rPr lang="en-IN" sz="1700" dirty="0">
                <a:latin typeface="Trebuchet MS" panose="020B0603020202020204" pitchFamily="34" charset="0"/>
              </a:rPr>
              <a:t>Where a request is made for conducting of certain enquiry or verification or for seeking technical assistance, the request shall be assigned by the National e-assessment Centre to a verification unit / technical unit through an automated allocation system.</a:t>
            </a:r>
          </a:p>
          <a:p>
            <a:pPr marL="449263" lvl="2" indent="-449263" algn="just">
              <a:lnSpc>
                <a:spcPct val="150000"/>
              </a:lnSpc>
              <a:spcAft>
                <a:spcPts val="900"/>
              </a:spcAft>
              <a:buFont typeface="+mj-lt"/>
              <a:buAutoNum type="arabicPeriod" startAt="5"/>
              <a:tabLst>
                <a:tab pos="1700171" algn="r"/>
              </a:tabLst>
              <a:defRPr/>
            </a:pPr>
            <a:r>
              <a:rPr lang="en-IN" sz="1700" dirty="0">
                <a:latin typeface="Trebuchet MS" panose="020B0603020202020204" pitchFamily="34" charset="0"/>
              </a:rPr>
              <a:t>The assessment unit will make a draft assessment order in writing (along with the details of penalty proceedings to be initiated, if any) and send it to the National e-assessment Centre.</a:t>
            </a:r>
          </a:p>
        </p:txBody>
      </p:sp>
      <p:sp>
        <p:nvSpPr>
          <p:cNvPr id="6" name="Footer Placeholder 5">
            <a:extLst>
              <a:ext uri="{FF2B5EF4-FFF2-40B4-BE49-F238E27FC236}">
                <a16:creationId xmlns:a16="http://schemas.microsoft.com/office/drawing/2014/main" id="{B8C00058-F62B-4393-BB0D-69867F0532DA}"/>
              </a:ext>
            </a:extLst>
          </p:cNvPr>
          <p:cNvSpPr>
            <a:spLocks noGrp="1"/>
          </p:cNvSpPr>
          <p:nvPr>
            <p:ph type="ftr" sz="quarter" idx="11"/>
          </p:nvPr>
        </p:nvSpPr>
        <p:spPr>
          <a:xfrm>
            <a:off x="1067318" y="6217920"/>
            <a:ext cx="5901189" cy="320040"/>
          </a:xfrm>
        </p:spPr>
        <p:txBody>
          <a:bodyPr/>
          <a:lstStyle/>
          <a:p>
            <a:r>
              <a:rPr lang="en-IN" sz="1400" b="1" dirty="0">
                <a:effectLst>
                  <a:outerShdw blurRad="38100" dist="38100" dir="2700000" algn="tl">
                    <a:srgbClr val="000000">
                      <a:alpha val="43137"/>
                    </a:srgbClr>
                  </a:outerShdw>
                </a:effectLst>
              </a:rPr>
              <a:t>NNMS Legal Chambers</a:t>
            </a:r>
            <a:endParaRPr lang="en-IN" sz="1400" dirty="0"/>
          </a:p>
        </p:txBody>
      </p:sp>
      <p:sp>
        <p:nvSpPr>
          <p:cNvPr id="7" name="Slide Number Placeholder 6">
            <a:extLst>
              <a:ext uri="{FF2B5EF4-FFF2-40B4-BE49-F238E27FC236}">
                <a16:creationId xmlns:a16="http://schemas.microsoft.com/office/drawing/2014/main" id="{FC72EED6-60F6-4B06-B126-9CA46B080A84}"/>
              </a:ext>
            </a:extLst>
          </p:cNvPr>
          <p:cNvSpPr>
            <a:spLocks noGrp="1"/>
          </p:cNvSpPr>
          <p:nvPr>
            <p:ph type="sldNum" sz="quarter" idx="12"/>
          </p:nvPr>
        </p:nvSpPr>
        <p:spPr/>
        <p:txBody>
          <a:bodyPr/>
          <a:lstStyle/>
          <a:p>
            <a:fld id="{6C715E75-6371-4476-94FD-C9C1EB7F762B}" type="slidenum">
              <a:rPr lang="en-IN" smtClean="0"/>
              <a:pPr/>
              <a:t>9</a:t>
            </a:fld>
            <a:endParaRPr lang="en-IN" dirty="0"/>
          </a:p>
        </p:txBody>
      </p:sp>
    </p:spTree>
    <p:custDataLst>
      <p:tags r:id="rId1"/>
    </p:custDataLst>
    <p:extLst>
      <p:ext uri="{BB962C8B-B14F-4D97-AF65-F5344CB8AC3E}">
        <p14:creationId xmlns:p14="http://schemas.microsoft.com/office/powerpoint/2010/main" val="30165930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4603</TotalTime>
  <Words>2877</Words>
  <Application>Microsoft Office PowerPoint</Application>
  <PresentationFormat>Widescreen</PresentationFormat>
  <Paragraphs>168</Paragraphs>
  <Slides>19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Gill Sans MT</vt:lpstr>
      <vt:lpstr>Trebuchet MS</vt:lpstr>
      <vt:lpstr>Wingdings</vt:lpstr>
      <vt:lpstr>Parcel</vt:lpstr>
      <vt:lpstr>E-AssessMENT PROCEEDINGS</vt:lpstr>
      <vt:lpstr>Background</vt:lpstr>
      <vt:lpstr>BACKGROUND</vt:lpstr>
      <vt:lpstr>BACKGROUND</vt:lpstr>
      <vt:lpstr>BACKGROUND</vt:lpstr>
      <vt:lpstr>E-ASSESSMENT CENTRES</vt:lpstr>
      <vt:lpstr>PowerPoint Presentation</vt:lpstr>
      <vt:lpstr>E-ASSESSMENT PROCEDURE</vt:lpstr>
      <vt:lpstr>E-ASSESSMENT PROCEDURE</vt:lpstr>
      <vt:lpstr>E-ASSESSMENT PROCEDURE</vt:lpstr>
      <vt:lpstr>E-ASSESSMENT PROCEDURE</vt:lpstr>
      <vt:lpstr>E-ASSESSMENT PROCEDURE</vt:lpstr>
      <vt:lpstr>E-ASSESSMENT PROCEDURE</vt:lpstr>
      <vt:lpstr>E-ASSESSMENT PROCEDURE</vt:lpstr>
      <vt:lpstr>E-ASSESSMENT PROCEDURE</vt:lpstr>
      <vt:lpstr>E-ASSESSMENT PROCEDURE</vt:lpstr>
      <vt:lpstr>E-ASSESSMENT PROCEDURE</vt:lpstr>
      <vt:lpstr>issues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Adjustment</dc:title>
  <dc:creator>Abhishek R</dc:creator>
  <cp:lastModifiedBy>Narendra Jain</cp:lastModifiedBy>
  <cp:revision>499</cp:revision>
  <cp:lastPrinted>2019-09-28T06:48:25Z</cp:lastPrinted>
  <dcterms:created xsi:type="dcterms:W3CDTF">2018-07-04T13:13:43Z</dcterms:created>
  <dcterms:modified xsi:type="dcterms:W3CDTF">2019-10-15T06:23:07Z</dcterms:modified>
</cp:coreProperties>
</file>