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40"/>
  </p:notesMasterIdLst>
  <p:handoutMasterIdLst>
    <p:handoutMasterId r:id="rId41"/>
  </p:handoutMasterIdLst>
  <p:sldIdLst>
    <p:sldId id="335" r:id="rId2"/>
    <p:sldId id="414" r:id="rId3"/>
    <p:sldId id="379" r:id="rId4"/>
    <p:sldId id="469" r:id="rId5"/>
    <p:sldId id="330" r:id="rId6"/>
    <p:sldId id="1377" r:id="rId7"/>
    <p:sldId id="1388" r:id="rId8"/>
    <p:sldId id="1389" r:id="rId9"/>
    <p:sldId id="1390" r:id="rId10"/>
    <p:sldId id="1380" r:id="rId11"/>
    <p:sldId id="1379" r:id="rId12"/>
    <p:sldId id="1381" r:id="rId13"/>
    <p:sldId id="475" r:id="rId14"/>
    <p:sldId id="1384" r:id="rId15"/>
    <p:sldId id="1386" r:id="rId16"/>
    <p:sldId id="1397" r:id="rId17"/>
    <p:sldId id="1392" r:id="rId18"/>
    <p:sldId id="324" r:id="rId19"/>
    <p:sldId id="265" r:id="rId20"/>
    <p:sldId id="1339" r:id="rId21"/>
    <p:sldId id="366" r:id="rId22"/>
    <p:sldId id="1394" r:id="rId23"/>
    <p:sldId id="1395" r:id="rId24"/>
    <p:sldId id="1396" r:id="rId25"/>
    <p:sldId id="467" r:id="rId26"/>
    <p:sldId id="468" r:id="rId27"/>
    <p:sldId id="465" r:id="rId28"/>
    <p:sldId id="476" r:id="rId29"/>
    <p:sldId id="1340" r:id="rId30"/>
    <p:sldId id="1341" r:id="rId31"/>
    <p:sldId id="470" r:id="rId32"/>
    <p:sldId id="472" r:id="rId33"/>
    <p:sldId id="473" r:id="rId34"/>
    <p:sldId id="474" r:id="rId35"/>
    <p:sldId id="471" r:id="rId36"/>
    <p:sldId id="479" r:id="rId37"/>
    <p:sldId id="477" r:id="rId38"/>
    <p:sldId id="478" r:id="rId3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ana Raheja" initials="VR" lastIdx="1" clrIdx="0">
    <p:extLst>
      <p:ext uri="{19B8F6BF-5375-455C-9EA6-DF929625EA0E}">
        <p15:presenceInfo xmlns:p15="http://schemas.microsoft.com/office/powerpoint/2012/main" userId="S-1-5-21-1838870298-1521714177-3968074495-1480" providerId="AD"/>
      </p:ext>
    </p:extLst>
  </p:cmAuthor>
  <p:cmAuthor id="2" name="Saptarishi Basu" initials="SB" lastIdx="15" clrIdx="1">
    <p:extLst>
      <p:ext uri="{19B8F6BF-5375-455C-9EA6-DF929625EA0E}">
        <p15:presenceInfo xmlns:p15="http://schemas.microsoft.com/office/powerpoint/2012/main" userId="S-1-5-21-1838870298-1521714177-3968074495-1366" providerId="AD"/>
      </p:ext>
    </p:extLst>
  </p:cmAuthor>
  <p:cmAuthor id="3" name="Nimita gandhi" initials="Ng" lastIdx="14" clrIdx="2">
    <p:extLst>
      <p:ext uri="{19B8F6BF-5375-455C-9EA6-DF929625EA0E}">
        <p15:presenceInfo xmlns:p15="http://schemas.microsoft.com/office/powerpoint/2012/main" userId="S-1-5-21-1838870298-1521714177-3968074495-13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680"/>
    <a:srgbClr val="DA471F"/>
    <a:srgbClr val="081B36"/>
    <a:srgbClr val="B22F16"/>
    <a:srgbClr val="0F356D"/>
    <a:srgbClr val="E23D1C"/>
    <a:srgbClr val="0B2644"/>
    <a:srgbClr val="D9471F"/>
    <a:srgbClr val="E54D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9" autoAdjust="0"/>
    <p:restoredTop sz="94605"/>
  </p:normalViewPr>
  <p:slideViewPr>
    <p:cSldViewPr snapToGrid="0">
      <p:cViewPr varScale="1">
        <p:scale>
          <a:sx n="64" d="100"/>
          <a:sy n="64" d="100"/>
        </p:scale>
        <p:origin x="1302" y="72"/>
      </p:cViewPr>
      <p:guideLst>
        <p:guide orient="horz" pos="1968"/>
        <p:guide pos="2880"/>
      </p:guideLst>
    </p:cSldViewPr>
  </p:slideViewPr>
  <p:notesTextViewPr>
    <p:cViewPr>
      <p:scale>
        <a:sx n="3" d="2"/>
        <a:sy n="3" d="2"/>
      </p:scale>
      <p:origin x="0" y="0"/>
    </p:cViewPr>
  </p:notesTextViewPr>
  <p:sorterViewPr>
    <p:cViewPr>
      <p:scale>
        <a:sx n="66" d="100"/>
        <a:sy n="66" d="100"/>
      </p:scale>
      <p:origin x="0" y="0"/>
    </p:cViewPr>
  </p:sorterViewPr>
  <p:notesViewPr>
    <p:cSldViewPr snapToGrid="0">
      <p:cViewPr varScale="1">
        <p:scale>
          <a:sx n="52" d="100"/>
          <a:sy n="52" d="100"/>
        </p:scale>
        <p:origin x="177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FA8C63-518A-4909-AA52-6A69A760212B}" type="doc">
      <dgm:prSet loTypeId="urn:microsoft.com/office/officeart/2005/8/layout/hProcess9" loCatId="process" qsTypeId="urn:microsoft.com/office/officeart/2005/8/quickstyle/3d1" qsCatId="3D" csTypeId="urn:microsoft.com/office/officeart/2005/8/colors/colorful4" csCatId="colorful" phldr="1"/>
      <dgm:spPr/>
    </dgm:pt>
    <dgm:pt modelId="{88795ABC-8424-4522-B6DE-35247AF79C50}">
      <dgm:prSet phldrT="[Text]"/>
      <dgm:spPr/>
      <dgm:t>
        <a:bodyPr/>
        <a:lstStyle/>
        <a:p>
          <a:r>
            <a:rPr lang="en-US" dirty="0"/>
            <a:t>ENTRY</a:t>
          </a:r>
        </a:p>
      </dgm:t>
    </dgm:pt>
    <dgm:pt modelId="{947BD921-8DE7-4438-A7CB-1CFACCF4FE65}" type="parTrans" cxnId="{24AC7284-C1FA-4C1B-B59A-C0BA9403ADC2}">
      <dgm:prSet/>
      <dgm:spPr/>
      <dgm:t>
        <a:bodyPr/>
        <a:lstStyle/>
        <a:p>
          <a:endParaRPr lang="en-US"/>
        </a:p>
      </dgm:t>
    </dgm:pt>
    <dgm:pt modelId="{43D47620-4DC5-4465-B16B-360309D3CE9B}" type="sibTrans" cxnId="{24AC7284-C1FA-4C1B-B59A-C0BA9403ADC2}">
      <dgm:prSet/>
      <dgm:spPr/>
      <dgm:t>
        <a:bodyPr/>
        <a:lstStyle/>
        <a:p>
          <a:endParaRPr lang="en-US"/>
        </a:p>
      </dgm:t>
    </dgm:pt>
    <dgm:pt modelId="{7C47D798-C887-4EFF-8B89-4006357850F8}">
      <dgm:prSet phldrT="[Text]"/>
      <dgm:spPr/>
      <dgm:t>
        <a:bodyPr/>
        <a:lstStyle/>
        <a:p>
          <a:r>
            <a:rPr lang="en-US" dirty="0"/>
            <a:t>OPERATE</a:t>
          </a:r>
        </a:p>
      </dgm:t>
    </dgm:pt>
    <dgm:pt modelId="{25E8BC95-E41D-4C37-B708-70C21701C1D6}" type="parTrans" cxnId="{B3488464-B70F-42CB-A2D4-CB419B5F4415}">
      <dgm:prSet/>
      <dgm:spPr/>
      <dgm:t>
        <a:bodyPr/>
        <a:lstStyle/>
        <a:p>
          <a:endParaRPr lang="en-US"/>
        </a:p>
      </dgm:t>
    </dgm:pt>
    <dgm:pt modelId="{DCF2E4B8-ECA0-45B0-910A-64EBC950D838}" type="sibTrans" cxnId="{B3488464-B70F-42CB-A2D4-CB419B5F4415}">
      <dgm:prSet/>
      <dgm:spPr/>
      <dgm:t>
        <a:bodyPr/>
        <a:lstStyle/>
        <a:p>
          <a:endParaRPr lang="en-US"/>
        </a:p>
      </dgm:t>
    </dgm:pt>
    <dgm:pt modelId="{47FC3E32-706F-4989-81D3-EAF62DBF45BD}">
      <dgm:prSet phldrT="[Text]"/>
      <dgm:spPr/>
      <dgm:t>
        <a:bodyPr/>
        <a:lstStyle/>
        <a:p>
          <a:r>
            <a:rPr lang="en-US" dirty="0"/>
            <a:t>EXIT</a:t>
          </a:r>
        </a:p>
      </dgm:t>
    </dgm:pt>
    <dgm:pt modelId="{32C3FFF0-2585-4523-8E7A-CD66C2CD113A}" type="parTrans" cxnId="{EEDCC804-EBF4-43B9-8E06-843C79197DFB}">
      <dgm:prSet/>
      <dgm:spPr/>
      <dgm:t>
        <a:bodyPr/>
        <a:lstStyle/>
        <a:p>
          <a:endParaRPr lang="en-US"/>
        </a:p>
      </dgm:t>
    </dgm:pt>
    <dgm:pt modelId="{14D6CF5F-59E1-473D-9DBD-A73984230D8D}" type="sibTrans" cxnId="{EEDCC804-EBF4-43B9-8E06-843C79197DFB}">
      <dgm:prSet/>
      <dgm:spPr/>
      <dgm:t>
        <a:bodyPr/>
        <a:lstStyle/>
        <a:p>
          <a:endParaRPr lang="en-US"/>
        </a:p>
      </dgm:t>
    </dgm:pt>
    <dgm:pt modelId="{7CBEBE52-3DF9-4DD0-AA6A-E63E14F56B33}" type="pres">
      <dgm:prSet presAssocID="{BFFA8C63-518A-4909-AA52-6A69A760212B}" presName="CompostProcess" presStyleCnt="0">
        <dgm:presLayoutVars>
          <dgm:dir/>
          <dgm:resizeHandles val="exact"/>
        </dgm:presLayoutVars>
      </dgm:prSet>
      <dgm:spPr/>
    </dgm:pt>
    <dgm:pt modelId="{B85E8565-5D16-4514-89C6-FDDCA57309FD}" type="pres">
      <dgm:prSet presAssocID="{BFFA8C63-518A-4909-AA52-6A69A760212B}" presName="arrow" presStyleLbl="bgShp" presStyleIdx="0" presStyleCnt="1"/>
      <dgm:spPr/>
    </dgm:pt>
    <dgm:pt modelId="{531168FA-1428-4470-9CCD-90882BB97183}" type="pres">
      <dgm:prSet presAssocID="{BFFA8C63-518A-4909-AA52-6A69A760212B}" presName="linearProcess" presStyleCnt="0"/>
      <dgm:spPr/>
    </dgm:pt>
    <dgm:pt modelId="{E9DCB3FD-AAB1-4D07-A45F-69A29DFAB7EE}" type="pres">
      <dgm:prSet presAssocID="{88795ABC-8424-4522-B6DE-35247AF79C50}" presName="textNode" presStyleLbl="node1" presStyleIdx="0" presStyleCnt="3">
        <dgm:presLayoutVars>
          <dgm:bulletEnabled val="1"/>
        </dgm:presLayoutVars>
      </dgm:prSet>
      <dgm:spPr/>
    </dgm:pt>
    <dgm:pt modelId="{98C1D588-BE7E-43CE-9424-7B56650AABBD}" type="pres">
      <dgm:prSet presAssocID="{43D47620-4DC5-4465-B16B-360309D3CE9B}" presName="sibTrans" presStyleCnt="0"/>
      <dgm:spPr/>
    </dgm:pt>
    <dgm:pt modelId="{32893B0C-B3E5-4346-A563-B9954C6843D8}" type="pres">
      <dgm:prSet presAssocID="{7C47D798-C887-4EFF-8B89-4006357850F8}" presName="textNode" presStyleLbl="node1" presStyleIdx="1" presStyleCnt="3">
        <dgm:presLayoutVars>
          <dgm:bulletEnabled val="1"/>
        </dgm:presLayoutVars>
      </dgm:prSet>
      <dgm:spPr/>
    </dgm:pt>
    <dgm:pt modelId="{A4CA3871-13F3-468A-BF4B-957786A52A4F}" type="pres">
      <dgm:prSet presAssocID="{DCF2E4B8-ECA0-45B0-910A-64EBC950D838}" presName="sibTrans" presStyleCnt="0"/>
      <dgm:spPr/>
    </dgm:pt>
    <dgm:pt modelId="{51024425-B647-4CF5-A46C-F9D889964743}" type="pres">
      <dgm:prSet presAssocID="{47FC3E32-706F-4989-81D3-EAF62DBF45BD}" presName="textNode" presStyleLbl="node1" presStyleIdx="2" presStyleCnt="3">
        <dgm:presLayoutVars>
          <dgm:bulletEnabled val="1"/>
        </dgm:presLayoutVars>
      </dgm:prSet>
      <dgm:spPr/>
    </dgm:pt>
  </dgm:ptLst>
  <dgm:cxnLst>
    <dgm:cxn modelId="{EEDCC804-EBF4-43B9-8E06-843C79197DFB}" srcId="{BFFA8C63-518A-4909-AA52-6A69A760212B}" destId="{47FC3E32-706F-4989-81D3-EAF62DBF45BD}" srcOrd="2" destOrd="0" parTransId="{32C3FFF0-2585-4523-8E7A-CD66C2CD113A}" sibTransId="{14D6CF5F-59E1-473D-9DBD-A73984230D8D}"/>
    <dgm:cxn modelId="{BF6ECB13-81B5-4277-AFD2-BBA3DF02504D}" type="presOf" srcId="{88795ABC-8424-4522-B6DE-35247AF79C50}" destId="{E9DCB3FD-AAB1-4D07-A45F-69A29DFAB7EE}" srcOrd="0" destOrd="0" presId="urn:microsoft.com/office/officeart/2005/8/layout/hProcess9"/>
    <dgm:cxn modelId="{13DB911E-0A24-4FA4-BC27-38D806E0989C}" type="presOf" srcId="{BFFA8C63-518A-4909-AA52-6A69A760212B}" destId="{7CBEBE52-3DF9-4DD0-AA6A-E63E14F56B33}" srcOrd="0" destOrd="0" presId="urn:microsoft.com/office/officeart/2005/8/layout/hProcess9"/>
    <dgm:cxn modelId="{6CCE3142-10D6-45B2-BB07-488F8183366D}" type="presOf" srcId="{47FC3E32-706F-4989-81D3-EAF62DBF45BD}" destId="{51024425-B647-4CF5-A46C-F9D889964743}" srcOrd="0" destOrd="0" presId="urn:microsoft.com/office/officeart/2005/8/layout/hProcess9"/>
    <dgm:cxn modelId="{B3488464-B70F-42CB-A2D4-CB419B5F4415}" srcId="{BFFA8C63-518A-4909-AA52-6A69A760212B}" destId="{7C47D798-C887-4EFF-8B89-4006357850F8}" srcOrd="1" destOrd="0" parTransId="{25E8BC95-E41D-4C37-B708-70C21701C1D6}" sibTransId="{DCF2E4B8-ECA0-45B0-910A-64EBC950D838}"/>
    <dgm:cxn modelId="{C9C82274-4B08-48A2-B95F-D3F4C6094E9A}" type="presOf" srcId="{7C47D798-C887-4EFF-8B89-4006357850F8}" destId="{32893B0C-B3E5-4346-A563-B9954C6843D8}" srcOrd="0" destOrd="0" presId="urn:microsoft.com/office/officeart/2005/8/layout/hProcess9"/>
    <dgm:cxn modelId="{24AC7284-C1FA-4C1B-B59A-C0BA9403ADC2}" srcId="{BFFA8C63-518A-4909-AA52-6A69A760212B}" destId="{88795ABC-8424-4522-B6DE-35247AF79C50}" srcOrd="0" destOrd="0" parTransId="{947BD921-8DE7-4438-A7CB-1CFACCF4FE65}" sibTransId="{43D47620-4DC5-4465-B16B-360309D3CE9B}"/>
    <dgm:cxn modelId="{B69B933C-4140-44BF-B634-358E5E46C08A}" type="presParOf" srcId="{7CBEBE52-3DF9-4DD0-AA6A-E63E14F56B33}" destId="{B85E8565-5D16-4514-89C6-FDDCA57309FD}" srcOrd="0" destOrd="0" presId="urn:microsoft.com/office/officeart/2005/8/layout/hProcess9"/>
    <dgm:cxn modelId="{FDE18585-77A0-456A-AAC3-25088167D30A}" type="presParOf" srcId="{7CBEBE52-3DF9-4DD0-AA6A-E63E14F56B33}" destId="{531168FA-1428-4470-9CCD-90882BB97183}" srcOrd="1" destOrd="0" presId="urn:microsoft.com/office/officeart/2005/8/layout/hProcess9"/>
    <dgm:cxn modelId="{95DC3667-528F-4AA3-92D6-8398DE48E47E}" type="presParOf" srcId="{531168FA-1428-4470-9CCD-90882BB97183}" destId="{E9DCB3FD-AAB1-4D07-A45F-69A29DFAB7EE}" srcOrd="0" destOrd="0" presId="urn:microsoft.com/office/officeart/2005/8/layout/hProcess9"/>
    <dgm:cxn modelId="{2CB539B7-4F40-4399-9568-7E5C098379A3}" type="presParOf" srcId="{531168FA-1428-4470-9CCD-90882BB97183}" destId="{98C1D588-BE7E-43CE-9424-7B56650AABBD}" srcOrd="1" destOrd="0" presId="urn:microsoft.com/office/officeart/2005/8/layout/hProcess9"/>
    <dgm:cxn modelId="{90155DBF-4377-4ADA-A46C-0563A9416146}" type="presParOf" srcId="{531168FA-1428-4470-9CCD-90882BB97183}" destId="{32893B0C-B3E5-4346-A563-B9954C6843D8}" srcOrd="2" destOrd="0" presId="urn:microsoft.com/office/officeart/2005/8/layout/hProcess9"/>
    <dgm:cxn modelId="{FF154FDC-CDBF-45E5-A44E-9EB6E1EE0FD8}" type="presParOf" srcId="{531168FA-1428-4470-9CCD-90882BB97183}" destId="{A4CA3871-13F3-468A-BF4B-957786A52A4F}" srcOrd="3" destOrd="0" presId="urn:microsoft.com/office/officeart/2005/8/layout/hProcess9"/>
    <dgm:cxn modelId="{CEE32E9A-AF3F-413A-9995-46157FDD1BF7}" type="presParOf" srcId="{531168FA-1428-4470-9CCD-90882BB97183}" destId="{51024425-B647-4CF5-A46C-F9D889964743}"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A16EAE-DFA2-4E6D-AC8A-529628C09738}" type="doc">
      <dgm:prSet loTypeId="urn:microsoft.com/office/officeart/2005/8/layout/hProcess7" loCatId="list" qsTypeId="urn:microsoft.com/office/officeart/2005/8/quickstyle/simple1" qsCatId="simple" csTypeId="urn:microsoft.com/office/officeart/2005/8/colors/colorful5" csCatId="colorful" phldr="1"/>
      <dgm:spPr/>
      <dgm:t>
        <a:bodyPr/>
        <a:lstStyle/>
        <a:p>
          <a:endParaRPr lang="en-US"/>
        </a:p>
      </dgm:t>
    </dgm:pt>
    <dgm:pt modelId="{5453A402-70F3-475A-AEC7-5F0D2F5F0E52}">
      <dgm:prSet phldrT="[Text]" phldr="1"/>
      <dgm:spPr/>
      <dgm:t>
        <a:bodyPr/>
        <a:lstStyle/>
        <a:p>
          <a:endParaRPr lang="en-US"/>
        </a:p>
      </dgm:t>
    </dgm:pt>
    <dgm:pt modelId="{B5F18720-CB64-4DD3-BD4B-B118F2E67783}" type="parTrans" cxnId="{B1AD491D-6FD1-4A5E-8B6D-784A168AD2E7}">
      <dgm:prSet/>
      <dgm:spPr/>
      <dgm:t>
        <a:bodyPr/>
        <a:lstStyle/>
        <a:p>
          <a:endParaRPr lang="en-US"/>
        </a:p>
      </dgm:t>
    </dgm:pt>
    <dgm:pt modelId="{05D43D6B-BE4B-41E3-A04B-713F0F6865C1}" type="sibTrans" cxnId="{B1AD491D-6FD1-4A5E-8B6D-784A168AD2E7}">
      <dgm:prSet/>
      <dgm:spPr/>
      <dgm:t>
        <a:bodyPr/>
        <a:lstStyle/>
        <a:p>
          <a:endParaRPr lang="en-US"/>
        </a:p>
      </dgm:t>
    </dgm:pt>
    <dgm:pt modelId="{CDB9BA78-B963-48A7-8F0B-166C0F6A624B}">
      <dgm:prSet phldrT="[Text]"/>
      <dgm:spPr/>
      <dgm:t>
        <a:bodyPr/>
        <a:lstStyle/>
        <a:p>
          <a:r>
            <a:rPr lang="en-US" dirty="0"/>
            <a:t>Special Economic Zones Act, 2005</a:t>
          </a:r>
        </a:p>
      </dgm:t>
    </dgm:pt>
    <dgm:pt modelId="{FD4EC9B9-2C8C-49F6-9B51-ABCA6DB81005}" type="parTrans" cxnId="{D4ED4DE4-52BD-492E-BA3F-0BD7D393AC2F}">
      <dgm:prSet/>
      <dgm:spPr/>
      <dgm:t>
        <a:bodyPr/>
        <a:lstStyle/>
        <a:p>
          <a:endParaRPr lang="en-US"/>
        </a:p>
      </dgm:t>
    </dgm:pt>
    <dgm:pt modelId="{F9061E43-5CE3-401B-9B23-A30B5BE63783}" type="sibTrans" cxnId="{D4ED4DE4-52BD-492E-BA3F-0BD7D393AC2F}">
      <dgm:prSet/>
      <dgm:spPr/>
      <dgm:t>
        <a:bodyPr/>
        <a:lstStyle/>
        <a:p>
          <a:endParaRPr lang="en-US"/>
        </a:p>
      </dgm:t>
    </dgm:pt>
    <dgm:pt modelId="{3398CA11-949B-4BB9-A03E-C1D01819DFAD}">
      <dgm:prSet phldrT="[Text]" phldr="1"/>
      <dgm:spPr/>
      <dgm:t>
        <a:bodyPr/>
        <a:lstStyle/>
        <a:p>
          <a:endParaRPr lang="en-US" dirty="0"/>
        </a:p>
      </dgm:t>
    </dgm:pt>
    <dgm:pt modelId="{3F7A0BDD-9AE9-4458-996C-CAC73123DD51}" type="parTrans" cxnId="{53C2285A-5C9B-4C66-8126-14E0AE667103}">
      <dgm:prSet/>
      <dgm:spPr/>
      <dgm:t>
        <a:bodyPr/>
        <a:lstStyle/>
        <a:p>
          <a:endParaRPr lang="en-US"/>
        </a:p>
      </dgm:t>
    </dgm:pt>
    <dgm:pt modelId="{CE620D75-F1BD-4DD9-8C69-91ABCB944004}" type="sibTrans" cxnId="{53C2285A-5C9B-4C66-8126-14E0AE667103}">
      <dgm:prSet/>
      <dgm:spPr/>
      <dgm:t>
        <a:bodyPr/>
        <a:lstStyle/>
        <a:p>
          <a:endParaRPr lang="en-US"/>
        </a:p>
      </dgm:t>
    </dgm:pt>
    <dgm:pt modelId="{E9114852-8DC9-4CD7-838D-89DAC8DFF710}">
      <dgm:prSet phldrT="[Text]"/>
      <dgm:spPr/>
      <dgm:t>
        <a:bodyPr/>
        <a:lstStyle/>
        <a:p>
          <a:r>
            <a:rPr lang="en-US" dirty="0"/>
            <a:t>Special Economic Zones Rules, 2006</a:t>
          </a:r>
        </a:p>
      </dgm:t>
    </dgm:pt>
    <dgm:pt modelId="{B952118A-E7EC-4583-919E-0CB3E1E6D1AA}" type="parTrans" cxnId="{F558D24F-5FAC-4618-9117-FF98F677D3D7}">
      <dgm:prSet/>
      <dgm:spPr/>
      <dgm:t>
        <a:bodyPr/>
        <a:lstStyle/>
        <a:p>
          <a:endParaRPr lang="en-US"/>
        </a:p>
      </dgm:t>
    </dgm:pt>
    <dgm:pt modelId="{9D6CB8FF-BE8A-4E21-A983-AFD5F131EB93}" type="sibTrans" cxnId="{F558D24F-5FAC-4618-9117-FF98F677D3D7}">
      <dgm:prSet/>
      <dgm:spPr/>
      <dgm:t>
        <a:bodyPr/>
        <a:lstStyle/>
        <a:p>
          <a:endParaRPr lang="en-US"/>
        </a:p>
      </dgm:t>
    </dgm:pt>
    <dgm:pt modelId="{0277830A-84F3-4DBE-893F-5A6184A99C52}">
      <dgm:prSet phldrT="[Text]" phldr="1"/>
      <dgm:spPr/>
      <dgm:t>
        <a:bodyPr/>
        <a:lstStyle/>
        <a:p>
          <a:endParaRPr lang="en-US" dirty="0"/>
        </a:p>
      </dgm:t>
    </dgm:pt>
    <dgm:pt modelId="{BF8371A5-F087-4CC7-A98A-3D6E62826195}" type="parTrans" cxnId="{8D17C99C-26B3-486A-9D83-DC2C4E67CBA3}">
      <dgm:prSet/>
      <dgm:spPr/>
      <dgm:t>
        <a:bodyPr/>
        <a:lstStyle/>
        <a:p>
          <a:endParaRPr lang="en-US"/>
        </a:p>
      </dgm:t>
    </dgm:pt>
    <dgm:pt modelId="{F5393587-0CAD-4089-9D5C-1ACBED24C91D}" type="sibTrans" cxnId="{8D17C99C-26B3-486A-9D83-DC2C4E67CBA3}">
      <dgm:prSet/>
      <dgm:spPr/>
      <dgm:t>
        <a:bodyPr/>
        <a:lstStyle/>
        <a:p>
          <a:endParaRPr lang="en-US"/>
        </a:p>
      </dgm:t>
    </dgm:pt>
    <dgm:pt modelId="{223509C5-817C-4711-8773-4C0ED86450E2}">
      <dgm:prSet phldrT="[Text]"/>
      <dgm:spPr/>
      <dgm:t>
        <a:bodyPr/>
        <a:lstStyle/>
        <a:p>
          <a:r>
            <a:rPr lang="en-US" dirty="0"/>
            <a:t>Notification</a:t>
          </a:r>
        </a:p>
      </dgm:t>
    </dgm:pt>
    <dgm:pt modelId="{D1F0FB59-F3B4-4368-8392-F618EA11FE1A}" type="parTrans" cxnId="{A81B0B98-62E6-4352-BF1C-30AE4A03187E}">
      <dgm:prSet/>
      <dgm:spPr/>
      <dgm:t>
        <a:bodyPr/>
        <a:lstStyle/>
        <a:p>
          <a:endParaRPr lang="en-US"/>
        </a:p>
      </dgm:t>
    </dgm:pt>
    <dgm:pt modelId="{2F1BA145-99DF-43B9-B049-FDFFBC9D95AF}" type="sibTrans" cxnId="{A81B0B98-62E6-4352-BF1C-30AE4A03187E}">
      <dgm:prSet/>
      <dgm:spPr/>
      <dgm:t>
        <a:bodyPr/>
        <a:lstStyle/>
        <a:p>
          <a:endParaRPr lang="en-US"/>
        </a:p>
      </dgm:t>
    </dgm:pt>
    <dgm:pt modelId="{9BC5FFE1-90DE-4CF0-9891-DFE98346E02E}">
      <dgm:prSet phldrT="[Text]"/>
      <dgm:spPr/>
      <dgm:t>
        <a:bodyPr/>
        <a:lstStyle/>
        <a:p>
          <a:r>
            <a:rPr lang="en-US" dirty="0"/>
            <a:t>Instructions</a:t>
          </a:r>
        </a:p>
      </dgm:t>
    </dgm:pt>
    <dgm:pt modelId="{B98C6086-C886-4C0B-B4E8-6F3EDCBF4BEA}" type="parTrans" cxnId="{E4EB6A69-8699-46F7-8B1E-A0F3131E83F2}">
      <dgm:prSet/>
      <dgm:spPr/>
      <dgm:t>
        <a:bodyPr/>
        <a:lstStyle/>
        <a:p>
          <a:endParaRPr lang="en-US"/>
        </a:p>
      </dgm:t>
    </dgm:pt>
    <dgm:pt modelId="{A4A2394C-4DA0-4BE2-B41C-5FDA72AB772F}" type="sibTrans" cxnId="{E4EB6A69-8699-46F7-8B1E-A0F3131E83F2}">
      <dgm:prSet/>
      <dgm:spPr/>
      <dgm:t>
        <a:bodyPr/>
        <a:lstStyle/>
        <a:p>
          <a:endParaRPr lang="en-US"/>
        </a:p>
      </dgm:t>
    </dgm:pt>
    <dgm:pt modelId="{660658CB-C449-4338-9D3F-8DA444114C31}">
      <dgm:prSet phldrT="[Text]"/>
      <dgm:spPr/>
      <dgm:t>
        <a:bodyPr/>
        <a:lstStyle/>
        <a:p>
          <a:endParaRPr lang="en-US" dirty="0"/>
        </a:p>
      </dgm:t>
    </dgm:pt>
    <dgm:pt modelId="{DB3425F6-ECDB-446E-9561-D82E3F5EAC36}" type="parTrans" cxnId="{A3632F64-E83C-426F-AD6A-D194565D51AB}">
      <dgm:prSet/>
      <dgm:spPr/>
      <dgm:t>
        <a:bodyPr/>
        <a:lstStyle/>
        <a:p>
          <a:endParaRPr lang="en-US"/>
        </a:p>
      </dgm:t>
    </dgm:pt>
    <dgm:pt modelId="{6510AEE2-6030-4C9C-BD12-EDBDC0E423F9}" type="sibTrans" cxnId="{A3632F64-E83C-426F-AD6A-D194565D51AB}">
      <dgm:prSet/>
      <dgm:spPr/>
      <dgm:t>
        <a:bodyPr/>
        <a:lstStyle/>
        <a:p>
          <a:endParaRPr lang="en-US"/>
        </a:p>
      </dgm:t>
    </dgm:pt>
    <dgm:pt modelId="{65BA7E6D-6212-46E0-ADF3-8CC7D999D4BF}" type="pres">
      <dgm:prSet presAssocID="{1CA16EAE-DFA2-4E6D-AC8A-529628C09738}" presName="Name0" presStyleCnt="0">
        <dgm:presLayoutVars>
          <dgm:dir/>
          <dgm:animLvl val="lvl"/>
          <dgm:resizeHandles val="exact"/>
        </dgm:presLayoutVars>
      </dgm:prSet>
      <dgm:spPr/>
    </dgm:pt>
    <dgm:pt modelId="{97ECD60B-9CAA-4D03-9BA4-18DB94599E0C}" type="pres">
      <dgm:prSet presAssocID="{5453A402-70F3-475A-AEC7-5F0D2F5F0E52}" presName="compositeNode" presStyleCnt="0">
        <dgm:presLayoutVars>
          <dgm:bulletEnabled val="1"/>
        </dgm:presLayoutVars>
      </dgm:prSet>
      <dgm:spPr/>
    </dgm:pt>
    <dgm:pt modelId="{453B1B7A-4246-4CE4-BBDF-753BD2F989B3}" type="pres">
      <dgm:prSet presAssocID="{5453A402-70F3-475A-AEC7-5F0D2F5F0E52}" presName="bgRect" presStyleLbl="node1" presStyleIdx="0" presStyleCnt="4"/>
      <dgm:spPr/>
    </dgm:pt>
    <dgm:pt modelId="{01B5AE14-AADC-45E5-B139-6E8B776953E7}" type="pres">
      <dgm:prSet presAssocID="{5453A402-70F3-475A-AEC7-5F0D2F5F0E52}" presName="parentNode" presStyleLbl="node1" presStyleIdx="0" presStyleCnt="4">
        <dgm:presLayoutVars>
          <dgm:chMax val="0"/>
          <dgm:bulletEnabled val="1"/>
        </dgm:presLayoutVars>
      </dgm:prSet>
      <dgm:spPr/>
    </dgm:pt>
    <dgm:pt modelId="{7D3032CD-B282-4A2B-963E-7C8804989D24}" type="pres">
      <dgm:prSet presAssocID="{5453A402-70F3-475A-AEC7-5F0D2F5F0E52}" presName="childNode" presStyleLbl="node1" presStyleIdx="0" presStyleCnt="4">
        <dgm:presLayoutVars>
          <dgm:bulletEnabled val="1"/>
        </dgm:presLayoutVars>
      </dgm:prSet>
      <dgm:spPr/>
    </dgm:pt>
    <dgm:pt modelId="{E2967E53-E032-43CC-B7F5-B0825187F410}" type="pres">
      <dgm:prSet presAssocID="{05D43D6B-BE4B-41E3-A04B-713F0F6865C1}" presName="hSp" presStyleCnt="0"/>
      <dgm:spPr/>
    </dgm:pt>
    <dgm:pt modelId="{FA9B06DC-9BE8-430E-AA0D-5E6ADB2DEC75}" type="pres">
      <dgm:prSet presAssocID="{05D43D6B-BE4B-41E3-A04B-713F0F6865C1}" presName="vProcSp" presStyleCnt="0"/>
      <dgm:spPr/>
    </dgm:pt>
    <dgm:pt modelId="{63EB0823-8232-4BE2-A120-B7000D743384}" type="pres">
      <dgm:prSet presAssocID="{05D43D6B-BE4B-41E3-A04B-713F0F6865C1}" presName="vSp1" presStyleCnt="0"/>
      <dgm:spPr/>
    </dgm:pt>
    <dgm:pt modelId="{0E3F56FB-6341-4770-ADD9-0BCE962C5730}" type="pres">
      <dgm:prSet presAssocID="{05D43D6B-BE4B-41E3-A04B-713F0F6865C1}" presName="simulatedConn" presStyleLbl="solidFgAcc1" presStyleIdx="0" presStyleCnt="3"/>
      <dgm:spPr/>
    </dgm:pt>
    <dgm:pt modelId="{3AACC33D-7D1F-41D7-8611-7FAEC3F4EC67}" type="pres">
      <dgm:prSet presAssocID="{05D43D6B-BE4B-41E3-A04B-713F0F6865C1}" presName="vSp2" presStyleCnt="0"/>
      <dgm:spPr/>
    </dgm:pt>
    <dgm:pt modelId="{F9C6F56A-65EF-4962-B2F1-789B3F43D77F}" type="pres">
      <dgm:prSet presAssocID="{05D43D6B-BE4B-41E3-A04B-713F0F6865C1}" presName="sibTrans" presStyleCnt="0"/>
      <dgm:spPr/>
    </dgm:pt>
    <dgm:pt modelId="{522FD453-AA44-496F-805A-E550ECEC99C1}" type="pres">
      <dgm:prSet presAssocID="{3398CA11-949B-4BB9-A03E-C1D01819DFAD}" presName="compositeNode" presStyleCnt="0">
        <dgm:presLayoutVars>
          <dgm:bulletEnabled val="1"/>
        </dgm:presLayoutVars>
      </dgm:prSet>
      <dgm:spPr/>
    </dgm:pt>
    <dgm:pt modelId="{7335C792-95CF-4E5D-B40A-904567EA7C12}" type="pres">
      <dgm:prSet presAssocID="{3398CA11-949B-4BB9-A03E-C1D01819DFAD}" presName="bgRect" presStyleLbl="node1" presStyleIdx="1" presStyleCnt="4"/>
      <dgm:spPr/>
    </dgm:pt>
    <dgm:pt modelId="{C57FC716-2130-4B1C-B5F2-4D1FD4BDDB16}" type="pres">
      <dgm:prSet presAssocID="{3398CA11-949B-4BB9-A03E-C1D01819DFAD}" presName="parentNode" presStyleLbl="node1" presStyleIdx="1" presStyleCnt="4">
        <dgm:presLayoutVars>
          <dgm:chMax val="0"/>
          <dgm:bulletEnabled val="1"/>
        </dgm:presLayoutVars>
      </dgm:prSet>
      <dgm:spPr/>
    </dgm:pt>
    <dgm:pt modelId="{FBE5C5C8-5D65-4041-9E67-9ECF36AE47F4}" type="pres">
      <dgm:prSet presAssocID="{3398CA11-949B-4BB9-A03E-C1D01819DFAD}" presName="childNode" presStyleLbl="node1" presStyleIdx="1" presStyleCnt="4">
        <dgm:presLayoutVars>
          <dgm:bulletEnabled val="1"/>
        </dgm:presLayoutVars>
      </dgm:prSet>
      <dgm:spPr/>
    </dgm:pt>
    <dgm:pt modelId="{479901C2-102D-485E-8D79-05B1484F68D7}" type="pres">
      <dgm:prSet presAssocID="{CE620D75-F1BD-4DD9-8C69-91ABCB944004}" presName="hSp" presStyleCnt="0"/>
      <dgm:spPr/>
    </dgm:pt>
    <dgm:pt modelId="{FDDDB779-010A-4F9D-B019-321A55A048AB}" type="pres">
      <dgm:prSet presAssocID="{CE620D75-F1BD-4DD9-8C69-91ABCB944004}" presName="vProcSp" presStyleCnt="0"/>
      <dgm:spPr/>
    </dgm:pt>
    <dgm:pt modelId="{64246C47-9D8C-41C3-8ABC-A574F6BEF65C}" type="pres">
      <dgm:prSet presAssocID="{CE620D75-F1BD-4DD9-8C69-91ABCB944004}" presName="vSp1" presStyleCnt="0"/>
      <dgm:spPr/>
    </dgm:pt>
    <dgm:pt modelId="{2B595534-7C66-47EF-A77D-33A7D3A909B1}" type="pres">
      <dgm:prSet presAssocID="{CE620D75-F1BD-4DD9-8C69-91ABCB944004}" presName="simulatedConn" presStyleLbl="solidFgAcc1" presStyleIdx="1" presStyleCnt="3"/>
      <dgm:spPr/>
    </dgm:pt>
    <dgm:pt modelId="{643C979F-4E45-491C-BA30-D2869EBFBFA8}" type="pres">
      <dgm:prSet presAssocID="{CE620D75-F1BD-4DD9-8C69-91ABCB944004}" presName="vSp2" presStyleCnt="0"/>
      <dgm:spPr/>
    </dgm:pt>
    <dgm:pt modelId="{B85DA25E-45D9-40D2-898D-1893F5F2F5D1}" type="pres">
      <dgm:prSet presAssocID="{CE620D75-F1BD-4DD9-8C69-91ABCB944004}" presName="sibTrans" presStyleCnt="0"/>
      <dgm:spPr/>
    </dgm:pt>
    <dgm:pt modelId="{A86DAC6C-A114-4906-BAF5-FE2F08C662B3}" type="pres">
      <dgm:prSet presAssocID="{0277830A-84F3-4DBE-893F-5A6184A99C52}" presName="compositeNode" presStyleCnt="0">
        <dgm:presLayoutVars>
          <dgm:bulletEnabled val="1"/>
        </dgm:presLayoutVars>
      </dgm:prSet>
      <dgm:spPr/>
    </dgm:pt>
    <dgm:pt modelId="{35B1A759-2C14-441A-9AF1-87D3C135C5AC}" type="pres">
      <dgm:prSet presAssocID="{0277830A-84F3-4DBE-893F-5A6184A99C52}" presName="bgRect" presStyleLbl="node1" presStyleIdx="2" presStyleCnt="4"/>
      <dgm:spPr/>
    </dgm:pt>
    <dgm:pt modelId="{3DE040CF-FF54-4D65-A43A-7858630D94AF}" type="pres">
      <dgm:prSet presAssocID="{0277830A-84F3-4DBE-893F-5A6184A99C52}" presName="parentNode" presStyleLbl="node1" presStyleIdx="2" presStyleCnt="4">
        <dgm:presLayoutVars>
          <dgm:chMax val="0"/>
          <dgm:bulletEnabled val="1"/>
        </dgm:presLayoutVars>
      </dgm:prSet>
      <dgm:spPr/>
    </dgm:pt>
    <dgm:pt modelId="{1547615E-EC8F-490B-9672-A8563B9FA90B}" type="pres">
      <dgm:prSet presAssocID="{0277830A-84F3-4DBE-893F-5A6184A99C52}" presName="childNode" presStyleLbl="node1" presStyleIdx="2" presStyleCnt="4">
        <dgm:presLayoutVars>
          <dgm:bulletEnabled val="1"/>
        </dgm:presLayoutVars>
      </dgm:prSet>
      <dgm:spPr/>
    </dgm:pt>
    <dgm:pt modelId="{8D7699C3-C15F-43DD-AF24-27361BC028BB}" type="pres">
      <dgm:prSet presAssocID="{F5393587-0CAD-4089-9D5C-1ACBED24C91D}" presName="hSp" presStyleCnt="0"/>
      <dgm:spPr/>
    </dgm:pt>
    <dgm:pt modelId="{78E61D31-6E91-4749-B182-68FC3141F686}" type="pres">
      <dgm:prSet presAssocID="{F5393587-0CAD-4089-9D5C-1ACBED24C91D}" presName="vProcSp" presStyleCnt="0"/>
      <dgm:spPr/>
    </dgm:pt>
    <dgm:pt modelId="{81855B0E-AB4B-4ECB-881F-F3759CBFA083}" type="pres">
      <dgm:prSet presAssocID="{F5393587-0CAD-4089-9D5C-1ACBED24C91D}" presName="vSp1" presStyleCnt="0"/>
      <dgm:spPr/>
    </dgm:pt>
    <dgm:pt modelId="{417BA3F8-2348-440A-A5AF-C6F524671144}" type="pres">
      <dgm:prSet presAssocID="{F5393587-0CAD-4089-9D5C-1ACBED24C91D}" presName="simulatedConn" presStyleLbl="solidFgAcc1" presStyleIdx="2" presStyleCnt="3"/>
      <dgm:spPr/>
    </dgm:pt>
    <dgm:pt modelId="{37DEDE6D-4DD9-45F1-B567-A24A570F10BF}" type="pres">
      <dgm:prSet presAssocID="{F5393587-0CAD-4089-9D5C-1ACBED24C91D}" presName="vSp2" presStyleCnt="0"/>
      <dgm:spPr/>
    </dgm:pt>
    <dgm:pt modelId="{D934E4F5-412E-4084-AC50-C68A83EDAEE3}" type="pres">
      <dgm:prSet presAssocID="{F5393587-0CAD-4089-9D5C-1ACBED24C91D}" presName="sibTrans" presStyleCnt="0"/>
      <dgm:spPr/>
    </dgm:pt>
    <dgm:pt modelId="{7305E2CD-9169-465F-B9E1-4EA99BB39240}" type="pres">
      <dgm:prSet presAssocID="{660658CB-C449-4338-9D3F-8DA444114C31}" presName="compositeNode" presStyleCnt="0">
        <dgm:presLayoutVars>
          <dgm:bulletEnabled val="1"/>
        </dgm:presLayoutVars>
      </dgm:prSet>
      <dgm:spPr/>
    </dgm:pt>
    <dgm:pt modelId="{A150593A-5679-4A4F-80E2-4D0B45575759}" type="pres">
      <dgm:prSet presAssocID="{660658CB-C449-4338-9D3F-8DA444114C31}" presName="bgRect" presStyleLbl="node1" presStyleIdx="3" presStyleCnt="4"/>
      <dgm:spPr/>
    </dgm:pt>
    <dgm:pt modelId="{7557F8A8-11CB-4745-A715-1F3288DAB199}" type="pres">
      <dgm:prSet presAssocID="{660658CB-C449-4338-9D3F-8DA444114C31}" presName="parentNode" presStyleLbl="node1" presStyleIdx="3" presStyleCnt="4">
        <dgm:presLayoutVars>
          <dgm:chMax val="0"/>
          <dgm:bulletEnabled val="1"/>
        </dgm:presLayoutVars>
      </dgm:prSet>
      <dgm:spPr/>
    </dgm:pt>
    <dgm:pt modelId="{796ECCC2-B887-445F-ADEC-D7F8561FC024}" type="pres">
      <dgm:prSet presAssocID="{660658CB-C449-4338-9D3F-8DA444114C31}" presName="childNode" presStyleLbl="node1" presStyleIdx="3" presStyleCnt="4">
        <dgm:presLayoutVars>
          <dgm:bulletEnabled val="1"/>
        </dgm:presLayoutVars>
      </dgm:prSet>
      <dgm:spPr/>
    </dgm:pt>
  </dgm:ptLst>
  <dgm:cxnLst>
    <dgm:cxn modelId="{B87BBF17-613A-45CA-BC36-6F86913B2476}" type="presOf" srcId="{1CA16EAE-DFA2-4E6D-AC8A-529628C09738}" destId="{65BA7E6D-6212-46E0-ADF3-8CC7D999D4BF}" srcOrd="0" destOrd="0" presId="urn:microsoft.com/office/officeart/2005/8/layout/hProcess7"/>
    <dgm:cxn modelId="{206E461A-83C5-4C3A-9985-3CD9156D35F4}" type="presOf" srcId="{223509C5-817C-4711-8773-4C0ED86450E2}" destId="{1547615E-EC8F-490B-9672-A8563B9FA90B}" srcOrd="0" destOrd="0" presId="urn:microsoft.com/office/officeart/2005/8/layout/hProcess7"/>
    <dgm:cxn modelId="{B1AD491D-6FD1-4A5E-8B6D-784A168AD2E7}" srcId="{1CA16EAE-DFA2-4E6D-AC8A-529628C09738}" destId="{5453A402-70F3-475A-AEC7-5F0D2F5F0E52}" srcOrd="0" destOrd="0" parTransId="{B5F18720-CB64-4DD3-BD4B-B118F2E67783}" sibTransId="{05D43D6B-BE4B-41E3-A04B-713F0F6865C1}"/>
    <dgm:cxn modelId="{06DC223A-53F0-4CD4-A64C-04A619B0F644}" type="presOf" srcId="{5453A402-70F3-475A-AEC7-5F0D2F5F0E52}" destId="{01B5AE14-AADC-45E5-B139-6E8B776953E7}" srcOrd="1" destOrd="0" presId="urn:microsoft.com/office/officeart/2005/8/layout/hProcess7"/>
    <dgm:cxn modelId="{BF79773F-7401-4A84-8CCA-76CADA3504DE}" type="presOf" srcId="{660658CB-C449-4338-9D3F-8DA444114C31}" destId="{7557F8A8-11CB-4745-A715-1F3288DAB199}" srcOrd="1" destOrd="0" presId="urn:microsoft.com/office/officeart/2005/8/layout/hProcess7"/>
    <dgm:cxn modelId="{49C21261-FB63-40D0-AACC-CA63DC1219FB}" type="presOf" srcId="{3398CA11-949B-4BB9-A03E-C1D01819DFAD}" destId="{C57FC716-2130-4B1C-B5F2-4D1FD4BDDB16}" srcOrd="1" destOrd="0" presId="urn:microsoft.com/office/officeart/2005/8/layout/hProcess7"/>
    <dgm:cxn modelId="{A3632F64-E83C-426F-AD6A-D194565D51AB}" srcId="{1CA16EAE-DFA2-4E6D-AC8A-529628C09738}" destId="{660658CB-C449-4338-9D3F-8DA444114C31}" srcOrd="3" destOrd="0" parTransId="{DB3425F6-ECDB-446E-9561-D82E3F5EAC36}" sibTransId="{6510AEE2-6030-4C9C-BD12-EDBDC0E423F9}"/>
    <dgm:cxn modelId="{E4EB6A69-8699-46F7-8B1E-A0F3131E83F2}" srcId="{660658CB-C449-4338-9D3F-8DA444114C31}" destId="{9BC5FFE1-90DE-4CF0-9891-DFE98346E02E}" srcOrd="0" destOrd="0" parTransId="{B98C6086-C886-4C0B-B4E8-6F3EDCBF4BEA}" sibTransId="{A4A2394C-4DA0-4BE2-B41C-5FDA72AB772F}"/>
    <dgm:cxn modelId="{F558D24F-5FAC-4618-9117-FF98F677D3D7}" srcId="{3398CA11-949B-4BB9-A03E-C1D01819DFAD}" destId="{E9114852-8DC9-4CD7-838D-89DAC8DFF710}" srcOrd="0" destOrd="0" parTransId="{B952118A-E7EC-4583-919E-0CB3E1E6D1AA}" sibTransId="{9D6CB8FF-BE8A-4E21-A983-AFD5F131EB93}"/>
    <dgm:cxn modelId="{53C2285A-5C9B-4C66-8126-14E0AE667103}" srcId="{1CA16EAE-DFA2-4E6D-AC8A-529628C09738}" destId="{3398CA11-949B-4BB9-A03E-C1D01819DFAD}" srcOrd="1" destOrd="0" parTransId="{3F7A0BDD-9AE9-4458-996C-CAC73123DD51}" sibTransId="{CE620D75-F1BD-4DD9-8C69-91ABCB944004}"/>
    <dgm:cxn modelId="{03547988-53E3-41C1-88BA-6690643618F2}" type="presOf" srcId="{3398CA11-949B-4BB9-A03E-C1D01819DFAD}" destId="{7335C792-95CF-4E5D-B40A-904567EA7C12}" srcOrd="0" destOrd="0" presId="urn:microsoft.com/office/officeart/2005/8/layout/hProcess7"/>
    <dgm:cxn modelId="{A81B0B98-62E6-4352-BF1C-30AE4A03187E}" srcId="{0277830A-84F3-4DBE-893F-5A6184A99C52}" destId="{223509C5-817C-4711-8773-4C0ED86450E2}" srcOrd="0" destOrd="0" parTransId="{D1F0FB59-F3B4-4368-8392-F618EA11FE1A}" sibTransId="{2F1BA145-99DF-43B9-B049-FDFFBC9D95AF}"/>
    <dgm:cxn modelId="{8D17C99C-26B3-486A-9D83-DC2C4E67CBA3}" srcId="{1CA16EAE-DFA2-4E6D-AC8A-529628C09738}" destId="{0277830A-84F3-4DBE-893F-5A6184A99C52}" srcOrd="2" destOrd="0" parTransId="{BF8371A5-F087-4CC7-A98A-3D6E62826195}" sibTransId="{F5393587-0CAD-4089-9D5C-1ACBED24C91D}"/>
    <dgm:cxn modelId="{6E018FA4-4F2E-4B96-9C3A-CF8D574C610E}" type="presOf" srcId="{CDB9BA78-B963-48A7-8F0B-166C0F6A624B}" destId="{7D3032CD-B282-4A2B-963E-7C8804989D24}" srcOrd="0" destOrd="0" presId="urn:microsoft.com/office/officeart/2005/8/layout/hProcess7"/>
    <dgm:cxn modelId="{C140D3A5-6458-46BA-ADA7-93BECADE339D}" type="presOf" srcId="{E9114852-8DC9-4CD7-838D-89DAC8DFF710}" destId="{FBE5C5C8-5D65-4041-9E67-9ECF36AE47F4}" srcOrd="0" destOrd="0" presId="urn:microsoft.com/office/officeart/2005/8/layout/hProcess7"/>
    <dgm:cxn modelId="{596301AA-0850-4E2D-BCDD-03B6FF4B01A2}" type="presOf" srcId="{660658CB-C449-4338-9D3F-8DA444114C31}" destId="{A150593A-5679-4A4F-80E2-4D0B45575759}" srcOrd="0" destOrd="0" presId="urn:microsoft.com/office/officeart/2005/8/layout/hProcess7"/>
    <dgm:cxn modelId="{C02729C7-165D-499D-A55D-0E8512B6A9B3}" type="presOf" srcId="{0277830A-84F3-4DBE-893F-5A6184A99C52}" destId="{3DE040CF-FF54-4D65-A43A-7858630D94AF}" srcOrd="1" destOrd="0" presId="urn:microsoft.com/office/officeart/2005/8/layout/hProcess7"/>
    <dgm:cxn modelId="{A81FB8C7-E5ED-4F7C-9340-5219869C96D4}" type="presOf" srcId="{5453A402-70F3-475A-AEC7-5F0D2F5F0E52}" destId="{453B1B7A-4246-4CE4-BBDF-753BD2F989B3}" srcOrd="0" destOrd="0" presId="urn:microsoft.com/office/officeart/2005/8/layout/hProcess7"/>
    <dgm:cxn modelId="{25B365D0-37F6-4B3F-B857-6A263BEEDF2C}" type="presOf" srcId="{9BC5FFE1-90DE-4CF0-9891-DFE98346E02E}" destId="{796ECCC2-B887-445F-ADEC-D7F8561FC024}" srcOrd="0" destOrd="0" presId="urn:microsoft.com/office/officeart/2005/8/layout/hProcess7"/>
    <dgm:cxn modelId="{D4ED4DE4-52BD-492E-BA3F-0BD7D393AC2F}" srcId="{5453A402-70F3-475A-AEC7-5F0D2F5F0E52}" destId="{CDB9BA78-B963-48A7-8F0B-166C0F6A624B}" srcOrd="0" destOrd="0" parTransId="{FD4EC9B9-2C8C-49F6-9B51-ABCA6DB81005}" sibTransId="{F9061E43-5CE3-401B-9B23-A30B5BE63783}"/>
    <dgm:cxn modelId="{4E8943F4-90B8-45C6-B321-7AA79B38201B}" type="presOf" srcId="{0277830A-84F3-4DBE-893F-5A6184A99C52}" destId="{35B1A759-2C14-441A-9AF1-87D3C135C5AC}" srcOrd="0" destOrd="0" presId="urn:microsoft.com/office/officeart/2005/8/layout/hProcess7"/>
    <dgm:cxn modelId="{E6F75DEB-6EA5-4524-A493-B32B3CA883D0}" type="presParOf" srcId="{65BA7E6D-6212-46E0-ADF3-8CC7D999D4BF}" destId="{97ECD60B-9CAA-4D03-9BA4-18DB94599E0C}" srcOrd="0" destOrd="0" presId="urn:microsoft.com/office/officeart/2005/8/layout/hProcess7"/>
    <dgm:cxn modelId="{08336BFD-7855-4D14-816E-C4CE1C8C7922}" type="presParOf" srcId="{97ECD60B-9CAA-4D03-9BA4-18DB94599E0C}" destId="{453B1B7A-4246-4CE4-BBDF-753BD2F989B3}" srcOrd="0" destOrd="0" presId="urn:microsoft.com/office/officeart/2005/8/layout/hProcess7"/>
    <dgm:cxn modelId="{A6559118-3873-4A97-A9A1-8CC50409559D}" type="presParOf" srcId="{97ECD60B-9CAA-4D03-9BA4-18DB94599E0C}" destId="{01B5AE14-AADC-45E5-B139-6E8B776953E7}" srcOrd="1" destOrd="0" presId="urn:microsoft.com/office/officeart/2005/8/layout/hProcess7"/>
    <dgm:cxn modelId="{31DFF417-3B80-42EC-AB56-074565020DF4}" type="presParOf" srcId="{97ECD60B-9CAA-4D03-9BA4-18DB94599E0C}" destId="{7D3032CD-B282-4A2B-963E-7C8804989D24}" srcOrd="2" destOrd="0" presId="urn:microsoft.com/office/officeart/2005/8/layout/hProcess7"/>
    <dgm:cxn modelId="{0F7EF187-9E6C-462F-B4DD-5A2AB9913992}" type="presParOf" srcId="{65BA7E6D-6212-46E0-ADF3-8CC7D999D4BF}" destId="{E2967E53-E032-43CC-B7F5-B0825187F410}" srcOrd="1" destOrd="0" presId="urn:microsoft.com/office/officeart/2005/8/layout/hProcess7"/>
    <dgm:cxn modelId="{C755B558-8BE7-4C4D-999B-585707C026D1}" type="presParOf" srcId="{65BA7E6D-6212-46E0-ADF3-8CC7D999D4BF}" destId="{FA9B06DC-9BE8-430E-AA0D-5E6ADB2DEC75}" srcOrd="2" destOrd="0" presId="urn:microsoft.com/office/officeart/2005/8/layout/hProcess7"/>
    <dgm:cxn modelId="{D2A877E7-2145-4B8B-83A0-89C04D671E2E}" type="presParOf" srcId="{FA9B06DC-9BE8-430E-AA0D-5E6ADB2DEC75}" destId="{63EB0823-8232-4BE2-A120-B7000D743384}" srcOrd="0" destOrd="0" presId="urn:microsoft.com/office/officeart/2005/8/layout/hProcess7"/>
    <dgm:cxn modelId="{2B83B38D-DA3B-4E8F-8C75-8F7B92422A5E}" type="presParOf" srcId="{FA9B06DC-9BE8-430E-AA0D-5E6ADB2DEC75}" destId="{0E3F56FB-6341-4770-ADD9-0BCE962C5730}" srcOrd="1" destOrd="0" presId="urn:microsoft.com/office/officeart/2005/8/layout/hProcess7"/>
    <dgm:cxn modelId="{D79FF977-302B-4577-AFB7-32F3A2EB357D}" type="presParOf" srcId="{FA9B06DC-9BE8-430E-AA0D-5E6ADB2DEC75}" destId="{3AACC33D-7D1F-41D7-8611-7FAEC3F4EC67}" srcOrd="2" destOrd="0" presId="urn:microsoft.com/office/officeart/2005/8/layout/hProcess7"/>
    <dgm:cxn modelId="{8527AAFC-48D5-4EB5-A03F-748A712B2BEF}" type="presParOf" srcId="{65BA7E6D-6212-46E0-ADF3-8CC7D999D4BF}" destId="{F9C6F56A-65EF-4962-B2F1-789B3F43D77F}" srcOrd="3" destOrd="0" presId="urn:microsoft.com/office/officeart/2005/8/layout/hProcess7"/>
    <dgm:cxn modelId="{B541F4E4-B7CE-4253-B1C1-0A38F04D5045}" type="presParOf" srcId="{65BA7E6D-6212-46E0-ADF3-8CC7D999D4BF}" destId="{522FD453-AA44-496F-805A-E550ECEC99C1}" srcOrd="4" destOrd="0" presId="urn:microsoft.com/office/officeart/2005/8/layout/hProcess7"/>
    <dgm:cxn modelId="{C5DBEE6F-3D00-4908-8207-74C28E7821BF}" type="presParOf" srcId="{522FD453-AA44-496F-805A-E550ECEC99C1}" destId="{7335C792-95CF-4E5D-B40A-904567EA7C12}" srcOrd="0" destOrd="0" presId="urn:microsoft.com/office/officeart/2005/8/layout/hProcess7"/>
    <dgm:cxn modelId="{8FEAA856-7935-463B-944E-44AEB44C0638}" type="presParOf" srcId="{522FD453-AA44-496F-805A-E550ECEC99C1}" destId="{C57FC716-2130-4B1C-B5F2-4D1FD4BDDB16}" srcOrd="1" destOrd="0" presId="urn:microsoft.com/office/officeart/2005/8/layout/hProcess7"/>
    <dgm:cxn modelId="{17A3A1D0-577B-48D5-BCE4-A29860CF8E16}" type="presParOf" srcId="{522FD453-AA44-496F-805A-E550ECEC99C1}" destId="{FBE5C5C8-5D65-4041-9E67-9ECF36AE47F4}" srcOrd="2" destOrd="0" presId="urn:microsoft.com/office/officeart/2005/8/layout/hProcess7"/>
    <dgm:cxn modelId="{E234FD74-8EF5-4BE8-BA22-41C518ECFF4B}" type="presParOf" srcId="{65BA7E6D-6212-46E0-ADF3-8CC7D999D4BF}" destId="{479901C2-102D-485E-8D79-05B1484F68D7}" srcOrd="5" destOrd="0" presId="urn:microsoft.com/office/officeart/2005/8/layout/hProcess7"/>
    <dgm:cxn modelId="{2C973FA9-3F8D-48CB-B72B-DC9FB130A69A}" type="presParOf" srcId="{65BA7E6D-6212-46E0-ADF3-8CC7D999D4BF}" destId="{FDDDB779-010A-4F9D-B019-321A55A048AB}" srcOrd="6" destOrd="0" presId="urn:microsoft.com/office/officeart/2005/8/layout/hProcess7"/>
    <dgm:cxn modelId="{A78B6F6E-F6AF-46B4-9DEE-312DA27C025B}" type="presParOf" srcId="{FDDDB779-010A-4F9D-B019-321A55A048AB}" destId="{64246C47-9D8C-41C3-8ABC-A574F6BEF65C}" srcOrd="0" destOrd="0" presId="urn:microsoft.com/office/officeart/2005/8/layout/hProcess7"/>
    <dgm:cxn modelId="{764BB2CC-4CA4-4FB6-9E38-66B8A7508CC1}" type="presParOf" srcId="{FDDDB779-010A-4F9D-B019-321A55A048AB}" destId="{2B595534-7C66-47EF-A77D-33A7D3A909B1}" srcOrd="1" destOrd="0" presId="urn:microsoft.com/office/officeart/2005/8/layout/hProcess7"/>
    <dgm:cxn modelId="{A6C55095-315C-4728-85F6-D15F7F7ECB34}" type="presParOf" srcId="{FDDDB779-010A-4F9D-B019-321A55A048AB}" destId="{643C979F-4E45-491C-BA30-D2869EBFBFA8}" srcOrd="2" destOrd="0" presId="urn:microsoft.com/office/officeart/2005/8/layout/hProcess7"/>
    <dgm:cxn modelId="{1018B095-E2DD-4C28-9C8C-998CC9BB1288}" type="presParOf" srcId="{65BA7E6D-6212-46E0-ADF3-8CC7D999D4BF}" destId="{B85DA25E-45D9-40D2-898D-1893F5F2F5D1}" srcOrd="7" destOrd="0" presId="urn:microsoft.com/office/officeart/2005/8/layout/hProcess7"/>
    <dgm:cxn modelId="{9E62E98E-B330-493D-BA51-2A3DB7D8FEF9}" type="presParOf" srcId="{65BA7E6D-6212-46E0-ADF3-8CC7D999D4BF}" destId="{A86DAC6C-A114-4906-BAF5-FE2F08C662B3}" srcOrd="8" destOrd="0" presId="urn:microsoft.com/office/officeart/2005/8/layout/hProcess7"/>
    <dgm:cxn modelId="{13D9B46C-8600-4B75-AC0B-5F47035B9FD5}" type="presParOf" srcId="{A86DAC6C-A114-4906-BAF5-FE2F08C662B3}" destId="{35B1A759-2C14-441A-9AF1-87D3C135C5AC}" srcOrd="0" destOrd="0" presId="urn:microsoft.com/office/officeart/2005/8/layout/hProcess7"/>
    <dgm:cxn modelId="{4919E74E-B2EF-4F00-9D9C-86E649BCC91D}" type="presParOf" srcId="{A86DAC6C-A114-4906-BAF5-FE2F08C662B3}" destId="{3DE040CF-FF54-4D65-A43A-7858630D94AF}" srcOrd="1" destOrd="0" presId="urn:microsoft.com/office/officeart/2005/8/layout/hProcess7"/>
    <dgm:cxn modelId="{0DE63B4A-440D-41F1-8B99-58414381C5DF}" type="presParOf" srcId="{A86DAC6C-A114-4906-BAF5-FE2F08C662B3}" destId="{1547615E-EC8F-490B-9672-A8563B9FA90B}" srcOrd="2" destOrd="0" presId="urn:microsoft.com/office/officeart/2005/8/layout/hProcess7"/>
    <dgm:cxn modelId="{B641CE2A-8D8D-459F-9E1D-F50EFEA59C5A}" type="presParOf" srcId="{65BA7E6D-6212-46E0-ADF3-8CC7D999D4BF}" destId="{8D7699C3-C15F-43DD-AF24-27361BC028BB}" srcOrd="9" destOrd="0" presId="urn:microsoft.com/office/officeart/2005/8/layout/hProcess7"/>
    <dgm:cxn modelId="{925D2F73-8557-4F35-B6DA-DA44F97AE12F}" type="presParOf" srcId="{65BA7E6D-6212-46E0-ADF3-8CC7D999D4BF}" destId="{78E61D31-6E91-4749-B182-68FC3141F686}" srcOrd="10" destOrd="0" presId="urn:microsoft.com/office/officeart/2005/8/layout/hProcess7"/>
    <dgm:cxn modelId="{E56546AB-39E9-4946-B3DC-E0793226BDCB}" type="presParOf" srcId="{78E61D31-6E91-4749-B182-68FC3141F686}" destId="{81855B0E-AB4B-4ECB-881F-F3759CBFA083}" srcOrd="0" destOrd="0" presId="urn:microsoft.com/office/officeart/2005/8/layout/hProcess7"/>
    <dgm:cxn modelId="{0FC30566-CE7C-4E20-8A0F-5AF4FEAE0F35}" type="presParOf" srcId="{78E61D31-6E91-4749-B182-68FC3141F686}" destId="{417BA3F8-2348-440A-A5AF-C6F524671144}" srcOrd="1" destOrd="0" presId="urn:microsoft.com/office/officeart/2005/8/layout/hProcess7"/>
    <dgm:cxn modelId="{A4E4C247-DE38-4568-883D-A62968AEE4F8}" type="presParOf" srcId="{78E61D31-6E91-4749-B182-68FC3141F686}" destId="{37DEDE6D-4DD9-45F1-B567-A24A570F10BF}" srcOrd="2" destOrd="0" presId="urn:microsoft.com/office/officeart/2005/8/layout/hProcess7"/>
    <dgm:cxn modelId="{2F0B1D92-158A-41FE-A791-4BAFB81FBAB7}" type="presParOf" srcId="{65BA7E6D-6212-46E0-ADF3-8CC7D999D4BF}" destId="{D934E4F5-412E-4084-AC50-C68A83EDAEE3}" srcOrd="11" destOrd="0" presId="urn:microsoft.com/office/officeart/2005/8/layout/hProcess7"/>
    <dgm:cxn modelId="{51A8308B-2551-41BD-9387-B1ACE250D8EF}" type="presParOf" srcId="{65BA7E6D-6212-46E0-ADF3-8CC7D999D4BF}" destId="{7305E2CD-9169-465F-B9E1-4EA99BB39240}" srcOrd="12" destOrd="0" presId="urn:microsoft.com/office/officeart/2005/8/layout/hProcess7"/>
    <dgm:cxn modelId="{5B7B9E3B-D079-4327-8B2D-30ECA06E0A65}" type="presParOf" srcId="{7305E2CD-9169-465F-B9E1-4EA99BB39240}" destId="{A150593A-5679-4A4F-80E2-4D0B45575759}" srcOrd="0" destOrd="0" presId="urn:microsoft.com/office/officeart/2005/8/layout/hProcess7"/>
    <dgm:cxn modelId="{C37FC60F-C892-425F-B407-3F8F1A3848E8}" type="presParOf" srcId="{7305E2CD-9169-465F-B9E1-4EA99BB39240}" destId="{7557F8A8-11CB-4745-A715-1F3288DAB199}" srcOrd="1" destOrd="0" presId="urn:microsoft.com/office/officeart/2005/8/layout/hProcess7"/>
    <dgm:cxn modelId="{632204B2-06EE-40D9-B61E-B3803705CAAF}" type="presParOf" srcId="{7305E2CD-9169-465F-B9E1-4EA99BB39240}" destId="{796ECCC2-B887-445F-ADEC-D7F8561FC024}"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37C5A6-54C5-4FCF-B38E-8A0427D45AF6}" type="doc">
      <dgm:prSet loTypeId="urn:microsoft.com/office/officeart/2008/layout/LinedList" loCatId="hierarchy" qsTypeId="urn:microsoft.com/office/officeart/2005/8/quickstyle/simple1" qsCatId="simple" csTypeId="urn:microsoft.com/office/officeart/2005/8/colors/accent2_3" csCatId="accent2" phldr="1"/>
      <dgm:spPr/>
      <dgm:t>
        <a:bodyPr/>
        <a:lstStyle/>
        <a:p>
          <a:endParaRPr lang="en-IN"/>
        </a:p>
      </dgm:t>
    </dgm:pt>
    <dgm:pt modelId="{5E824802-EDEF-4ACB-AA12-987C64516A9A}">
      <dgm:prSet phldrT="[Text]" custT="1"/>
      <dgm:spPr/>
      <dgm:t>
        <a:bodyPr/>
        <a:lstStyle/>
        <a:p>
          <a:r>
            <a:rPr lang="en-IN" sz="1600" dirty="0">
              <a:latin typeface="Arial" panose="020B0604020202020204" pitchFamily="34" charset="0"/>
              <a:cs typeface="Arial" panose="020B0604020202020204" pitchFamily="34" charset="0"/>
            </a:rPr>
            <a:t>Developer</a:t>
          </a:r>
        </a:p>
      </dgm:t>
    </dgm:pt>
    <dgm:pt modelId="{BCC2FAAE-C7EB-4982-BC32-812A42A12C2F}" type="parTrans" cxnId="{FA50C1C0-D457-451F-9C9E-F23CE25AB7AC}">
      <dgm:prSet/>
      <dgm:spPr/>
      <dgm:t>
        <a:bodyPr/>
        <a:lstStyle/>
        <a:p>
          <a:endParaRPr lang="en-IN"/>
        </a:p>
      </dgm:t>
    </dgm:pt>
    <dgm:pt modelId="{74773E6B-38AC-42C5-9AE2-C46295E0A8A6}" type="sibTrans" cxnId="{FA50C1C0-D457-451F-9C9E-F23CE25AB7AC}">
      <dgm:prSet/>
      <dgm:spPr/>
      <dgm:t>
        <a:bodyPr/>
        <a:lstStyle/>
        <a:p>
          <a:endParaRPr lang="en-IN"/>
        </a:p>
      </dgm:t>
    </dgm:pt>
    <dgm:pt modelId="{E9F83717-BFA7-4DE5-BD47-5211677AF2B7}">
      <dgm:prSet phldrT="[Text]" custT="1"/>
      <dgm:spPr/>
      <dgm:t>
        <a:bodyPr/>
        <a:lstStyle/>
        <a:p>
          <a:r>
            <a:rPr lang="en-IN" sz="1600" dirty="0">
              <a:latin typeface="Arial" panose="020B0604020202020204" pitchFamily="34" charset="0"/>
              <a:cs typeface="Arial" panose="020B0604020202020204" pitchFamily="34" charset="0"/>
            </a:rPr>
            <a:t>Planned Development of SEZ</a:t>
          </a:r>
        </a:p>
      </dgm:t>
    </dgm:pt>
    <dgm:pt modelId="{77E6ED34-409B-4FBE-83C3-A32C950F0694}" type="parTrans" cxnId="{5FFF2505-173E-46A3-BD73-CCC7D78E3A66}">
      <dgm:prSet/>
      <dgm:spPr/>
      <dgm:t>
        <a:bodyPr/>
        <a:lstStyle/>
        <a:p>
          <a:endParaRPr lang="en-IN"/>
        </a:p>
      </dgm:t>
    </dgm:pt>
    <dgm:pt modelId="{C9B47060-BC11-40C1-B728-6B39086D5FAC}" type="sibTrans" cxnId="{5FFF2505-173E-46A3-BD73-CCC7D78E3A66}">
      <dgm:prSet/>
      <dgm:spPr/>
      <dgm:t>
        <a:bodyPr/>
        <a:lstStyle/>
        <a:p>
          <a:endParaRPr lang="en-IN"/>
        </a:p>
      </dgm:t>
    </dgm:pt>
    <dgm:pt modelId="{B821AED9-9C37-4372-8F6D-31957A54D22C}">
      <dgm:prSet phldrT="[Text]" custT="1"/>
      <dgm:spPr/>
      <dgm:t>
        <a:bodyPr/>
        <a:lstStyle/>
        <a:p>
          <a:r>
            <a:rPr lang="en-IN" sz="1600" dirty="0">
              <a:latin typeface="Arial" panose="020B0604020202020204" pitchFamily="34" charset="0"/>
              <a:cs typeface="Arial" panose="020B0604020202020204" pitchFamily="34" charset="0"/>
            </a:rPr>
            <a:t>Develop, operate and maintain infrastructure</a:t>
          </a:r>
        </a:p>
      </dgm:t>
    </dgm:pt>
    <dgm:pt modelId="{F0C9034C-47E3-4B13-B9F5-ADDFC489133C}" type="parTrans" cxnId="{B281E0EA-81A3-4787-BD9F-03C4634291A1}">
      <dgm:prSet/>
      <dgm:spPr/>
      <dgm:t>
        <a:bodyPr/>
        <a:lstStyle/>
        <a:p>
          <a:endParaRPr lang="en-IN"/>
        </a:p>
      </dgm:t>
    </dgm:pt>
    <dgm:pt modelId="{FA86BC4C-ACBB-4052-8CBB-9B96DAF9A336}" type="sibTrans" cxnId="{B281E0EA-81A3-4787-BD9F-03C4634291A1}">
      <dgm:prSet/>
      <dgm:spPr/>
      <dgm:t>
        <a:bodyPr/>
        <a:lstStyle/>
        <a:p>
          <a:endParaRPr lang="en-IN"/>
        </a:p>
      </dgm:t>
    </dgm:pt>
    <dgm:pt modelId="{DB80946B-8A57-4162-82ED-5F6B82DC5987}">
      <dgm:prSet custT="1"/>
      <dgm:spPr/>
      <dgm:t>
        <a:bodyPr/>
        <a:lstStyle/>
        <a:p>
          <a:r>
            <a:rPr lang="en-IN" sz="1600" dirty="0">
              <a:latin typeface="Arial" panose="020B0604020202020204" pitchFamily="34" charset="0"/>
              <a:cs typeface="Arial" panose="020B0604020202020204" pitchFamily="34" charset="0"/>
            </a:rPr>
            <a:t>Co-Developer</a:t>
          </a:r>
        </a:p>
      </dgm:t>
    </dgm:pt>
    <dgm:pt modelId="{F9B2821D-7543-41CB-AD86-ED05677FEB42}" type="parTrans" cxnId="{9FF2AF8C-C7D7-4772-8DAA-42D6B318EFEC}">
      <dgm:prSet/>
      <dgm:spPr/>
      <dgm:t>
        <a:bodyPr/>
        <a:lstStyle/>
        <a:p>
          <a:endParaRPr lang="en-IN"/>
        </a:p>
      </dgm:t>
    </dgm:pt>
    <dgm:pt modelId="{CE823D06-589A-45E8-A79E-D2FD01796690}" type="sibTrans" cxnId="{9FF2AF8C-C7D7-4772-8DAA-42D6B318EFEC}">
      <dgm:prSet/>
      <dgm:spPr/>
      <dgm:t>
        <a:bodyPr/>
        <a:lstStyle/>
        <a:p>
          <a:endParaRPr lang="en-IN"/>
        </a:p>
      </dgm:t>
    </dgm:pt>
    <dgm:pt modelId="{5F448FE3-51C5-4063-B416-372B0307DEC8}">
      <dgm:prSet phldrT="[Text]" custT="1"/>
      <dgm:spPr/>
      <dgm:t>
        <a:bodyPr/>
        <a:lstStyle/>
        <a:p>
          <a:r>
            <a:rPr lang="en-IN" sz="1600" dirty="0">
              <a:latin typeface="Arial" panose="020B0604020202020204" pitchFamily="34" charset="0"/>
              <a:cs typeface="Arial" panose="020B0604020202020204" pitchFamily="34" charset="0"/>
            </a:rPr>
            <a:t>Provider of infrastructure facilities</a:t>
          </a:r>
        </a:p>
      </dgm:t>
    </dgm:pt>
    <dgm:pt modelId="{8EF68E84-EA19-4E63-B9B8-919EDA539E3F}" type="parTrans" cxnId="{1A96824E-4CB9-4A1F-9683-DD2DF84A9E27}">
      <dgm:prSet/>
      <dgm:spPr/>
      <dgm:t>
        <a:bodyPr/>
        <a:lstStyle/>
        <a:p>
          <a:endParaRPr lang="en-IN"/>
        </a:p>
      </dgm:t>
    </dgm:pt>
    <dgm:pt modelId="{FF536AE4-02AA-41BD-9D52-5755ED9F5A1F}" type="sibTrans" cxnId="{1A96824E-4CB9-4A1F-9683-DD2DF84A9E27}">
      <dgm:prSet/>
      <dgm:spPr/>
      <dgm:t>
        <a:bodyPr/>
        <a:lstStyle/>
        <a:p>
          <a:endParaRPr lang="en-IN"/>
        </a:p>
      </dgm:t>
    </dgm:pt>
    <dgm:pt modelId="{E0E76512-525A-46BE-9345-5A96EFEEC14B}">
      <dgm:prSet phldrT="[Text]" custT="1"/>
      <dgm:spPr/>
      <dgm:t>
        <a:bodyPr/>
        <a:lstStyle/>
        <a:p>
          <a:r>
            <a:rPr lang="en-IN" sz="1600" dirty="0">
              <a:latin typeface="Arial" panose="020B0604020202020204" pitchFamily="34" charset="0"/>
              <a:cs typeface="Arial" panose="020B0604020202020204" pitchFamily="34" charset="0"/>
            </a:rPr>
            <a:t>Board of Approval (‘</a:t>
          </a:r>
          <a:r>
            <a:rPr lang="en-IN" sz="1600" dirty="0" err="1">
              <a:latin typeface="Arial" panose="020B0604020202020204" pitchFamily="34" charset="0"/>
              <a:cs typeface="Arial" panose="020B0604020202020204" pitchFamily="34" charset="0"/>
            </a:rPr>
            <a:t>BoA</a:t>
          </a:r>
          <a:r>
            <a:rPr lang="en-IN" sz="1600" dirty="0">
              <a:latin typeface="Arial" panose="020B0604020202020204" pitchFamily="34" charset="0"/>
              <a:cs typeface="Arial" panose="020B0604020202020204" pitchFamily="34" charset="0"/>
            </a:rPr>
            <a:t>’)</a:t>
          </a:r>
        </a:p>
      </dgm:t>
    </dgm:pt>
    <dgm:pt modelId="{295443E5-B858-46C7-BDF7-9D2F53D2F2B9}" type="parTrans" cxnId="{A1C5BB9A-F205-40CC-BFBE-1374FB60D1FB}">
      <dgm:prSet/>
      <dgm:spPr/>
      <dgm:t>
        <a:bodyPr/>
        <a:lstStyle/>
        <a:p>
          <a:endParaRPr lang="en-IN"/>
        </a:p>
      </dgm:t>
    </dgm:pt>
    <dgm:pt modelId="{81386F3E-A56E-408E-A2FE-8D3CBCE5F1E2}" type="sibTrans" cxnId="{A1C5BB9A-F205-40CC-BFBE-1374FB60D1FB}">
      <dgm:prSet/>
      <dgm:spPr/>
      <dgm:t>
        <a:bodyPr/>
        <a:lstStyle/>
        <a:p>
          <a:endParaRPr lang="en-IN"/>
        </a:p>
      </dgm:t>
    </dgm:pt>
    <dgm:pt modelId="{41DD09C8-EACF-4CAC-BF21-D2C90D7F03E2}">
      <dgm:prSet phldrT="[Text]" custT="1"/>
      <dgm:spPr/>
      <dgm:t>
        <a:bodyPr/>
        <a:lstStyle/>
        <a:p>
          <a:r>
            <a:rPr lang="en-IN" sz="1600" dirty="0">
              <a:latin typeface="Arial" panose="020B0604020202020204" pitchFamily="34" charset="0"/>
              <a:cs typeface="Arial" panose="020B0604020202020204" pitchFamily="34" charset="0"/>
            </a:rPr>
            <a:t>Approving proposals to set up SEZs</a:t>
          </a:r>
        </a:p>
      </dgm:t>
    </dgm:pt>
    <dgm:pt modelId="{A0F64642-9ABE-4C4D-BBF3-07819B69CE8F}" type="parTrans" cxnId="{3F23886F-50C9-4D1D-9696-95A4A8D0782F}">
      <dgm:prSet/>
      <dgm:spPr/>
      <dgm:t>
        <a:bodyPr/>
        <a:lstStyle/>
        <a:p>
          <a:endParaRPr lang="en-IN"/>
        </a:p>
      </dgm:t>
    </dgm:pt>
    <dgm:pt modelId="{8FD83A69-04D2-4795-A6BF-DEC52EDC5FE9}" type="sibTrans" cxnId="{3F23886F-50C9-4D1D-9696-95A4A8D0782F}">
      <dgm:prSet/>
      <dgm:spPr/>
      <dgm:t>
        <a:bodyPr/>
        <a:lstStyle/>
        <a:p>
          <a:endParaRPr lang="en-IN"/>
        </a:p>
      </dgm:t>
    </dgm:pt>
    <dgm:pt modelId="{E9E1272F-97BE-44F3-8AA2-6FA3B8DD7AD9}">
      <dgm:prSet phldrT="[Text]" custT="1"/>
      <dgm:spPr/>
      <dgm:t>
        <a:bodyPr/>
        <a:lstStyle/>
        <a:p>
          <a:r>
            <a:rPr lang="en-IN" sz="1600" dirty="0">
              <a:latin typeface="Arial" panose="020B0604020202020204" pitchFamily="34" charset="0"/>
              <a:cs typeface="Arial" panose="020B0604020202020204" pitchFamily="34" charset="0"/>
            </a:rPr>
            <a:t>Approval of “authorised operations” in an SEZ	</a:t>
          </a:r>
        </a:p>
      </dgm:t>
    </dgm:pt>
    <dgm:pt modelId="{F04D972B-C02D-4A66-B0AD-E09055428D5A}" type="parTrans" cxnId="{01595162-E422-4040-A736-E6754EB69314}">
      <dgm:prSet/>
      <dgm:spPr/>
      <dgm:t>
        <a:bodyPr/>
        <a:lstStyle/>
        <a:p>
          <a:endParaRPr lang="en-IN"/>
        </a:p>
      </dgm:t>
    </dgm:pt>
    <dgm:pt modelId="{0E5CB8E7-7061-4B48-9F7C-5DF653AAFCC6}" type="sibTrans" cxnId="{01595162-E422-4040-A736-E6754EB69314}">
      <dgm:prSet/>
      <dgm:spPr/>
      <dgm:t>
        <a:bodyPr/>
        <a:lstStyle/>
        <a:p>
          <a:endParaRPr lang="en-IN"/>
        </a:p>
      </dgm:t>
    </dgm:pt>
    <dgm:pt modelId="{3B217FF7-6552-4383-9D95-738CAD5C2D79}">
      <dgm:prSet phldrT="[Text]" custT="1"/>
      <dgm:spPr/>
      <dgm:t>
        <a:bodyPr/>
        <a:lstStyle/>
        <a:p>
          <a:r>
            <a:rPr lang="en-IN" sz="1600" dirty="0">
              <a:latin typeface="Arial" panose="020B0604020202020204" pitchFamily="34" charset="0"/>
              <a:cs typeface="Arial" panose="020B0604020202020204" pitchFamily="34" charset="0"/>
            </a:rPr>
            <a:t>Approvals for infrastructure provision (through co-developers, </a:t>
          </a:r>
          <a:r>
            <a:rPr lang="en-IN" sz="1600" dirty="0" err="1">
              <a:latin typeface="Arial" panose="020B0604020202020204" pitchFamily="34" charset="0"/>
              <a:cs typeface="Arial" panose="020B0604020202020204" pitchFamily="34" charset="0"/>
            </a:rPr>
            <a:t>etc</a:t>
          </a:r>
          <a:r>
            <a:rPr lang="en-IN" sz="1600" dirty="0">
              <a:latin typeface="Arial" panose="020B0604020202020204" pitchFamily="34" charset="0"/>
              <a:cs typeface="Arial" panose="020B0604020202020204" pitchFamily="34" charset="0"/>
            </a:rPr>
            <a:t>)</a:t>
          </a:r>
        </a:p>
      </dgm:t>
    </dgm:pt>
    <dgm:pt modelId="{39A213E6-C67C-4C0A-93A6-9E9F0D2D5214}" type="parTrans" cxnId="{3A2C026F-65AF-4267-9BD9-5AE7D8EDA588}">
      <dgm:prSet/>
      <dgm:spPr/>
      <dgm:t>
        <a:bodyPr/>
        <a:lstStyle/>
        <a:p>
          <a:endParaRPr lang="en-IN"/>
        </a:p>
      </dgm:t>
    </dgm:pt>
    <dgm:pt modelId="{F65E4676-C6EF-4D9F-87CE-55931F442435}" type="sibTrans" cxnId="{3A2C026F-65AF-4267-9BD9-5AE7D8EDA588}">
      <dgm:prSet/>
      <dgm:spPr/>
      <dgm:t>
        <a:bodyPr/>
        <a:lstStyle/>
        <a:p>
          <a:endParaRPr lang="en-IN"/>
        </a:p>
      </dgm:t>
    </dgm:pt>
    <dgm:pt modelId="{E48644AD-CAFF-4869-8505-0820582B715E}">
      <dgm:prSet phldrT="[Text]" custT="1"/>
      <dgm:spPr/>
      <dgm:t>
        <a:bodyPr/>
        <a:lstStyle/>
        <a:p>
          <a:r>
            <a:rPr lang="en-IN" sz="1600" dirty="0">
              <a:latin typeface="Arial" panose="020B0604020202020204" pitchFamily="34" charset="0"/>
              <a:cs typeface="Arial" panose="020B0604020202020204" pitchFamily="34" charset="0"/>
            </a:rPr>
            <a:t>Unit Approval Committee </a:t>
          </a:r>
        </a:p>
      </dgm:t>
    </dgm:pt>
    <dgm:pt modelId="{67A86748-D367-43D1-8FED-A65E4EA5C7C4}" type="parTrans" cxnId="{014CC361-650F-4CAF-990D-CFB5C167EA77}">
      <dgm:prSet/>
      <dgm:spPr/>
      <dgm:t>
        <a:bodyPr/>
        <a:lstStyle/>
        <a:p>
          <a:endParaRPr lang="en-IN"/>
        </a:p>
      </dgm:t>
    </dgm:pt>
    <dgm:pt modelId="{88248352-37D5-498A-92CE-09021D919509}" type="sibTrans" cxnId="{014CC361-650F-4CAF-990D-CFB5C167EA77}">
      <dgm:prSet/>
      <dgm:spPr/>
      <dgm:t>
        <a:bodyPr/>
        <a:lstStyle/>
        <a:p>
          <a:endParaRPr lang="en-IN"/>
        </a:p>
      </dgm:t>
    </dgm:pt>
    <dgm:pt modelId="{B327BFFA-ACA5-4728-A393-8A278C5FE543}">
      <dgm:prSet phldrT="[Text]" custT="1"/>
      <dgm:spPr/>
      <dgm:t>
        <a:bodyPr/>
        <a:lstStyle/>
        <a:p>
          <a:r>
            <a:rPr lang="en-IN" sz="1600" dirty="0">
              <a:latin typeface="Arial" panose="020B0604020202020204" pitchFamily="34" charset="0"/>
              <a:cs typeface="Arial" panose="020B0604020202020204" pitchFamily="34" charset="0"/>
            </a:rPr>
            <a:t>Approve proposals for establishment of SEZ units</a:t>
          </a:r>
        </a:p>
      </dgm:t>
    </dgm:pt>
    <dgm:pt modelId="{469ADEB1-2CED-4F96-9D57-93ED057819F3}" type="parTrans" cxnId="{C9794003-D859-4A89-B770-CB6459C711FE}">
      <dgm:prSet/>
      <dgm:spPr/>
      <dgm:t>
        <a:bodyPr/>
        <a:lstStyle/>
        <a:p>
          <a:endParaRPr lang="en-IN"/>
        </a:p>
      </dgm:t>
    </dgm:pt>
    <dgm:pt modelId="{2E9415AD-FF29-4C2A-ABC4-8FF0FDDCEB3E}" type="sibTrans" cxnId="{C9794003-D859-4A89-B770-CB6459C711FE}">
      <dgm:prSet/>
      <dgm:spPr/>
      <dgm:t>
        <a:bodyPr/>
        <a:lstStyle/>
        <a:p>
          <a:endParaRPr lang="en-IN"/>
        </a:p>
      </dgm:t>
    </dgm:pt>
    <dgm:pt modelId="{1A7340C2-D4C7-4F64-A81E-724DC20A2B78}">
      <dgm:prSet phldrT="[Text]" custT="1"/>
      <dgm:spPr/>
      <dgm:t>
        <a:bodyPr/>
        <a:lstStyle/>
        <a:p>
          <a:r>
            <a:rPr lang="en-IN" sz="1600" dirty="0">
              <a:latin typeface="Arial" panose="020B0604020202020204" pitchFamily="34" charset="0"/>
              <a:cs typeface="Arial" panose="020B0604020202020204" pitchFamily="34" charset="0"/>
            </a:rPr>
            <a:t>Monitor compliance by SEZ Developers, Units</a:t>
          </a:r>
        </a:p>
      </dgm:t>
    </dgm:pt>
    <dgm:pt modelId="{74B66E64-97BA-4897-ACBE-5729408542E7}" type="parTrans" cxnId="{D0C03884-9376-4B64-B0DB-9363AC990DF1}">
      <dgm:prSet/>
      <dgm:spPr/>
      <dgm:t>
        <a:bodyPr/>
        <a:lstStyle/>
        <a:p>
          <a:endParaRPr lang="en-IN"/>
        </a:p>
      </dgm:t>
    </dgm:pt>
    <dgm:pt modelId="{8E93B7C4-912A-4333-9435-30FC8974A7B6}" type="sibTrans" cxnId="{D0C03884-9376-4B64-B0DB-9363AC990DF1}">
      <dgm:prSet/>
      <dgm:spPr/>
      <dgm:t>
        <a:bodyPr/>
        <a:lstStyle/>
        <a:p>
          <a:endParaRPr lang="en-IN"/>
        </a:p>
      </dgm:t>
    </dgm:pt>
    <dgm:pt modelId="{723F6ED9-55BD-41EB-99BD-9E19E2A17A8F}">
      <dgm:prSet phldrT="[Text]" custT="1"/>
      <dgm:spPr/>
      <dgm:t>
        <a:bodyPr/>
        <a:lstStyle/>
        <a:p>
          <a:r>
            <a:rPr lang="en-IN" sz="1600" dirty="0">
              <a:latin typeface="Arial" panose="020B0604020202020204" pitchFamily="34" charset="0"/>
              <a:cs typeface="Arial" panose="020B0604020202020204" pitchFamily="34" charset="0"/>
            </a:rPr>
            <a:t>Approve transfer of the unit</a:t>
          </a:r>
        </a:p>
      </dgm:t>
    </dgm:pt>
    <dgm:pt modelId="{1B668395-C211-4754-8D6A-31F59A785DFB}" type="parTrans" cxnId="{076A005F-6DEC-448F-9988-2447D6D4D8D8}">
      <dgm:prSet/>
      <dgm:spPr/>
      <dgm:t>
        <a:bodyPr/>
        <a:lstStyle/>
        <a:p>
          <a:endParaRPr lang="en-IN"/>
        </a:p>
      </dgm:t>
    </dgm:pt>
    <dgm:pt modelId="{A5237DB1-4C43-43E9-B208-B9A689B0FEEC}" type="sibTrans" cxnId="{076A005F-6DEC-448F-9988-2447D6D4D8D8}">
      <dgm:prSet/>
      <dgm:spPr/>
      <dgm:t>
        <a:bodyPr/>
        <a:lstStyle/>
        <a:p>
          <a:endParaRPr lang="en-IN"/>
        </a:p>
      </dgm:t>
    </dgm:pt>
    <dgm:pt modelId="{1188FB27-6BAF-4151-BB25-632F378B5D8C}">
      <dgm:prSet phldrT="[Text]" custT="1"/>
      <dgm:spPr/>
      <dgm:t>
        <a:bodyPr/>
        <a:lstStyle/>
        <a:p>
          <a:r>
            <a:rPr lang="en-IN" sz="1600" dirty="0">
              <a:latin typeface="Arial" panose="020B0604020202020204" pitchFamily="34" charset="0"/>
              <a:cs typeface="Arial" panose="020B0604020202020204" pitchFamily="34" charset="0"/>
            </a:rPr>
            <a:t>Development Commissioner</a:t>
          </a:r>
        </a:p>
      </dgm:t>
    </dgm:pt>
    <dgm:pt modelId="{E2BC7900-3921-4C13-ACFE-B34D9D5B9754}" type="parTrans" cxnId="{6AE38FFB-9A6E-491B-9DD4-C33548DDED66}">
      <dgm:prSet/>
      <dgm:spPr/>
      <dgm:t>
        <a:bodyPr/>
        <a:lstStyle/>
        <a:p>
          <a:endParaRPr lang="en-IN"/>
        </a:p>
      </dgm:t>
    </dgm:pt>
    <dgm:pt modelId="{7CEC1DFD-78D3-4CB2-96D2-44E5423D4FD9}" type="sibTrans" cxnId="{6AE38FFB-9A6E-491B-9DD4-C33548DDED66}">
      <dgm:prSet/>
      <dgm:spPr/>
      <dgm:t>
        <a:bodyPr/>
        <a:lstStyle/>
        <a:p>
          <a:endParaRPr lang="en-IN"/>
        </a:p>
      </dgm:t>
    </dgm:pt>
    <dgm:pt modelId="{221487B8-89CD-4851-9996-7E5216BA8BD0}">
      <dgm:prSet phldrT="[Text]" custT="1"/>
      <dgm:spPr/>
      <dgm:t>
        <a:bodyPr/>
        <a:lstStyle/>
        <a:p>
          <a:r>
            <a:rPr lang="en-IN" sz="1600" dirty="0">
              <a:latin typeface="Arial" panose="020B0604020202020204" pitchFamily="34" charset="0"/>
              <a:cs typeface="Arial" panose="020B0604020202020204" pitchFamily="34" charset="0"/>
            </a:rPr>
            <a:t>Act as the Chief Executive Officer for the SEZ	</a:t>
          </a:r>
        </a:p>
      </dgm:t>
    </dgm:pt>
    <dgm:pt modelId="{7F647370-F8B4-4439-96BE-41E683FC64F7}" type="parTrans" cxnId="{8BC0BB49-AB03-4871-AE31-7556608E8F7D}">
      <dgm:prSet/>
      <dgm:spPr/>
      <dgm:t>
        <a:bodyPr/>
        <a:lstStyle/>
        <a:p>
          <a:endParaRPr lang="en-IN"/>
        </a:p>
      </dgm:t>
    </dgm:pt>
    <dgm:pt modelId="{76FA9CCD-A1C3-4B1D-9020-4E540759B0CD}" type="sibTrans" cxnId="{8BC0BB49-AB03-4871-AE31-7556608E8F7D}">
      <dgm:prSet/>
      <dgm:spPr/>
      <dgm:t>
        <a:bodyPr/>
        <a:lstStyle/>
        <a:p>
          <a:endParaRPr lang="en-IN"/>
        </a:p>
      </dgm:t>
    </dgm:pt>
    <dgm:pt modelId="{379043AE-34C7-42DC-B94F-9AF7AA2E6C6E}" type="pres">
      <dgm:prSet presAssocID="{1E37C5A6-54C5-4FCF-B38E-8A0427D45AF6}" presName="vert0" presStyleCnt="0">
        <dgm:presLayoutVars>
          <dgm:dir/>
          <dgm:animOne val="branch"/>
          <dgm:animLvl val="lvl"/>
        </dgm:presLayoutVars>
      </dgm:prSet>
      <dgm:spPr/>
    </dgm:pt>
    <dgm:pt modelId="{302E72BE-EB4B-411A-ADF9-FB9883FA739F}" type="pres">
      <dgm:prSet presAssocID="{E0E76512-525A-46BE-9345-5A96EFEEC14B}" presName="thickLine" presStyleLbl="alignNode1" presStyleIdx="0" presStyleCnt="5"/>
      <dgm:spPr/>
    </dgm:pt>
    <dgm:pt modelId="{ADBB5D22-481D-439C-84CD-9E321CD45222}" type="pres">
      <dgm:prSet presAssocID="{E0E76512-525A-46BE-9345-5A96EFEEC14B}" presName="horz1" presStyleCnt="0"/>
      <dgm:spPr/>
    </dgm:pt>
    <dgm:pt modelId="{3F997F4C-01F7-4F9A-BE25-04617ED3187E}" type="pres">
      <dgm:prSet presAssocID="{E0E76512-525A-46BE-9345-5A96EFEEC14B}" presName="tx1" presStyleLbl="revTx" presStyleIdx="0" presStyleCnt="15"/>
      <dgm:spPr/>
    </dgm:pt>
    <dgm:pt modelId="{065B7545-35A7-48C6-BE8F-F7EB09D5181F}" type="pres">
      <dgm:prSet presAssocID="{E0E76512-525A-46BE-9345-5A96EFEEC14B}" presName="vert1" presStyleCnt="0"/>
      <dgm:spPr/>
    </dgm:pt>
    <dgm:pt modelId="{D3341B38-FBEE-477A-9AEF-A011266E3F9E}" type="pres">
      <dgm:prSet presAssocID="{41DD09C8-EACF-4CAC-BF21-D2C90D7F03E2}" presName="vertSpace2a" presStyleCnt="0"/>
      <dgm:spPr/>
    </dgm:pt>
    <dgm:pt modelId="{27FECF58-F4EE-4DED-B74A-CF6A6F84AB95}" type="pres">
      <dgm:prSet presAssocID="{41DD09C8-EACF-4CAC-BF21-D2C90D7F03E2}" presName="horz2" presStyleCnt="0"/>
      <dgm:spPr/>
    </dgm:pt>
    <dgm:pt modelId="{AEB6950B-9EBB-4C7A-BE9C-A479C37D2D8D}" type="pres">
      <dgm:prSet presAssocID="{41DD09C8-EACF-4CAC-BF21-D2C90D7F03E2}" presName="horzSpace2" presStyleCnt="0"/>
      <dgm:spPr/>
    </dgm:pt>
    <dgm:pt modelId="{C9DF9EC3-8E0E-4EC2-A501-11CB27C916CC}" type="pres">
      <dgm:prSet presAssocID="{41DD09C8-EACF-4CAC-BF21-D2C90D7F03E2}" presName="tx2" presStyleLbl="revTx" presStyleIdx="1" presStyleCnt="15"/>
      <dgm:spPr/>
    </dgm:pt>
    <dgm:pt modelId="{E1370317-0788-41D7-A6E7-427A8B6EFBAB}" type="pres">
      <dgm:prSet presAssocID="{41DD09C8-EACF-4CAC-BF21-D2C90D7F03E2}" presName="vert2" presStyleCnt="0"/>
      <dgm:spPr/>
    </dgm:pt>
    <dgm:pt modelId="{7D435294-16D6-44BF-BDC4-581D87F44A1C}" type="pres">
      <dgm:prSet presAssocID="{41DD09C8-EACF-4CAC-BF21-D2C90D7F03E2}" presName="thinLine2b" presStyleLbl="callout" presStyleIdx="0" presStyleCnt="10"/>
      <dgm:spPr/>
    </dgm:pt>
    <dgm:pt modelId="{DB295A4F-289B-4B64-916C-11C9E3A0EB07}" type="pres">
      <dgm:prSet presAssocID="{41DD09C8-EACF-4CAC-BF21-D2C90D7F03E2}" presName="vertSpace2b" presStyleCnt="0"/>
      <dgm:spPr/>
    </dgm:pt>
    <dgm:pt modelId="{31612C8E-03B5-4C85-88F0-DF342C15997E}" type="pres">
      <dgm:prSet presAssocID="{E9E1272F-97BE-44F3-8AA2-6FA3B8DD7AD9}" presName="horz2" presStyleCnt="0"/>
      <dgm:spPr/>
    </dgm:pt>
    <dgm:pt modelId="{5EA9376E-2FE0-4870-9683-69EE45531320}" type="pres">
      <dgm:prSet presAssocID="{E9E1272F-97BE-44F3-8AA2-6FA3B8DD7AD9}" presName="horzSpace2" presStyleCnt="0"/>
      <dgm:spPr/>
    </dgm:pt>
    <dgm:pt modelId="{F71F06B3-A844-4470-B886-BB73C64BCC97}" type="pres">
      <dgm:prSet presAssocID="{E9E1272F-97BE-44F3-8AA2-6FA3B8DD7AD9}" presName="tx2" presStyleLbl="revTx" presStyleIdx="2" presStyleCnt="15"/>
      <dgm:spPr/>
    </dgm:pt>
    <dgm:pt modelId="{B67866E1-E3A0-4EDF-965C-878811A928A9}" type="pres">
      <dgm:prSet presAssocID="{E9E1272F-97BE-44F3-8AA2-6FA3B8DD7AD9}" presName="vert2" presStyleCnt="0"/>
      <dgm:spPr/>
    </dgm:pt>
    <dgm:pt modelId="{6BC1B666-EC87-4C05-A871-5B1A27F4C9F6}" type="pres">
      <dgm:prSet presAssocID="{E9E1272F-97BE-44F3-8AA2-6FA3B8DD7AD9}" presName="thinLine2b" presStyleLbl="callout" presStyleIdx="1" presStyleCnt="10"/>
      <dgm:spPr/>
    </dgm:pt>
    <dgm:pt modelId="{29AE0992-B735-4BD0-BB50-79EEEFB4217C}" type="pres">
      <dgm:prSet presAssocID="{E9E1272F-97BE-44F3-8AA2-6FA3B8DD7AD9}" presName="vertSpace2b" presStyleCnt="0"/>
      <dgm:spPr/>
    </dgm:pt>
    <dgm:pt modelId="{99CB118E-B94E-4985-BEC3-9415966E00A4}" type="pres">
      <dgm:prSet presAssocID="{3B217FF7-6552-4383-9D95-738CAD5C2D79}" presName="horz2" presStyleCnt="0"/>
      <dgm:spPr/>
    </dgm:pt>
    <dgm:pt modelId="{7EBEBD52-AD25-4684-9464-C89EACB6FE83}" type="pres">
      <dgm:prSet presAssocID="{3B217FF7-6552-4383-9D95-738CAD5C2D79}" presName="horzSpace2" presStyleCnt="0"/>
      <dgm:spPr/>
    </dgm:pt>
    <dgm:pt modelId="{DD7A2A15-F17B-45DC-898E-C7053204B080}" type="pres">
      <dgm:prSet presAssocID="{3B217FF7-6552-4383-9D95-738CAD5C2D79}" presName="tx2" presStyleLbl="revTx" presStyleIdx="3" presStyleCnt="15"/>
      <dgm:spPr/>
    </dgm:pt>
    <dgm:pt modelId="{1FAF942B-415C-4917-935A-2D7F16AA6845}" type="pres">
      <dgm:prSet presAssocID="{3B217FF7-6552-4383-9D95-738CAD5C2D79}" presName="vert2" presStyleCnt="0"/>
      <dgm:spPr/>
    </dgm:pt>
    <dgm:pt modelId="{91EECE22-52F4-45CE-8DA2-EF9E5F104BBA}" type="pres">
      <dgm:prSet presAssocID="{3B217FF7-6552-4383-9D95-738CAD5C2D79}" presName="thinLine2b" presStyleLbl="callout" presStyleIdx="2" presStyleCnt="10"/>
      <dgm:spPr/>
    </dgm:pt>
    <dgm:pt modelId="{205767AC-FB41-4FBE-9E60-A9C07F37E1FA}" type="pres">
      <dgm:prSet presAssocID="{3B217FF7-6552-4383-9D95-738CAD5C2D79}" presName="vertSpace2b" presStyleCnt="0"/>
      <dgm:spPr/>
    </dgm:pt>
    <dgm:pt modelId="{F18AD970-ED35-4DBC-BD83-4A3F77739EE2}" type="pres">
      <dgm:prSet presAssocID="{E48644AD-CAFF-4869-8505-0820582B715E}" presName="thickLine" presStyleLbl="alignNode1" presStyleIdx="1" presStyleCnt="5"/>
      <dgm:spPr/>
    </dgm:pt>
    <dgm:pt modelId="{80230AFF-0BB0-40E0-9102-9101EA0DBD60}" type="pres">
      <dgm:prSet presAssocID="{E48644AD-CAFF-4869-8505-0820582B715E}" presName="horz1" presStyleCnt="0"/>
      <dgm:spPr/>
    </dgm:pt>
    <dgm:pt modelId="{5F1A4444-A616-4E65-8672-DBC7C83F546D}" type="pres">
      <dgm:prSet presAssocID="{E48644AD-CAFF-4869-8505-0820582B715E}" presName="tx1" presStyleLbl="revTx" presStyleIdx="4" presStyleCnt="15"/>
      <dgm:spPr/>
    </dgm:pt>
    <dgm:pt modelId="{F2885C94-A5CB-4C5F-BAC7-E9C900CEFED6}" type="pres">
      <dgm:prSet presAssocID="{E48644AD-CAFF-4869-8505-0820582B715E}" presName="vert1" presStyleCnt="0"/>
      <dgm:spPr/>
    </dgm:pt>
    <dgm:pt modelId="{98847F58-114F-42D0-ADE2-F288D16AF73F}" type="pres">
      <dgm:prSet presAssocID="{B327BFFA-ACA5-4728-A393-8A278C5FE543}" presName="vertSpace2a" presStyleCnt="0"/>
      <dgm:spPr/>
    </dgm:pt>
    <dgm:pt modelId="{2326FA5B-BB45-4D9C-A449-0723207FE4D1}" type="pres">
      <dgm:prSet presAssocID="{B327BFFA-ACA5-4728-A393-8A278C5FE543}" presName="horz2" presStyleCnt="0"/>
      <dgm:spPr/>
    </dgm:pt>
    <dgm:pt modelId="{EA9A428B-E642-4EE2-9C47-14020A9B8B1C}" type="pres">
      <dgm:prSet presAssocID="{B327BFFA-ACA5-4728-A393-8A278C5FE543}" presName="horzSpace2" presStyleCnt="0"/>
      <dgm:spPr/>
    </dgm:pt>
    <dgm:pt modelId="{0172DFED-DB6A-453A-9AC6-92149170077C}" type="pres">
      <dgm:prSet presAssocID="{B327BFFA-ACA5-4728-A393-8A278C5FE543}" presName="tx2" presStyleLbl="revTx" presStyleIdx="5" presStyleCnt="15"/>
      <dgm:spPr/>
    </dgm:pt>
    <dgm:pt modelId="{1FC4EE25-6F85-4C1D-89A3-C6A3A490AC78}" type="pres">
      <dgm:prSet presAssocID="{B327BFFA-ACA5-4728-A393-8A278C5FE543}" presName="vert2" presStyleCnt="0"/>
      <dgm:spPr/>
    </dgm:pt>
    <dgm:pt modelId="{F91DE230-3468-4333-9111-C1854E2E0432}" type="pres">
      <dgm:prSet presAssocID="{B327BFFA-ACA5-4728-A393-8A278C5FE543}" presName="thinLine2b" presStyleLbl="callout" presStyleIdx="3" presStyleCnt="10"/>
      <dgm:spPr/>
    </dgm:pt>
    <dgm:pt modelId="{B0D70479-765D-437C-8B3A-B2B14B36A9E5}" type="pres">
      <dgm:prSet presAssocID="{B327BFFA-ACA5-4728-A393-8A278C5FE543}" presName="vertSpace2b" presStyleCnt="0"/>
      <dgm:spPr/>
    </dgm:pt>
    <dgm:pt modelId="{9921B9C9-715C-4101-ADC8-CDBA20439EBC}" type="pres">
      <dgm:prSet presAssocID="{1A7340C2-D4C7-4F64-A81E-724DC20A2B78}" presName="horz2" presStyleCnt="0"/>
      <dgm:spPr/>
    </dgm:pt>
    <dgm:pt modelId="{917692D7-3036-4661-946E-7A110E17E1E2}" type="pres">
      <dgm:prSet presAssocID="{1A7340C2-D4C7-4F64-A81E-724DC20A2B78}" presName="horzSpace2" presStyleCnt="0"/>
      <dgm:spPr/>
    </dgm:pt>
    <dgm:pt modelId="{233ABADA-C729-49D5-9AEB-9AD5ABA3306A}" type="pres">
      <dgm:prSet presAssocID="{1A7340C2-D4C7-4F64-A81E-724DC20A2B78}" presName="tx2" presStyleLbl="revTx" presStyleIdx="6" presStyleCnt="15"/>
      <dgm:spPr/>
    </dgm:pt>
    <dgm:pt modelId="{994784CA-1780-4051-A01E-7299528A62A5}" type="pres">
      <dgm:prSet presAssocID="{1A7340C2-D4C7-4F64-A81E-724DC20A2B78}" presName="vert2" presStyleCnt="0"/>
      <dgm:spPr/>
    </dgm:pt>
    <dgm:pt modelId="{168E6345-3A14-40BE-A443-DEAAB464649D}" type="pres">
      <dgm:prSet presAssocID="{1A7340C2-D4C7-4F64-A81E-724DC20A2B78}" presName="thinLine2b" presStyleLbl="callout" presStyleIdx="4" presStyleCnt="10"/>
      <dgm:spPr/>
    </dgm:pt>
    <dgm:pt modelId="{E70D3779-0366-4FEC-A90B-C8FF771494FD}" type="pres">
      <dgm:prSet presAssocID="{1A7340C2-D4C7-4F64-A81E-724DC20A2B78}" presName="vertSpace2b" presStyleCnt="0"/>
      <dgm:spPr/>
    </dgm:pt>
    <dgm:pt modelId="{E65659A6-CF0B-43BC-B625-B0002DDA4575}" type="pres">
      <dgm:prSet presAssocID="{723F6ED9-55BD-41EB-99BD-9E19E2A17A8F}" presName="horz2" presStyleCnt="0"/>
      <dgm:spPr/>
    </dgm:pt>
    <dgm:pt modelId="{E9365DB0-B17A-472A-9832-179A5888D208}" type="pres">
      <dgm:prSet presAssocID="{723F6ED9-55BD-41EB-99BD-9E19E2A17A8F}" presName="horzSpace2" presStyleCnt="0"/>
      <dgm:spPr/>
    </dgm:pt>
    <dgm:pt modelId="{D9B79C38-4B1A-4266-AD50-5EDE7153C15D}" type="pres">
      <dgm:prSet presAssocID="{723F6ED9-55BD-41EB-99BD-9E19E2A17A8F}" presName="tx2" presStyleLbl="revTx" presStyleIdx="7" presStyleCnt="15"/>
      <dgm:spPr/>
    </dgm:pt>
    <dgm:pt modelId="{09D610B6-0124-4D29-8C64-3DDDE9CD4560}" type="pres">
      <dgm:prSet presAssocID="{723F6ED9-55BD-41EB-99BD-9E19E2A17A8F}" presName="vert2" presStyleCnt="0"/>
      <dgm:spPr/>
    </dgm:pt>
    <dgm:pt modelId="{14BFC568-C5EC-4B88-87DC-0620A7F248B8}" type="pres">
      <dgm:prSet presAssocID="{723F6ED9-55BD-41EB-99BD-9E19E2A17A8F}" presName="thinLine2b" presStyleLbl="callout" presStyleIdx="5" presStyleCnt="10"/>
      <dgm:spPr/>
    </dgm:pt>
    <dgm:pt modelId="{397A25D2-D00C-4809-8277-611044DDC638}" type="pres">
      <dgm:prSet presAssocID="{723F6ED9-55BD-41EB-99BD-9E19E2A17A8F}" presName="vertSpace2b" presStyleCnt="0"/>
      <dgm:spPr/>
    </dgm:pt>
    <dgm:pt modelId="{8BE54E12-2398-4FD8-9BEA-731005DE7C2A}" type="pres">
      <dgm:prSet presAssocID="{1188FB27-6BAF-4151-BB25-632F378B5D8C}" presName="thickLine" presStyleLbl="alignNode1" presStyleIdx="2" presStyleCnt="5"/>
      <dgm:spPr/>
    </dgm:pt>
    <dgm:pt modelId="{A469444A-5F01-4EF4-8856-02700A70877D}" type="pres">
      <dgm:prSet presAssocID="{1188FB27-6BAF-4151-BB25-632F378B5D8C}" presName="horz1" presStyleCnt="0"/>
      <dgm:spPr/>
    </dgm:pt>
    <dgm:pt modelId="{9AD2C06A-3B98-4680-BDEA-BA4892EB4A67}" type="pres">
      <dgm:prSet presAssocID="{1188FB27-6BAF-4151-BB25-632F378B5D8C}" presName="tx1" presStyleLbl="revTx" presStyleIdx="8" presStyleCnt="15"/>
      <dgm:spPr/>
    </dgm:pt>
    <dgm:pt modelId="{FE94E5AC-893E-47B1-A2D3-2567EC116B22}" type="pres">
      <dgm:prSet presAssocID="{1188FB27-6BAF-4151-BB25-632F378B5D8C}" presName="vert1" presStyleCnt="0"/>
      <dgm:spPr/>
    </dgm:pt>
    <dgm:pt modelId="{7AEDC5AB-567F-491D-8704-2A07CAFF98C8}" type="pres">
      <dgm:prSet presAssocID="{221487B8-89CD-4851-9996-7E5216BA8BD0}" presName="vertSpace2a" presStyleCnt="0"/>
      <dgm:spPr/>
    </dgm:pt>
    <dgm:pt modelId="{0EED885B-4B8D-49BC-A0CB-EFE7849F9D29}" type="pres">
      <dgm:prSet presAssocID="{221487B8-89CD-4851-9996-7E5216BA8BD0}" presName="horz2" presStyleCnt="0"/>
      <dgm:spPr/>
    </dgm:pt>
    <dgm:pt modelId="{0F32B4FC-D3A9-4A66-97E2-446A27D7D8E9}" type="pres">
      <dgm:prSet presAssocID="{221487B8-89CD-4851-9996-7E5216BA8BD0}" presName="horzSpace2" presStyleCnt="0"/>
      <dgm:spPr/>
    </dgm:pt>
    <dgm:pt modelId="{9C34F3BA-8A03-4D08-BE6E-C6752CA9D8C4}" type="pres">
      <dgm:prSet presAssocID="{221487B8-89CD-4851-9996-7E5216BA8BD0}" presName="tx2" presStyleLbl="revTx" presStyleIdx="9" presStyleCnt="15"/>
      <dgm:spPr/>
    </dgm:pt>
    <dgm:pt modelId="{8171043B-6971-4C75-B845-DB70691819DA}" type="pres">
      <dgm:prSet presAssocID="{221487B8-89CD-4851-9996-7E5216BA8BD0}" presName="vert2" presStyleCnt="0"/>
      <dgm:spPr/>
    </dgm:pt>
    <dgm:pt modelId="{E33CB259-2222-43AB-9C99-80FE695162A5}" type="pres">
      <dgm:prSet presAssocID="{221487B8-89CD-4851-9996-7E5216BA8BD0}" presName="thinLine2b" presStyleLbl="callout" presStyleIdx="6" presStyleCnt="10"/>
      <dgm:spPr/>
    </dgm:pt>
    <dgm:pt modelId="{69BD1BDE-9E3D-44C0-AE9F-F559B616BDE9}" type="pres">
      <dgm:prSet presAssocID="{221487B8-89CD-4851-9996-7E5216BA8BD0}" presName="vertSpace2b" presStyleCnt="0"/>
      <dgm:spPr/>
    </dgm:pt>
    <dgm:pt modelId="{1601A08E-9FC5-474F-93AC-374175232A32}" type="pres">
      <dgm:prSet presAssocID="{5E824802-EDEF-4ACB-AA12-987C64516A9A}" presName="thickLine" presStyleLbl="alignNode1" presStyleIdx="3" presStyleCnt="5"/>
      <dgm:spPr/>
    </dgm:pt>
    <dgm:pt modelId="{BCB960C2-2D90-4B22-9D70-97CE17AEB91E}" type="pres">
      <dgm:prSet presAssocID="{5E824802-EDEF-4ACB-AA12-987C64516A9A}" presName="horz1" presStyleCnt="0"/>
      <dgm:spPr/>
    </dgm:pt>
    <dgm:pt modelId="{31816729-92DE-4D7E-BBE1-1B3EC53C16BF}" type="pres">
      <dgm:prSet presAssocID="{5E824802-EDEF-4ACB-AA12-987C64516A9A}" presName="tx1" presStyleLbl="revTx" presStyleIdx="10" presStyleCnt="15"/>
      <dgm:spPr/>
    </dgm:pt>
    <dgm:pt modelId="{9A0DFFB4-D9E5-40CC-A61A-45289B2F980C}" type="pres">
      <dgm:prSet presAssocID="{5E824802-EDEF-4ACB-AA12-987C64516A9A}" presName="vert1" presStyleCnt="0"/>
      <dgm:spPr/>
    </dgm:pt>
    <dgm:pt modelId="{A28883E6-666E-4D76-9061-8600D71CFD16}" type="pres">
      <dgm:prSet presAssocID="{E9F83717-BFA7-4DE5-BD47-5211677AF2B7}" presName="vertSpace2a" presStyleCnt="0"/>
      <dgm:spPr/>
    </dgm:pt>
    <dgm:pt modelId="{7CA76462-5DE7-4710-9E50-D8055865DD3D}" type="pres">
      <dgm:prSet presAssocID="{E9F83717-BFA7-4DE5-BD47-5211677AF2B7}" presName="horz2" presStyleCnt="0"/>
      <dgm:spPr/>
    </dgm:pt>
    <dgm:pt modelId="{30C5E6B0-0E88-4AEC-9795-D10648E264C7}" type="pres">
      <dgm:prSet presAssocID="{E9F83717-BFA7-4DE5-BD47-5211677AF2B7}" presName="horzSpace2" presStyleCnt="0"/>
      <dgm:spPr/>
    </dgm:pt>
    <dgm:pt modelId="{374036E6-914B-4EB5-8298-610CC923A8D5}" type="pres">
      <dgm:prSet presAssocID="{E9F83717-BFA7-4DE5-BD47-5211677AF2B7}" presName="tx2" presStyleLbl="revTx" presStyleIdx="11" presStyleCnt="15"/>
      <dgm:spPr/>
    </dgm:pt>
    <dgm:pt modelId="{E01B47DC-02FD-486C-BF65-2A39B1F6D7FC}" type="pres">
      <dgm:prSet presAssocID="{E9F83717-BFA7-4DE5-BD47-5211677AF2B7}" presName="vert2" presStyleCnt="0"/>
      <dgm:spPr/>
    </dgm:pt>
    <dgm:pt modelId="{A1D42FE5-9EC3-4D94-A314-162AAD614323}" type="pres">
      <dgm:prSet presAssocID="{E9F83717-BFA7-4DE5-BD47-5211677AF2B7}" presName="thinLine2b" presStyleLbl="callout" presStyleIdx="7" presStyleCnt="10"/>
      <dgm:spPr/>
    </dgm:pt>
    <dgm:pt modelId="{4C9EC28E-A169-49EA-A106-2DD51EB46E5B}" type="pres">
      <dgm:prSet presAssocID="{E9F83717-BFA7-4DE5-BD47-5211677AF2B7}" presName="vertSpace2b" presStyleCnt="0"/>
      <dgm:spPr/>
    </dgm:pt>
    <dgm:pt modelId="{BD922921-34F1-4139-905D-852E8EDE4C72}" type="pres">
      <dgm:prSet presAssocID="{B821AED9-9C37-4372-8F6D-31957A54D22C}" presName="horz2" presStyleCnt="0"/>
      <dgm:spPr/>
    </dgm:pt>
    <dgm:pt modelId="{8749F396-42EB-4E7E-AE23-FF40777ED444}" type="pres">
      <dgm:prSet presAssocID="{B821AED9-9C37-4372-8F6D-31957A54D22C}" presName="horzSpace2" presStyleCnt="0"/>
      <dgm:spPr/>
    </dgm:pt>
    <dgm:pt modelId="{C3F7E45C-63C9-42A3-B626-E4F76A245F14}" type="pres">
      <dgm:prSet presAssocID="{B821AED9-9C37-4372-8F6D-31957A54D22C}" presName="tx2" presStyleLbl="revTx" presStyleIdx="12" presStyleCnt="15"/>
      <dgm:spPr/>
    </dgm:pt>
    <dgm:pt modelId="{F4A1E0B1-5E70-4781-ACEC-F689542F7FB7}" type="pres">
      <dgm:prSet presAssocID="{B821AED9-9C37-4372-8F6D-31957A54D22C}" presName="vert2" presStyleCnt="0"/>
      <dgm:spPr/>
    </dgm:pt>
    <dgm:pt modelId="{4F39433C-37E8-442B-8724-055BE0AFEA23}" type="pres">
      <dgm:prSet presAssocID="{B821AED9-9C37-4372-8F6D-31957A54D22C}" presName="thinLine2b" presStyleLbl="callout" presStyleIdx="8" presStyleCnt="10"/>
      <dgm:spPr/>
    </dgm:pt>
    <dgm:pt modelId="{888BDC54-751C-4E87-9997-1A9119AAD8E2}" type="pres">
      <dgm:prSet presAssocID="{B821AED9-9C37-4372-8F6D-31957A54D22C}" presName="vertSpace2b" presStyleCnt="0"/>
      <dgm:spPr/>
    </dgm:pt>
    <dgm:pt modelId="{2D5EC97E-4DCE-4776-AB2A-25409C4D01C3}" type="pres">
      <dgm:prSet presAssocID="{DB80946B-8A57-4162-82ED-5F6B82DC5987}" presName="thickLine" presStyleLbl="alignNode1" presStyleIdx="4" presStyleCnt="5"/>
      <dgm:spPr/>
    </dgm:pt>
    <dgm:pt modelId="{82F46ED5-B24A-4BBC-BC56-BDFC1EEFA991}" type="pres">
      <dgm:prSet presAssocID="{DB80946B-8A57-4162-82ED-5F6B82DC5987}" presName="horz1" presStyleCnt="0"/>
      <dgm:spPr/>
    </dgm:pt>
    <dgm:pt modelId="{9B10C1E7-A472-4EBA-B2D5-F324984AE37D}" type="pres">
      <dgm:prSet presAssocID="{DB80946B-8A57-4162-82ED-5F6B82DC5987}" presName="tx1" presStyleLbl="revTx" presStyleIdx="13" presStyleCnt="15"/>
      <dgm:spPr/>
    </dgm:pt>
    <dgm:pt modelId="{4D167E89-2C24-47D9-B1C0-C8F5B6A40C2A}" type="pres">
      <dgm:prSet presAssocID="{DB80946B-8A57-4162-82ED-5F6B82DC5987}" presName="vert1" presStyleCnt="0"/>
      <dgm:spPr/>
    </dgm:pt>
    <dgm:pt modelId="{8F6697A9-6958-4E1B-B0AE-1AA925AD095D}" type="pres">
      <dgm:prSet presAssocID="{5F448FE3-51C5-4063-B416-372B0307DEC8}" presName="vertSpace2a" presStyleCnt="0"/>
      <dgm:spPr/>
    </dgm:pt>
    <dgm:pt modelId="{B2F61C5E-1F71-473C-AA28-4D34AE8656A8}" type="pres">
      <dgm:prSet presAssocID="{5F448FE3-51C5-4063-B416-372B0307DEC8}" presName="horz2" presStyleCnt="0"/>
      <dgm:spPr/>
    </dgm:pt>
    <dgm:pt modelId="{CE097EA7-31F8-408C-B037-55DBBDD3241F}" type="pres">
      <dgm:prSet presAssocID="{5F448FE3-51C5-4063-B416-372B0307DEC8}" presName="horzSpace2" presStyleCnt="0"/>
      <dgm:spPr/>
    </dgm:pt>
    <dgm:pt modelId="{DF6FC13B-16FA-4D37-BBBD-46D18B2C3388}" type="pres">
      <dgm:prSet presAssocID="{5F448FE3-51C5-4063-B416-372B0307DEC8}" presName="tx2" presStyleLbl="revTx" presStyleIdx="14" presStyleCnt="15"/>
      <dgm:spPr/>
    </dgm:pt>
    <dgm:pt modelId="{1EC26EC7-9F6D-4E24-A7EC-4DDB6BF7D359}" type="pres">
      <dgm:prSet presAssocID="{5F448FE3-51C5-4063-B416-372B0307DEC8}" presName="vert2" presStyleCnt="0"/>
      <dgm:spPr/>
    </dgm:pt>
    <dgm:pt modelId="{C6613EE1-792D-41A3-845C-B76747C7BBAA}" type="pres">
      <dgm:prSet presAssocID="{5F448FE3-51C5-4063-B416-372B0307DEC8}" presName="thinLine2b" presStyleLbl="callout" presStyleIdx="9" presStyleCnt="10"/>
      <dgm:spPr/>
    </dgm:pt>
    <dgm:pt modelId="{50231A26-E889-4975-B089-1B3FAFF7103D}" type="pres">
      <dgm:prSet presAssocID="{5F448FE3-51C5-4063-B416-372B0307DEC8}" presName="vertSpace2b" presStyleCnt="0"/>
      <dgm:spPr/>
    </dgm:pt>
  </dgm:ptLst>
  <dgm:cxnLst>
    <dgm:cxn modelId="{C9794003-D859-4A89-B770-CB6459C711FE}" srcId="{E48644AD-CAFF-4869-8505-0820582B715E}" destId="{B327BFFA-ACA5-4728-A393-8A278C5FE543}" srcOrd="0" destOrd="0" parTransId="{469ADEB1-2CED-4F96-9D57-93ED057819F3}" sibTransId="{2E9415AD-FF29-4C2A-ABC4-8FF0FDDCEB3E}"/>
    <dgm:cxn modelId="{5FFEB204-1CA2-401F-B1AF-972815A5DD4C}" type="presOf" srcId="{E48644AD-CAFF-4869-8505-0820582B715E}" destId="{5F1A4444-A616-4E65-8672-DBC7C83F546D}" srcOrd="0" destOrd="0" presId="urn:microsoft.com/office/officeart/2008/layout/LinedList"/>
    <dgm:cxn modelId="{5FFF2505-173E-46A3-BD73-CCC7D78E3A66}" srcId="{5E824802-EDEF-4ACB-AA12-987C64516A9A}" destId="{E9F83717-BFA7-4DE5-BD47-5211677AF2B7}" srcOrd="0" destOrd="0" parTransId="{77E6ED34-409B-4FBE-83C3-A32C950F0694}" sibTransId="{C9B47060-BC11-40C1-B728-6B39086D5FAC}"/>
    <dgm:cxn modelId="{D4F3B423-6BE9-4D63-B8EA-925855A04B2C}" type="presOf" srcId="{1188FB27-6BAF-4151-BB25-632F378B5D8C}" destId="{9AD2C06A-3B98-4680-BDEA-BA4892EB4A67}" srcOrd="0" destOrd="0" presId="urn:microsoft.com/office/officeart/2008/layout/LinedList"/>
    <dgm:cxn modelId="{EC52FC2F-0F4A-4272-BF41-E7A782FF93F9}" type="presOf" srcId="{723F6ED9-55BD-41EB-99BD-9E19E2A17A8F}" destId="{D9B79C38-4B1A-4266-AD50-5EDE7153C15D}" srcOrd="0" destOrd="0" presId="urn:microsoft.com/office/officeart/2008/layout/LinedList"/>
    <dgm:cxn modelId="{11E2ED35-719E-4036-BCDF-E3AFD2D94FFF}" type="presOf" srcId="{E9F83717-BFA7-4DE5-BD47-5211677AF2B7}" destId="{374036E6-914B-4EB5-8298-610CC923A8D5}" srcOrd="0" destOrd="0" presId="urn:microsoft.com/office/officeart/2008/layout/LinedList"/>
    <dgm:cxn modelId="{076A005F-6DEC-448F-9988-2447D6D4D8D8}" srcId="{E48644AD-CAFF-4869-8505-0820582B715E}" destId="{723F6ED9-55BD-41EB-99BD-9E19E2A17A8F}" srcOrd="2" destOrd="0" parTransId="{1B668395-C211-4754-8D6A-31F59A785DFB}" sibTransId="{A5237DB1-4C43-43E9-B208-B9A689B0FEEC}"/>
    <dgm:cxn modelId="{014CC361-650F-4CAF-990D-CFB5C167EA77}" srcId="{1E37C5A6-54C5-4FCF-B38E-8A0427D45AF6}" destId="{E48644AD-CAFF-4869-8505-0820582B715E}" srcOrd="1" destOrd="0" parTransId="{67A86748-D367-43D1-8FED-A65E4EA5C7C4}" sibTransId="{88248352-37D5-498A-92CE-09021D919509}"/>
    <dgm:cxn modelId="{01595162-E422-4040-A736-E6754EB69314}" srcId="{E0E76512-525A-46BE-9345-5A96EFEEC14B}" destId="{E9E1272F-97BE-44F3-8AA2-6FA3B8DD7AD9}" srcOrd="1" destOrd="0" parTransId="{F04D972B-C02D-4A66-B0AD-E09055428D5A}" sibTransId="{0E5CB8E7-7061-4B48-9F7C-5DF653AAFCC6}"/>
    <dgm:cxn modelId="{8BC0BB49-AB03-4871-AE31-7556608E8F7D}" srcId="{1188FB27-6BAF-4151-BB25-632F378B5D8C}" destId="{221487B8-89CD-4851-9996-7E5216BA8BD0}" srcOrd="0" destOrd="0" parTransId="{7F647370-F8B4-4439-96BE-41E683FC64F7}" sibTransId="{76FA9CCD-A1C3-4B1D-9020-4E540759B0CD}"/>
    <dgm:cxn modelId="{1174AC6B-2615-46F5-ADC2-4CA4B5F011F6}" type="presOf" srcId="{1A7340C2-D4C7-4F64-A81E-724DC20A2B78}" destId="{233ABADA-C729-49D5-9AEB-9AD5ABA3306A}" srcOrd="0" destOrd="0" presId="urn:microsoft.com/office/officeart/2008/layout/LinedList"/>
    <dgm:cxn modelId="{1A96824E-4CB9-4A1F-9683-DD2DF84A9E27}" srcId="{DB80946B-8A57-4162-82ED-5F6B82DC5987}" destId="{5F448FE3-51C5-4063-B416-372B0307DEC8}" srcOrd="0" destOrd="0" parTransId="{8EF68E84-EA19-4E63-B9B8-919EDA539E3F}" sibTransId="{FF536AE4-02AA-41BD-9D52-5755ED9F5A1F}"/>
    <dgm:cxn modelId="{D324F94E-735E-4D09-B0D8-EAA8A3E5C570}" type="presOf" srcId="{B327BFFA-ACA5-4728-A393-8A278C5FE543}" destId="{0172DFED-DB6A-453A-9AC6-92149170077C}" srcOrd="0" destOrd="0" presId="urn:microsoft.com/office/officeart/2008/layout/LinedList"/>
    <dgm:cxn modelId="{3A2C026F-65AF-4267-9BD9-5AE7D8EDA588}" srcId="{E0E76512-525A-46BE-9345-5A96EFEEC14B}" destId="{3B217FF7-6552-4383-9D95-738CAD5C2D79}" srcOrd="2" destOrd="0" parTransId="{39A213E6-C67C-4C0A-93A6-9E9F0D2D5214}" sibTransId="{F65E4676-C6EF-4D9F-87CE-55931F442435}"/>
    <dgm:cxn modelId="{3F23886F-50C9-4D1D-9696-95A4A8D0782F}" srcId="{E0E76512-525A-46BE-9345-5A96EFEEC14B}" destId="{41DD09C8-EACF-4CAC-BF21-D2C90D7F03E2}" srcOrd="0" destOrd="0" parTransId="{A0F64642-9ABE-4C4D-BBF3-07819B69CE8F}" sibTransId="{8FD83A69-04D2-4795-A6BF-DEC52EDC5FE9}"/>
    <dgm:cxn modelId="{DA781559-B262-4D63-B252-59043E1CE4DD}" type="presOf" srcId="{E9E1272F-97BE-44F3-8AA2-6FA3B8DD7AD9}" destId="{F71F06B3-A844-4470-B886-BB73C64BCC97}" srcOrd="0" destOrd="0" presId="urn:microsoft.com/office/officeart/2008/layout/LinedList"/>
    <dgm:cxn modelId="{5188BB7A-8F2D-4C58-90FA-6A23D7050E28}" type="presOf" srcId="{5E824802-EDEF-4ACB-AA12-987C64516A9A}" destId="{31816729-92DE-4D7E-BBE1-1B3EC53C16BF}" srcOrd="0" destOrd="0" presId="urn:microsoft.com/office/officeart/2008/layout/LinedList"/>
    <dgm:cxn modelId="{9ADDC17B-5E12-44FA-92C8-A91F5058CE6B}" type="presOf" srcId="{41DD09C8-EACF-4CAC-BF21-D2C90D7F03E2}" destId="{C9DF9EC3-8E0E-4EC2-A501-11CB27C916CC}" srcOrd="0" destOrd="0" presId="urn:microsoft.com/office/officeart/2008/layout/LinedList"/>
    <dgm:cxn modelId="{D0C03884-9376-4B64-B0DB-9363AC990DF1}" srcId="{E48644AD-CAFF-4869-8505-0820582B715E}" destId="{1A7340C2-D4C7-4F64-A81E-724DC20A2B78}" srcOrd="1" destOrd="0" parTransId="{74B66E64-97BA-4897-ACBE-5729408542E7}" sibTransId="{8E93B7C4-912A-4333-9435-30FC8974A7B6}"/>
    <dgm:cxn modelId="{07791789-B0A7-492A-834A-B272D0B2A6B0}" type="presOf" srcId="{5F448FE3-51C5-4063-B416-372B0307DEC8}" destId="{DF6FC13B-16FA-4D37-BBBD-46D18B2C3388}" srcOrd="0" destOrd="0" presId="urn:microsoft.com/office/officeart/2008/layout/LinedList"/>
    <dgm:cxn modelId="{A442718B-4B1D-421F-A107-CDB816697593}" type="presOf" srcId="{B821AED9-9C37-4372-8F6D-31957A54D22C}" destId="{C3F7E45C-63C9-42A3-B626-E4F76A245F14}" srcOrd="0" destOrd="0" presId="urn:microsoft.com/office/officeart/2008/layout/LinedList"/>
    <dgm:cxn modelId="{9FF2AF8C-C7D7-4772-8DAA-42D6B318EFEC}" srcId="{1E37C5A6-54C5-4FCF-B38E-8A0427D45AF6}" destId="{DB80946B-8A57-4162-82ED-5F6B82DC5987}" srcOrd="4" destOrd="0" parTransId="{F9B2821D-7543-41CB-AD86-ED05677FEB42}" sibTransId="{CE823D06-589A-45E8-A79E-D2FD01796690}"/>
    <dgm:cxn modelId="{A1C5BB9A-F205-40CC-BFBE-1374FB60D1FB}" srcId="{1E37C5A6-54C5-4FCF-B38E-8A0427D45AF6}" destId="{E0E76512-525A-46BE-9345-5A96EFEEC14B}" srcOrd="0" destOrd="0" parTransId="{295443E5-B858-46C7-BDF7-9D2F53D2F2B9}" sibTransId="{81386F3E-A56E-408E-A2FE-8D3CBCE5F1E2}"/>
    <dgm:cxn modelId="{EB356DA3-44BA-48B7-906C-65619F78EA63}" type="presOf" srcId="{E0E76512-525A-46BE-9345-5A96EFEEC14B}" destId="{3F997F4C-01F7-4F9A-BE25-04617ED3187E}" srcOrd="0" destOrd="0" presId="urn:microsoft.com/office/officeart/2008/layout/LinedList"/>
    <dgm:cxn modelId="{4C582DA7-31BA-49B8-BFF4-A4A3A25F1CF6}" type="presOf" srcId="{1E37C5A6-54C5-4FCF-B38E-8A0427D45AF6}" destId="{379043AE-34C7-42DC-B94F-9AF7AA2E6C6E}" srcOrd="0" destOrd="0" presId="urn:microsoft.com/office/officeart/2008/layout/LinedList"/>
    <dgm:cxn modelId="{CC4E6FAB-92CE-45D6-9F20-1A3A351AD9DA}" type="presOf" srcId="{DB80946B-8A57-4162-82ED-5F6B82DC5987}" destId="{9B10C1E7-A472-4EBA-B2D5-F324984AE37D}" srcOrd="0" destOrd="0" presId="urn:microsoft.com/office/officeart/2008/layout/LinedList"/>
    <dgm:cxn modelId="{E76385BF-154A-4DEB-8915-29CF54CC2832}" type="presOf" srcId="{221487B8-89CD-4851-9996-7E5216BA8BD0}" destId="{9C34F3BA-8A03-4D08-BE6E-C6752CA9D8C4}" srcOrd="0" destOrd="0" presId="urn:microsoft.com/office/officeart/2008/layout/LinedList"/>
    <dgm:cxn modelId="{FA50C1C0-D457-451F-9C9E-F23CE25AB7AC}" srcId="{1E37C5A6-54C5-4FCF-B38E-8A0427D45AF6}" destId="{5E824802-EDEF-4ACB-AA12-987C64516A9A}" srcOrd="3" destOrd="0" parTransId="{BCC2FAAE-C7EB-4982-BC32-812A42A12C2F}" sibTransId="{74773E6B-38AC-42C5-9AE2-C46295E0A8A6}"/>
    <dgm:cxn modelId="{2ABBD5D5-21F6-4804-94E1-B6DC1F81D78A}" type="presOf" srcId="{3B217FF7-6552-4383-9D95-738CAD5C2D79}" destId="{DD7A2A15-F17B-45DC-898E-C7053204B080}" srcOrd="0" destOrd="0" presId="urn:microsoft.com/office/officeart/2008/layout/LinedList"/>
    <dgm:cxn modelId="{B281E0EA-81A3-4787-BD9F-03C4634291A1}" srcId="{5E824802-EDEF-4ACB-AA12-987C64516A9A}" destId="{B821AED9-9C37-4372-8F6D-31957A54D22C}" srcOrd="1" destOrd="0" parTransId="{F0C9034C-47E3-4B13-B9F5-ADDFC489133C}" sibTransId="{FA86BC4C-ACBB-4052-8CBB-9B96DAF9A336}"/>
    <dgm:cxn modelId="{6AE38FFB-9A6E-491B-9DD4-C33548DDED66}" srcId="{1E37C5A6-54C5-4FCF-B38E-8A0427D45AF6}" destId="{1188FB27-6BAF-4151-BB25-632F378B5D8C}" srcOrd="2" destOrd="0" parTransId="{E2BC7900-3921-4C13-ACFE-B34D9D5B9754}" sibTransId="{7CEC1DFD-78D3-4CB2-96D2-44E5423D4FD9}"/>
    <dgm:cxn modelId="{C2F4FE24-6648-4A64-93FA-A5205E28BEBB}" type="presParOf" srcId="{379043AE-34C7-42DC-B94F-9AF7AA2E6C6E}" destId="{302E72BE-EB4B-411A-ADF9-FB9883FA739F}" srcOrd="0" destOrd="0" presId="urn:microsoft.com/office/officeart/2008/layout/LinedList"/>
    <dgm:cxn modelId="{6150DCF6-BEE5-4B84-ADCC-AB98FD118A1A}" type="presParOf" srcId="{379043AE-34C7-42DC-B94F-9AF7AA2E6C6E}" destId="{ADBB5D22-481D-439C-84CD-9E321CD45222}" srcOrd="1" destOrd="0" presId="urn:microsoft.com/office/officeart/2008/layout/LinedList"/>
    <dgm:cxn modelId="{473F7FC0-944F-4829-99C8-0711900F0B5F}" type="presParOf" srcId="{ADBB5D22-481D-439C-84CD-9E321CD45222}" destId="{3F997F4C-01F7-4F9A-BE25-04617ED3187E}" srcOrd="0" destOrd="0" presId="urn:microsoft.com/office/officeart/2008/layout/LinedList"/>
    <dgm:cxn modelId="{D5A034C8-E9D8-4849-81EE-BF785FDF3775}" type="presParOf" srcId="{ADBB5D22-481D-439C-84CD-9E321CD45222}" destId="{065B7545-35A7-48C6-BE8F-F7EB09D5181F}" srcOrd="1" destOrd="0" presId="urn:microsoft.com/office/officeart/2008/layout/LinedList"/>
    <dgm:cxn modelId="{CD3C07B9-765B-42D3-8408-92F101CC537E}" type="presParOf" srcId="{065B7545-35A7-48C6-BE8F-F7EB09D5181F}" destId="{D3341B38-FBEE-477A-9AEF-A011266E3F9E}" srcOrd="0" destOrd="0" presId="urn:microsoft.com/office/officeart/2008/layout/LinedList"/>
    <dgm:cxn modelId="{9D2F9406-426E-4F90-B207-551FE69EE6FC}" type="presParOf" srcId="{065B7545-35A7-48C6-BE8F-F7EB09D5181F}" destId="{27FECF58-F4EE-4DED-B74A-CF6A6F84AB95}" srcOrd="1" destOrd="0" presId="urn:microsoft.com/office/officeart/2008/layout/LinedList"/>
    <dgm:cxn modelId="{76096FC9-DE8E-4EC9-9A8A-3D23D00BC8DE}" type="presParOf" srcId="{27FECF58-F4EE-4DED-B74A-CF6A6F84AB95}" destId="{AEB6950B-9EBB-4C7A-BE9C-A479C37D2D8D}" srcOrd="0" destOrd="0" presId="urn:microsoft.com/office/officeart/2008/layout/LinedList"/>
    <dgm:cxn modelId="{112794F2-F95A-4ABD-B5CF-FF484161DD76}" type="presParOf" srcId="{27FECF58-F4EE-4DED-B74A-CF6A6F84AB95}" destId="{C9DF9EC3-8E0E-4EC2-A501-11CB27C916CC}" srcOrd="1" destOrd="0" presId="urn:microsoft.com/office/officeart/2008/layout/LinedList"/>
    <dgm:cxn modelId="{E39FD8F5-1100-41DD-A3E4-948945FBCEBC}" type="presParOf" srcId="{27FECF58-F4EE-4DED-B74A-CF6A6F84AB95}" destId="{E1370317-0788-41D7-A6E7-427A8B6EFBAB}" srcOrd="2" destOrd="0" presId="urn:microsoft.com/office/officeart/2008/layout/LinedList"/>
    <dgm:cxn modelId="{5E1A79A6-DBB2-429A-A6BD-DAA474F64097}" type="presParOf" srcId="{065B7545-35A7-48C6-BE8F-F7EB09D5181F}" destId="{7D435294-16D6-44BF-BDC4-581D87F44A1C}" srcOrd="2" destOrd="0" presId="urn:microsoft.com/office/officeart/2008/layout/LinedList"/>
    <dgm:cxn modelId="{07DF82F9-05A6-4B3E-8F50-3CF4FB7BB087}" type="presParOf" srcId="{065B7545-35A7-48C6-BE8F-F7EB09D5181F}" destId="{DB295A4F-289B-4B64-916C-11C9E3A0EB07}" srcOrd="3" destOrd="0" presId="urn:microsoft.com/office/officeart/2008/layout/LinedList"/>
    <dgm:cxn modelId="{94C69903-E48B-4019-9275-961BE7051CDB}" type="presParOf" srcId="{065B7545-35A7-48C6-BE8F-F7EB09D5181F}" destId="{31612C8E-03B5-4C85-88F0-DF342C15997E}" srcOrd="4" destOrd="0" presId="urn:microsoft.com/office/officeart/2008/layout/LinedList"/>
    <dgm:cxn modelId="{449CE9AD-6932-4990-94A3-D1EF92A731E1}" type="presParOf" srcId="{31612C8E-03B5-4C85-88F0-DF342C15997E}" destId="{5EA9376E-2FE0-4870-9683-69EE45531320}" srcOrd="0" destOrd="0" presId="urn:microsoft.com/office/officeart/2008/layout/LinedList"/>
    <dgm:cxn modelId="{2CEE79E0-6F1C-4130-BCF0-3B481F6D8909}" type="presParOf" srcId="{31612C8E-03B5-4C85-88F0-DF342C15997E}" destId="{F71F06B3-A844-4470-B886-BB73C64BCC97}" srcOrd="1" destOrd="0" presId="urn:microsoft.com/office/officeart/2008/layout/LinedList"/>
    <dgm:cxn modelId="{30774CF1-E37A-4F0B-893D-55C817741083}" type="presParOf" srcId="{31612C8E-03B5-4C85-88F0-DF342C15997E}" destId="{B67866E1-E3A0-4EDF-965C-878811A928A9}" srcOrd="2" destOrd="0" presId="urn:microsoft.com/office/officeart/2008/layout/LinedList"/>
    <dgm:cxn modelId="{47C0C2DA-1C47-4C20-857A-AD2E1E55D224}" type="presParOf" srcId="{065B7545-35A7-48C6-BE8F-F7EB09D5181F}" destId="{6BC1B666-EC87-4C05-A871-5B1A27F4C9F6}" srcOrd="5" destOrd="0" presId="urn:microsoft.com/office/officeart/2008/layout/LinedList"/>
    <dgm:cxn modelId="{F54E5FAE-D499-4FB6-BE49-14342D8FF233}" type="presParOf" srcId="{065B7545-35A7-48C6-BE8F-F7EB09D5181F}" destId="{29AE0992-B735-4BD0-BB50-79EEEFB4217C}" srcOrd="6" destOrd="0" presId="urn:microsoft.com/office/officeart/2008/layout/LinedList"/>
    <dgm:cxn modelId="{23BE2AA9-F935-4251-96FB-1F3DA996A396}" type="presParOf" srcId="{065B7545-35A7-48C6-BE8F-F7EB09D5181F}" destId="{99CB118E-B94E-4985-BEC3-9415966E00A4}" srcOrd="7" destOrd="0" presId="urn:microsoft.com/office/officeart/2008/layout/LinedList"/>
    <dgm:cxn modelId="{7269088D-8E91-40EB-9171-86E04D105531}" type="presParOf" srcId="{99CB118E-B94E-4985-BEC3-9415966E00A4}" destId="{7EBEBD52-AD25-4684-9464-C89EACB6FE83}" srcOrd="0" destOrd="0" presId="urn:microsoft.com/office/officeart/2008/layout/LinedList"/>
    <dgm:cxn modelId="{CE0C725D-C720-4360-8799-BB4B7D0D17DA}" type="presParOf" srcId="{99CB118E-B94E-4985-BEC3-9415966E00A4}" destId="{DD7A2A15-F17B-45DC-898E-C7053204B080}" srcOrd="1" destOrd="0" presId="urn:microsoft.com/office/officeart/2008/layout/LinedList"/>
    <dgm:cxn modelId="{E652E94D-CCD8-4BC8-B1AE-9BA1B104BBC6}" type="presParOf" srcId="{99CB118E-B94E-4985-BEC3-9415966E00A4}" destId="{1FAF942B-415C-4917-935A-2D7F16AA6845}" srcOrd="2" destOrd="0" presId="urn:microsoft.com/office/officeart/2008/layout/LinedList"/>
    <dgm:cxn modelId="{424814EE-9DB3-49E2-8F5B-DE94D21EEE54}" type="presParOf" srcId="{065B7545-35A7-48C6-BE8F-F7EB09D5181F}" destId="{91EECE22-52F4-45CE-8DA2-EF9E5F104BBA}" srcOrd="8" destOrd="0" presId="urn:microsoft.com/office/officeart/2008/layout/LinedList"/>
    <dgm:cxn modelId="{C57C05A9-7B26-4157-9833-99E632918DC0}" type="presParOf" srcId="{065B7545-35A7-48C6-BE8F-F7EB09D5181F}" destId="{205767AC-FB41-4FBE-9E60-A9C07F37E1FA}" srcOrd="9" destOrd="0" presId="urn:microsoft.com/office/officeart/2008/layout/LinedList"/>
    <dgm:cxn modelId="{5310F5D1-A674-49F2-911E-4617B7EA6ED2}" type="presParOf" srcId="{379043AE-34C7-42DC-B94F-9AF7AA2E6C6E}" destId="{F18AD970-ED35-4DBC-BD83-4A3F77739EE2}" srcOrd="2" destOrd="0" presId="urn:microsoft.com/office/officeart/2008/layout/LinedList"/>
    <dgm:cxn modelId="{DD50397D-A11C-47E0-B72B-AA369E221977}" type="presParOf" srcId="{379043AE-34C7-42DC-B94F-9AF7AA2E6C6E}" destId="{80230AFF-0BB0-40E0-9102-9101EA0DBD60}" srcOrd="3" destOrd="0" presId="urn:microsoft.com/office/officeart/2008/layout/LinedList"/>
    <dgm:cxn modelId="{28AED1F4-59FE-47C0-B4A2-4697F7FF91A9}" type="presParOf" srcId="{80230AFF-0BB0-40E0-9102-9101EA0DBD60}" destId="{5F1A4444-A616-4E65-8672-DBC7C83F546D}" srcOrd="0" destOrd="0" presId="urn:microsoft.com/office/officeart/2008/layout/LinedList"/>
    <dgm:cxn modelId="{AC1A79C6-68D1-4B56-ADB1-5C179BB2B2AA}" type="presParOf" srcId="{80230AFF-0BB0-40E0-9102-9101EA0DBD60}" destId="{F2885C94-A5CB-4C5F-BAC7-E9C900CEFED6}" srcOrd="1" destOrd="0" presId="urn:microsoft.com/office/officeart/2008/layout/LinedList"/>
    <dgm:cxn modelId="{9AEADCFE-D6BA-46E3-8308-A88C79711D4F}" type="presParOf" srcId="{F2885C94-A5CB-4C5F-BAC7-E9C900CEFED6}" destId="{98847F58-114F-42D0-ADE2-F288D16AF73F}" srcOrd="0" destOrd="0" presId="urn:microsoft.com/office/officeart/2008/layout/LinedList"/>
    <dgm:cxn modelId="{FCD7A895-997A-4B6E-AC27-DA4C068FF1CD}" type="presParOf" srcId="{F2885C94-A5CB-4C5F-BAC7-E9C900CEFED6}" destId="{2326FA5B-BB45-4D9C-A449-0723207FE4D1}" srcOrd="1" destOrd="0" presId="urn:microsoft.com/office/officeart/2008/layout/LinedList"/>
    <dgm:cxn modelId="{4A9524D8-CA64-4D74-803A-4C12F523C805}" type="presParOf" srcId="{2326FA5B-BB45-4D9C-A449-0723207FE4D1}" destId="{EA9A428B-E642-4EE2-9C47-14020A9B8B1C}" srcOrd="0" destOrd="0" presId="urn:microsoft.com/office/officeart/2008/layout/LinedList"/>
    <dgm:cxn modelId="{6A9A353E-C1A0-4EAD-B776-835423E90973}" type="presParOf" srcId="{2326FA5B-BB45-4D9C-A449-0723207FE4D1}" destId="{0172DFED-DB6A-453A-9AC6-92149170077C}" srcOrd="1" destOrd="0" presId="urn:microsoft.com/office/officeart/2008/layout/LinedList"/>
    <dgm:cxn modelId="{4AFF1658-BD51-4F66-AA73-CE04F51C9DD4}" type="presParOf" srcId="{2326FA5B-BB45-4D9C-A449-0723207FE4D1}" destId="{1FC4EE25-6F85-4C1D-89A3-C6A3A490AC78}" srcOrd="2" destOrd="0" presId="urn:microsoft.com/office/officeart/2008/layout/LinedList"/>
    <dgm:cxn modelId="{07BB33AB-7B1E-4180-8F7A-A18E27169364}" type="presParOf" srcId="{F2885C94-A5CB-4C5F-BAC7-E9C900CEFED6}" destId="{F91DE230-3468-4333-9111-C1854E2E0432}" srcOrd="2" destOrd="0" presId="urn:microsoft.com/office/officeart/2008/layout/LinedList"/>
    <dgm:cxn modelId="{29068025-4A04-494B-BC8E-04E35BBDF7DC}" type="presParOf" srcId="{F2885C94-A5CB-4C5F-BAC7-E9C900CEFED6}" destId="{B0D70479-765D-437C-8B3A-B2B14B36A9E5}" srcOrd="3" destOrd="0" presId="urn:microsoft.com/office/officeart/2008/layout/LinedList"/>
    <dgm:cxn modelId="{9ADCAD35-BFD0-4EC8-96F3-251383801AB1}" type="presParOf" srcId="{F2885C94-A5CB-4C5F-BAC7-E9C900CEFED6}" destId="{9921B9C9-715C-4101-ADC8-CDBA20439EBC}" srcOrd="4" destOrd="0" presId="urn:microsoft.com/office/officeart/2008/layout/LinedList"/>
    <dgm:cxn modelId="{A1963258-C72B-49FC-9EF9-8809EE1A0906}" type="presParOf" srcId="{9921B9C9-715C-4101-ADC8-CDBA20439EBC}" destId="{917692D7-3036-4661-946E-7A110E17E1E2}" srcOrd="0" destOrd="0" presId="urn:microsoft.com/office/officeart/2008/layout/LinedList"/>
    <dgm:cxn modelId="{A4B64A23-2C3D-49B9-BAF0-9C7AC0F4ECEF}" type="presParOf" srcId="{9921B9C9-715C-4101-ADC8-CDBA20439EBC}" destId="{233ABADA-C729-49D5-9AEB-9AD5ABA3306A}" srcOrd="1" destOrd="0" presId="urn:microsoft.com/office/officeart/2008/layout/LinedList"/>
    <dgm:cxn modelId="{C9982DDF-FD8A-47C2-960C-65652038DA98}" type="presParOf" srcId="{9921B9C9-715C-4101-ADC8-CDBA20439EBC}" destId="{994784CA-1780-4051-A01E-7299528A62A5}" srcOrd="2" destOrd="0" presId="urn:microsoft.com/office/officeart/2008/layout/LinedList"/>
    <dgm:cxn modelId="{E0757703-BD17-40CD-B888-5BE83B1CA0D3}" type="presParOf" srcId="{F2885C94-A5CB-4C5F-BAC7-E9C900CEFED6}" destId="{168E6345-3A14-40BE-A443-DEAAB464649D}" srcOrd="5" destOrd="0" presId="urn:microsoft.com/office/officeart/2008/layout/LinedList"/>
    <dgm:cxn modelId="{44C51F45-FA8F-4FD4-818E-9C0A9971CB62}" type="presParOf" srcId="{F2885C94-A5CB-4C5F-BAC7-E9C900CEFED6}" destId="{E70D3779-0366-4FEC-A90B-C8FF771494FD}" srcOrd="6" destOrd="0" presId="urn:microsoft.com/office/officeart/2008/layout/LinedList"/>
    <dgm:cxn modelId="{56D8E175-55AD-4739-8AE8-16B4AFF1540B}" type="presParOf" srcId="{F2885C94-A5CB-4C5F-BAC7-E9C900CEFED6}" destId="{E65659A6-CF0B-43BC-B625-B0002DDA4575}" srcOrd="7" destOrd="0" presId="urn:microsoft.com/office/officeart/2008/layout/LinedList"/>
    <dgm:cxn modelId="{F241615C-063D-4AF5-A113-E422C207A12E}" type="presParOf" srcId="{E65659A6-CF0B-43BC-B625-B0002DDA4575}" destId="{E9365DB0-B17A-472A-9832-179A5888D208}" srcOrd="0" destOrd="0" presId="urn:microsoft.com/office/officeart/2008/layout/LinedList"/>
    <dgm:cxn modelId="{EAEF3CA9-6C7D-452D-A7F4-0B0B6DF2993C}" type="presParOf" srcId="{E65659A6-CF0B-43BC-B625-B0002DDA4575}" destId="{D9B79C38-4B1A-4266-AD50-5EDE7153C15D}" srcOrd="1" destOrd="0" presId="urn:microsoft.com/office/officeart/2008/layout/LinedList"/>
    <dgm:cxn modelId="{F44F6286-5B04-4D9E-900E-CDF715B24F2B}" type="presParOf" srcId="{E65659A6-CF0B-43BC-B625-B0002DDA4575}" destId="{09D610B6-0124-4D29-8C64-3DDDE9CD4560}" srcOrd="2" destOrd="0" presId="urn:microsoft.com/office/officeart/2008/layout/LinedList"/>
    <dgm:cxn modelId="{9D696A4C-059F-41CF-ACB5-E6E8383FDD0D}" type="presParOf" srcId="{F2885C94-A5CB-4C5F-BAC7-E9C900CEFED6}" destId="{14BFC568-C5EC-4B88-87DC-0620A7F248B8}" srcOrd="8" destOrd="0" presId="urn:microsoft.com/office/officeart/2008/layout/LinedList"/>
    <dgm:cxn modelId="{13D2C343-C2E9-4D35-A0C3-169D8A31DF82}" type="presParOf" srcId="{F2885C94-A5CB-4C5F-BAC7-E9C900CEFED6}" destId="{397A25D2-D00C-4809-8277-611044DDC638}" srcOrd="9" destOrd="0" presId="urn:microsoft.com/office/officeart/2008/layout/LinedList"/>
    <dgm:cxn modelId="{94305B52-FCBD-42C6-904D-88BF32873BFB}" type="presParOf" srcId="{379043AE-34C7-42DC-B94F-9AF7AA2E6C6E}" destId="{8BE54E12-2398-4FD8-9BEA-731005DE7C2A}" srcOrd="4" destOrd="0" presId="urn:microsoft.com/office/officeart/2008/layout/LinedList"/>
    <dgm:cxn modelId="{79EEDB7B-EE9D-495A-A9D4-431B32796844}" type="presParOf" srcId="{379043AE-34C7-42DC-B94F-9AF7AA2E6C6E}" destId="{A469444A-5F01-4EF4-8856-02700A70877D}" srcOrd="5" destOrd="0" presId="urn:microsoft.com/office/officeart/2008/layout/LinedList"/>
    <dgm:cxn modelId="{CF9DAC12-E905-4418-830F-FEE39F222CC9}" type="presParOf" srcId="{A469444A-5F01-4EF4-8856-02700A70877D}" destId="{9AD2C06A-3B98-4680-BDEA-BA4892EB4A67}" srcOrd="0" destOrd="0" presId="urn:microsoft.com/office/officeart/2008/layout/LinedList"/>
    <dgm:cxn modelId="{C9C75691-8F7D-4CA2-8B09-9D4CE1977E77}" type="presParOf" srcId="{A469444A-5F01-4EF4-8856-02700A70877D}" destId="{FE94E5AC-893E-47B1-A2D3-2567EC116B22}" srcOrd="1" destOrd="0" presId="urn:microsoft.com/office/officeart/2008/layout/LinedList"/>
    <dgm:cxn modelId="{10ACC5DD-6CAB-45AE-B1FB-C0BC5FAD9CCF}" type="presParOf" srcId="{FE94E5AC-893E-47B1-A2D3-2567EC116B22}" destId="{7AEDC5AB-567F-491D-8704-2A07CAFF98C8}" srcOrd="0" destOrd="0" presId="urn:microsoft.com/office/officeart/2008/layout/LinedList"/>
    <dgm:cxn modelId="{CC0A24A8-BA6F-476E-B6DB-C59A69C2304B}" type="presParOf" srcId="{FE94E5AC-893E-47B1-A2D3-2567EC116B22}" destId="{0EED885B-4B8D-49BC-A0CB-EFE7849F9D29}" srcOrd="1" destOrd="0" presId="urn:microsoft.com/office/officeart/2008/layout/LinedList"/>
    <dgm:cxn modelId="{148B99B1-E79C-4E37-99D3-19EF6A5189EB}" type="presParOf" srcId="{0EED885B-4B8D-49BC-A0CB-EFE7849F9D29}" destId="{0F32B4FC-D3A9-4A66-97E2-446A27D7D8E9}" srcOrd="0" destOrd="0" presId="urn:microsoft.com/office/officeart/2008/layout/LinedList"/>
    <dgm:cxn modelId="{7DA88E24-A69D-4F3F-A2B3-51CB8A675C09}" type="presParOf" srcId="{0EED885B-4B8D-49BC-A0CB-EFE7849F9D29}" destId="{9C34F3BA-8A03-4D08-BE6E-C6752CA9D8C4}" srcOrd="1" destOrd="0" presId="urn:microsoft.com/office/officeart/2008/layout/LinedList"/>
    <dgm:cxn modelId="{B20E80E2-E334-4D4F-87FE-77E76DF80768}" type="presParOf" srcId="{0EED885B-4B8D-49BC-A0CB-EFE7849F9D29}" destId="{8171043B-6971-4C75-B845-DB70691819DA}" srcOrd="2" destOrd="0" presId="urn:microsoft.com/office/officeart/2008/layout/LinedList"/>
    <dgm:cxn modelId="{A31331BF-8CAC-4FF2-A146-E84D039021DB}" type="presParOf" srcId="{FE94E5AC-893E-47B1-A2D3-2567EC116B22}" destId="{E33CB259-2222-43AB-9C99-80FE695162A5}" srcOrd="2" destOrd="0" presId="urn:microsoft.com/office/officeart/2008/layout/LinedList"/>
    <dgm:cxn modelId="{CA424224-DEFF-4FD0-8578-647D34D89421}" type="presParOf" srcId="{FE94E5AC-893E-47B1-A2D3-2567EC116B22}" destId="{69BD1BDE-9E3D-44C0-AE9F-F559B616BDE9}" srcOrd="3" destOrd="0" presId="urn:microsoft.com/office/officeart/2008/layout/LinedList"/>
    <dgm:cxn modelId="{F2D71F76-AC06-4D22-90D5-2250D40DFE85}" type="presParOf" srcId="{379043AE-34C7-42DC-B94F-9AF7AA2E6C6E}" destId="{1601A08E-9FC5-474F-93AC-374175232A32}" srcOrd="6" destOrd="0" presId="urn:microsoft.com/office/officeart/2008/layout/LinedList"/>
    <dgm:cxn modelId="{E6BB3A6B-CAB6-4941-88DB-414B8F32E0B2}" type="presParOf" srcId="{379043AE-34C7-42DC-B94F-9AF7AA2E6C6E}" destId="{BCB960C2-2D90-4B22-9D70-97CE17AEB91E}" srcOrd="7" destOrd="0" presId="urn:microsoft.com/office/officeart/2008/layout/LinedList"/>
    <dgm:cxn modelId="{FAB00430-A6AF-4698-8992-1826562393FB}" type="presParOf" srcId="{BCB960C2-2D90-4B22-9D70-97CE17AEB91E}" destId="{31816729-92DE-4D7E-BBE1-1B3EC53C16BF}" srcOrd="0" destOrd="0" presId="urn:microsoft.com/office/officeart/2008/layout/LinedList"/>
    <dgm:cxn modelId="{2ADF2123-E6A5-4E30-A234-67645659CC26}" type="presParOf" srcId="{BCB960C2-2D90-4B22-9D70-97CE17AEB91E}" destId="{9A0DFFB4-D9E5-40CC-A61A-45289B2F980C}" srcOrd="1" destOrd="0" presId="urn:microsoft.com/office/officeart/2008/layout/LinedList"/>
    <dgm:cxn modelId="{B38C5D3E-E412-4EF6-92F2-04C576B27981}" type="presParOf" srcId="{9A0DFFB4-D9E5-40CC-A61A-45289B2F980C}" destId="{A28883E6-666E-4D76-9061-8600D71CFD16}" srcOrd="0" destOrd="0" presId="urn:microsoft.com/office/officeart/2008/layout/LinedList"/>
    <dgm:cxn modelId="{C9DA684C-5D9E-42D6-9073-F8143121D743}" type="presParOf" srcId="{9A0DFFB4-D9E5-40CC-A61A-45289B2F980C}" destId="{7CA76462-5DE7-4710-9E50-D8055865DD3D}" srcOrd="1" destOrd="0" presId="urn:microsoft.com/office/officeart/2008/layout/LinedList"/>
    <dgm:cxn modelId="{BC4101D9-9E1F-46D4-B6F5-E99FA0493B8E}" type="presParOf" srcId="{7CA76462-5DE7-4710-9E50-D8055865DD3D}" destId="{30C5E6B0-0E88-4AEC-9795-D10648E264C7}" srcOrd="0" destOrd="0" presId="urn:microsoft.com/office/officeart/2008/layout/LinedList"/>
    <dgm:cxn modelId="{06A8283A-55A1-4345-8F9C-E215FAF9DE38}" type="presParOf" srcId="{7CA76462-5DE7-4710-9E50-D8055865DD3D}" destId="{374036E6-914B-4EB5-8298-610CC923A8D5}" srcOrd="1" destOrd="0" presId="urn:microsoft.com/office/officeart/2008/layout/LinedList"/>
    <dgm:cxn modelId="{44A7AF6B-F8CA-4873-BD96-D4EEB54D996F}" type="presParOf" srcId="{7CA76462-5DE7-4710-9E50-D8055865DD3D}" destId="{E01B47DC-02FD-486C-BF65-2A39B1F6D7FC}" srcOrd="2" destOrd="0" presId="urn:microsoft.com/office/officeart/2008/layout/LinedList"/>
    <dgm:cxn modelId="{1AD7BBEE-A4AC-4CDB-A311-914FE7F41B44}" type="presParOf" srcId="{9A0DFFB4-D9E5-40CC-A61A-45289B2F980C}" destId="{A1D42FE5-9EC3-4D94-A314-162AAD614323}" srcOrd="2" destOrd="0" presId="urn:microsoft.com/office/officeart/2008/layout/LinedList"/>
    <dgm:cxn modelId="{B9433FE7-7434-42F5-A498-380BC509ED85}" type="presParOf" srcId="{9A0DFFB4-D9E5-40CC-A61A-45289B2F980C}" destId="{4C9EC28E-A169-49EA-A106-2DD51EB46E5B}" srcOrd="3" destOrd="0" presId="urn:microsoft.com/office/officeart/2008/layout/LinedList"/>
    <dgm:cxn modelId="{4505E8F3-181D-4939-B573-F0D72802D20C}" type="presParOf" srcId="{9A0DFFB4-D9E5-40CC-A61A-45289B2F980C}" destId="{BD922921-34F1-4139-905D-852E8EDE4C72}" srcOrd="4" destOrd="0" presId="urn:microsoft.com/office/officeart/2008/layout/LinedList"/>
    <dgm:cxn modelId="{5FAC5956-2FE8-48C3-BEEE-CFEED6D455FF}" type="presParOf" srcId="{BD922921-34F1-4139-905D-852E8EDE4C72}" destId="{8749F396-42EB-4E7E-AE23-FF40777ED444}" srcOrd="0" destOrd="0" presId="urn:microsoft.com/office/officeart/2008/layout/LinedList"/>
    <dgm:cxn modelId="{393F0D3C-FCE4-479B-B3A0-4917C8CD8478}" type="presParOf" srcId="{BD922921-34F1-4139-905D-852E8EDE4C72}" destId="{C3F7E45C-63C9-42A3-B626-E4F76A245F14}" srcOrd="1" destOrd="0" presId="urn:microsoft.com/office/officeart/2008/layout/LinedList"/>
    <dgm:cxn modelId="{E6F04E45-EA17-42CF-8E46-F1ACA39F98B0}" type="presParOf" srcId="{BD922921-34F1-4139-905D-852E8EDE4C72}" destId="{F4A1E0B1-5E70-4781-ACEC-F689542F7FB7}" srcOrd="2" destOrd="0" presId="urn:microsoft.com/office/officeart/2008/layout/LinedList"/>
    <dgm:cxn modelId="{3DC3A053-7410-4956-A850-F7982A6130F6}" type="presParOf" srcId="{9A0DFFB4-D9E5-40CC-A61A-45289B2F980C}" destId="{4F39433C-37E8-442B-8724-055BE0AFEA23}" srcOrd="5" destOrd="0" presId="urn:microsoft.com/office/officeart/2008/layout/LinedList"/>
    <dgm:cxn modelId="{D313C7FC-2431-4DDD-977D-92275F8E2834}" type="presParOf" srcId="{9A0DFFB4-D9E5-40CC-A61A-45289B2F980C}" destId="{888BDC54-751C-4E87-9997-1A9119AAD8E2}" srcOrd="6" destOrd="0" presId="urn:microsoft.com/office/officeart/2008/layout/LinedList"/>
    <dgm:cxn modelId="{18CEFC7D-BA88-4642-8912-AD8D964633C7}" type="presParOf" srcId="{379043AE-34C7-42DC-B94F-9AF7AA2E6C6E}" destId="{2D5EC97E-4DCE-4776-AB2A-25409C4D01C3}" srcOrd="8" destOrd="0" presId="urn:microsoft.com/office/officeart/2008/layout/LinedList"/>
    <dgm:cxn modelId="{BB09B3B6-6645-4B42-8286-D5D4FAF966E0}" type="presParOf" srcId="{379043AE-34C7-42DC-B94F-9AF7AA2E6C6E}" destId="{82F46ED5-B24A-4BBC-BC56-BDFC1EEFA991}" srcOrd="9" destOrd="0" presId="urn:microsoft.com/office/officeart/2008/layout/LinedList"/>
    <dgm:cxn modelId="{81BC5C86-A773-4AF6-A2BE-6C2498AB14E0}" type="presParOf" srcId="{82F46ED5-B24A-4BBC-BC56-BDFC1EEFA991}" destId="{9B10C1E7-A472-4EBA-B2D5-F324984AE37D}" srcOrd="0" destOrd="0" presId="urn:microsoft.com/office/officeart/2008/layout/LinedList"/>
    <dgm:cxn modelId="{D0EBCBA9-91A2-40F9-A376-F3660A40C786}" type="presParOf" srcId="{82F46ED5-B24A-4BBC-BC56-BDFC1EEFA991}" destId="{4D167E89-2C24-47D9-B1C0-C8F5B6A40C2A}" srcOrd="1" destOrd="0" presId="urn:microsoft.com/office/officeart/2008/layout/LinedList"/>
    <dgm:cxn modelId="{2C62886A-9E30-42B1-ACDD-A311615ECFDE}" type="presParOf" srcId="{4D167E89-2C24-47D9-B1C0-C8F5B6A40C2A}" destId="{8F6697A9-6958-4E1B-B0AE-1AA925AD095D}" srcOrd="0" destOrd="0" presId="urn:microsoft.com/office/officeart/2008/layout/LinedList"/>
    <dgm:cxn modelId="{32096CF8-0D0D-4CFA-BC77-CB87835B9D21}" type="presParOf" srcId="{4D167E89-2C24-47D9-B1C0-C8F5B6A40C2A}" destId="{B2F61C5E-1F71-473C-AA28-4D34AE8656A8}" srcOrd="1" destOrd="0" presId="urn:microsoft.com/office/officeart/2008/layout/LinedList"/>
    <dgm:cxn modelId="{D0E13751-B0BA-4285-AAC7-178B557FAE57}" type="presParOf" srcId="{B2F61C5E-1F71-473C-AA28-4D34AE8656A8}" destId="{CE097EA7-31F8-408C-B037-55DBBDD3241F}" srcOrd="0" destOrd="0" presId="urn:microsoft.com/office/officeart/2008/layout/LinedList"/>
    <dgm:cxn modelId="{0E29C552-DBB2-46D4-A44F-A6BC79EDE448}" type="presParOf" srcId="{B2F61C5E-1F71-473C-AA28-4D34AE8656A8}" destId="{DF6FC13B-16FA-4D37-BBBD-46D18B2C3388}" srcOrd="1" destOrd="0" presId="urn:microsoft.com/office/officeart/2008/layout/LinedList"/>
    <dgm:cxn modelId="{C7BB787B-6845-476E-8644-544A964E9A3D}" type="presParOf" srcId="{B2F61C5E-1F71-473C-AA28-4D34AE8656A8}" destId="{1EC26EC7-9F6D-4E24-A7EC-4DDB6BF7D359}" srcOrd="2" destOrd="0" presId="urn:microsoft.com/office/officeart/2008/layout/LinedList"/>
    <dgm:cxn modelId="{3AD7C7F7-AA58-4091-AB31-92719A5E6EAA}" type="presParOf" srcId="{4D167E89-2C24-47D9-B1C0-C8F5B6A40C2A}" destId="{C6613EE1-792D-41A3-845C-B76747C7BBAA}" srcOrd="2" destOrd="0" presId="urn:microsoft.com/office/officeart/2008/layout/LinedList"/>
    <dgm:cxn modelId="{2C6B7376-5333-41FB-9EF3-7B9D8387B582}" type="presParOf" srcId="{4D167E89-2C24-47D9-B1C0-C8F5B6A40C2A}" destId="{50231A26-E889-4975-B089-1B3FAFF7103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A16EAE-DFA2-4E6D-AC8A-529628C09738}" type="doc">
      <dgm:prSet loTypeId="urn:microsoft.com/office/officeart/2005/8/layout/hProcess7" loCatId="list" qsTypeId="urn:microsoft.com/office/officeart/2005/8/quickstyle/simple1" qsCatId="simple" csTypeId="urn:microsoft.com/office/officeart/2005/8/colors/colorful5" csCatId="colorful" phldr="1"/>
      <dgm:spPr/>
      <dgm:t>
        <a:bodyPr/>
        <a:lstStyle/>
        <a:p>
          <a:endParaRPr lang="en-US"/>
        </a:p>
      </dgm:t>
    </dgm:pt>
    <dgm:pt modelId="{5453A402-70F3-475A-AEC7-5F0D2F5F0E52}">
      <dgm:prSet phldrT="[Text]" phldr="1"/>
      <dgm:spPr/>
      <dgm:t>
        <a:bodyPr/>
        <a:lstStyle/>
        <a:p>
          <a:endParaRPr lang="en-US"/>
        </a:p>
      </dgm:t>
    </dgm:pt>
    <dgm:pt modelId="{B5F18720-CB64-4DD3-BD4B-B118F2E67783}" type="parTrans" cxnId="{B1AD491D-6FD1-4A5E-8B6D-784A168AD2E7}">
      <dgm:prSet/>
      <dgm:spPr/>
      <dgm:t>
        <a:bodyPr/>
        <a:lstStyle/>
        <a:p>
          <a:endParaRPr lang="en-US"/>
        </a:p>
      </dgm:t>
    </dgm:pt>
    <dgm:pt modelId="{05D43D6B-BE4B-41E3-A04B-713F0F6865C1}" type="sibTrans" cxnId="{B1AD491D-6FD1-4A5E-8B6D-784A168AD2E7}">
      <dgm:prSet/>
      <dgm:spPr/>
      <dgm:t>
        <a:bodyPr/>
        <a:lstStyle/>
        <a:p>
          <a:endParaRPr lang="en-US"/>
        </a:p>
      </dgm:t>
    </dgm:pt>
    <dgm:pt modelId="{CDB9BA78-B963-48A7-8F0B-166C0F6A624B}">
      <dgm:prSet phldrT="[Text]"/>
      <dgm:spPr/>
      <dgm:t>
        <a:bodyPr/>
        <a:lstStyle/>
        <a:p>
          <a:r>
            <a:rPr lang="en-US" dirty="0"/>
            <a:t>Chapter 6 of Foreign Trade Policy 2015-20</a:t>
          </a:r>
        </a:p>
      </dgm:t>
    </dgm:pt>
    <dgm:pt modelId="{FD4EC9B9-2C8C-49F6-9B51-ABCA6DB81005}" type="parTrans" cxnId="{D4ED4DE4-52BD-492E-BA3F-0BD7D393AC2F}">
      <dgm:prSet/>
      <dgm:spPr/>
      <dgm:t>
        <a:bodyPr/>
        <a:lstStyle/>
        <a:p>
          <a:endParaRPr lang="en-US"/>
        </a:p>
      </dgm:t>
    </dgm:pt>
    <dgm:pt modelId="{F9061E43-5CE3-401B-9B23-A30B5BE63783}" type="sibTrans" cxnId="{D4ED4DE4-52BD-492E-BA3F-0BD7D393AC2F}">
      <dgm:prSet/>
      <dgm:spPr/>
      <dgm:t>
        <a:bodyPr/>
        <a:lstStyle/>
        <a:p>
          <a:endParaRPr lang="en-US"/>
        </a:p>
      </dgm:t>
    </dgm:pt>
    <dgm:pt modelId="{3398CA11-949B-4BB9-A03E-C1D01819DFAD}">
      <dgm:prSet phldrT="[Text]" phldr="1"/>
      <dgm:spPr/>
      <dgm:t>
        <a:bodyPr/>
        <a:lstStyle/>
        <a:p>
          <a:endParaRPr lang="en-US" dirty="0"/>
        </a:p>
      </dgm:t>
    </dgm:pt>
    <dgm:pt modelId="{3F7A0BDD-9AE9-4458-996C-CAC73123DD51}" type="parTrans" cxnId="{53C2285A-5C9B-4C66-8126-14E0AE667103}">
      <dgm:prSet/>
      <dgm:spPr/>
      <dgm:t>
        <a:bodyPr/>
        <a:lstStyle/>
        <a:p>
          <a:endParaRPr lang="en-US"/>
        </a:p>
      </dgm:t>
    </dgm:pt>
    <dgm:pt modelId="{CE620D75-F1BD-4DD9-8C69-91ABCB944004}" type="sibTrans" cxnId="{53C2285A-5C9B-4C66-8126-14E0AE667103}">
      <dgm:prSet/>
      <dgm:spPr/>
      <dgm:t>
        <a:bodyPr/>
        <a:lstStyle/>
        <a:p>
          <a:endParaRPr lang="en-US"/>
        </a:p>
      </dgm:t>
    </dgm:pt>
    <dgm:pt modelId="{E9114852-8DC9-4CD7-838D-89DAC8DFF710}">
      <dgm:prSet phldrT="[Text]"/>
      <dgm:spPr/>
      <dgm:t>
        <a:bodyPr/>
        <a:lstStyle/>
        <a:p>
          <a:r>
            <a:rPr lang="en-US" dirty="0"/>
            <a:t>Notification 52/2003 - Customs</a:t>
          </a:r>
        </a:p>
      </dgm:t>
    </dgm:pt>
    <dgm:pt modelId="{B952118A-E7EC-4583-919E-0CB3E1E6D1AA}" type="parTrans" cxnId="{F558D24F-5FAC-4618-9117-FF98F677D3D7}">
      <dgm:prSet/>
      <dgm:spPr/>
      <dgm:t>
        <a:bodyPr/>
        <a:lstStyle/>
        <a:p>
          <a:endParaRPr lang="en-US"/>
        </a:p>
      </dgm:t>
    </dgm:pt>
    <dgm:pt modelId="{9D6CB8FF-BE8A-4E21-A983-AFD5F131EB93}" type="sibTrans" cxnId="{F558D24F-5FAC-4618-9117-FF98F677D3D7}">
      <dgm:prSet/>
      <dgm:spPr/>
      <dgm:t>
        <a:bodyPr/>
        <a:lstStyle/>
        <a:p>
          <a:endParaRPr lang="en-US"/>
        </a:p>
      </dgm:t>
    </dgm:pt>
    <dgm:pt modelId="{65BA7E6D-6212-46E0-ADF3-8CC7D999D4BF}" type="pres">
      <dgm:prSet presAssocID="{1CA16EAE-DFA2-4E6D-AC8A-529628C09738}" presName="Name0" presStyleCnt="0">
        <dgm:presLayoutVars>
          <dgm:dir/>
          <dgm:animLvl val="lvl"/>
          <dgm:resizeHandles val="exact"/>
        </dgm:presLayoutVars>
      </dgm:prSet>
      <dgm:spPr/>
    </dgm:pt>
    <dgm:pt modelId="{97ECD60B-9CAA-4D03-9BA4-18DB94599E0C}" type="pres">
      <dgm:prSet presAssocID="{5453A402-70F3-475A-AEC7-5F0D2F5F0E52}" presName="compositeNode" presStyleCnt="0">
        <dgm:presLayoutVars>
          <dgm:bulletEnabled val="1"/>
        </dgm:presLayoutVars>
      </dgm:prSet>
      <dgm:spPr/>
    </dgm:pt>
    <dgm:pt modelId="{453B1B7A-4246-4CE4-BBDF-753BD2F989B3}" type="pres">
      <dgm:prSet presAssocID="{5453A402-70F3-475A-AEC7-5F0D2F5F0E52}" presName="bgRect" presStyleLbl="node1" presStyleIdx="0" presStyleCnt="2"/>
      <dgm:spPr/>
    </dgm:pt>
    <dgm:pt modelId="{01B5AE14-AADC-45E5-B139-6E8B776953E7}" type="pres">
      <dgm:prSet presAssocID="{5453A402-70F3-475A-AEC7-5F0D2F5F0E52}" presName="parentNode" presStyleLbl="node1" presStyleIdx="0" presStyleCnt="2">
        <dgm:presLayoutVars>
          <dgm:chMax val="0"/>
          <dgm:bulletEnabled val="1"/>
        </dgm:presLayoutVars>
      </dgm:prSet>
      <dgm:spPr/>
    </dgm:pt>
    <dgm:pt modelId="{7D3032CD-B282-4A2B-963E-7C8804989D24}" type="pres">
      <dgm:prSet presAssocID="{5453A402-70F3-475A-AEC7-5F0D2F5F0E52}" presName="childNode" presStyleLbl="node1" presStyleIdx="0" presStyleCnt="2">
        <dgm:presLayoutVars>
          <dgm:bulletEnabled val="1"/>
        </dgm:presLayoutVars>
      </dgm:prSet>
      <dgm:spPr/>
    </dgm:pt>
    <dgm:pt modelId="{E2967E53-E032-43CC-B7F5-B0825187F410}" type="pres">
      <dgm:prSet presAssocID="{05D43D6B-BE4B-41E3-A04B-713F0F6865C1}" presName="hSp" presStyleCnt="0"/>
      <dgm:spPr/>
    </dgm:pt>
    <dgm:pt modelId="{FA9B06DC-9BE8-430E-AA0D-5E6ADB2DEC75}" type="pres">
      <dgm:prSet presAssocID="{05D43D6B-BE4B-41E3-A04B-713F0F6865C1}" presName="vProcSp" presStyleCnt="0"/>
      <dgm:spPr/>
    </dgm:pt>
    <dgm:pt modelId="{63EB0823-8232-4BE2-A120-B7000D743384}" type="pres">
      <dgm:prSet presAssocID="{05D43D6B-BE4B-41E3-A04B-713F0F6865C1}" presName="vSp1" presStyleCnt="0"/>
      <dgm:spPr/>
    </dgm:pt>
    <dgm:pt modelId="{0E3F56FB-6341-4770-ADD9-0BCE962C5730}" type="pres">
      <dgm:prSet presAssocID="{05D43D6B-BE4B-41E3-A04B-713F0F6865C1}" presName="simulatedConn" presStyleLbl="solidFgAcc1" presStyleIdx="0" presStyleCnt="1"/>
      <dgm:spPr/>
    </dgm:pt>
    <dgm:pt modelId="{3AACC33D-7D1F-41D7-8611-7FAEC3F4EC67}" type="pres">
      <dgm:prSet presAssocID="{05D43D6B-BE4B-41E3-A04B-713F0F6865C1}" presName="vSp2" presStyleCnt="0"/>
      <dgm:spPr/>
    </dgm:pt>
    <dgm:pt modelId="{F9C6F56A-65EF-4962-B2F1-789B3F43D77F}" type="pres">
      <dgm:prSet presAssocID="{05D43D6B-BE4B-41E3-A04B-713F0F6865C1}" presName="sibTrans" presStyleCnt="0"/>
      <dgm:spPr/>
    </dgm:pt>
    <dgm:pt modelId="{522FD453-AA44-496F-805A-E550ECEC99C1}" type="pres">
      <dgm:prSet presAssocID="{3398CA11-949B-4BB9-A03E-C1D01819DFAD}" presName="compositeNode" presStyleCnt="0">
        <dgm:presLayoutVars>
          <dgm:bulletEnabled val="1"/>
        </dgm:presLayoutVars>
      </dgm:prSet>
      <dgm:spPr/>
    </dgm:pt>
    <dgm:pt modelId="{7335C792-95CF-4E5D-B40A-904567EA7C12}" type="pres">
      <dgm:prSet presAssocID="{3398CA11-949B-4BB9-A03E-C1D01819DFAD}" presName="bgRect" presStyleLbl="node1" presStyleIdx="1" presStyleCnt="2"/>
      <dgm:spPr/>
    </dgm:pt>
    <dgm:pt modelId="{C57FC716-2130-4B1C-B5F2-4D1FD4BDDB16}" type="pres">
      <dgm:prSet presAssocID="{3398CA11-949B-4BB9-A03E-C1D01819DFAD}" presName="parentNode" presStyleLbl="node1" presStyleIdx="1" presStyleCnt="2">
        <dgm:presLayoutVars>
          <dgm:chMax val="0"/>
          <dgm:bulletEnabled val="1"/>
        </dgm:presLayoutVars>
      </dgm:prSet>
      <dgm:spPr/>
    </dgm:pt>
    <dgm:pt modelId="{FBE5C5C8-5D65-4041-9E67-9ECF36AE47F4}" type="pres">
      <dgm:prSet presAssocID="{3398CA11-949B-4BB9-A03E-C1D01819DFAD}" presName="childNode" presStyleLbl="node1" presStyleIdx="1" presStyleCnt="2">
        <dgm:presLayoutVars>
          <dgm:bulletEnabled val="1"/>
        </dgm:presLayoutVars>
      </dgm:prSet>
      <dgm:spPr/>
    </dgm:pt>
  </dgm:ptLst>
  <dgm:cxnLst>
    <dgm:cxn modelId="{B87BBF17-613A-45CA-BC36-6F86913B2476}" type="presOf" srcId="{1CA16EAE-DFA2-4E6D-AC8A-529628C09738}" destId="{65BA7E6D-6212-46E0-ADF3-8CC7D999D4BF}" srcOrd="0" destOrd="0" presId="urn:microsoft.com/office/officeart/2005/8/layout/hProcess7"/>
    <dgm:cxn modelId="{B1AD491D-6FD1-4A5E-8B6D-784A168AD2E7}" srcId="{1CA16EAE-DFA2-4E6D-AC8A-529628C09738}" destId="{5453A402-70F3-475A-AEC7-5F0D2F5F0E52}" srcOrd="0" destOrd="0" parTransId="{B5F18720-CB64-4DD3-BD4B-B118F2E67783}" sibTransId="{05D43D6B-BE4B-41E3-A04B-713F0F6865C1}"/>
    <dgm:cxn modelId="{06DC223A-53F0-4CD4-A64C-04A619B0F644}" type="presOf" srcId="{5453A402-70F3-475A-AEC7-5F0D2F5F0E52}" destId="{01B5AE14-AADC-45E5-B139-6E8B776953E7}" srcOrd="1" destOrd="0" presId="urn:microsoft.com/office/officeart/2005/8/layout/hProcess7"/>
    <dgm:cxn modelId="{49C21261-FB63-40D0-AACC-CA63DC1219FB}" type="presOf" srcId="{3398CA11-949B-4BB9-A03E-C1D01819DFAD}" destId="{C57FC716-2130-4B1C-B5F2-4D1FD4BDDB16}" srcOrd="1" destOrd="0" presId="urn:microsoft.com/office/officeart/2005/8/layout/hProcess7"/>
    <dgm:cxn modelId="{F558D24F-5FAC-4618-9117-FF98F677D3D7}" srcId="{3398CA11-949B-4BB9-A03E-C1D01819DFAD}" destId="{E9114852-8DC9-4CD7-838D-89DAC8DFF710}" srcOrd="0" destOrd="0" parTransId="{B952118A-E7EC-4583-919E-0CB3E1E6D1AA}" sibTransId="{9D6CB8FF-BE8A-4E21-A983-AFD5F131EB93}"/>
    <dgm:cxn modelId="{53C2285A-5C9B-4C66-8126-14E0AE667103}" srcId="{1CA16EAE-DFA2-4E6D-AC8A-529628C09738}" destId="{3398CA11-949B-4BB9-A03E-C1D01819DFAD}" srcOrd="1" destOrd="0" parTransId="{3F7A0BDD-9AE9-4458-996C-CAC73123DD51}" sibTransId="{CE620D75-F1BD-4DD9-8C69-91ABCB944004}"/>
    <dgm:cxn modelId="{03547988-53E3-41C1-88BA-6690643618F2}" type="presOf" srcId="{3398CA11-949B-4BB9-A03E-C1D01819DFAD}" destId="{7335C792-95CF-4E5D-B40A-904567EA7C12}" srcOrd="0" destOrd="0" presId="urn:microsoft.com/office/officeart/2005/8/layout/hProcess7"/>
    <dgm:cxn modelId="{6E018FA4-4F2E-4B96-9C3A-CF8D574C610E}" type="presOf" srcId="{CDB9BA78-B963-48A7-8F0B-166C0F6A624B}" destId="{7D3032CD-B282-4A2B-963E-7C8804989D24}" srcOrd="0" destOrd="0" presId="urn:microsoft.com/office/officeart/2005/8/layout/hProcess7"/>
    <dgm:cxn modelId="{C140D3A5-6458-46BA-ADA7-93BECADE339D}" type="presOf" srcId="{E9114852-8DC9-4CD7-838D-89DAC8DFF710}" destId="{FBE5C5C8-5D65-4041-9E67-9ECF36AE47F4}" srcOrd="0" destOrd="0" presId="urn:microsoft.com/office/officeart/2005/8/layout/hProcess7"/>
    <dgm:cxn modelId="{A81FB8C7-E5ED-4F7C-9340-5219869C96D4}" type="presOf" srcId="{5453A402-70F3-475A-AEC7-5F0D2F5F0E52}" destId="{453B1B7A-4246-4CE4-BBDF-753BD2F989B3}" srcOrd="0" destOrd="0" presId="urn:microsoft.com/office/officeart/2005/8/layout/hProcess7"/>
    <dgm:cxn modelId="{D4ED4DE4-52BD-492E-BA3F-0BD7D393AC2F}" srcId="{5453A402-70F3-475A-AEC7-5F0D2F5F0E52}" destId="{CDB9BA78-B963-48A7-8F0B-166C0F6A624B}" srcOrd="0" destOrd="0" parTransId="{FD4EC9B9-2C8C-49F6-9B51-ABCA6DB81005}" sibTransId="{F9061E43-5CE3-401B-9B23-A30B5BE63783}"/>
    <dgm:cxn modelId="{E6F75DEB-6EA5-4524-A493-B32B3CA883D0}" type="presParOf" srcId="{65BA7E6D-6212-46E0-ADF3-8CC7D999D4BF}" destId="{97ECD60B-9CAA-4D03-9BA4-18DB94599E0C}" srcOrd="0" destOrd="0" presId="urn:microsoft.com/office/officeart/2005/8/layout/hProcess7"/>
    <dgm:cxn modelId="{08336BFD-7855-4D14-816E-C4CE1C8C7922}" type="presParOf" srcId="{97ECD60B-9CAA-4D03-9BA4-18DB94599E0C}" destId="{453B1B7A-4246-4CE4-BBDF-753BD2F989B3}" srcOrd="0" destOrd="0" presId="urn:microsoft.com/office/officeart/2005/8/layout/hProcess7"/>
    <dgm:cxn modelId="{A6559118-3873-4A97-A9A1-8CC50409559D}" type="presParOf" srcId="{97ECD60B-9CAA-4D03-9BA4-18DB94599E0C}" destId="{01B5AE14-AADC-45E5-B139-6E8B776953E7}" srcOrd="1" destOrd="0" presId="urn:microsoft.com/office/officeart/2005/8/layout/hProcess7"/>
    <dgm:cxn modelId="{31DFF417-3B80-42EC-AB56-074565020DF4}" type="presParOf" srcId="{97ECD60B-9CAA-4D03-9BA4-18DB94599E0C}" destId="{7D3032CD-B282-4A2B-963E-7C8804989D24}" srcOrd="2" destOrd="0" presId="urn:microsoft.com/office/officeart/2005/8/layout/hProcess7"/>
    <dgm:cxn modelId="{0F7EF187-9E6C-462F-B4DD-5A2AB9913992}" type="presParOf" srcId="{65BA7E6D-6212-46E0-ADF3-8CC7D999D4BF}" destId="{E2967E53-E032-43CC-B7F5-B0825187F410}" srcOrd="1" destOrd="0" presId="urn:microsoft.com/office/officeart/2005/8/layout/hProcess7"/>
    <dgm:cxn modelId="{C755B558-8BE7-4C4D-999B-585707C026D1}" type="presParOf" srcId="{65BA7E6D-6212-46E0-ADF3-8CC7D999D4BF}" destId="{FA9B06DC-9BE8-430E-AA0D-5E6ADB2DEC75}" srcOrd="2" destOrd="0" presId="urn:microsoft.com/office/officeart/2005/8/layout/hProcess7"/>
    <dgm:cxn modelId="{D2A877E7-2145-4B8B-83A0-89C04D671E2E}" type="presParOf" srcId="{FA9B06DC-9BE8-430E-AA0D-5E6ADB2DEC75}" destId="{63EB0823-8232-4BE2-A120-B7000D743384}" srcOrd="0" destOrd="0" presId="urn:microsoft.com/office/officeart/2005/8/layout/hProcess7"/>
    <dgm:cxn modelId="{2B83B38D-DA3B-4E8F-8C75-8F7B92422A5E}" type="presParOf" srcId="{FA9B06DC-9BE8-430E-AA0D-5E6ADB2DEC75}" destId="{0E3F56FB-6341-4770-ADD9-0BCE962C5730}" srcOrd="1" destOrd="0" presId="urn:microsoft.com/office/officeart/2005/8/layout/hProcess7"/>
    <dgm:cxn modelId="{D79FF977-302B-4577-AFB7-32F3A2EB357D}" type="presParOf" srcId="{FA9B06DC-9BE8-430E-AA0D-5E6ADB2DEC75}" destId="{3AACC33D-7D1F-41D7-8611-7FAEC3F4EC67}" srcOrd="2" destOrd="0" presId="urn:microsoft.com/office/officeart/2005/8/layout/hProcess7"/>
    <dgm:cxn modelId="{8527AAFC-48D5-4EB5-A03F-748A712B2BEF}" type="presParOf" srcId="{65BA7E6D-6212-46E0-ADF3-8CC7D999D4BF}" destId="{F9C6F56A-65EF-4962-B2F1-789B3F43D77F}" srcOrd="3" destOrd="0" presId="urn:microsoft.com/office/officeart/2005/8/layout/hProcess7"/>
    <dgm:cxn modelId="{B541F4E4-B7CE-4253-B1C1-0A38F04D5045}" type="presParOf" srcId="{65BA7E6D-6212-46E0-ADF3-8CC7D999D4BF}" destId="{522FD453-AA44-496F-805A-E550ECEC99C1}" srcOrd="4" destOrd="0" presId="urn:microsoft.com/office/officeart/2005/8/layout/hProcess7"/>
    <dgm:cxn modelId="{C5DBEE6F-3D00-4908-8207-74C28E7821BF}" type="presParOf" srcId="{522FD453-AA44-496F-805A-E550ECEC99C1}" destId="{7335C792-95CF-4E5D-B40A-904567EA7C12}" srcOrd="0" destOrd="0" presId="urn:microsoft.com/office/officeart/2005/8/layout/hProcess7"/>
    <dgm:cxn modelId="{8FEAA856-7935-463B-944E-44AEB44C0638}" type="presParOf" srcId="{522FD453-AA44-496F-805A-E550ECEC99C1}" destId="{C57FC716-2130-4B1C-B5F2-4D1FD4BDDB16}" srcOrd="1" destOrd="0" presId="urn:microsoft.com/office/officeart/2005/8/layout/hProcess7"/>
    <dgm:cxn modelId="{17A3A1D0-577B-48D5-BCE4-A29860CF8E16}" type="presParOf" srcId="{522FD453-AA44-496F-805A-E550ECEC99C1}" destId="{FBE5C5C8-5D65-4041-9E67-9ECF36AE47F4}"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E8565-5D16-4514-89C6-FDDCA57309FD}">
      <dsp:nvSpPr>
        <dsp:cNvPr id="0" name=""/>
        <dsp:cNvSpPr/>
      </dsp:nvSpPr>
      <dsp:spPr>
        <a:xfrm>
          <a:off x="593857" y="0"/>
          <a:ext cx="6730380" cy="4584075"/>
        </a:xfrm>
        <a:prstGeom prst="rightArrow">
          <a:avLst/>
        </a:prstGeom>
        <a:gradFill rotWithShape="0">
          <a:gsLst>
            <a:gs pos="0">
              <a:schemeClr val="accent4">
                <a:tint val="40000"/>
                <a:hueOff val="0"/>
                <a:satOff val="0"/>
                <a:lumOff val="0"/>
                <a:alphaOff val="0"/>
                <a:satMod val="103000"/>
                <a:lumMod val="102000"/>
                <a:tint val="94000"/>
              </a:schemeClr>
            </a:gs>
            <a:gs pos="50000">
              <a:schemeClr val="accent4">
                <a:tint val="40000"/>
                <a:hueOff val="0"/>
                <a:satOff val="0"/>
                <a:lumOff val="0"/>
                <a:alphaOff val="0"/>
                <a:satMod val="110000"/>
                <a:lumMod val="100000"/>
                <a:shade val="100000"/>
              </a:schemeClr>
            </a:gs>
            <a:gs pos="100000">
              <a:schemeClr val="accent4">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E9DCB3FD-AAB1-4D07-A45F-69A29DFAB7EE}">
      <dsp:nvSpPr>
        <dsp:cNvPr id="0" name=""/>
        <dsp:cNvSpPr/>
      </dsp:nvSpPr>
      <dsp:spPr>
        <a:xfrm>
          <a:off x="403" y="1375222"/>
          <a:ext cx="2469238" cy="183363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ENTRY</a:t>
          </a:r>
        </a:p>
      </dsp:txBody>
      <dsp:txXfrm>
        <a:off x="89913" y="1464732"/>
        <a:ext cx="2290218" cy="1654610"/>
      </dsp:txXfrm>
    </dsp:sp>
    <dsp:sp modelId="{32893B0C-B3E5-4346-A563-B9954C6843D8}">
      <dsp:nvSpPr>
        <dsp:cNvPr id="0" name=""/>
        <dsp:cNvSpPr/>
      </dsp:nvSpPr>
      <dsp:spPr>
        <a:xfrm>
          <a:off x="2724428" y="1375222"/>
          <a:ext cx="2469238" cy="1833630"/>
        </a:xfrm>
        <a:prstGeom prst="roundRect">
          <a:avLst/>
        </a:prstGeom>
        <a:gradFill rotWithShape="0">
          <a:gsLst>
            <a:gs pos="0">
              <a:schemeClr val="accent4">
                <a:hueOff val="-750007"/>
                <a:satOff val="-45570"/>
                <a:lumOff val="-5490"/>
                <a:alphaOff val="0"/>
                <a:satMod val="103000"/>
                <a:lumMod val="102000"/>
                <a:tint val="94000"/>
              </a:schemeClr>
            </a:gs>
            <a:gs pos="50000">
              <a:schemeClr val="accent4">
                <a:hueOff val="-750007"/>
                <a:satOff val="-45570"/>
                <a:lumOff val="-5490"/>
                <a:alphaOff val="0"/>
                <a:satMod val="110000"/>
                <a:lumMod val="100000"/>
                <a:shade val="100000"/>
              </a:schemeClr>
            </a:gs>
            <a:gs pos="100000">
              <a:schemeClr val="accent4">
                <a:hueOff val="-750007"/>
                <a:satOff val="-45570"/>
                <a:lumOff val="-549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OPERATE</a:t>
          </a:r>
        </a:p>
      </dsp:txBody>
      <dsp:txXfrm>
        <a:off x="2813938" y="1464732"/>
        <a:ext cx="2290218" cy="1654610"/>
      </dsp:txXfrm>
    </dsp:sp>
    <dsp:sp modelId="{51024425-B647-4CF5-A46C-F9D889964743}">
      <dsp:nvSpPr>
        <dsp:cNvPr id="0" name=""/>
        <dsp:cNvSpPr/>
      </dsp:nvSpPr>
      <dsp:spPr>
        <a:xfrm>
          <a:off x="5448452" y="1375222"/>
          <a:ext cx="2469238" cy="1833630"/>
        </a:xfrm>
        <a:prstGeom prst="roundRect">
          <a:avLst/>
        </a:prstGeom>
        <a:gradFill rotWithShape="0">
          <a:gsLst>
            <a:gs pos="0">
              <a:schemeClr val="accent4">
                <a:hueOff val="-1500015"/>
                <a:satOff val="-91140"/>
                <a:lumOff val="-10981"/>
                <a:alphaOff val="0"/>
                <a:satMod val="103000"/>
                <a:lumMod val="102000"/>
                <a:tint val="94000"/>
              </a:schemeClr>
            </a:gs>
            <a:gs pos="50000">
              <a:schemeClr val="accent4">
                <a:hueOff val="-1500015"/>
                <a:satOff val="-91140"/>
                <a:lumOff val="-10981"/>
                <a:alphaOff val="0"/>
                <a:satMod val="110000"/>
                <a:lumMod val="100000"/>
                <a:shade val="100000"/>
              </a:schemeClr>
            </a:gs>
            <a:gs pos="100000">
              <a:schemeClr val="accent4">
                <a:hueOff val="-1500015"/>
                <a:satOff val="-91140"/>
                <a:lumOff val="-109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t>EXIT</a:t>
          </a:r>
        </a:p>
      </dsp:txBody>
      <dsp:txXfrm>
        <a:off x="5537962" y="1464732"/>
        <a:ext cx="2290218" cy="1654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B1B7A-4246-4CE4-BBDF-753BD2F989B3}">
      <dsp:nvSpPr>
        <dsp:cNvPr id="0" name=""/>
        <dsp:cNvSpPr/>
      </dsp:nvSpPr>
      <dsp:spPr>
        <a:xfrm>
          <a:off x="3219" y="886516"/>
          <a:ext cx="1936551" cy="2323861"/>
        </a:xfrm>
        <a:prstGeom prst="roundRect">
          <a:avLst>
            <a:gd name="adj" fmla="val 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en-US" sz="2200" kern="1200"/>
        </a:p>
      </dsp:txBody>
      <dsp:txXfrm rot="16200000">
        <a:off x="-755908" y="1645644"/>
        <a:ext cx="1905566" cy="387310"/>
      </dsp:txXfrm>
    </dsp:sp>
    <dsp:sp modelId="{7D3032CD-B282-4A2B-963E-7C8804989D24}">
      <dsp:nvSpPr>
        <dsp:cNvPr id="0" name=""/>
        <dsp:cNvSpPr/>
      </dsp:nvSpPr>
      <dsp:spPr>
        <a:xfrm>
          <a:off x="390529" y="886516"/>
          <a:ext cx="1442730" cy="232386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US" sz="2300" kern="1200" dirty="0"/>
            <a:t>Special Economic Zones Act, 2005</a:t>
          </a:r>
        </a:p>
      </dsp:txBody>
      <dsp:txXfrm>
        <a:off x="390529" y="886516"/>
        <a:ext cx="1442730" cy="2323861"/>
      </dsp:txXfrm>
    </dsp:sp>
    <dsp:sp modelId="{7335C792-95CF-4E5D-B40A-904567EA7C12}">
      <dsp:nvSpPr>
        <dsp:cNvPr id="0" name=""/>
        <dsp:cNvSpPr/>
      </dsp:nvSpPr>
      <dsp:spPr>
        <a:xfrm>
          <a:off x="2007550" y="886516"/>
          <a:ext cx="1936551" cy="2323861"/>
        </a:xfrm>
        <a:prstGeom prst="roundRect">
          <a:avLst>
            <a:gd name="adj" fmla="val 5000"/>
          </a:avLst>
        </a:prstGeom>
        <a:solidFill>
          <a:schemeClr val="accent5">
            <a:hueOff val="399995"/>
            <a:satOff val="29091"/>
            <a:lumOff val="67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en-US" sz="2200" kern="1200" dirty="0"/>
        </a:p>
      </dsp:txBody>
      <dsp:txXfrm rot="16200000">
        <a:off x="1248421" y="1645644"/>
        <a:ext cx="1905566" cy="387310"/>
      </dsp:txXfrm>
    </dsp:sp>
    <dsp:sp modelId="{0E3F56FB-6341-4770-ADD9-0BCE962C5730}">
      <dsp:nvSpPr>
        <dsp:cNvPr id="0" name=""/>
        <dsp:cNvSpPr/>
      </dsp:nvSpPr>
      <dsp:spPr>
        <a:xfrm rot="5400000">
          <a:off x="1846632" y="2731617"/>
          <a:ext cx="341201" cy="290482"/>
        </a:xfrm>
        <a:prstGeom prst="flowChartExtra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E5C5C8-5D65-4041-9E67-9ECF36AE47F4}">
      <dsp:nvSpPr>
        <dsp:cNvPr id="0" name=""/>
        <dsp:cNvSpPr/>
      </dsp:nvSpPr>
      <dsp:spPr>
        <a:xfrm>
          <a:off x="2394860" y="886516"/>
          <a:ext cx="1442730" cy="232386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US" sz="2300" kern="1200" dirty="0"/>
            <a:t>Special Economic Zones Rules, 2006</a:t>
          </a:r>
        </a:p>
      </dsp:txBody>
      <dsp:txXfrm>
        <a:off x="2394860" y="886516"/>
        <a:ext cx="1442730" cy="2323861"/>
      </dsp:txXfrm>
    </dsp:sp>
    <dsp:sp modelId="{35B1A759-2C14-441A-9AF1-87D3C135C5AC}">
      <dsp:nvSpPr>
        <dsp:cNvPr id="0" name=""/>
        <dsp:cNvSpPr/>
      </dsp:nvSpPr>
      <dsp:spPr>
        <a:xfrm>
          <a:off x="4011880" y="886516"/>
          <a:ext cx="1936551" cy="2323861"/>
        </a:xfrm>
        <a:prstGeom prst="roundRect">
          <a:avLst>
            <a:gd name="adj" fmla="val 5000"/>
          </a:avLst>
        </a:prstGeom>
        <a:solidFill>
          <a:schemeClr val="accent5">
            <a:hueOff val="799990"/>
            <a:satOff val="58183"/>
            <a:lumOff val="135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en-US" sz="2200" kern="1200" dirty="0"/>
        </a:p>
      </dsp:txBody>
      <dsp:txXfrm rot="16200000">
        <a:off x="3252752" y="1645644"/>
        <a:ext cx="1905566" cy="387310"/>
      </dsp:txXfrm>
    </dsp:sp>
    <dsp:sp modelId="{2B595534-7C66-47EF-A77D-33A7D3A909B1}">
      <dsp:nvSpPr>
        <dsp:cNvPr id="0" name=""/>
        <dsp:cNvSpPr/>
      </dsp:nvSpPr>
      <dsp:spPr>
        <a:xfrm rot="5400000">
          <a:off x="3850962" y="2731617"/>
          <a:ext cx="341201" cy="290482"/>
        </a:xfrm>
        <a:prstGeom prst="flowChartExtract">
          <a:avLst/>
        </a:prstGeom>
        <a:solidFill>
          <a:schemeClr val="lt1">
            <a:hueOff val="0"/>
            <a:satOff val="0"/>
            <a:lumOff val="0"/>
            <a:alphaOff val="0"/>
          </a:schemeClr>
        </a:solidFill>
        <a:ln w="12700" cap="flat" cmpd="sng" algn="ctr">
          <a:solidFill>
            <a:schemeClr val="accent5">
              <a:hueOff val="599993"/>
              <a:satOff val="43637"/>
              <a:lumOff val="10197"/>
              <a:alphaOff val="0"/>
            </a:schemeClr>
          </a:solidFill>
          <a:prstDash val="solid"/>
          <a:miter lim="800000"/>
        </a:ln>
        <a:effectLst/>
      </dsp:spPr>
      <dsp:style>
        <a:lnRef idx="2">
          <a:scrgbClr r="0" g="0" b="0"/>
        </a:lnRef>
        <a:fillRef idx="1">
          <a:scrgbClr r="0" g="0" b="0"/>
        </a:fillRef>
        <a:effectRef idx="0">
          <a:scrgbClr r="0" g="0" b="0"/>
        </a:effectRef>
        <a:fontRef idx="minor"/>
      </dsp:style>
    </dsp:sp>
    <dsp:sp modelId="{1547615E-EC8F-490B-9672-A8563B9FA90B}">
      <dsp:nvSpPr>
        <dsp:cNvPr id="0" name=""/>
        <dsp:cNvSpPr/>
      </dsp:nvSpPr>
      <dsp:spPr>
        <a:xfrm>
          <a:off x="4399190" y="886516"/>
          <a:ext cx="1442730" cy="232386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US" sz="2300" kern="1200" dirty="0"/>
            <a:t>Notification</a:t>
          </a:r>
        </a:p>
      </dsp:txBody>
      <dsp:txXfrm>
        <a:off x="4399190" y="886516"/>
        <a:ext cx="1442730" cy="2323861"/>
      </dsp:txXfrm>
    </dsp:sp>
    <dsp:sp modelId="{A150593A-5679-4A4F-80E2-4D0B45575759}">
      <dsp:nvSpPr>
        <dsp:cNvPr id="0" name=""/>
        <dsp:cNvSpPr/>
      </dsp:nvSpPr>
      <dsp:spPr>
        <a:xfrm>
          <a:off x="6016211" y="886516"/>
          <a:ext cx="1936551" cy="2323861"/>
        </a:xfrm>
        <a:prstGeom prst="roundRect">
          <a:avLst>
            <a:gd name="adj" fmla="val 5000"/>
          </a:avLst>
        </a:prstGeom>
        <a:solidFill>
          <a:schemeClr val="accent5">
            <a:hueOff val="1199985"/>
            <a:satOff val="87274"/>
            <a:lumOff val="20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5438" rIns="97790" bIns="0" numCol="1" spcCol="1270" anchor="t" anchorCtr="0">
          <a:noAutofit/>
        </a:bodyPr>
        <a:lstStyle/>
        <a:p>
          <a:pPr marL="0" lvl="0" indent="0" algn="r" defTabSz="977900">
            <a:lnSpc>
              <a:spcPct val="90000"/>
            </a:lnSpc>
            <a:spcBef>
              <a:spcPct val="0"/>
            </a:spcBef>
            <a:spcAft>
              <a:spcPct val="35000"/>
            </a:spcAft>
            <a:buNone/>
          </a:pPr>
          <a:endParaRPr lang="en-US" sz="2200" kern="1200" dirty="0"/>
        </a:p>
      </dsp:txBody>
      <dsp:txXfrm rot="16200000">
        <a:off x="5257083" y="1645644"/>
        <a:ext cx="1905566" cy="387310"/>
      </dsp:txXfrm>
    </dsp:sp>
    <dsp:sp modelId="{417BA3F8-2348-440A-A5AF-C6F524671144}">
      <dsp:nvSpPr>
        <dsp:cNvPr id="0" name=""/>
        <dsp:cNvSpPr/>
      </dsp:nvSpPr>
      <dsp:spPr>
        <a:xfrm rot="5400000">
          <a:off x="5855293" y="2731617"/>
          <a:ext cx="341201" cy="290482"/>
        </a:xfrm>
        <a:prstGeom prst="flowChartExtract">
          <a:avLst/>
        </a:prstGeom>
        <a:solidFill>
          <a:schemeClr val="lt1">
            <a:hueOff val="0"/>
            <a:satOff val="0"/>
            <a:lumOff val="0"/>
            <a:alphaOff val="0"/>
          </a:schemeClr>
        </a:solidFill>
        <a:ln w="12700" cap="flat" cmpd="sng" algn="ctr">
          <a:solidFill>
            <a:schemeClr val="accent5">
              <a:hueOff val="1199985"/>
              <a:satOff val="87274"/>
              <a:lumOff val="20393"/>
              <a:alphaOff val="0"/>
            </a:schemeClr>
          </a:solidFill>
          <a:prstDash val="solid"/>
          <a:miter lim="800000"/>
        </a:ln>
        <a:effectLst/>
      </dsp:spPr>
      <dsp:style>
        <a:lnRef idx="2">
          <a:scrgbClr r="0" g="0" b="0"/>
        </a:lnRef>
        <a:fillRef idx="1">
          <a:scrgbClr r="0" g="0" b="0"/>
        </a:fillRef>
        <a:effectRef idx="0">
          <a:scrgbClr r="0" g="0" b="0"/>
        </a:effectRef>
        <a:fontRef idx="minor"/>
      </dsp:style>
    </dsp:sp>
    <dsp:sp modelId="{796ECCC2-B887-445F-ADEC-D7F8561FC024}">
      <dsp:nvSpPr>
        <dsp:cNvPr id="0" name=""/>
        <dsp:cNvSpPr/>
      </dsp:nvSpPr>
      <dsp:spPr>
        <a:xfrm>
          <a:off x="6403521" y="886516"/>
          <a:ext cx="1442730" cy="2323861"/>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22350">
            <a:lnSpc>
              <a:spcPct val="90000"/>
            </a:lnSpc>
            <a:spcBef>
              <a:spcPct val="0"/>
            </a:spcBef>
            <a:spcAft>
              <a:spcPct val="35000"/>
            </a:spcAft>
            <a:buNone/>
          </a:pPr>
          <a:r>
            <a:rPr lang="en-US" sz="2300" kern="1200" dirty="0"/>
            <a:t>Instructions</a:t>
          </a:r>
        </a:p>
      </dsp:txBody>
      <dsp:txXfrm>
        <a:off x="6403521" y="886516"/>
        <a:ext cx="1442730" cy="23238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E72BE-EB4B-411A-ADF9-FB9883FA739F}">
      <dsp:nvSpPr>
        <dsp:cNvPr id="0" name=""/>
        <dsp:cNvSpPr/>
      </dsp:nvSpPr>
      <dsp:spPr>
        <a:xfrm>
          <a:off x="0" y="616"/>
          <a:ext cx="8580440" cy="0"/>
        </a:xfrm>
        <a:prstGeom prst="line">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997F4C-01F7-4F9A-BE25-04617ED3187E}">
      <dsp:nvSpPr>
        <dsp:cNvPr id="0" name=""/>
        <dsp:cNvSpPr/>
      </dsp:nvSpPr>
      <dsp:spPr>
        <a:xfrm>
          <a:off x="0" y="616"/>
          <a:ext cx="1716088" cy="1010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Board of Approval (‘</a:t>
          </a:r>
          <a:r>
            <a:rPr lang="en-IN" sz="1600" kern="1200" dirty="0" err="1">
              <a:latin typeface="Arial" panose="020B0604020202020204" pitchFamily="34" charset="0"/>
              <a:cs typeface="Arial" panose="020B0604020202020204" pitchFamily="34" charset="0"/>
            </a:rPr>
            <a:t>BoA</a:t>
          </a:r>
          <a:r>
            <a:rPr lang="en-IN" sz="1600" kern="1200" dirty="0">
              <a:latin typeface="Arial" panose="020B0604020202020204" pitchFamily="34" charset="0"/>
              <a:cs typeface="Arial" panose="020B0604020202020204" pitchFamily="34" charset="0"/>
            </a:rPr>
            <a:t>’)</a:t>
          </a:r>
        </a:p>
      </dsp:txBody>
      <dsp:txXfrm>
        <a:off x="0" y="616"/>
        <a:ext cx="1716088" cy="1010038"/>
      </dsp:txXfrm>
    </dsp:sp>
    <dsp:sp modelId="{C9DF9EC3-8E0E-4EC2-A501-11CB27C916CC}">
      <dsp:nvSpPr>
        <dsp:cNvPr id="0" name=""/>
        <dsp:cNvSpPr/>
      </dsp:nvSpPr>
      <dsp:spPr>
        <a:xfrm>
          <a:off x="1844794" y="16398"/>
          <a:ext cx="6735645" cy="31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Approving proposals to set up SEZs</a:t>
          </a:r>
        </a:p>
      </dsp:txBody>
      <dsp:txXfrm>
        <a:off x="1844794" y="16398"/>
        <a:ext cx="6735645" cy="315637"/>
      </dsp:txXfrm>
    </dsp:sp>
    <dsp:sp modelId="{7D435294-16D6-44BF-BDC4-581D87F44A1C}">
      <dsp:nvSpPr>
        <dsp:cNvPr id="0" name=""/>
        <dsp:cNvSpPr/>
      </dsp:nvSpPr>
      <dsp:spPr>
        <a:xfrm>
          <a:off x="1716088" y="332035"/>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1F06B3-A844-4470-B886-BB73C64BCC97}">
      <dsp:nvSpPr>
        <dsp:cNvPr id="0" name=""/>
        <dsp:cNvSpPr/>
      </dsp:nvSpPr>
      <dsp:spPr>
        <a:xfrm>
          <a:off x="1844794" y="347817"/>
          <a:ext cx="6735645" cy="31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Approval of “authorised operations” in an SEZ	</a:t>
          </a:r>
        </a:p>
      </dsp:txBody>
      <dsp:txXfrm>
        <a:off x="1844794" y="347817"/>
        <a:ext cx="6735645" cy="315637"/>
      </dsp:txXfrm>
    </dsp:sp>
    <dsp:sp modelId="{6BC1B666-EC87-4C05-A871-5B1A27F4C9F6}">
      <dsp:nvSpPr>
        <dsp:cNvPr id="0" name=""/>
        <dsp:cNvSpPr/>
      </dsp:nvSpPr>
      <dsp:spPr>
        <a:xfrm>
          <a:off x="1716088" y="663454"/>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7A2A15-F17B-45DC-898E-C7053204B080}">
      <dsp:nvSpPr>
        <dsp:cNvPr id="0" name=""/>
        <dsp:cNvSpPr/>
      </dsp:nvSpPr>
      <dsp:spPr>
        <a:xfrm>
          <a:off x="1844794" y="679236"/>
          <a:ext cx="6735645" cy="31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Approvals for infrastructure provision (through co-developers, </a:t>
          </a:r>
          <a:r>
            <a:rPr lang="en-IN" sz="1600" kern="1200" dirty="0" err="1">
              <a:latin typeface="Arial" panose="020B0604020202020204" pitchFamily="34" charset="0"/>
              <a:cs typeface="Arial" panose="020B0604020202020204" pitchFamily="34" charset="0"/>
            </a:rPr>
            <a:t>etc</a:t>
          </a:r>
          <a:r>
            <a:rPr lang="en-IN" sz="1600" kern="1200" dirty="0">
              <a:latin typeface="Arial" panose="020B0604020202020204" pitchFamily="34" charset="0"/>
              <a:cs typeface="Arial" panose="020B0604020202020204" pitchFamily="34" charset="0"/>
            </a:rPr>
            <a:t>)</a:t>
          </a:r>
        </a:p>
      </dsp:txBody>
      <dsp:txXfrm>
        <a:off x="1844794" y="679236"/>
        <a:ext cx="6735645" cy="315637"/>
      </dsp:txXfrm>
    </dsp:sp>
    <dsp:sp modelId="{91EECE22-52F4-45CE-8DA2-EF9E5F104BBA}">
      <dsp:nvSpPr>
        <dsp:cNvPr id="0" name=""/>
        <dsp:cNvSpPr/>
      </dsp:nvSpPr>
      <dsp:spPr>
        <a:xfrm>
          <a:off x="1716088" y="994873"/>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18AD970-ED35-4DBC-BD83-4A3F77739EE2}">
      <dsp:nvSpPr>
        <dsp:cNvPr id="0" name=""/>
        <dsp:cNvSpPr/>
      </dsp:nvSpPr>
      <dsp:spPr>
        <a:xfrm>
          <a:off x="0" y="1010655"/>
          <a:ext cx="8580440" cy="0"/>
        </a:xfrm>
        <a:prstGeom prst="line">
          <a:avLst/>
        </a:prstGeom>
        <a:solidFill>
          <a:schemeClr val="accent2">
            <a:shade val="80000"/>
            <a:hueOff val="-26268"/>
            <a:satOff val="1113"/>
            <a:lumOff val="5253"/>
            <a:alphaOff val="0"/>
          </a:schemeClr>
        </a:solidFill>
        <a:ln w="12700" cap="flat" cmpd="sng" algn="ctr">
          <a:solidFill>
            <a:schemeClr val="accent2">
              <a:shade val="80000"/>
              <a:hueOff val="-26268"/>
              <a:satOff val="1113"/>
              <a:lumOff val="52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1A4444-A616-4E65-8672-DBC7C83F546D}">
      <dsp:nvSpPr>
        <dsp:cNvPr id="0" name=""/>
        <dsp:cNvSpPr/>
      </dsp:nvSpPr>
      <dsp:spPr>
        <a:xfrm>
          <a:off x="0" y="1010655"/>
          <a:ext cx="1716088" cy="1010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Unit Approval Committee </a:t>
          </a:r>
        </a:p>
      </dsp:txBody>
      <dsp:txXfrm>
        <a:off x="0" y="1010655"/>
        <a:ext cx="1716088" cy="1010038"/>
      </dsp:txXfrm>
    </dsp:sp>
    <dsp:sp modelId="{0172DFED-DB6A-453A-9AC6-92149170077C}">
      <dsp:nvSpPr>
        <dsp:cNvPr id="0" name=""/>
        <dsp:cNvSpPr/>
      </dsp:nvSpPr>
      <dsp:spPr>
        <a:xfrm>
          <a:off x="1844794" y="1026437"/>
          <a:ext cx="6735645" cy="31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Approve proposals for establishment of SEZ units</a:t>
          </a:r>
        </a:p>
      </dsp:txBody>
      <dsp:txXfrm>
        <a:off x="1844794" y="1026437"/>
        <a:ext cx="6735645" cy="315637"/>
      </dsp:txXfrm>
    </dsp:sp>
    <dsp:sp modelId="{F91DE230-3468-4333-9111-C1854E2E0432}">
      <dsp:nvSpPr>
        <dsp:cNvPr id="0" name=""/>
        <dsp:cNvSpPr/>
      </dsp:nvSpPr>
      <dsp:spPr>
        <a:xfrm>
          <a:off x="1716088" y="1342074"/>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3ABADA-C729-49D5-9AEB-9AD5ABA3306A}">
      <dsp:nvSpPr>
        <dsp:cNvPr id="0" name=""/>
        <dsp:cNvSpPr/>
      </dsp:nvSpPr>
      <dsp:spPr>
        <a:xfrm>
          <a:off x="1844794" y="1357855"/>
          <a:ext cx="6735645" cy="31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Monitor compliance by SEZ Developers, Units</a:t>
          </a:r>
        </a:p>
      </dsp:txBody>
      <dsp:txXfrm>
        <a:off x="1844794" y="1357855"/>
        <a:ext cx="6735645" cy="315637"/>
      </dsp:txXfrm>
    </dsp:sp>
    <dsp:sp modelId="{168E6345-3A14-40BE-A443-DEAAB464649D}">
      <dsp:nvSpPr>
        <dsp:cNvPr id="0" name=""/>
        <dsp:cNvSpPr/>
      </dsp:nvSpPr>
      <dsp:spPr>
        <a:xfrm>
          <a:off x="1716088" y="1673492"/>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B79C38-4B1A-4266-AD50-5EDE7153C15D}">
      <dsp:nvSpPr>
        <dsp:cNvPr id="0" name=""/>
        <dsp:cNvSpPr/>
      </dsp:nvSpPr>
      <dsp:spPr>
        <a:xfrm>
          <a:off x="1844794" y="1689274"/>
          <a:ext cx="6735645" cy="315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Approve transfer of the unit</a:t>
          </a:r>
        </a:p>
      </dsp:txBody>
      <dsp:txXfrm>
        <a:off x="1844794" y="1689274"/>
        <a:ext cx="6735645" cy="315637"/>
      </dsp:txXfrm>
    </dsp:sp>
    <dsp:sp modelId="{14BFC568-C5EC-4B88-87DC-0620A7F248B8}">
      <dsp:nvSpPr>
        <dsp:cNvPr id="0" name=""/>
        <dsp:cNvSpPr/>
      </dsp:nvSpPr>
      <dsp:spPr>
        <a:xfrm>
          <a:off x="1716088" y="2004911"/>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E54E12-2398-4FD8-9BEA-731005DE7C2A}">
      <dsp:nvSpPr>
        <dsp:cNvPr id="0" name=""/>
        <dsp:cNvSpPr/>
      </dsp:nvSpPr>
      <dsp:spPr>
        <a:xfrm>
          <a:off x="0" y="2020693"/>
          <a:ext cx="8580440" cy="0"/>
        </a:xfrm>
        <a:prstGeom prst="line">
          <a:avLst/>
        </a:prstGeom>
        <a:solidFill>
          <a:schemeClr val="accent2">
            <a:shade val="80000"/>
            <a:hueOff val="-52536"/>
            <a:satOff val="2227"/>
            <a:lumOff val="10506"/>
            <a:alphaOff val="0"/>
          </a:schemeClr>
        </a:solidFill>
        <a:ln w="12700" cap="flat" cmpd="sng" algn="ctr">
          <a:solidFill>
            <a:schemeClr val="accent2">
              <a:shade val="80000"/>
              <a:hueOff val="-52536"/>
              <a:satOff val="2227"/>
              <a:lumOff val="105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D2C06A-3B98-4680-BDEA-BA4892EB4A67}">
      <dsp:nvSpPr>
        <dsp:cNvPr id="0" name=""/>
        <dsp:cNvSpPr/>
      </dsp:nvSpPr>
      <dsp:spPr>
        <a:xfrm>
          <a:off x="0" y="2020693"/>
          <a:ext cx="1716088" cy="1010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Development Commissioner</a:t>
          </a:r>
        </a:p>
      </dsp:txBody>
      <dsp:txXfrm>
        <a:off x="0" y="2020693"/>
        <a:ext cx="1716088" cy="1010038"/>
      </dsp:txXfrm>
    </dsp:sp>
    <dsp:sp modelId="{9C34F3BA-8A03-4D08-BE6E-C6752CA9D8C4}">
      <dsp:nvSpPr>
        <dsp:cNvPr id="0" name=""/>
        <dsp:cNvSpPr/>
      </dsp:nvSpPr>
      <dsp:spPr>
        <a:xfrm>
          <a:off x="1844794" y="2066559"/>
          <a:ext cx="6735645" cy="917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Act as the Chief Executive Officer for the SEZ	</a:t>
          </a:r>
        </a:p>
      </dsp:txBody>
      <dsp:txXfrm>
        <a:off x="1844794" y="2066559"/>
        <a:ext cx="6735645" cy="917320"/>
      </dsp:txXfrm>
    </dsp:sp>
    <dsp:sp modelId="{E33CB259-2222-43AB-9C99-80FE695162A5}">
      <dsp:nvSpPr>
        <dsp:cNvPr id="0" name=""/>
        <dsp:cNvSpPr/>
      </dsp:nvSpPr>
      <dsp:spPr>
        <a:xfrm>
          <a:off x="1716088" y="2983879"/>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01A08E-9FC5-474F-93AC-374175232A32}">
      <dsp:nvSpPr>
        <dsp:cNvPr id="0" name=""/>
        <dsp:cNvSpPr/>
      </dsp:nvSpPr>
      <dsp:spPr>
        <a:xfrm>
          <a:off x="0" y="3030732"/>
          <a:ext cx="8580440" cy="0"/>
        </a:xfrm>
        <a:prstGeom prst="line">
          <a:avLst/>
        </a:prstGeom>
        <a:solidFill>
          <a:schemeClr val="accent2">
            <a:shade val="80000"/>
            <a:hueOff val="-78803"/>
            <a:satOff val="3340"/>
            <a:lumOff val="15759"/>
            <a:alphaOff val="0"/>
          </a:schemeClr>
        </a:solidFill>
        <a:ln w="12700" cap="flat" cmpd="sng" algn="ctr">
          <a:solidFill>
            <a:schemeClr val="accent2">
              <a:shade val="80000"/>
              <a:hueOff val="-78803"/>
              <a:satOff val="3340"/>
              <a:lumOff val="157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816729-92DE-4D7E-BBE1-1B3EC53C16BF}">
      <dsp:nvSpPr>
        <dsp:cNvPr id="0" name=""/>
        <dsp:cNvSpPr/>
      </dsp:nvSpPr>
      <dsp:spPr>
        <a:xfrm>
          <a:off x="0" y="3030732"/>
          <a:ext cx="1716088" cy="1010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Developer</a:t>
          </a:r>
        </a:p>
      </dsp:txBody>
      <dsp:txXfrm>
        <a:off x="0" y="3030732"/>
        <a:ext cx="1716088" cy="1010038"/>
      </dsp:txXfrm>
    </dsp:sp>
    <dsp:sp modelId="{374036E6-914B-4EB5-8298-610CC923A8D5}">
      <dsp:nvSpPr>
        <dsp:cNvPr id="0" name=""/>
        <dsp:cNvSpPr/>
      </dsp:nvSpPr>
      <dsp:spPr>
        <a:xfrm>
          <a:off x="1844794" y="3054207"/>
          <a:ext cx="6735645" cy="469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Planned Development of SEZ</a:t>
          </a:r>
        </a:p>
      </dsp:txBody>
      <dsp:txXfrm>
        <a:off x="1844794" y="3054207"/>
        <a:ext cx="6735645" cy="469510"/>
      </dsp:txXfrm>
    </dsp:sp>
    <dsp:sp modelId="{A1D42FE5-9EC3-4D94-A314-162AAD614323}">
      <dsp:nvSpPr>
        <dsp:cNvPr id="0" name=""/>
        <dsp:cNvSpPr/>
      </dsp:nvSpPr>
      <dsp:spPr>
        <a:xfrm>
          <a:off x="1716088" y="3523717"/>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F7E45C-63C9-42A3-B626-E4F76A245F14}">
      <dsp:nvSpPr>
        <dsp:cNvPr id="0" name=""/>
        <dsp:cNvSpPr/>
      </dsp:nvSpPr>
      <dsp:spPr>
        <a:xfrm>
          <a:off x="1844794" y="3547193"/>
          <a:ext cx="6735645" cy="4695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Develop, operate and maintain infrastructure</a:t>
          </a:r>
        </a:p>
      </dsp:txBody>
      <dsp:txXfrm>
        <a:off x="1844794" y="3547193"/>
        <a:ext cx="6735645" cy="469510"/>
      </dsp:txXfrm>
    </dsp:sp>
    <dsp:sp modelId="{4F39433C-37E8-442B-8724-055BE0AFEA23}">
      <dsp:nvSpPr>
        <dsp:cNvPr id="0" name=""/>
        <dsp:cNvSpPr/>
      </dsp:nvSpPr>
      <dsp:spPr>
        <a:xfrm>
          <a:off x="1716088" y="4016703"/>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5EC97E-4DCE-4776-AB2A-25409C4D01C3}">
      <dsp:nvSpPr>
        <dsp:cNvPr id="0" name=""/>
        <dsp:cNvSpPr/>
      </dsp:nvSpPr>
      <dsp:spPr>
        <a:xfrm>
          <a:off x="0" y="4040770"/>
          <a:ext cx="8580440" cy="0"/>
        </a:xfrm>
        <a:prstGeom prst="line">
          <a:avLst/>
        </a:prstGeom>
        <a:solidFill>
          <a:schemeClr val="accent2">
            <a:shade val="80000"/>
            <a:hueOff val="-105071"/>
            <a:satOff val="4454"/>
            <a:lumOff val="21012"/>
            <a:alphaOff val="0"/>
          </a:schemeClr>
        </a:solidFill>
        <a:ln w="12700" cap="flat" cmpd="sng" algn="ctr">
          <a:solidFill>
            <a:schemeClr val="accent2">
              <a:shade val="80000"/>
              <a:hueOff val="-105071"/>
              <a:satOff val="4454"/>
              <a:lumOff val="210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10C1E7-A472-4EBA-B2D5-F324984AE37D}">
      <dsp:nvSpPr>
        <dsp:cNvPr id="0" name=""/>
        <dsp:cNvSpPr/>
      </dsp:nvSpPr>
      <dsp:spPr>
        <a:xfrm>
          <a:off x="0" y="4040770"/>
          <a:ext cx="1716088" cy="10100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Co-Developer</a:t>
          </a:r>
        </a:p>
      </dsp:txBody>
      <dsp:txXfrm>
        <a:off x="0" y="4040770"/>
        <a:ext cx="1716088" cy="1010038"/>
      </dsp:txXfrm>
    </dsp:sp>
    <dsp:sp modelId="{DF6FC13B-16FA-4D37-BBBD-46D18B2C3388}">
      <dsp:nvSpPr>
        <dsp:cNvPr id="0" name=""/>
        <dsp:cNvSpPr/>
      </dsp:nvSpPr>
      <dsp:spPr>
        <a:xfrm>
          <a:off x="1844794" y="4086636"/>
          <a:ext cx="6735645" cy="917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IN" sz="1600" kern="1200" dirty="0">
              <a:latin typeface="Arial" panose="020B0604020202020204" pitchFamily="34" charset="0"/>
              <a:cs typeface="Arial" panose="020B0604020202020204" pitchFamily="34" charset="0"/>
            </a:rPr>
            <a:t>Provider of infrastructure facilities</a:t>
          </a:r>
        </a:p>
      </dsp:txBody>
      <dsp:txXfrm>
        <a:off x="1844794" y="4086636"/>
        <a:ext cx="6735645" cy="917320"/>
      </dsp:txXfrm>
    </dsp:sp>
    <dsp:sp modelId="{C6613EE1-792D-41A3-845C-B76747C7BBAA}">
      <dsp:nvSpPr>
        <dsp:cNvPr id="0" name=""/>
        <dsp:cNvSpPr/>
      </dsp:nvSpPr>
      <dsp:spPr>
        <a:xfrm>
          <a:off x="1716088" y="5003956"/>
          <a:ext cx="686435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3B1B7A-4246-4CE4-BBDF-753BD2F989B3}">
      <dsp:nvSpPr>
        <dsp:cNvPr id="0" name=""/>
        <dsp:cNvSpPr/>
      </dsp:nvSpPr>
      <dsp:spPr>
        <a:xfrm>
          <a:off x="1534" y="0"/>
          <a:ext cx="3908065" cy="4096895"/>
        </a:xfrm>
        <a:prstGeom prst="roundRect">
          <a:avLst>
            <a:gd name="adj" fmla="val 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0876" rIns="195580" bIns="0" numCol="1" spcCol="1270" anchor="t" anchorCtr="0">
          <a:noAutofit/>
        </a:bodyPr>
        <a:lstStyle/>
        <a:p>
          <a:pPr marL="0" lvl="0" indent="0" algn="r" defTabSz="1955800">
            <a:lnSpc>
              <a:spcPct val="90000"/>
            </a:lnSpc>
            <a:spcBef>
              <a:spcPct val="0"/>
            </a:spcBef>
            <a:spcAft>
              <a:spcPct val="35000"/>
            </a:spcAft>
            <a:buNone/>
          </a:pPr>
          <a:endParaRPr lang="en-US" sz="4400" kern="1200"/>
        </a:p>
      </dsp:txBody>
      <dsp:txXfrm rot="16200000">
        <a:off x="-1287385" y="1288920"/>
        <a:ext cx="3359453" cy="781613"/>
      </dsp:txXfrm>
    </dsp:sp>
    <dsp:sp modelId="{7D3032CD-B282-4A2B-963E-7C8804989D24}">
      <dsp:nvSpPr>
        <dsp:cNvPr id="0" name=""/>
        <dsp:cNvSpPr/>
      </dsp:nvSpPr>
      <dsp:spPr>
        <a:xfrm>
          <a:off x="783147" y="0"/>
          <a:ext cx="2911508" cy="409689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4592" rIns="0" bIns="0" numCol="1" spcCol="1270" anchor="t" anchorCtr="0">
          <a:noAutofit/>
        </a:bodyPr>
        <a:lstStyle/>
        <a:p>
          <a:pPr marL="0" lvl="0" indent="0" algn="l" defTabSz="2133600">
            <a:lnSpc>
              <a:spcPct val="90000"/>
            </a:lnSpc>
            <a:spcBef>
              <a:spcPct val="0"/>
            </a:spcBef>
            <a:spcAft>
              <a:spcPct val="35000"/>
            </a:spcAft>
            <a:buNone/>
          </a:pPr>
          <a:r>
            <a:rPr lang="en-US" sz="4800" kern="1200" dirty="0"/>
            <a:t>Chapter 6 of Foreign Trade Policy 2015-20</a:t>
          </a:r>
        </a:p>
      </dsp:txBody>
      <dsp:txXfrm>
        <a:off x="783147" y="0"/>
        <a:ext cx="2911508" cy="4096895"/>
      </dsp:txXfrm>
    </dsp:sp>
    <dsp:sp modelId="{7335C792-95CF-4E5D-B40A-904567EA7C12}">
      <dsp:nvSpPr>
        <dsp:cNvPr id="0" name=""/>
        <dsp:cNvSpPr/>
      </dsp:nvSpPr>
      <dsp:spPr>
        <a:xfrm>
          <a:off x="4046382" y="0"/>
          <a:ext cx="3908065" cy="4096895"/>
        </a:xfrm>
        <a:prstGeom prst="roundRect">
          <a:avLst>
            <a:gd name="adj" fmla="val 5000"/>
          </a:avLst>
        </a:prstGeom>
        <a:solidFill>
          <a:schemeClr val="accent5">
            <a:hueOff val="1199985"/>
            <a:satOff val="87274"/>
            <a:lumOff val="203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0876" rIns="195580" bIns="0" numCol="1" spcCol="1270" anchor="t" anchorCtr="0">
          <a:noAutofit/>
        </a:bodyPr>
        <a:lstStyle/>
        <a:p>
          <a:pPr marL="0" lvl="0" indent="0" algn="r" defTabSz="1955800">
            <a:lnSpc>
              <a:spcPct val="90000"/>
            </a:lnSpc>
            <a:spcBef>
              <a:spcPct val="0"/>
            </a:spcBef>
            <a:spcAft>
              <a:spcPct val="35000"/>
            </a:spcAft>
            <a:buNone/>
          </a:pPr>
          <a:endParaRPr lang="en-US" sz="4400" kern="1200" dirty="0"/>
        </a:p>
      </dsp:txBody>
      <dsp:txXfrm rot="16200000">
        <a:off x="2757461" y="1288920"/>
        <a:ext cx="3359453" cy="781613"/>
      </dsp:txXfrm>
    </dsp:sp>
    <dsp:sp modelId="{0E3F56FB-6341-4770-ADD9-0BCE962C5730}">
      <dsp:nvSpPr>
        <dsp:cNvPr id="0" name=""/>
        <dsp:cNvSpPr/>
      </dsp:nvSpPr>
      <dsp:spPr>
        <a:xfrm rot="5400000">
          <a:off x="3765242" y="3214830"/>
          <a:ext cx="601360" cy="586209"/>
        </a:xfrm>
        <a:prstGeom prst="flowChartExtra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E5C5C8-5D65-4041-9E67-9ECF36AE47F4}">
      <dsp:nvSpPr>
        <dsp:cNvPr id="0" name=""/>
        <dsp:cNvSpPr/>
      </dsp:nvSpPr>
      <dsp:spPr>
        <a:xfrm>
          <a:off x="4827995" y="0"/>
          <a:ext cx="2911508" cy="409689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64592" rIns="0" bIns="0" numCol="1" spcCol="1270" anchor="t" anchorCtr="0">
          <a:noAutofit/>
        </a:bodyPr>
        <a:lstStyle/>
        <a:p>
          <a:pPr marL="0" lvl="0" indent="0" algn="l" defTabSz="2133600">
            <a:lnSpc>
              <a:spcPct val="90000"/>
            </a:lnSpc>
            <a:spcBef>
              <a:spcPct val="0"/>
            </a:spcBef>
            <a:spcAft>
              <a:spcPct val="35000"/>
            </a:spcAft>
            <a:buNone/>
          </a:pPr>
          <a:r>
            <a:rPr lang="en-US" sz="4800" kern="1200" dirty="0"/>
            <a:t>Notification 52/2003 - Customs</a:t>
          </a:r>
        </a:p>
      </dsp:txBody>
      <dsp:txXfrm>
        <a:off x="4827995" y="0"/>
        <a:ext cx="2911508" cy="409689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294" tIns="45647" rIns="91294" bIns="45647" rtlCol="0"/>
          <a:lstStyle>
            <a:lvl1pPr algn="l">
              <a:defRPr sz="1200"/>
            </a:lvl1pPr>
          </a:lstStyle>
          <a:p>
            <a:endParaRPr lang="en-IN"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294" tIns="45647" rIns="91294" bIns="45647" rtlCol="0"/>
          <a:lstStyle>
            <a:lvl1pPr algn="r">
              <a:defRPr sz="1200"/>
            </a:lvl1pPr>
          </a:lstStyle>
          <a:p>
            <a:fld id="{F1F059F8-B746-419C-A2DE-1FCACBF22E0E}" type="datetimeFigureOut">
              <a:rPr lang="en-IN" smtClean="0"/>
              <a:t>18-09-2019</a:t>
            </a:fld>
            <a:endParaRPr lang="en-IN" dirty="0"/>
          </a:p>
        </p:txBody>
      </p:sp>
      <p:sp>
        <p:nvSpPr>
          <p:cNvPr id="4" name="Footer Placeholder 3"/>
          <p:cNvSpPr>
            <a:spLocks noGrp="1"/>
          </p:cNvSpPr>
          <p:nvPr>
            <p:ph type="ftr" sz="quarter" idx="2"/>
          </p:nvPr>
        </p:nvSpPr>
        <p:spPr>
          <a:xfrm>
            <a:off x="1" y="9428585"/>
            <a:ext cx="2945659" cy="498055"/>
          </a:xfrm>
          <a:prstGeom prst="rect">
            <a:avLst/>
          </a:prstGeom>
        </p:spPr>
        <p:txBody>
          <a:bodyPr vert="horz" lIns="91294" tIns="45647" rIns="91294" bIns="45647"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50443" y="9428585"/>
            <a:ext cx="2945659" cy="498055"/>
          </a:xfrm>
          <a:prstGeom prst="rect">
            <a:avLst/>
          </a:prstGeom>
        </p:spPr>
        <p:txBody>
          <a:bodyPr vert="horz" lIns="91294" tIns="45647" rIns="91294" bIns="45647" rtlCol="0" anchor="b"/>
          <a:lstStyle>
            <a:lvl1pPr algn="r">
              <a:defRPr sz="1200"/>
            </a:lvl1pPr>
          </a:lstStyle>
          <a:p>
            <a:fld id="{0E9333BF-6111-402D-A335-4061B2F91622}" type="slidenum">
              <a:rPr lang="en-IN" smtClean="0"/>
              <a:t>‹#›</a:t>
            </a:fld>
            <a:endParaRPr lang="en-IN" dirty="0"/>
          </a:p>
        </p:txBody>
      </p:sp>
    </p:spTree>
    <p:extLst>
      <p:ext uri="{BB962C8B-B14F-4D97-AF65-F5344CB8AC3E}">
        <p14:creationId xmlns:p14="http://schemas.microsoft.com/office/powerpoint/2010/main" val="1250570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294" tIns="45647" rIns="91294" bIns="45647" rtlCol="0"/>
          <a:lstStyle>
            <a:lvl1pPr algn="r">
              <a:defRPr sz="1200"/>
            </a:lvl1pPr>
          </a:lstStyle>
          <a:p>
            <a:fld id="{E27EB3EF-BC7B-B346-A731-7378815082A3}" type="datetimeFigureOut">
              <a:rPr lang="en-US" smtClean="0"/>
              <a:t>18-Sep-19</a:t>
            </a:fld>
            <a:endParaRPr lang="en-US"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294" tIns="45647" rIns="91294" bIns="45647" rtlCol="0" anchor="ctr"/>
          <a:lstStyle/>
          <a:p>
            <a:endParaRPr lang="en-US" dirty="0"/>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5"/>
            <a:ext cx="2945659" cy="498055"/>
          </a:xfrm>
          <a:prstGeom prst="rect">
            <a:avLst/>
          </a:prstGeom>
        </p:spPr>
        <p:txBody>
          <a:bodyPr vert="horz" lIns="91294" tIns="45647" rIns="91294" bIns="4564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294" tIns="45647" rIns="91294" bIns="45647" rtlCol="0" anchor="b"/>
          <a:lstStyle>
            <a:lvl1pPr algn="r">
              <a:defRPr sz="1200"/>
            </a:lvl1pPr>
          </a:lstStyle>
          <a:p>
            <a:fld id="{3B8FC42A-7135-BD47-9F2D-3E8E29A77917}" type="slidenum">
              <a:rPr lang="en-US" smtClean="0"/>
              <a:t>‹#›</a:t>
            </a:fld>
            <a:endParaRPr lang="en-US" dirty="0"/>
          </a:p>
        </p:txBody>
      </p:sp>
    </p:spTree>
    <p:extLst>
      <p:ext uri="{BB962C8B-B14F-4D97-AF65-F5344CB8AC3E}">
        <p14:creationId xmlns:p14="http://schemas.microsoft.com/office/powerpoint/2010/main" val="136244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2</a:t>
            </a:fld>
            <a:endParaRPr lang="en-US" dirty="0"/>
          </a:p>
        </p:txBody>
      </p:sp>
    </p:spTree>
    <p:extLst>
      <p:ext uri="{BB962C8B-B14F-4D97-AF65-F5344CB8AC3E}">
        <p14:creationId xmlns:p14="http://schemas.microsoft.com/office/powerpoint/2010/main" val="470253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28</a:t>
            </a:fld>
            <a:endParaRPr lang="en-US" dirty="0"/>
          </a:p>
        </p:txBody>
      </p:sp>
    </p:spTree>
    <p:extLst>
      <p:ext uri="{BB962C8B-B14F-4D97-AF65-F5344CB8AC3E}">
        <p14:creationId xmlns:p14="http://schemas.microsoft.com/office/powerpoint/2010/main" val="3942749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31</a:t>
            </a:fld>
            <a:endParaRPr lang="en-US" dirty="0"/>
          </a:p>
        </p:txBody>
      </p:sp>
    </p:spTree>
    <p:extLst>
      <p:ext uri="{BB962C8B-B14F-4D97-AF65-F5344CB8AC3E}">
        <p14:creationId xmlns:p14="http://schemas.microsoft.com/office/powerpoint/2010/main" val="1307282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32</a:t>
            </a:fld>
            <a:endParaRPr lang="en-US" dirty="0"/>
          </a:p>
        </p:txBody>
      </p:sp>
    </p:spTree>
    <p:extLst>
      <p:ext uri="{BB962C8B-B14F-4D97-AF65-F5344CB8AC3E}">
        <p14:creationId xmlns:p14="http://schemas.microsoft.com/office/powerpoint/2010/main" val="4281699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33</a:t>
            </a:fld>
            <a:endParaRPr lang="en-US" dirty="0"/>
          </a:p>
        </p:txBody>
      </p:sp>
    </p:spTree>
    <p:extLst>
      <p:ext uri="{BB962C8B-B14F-4D97-AF65-F5344CB8AC3E}">
        <p14:creationId xmlns:p14="http://schemas.microsoft.com/office/powerpoint/2010/main" val="3239284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34</a:t>
            </a:fld>
            <a:endParaRPr lang="en-US" dirty="0"/>
          </a:p>
        </p:txBody>
      </p:sp>
    </p:spTree>
    <p:extLst>
      <p:ext uri="{BB962C8B-B14F-4D97-AF65-F5344CB8AC3E}">
        <p14:creationId xmlns:p14="http://schemas.microsoft.com/office/powerpoint/2010/main" val="4286005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35</a:t>
            </a:fld>
            <a:endParaRPr lang="en-US" dirty="0"/>
          </a:p>
        </p:txBody>
      </p:sp>
    </p:spTree>
    <p:extLst>
      <p:ext uri="{BB962C8B-B14F-4D97-AF65-F5344CB8AC3E}">
        <p14:creationId xmlns:p14="http://schemas.microsoft.com/office/powerpoint/2010/main" val="286534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36</a:t>
            </a:fld>
            <a:endParaRPr lang="en-US" dirty="0"/>
          </a:p>
        </p:txBody>
      </p:sp>
    </p:spTree>
    <p:extLst>
      <p:ext uri="{BB962C8B-B14F-4D97-AF65-F5344CB8AC3E}">
        <p14:creationId xmlns:p14="http://schemas.microsoft.com/office/powerpoint/2010/main" val="890558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37</a:t>
            </a:fld>
            <a:endParaRPr lang="en-US" dirty="0"/>
          </a:p>
        </p:txBody>
      </p:sp>
    </p:spTree>
    <p:extLst>
      <p:ext uri="{BB962C8B-B14F-4D97-AF65-F5344CB8AC3E}">
        <p14:creationId xmlns:p14="http://schemas.microsoft.com/office/powerpoint/2010/main" val="3813361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38</a:t>
            </a:fld>
            <a:endParaRPr lang="en-US" dirty="0"/>
          </a:p>
        </p:txBody>
      </p:sp>
    </p:spTree>
    <p:extLst>
      <p:ext uri="{BB962C8B-B14F-4D97-AF65-F5344CB8AC3E}">
        <p14:creationId xmlns:p14="http://schemas.microsoft.com/office/powerpoint/2010/main" val="3289421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4</a:t>
            </a:fld>
            <a:endParaRPr lang="en-US" dirty="0"/>
          </a:p>
        </p:txBody>
      </p:sp>
    </p:spTree>
    <p:extLst>
      <p:ext uri="{BB962C8B-B14F-4D97-AF65-F5344CB8AC3E}">
        <p14:creationId xmlns:p14="http://schemas.microsoft.com/office/powerpoint/2010/main" val="98120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13</a:t>
            </a:fld>
            <a:endParaRPr lang="en-US" dirty="0"/>
          </a:p>
        </p:txBody>
      </p:sp>
    </p:spTree>
    <p:extLst>
      <p:ext uri="{BB962C8B-B14F-4D97-AF65-F5344CB8AC3E}">
        <p14:creationId xmlns:p14="http://schemas.microsoft.com/office/powerpoint/2010/main" val="1561932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9213"/>
            <a:ext cx="6429375" cy="4822825"/>
          </a:xfrm>
        </p:spPr>
      </p:sp>
      <p:sp>
        <p:nvSpPr>
          <p:cNvPr id="3" name="Notes Placeholder 2"/>
          <p:cNvSpPr>
            <a:spLocks noGrp="1"/>
          </p:cNvSpPr>
          <p:nvPr>
            <p:ph type="body" idx="1"/>
          </p:nvPr>
        </p:nvSpPr>
        <p:spPr>
          <a:xfrm>
            <a:off x="879214" y="5519972"/>
            <a:ext cx="5438140" cy="3908615"/>
          </a:xfrm>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8FC42A-7135-BD47-9F2D-3E8E29A779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9571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49213"/>
            <a:ext cx="6429375" cy="4822825"/>
          </a:xfrm>
        </p:spPr>
      </p:sp>
      <p:sp>
        <p:nvSpPr>
          <p:cNvPr id="3" name="Notes Placeholder 2"/>
          <p:cNvSpPr>
            <a:spLocks noGrp="1"/>
          </p:cNvSpPr>
          <p:nvPr>
            <p:ph type="body" idx="1"/>
          </p:nvPr>
        </p:nvSpPr>
        <p:spPr>
          <a:xfrm>
            <a:off x="879214" y="5519972"/>
            <a:ext cx="5438140" cy="3908615"/>
          </a:xfrm>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8FC42A-7135-BD47-9F2D-3E8E29A779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525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23</a:t>
            </a:fld>
            <a:endParaRPr lang="en-US" dirty="0"/>
          </a:p>
        </p:txBody>
      </p:sp>
    </p:spTree>
    <p:extLst>
      <p:ext uri="{BB962C8B-B14F-4D97-AF65-F5344CB8AC3E}">
        <p14:creationId xmlns:p14="http://schemas.microsoft.com/office/powerpoint/2010/main" val="4260042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24</a:t>
            </a:fld>
            <a:endParaRPr lang="en-US" dirty="0"/>
          </a:p>
        </p:txBody>
      </p:sp>
    </p:spTree>
    <p:extLst>
      <p:ext uri="{BB962C8B-B14F-4D97-AF65-F5344CB8AC3E}">
        <p14:creationId xmlns:p14="http://schemas.microsoft.com/office/powerpoint/2010/main" val="485953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25</a:t>
            </a:fld>
            <a:endParaRPr lang="en-US" dirty="0"/>
          </a:p>
        </p:txBody>
      </p:sp>
    </p:spTree>
    <p:extLst>
      <p:ext uri="{BB962C8B-B14F-4D97-AF65-F5344CB8AC3E}">
        <p14:creationId xmlns:p14="http://schemas.microsoft.com/office/powerpoint/2010/main" val="2296538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B8FC42A-7135-BD47-9F2D-3E8E29A77917}" type="slidenum">
              <a:rPr lang="en-US" smtClean="0"/>
              <a:t>27</a:t>
            </a:fld>
            <a:endParaRPr lang="en-US" dirty="0"/>
          </a:p>
        </p:txBody>
      </p:sp>
    </p:spTree>
    <p:extLst>
      <p:ext uri="{BB962C8B-B14F-4D97-AF65-F5344CB8AC3E}">
        <p14:creationId xmlns:p14="http://schemas.microsoft.com/office/powerpoint/2010/main" val="37547319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ue Cover slide">
    <p:spTree>
      <p:nvGrpSpPr>
        <p:cNvPr id="1" name=""/>
        <p:cNvGrpSpPr/>
        <p:nvPr/>
      </p:nvGrpSpPr>
      <p:grpSpPr>
        <a:xfrm>
          <a:off x="0" y="0"/>
          <a:ext cx="0" cy="0"/>
          <a:chOff x="0" y="0"/>
          <a:chExt cx="0" cy="0"/>
        </a:xfrm>
      </p:grpSpPr>
      <p:pic>
        <p:nvPicPr>
          <p:cNvPr id="7" name="Picture 6" descr="A4 Page_v1-0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18" name="Title 17"/>
          <p:cNvSpPr>
            <a:spLocks noGrp="1"/>
          </p:cNvSpPr>
          <p:nvPr>
            <p:ph type="title" hasCustomPrompt="1"/>
          </p:nvPr>
        </p:nvSpPr>
        <p:spPr>
          <a:xfrm>
            <a:off x="5039169" y="2412145"/>
            <a:ext cx="3714687" cy="856675"/>
          </a:xfrm>
        </p:spPr>
        <p:txBody>
          <a:bodyPr>
            <a:normAutofit/>
          </a:bodyPr>
          <a:lstStyle>
            <a:lvl1pPr>
              <a:defRPr sz="2600" b="1" baseline="0">
                <a:solidFill>
                  <a:schemeClr val="bg1"/>
                </a:solidFill>
              </a:defRPr>
            </a:lvl1pPr>
          </a:lstStyle>
          <a:p>
            <a:r>
              <a:rPr lang="en-US" dirty="0"/>
              <a:t>Deck Title comes here</a:t>
            </a:r>
          </a:p>
        </p:txBody>
      </p:sp>
      <p:sp>
        <p:nvSpPr>
          <p:cNvPr id="23" name="Text Placeholder 22"/>
          <p:cNvSpPr>
            <a:spLocks noGrp="1"/>
          </p:cNvSpPr>
          <p:nvPr>
            <p:ph type="body" sz="quarter" idx="10" hasCustomPrompt="1"/>
          </p:nvPr>
        </p:nvSpPr>
        <p:spPr>
          <a:xfrm>
            <a:off x="5039169" y="3392424"/>
            <a:ext cx="2790825" cy="618744"/>
          </a:xfrm>
        </p:spPr>
        <p:txBody>
          <a:bodyPr anchor="ctr">
            <a:noAutofit/>
          </a:bodyPr>
          <a:lstStyle>
            <a:lvl1pPr marL="0" indent="0">
              <a:spcAft>
                <a:spcPts val="200"/>
              </a:spcAft>
              <a:buNone/>
              <a:defRPr sz="1600">
                <a:solidFill>
                  <a:schemeClr val="bg1"/>
                </a:solidFill>
              </a:defRPr>
            </a:lvl1pPr>
          </a:lstStyle>
          <a:p>
            <a:pPr lvl="0"/>
            <a:r>
              <a:rPr lang="en-US" dirty="0"/>
              <a:t>01 January 2017</a:t>
            </a:r>
          </a:p>
        </p:txBody>
      </p: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l="3582" t="34271" r="15" b="31898"/>
          <a:stretch/>
        </p:blipFill>
        <p:spPr>
          <a:xfrm>
            <a:off x="232014" y="6034153"/>
            <a:ext cx="2542905" cy="630936"/>
          </a:xfrm>
          <a:prstGeom prst="rect">
            <a:avLst/>
          </a:prstGeom>
        </p:spPr>
      </p:pic>
    </p:spTree>
    <p:extLst>
      <p:ext uri="{BB962C8B-B14F-4D97-AF65-F5344CB8AC3E}">
        <p14:creationId xmlns:p14="http://schemas.microsoft.com/office/powerpoint/2010/main" val="13545967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353CB433-A6EE-44F1-B9D3-A6E8EE95F9C9}" type="slidenum">
              <a:rPr lang="en-IN" smtClean="0"/>
              <a:t>‹#›</a:t>
            </a:fld>
            <a:endParaRPr lang="en-IN" dirty="0"/>
          </a:p>
        </p:txBody>
      </p:sp>
    </p:spTree>
    <p:extLst>
      <p:ext uri="{BB962C8B-B14F-4D97-AF65-F5344CB8AC3E}">
        <p14:creationId xmlns:p14="http://schemas.microsoft.com/office/powerpoint/2010/main" val="4142469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0B2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Parallelogram 9"/>
          <p:cNvSpPr/>
          <p:nvPr userDrawn="1"/>
        </p:nvSpPr>
        <p:spPr>
          <a:xfrm>
            <a:off x="5538652" y="2485703"/>
            <a:ext cx="3151414" cy="2556560"/>
          </a:xfrm>
          <a:prstGeom prst="parallelogram">
            <a:avLst>
              <a:gd name="adj" fmla="val 0"/>
            </a:avLst>
          </a:prstGeom>
          <a:solidFill>
            <a:srgbClr val="DA472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353CB433-A6EE-44F1-B9D3-A6E8EE95F9C9}" type="slidenum">
              <a:rPr lang="en-IN" smtClean="0"/>
              <a:t>‹#›</a:t>
            </a:fld>
            <a:endParaRPr lang="en-IN" dirty="0"/>
          </a:p>
        </p:txBody>
      </p:sp>
      <p:sp>
        <p:nvSpPr>
          <p:cNvPr id="3" name="Text Placeholder 2"/>
          <p:cNvSpPr>
            <a:spLocks noGrp="1"/>
          </p:cNvSpPr>
          <p:nvPr>
            <p:ph type="body" idx="1"/>
          </p:nvPr>
        </p:nvSpPr>
        <p:spPr>
          <a:xfrm>
            <a:off x="5695398" y="2984863"/>
            <a:ext cx="2863386" cy="1500187"/>
          </a:xfrm>
        </p:spPr>
        <p:txBody>
          <a:bodyPr anchor="ctr">
            <a:normAutofit/>
          </a:bodyPr>
          <a:lstStyle>
            <a:lvl1pPr marL="0" indent="0">
              <a:buNone/>
              <a:defRPr sz="2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2" name="Parallelogram 11"/>
          <p:cNvSpPr/>
          <p:nvPr userDrawn="1"/>
        </p:nvSpPr>
        <p:spPr>
          <a:xfrm>
            <a:off x="8690067" y="2485703"/>
            <a:ext cx="453934" cy="2556560"/>
          </a:xfrm>
          <a:prstGeom prst="parallelogram">
            <a:avLst>
              <a:gd name="adj" fmla="val 0"/>
            </a:avLst>
          </a:prstGeom>
          <a:solidFill>
            <a:srgbClr val="B22F16">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8679766" y="2476919"/>
            <a:ext cx="0" cy="2602523"/>
          </a:xfrm>
          <a:prstGeom prst="line">
            <a:avLst/>
          </a:prstGeom>
          <a:ln w="25400">
            <a:solidFill>
              <a:srgbClr val="1246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00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Plain">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rgbClr val="0B2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Parallelogram 9"/>
          <p:cNvSpPr/>
          <p:nvPr userDrawn="1"/>
        </p:nvSpPr>
        <p:spPr>
          <a:xfrm>
            <a:off x="5538652" y="2485703"/>
            <a:ext cx="3151414" cy="2556560"/>
          </a:xfrm>
          <a:prstGeom prst="parallelogram">
            <a:avLst>
              <a:gd name="adj" fmla="val 0"/>
            </a:avLst>
          </a:prstGeom>
          <a:solidFill>
            <a:srgbClr val="DA472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p>
            <a:fld id="{353CB433-A6EE-44F1-B9D3-A6E8EE95F9C9}" type="slidenum">
              <a:rPr lang="en-IN" smtClean="0"/>
              <a:t>‹#›</a:t>
            </a:fld>
            <a:endParaRPr lang="en-IN" dirty="0"/>
          </a:p>
        </p:txBody>
      </p:sp>
      <p:sp>
        <p:nvSpPr>
          <p:cNvPr id="3" name="Text Placeholder 2"/>
          <p:cNvSpPr>
            <a:spLocks noGrp="1"/>
          </p:cNvSpPr>
          <p:nvPr>
            <p:ph type="body" idx="1"/>
          </p:nvPr>
        </p:nvSpPr>
        <p:spPr>
          <a:xfrm>
            <a:off x="5695398" y="2984863"/>
            <a:ext cx="2826810" cy="1500187"/>
          </a:xfrm>
        </p:spPr>
        <p:txBody>
          <a:bodyPr anchor="ctr">
            <a:normAutofit/>
          </a:bodyPr>
          <a:lstStyle>
            <a:lvl1pPr marL="0" indent="0">
              <a:buNone/>
              <a:defRPr sz="2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2" name="Parallelogram 11"/>
          <p:cNvSpPr/>
          <p:nvPr userDrawn="1"/>
        </p:nvSpPr>
        <p:spPr>
          <a:xfrm>
            <a:off x="8690067" y="2485703"/>
            <a:ext cx="453934" cy="2556560"/>
          </a:xfrm>
          <a:prstGeom prst="parallelogram">
            <a:avLst>
              <a:gd name="adj" fmla="val 0"/>
            </a:avLst>
          </a:prstGeom>
          <a:solidFill>
            <a:srgbClr val="B22F16">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8679766" y="2476919"/>
            <a:ext cx="0" cy="2602523"/>
          </a:xfrm>
          <a:prstGeom prst="line">
            <a:avLst/>
          </a:prstGeom>
          <a:ln w="25400">
            <a:solidFill>
              <a:srgbClr val="12468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 tex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1336" y="1238761"/>
            <a:ext cx="3546567" cy="4670719"/>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70416" y="1238761"/>
            <a:ext cx="3546567" cy="4670719"/>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353CB433-A6EE-44F1-B9D3-A6E8EE95F9C9}" type="slidenum">
              <a:rPr lang="en-IN" smtClean="0"/>
              <a:t>‹#›</a:t>
            </a:fld>
            <a:endParaRPr lang="en-IN" dirty="0"/>
          </a:p>
        </p:txBody>
      </p:sp>
      <p:sp>
        <p:nvSpPr>
          <p:cNvPr id="9" name="Title Placeholder 1"/>
          <p:cNvSpPr>
            <a:spLocks noGrp="1"/>
          </p:cNvSpPr>
          <p:nvPr>
            <p:ph type="title"/>
          </p:nvPr>
        </p:nvSpPr>
        <p:spPr>
          <a:xfrm>
            <a:off x="771968" y="64784"/>
            <a:ext cx="7918097" cy="85667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0114046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picture and conten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769041" y="1288062"/>
            <a:ext cx="3134419" cy="3803651"/>
          </a:xfrm>
        </p:spPr>
        <p:txBody>
          <a:bodyPr anchor="t"/>
          <a:lstStyle>
            <a:lvl1pPr marL="0" indent="0">
              <a:buNone/>
              <a:defRPr sz="16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p:cNvSpPr>
            <a:spLocks noGrp="1"/>
          </p:cNvSpPr>
          <p:nvPr>
            <p:ph type="sldNum" sz="quarter" idx="12"/>
          </p:nvPr>
        </p:nvSpPr>
        <p:spPr/>
        <p:txBody>
          <a:bodyPr/>
          <a:lstStyle/>
          <a:p>
            <a:fld id="{353CB433-A6EE-44F1-B9D3-A6E8EE95F9C9}" type="slidenum">
              <a:rPr lang="en-IN" smtClean="0"/>
              <a:t>‹#›</a:t>
            </a:fld>
            <a:endParaRPr lang="en-IN" dirty="0"/>
          </a:p>
        </p:txBody>
      </p:sp>
      <p:sp>
        <p:nvSpPr>
          <p:cNvPr id="8" name="Title Placeholder 1"/>
          <p:cNvSpPr>
            <a:spLocks noGrp="1"/>
          </p:cNvSpPr>
          <p:nvPr>
            <p:ph type="title"/>
          </p:nvPr>
        </p:nvSpPr>
        <p:spPr>
          <a:xfrm>
            <a:off x="771968" y="64784"/>
            <a:ext cx="7918097" cy="856675"/>
          </a:xfrm>
          <a:prstGeom prst="rect">
            <a:avLst/>
          </a:prstGeom>
        </p:spPr>
        <p:txBody>
          <a:bodyPr vert="horz" lIns="91440" tIns="45720" rIns="91440" bIns="45720" rtlCol="0" anchor="ctr">
            <a:normAutofit/>
          </a:bodyPr>
          <a:lstStyle/>
          <a:p>
            <a:r>
              <a:rPr lang="en-US" dirty="0"/>
              <a:t>Click to edit Master title style</a:t>
            </a:r>
          </a:p>
        </p:txBody>
      </p:sp>
      <p:sp>
        <p:nvSpPr>
          <p:cNvPr id="6" name="Content Placeholder 2"/>
          <p:cNvSpPr>
            <a:spLocks noGrp="1"/>
          </p:cNvSpPr>
          <p:nvPr>
            <p:ph idx="13"/>
          </p:nvPr>
        </p:nvSpPr>
        <p:spPr>
          <a:xfrm>
            <a:off x="4230624" y="1288062"/>
            <a:ext cx="4461856" cy="3803651"/>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9921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ith tab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53CB433-A6EE-44F1-B9D3-A6E8EE95F9C9}" type="slidenum">
              <a:rPr lang="en-IN" smtClean="0"/>
              <a:t>‹#›</a:t>
            </a:fld>
            <a:endParaRPr lang="en-IN" dirty="0"/>
          </a:p>
        </p:txBody>
      </p:sp>
      <p:sp>
        <p:nvSpPr>
          <p:cNvPr id="6" name="Title Placeholder 1"/>
          <p:cNvSpPr>
            <a:spLocks noGrp="1"/>
          </p:cNvSpPr>
          <p:nvPr>
            <p:ph type="title"/>
          </p:nvPr>
        </p:nvSpPr>
        <p:spPr>
          <a:xfrm>
            <a:off x="771968" y="64784"/>
            <a:ext cx="7918097" cy="856675"/>
          </a:xfrm>
          <a:prstGeom prst="rect">
            <a:avLst/>
          </a:prstGeom>
        </p:spPr>
        <p:txBody>
          <a:bodyPr vert="horz" lIns="91440" tIns="45720" rIns="91440" bIns="45720" rtlCol="0" anchor="ctr">
            <a:normAutofit/>
          </a:bodyPr>
          <a:lstStyle/>
          <a:p>
            <a:r>
              <a:rPr lang="en-US" dirty="0"/>
              <a:t>Click to edit Master title style</a:t>
            </a:r>
          </a:p>
        </p:txBody>
      </p:sp>
      <p:graphicFrame>
        <p:nvGraphicFramePr>
          <p:cNvPr id="3" name="Table 2"/>
          <p:cNvGraphicFramePr>
            <a:graphicFrameLocks noGrp="1"/>
          </p:cNvGraphicFramePr>
          <p:nvPr userDrawn="1">
            <p:extLst>
              <p:ext uri="{D42A27DB-BD31-4B8C-83A1-F6EECF244321}">
                <p14:modId xmlns:p14="http://schemas.microsoft.com/office/powerpoint/2010/main" val="221486667"/>
              </p:ext>
            </p:extLst>
          </p:nvPr>
        </p:nvGraphicFramePr>
        <p:xfrm>
          <a:off x="3198478" y="1276687"/>
          <a:ext cx="5507370" cy="3685352"/>
        </p:xfrm>
        <a:graphic>
          <a:graphicData uri="http://schemas.openxmlformats.org/drawingml/2006/table">
            <a:tbl>
              <a:tblPr firstRow="1" bandRow="1">
                <a:tableStyleId>{5C22544A-7EE6-4342-B048-85BDC9FD1C3A}</a:tableStyleId>
              </a:tblPr>
              <a:tblGrid>
                <a:gridCol w="1101474">
                  <a:extLst>
                    <a:ext uri="{9D8B030D-6E8A-4147-A177-3AD203B41FA5}">
                      <a16:colId xmlns:a16="http://schemas.microsoft.com/office/drawing/2014/main" val="20000"/>
                    </a:ext>
                  </a:extLst>
                </a:gridCol>
                <a:gridCol w="1101474">
                  <a:extLst>
                    <a:ext uri="{9D8B030D-6E8A-4147-A177-3AD203B41FA5}">
                      <a16:colId xmlns:a16="http://schemas.microsoft.com/office/drawing/2014/main" val="20001"/>
                    </a:ext>
                  </a:extLst>
                </a:gridCol>
                <a:gridCol w="1101474">
                  <a:extLst>
                    <a:ext uri="{9D8B030D-6E8A-4147-A177-3AD203B41FA5}">
                      <a16:colId xmlns:a16="http://schemas.microsoft.com/office/drawing/2014/main" val="20002"/>
                    </a:ext>
                  </a:extLst>
                </a:gridCol>
                <a:gridCol w="1101474">
                  <a:extLst>
                    <a:ext uri="{9D8B030D-6E8A-4147-A177-3AD203B41FA5}">
                      <a16:colId xmlns:a16="http://schemas.microsoft.com/office/drawing/2014/main" val="20003"/>
                    </a:ext>
                  </a:extLst>
                </a:gridCol>
                <a:gridCol w="1101474">
                  <a:extLst>
                    <a:ext uri="{9D8B030D-6E8A-4147-A177-3AD203B41FA5}">
                      <a16:colId xmlns:a16="http://schemas.microsoft.com/office/drawing/2014/main" val="20004"/>
                    </a:ext>
                  </a:extLst>
                </a:gridCol>
              </a:tblGrid>
              <a:tr h="335032">
                <a:tc>
                  <a:txBody>
                    <a:bodyPr/>
                    <a:lstStyle/>
                    <a:p>
                      <a:pPr algn="ctr"/>
                      <a:r>
                        <a:rPr lang="en-US" sz="1200" b="1" dirty="0">
                          <a:latin typeface="Arial" charset="0"/>
                          <a:ea typeface="Arial" charset="0"/>
                          <a:cs typeface="Arial" charset="0"/>
                        </a:rPr>
                        <a:t>Heading</a:t>
                      </a:r>
                      <a:r>
                        <a:rPr lang="en-US" sz="1200" b="1" baseline="0" dirty="0">
                          <a:latin typeface="Arial" charset="0"/>
                          <a:ea typeface="Arial" charset="0"/>
                          <a:cs typeface="Arial" charset="0"/>
                        </a:rPr>
                        <a:t> 1</a:t>
                      </a:r>
                      <a:endParaRPr lang="en-US" sz="1200" b="1" dirty="0">
                        <a:latin typeface="Arial" charset="0"/>
                        <a:ea typeface="Arial" charset="0"/>
                        <a:cs typeface="Arial" charset="0"/>
                      </a:endParaRPr>
                    </a:p>
                  </a:txBody>
                  <a:tcPr marL="82611" marR="82611" marT="41305" marB="41305" anchor="ctr">
                    <a:solidFill>
                      <a:srgbClr val="B22F1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Arial" charset="0"/>
                          <a:ea typeface="Arial" charset="0"/>
                          <a:cs typeface="Arial" charset="0"/>
                        </a:rPr>
                        <a:t>Heading</a:t>
                      </a:r>
                      <a:r>
                        <a:rPr lang="en-US" sz="1200" b="1" baseline="0" dirty="0">
                          <a:latin typeface="Arial" charset="0"/>
                          <a:ea typeface="Arial" charset="0"/>
                          <a:cs typeface="Arial" charset="0"/>
                        </a:rPr>
                        <a:t> 2</a:t>
                      </a:r>
                      <a:endParaRPr lang="en-US" sz="1200" b="1" dirty="0">
                        <a:latin typeface="Arial" charset="0"/>
                        <a:ea typeface="Arial" charset="0"/>
                        <a:cs typeface="Arial" charset="0"/>
                      </a:endParaRPr>
                    </a:p>
                  </a:txBody>
                  <a:tcPr marL="82611" marR="82611" marT="41305" marB="41305" anchor="ctr">
                    <a:solidFill>
                      <a:srgbClr val="B22F1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charset="0"/>
                          <a:ea typeface="Arial" charset="0"/>
                          <a:cs typeface="Arial" charset="0"/>
                        </a:rPr>
                        <a:t>Heading 3</a:t>
                      </a:r>
                      <a:endParaRPr lang="en-US" sz="1200" b="1" dirty="0">
                        <a:latin typeface="Arial" charset="0"/>
                        <a:ea typeface="Arial" charset="0"/>
                        <a:cs typeface="Arial" charset="0"/>
                      </a:endParaRPr>
                    </a:p>
                  </a:txBody>
                  <a:tcPr marL="82611" marR="82611" marT="41305" marB="41305" anchor="ctr">
                    <a:solidFill>
                      <a:srgbClr val="B22F1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charset="0"/>
                          <a:ea typeface="Arial" charset="0"/>
                          <a:cs typeface="Arial" charset="0"/>
                        </a:rPr>
                        <a:t>Heading 4</a:t>
                      </a:r>
                      <a:endParaRPr lang="en-US" sz="1200" b="1" dirty="0">
                        <a:latin typeface="Arial" charset="0"/>
                        <a:ea typeface="Arial" charset="0"/>
                        <a:cs typeface="Arial" charset="0"/>
                      </a:endParaRPr>
                    </a:p>
                  </a:txBody>
                  <a:tcPr marL="82611" marR="82611" marT="41305" marB="41305" anchor="ctr">
                    <a:solidFill>
                      <a:srgbClr val="B22F1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charset="0"/>
                          <a:ea typeface="Arial" charset="0"/>
                          <a:cs typeface="Arial" charset="0"/>
                        </a:rPr>
                        <a:t>Heading 5</a:t>
                      </a:r>
                      <a:endParaRPr lang="en-US" sz="1200" b="1" dirty="0">
                        <a:latin typeface="Arial" charset="0"/>
                        <a:ea typeface="Arial" charset="0"/>
                        <a:cs typeface="Arial" charset="0"/>
                      </a:endParaRPr>
                    </a:p>
                  </a:txBody>
                  <a:tcPr marL="82611" marR="82611" marT="41305" marB="41305" anchor="ctr">
                    <a:solidFill>
                      <a:srgbClr val="B22F16"/>
                    </a:solidFill>
                  </a:tcPr>
                </a:tc>
                <a:extLst>
                  <a:ext uri="{0D108BD9-81ED-4DB2-BD59-A6C34878D82A}">
                    <a16:rowId xmlns:a16="http://schemas.microsoft.com/office/drawing/2014/main" val="10000"/>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extLst>
                  <a:ext uri="{0D108BD9-81ED-4DB2-BD59-A6C34878D82A}">
                    <a16:rowId xmlns:a16="http://schemas.microsoft.com/office/drawing/2014/main" val="10001"/>
                  </a:ext>
                </a:extLst>
              </a:tr>
              <a:tr h="335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extLst>
                  <a:ext uri="{0D108BD9-81ED-4DB2-BD59-A6C34878D82A}">
                    <a16:rowId xmlns:a16="http://schemas.microsoft.com/office/drawing/2014/main" val="10002"/>
                  </a:ext>
                </a:extLst>
              </a:tr>
              <a:tr h="3350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extLst>
                  <a:ext uri="{0D108BD9-81ED-4DB2-BD59-A6C34878D82A}">
                    <a16:rowId xmlns:a16="http://schemas.microsoft.com/office/drawing/2014/main" val="10003"/>
                  </a:ext>
                </a:extLst>
              </a:tr>
              <a:tr h="3350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extLst>
                  <a:ext uri="{0D108BD9-81ED-4DB2-BD59-A6C34878D82A}">
                    <a16:rowId xmlns:a16="http://schemas.microsoft.com/office/drawing/2014/main" val="10004"/>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extLst>
                  <a:ext uri="{0D108BD9-81ED-4DB2-BD59-A6C34878D82A}">
                    <a16:rowId xmlns:a16="http://schemas.microsoft.com/office/drawing/2014/main" val="10005"/>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extLst>
                  <a:ext uri="{0D108BD9-81ED-4DB2-BD59-A6C34878D82A}">
                    <a16:rowId xmlns:a16="http://schemas.microsoft.com/office/drawing/2014/main" val="10006"/>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extLst>
                  <a:ext uri="{0D108BD9-81ED-4DB2-BD59-A6C34878D82A}">
                    <a16:rowId xmlns:a16="http://schemas.microsoft.com/office/drawing/2014/main" val="10007"/>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a:t>
                      </a:r>
                      <a:r>
                        <a:rPr lang="en-US" sz="1200" baseline="0" dirty="0">
                          <a:latin typeface="Arial" charset="0"/>
                          <a:ea typeface="Arial" charset="0"/>
                          <a:cs typeface="Arial" charset="0"/>
                        </a:rPr>
                        <a:t> here</a:t>
                      </a:r>
                      <a:endParaRPr lang="en-US" sz="1200" dirty="0">
                        <a:latin typeface="Arial" charset="0"/>
                        <a:ea typeface="Arial" charset="0"/>
                        <a:cs typeface="Arial" charset="0"/>
                      </a:endParaRP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extLst>
                  <a:ext uri="{0D108BD9-81ED-4DB2-BD59-A6C34878D82A}">
                    <a16:rowId xmlns:a16="http://schemas.microsoft.com/office/drawing/2014/main" val="10008"/>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a:t>
                      </a:r>
                      <a:r>
                        <a:rPr lang="en-US" sz="1200" baseline="0" dirty="0">
                          <a:latin typeface="Arial" charset="0"/>
                          <a:ea typeface="Arial" charset="0"/>
                          <a:cs typeface="Arial" charset="0"/>
                        </a:rPr>
                        <a:t> here</a:t>
                      </a:r>
                      <a:endParaRPr lang="en-US" sz="1200" dirty="0">
                        <a:latin typeface="Arial" charset="0"/>
                        <a:ea typeface="Arial" charset="0"/>
                        <a:cs typeface="Arial" charset="0"/>
                      </a:endParaRP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25098"/>
                      </a:srgbClr>
                    </a:solidFill>
                  </a:tcPr>
                </a:tc>
                <a:extLst>
                  <a:ext uri="{0D108BD9-81ED-4DB2-BD59-A6C34878D82A}">
                    <a16:rowId xmlns:a16="http://schemas.microsoft.com/office/drawing/2014/main" val="10009"/>
                  </a:ext>
                </a:extLst>
              </a:tr>
              <a:tr h="335032">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tc>
                  <a:txBody>
                    <a:bodyPr/>
                    <a:lstStyle/>
                    <a:p>
                      <a:pPr algn="ctr"/>
                      <a:r>
                        <a:rPr lang="en-US" sz="1200" dirty="0">
                          <a:latin typeface="Arial" charset="0"/>
                          <a:ea typeface="Arial" charset="0"/>
                          <a:cs typeface="Arial" charset="0"/>
                        </a:rPr>
                        <a:t>Text here</a:t>
                      </a:r>
                    </a:p>
                  </a:txBody>
                  <a:tcPr marL="82611" marR="82611" marT="41305" marB="41305" anchor="ctr">
                    <a:solidFill>
                      <a:srgbClr val="B22F16">
                        <a:alpha val="50196"/>
                      </a:srgbClr>
                    </a:solidFill>
                  </a:tcPr>
                </a:tc>
                <a:extLst>
                  <a:ext uri="{0D108BD9-81ED-4DB2-BD59-A6C34878D82A}">
                    <a16:rowId xmlns:a16="http://schemas.microsoft.com/office/drawing/2014/main" val="10010"/>
                  </a:ext>
                </a:extLst>
              </a:tr>
            </a:tbl>
          </a:graphicData>
        </a:graphic>
      </p:graphicFrame>
      <p:sp>
        <p:nvSpPr>
          <p:cNvPr id="8" name="Text Placeholder 2"/>
          <p:cNvSpPr>
            <a:spLocks noGrp="1"/>
          </p:cNvSpPr>
          <p:nvPr>
            <p:ph idx="1" hasCustomPrompt="1"/>
          </p:nvPr>
        </p:nvSpPr>
        <p:spPr>
          <a:xfrm>
            <a:off x="734084" y="1276687"/>
            <a:ext cx="2323016" cy="4833591"/>
          </a:xfrm>
          <a:prstGeom prst="rect">
            <a:avLst/>
          </a:prstGeom>
        </p:spPr>
        <p:txBody>
          <a:bodyPr vert="horz" lIns="91440" tIns="45720" rIns="91440" bIns="45720" rtlCol="0">
            <a:noAutofit/>
          </a:bodyPr>
          <a:lstStyle>
            <a:lvl1pPr marL="0" indent="0">
              <a:buNone/>
              <a:defRPr sz="1600"/>
            </a:lvl1pPr>
          </a:lstStyle>
          <a:p>
            <a:pPr lvl="0"/>
            <a:r>
              <a:rPr lang="en-US" dirty="0"/>
              <a:t>Text to come here</a:t>
            </a:r>
          </a:p>
        </p:txBody>
      </p:sp>
    </p:spTree>
    <p:extLst>
      <p:ext uri="{BB962C8B-B14F-4D97-AF65-F5344CB8AC3E}">
        <p14:creationId xmlns:p14="http://schemas.microsoft.com/office/powerpoint/2010/main" val="24758223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4 Page-04.jpg"/>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9144000" cy="6857464"/>
          </a:xfrm>
          <a:prstGeom prst="rect">
            <a:avLst/>
          </a:prstGeom>
        </p:spPr>
      </p:pic>
      <p:sp>
        <p:nvSpPr>
          <p:cNvPr id="3" name="Text Placeholder 2"/>
          <p:cNvSpPr>
            <a:spLocks noGrp="1"/>
          </p:cNvSpPr>
          <p:nvPr>
            <p:ph type="body" idx="1"/>
          </p:nvPr>
        </p:nvSpPr>
        <p:spPr>
          <a:xfrm>
            <a:off x="734083" y="1276687"/>
            <a:ext cx="7958397" cy="4833591"/>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632666" y="6356351"/>
            <a:ext cx="2057400" cy="365125"/>
          </a:xfrm>
          <a:prstGeom prst="rect">
            <a:avLst/>
          </a:prstGeom>
        </p:spPr>
        <p:txBody>
          <a:bodyPr vert="horz" lIns="91440" tIns="45720" rIns="91440" bIns="45720" rtlCol="0" anchor="ctr"/>
          <a:lstStyle>
            <a:lvl1pPr algn="r">
              <a:defRPr sz="1200">
                <a:solidFill>
                  <a:schemeClr val="tx1">
                    <a:tint val="75000"/>
                    <a:alpha val="99000"/>
                  </a:schemeClr>
                </a:solidFill>
              </a:defRPr>
            </a:lvl1pPr>
          </a:lstStyle>
          <a:p>
            <a:fld id="{353CB433-A6EE-44F1-B9D3-A6E8EE95F9C9}" type="slidenum">
              <a:rPr lang="en-IN" smtClean="0"/>
              <a:pPr/>
              <a:t>‹#›</a:t>
            </a:fld>
            <a:endParaRPr lang="en-IN" dirty="0"/>
          </a:p>
        </p:txBody>
      </p:sp>
      <p:cxnSp>
        <p:nvCxnSpPr>
          <p:cNvPr id="8" name="Straight Connector 7"/>
          <p:cNvCxnSpPr/>
          <p:nvPr userDrawn="1"/>
        </p:nvCxnSpPr>
        <p:spPr>
          <a:xfrm>
            <a:off x="734785" y="6234902"/>
            <a:ext cx="7955280" cy="0"/>
          </a:xfrm>
          <a:prstGeom prst="line">
            <a:avLst/>
          </a:prstGeom>
          <a:ln>
            <a:solidFill>
              <a:srgbClr val="B22F16"/>
            </a:solidFill>
          </a:ln>
        </p:spPr>
        <p:style>
          <a:lnRef idx="1">
            <a:schemeClr val="accent1"/>
          </a:lnRef>
          <a:fillRef idx="0">
            <a:schemeClr val="accent1"/>
          </a:fillRef>
          <a:effectRef idx="0">
            <a:schemeClr val="accent1"/>
          </a:effectRef>
          <a:fontRef idx="minor">
            <a:schemeClr val="tx1"/>
          </a:fontRef>
        </p:style>
      </p:cxnSp>
      <p:sp>
        <p:nvSpPr>
          <p:cNvPr id="11" name="Parallelogram 10"/>
          <p:cNvSpPr/>
          <p:nvPr userDrawn="1"/>
        </p:nvSpPr>
        <p:spPr>
          <a:xfrm>
            <a:off x="734785" y="1000363"/>
            <a:ext cx="7955281" cy="45719"/>
          </a:xfrm>
          <a:prstGeom prst="parallelogram">
            <a:avLst>
              <a:gd name="adj" fmla="val 0"/>
            </a:avLst>
          </a:prstGeom>
          <a:solidFill>
            <a:srgbClr val="DA47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1969" y="64784"/>
            <a:ext cx="7918096" cy="856675"/>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909532707"/>
      </p:ext>
    </p:extLst>
  </p:cSld>
  <p:clrMap bg1="lt1" tx1="dk1" bg2="lt2" tx2="dk2" accent1="accent1" accent2="accent2" accent3="accent3" accent4="accent4" accent5="accent5" accent6="accent6" hlink="hlink" folHlink="folHlink"/>
  <p:sldLayoutIdLst>
    <p:sldLayoutId id="2147483679" r:id="rId1"/>
    <p:sldLayoutId id="2147483665" r:id="rId2"/>
    <p:sldLayoutId id="2147483666" r:id="rId3"/>
    <p:sldLayoutId id="2147483678" r:id="rId4"/>
    <p:sldLayoutId id="2147483667" r:id="rId5"/>
    <p:sldLayoutId id="2147483672" r:id="rId6"/>
    <p:sldLayoutId id="2147483654" r:id="rId7"/>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dt="0"/>
  <p:txStyles>
    <p:titleStyle>
      <a:lvl1pPr algn="l" defTabSz="914400" rtl="0" eaLnBrk="1" latinLnBrk="0" hangingPunct="1">
        <a:lnSpc>
          <a:spcPct val="90000"/>
        </a:lnSpc>
        <a:spcBef>
          <a:spcPct val="0"/>
        </a:spcBef>
        <a:buNone/>
        <a:defRPr sz="3200" kern="1200">
          <a:solidFill>
            <a:srgbClr val="C00000"/>
          </a:solidFill>
          <a:latin typeface="Arial" panose="020B0604020202020204" pitchFamily="34" charset="0"/>
          <a:ea typeface="+mj-ea"/>
          <a:cs typeface="Arial" panose="020B0604020202020204" pitchFamily="34" charset="0"/>
        </a:defRPr>
      </a:lvl1pPr>
    </p:titleStyle>
    <p:body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39169" y="1371606"/>
            <a:ext cx="3714687" cy="2038756"/>
          </a:xfrm>
        </p:spPr>
        <p:txBody>
          <a:bodyPr>
            <a:noAutofit/>
          </a:bodyPr>
          <a:lstStyle/>
          <a:p>
            <a:pPr>
              <a:lnSpc>
                <a:spcPct val="100000"/>
              </a:lnSpc>
              <a:spcAft>
                <a:spcPts val="800"/>
              </a:spcAft>
            </a:pPr>
            <a:r>
              <a:rPr lang="en-US" sz="2400" dirty="0"/>
              <a:t>SEZ and STPI – Effective Business Vehicles</a:t>
            </a:r>
          </a:p>
        </p:txBody>
      </p:sp>
      <p:sp>
        <p:nvSpPr>
          <p:cNvPr id="5" name="Text Placeholder 4"/>
          <p:cNvSpPr>
            <a:spLocks noGrp="1"/>
          </p:cNvSpPr>
          <p:nvPr>
            <p:ph type="body" sz="quarter" idx="10"/>
          </p:nvPr>
        </p:nvSpPr>
        <p:spPr>
          <a:xfrm>
            <a:off x="5039169" y="3617012"/>
            <a:ext cx="2790825" cy="618744"/>
          </a:xfrm>
        </p:spPr>
        <p:txBody>
          <a:bodyPr/>
          <a:lstStyle/>
          <a:p>
            <a:r>
              <a:rPr lang="en-US" sz="2400" b="1" dirty="0"/>
              <a:t>CA Guruprasad G</a:t>
            </a:r>
          </a:p>
        </p:txBody>
      </p:sp>
    </p:spTree>
    <p:extLst>
      <p:ext uri="{BB962C8B-B14F-4D97-AF65-F5344CB8AC3E}">
        <p14:creationId xmlns:p14="http://schemas.microsoft.com/office/powerpoint/2010/main" val="24150719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3CB433-A6EE-44F1-B9D3-A6E8EE95F9C9}" type="slidenum">
              <a:rPr lang="en-IN" smtClean="0"/>
              <a:t>10</a:t>
            </a:fld>
            <a:endParaRPr lang="en-IN" dirty="0"/>
          </a:p>
        </p:txBody>
      </p:sp>
      <p:sp>
        <p:nvSpPr>
          <p:cNvPr id="4" name="Text Placeholder 3"/>
          <p:cNvSpPr>
            <a:spLocks noGrp="1"/>
          </p:cNvSpPr>
          <p:nvPr>
            <p:ph type="body" idx="1"/>
          </p:nvPr>
        </p:nvSpPr>
        <p:spPr/>
        <p:txBody>
          <a:bodyPr>
            <a:normAutofit/>
          </a:bodyPr>
          <a:lstStyle/>
          <a:p>
            <a:r>
              <a:rPr lang="en-US" dirty="0"/>
              <a:t>Setting up of an SEZ unit | Approval process</a:t>
            </a:r>
          </a:p>
        </p:txBody>
      </p:sp>
    </p:spTree>
    <p:extLst>
      <p:ext uri="{BB962C8B-B14F-4D97-AF65-F5344CB8AC3E}">
        <p14:creationId xmlns:p14="http://schemas.microsoft.com/office/powerpoint/2010/main" val="3253327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Setting up of an SEZ unit | Approval process</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11</a:t>
            </a:fld>
            <a:endParaRPr lang="en-IN" dirty="0"/>
          </a:p>
        </p:txBody>
      </p:sp>
      <p:sp>
        <p:nvSpPr>
          <p:cNvPr id="7" name="Rectangle 6">
            <a:extLst>
              <a:ext uri="{FF2B5EF4-FFF2-40B4-BE49-F238E27FC236}">
                <a16:creationId xmlns:a16="http://schemas.microsoft.com/office/drawing/2014/main" id="{C344C635-D100-43EB-AF2E-844B2D620CD1}"/>
              </a:ext>
            </a:extLst>
          </p:cNvPr>
          <p:cNvSpPr/>
          <p:nvPr/>
        </p:nvSpPr>
        <p:spPr>
          <a:xfrm>
            <a:off x="706631" y="1322227"/>
            <a:ext cx="3873030" cy="450892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Bef>
                <a:spcPct val="50000"/>
              </a:spcBef>
            </a:pPr>
            <a:r>
              <a:rPr lang="en-US" sz="1400" b="1" dirty="0">
                <a:latin typeface="Arial" panose="020B0604020202020204" pitchFamily="34" charset="0"/>
                <a:cs typeface="Arial" panose="020B0604020202020204" pitchFamily="34" charset="0"/>
              </a:rPr>
              <a:t>Steps in setting up a unit in SEZ</a:t>
            </a:r>
          </a:p>
          <a:p>
            <a:pPr marL="228600" indent="-228600" algn="just">
              <a:spcBef>
                <a:spcPct val="50000"/>
              </a:spcBef>
              <a:buFontTx/>
              <a:buAutoNum type="arabicPeriod"/>
            </a:pPr>
            <a:r>
              <a:rPr lang="en-US" sz="1400" dirty="0">
                <a:latin typeface="Arial" panose="020B0604020202020204" pitchFamily="34" charset="0"/>
                <a:cs typeface="Arial" panose="020B0604020202020204" pitchFamily="34" charset="0"/>
              </a:rPr>
              <a:t>Identify the Area and make a proposal for setting up the SEZ unit</a:t>
            </a:r>
          </a:p>
          <a:p>
            <a:pPr marL="228600" indent="-228600" algn="just">
              <a:spcBef>
                <a:spcPct val="50000"/>
              </a:spcBef>
              <a:buFontTx/>
              <a:buAutoNum type="arabicPeriod"/>
            </a:pPr>
            <a:r>
              <a:rPr lang="en-US" sz="1400" dirty="0">
                <a:latin typeface="Arial" panose="020B0604020202020204" pitchFamily="34" charset="0"/>
                <a:cs typeface="Arial" panose="020B0604020202020204" pitchFamily="34" charset="0"/>
              </a:rPr>
              <a:t>The Development Commissioner (DC) to forward the proposal to the Unit Approval Committee (UAC)</a:t>
            </a:r>
          </a:p>
          <a:p>
            <a:pPr marL="228600" indent="-228600" algn="just">
              <a:spcBef>
                <a:spcPct val="50000"/>
              </a:spcBef>
              <a:buFontTx/>
              <a:buAutoNum type="arabicPeriod"/>
            </a:pPr>
            <a:r>
              <a:rPr lang="en-US" sz="1400" dirty="0">
                <a:latin typeface="Arial" panose="020B0604020202020204" pitchFamily="34" charset="0"/>
                <a:cs typeface="Arial" panose="020B0604020202020204" pitchFamily="34" charset="0"/>
              </a:rPr>
              <a:t>The UAC may approve (with / without modifications) or reject the proposal</a:t>
            </a:r>
          </a:p>
          <a:p>
            <a:pPr marL="228600" indent="-228600" algn="just">
              <a:spcBef>
                <a:spcPct val="50000"/>
              </a:spcBef>
              <a:buFontTx/>
              <a:buAutoNum type="arabicPeriod"/>
            </a:pPr>
            <a:r>
              <a:rPr lang="en-US" sz="1400" dirty="0">
                <a:latin typeface="Arial" panose="020B0604020202020204" pitchFamily="34" charset="0"/>
                <a:cs typeface="Arial" panose="020B0604020202020204" pitchFamily="34" charset="0"/>
              </a:rPr>
              <a:t>In case of rejection – provisions for appeal to the Board of Approval (</a:t>
            </a:r>
            <a:r>
              <a:rPr lang="en-US" sz="1400" dirty="0" err="1">
                <a:latin typeface="Arial" panose="020B0604020202020204" pitchFamily="34" charset="0"/>
                <a:cs typeface="Arial" panose="020B0604020202020204" pitchFamily="34" charset="0"/>
              </a:rPr>
              <a:t>BoA</a:t>
            </a:r>
            <a:r>
              <a:rPr lang="en-US" sz="1400" dirty="0">
                <a:latin typeface="Arial" panose="020B0604020202020204" pitchFamily="34" charset="0"/>
                <a:cs typeface="Arial" panose="020B0604020202020204" pitchFamily="34" charset="0"/>
              </a:rPr>
              <a:t>)</a:t>
            </a:r>
          </a:p>
          <a:p>
            <a:pPr marL="228600" indent="-228600" algn="just">
              <a:spcBef>
                <a:spcPct val="50000"/>
              </a:spcBef>
              <a:buFontTx/>
              <a:buAutoNum type="arabicPeriod"/>
            </a:pPr>
            <a:r>
              <a:rPr lang="en-US" sz="1400" dirty="0">
                <a:latin typeface="Arial" panose="020B0604020202020204" pitchFamily="34" charset="0"/>
                <a:cs typeface="Arial" panose="020B0604020202020204" pitchFamily="34" charset="0"/>
              </a:rPr>
              <a:t>The </a:t>
            </a:r>
            <a:r>
              <a:rPr lang="en-US" sz="1400" dirty="0" err="1">
                <a:latin typeface="Arial" panose="020B0604020202020204" pitchFamily="34" charset="0"/>
                <a:cs typeface="Arial" panose="020B0604020202020204" pitchFamily="34" charset="0"/>
              </a:rPr>
              <a:t>BoA</a:t>
            </a:r>
            <a:r>
              <a:rPr lang="en-US" sz="1400" dirty="0">
                <a:latin typeface="Arial" panose="020B0604020202020204" pitchFamily="34" charset="0"/>
                <a:cs typeface="Arial" panose="020B0604020202020204" pitchFamily="34" charset="0"/>
              </a:rPr>
              <a:t> after hearing the applicant renders its final decisions</a:t>
            </a:r>
          </a:p>
          <a:p>
            <a:pPr marL="228600" indent="-228600" algn="just">
              <a:spcBef>
                <a:spcPct val="50000"/>
              </a:spcBef>
              <a:buFontTx/>
              <a:buAutoNum type="arabicPeriod"/>
            </a:pPr>
            <a:r>
              <a:rPr lang="en-US" sz="1400" dirty="0">
                <a:latin typeface="Arial" panose="020B0604020202020204" pitchFamily="34" charset="0"/>
                <a:cs typeface="Arial" panose="020B0604020202020204" pitchFamily="34" charset="0"/>
              </a:rPr>
              <a:t>In case of acceptance, DC to issue Letter of approval to applicant</a:t>
            </a:r>
          </a:p>
          <a:p>
            <a:pPr marL="228600" lvl="0" indent="-228600" algn="just">
              <a:spcBef>
                <a:spcPct val="50000"/>
              </a:spcBef>
              <a:buFontTx/>
              <a:buAutoNum type="arabicPeriod"/>
            </a:pPr>
            <a:r>
              <a:rPr lang="en-US" sz="1400" dirty="0">
                <a:latin typeface="Arial" panose="020B0604020202020204" pitchFamily="34" charset="0"/>
                <a:cs typeface="Arial" panose="020B0604020202020204" pitchFamily="34" charset="0"/>
              </a:rPr>
              <a:t>Post receipt of Letter of Approval, the applicant to carry out post approval formalities. </a:t>
            </a:r>
          </a:p>
        </p:txBody>
      </p:sp>
      <p:sp>
        <p:nvSpPr>
          <p:cNvPr id="8" name="Line 14">
            <a:extLst>
              <a:ext uri="{FF2B5EF4-FFF2-40B4-BE49-F238E27FC236}">
                <a16:creationId xmlns:a16="http://schemas.microsoft.com/office/drawing/2014/main" id="{A9148C5A-9F5F-420C-A309-4F2D6D2B149B}"/>
              </a:ext>
            </a:extLst>
          </p:cNvPr>
          <p:cNvSpPr>
            <a:spLocks noChangeShapeType="1"/>
          </p:cNvSpPr>
          <p:nvPr/>
        </p:nvSpPr>
        <p:spPr bwMode="auto">
          <a:xfrm flipH="1">
            <a:off x="4746123" y="1327231"/>
            <a:ext cx="8671" cy="4779940"/>
          </a:xfrm>
          <a:prstGeom prst="line">
            <a:avLst/>
          </a:prstGeom>
          <a:noFill/>
          <a:ln w="41275">
            <a:solidFill>
              <a:schemeClr val="tx1"/>
            </a:solidFill>
            <a:prstDash val="lgDash"/>
            <a:round/>
            <a:headEnd/>
            <a:tailEn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a:latin typeface="Arial" panose="020B0604020202020204" pitchFamily="34" charset="0"/>
              <a:cs typeface="Arial" panose="020B0604020202020204" pitchFamily="34" charset="0"/>
            </a:endParaRPr>
          </a:p>
        </p:txBody>
      </p:sp>
      <p:grpSp>
        <p:nvGrpSpPr>
          <p:cNvPr id="10" name="Group 9">
            <a:extLst>
              <a:ext uri="{FF2B5EF4-FFF2-40B4-BE49-F238E27FC236}">
                <a16:creationId xmlns:a16="http://schemas.microsoft.com/office/drawing/2014/main" id="{CC452544-51FD-4DA6-8475-59F0A9DC1844}"/>
              </a:ext>
            </a:extLst>
          </p:cNvPr>
          <p:cNvGrpSpPr/>
          <p:nvPr/>
        </p:nvGrpSpPr>
        <p:grpSpPr>
          <a:xfrm>
            <a:off x="4754808" y="1215603"/>
            <a:ext cx="3935256" cy="4762125"/>
            <a:chOff x="4170721" y="1217562"/>
            <a:chExt cx="4935075" cy="4207116"/>
          </a:xfrm>
        </p:grpSpPr>
        <p:sp>
          <p:nvSpPr>
            <p:cNvPr id="11" name="Text Box 4">
              <a:extLst>
                <a:ext uri="{FF2B5EF4-FFF2-40B4-BE49-F238E27FC236}">
                  <a16:creationId xmlns:a16="http://schemas.microsoft.com/office/drawing/2014/main" id="{F73BB08D-9AE1-4928-9A8F-537DC85325B8}"/>
                </a:ext>
              </a:extLst>
            </p:cNvPr>
            <p:cNvSpPr txBox="1">
              <a:spLocks noChangeArrowheads="1"/>
            </p:cNvSpPr>
            <p:nvPr/>
          </p:nvSpPr>
          <p:spPr bwMode="auto">
            <a:xfrm>
              <a:off x="4457596" y="1760490"/>
              <a:ext cx="1905000" cy="244716"/>
            </a:xfrm>
            <a:prstGeom prst="rect">
              <a:avLst/>
            </a:prstGeom>
            <a:solidFill>
              <a:schemeClr val="accent2">
                <a:lumMod val="60000"/>
                <a:lumOff val="40000"/>
              </a:schemeClr>
            </a:solid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sz="1200" b="1" dirty="0">
                  <a:solidFill>
                    <a:schemeClr val="bg1"/>
                  </a:solidFill>
                  <a:latin typeface="Arial" panose="020B0604020202020204" pitchFamily="34" charset="0"/>
                  <a:cs typeface="Arial" panose="020B0604020202020204" pitchFamily="34" charset="0"/>
                </a:rPr>
                <a:t>DC</a:t>
              </a:r>
            </a:p>
          </p:txBody>
        </p:sp>
        <p:sp>
          <p:nvSpPr>
            <p:cNvPr id="12" name="Line 5">
              <a:extLst>
                <a:ext uri="{FF2B5EF4-FFF2-40B4-BE49-F238E27FC236}">
                  <a16:creationId xmlns:a16="http://schemas.microsoft.com/office/drawing/2014/main" id="{2ABA2F1E-A241-46C9-BD05-47D34EECB4A6}"/>
                </a:ext>
              </a:extLst>
            </p:cNvPr>
            <p:cNvSpPr>
              <a:spLocks noChangeShapeType="1"/>
            </p:cNvSpPr>
            <p:nvPr/>
          </p:nvSpPr>
          <p:spPr bwMode="auto">
            <a:xfrm flipV="1">
              <a:off x="5219596" y="2284362"/>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Arial" panose="020B0604020202020204" pitchFamily="34" charset="0"/>
                <a:cs typeface="Arial" panose="020B0604020202020204" pitchFamily="34" charset="0"/>
              </a:endParaRPr>
            </a:p>
          </p:txBody>
        </p:sp>
        <p:sp>
          <p:nvSpPr>
            <p:cNvPr id="13" name="Line 6">
              <a:extLst>
                <a:ext uri="{FF2B5EF4-FFF2-40B4-BE49-F238E27FC236}">
                  <a16:creationId xmlns:a16="http://schemas.microsoft.com/office/drawing/2014/main" id="{6824182E-F889-428A-BAF1-5E303CB58BE2}"/>
                </a:ext>
              </a:extLst>
            </p:cNvPr>
            <p:cNvSpPr>
              <a:spLocks noChangeShapeType="1"/>
            </p:cNvSpPr>
            <p:nvPr/>
          </p:nvSpPr>
          <p:spPr bwMode="auto">
            <a:xfrm>
              <a:off x="5524396" y="2284362"/>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Arial" panose="020B0604020202020204" pitchFamily="34" charset="0"/>
                <a:cs typeface="Arial" panose="020B0604020202020204" pitchFamily="34" charset="0"/>
              </a:endParaRPr>
            </a:p>
          </p:txBody>
        </p:sp>
        <p:sp>
          <p:nvSpPr>
            <p:cNvPr id="14" name="Text Box 7">
              <a:extLst>
                <a:ext uri="{FF2B5EF4-FFF2-40B4-BE49-F238E27FC236}">
                  <a16:creationId xmlns:a16="http://schemas.microsoft.com/office/drawing/2014/main" id="{00A8412F-9BFE-4330-A1B2-249703D56BC6}"/>
                </a:ext>
              </a:extLst>
            </p:cNvPr>
            <p:cNvSpPr txBox="1">
              <a:spLocks noChangeArrowheads="1"/>
            </p:cNvSpPr>
            <p:nvPr/>
          </p:nvSpPr>
          <p:spPr bwMode="auto">
            <a:xfrm>
              <a:off x="4457596" y="3427362"/>
              <a:ext cx="1905000" cy="244716"/>
            </a:xfrm>
            <a:prstGeom prst="rect">
              <a:avLst/>
            </a:prstGeom>
            <a:solidFill>
              <a:schemeClr val="accent2">
                <a:lumMod val="60000"/>
                <a:lumOff val="40000"/>
              </a:schemeClr>
            </a:solid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sz="1200" b="1" dirty="0">
                  <a:solidFill>
                    <a:schemeClr val="bg1"/>
                  </a:solidFill>
                  <a:latin typeface="Arial" panose="020B0604020202020204" pitchFamily="34" charset="0"/>
                  <a:cs typeface="Arial" panose="020B0604020202020204" pitchFamily="34" charset="0"/>
                </a:rPr>
                <a:t>Applicant Unit</a:t>
              </a:r>
            </a:p>
          </p:txBody>
        </p:sp>
        <p:sp>
          <p:nvSpPr>
            <p:cNvPr id="16" name="Text Box 8">
              <a:extLst>
                <a:ext uri="{FF2B5EF4-FFF2-40B4-BE49-F238E27FC236}">
                  <a16:creationId xmlns:a16="http://schemas.microsoft.com/office/drawing/2014/main" id="{D8DBDFF6-3D39-4784-8B51-2A7A16E71EDA}"/>
                </a:ext>
              </a:extLst>
            </p:cNvPr>
            <p:cNvSpPr txBox="1">
              <a:spLocks noChangeArrowheads="1"/>
            </p:cNvSpPr>
            <p:nvPr/>
          </p:nvSpPr>
          <p:spPr bwMode="auto">
            <a:xfrm>
              <a:off x="4457596" y="5179962"/>
              <a:ext cx="1905000" cy="244716"/>
            </a:xfrm>
            <a:prstGeom prst="rect">
              <a:avLst/>
            </a:prstGeom>
            <a:solidFill>
              <a:schemeClr val="accent2">
                <a:lumMod val="60000"/>
                <a:lumOff val="40000"/>
              </a:schemeClr>
            </a:solidFill>
            <a:ln>
              <a:noFill/>
            </a:ln>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sz="1200" b="1" dirty="0">
                  <a:solidFill>
                    <a:schemeClr val="bg1"/>
                  </a:solidFill>
                  <a:latin typeface="Arial" panose="020B0604020202020204" pitchFamily="34" charset="0"/>
                  <a:cs typeface="Arial" panose="020B0604020202020204" pitchFamily="34" charset="0"/>
                </a:rPr>
                <a:t>BOA</a:t>
              </a:r>
            </a:p>
          </p:txBody>
        </p:sp>
        <p:sp>
          <p:nvSpPr>
            <p:cNvPr id="17" name="Text Box 9">
              <a:extLst>
                <a:ext uri="{FF2B5EF4-FFF2-40B4-BE49-F238E27FC236}">
                  <a16:creationId xmlns:a16="http://schemas.microsoft.com/office/drawing/2014/main" id="{0E051E0B-E477-4062-BA50-34F41EA09D4D}"/>
                </a:ext>
              </a:extLst>
            </p:cNvPr>
            <p:cNvSpPr txBox="1">
              <a:spLocks noChangeArrowheads="1"/>
            </p:cNvSpPr>
            <p:nvPr/>
          </p:nvSpPr>
          <p:spPr bwMode="auto">
            <a:xfrm>
              <a:off x="7353196" y="1743029"/>
              <a:ext cx="1385862" cy="244716"/>
            </a:xfrm>
            <a:prstGeom prst="rect">
              <a:avLst/>
            </a:prstGeom>
            <a:solidFill>
              <a:schemeClr val="accent2">
                <a:lumMod val="60000"/>
                <a:lumOff val="40000"/>
              </a:schemeClr>
            </a:solid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buClrTx/>
                <a:buSzTx/>
                <a:buFontTx/>
                <a:buNone/>
              </a:pPr>
              <a:r>
                <a:rPr lang="en-US" sz="1200" b="1" dirty="0">
                  <a:solidFill>
                    <a:schemeClr val="bg1"/>
                  </a:solidFill>
                  <a:latin typeface="Arial" panose="020B0604020202020204" pitchFamily="34" charset="0"/>
                  <a:cs typeface="Arial" panose="020B0604020202020204" pitchFamily="34" charset="0"/>
                </a:rPr>
                <a:t>UAC</a:t>
              </a:r>
            </a:p>
          </p:txBody>
        </p:sp>
        <p:sp>
          <p:nvSpPr>
            <p:cNvPr id="18" name="Line 10">
              <a:extLst>
                <a:ext uri="{FF2B5EF4-FFF2-40B4-BE49-F238E27FC236}">
                  <a16:creationId xmlns:a16="http://schemas.microsoft.com/office/drawing/2014/main" id="{F36523BD-B0AE-4F7C-BA97-D2D62DE72771}"/>
                </a:ext>
              </a:extLst>
            </p:cNvPr>
            <p:cNvSpPr>
              <a:spLocks noChangeShapeType="1"/>
            </p:cNvSpPr>
            <p:nvPr/>
          </p:nvSpPr>
          <p:spPr bwMode="auto">
            <a:xfrm flipV="1">
              <a:off x="5524396" y="3808362"/>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Arial" panose="020B0604020202020204" pitchFamily="34" charset="0"/>
                <a:cs typeface="Arial" panose="020B0604020202020204" pitchFamily="34" charset="0"/>
              </a:endParaRPr>
            </a:p>
          </p:txBody>
        </p:sp>
        <p:sp>
          <p:nvSpPr>
            <p:cNvPr id="19" name="Line 11">
              <a:extLst>
                <a:ext uri="{FF2B5EF4-FFF2-40B4-BE49-F238E27FC236}">
                  <a16:creationId xmlns:a16="http://schemas.microsoft.com/office/drawing/2014/main" id="{75D19A5C-47C1-422D-A661-ED9BBEC5B087}"/>
                </a:ext>
              </a:extLst>
            </p:cNvPr>
            <p:cNvSpPr>
              <a:spLocks noChangeShapeType="1"/>
            </p:cNvSpPr>
            <p:nvPr/>
          </p:nvSpPr>
          <p:spPr bwMode="auto">
            <a:xfrm>
              <a:off x="5219596" y="3808362"/>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Arial" panose="020B0604020202020204" pitchFamily="34" charset="0"/>
                <a:cs typeface="Arial" panose="020B0604020202020204" pitchFamily="34" charset="0"/>
              </a:endParaRPr>
            </a:p>
          </p:txBody>
        </p:sp>
        <p:sp>
          <p:nvSpPr>
            <p:cNvPr id="20" name="Line 12">
              <a:extLst>
                <a:ext uri="{FF2B5EF4-FFF2-40B4-BE49-F238E27FC236}">
                  <a16:creationId xmlns:a16="http://schemas.microsoft.com/office/drawing/2014/main" id="{A827B79E-29D3-4AF3-B46F-34F39389BF8A}"/>
                </a:ext>
              </a:extLst>
            </p:cNvPr>
            <p:cNvSpPr>
              <a:spLocks noChangeShapeType="1"/>
            </p:cNvSpPr>
            <p:nvPr/>
          </p:nvSpPr>
          <p:spPr bwMode="auto">
            <a:xfrm>
              <a:off x="6438796" y="1827162"/>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Arial" panose="020B0604020202020204" pitchFamily="34" charset="0"/>
                <a:cs typeface="Arial" panose="020B0604020202020204" pitchFamily="34" charset="0"/>
              </a:endParaRPr>
            </a:p>
          </p:txBody>
        </p:sp>
        <p:sp>
          <p:nvSpPr>
            <p:cNvPr id="21" name="Line 13">
              <a:extLst>
                <a:ext uri="{FF2B5EF4-FFF2-40B4-BE49-F238E27FC236}">
                  <a16:creationId xmlns:a16="http://schemas.microsoft.com/office/drawing/2014/main" id="{ECB7260E-D709-4AD0-BF9C-25D53AA977CC}"/>
                </a:ext>
              </a:extLst>
            </p:cNvPr>
            <p:cNvSpPr>
              <a:spLocks noChangeShapeType="1"/>
            </p:cNvSpPr>
            <p:nvPr/>
          </p:nvSpPr>
          <p:spPr bwMode="auto">
            <a:xfrm flipH="1">
              <a:off x="6362596" y="2055762"/>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a:latin typeface="Arial" panose="020B0604020202020204" pitchFamily="34" charset="0"/>
                <a:cs typeface="Arial" panose="020B0604020202020204" pitchFamily="34" charset="0"/>
              </a:endParaRPr>
            </a:p>
          </p:txBody>
        </p:sp>
        <p:sp>
          <p:nvSpPr>
            <p:cNvPr id="22" name="Text Box 15">
              <a:extLst>
                <a:ext uri="{FF2B5EF4-FFF2-40B4-BE49-F238E27FC236}">
                  <a16:creationId xmlns:a16="http://schemas.microsoft.com/office/drawing/2014/main" id="{91913AAD-0F5E-4944-A9C7-7BC174FCC3D5}"/>
                </a:ext>
              </a:extLst>
            </p:cNvPr>
            <p:cNvSpPr txBox="1">
              <a:spLocks noChangeArrowheads="1"/>
            </p:cNvSpPr>
            <p:nvPr/>
          </p:nvSpPr>
          <p:spPr bwMode="auto">
            <a:xfrm>
              <a:off x="6667396" y="4341762"/>
              <a:ext cx="16764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endParaRPr lang="en-US" sz="1200">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id="{EEA95D14-0468-448A-8C69-C1AAFB6E560E}"/>
                </a:ext>
              </a:extLst>
            </p:cNvPr>
            <p:cNvSpPr>
              <a:spLocks noChangeArrowheads="1"/>
            </p:cNvSpPr>
            <p:nvPr/>
          </p:nvSpPr>
          <p:spPr bwMode="auto">
            <a:xfrm>
              <a:off x="6819796" y="3808362"/>
              <a:ext cx="2052902" cy="564770"/>
            </a:xfrm>
            <a:prstGeom prst="ellipse">
              <a:avLst/>
            </a:prstGeom>
            <a:solidFill>
              <a:schemeClr val="accent2">
                <a:lumMod val="60000"/>
                <a:lumOff val="40000"/>
              </a:schemeClr>
            </a:solidFill>
            <a:ln w="9525">
              <a:solidFill>
                <a:schemeClr val="bg1"/>
              </a:solidFill>
              <a:prstDash val="lgDash"/>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endParaRPr lang="en-US" sz="1200">
                <a:latin typeface="Arial" panose="020B0604020202020204" pitchFamily="34" charset="0"/>
                <a:cs typeface="Arial" panose="020B0604020202020204" pitchFamily="34" charset="0"/>
              </a:endParaRPr>
            </a:p>
          </p:txBody>
        </p:sp>
        <p:sp>
          <p:nvSpPr>
            <p:cNvPr id="24" name="Text Box 17">
              <a:extLst>
                <a:ext uri="{FF2B5EF4-FFF2-40B4-BE49-F238E27FC236}">
                  <a16:creationId xmlns:a16="http://schemas.microsoft.com/office/drawing/2014/main" id="{935D46F7-ABA9-4D58-BB88-C449E3C696A4}"/>
                </a:ext>
              </a:extLst>
            </p:cNvPr>
            <p:cNvSpPr txBox="1">
              <a:spLocks noChangeArrowheads="1"/>
            </p:cNvSpPr>
            <p:nvPr/>
          </p:nvSpPr>
          <p:spPr bwMode="auto">
            <a:xfrm>
              <a:off x="7175026" y="3952273"/>
              <a:ext cx="16002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dirty="0">
                  <a:solidFill>
                    <a:schemeClr val="bg1"/>
                  </a:solidFill>
                  <a:latin typeface="Arial" panose="020B0604020202020204" pitchFamily="34" charset="0"/>
                  <a:cs typeface="Arial" panose="020B0604020202020204" pitchFamily="34" charset="0"/>
                </a:rPr>
                <a:t>Approved!!!</a:t>
              </a:r>
            </a:p>
          </p:txBody>
        </p:sp>
        <p:sp>
          <p:nvSpPr>
            <p:cNvPr id="25" name="Oval 24">
              <a:extLst>
                <a:ext uri="{FF2B5EF4-FFF2-40B4-BE49-F238E27FC236}">
                  <a16:creationId xmlns:a16="http://schemas.microsoft.com/office/drawing/2014/main" id="{80AB402E-5CC6-489A-85C4-57B3641086CC}"/>
                </a:ext>
              </a:extLst>
            </p:cNvPr>
            <p:cNvSpPr>
              <a:spLocks noChangeArrowheads="1"/>
            </p:cNvSpPr>
            <p:nvPr/>
          </p:nvSpPr>
          <p:spPr bwMode="auto">
            <a:xfrm>
              <a:off x="4609996" y="2642950"/>
              <a:ext cx="457200" cy="381000"/>
            </a:xfrm>
            <a:prstGeom prst="ellipse">
              <a:avLst/>
            </a:prstGeom>
            <a:solidFill>
              <a:schemeClr val="accent2"/>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sz="1200" b="1" dirty="0">
                  <a:solidFill>
                    <a:schemeClr val="bg1"/>
                  </a:solidFill>
                  <a:latin typeface="Arial" panose="020B0604020202020204" pitchFamily="34" charset="0"/>
                  <a:cs typeface="Arial" panose="020B0604020202020204" pitchFamily="34" charset="0"/>
                </a:rPr>
                <a:t>1</a:t>
              </a:r>
            </a:p>
          </p:txBody>
        </p:sp>
        <p:sp>
          <p:nvSpPr>
            <p:cNvPr id="26" name="Text Box 27">
              <a:extLst>
                <a:ext uri="{FF2B5EF4-FFF2-40B4-BE49-F238E27FC236}">
                  <a16:creationId xmlns:a16="http://schemas.microsoft.com/office/drawing/2014/main" id="{DE7FCC30-056D-4A50-94CE-34ED72790A93}"/>
                </a:ext>
              </a:extLst>
            </p:cNvPr>
            <p:cNvSpPr txBox="1">
              <a:spLocks noChangeArrowheads="1"/>
            </p:cNvSpPr>
            <p:nvPr/>
          </p:nvSpPr>
          <p:spPr bwMode="auto">
            <a:xfrm>
              <a:off x="4305196" y="4722762"/>
              <a:ext cx="9906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i="1">
                  <a:latin typeface="Arial" panose="020B0604020202020204" pitchFamily="34" charset="0"/>
                  <a:cs typeface="Arial" panose="020B0604020202020204" pitchFamily="34" charset="0"/>
                </a:rPr>
                <a:t>Appeal</a:t>
              </a:r>
            </a:p>
          </p:txBody>
        </p:sp>
        <p:sp>
          <p:nvSpPr>
            <p:cNvPr id="27" name="Text Box 29">
              <a:extLst>
                <a:ext uri="{FF2B5EF4-FFF2-40B4-BE49-F238E27FC236}">
                  <a16:creationId xmlns:a16="http://schemas.microsoft.com/office/drawing/2014/main" id="{F4570C9B-17CC-4235-BCD5-8579EB3B9094}"/>
                </a:ext>
              </a:extLst>
            </p:cNvPr>
            <p:cNvSpPr txBox="1">
              <a:spLocks noChangeArrowheads="1"/>
            </p:cNvSpPr>
            <p:nvPr/>
          </p:nvSpPr>
          <p:spPr bwMode="auto">
            <a:xfrm>
              <a:off x="5676796" y="2970162"/>
              <a:ext cx="19050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i="1">
                  <a:latin typeface="Arial" panose="020B0604020202020204" pitchFamily="34" charset="0"/>
                  <a:cs typeface="Arial" panose="020B0604020202020204" pitchFamily="34" charset="0"/>
                </a:rPr>
                <a:t>Letter of Approval</a:t>
              </a:r>
            </a:p>
          </p:txBody>
        </p:sp>
        <p:sp>
          <p:nvSpPr>
            <p:cNvPr id="28" name="Text Box 32">
              <a:extLst>
                <a:ext uri="{FF2B5EF4-FFF2-40B4-BE49-F238E27FC236}">
                  <a16:creationId xmlns:a16="http://schemas.microsoft.com/office/drawing/2014/main" id="{57D8AF78-E0FB-4B43-95E6-9F06A514C260}"/>
                </a:ext>
              </a:extLst>
            </p:cNvPr>
            <p:cNvSpPr txBox="1">
              <a:spLocks noChangeArrowheads="1"/>
            </p:cNvSpPr>
            <p:nvPr/>
          </p:nvSpPr>
          <p:spPr bwMode="auto">
            <a:xfrm>
              <a:off x="4170721" y="2284362"/>
              <a:ext cx="1125075"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i="1" dirty="0">
                  <a:latin typeface="Arial" panose="020B0604020202020204" pitchFamily="34" charset="0"/>
                  <a:cs typeface="Arial" panose="020B0604020202020204" pitchFamily="34" charset="0"/>
                </a:rPr>
                <a:t>Proposal</a:t>
              </a:r>
            </a:p>
          </p:txBody>
        </p:sp>
        <p:sp>
          <p:nvSpPr>
            <p:cNvPr id="29" name="Text Box 33">
              <a:extLst>
                <a:ext uri="{FF2B5EF4-FFF2-40B4-BE49-F238E27FC236}">
                  <a16:creationId xmlns:a16="http://schemas.microsoft.com/office/drawing/2014/main" id="{77421DC5-9571-443E-B611-97DB825B54DE}"/>
                </a:ext>
              </a:extLst>
            </p:cNvPr>
            <p:cNvSpPr txBox="1">
              <a:spLocks noChangeArrowheads="1"/>
            </p:cNvSpPr>
            <p:nvPr/>
          </p:nvSpPr>
          <p:spPr bwMode="auto">
            <a:xfrm>
              <a:off x="5752996" y="4798962"/>
              <a:ext cx="19050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i="1">
                  <a:latin typeface="Arial" panose="020B0604020202020204" pitchFamily="34" charset="0"/>
                  <a:cs typeface="Arial" panose="020B0604020202020204" pitchFamily="34" charset="0"/>
                </a:rPr>
                <a:t>Final decision</a:t>
              </a:r>
            </a:p>
          </p:txBody>
        </p:sp>
        <p:sp>
          <p:nvSpPr>
            <p:cNvPr id="30" name="Text Box 34">
              <a:extLst>
                <a:ext uri="{FF2B5EF4-FFF2-40B4-BE49-F238E27FC236}">
                  <a16:creationId xmlns:a16="http://schemas.microsoft.com/office/drawing/2014/main" id="{1E512E40-481C-499C-BED9-73A121373CA3}"/>
                </a:ext>
              </a:extLst>
            </p:cNvPr>
            <p:cNvSpPr txBox="1">
              <a:spLocks noChangeArrowheads="1"/>
            </p:cNvSpPr>
            <p:nvPr/>
          </p:nvSpPr>
          <p:spPr bwMode="auto">
            <a:xfrm>
              <a:off x="5752996" y="1217562"/>
              <a:ext cx="19050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i="1">
                  <a:latin typeface="Arial" panose="020B0604020202020204" pitchFamily="34" charset="0"/>
                  <a:cs typeface="Arial" panose="020B0604020202020204" pitchFamily="34" charset="0"/>
                </a:rPr>
                <a:t>Referral</a:t>
              </a:r>
            </a:p>
          </p:txBody>
        </p:sp>
        <p:sp>
          <p:nvSpPr>
            <p:cNvPr id="31" name="Text Box 36">
              <a:extLst>
                <a:ext uri="{FF2B5EF4-FFF2-40B4-BE49-F238E27FC236}">
                  <a16:creationId xmlns:a16="http://schemas.microsoft.com/office/drawing/2014/main" id="{1FE04017-CAF9-43C1-AE69-E49FA3E4807C}"/>
                </a:ext>
              </a:extLst>
            </p:cNvPr>
            <p:cNvSpPr txBox="1">
              <a:spLocks noChangeArrowheads="1"/>
            </p:cNvSpPr>
            <p:nvPr/>
          </p:nvSpPr>
          <p:spPr bwMode="auto">
            <a:xfrm>
              <a:off x="7200796" y="2208162"/>
              <a:ext cx="1905000" cy="24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50000"/>
                </a:spcBef>
                <a:buClrTx/>
                <a:buSzTx/>
                <a:buFontTx/>
                <a:buNone/>
              </a:pPr>
              <a:r>
                <a:rPr lang="en-US" sz="1200" b="1" i="1">
                  <a:latin typeface="Arial" panose="020B0604020202020204" pitchFamily="34" charset="0"/>
                  <a:cs typeface="Arial" panose="020B0604020202020204" pitchFamily="34" charset="0"/>
                </a:rPr>
                <a:t>Decision</a:t>
              </a:r>
            </a:p>
          </p:txBody>
        </p:sp>
        <p:sp>
          <p:nvSpPr>
            <p:cNvPr id="32" name="Oval 31">
              <a:extLst>
                <a:ext uri="{FF2B5EF4-FFF2-40B4-BE49-F238E27FC236}">
                  <a16:creationId xmlns:a16="http://schemas.microsoft.com/office/drawing/2014/main" id="{579C8012-AFE1-454E-BA72-09815B28900F}"/>
                </a:ext>
              </a:extLst>
            </p:cNvPr>
            <p:cNvSpPr>
              <a:spLocks noChangeArrowheads="1"/>
            </p:cNvSpPr>
            <p:nvPr/>
          </p:nvSpPr>
          <p:spPr bwMode="auto">
            <a:xfrm>
              <a:off x="4574138" y="4355202"/>
              <a:ext cx="457200" cy="381000"/>
            </a:xfrm>
            <a:prstGeom prst="ellipse">
              <a:avLst/>
            </a:prstGeom>
            <a:solidFill>
              <a:schemeClr val="accent2"/>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sz="1200" b="1" dirty="0">
                  <a:solidFill>
                    <a:schemeClr val="bg1"/>
                  </a:solidFill>
                  <a:latin typeface="Arial" panose="020B0604020202020204" pitchFamily="34" charset="0"/>
                  <a:cs typeface="Arial" panose="020B0604020202020204" pitchFamily="34" charset="0"/>
                </a:rPr>
                <a:t>4</a:t>
              </a:r>
            </a:p>
          </p:txBody>
        </p:sp>
        <p:sp>
          <p:nvSpPr>
            <p:cNvPr id="33" name="Oval 32">
              <a:extLst>
                <a:ext uri="{FF2B5EF4-FFF2-40B4-BE49-F238E27FC236}">
                  <a16:creationId xmlns:a16="http://schemas.microsoft.com/office/drawing/2014/main" id="{F3697862-957D-4718-B9C5-8E4186C9CBE0}"/>
                </a:ext>
              </a:extLst>
            </p:cNvPr>
            <p:cNvSpPr>
              <a:spLocks noChangeArrowheads="1"/>
            </p:cNvSpPr>
            <p:nvPr/>
          </p:nvSpPr>
          <p:spPr bwMode="auto">
            <a:xfrm>
              <a:off x="5681275" y="4373132"/>
              <a:ext cx="457200" cy="381000"/>
            </a:xfrm>
            <a:prstGeom prst="ellipse">
              <a:avLst/>
            </a:prstGeom>
            <a:solidFill>
              <a:schemeClr val="accent2"/>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sz="1200" b="1" dirty="0">
                  <a:solidFill>
                    <a:schemeClr val="bg1"/>
                  </a:solidFill>
                  <a:latin typeface="Arial" panose="020B0604020202020204" pitchFamily="34" charset="0"/>
                  <a:cs typeface="Arial" panose="020B0604020202020204" pitchFamily="34" charset="0"/>
                </a:rPr>
                <a:t>5</a:t>
              </a:r>
            </a:p>
          </p:txBody>
        </p:sp>
        <p:sp>
          <p:nvSpPr>
            <p:cNvPr id="34" name="Oval 33">
              <a:extLst>
                <a:ext uri="{FF2B5EF4-FFF2-40B4-BE49-F238E27FC236}">
                  <a16:creationId xmlns:a16="http://schemas.microsoft.com/office/drawing/2014/main" id="{2EBC4FD9-D765-4543-AC59-9E0B0D6ECF10}"/>
                </a:ext>
              </a:extLst>
            </p:cNvPr>
            <p:cNvSpPr>
              <a:spLocks noChangeArrowheads="1"/>
            </p:cNvSpPr>
            <p:nvPr/>
          </p:nvSpPr>
          <p:spPr bwMode="auto">
            <a:xfrm>
              <a:off x="5770921" y="2593645"/>
              <a:ext cx="457200" cy="381000"/>
            </a:xfrm>
            <a:prstGeom prst="ellipse">
              <a:avLst/>
            </a:prstGeom>
            <a:solidFill>
              <a:schemeClr val="accent2"/>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sz="1200" b="1" dirty="0">
                  <a:solidFill>
                    <a:schemeClr val="bg1"/>
                  </a:solidFill>
                  <a:latin typeface="Arial" panose="020B0604020202020204" pitchFamily="34" charset="0"/>
                  <a:cs typeface="Arial" panose="020B0604020202020204" pitchFamily="34" charset="0"/>
                </a:rPr>
                <a:t>6</a:t>
              </a:r>
            </a:p>
          </p:txBody>
        </p:sp>
        <p:sp>
          <p:nvSpPr>
            <p:cNvPr id="35" name="Oval 34">
              <a:extLst>
                <a:ext uri="{FF2B5EF4-FFF2-40B4-BE49-F238E27FC236}">
                  <a16:creationId xmlns:a16="http://schemas.microsoft.com/office/drawing/2014/main" id="{39A4A4D2-E037-4516-9129-5E6C7569B1C1}"/>
                </a:ext>
              </a:extLst>
            </p:cNvPr>
            <p:cNvSpPr>
              <a:spLocks noChangeArrowheads="1"/>
            </p:cNvSpPr>
            <p:nvPr/>
          </p:nvSpPr>
          <p:spPr bwMode="auto">
            <a:xfrm>
              <a:off x="6658424" y="2163341"/>
              <a:ext cx="457200" cy="381000"/>
            </a:xfrm>
            <a:prstGeom prst="ellipse">
              <a:avLst/>
            </a:prstGeom>
            <a:solidFill>
              <a:schemeClr val="accent2"/>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sz="1200" b="1" dirty="0">
                  <a:solidFill>
                    <a:schemeClr val="bg1"/>
                  </a:solidFill>
                  <a:latin typeface="Arial" panose="020B0604020202020204" pitchFamily="34" charset="0"/>
                  <a:cs typeface="Arial" panose="020B0604020202020204" pitchFamily="34" charset="0"/>
                </a:rPr>
                <a:t>3</a:t>
              </a:r>
            </a:p>
          </p:txBody>
        </p:sp>
        <p:sp>
          <p:nvSpPr>
            <p:cNvPr id="36" name="Oval 35">
              <a:extLst>
                <a:ext uri="{FF2B5EF4-FFF2-40B4-BE49-F238E27FC236}">
                  <a16:creationId xmlns:a16="http://schemas.microsoft.com/office/drawing/2014/main" id="{A6991ECD-4977-4887-83CB-E38E225EE522}"/>
                </a:ext>
              </a:extLst>
            </p:cNvPr>
            <p:cNvSpPr>
              <a:spLocks noChangeArrowheads="1"/>
            </p:cNvSpPr>
            <p:nvPr/>
          </p:nvSpPr>
          <p:spPr bwMode="auto">
            <a:xfrm>
              <a:off x="6658424" y="1316180"/>
              <a:ext cx="457200" cy="381000"/>
            </a:xfrm>
            <a:prstGeom prst="ellipse">
              <a:avLst/>
            </a:prstGeom>
            <a:solidFill>
              <a:schemeClr val="accent2"/>
            </a:solidFill>
            <a:ln w="9525">
              <a:solidFill>
                <a:schemeClr val="tx1"/>
              </a:solidFill>
              <a:round/>
              <a:headEnd/>
              <a:tailEnd/>
            </a:ln>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spcBef>
                  <a:spcPct val="0"/>
                </a:spcBef>
                <a:buClrTx/>
                <a:buSzTx/>
                <a:buFontTx/>
                <a:buNone/>
              </a:pPr>
              <a:r>
                <a:rPr lang="en-US" sz="1200" b="1" dirty="0">
                  <a:solidFill>
                    <a:schemeClr val="bg1"/>
                  </a:solidFill>
                  <a:latin typeface="Arial" panose="020B0604020202020204" pitchFamily="34" charset="0"/>
                  <a:cs typeface="Arial" panose="020B0604020202020204" pitchFamily="34" charset="0"/>
                </a:rPr>
                <a:t>2</a:t>
              </a:r>
            </a:p>
          </p:txBody>
        </p:sp>
      </p:grpSp>
    </p:spTree>
    <p:extLst>
      <p:ext uri="{BB962C8B-B14F-4D97-AF65-F5344CB8AC3E}">
        <p14:creationId xmlns:p14="http://schemas.microsoft.com/office/powerpoint/2010/main" val="1680969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3CB433-A6EE-44F1-B9D3-A6E8EE95F9C9}" type="slidenum">
              <a:rPr lang="en-IN" smtClean="0"/>
              <a:t>12</a:t>
            </a:fld>
            <a:endParaRPr lang="en-IN" dirty="0"/>
          </a:p>
        </p:txBody>
      </p:sp>
      <p:sp>
        <p:nvSpPr>
          <p:cNvPr id="4" name="Text Placeholder 3"/>
          <p:cNvSpPr>
            <a:spLocks noGrp="1"/>
          </p:cNvSpPr>
          <p:nvPr>
            <p:ph type="body" idx="1"/>
          </p:nvPr>
        </p:nvSpPr>
        <p:spPr/>
        <p:txBody>
          <a:bodyPr>
            <a:normAutofit/>
          </a:bodyPr>
          <a:lstStyle/>
          <a:p>
            <a:r>
              <a:rPr lang="en-US" dirty="0"/>
              <a:t>Tax considerations</a:t>
            </a:r>
          </a:p>
        </p:txBody>
      </p:sp>
    </p:spTree>
    <p:extLst>
      <p:ext uri="{BB962C8B-B14F-4D97-AF65-F5344CB8AC3E}">
        <p14:creationId xmlns:p14="http://schemas.microsoft.com/office/powerpoint/2010/main" val="92161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Tax benefits - SEZ</a:t>
            </a:r>
          </a:p>
        </p:txBody>
      </p:sp>
      <p:sp>
        <p:nvSpPr>
          <p:cNvPr id="9" name="Slide Number Placeholder 5"/>
          <p:cNvSpPr>
            <a:spLocks noGrp="1"/>
          </p:cNvSpPr>
          <p:nvPr>
            <p:ph type="sldNum" sz="quarter" idx="12"/>
          </p:nvPr>
        </p:nvSpPr>
        <p:spPr/>
        <p:txBody>
          <a:bodyPr/>
          <a:lstStyle/>
          <a:p>
            <a:fld id="{353CB433-A6EE-44F1-B9D3-A6E8EE95F9C9}" type="slidenum">
              <a:rPr lang="en-IN" smtClean="0"/>
              <a:t>13</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buFont typeface="Wingdings" panose="05000000000000000000" pitchFamily="2" charset="2"/>
              <a:buChar char="v"/>
            </a:pPr>
            <a:r>
              <a:rPr lang="en-US" sz="1800" dirty="0"/>
              <a:t>Income Tax holiday (MAT/DDT applicable)</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Indirect Tax exemptions and refunds</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Customs duty exemption</a:t>
            </a:r>
          </a:p>
          <a:p>
            <a:pPr marL="0" indent="0" algn="just">
              <a:lnSpc>
                <a:spcPct val="120000"/>
              </a:lnSpc>
              <a:buNone/>
            </a:pPr>
            <a:r>
              <a:rPr lang="en-US" sz="1800" dirty="0"/>
              <a:t> </a:t>
            </a:r>
          </a:p>
          <a:p>
            <a:pPr algn="just">
              <a:lnSpc>
                <a:spcPct val="120000"/>
              </a:lnSpc>
              <a:buFont typeface="Wingdings" panose="05000000000000000000" pitchFamily="2" charset="2"/>
              <a:buChar char="v"/>
            </a:pPr>
            <a:r>
              <a:rPr lang="en-US" sz="1800" dirty="0"/>
              <a:t>SEIS incentives</a:t>
            </a:r>
          </a:p>
          <a:p>
            <a:pPr algn="just">
              <a:lnSpc>
                <a:spcPct val="120000"/>
              </a:lnSpc>
              <a:buFont typeface="Wingdings" panose="05000000000000000000" pitchFamily="2" charset="2"/>
              <a:buChar char="v"/>
            </a:pPr>
            <a:endParaRPr lang="en-US" sz="1800" dirty="0"/>
          </a:p>
          <a:p>
            <a:pPr marL="0" indent="0" algn="just">
              <a:lnSpc>
                <a:spcPct val="120000"/>
              </a:lnSpc>
              <a:buNone/>
            </a:pPr>
            <a:endParaRPr lang="en-US" sz="1800" dirty="0"/>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4080254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Income-tax benefits – SEZ Unit</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14</a:t>
            </a:fld>
            <a:endParaRPr lang="en-IN" dirty="0"/>
          </a:p>
        </p:txBody>
      </p:sp>
      <p:sp>
        <p:nvSpPr>
          <p:cNvPr id="7" name="Content Placeholder 2">
            <a:extLst>
              <a:ext uri="{FF2B5EF4-FFF2-40B4-BE49-F238E27FC236}">
                <a16:creationId xmlns:a16="http://schemas.microsoft.com/office/drawing/2014/main" id="{B656C837-D020-45A8-B5D8-231FD10609A1}"/>
              </a:ext>
            </a:extLst>
          </p:cNvPr>
          <p:cNvSpPr>
            <a:spLocks noGrp="1"/>
          </p:cNvSpPr>
          <p:nvPr>
            <p:ph idx="1"/>
          </p:nvPr>
        </p:nvSpPr>
        <p:spPr>
          <a:xfrm>
            <a:off x="678519" y="1187860"/>
            <a:ext cx="7918096" cy="5126141"/>
          </a:xfrm>
        </p:spPr>
        <p:txBody>
          <a:bodyPr/>
          <a:lstStyle/>
          <a:p>
            <a:r>
              <a:rPr lang="en-US" dirty="0"/>
              <a:t>Income tax exemptions under the Income-tax Act, 1961 subject to certain conditions being satisfied</a:t>
            </a:r>
          </a:p>
          <a:p>
            <a:pPr marL="442913">
              <a:buFont typeface="Wingdings" panose="05000000000000000000" pitchFamily="2" charset="2"/>
              <a:buChar char="Ø"/>
            </a:pPr>
            <a:r>
              <a:rPr lang="en-IN" dirty="0"/>
              <a:t>Deduction under section 10AA of the Income-tax Act, 1961:</a:t>
            </a:r>
          </a:p>
          <a:p>
            <a:endParaRPr lang="en-US" dirty="0"/>
          </a:p>
          <a:p>
            <a:endParaRPr lang="en-US" dirty="0"/>
          </a:p>
          <a:p>
            <a:endParaRPr lang="en-US" dirty="0"/>
          </a:p>
          <a:p>
            <a:endParaRPr lang="en-US" dirty="0"/>
          </a:p>
          <a:p>
            <a:pPr marL="442913">
              <a:buFont typeface="Wingdings" panose="05000000000000000000" pitchFamily="2" charset="2"/>
              <a:buChar char="Ø"/>
            </a:pPr>
            <a:r>
              <a:rPr lang="en-IN" dirty="0"/>
              <a:t>The profits of SEZ unit however is subject to Minimum Alternative Tax @ 21.55 (approx.)</a:t>
            </a:r>
          </a:p>
          <a:p>
            <a:pPr algn="just"/>
            <a:r>
              <a:rPr lang="en-IN" dirty="0"/>
              <a:t>Income tax benefit is available for SEZ unit which commences operations </a:t>
            </a:r>
            <a:r>
              <a:rPr lang="en-IN" b="1" dirty="0"/>
              <a:t>on or before March 31, 2020 [‘sunset date’]</a:t>
            </a:r>
          </a:p>
          <a:p>
            <a:r>
              <a:rPr lang="en-IN" dirty="0"/>
              <a:t>No minimum export obligation</a:t>
            </a:r>
          </a:p>
          <a:p>
            <a:r>
              <a:rPr lang="en-IN" dirty="0"/>
              <a:t>Local sale of goods/ rendering of services allowed</a:t>
            </a:r>
          </a:p>
          <a:p>
            <a:r>
              <a:rPr lang="en-IN" dirty="0"/>
              <a:t>Sub-Contracting – Job works are allowed</a:t>
            </a:r>
          </a:p>
          <a:p>
            <a:pPr marL="0" indent="0">
              <a:buNone/>
            </a:pPr>
            <a:r>
              <a:rPr lang="en-IN" b="1" i="1" dirty="0"/>
              <a:t>Note: </a:t>
            </a:r>
            <a:r>
              <a:rPr lang="en-US" b="1" i="1" dirty="0"/>
              <a:t>SEZ units are obliged to achieve positive net foreign exchange earning</a:t>
            </a:r>
            <a:endParaRPr lang="en-IN" b="1" i="1" dirty="0"/>
          </a:p>
        </p:txBody>
      </p:sp>
      <p:graphicFrame>
        <p:nvGraphicFramePr>
          <p:cNvPr id="8" name="Table 7">
            <a:extLst>
              <a:ext uri="{FF2B5EF4-FFF2-40B4-BE49-F238E27FC236}">
                <a16:creationId xmlns:a16="http://schemas.microsoft.com/office/drawing/2014/main" id="{E408A8BE-5AB7-46AF-8BB4-375D9BAC5F95}"/>
              </a:ext>
            </a:extLst>
          </p:cNvPr>
          <p:cNvGraphicFramePr>
            <a:graphicFrameLocks noGrp="1"/>
          </p:cNvGraphicFramePr>
          <p:nvPr/>
        </p:nvGraphicFramePr>
        <p:xfrm>
          <a:off x="1233451" y="2156161"/>
          <a:ext cx="5816088" cy="1219200"/>
        </p:xfrm>
        <a:graphic>
          <a:graphicData uri="http://schemas.openxmlformats.org/drawingml/2006/table">
            <a:tbl>
              <a:tblPr firstRow="1" bandRow="1">
                <a:tableStyleId>{5C22544A-7EE6-4342-B048-85BDC9FD1C3A}</a:tableStyleId>
              </a:tblPr>
              <a:tblGrid>
                <a:gridCol w="1385459">
                  <a:extLst>
                    <a:ext uri="{9D8B030D-6E8A-4147-A177-3AD203B41FA5}">
                      <a16:colId xmlns:a16="http://schemas.microsoft.com/office/drawing/2014/main" val="3253130068"/>
                    </a:ext>
                  </a:extLst>
                </a:gridCol>
                <a:gridCol w="4430629">
                  <a:extLst>
                    <a:ext uri="{9D8B030D-6E8A-4147-A177-3AD203B41FA5}">
                      <a16:colId xmlns:a16="http://schemas.microsoft.com/office/drawing/2014/main" val="3705560769"/>
                    </a:ext>
                  </a:extLst>
                </a:gridCol>
              </a:tblGrid>
              <a:tr h="269641">
                <a:tc>
                  <a:txBody>
                    <a:bodyPr/>
                    <a:lstStyle/>
                    <a:p>
                      <a:pPr algn="ctr"/>
                      <a:r>
                        <a:rPr lang="en-IN" sz="1400" dirty="0"/>
                        <a:t>Year</a:t>
                      </a:r>
                      <a:endParaRPr lang="en-IN" sz="1400" b="1" dirty="0">
                        <a:latin typeface="Arial" panose="020B0604020202020204" pitchFamily="34" charset="0"/>
                        <a:cs typeface="Arial" panose="020B0604020202020204" pitchFamily="34" charset="0"/>
                      </a:endParaRPr>
                    </a:p>
                  </a:txBody>
                  <a:tcPr/>
                </a:tc>
                <a:tc>
                  <a:txBody>
                    <a:bodyPr/>
                    <a:lstStyle/>
                    <a:p>
                      <a:pPr algn="ctr"/>
                      <a:r>
                        <a:rPr lang="en-IN" sz="1400" dirty="0"/>
                        <a:t>Benefit</a:t>
                      </a:r>
                      <a:endParaRPr lang="en-IN"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39592564"/>
                  </a:ext>
                </a:extLst>
              </a:tr>
              <a:tr h="269641">
                <a:tc>
                  <a:txBody>
                    <a:bodyPr/>
                    <a:lstStyle/>
                    <a:p>
                      <a:r>
                        <a:rPr lang="en-IN" sz="1400" dirty="0"/>
                        <a:t>1-5 years</a:t>
                      </a:r>
                      <a:endParaRPr lang="en-IN" sz="1400" dirty="0">
                        <a:latin typeface="Arial" panose="020B0604020202020204" pitchFamily="34" charset="0"/>
                        <a:cs typeface="Arial" panose="020B0604020202020204" pitchFamily="34" charset="0"/>
                      </a:endParaRPr>
                    </a:p>
                  </a:txBody>
                  <a:tcPr/>
                </a:tc>
                <a:tc>
                  <a:txBody>
                    <a:bodyPr/>
                    <a:lstStyle/>
                    <a:p>
                      <a:r>
                        <a:rPr lang="en-IN" sz="1400" dirty="0"/>
                        <a:t>100% of profits</a:t>
                      </a:r>
                      <a:endParaRPr lang="en-IN"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73874100"/>
                  </a:ext>
                </a:extLst>
              </a:tr>
              <a:tr h="269641">
                <a:tc>
                  <a:txBody>
                    <a:bodyPr/>
                    <a:lstStyle/>
                    <a:p>
                      <a:r>
                        <a:rPr lang="en-IN" sz="1400" dirty="0"/>
                        <a:t>6-10 years</a:t>
                      </a:r>
                      <a:endParaRPr lang="en-IN" sz="1400" dirty="0">
                        <a:latin typeface="Arial" panose="020B0604020202020204" pitchFamily="34" charset="0"/>
                        <a:cs typeface="Arial" panose="020B0604020202020204" pitchFamily="34" charset="0"/>
                      </a:endParaRPr>
                    </a:p>
                  </a:txBody>
                  <a:tcPr/>
                </a:tc>
                <a:tc>
                  <a:txBody>
                    <a:bodyPr/>
                    <a:lstStyle/>
                    <a:p>
                      <a:r>
                        <a:rPr lang="en-IN" sz="1400" dirty="0"/>
                        <a:t>50% of profits</a:t>
                      </a:r>
                      <a:endParaRPr lang="en-IN"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18031902"/>
                  </a:ext>
                </a:extLst>
              </a:tr>
              <a:tr h="269641">
                <a:tc>
                  <a:txBody>
                    <a:bodyPr/>
                    <a:lstStyle/>
                    <a:p>
                      <a:r>
                        <a:rPr lang="en-IN" sz="1400" dirty="0"/>
                        <a:t>11-15 years</a:t>
                      </a:r>
                      <a:endParaRPr lang="en-IN" sz="1400" dirty="0">
                        <a:latin typeface="Arial" panose="020B0604020202020204" pitchFamily="34" charset="0"/>
                        <a:cs typeface="Arial" panose="020B0604020202020204" pitchFamily="34" charset="0"/>
                      </a:endParaRPr>
                    </a:p>
                  </a:txBody>
                  <a:tcPr/>
                </a:tc>
                <a:tc>
                  <a:txBody>
                    <a:bodyPr/>
                    <a:lstStyle/>
                    <a:p>
                      <a:r>
                        <a:rPr lang="en-IN" sz="1400" dirty="0"/>
                        <a:t>Max of 50% profits subject to certain conditions</a:t>
                      </a:r>
                      <a:endParaRPr lang="en-IN"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23459893"/>
                  </a:ext>
                </a:extLst>
              </a:tr>
            </a:tbl>
          </a:graphicData>
        </a:graphic>
      </p:graphicFrame>
    </p:spTree>
    <p:extLst>
      <p:ext uri="{BB962C8B-B14F-4D97-AF65-F5344CB8AC3E}">
        <p14:creationId xmlns:p14="http://schemas.microsoft.com/office/powerpoint/2010/main" val="205066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Certain conditions relating to SEZ unit</a:t>
            </a:r>
          </a:p>
        </p:txBody>
      </p:sp>
      <p:sp>
        <p:nvSpPr>
          <p:cNvPr id="3" name="Content Placeholder 2">
            <a:extLst>
              <a:ext uri="{FF2B5EF4-FFF2-40B4-BE49-F238E27FC236}">
                <a16:creationId xmlns:a16="http://schemas.microsoft.com/office/drawing/2014/main" id="{1D8E3C88-1D81-4D87-BE4D-8833A3EA1F3E}"/>
              </a:ext>
            </a:extLst>
          </p:cNvPr>
          <p:cNvSpPr>
            <a:spLocks noGrp="1"/>
          </p:cNvSpPr>
          <p:nvPr>
            <p:ph idx="1"/>
          </p:nvPr>
        </p:nvSpPr>
        <p:spPr>
          <a:xfrm>
            <a:off x="719093" y="991889"/>
            <a:ext cx="7958397" cy="4833591"/>
          </a:xfrm>
        </p:spPr>
        <p:txBody>
          <a:bodyPr/>
          <a:lstStyle/>
          <a:p>
            <a:r>
              <a:rPr lang="en-IN" dirty="0"/>
              <a:t>Restrictive conditions under section 10AA: </a:t>
            </a:r>
          </a:p>
          <a:p>
            <a:pPr lvl="1">
              <a:buFontTx/>
              <a:buChar char="-"/>
            </a:pPr>
            <a:r>
              <a:rPr lang="en-IN" dirty="0"/>
              <a:t>Unit is not formed by splitting up, or reconstruction, of a business already in existence;</a:t>
            </a:r>
          </a:p>
          <a:p>
            <a:pPr lvl="1">
              <a:buFontTx/>
              <a:buChar char="-"/>
            </a:pPr>
            <a:r>
              <a:rPr lang="en-IN" dirty="0"/>
              <a:t>Unit is not formed by the transfer to a new business, of machinery or plant previously used for any purpose in excess of 20% of the machinery or plant used in new business. </a:t>
            </a:r>
          </a:p>
          <a:p>
            <a:r>
              <a:rPr lang="en-IN" dirty="0"/>
              <a:t>Movement of employees: CBDT Circular </a:t>
            </a:r>
            <a:r>
              <a:rPr lang="en-US" dirty="0"/>
              <a:t>No. 14 of 2014 </a:t>
            </a:r>
          </a:p>
          <a:p>
            <a:r>
              <a:rPr lang="en-US" dirty="0"/>
              <a:t>Mandates satisfaction of either of the two conditions to claim tax benefit (with respect to manpower)</a:t>
            </a:r>
          </a:p>
          <a:p>
            <a:pPr lvl="1"/>
            <a:r>
              <a:rPr lang="en-US" dirty="0"/>
              <a:t>Transfer or deployment of manpower from the existing unit to the new unit to the extent of 50% of the total technical manpower actually engaged in the new unit, would not be construed as splitting up or reconstruction of existing business; </a:t>
            </a:r>
          </a:p>
          <a:p>
            <a:pPr lvl="1"/>
            <a:r>
              <a:rPr lang="en-US" dirty="0"/>
              <a:t>Net addition of the new technical manpower in all units of the assessee is at least equal to 50% of the total technical manpower of the new unit</a:t>
            </a:r>
          </a:p>
          <a:p>
            <a:r>
              <a:rPr lang="en-IN" dirty="0"/>
              <a:t>SEZ law - No restrictions on transfer of manpower / and plant and machinery [Instruction No. 70]</a:t>
            </a:r>
            <a:endParaRPr lang="en-US" dirty="0"/>
          </a:p>
          <a:p>
            <a:pPr lvl="1"/>
            <a:endParaRPr lang="en-US" sz="1400"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15</a:t>
            </a:fld>
            <a:endParaRPr lang="en-IN" dirty="0"/>
          </a:p>
        </p:txBody>
      </p:sp>
    </p:spTree>
    <p:extLst>
      <p:ext uri="{BB962C8B-B14F-4D97-AF65-F5344CB8AC3E}">
        <p14:creationId xmlns:p14="http://schemas.microsoft.com/office/powerpoint/2010/main" val="41719491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3549"/>
            <a:ext cx="7886700" cy="558986"/>
          </a:xfrm>
        </p:spPr>
        <p:txBody>
          <a:bodyPr>
            <a:noAutofit/>
          </a:bodyPr>
          <a:lstStyle/>
          <a:p>
            <a:pPr>
              <a:defRPr/>
            </a:pPr>
            <a:r>
              <a:rPr lang="en-US" sz="3200" dirty="0">
                <a:solidFill>
                  <a:srgbClr val="003366"/>
                </a:solidFill>
                <a:latin typeface="Arial" panose="020B0604020202020204" pitchFamily="34" charset="0"/>
                <a:cs typeface="Arial" panose="020B0604020202020204" pitchFamily="34" charset="0"/>
              </a:rPr>
              <a:t>Illustration – 20% criteria</a:t>
            </a:r>
          </a:p>
        </p:txBody>
      </p:sp>
      <p:sp>
        <p:nvSpPr>
          <p:cNvPr id="4" name="Slide Number Placeholder 3"/>
          <p:cNvSpPr>
            <a:spLocks noGrp="1"/>
          </p:cNvSpPr>
          <p:nvPr>
            <p:ph type="sldNum" sz="quarter" idx="12"/>
          </p:nvPr>
        </p:nvSpPr>
        <p:spPr/>
        <p:txBody>
          <a:bodyPr/>
          <a:lstStyle/>
          <a:p>
            <a:pPr>
              <a:defRPr/>
            </a:pPr>
            <a:fld id="{353CB433-A6EE-44F1-B9D3-A6E8EE95F9C9}" type="slidenum">
              <a:rPr lang="en-IN">
                <a:solidFill>
                  <a:prstClr val="black">
                    <a:tint val="75000"/>
                    <a:alpha val="99000"/>
                  </a:prstClr>
                </a:solidFill>
                <a:latin typeface="Calibri"/>
              </a:rPr>
              <a:pPr>
                <a:defRPr/>
              </a:pPr>
              <a:t>16</a:t>
            </a:fld>
            <a:endParaRPr lang="en-IN" dirty="0">
              <a:solidFill>
                <a:prstClr val="black">
                  <a:tint val="75000"/>
                  <a:alpha val="99000"/>
                </a:prstClr>
              </a:solidFill>
              <a:latin typeface="Calibri"/>
            </a:endParaRPr>
          </a:p>
        </p:txBody>
      </p:sp>
      <p:sp>
        <p:nvSpPr>
          <p:cNvPr id="3" name="Rectangle 2">
            <a:extLst>
              <a:ext uri="{FF2B5EF4-FFF2-40B4-BE49-F238E27FC236}">
                <a16:creationId xmlns:a16="http://schemas.microsoft.com/office/drawing/2014/main" id="{2AA5FBCF-7BBB-4B6A-8430-1581D7B5E839}"/>
              </a:ext>
            </a:extLst>
          </p:cNvPr>
          <p:cNvSpPr/>
          <p:nvPr/>
        </p:nvSpPr>
        <p:spPr>
          <a:xfrm>
            <a:off x="628650" y="1128370"/>
            <a:ext cx="8051326" cy="943848"/>
          </a:xfrm>
          <a:prstGeom prst="rect">
            <a:avLst/>
          </a:prstGeom>
        </p:spPr>
        <p:txBody>
          <a:bodyPr wrap="square">
            <a:spAutoFit/>
          </a:bodyPr>
          <a:lstStyle/>
          <a:p>
            <a:pPr marL="285750" indent="-285750" algn="just">
              <a:spcBef>
                <a:spcPts val="400"/>
              </a:spcBef>
              <a:spcAft>
                <a:spcPts val="400"/>
              </a:spcAft>
              <a:buFont typeface="Arial" panose="020B0604020202020204" pitchFamily="34" charset="0"/>
              <a:buChar char="•"/>
            </a:pPr>
            <a:r>
              <a:rPr lang="en-IN" sz="1400" dirty="0"/>
              <a:t>Illustration capturing 20% criteria:</a:t>
            </a:r>
          </a:p>
          <a:p>
            <a:pPr marL="285750" indent="-285750" algn="just">
              <a:spcBef>
                <a:spcPts val="400"/>
              </a:spcBef>
              <a:spcAft>
                <a:spcPts val="400"/>
              </a:spcAft>
              <a:buFont typeface="Arial" panose="020B0604020202020204" pitchFamily="34" charset="0"/>
              <a:buChar char="•"/>
            </a:pPr>
            <a:endParaRPr lang="en-IN" sz="1400" dirty="0"/>
          </a:p>
          <a:p>
            <a:pPr algn="just">
              <a:spcBef>
                <a:spcPts val="400"/>
              </a:spcBef>
              <a:spcAft>
                <a:spcPts val="400"/>
              </a:spcAft>
            </a:pPr>
            <a:r>
              <a:rPr lang="en-IN" sz="1400" dirty="0"/>
              <a:t>.</a:t>
            </a:r>
          </a:p>
        </p:txBody>
      </p:sp>
      <p:graphicFrame>
        <p:nvGraphicFramePr>
          <p:cNvPr id="5" name="Table 4">
            <a:extLst>
              <a:ext uri="{FF2B5EF4-FFF2-40B4-BE49-F238E27FC236}">
                <a16:creationId xmlns:a16="http://schemas.microsoft.com/office/drawing/2014/main" id="{E02C39D3-8B47-4460-86B1-57507D4A82ED}"/>
              </a:ext>
            </a:extLst>
          </p:cNvPr>
          <p:cNvGraphicFramePr>
            <a:graphicFrameLocks noGrp="1"/>
          </p:cNvGraphicFramePr>
          <p:nvPr>
            <p:extLst>
              <p:ext uri="{D42A27DB-BD31-4B8C-83A1-F6EECF244321}">
                <p14:modId xmlns:p14="http://schemas.microsoft.com/office/powerpoint/2010/main" val="556441779"/>
              </p:ext>
            </p:extLst>
          </p:nvPr>
        </p:nvGraphicFramePr>
        <p:xfrm>
          <a:off x="864317" y="1475027"/>
          <a:ext cx="7491891" cy="2011416"/>
        </p:xfrm>
        <a:graphic>
          <a:graphicData uri="http://schemas.openxmlformats.org/drawingml/2006/table">
            <a:tbl>
              <a:tblPr firstRow="1" bandRow="1">
                <a:tableStyleId>{5C22544A-7EE6-4342-B048-85BDC9FD1C3A}</a:tableStyleId>
              </a:tblPr>
              <a:tblGrid>
                <a:gridCol w="4734625">
                  <a:extLst>
                    <a:ext uri="{9D8B030D-6E8A-4147-A177-3AD203B41FA5}">
                      <a16:colId xmlns:a16="http://schemas.microsoft.com/office/drawing/2014/main" val="1668549362"/>
                    </a:ext>
                  </a:extLst>
                </a:gridCol>
                <a:gridCol w="1308295">
                  <a:extLst>
                    <a:ext uri="{9D8B030D-6E8A-4147-A177-3AD203B41FA5}">
                      <a16:colId xmlns:a16="http://schemas.microsoft.com/office/drawing/2014/main" val="92030992"/>
                    </a:ext>
                  </a:extLst>
                </a:gridCol>
                <a:gridCol w="1448971">
                  <a:extLst>
                    <a:ext uri="{9D8B030D-6E8A-4147-A177-3AD203B41FA5}">
                      <a16:colId xmlns:a16="http://schemas.microsoft.com/office/drawing/2014/main" val="2942641186"/>
                    </a:ext>
                  </a:extLst>
                </a:gridCol>
              </a:tblGrid>
              <a:tr h="316996">
                <a:tc>
                  <a:txBody>
                    <a:bodyPr/>
                    <a:lstStyle/>
                    <a:p>
                      <a:r>
                        <a:rPr lang="en-US" sz="1300" dirty="0">
                          <a:latin typeface="+mj-lt"/>
                        </a:rPr>
                        <a:t>Particulars</a:t>
                      </a:r>
                    </a:p>
                  </a:txBody>
                  <a:tcPr/>
                </a:tc>
                <a:tc>
                  <a:txBody>
                    <a:bodyPr/>
                    <a:lstStyle/>
                    <a:p>
                      <a:endParaRPr lang="en-US" sz="1300" dirty="0">
                        <a:latin typeface="+mj-lt"/>
                      </a:endParaRPr>
                    </a:p>
                  </a:txBody>
                  <a:tcPr/>
                </a:tc>
                <a:tc>
                  <a:txBody>
                    <a:bodyPr/>
                    <a:lstStyle/>
                    <a:p>
                      <a:r>
                        <a:rPr lang="en-US" sz="1300" dirty="0">
                          <a:latin typeface="+mj-lt"/>
                        </a:rPr>
                        <a:t>New SEZ unit</a:t>
                      </a:r>
                    </a:p>
                  </a:txBody>
                  <a:tcPr/>
                </a:tc>
                <a:extLst>
                  <a:ext uri="{0D108BD9-81ED-4DB2-BD59-A6C34878D82A}">
                    <a16:rowId xmlns:a16="http://schemas.microsoft.com/office/drawing/2014/main" val="502274576"/>
                  </a:ext>
                </a:extLst>
              </a:tr>
              <a:tr h="314202">
                <a:tc>
                  <a:txBody>
                    <a:bodyPr/>
                    <a:lstStyle/>
                    <a:p>
                      <a:r>
                        <a:rPr lang="en-US" sz="1300" dirty="0">
                          <a:latin typeface="+mj-lt"/>
                        </a:rPr>
                        <a:t>Value of installed capital goods  (Imported - Used) </a:t>
                      </a:r>
                    </a:p>
                  </a:txBody>
                  <a:tcPr/>
                </a:tc>
                <a:tc>
                  <a:txBody>
                    <a:bodyPr/>
                    <a:lstStyle/>
                    <a:p>
                      <a:r>
                        <a:rPr lang="en-US" sz="1300" dirty="0">
                          <a:latin typeface="+mj-lt"/>
                        </a:rPr>
                        <a:t>A</a:t>
                      </a:r>
                    </a:p>
                  </a:txBody>
                  <a:tcPr/>
                </a:tc>
                <a:tc>
                  <a:txBody>
                    <a:bodyPr/>
                    <a:lstStyle/>
                    <a:p>
                      <a:r>
                        <a:rPr lang="en-US" sz="1300" dirty="0">
                          <a:latin typeface="+mj-lt"/>
                        </a:rPr>
                        <a:t>20</a:t>
                      </a:r>
                    </a:p>
                  </a:txBody>
                  <a:tcPr/>
                </a:tc>
                <a:extLst>
                  <a:ext uri="{0D108BD9-81ED-4DB2-BD59-A6C34878D82A}">
                    <a16:rowId xmlns:a16="http://schemas.microsoft.com/office/drawing/2014/main" val="2636849390"/>
                  </a:ext>
                </a:extLst>
              </a:tr>
              <a:tr h="313418">
                <a:tc>
                  <a:txBody>
                    <a:bodyPr/>
                    <a:lstStyle/>
                    <a:p>
                      <a:r>
                        <a:rPr lang="en-US" sz="1300" kern="1200" dirty="0">
                          <a:solidFill>
                            <a:schemeClr val="dk1"/>
                          </a:solidFill>
                          <a:latin typeface="+mn-lt"/>
                          <a:ea typeface="+mn-ea"/>
                          <a:cs typeface="+mn-cs"/>
                        </a:rPr>
                        <a:t>Value of installed capital goods  (Imported - New) </a:t>
                      </a:r>
                    </a:p>
                  </a:txBody>
                  <a:tcPr/>
                </a:tc>
                <a:tc>
                  <a:txBody>
                    <a:bodyPr/>
                    <a:lstStyle/>
                    <a:p>
                      <a:r>
                        <a:rPr lang="en-US" sz="1300" dirty="0">
                          <a:latin typeface="+mj-lt"/>
                        </a:rPr>
                        <a:t>B</a:t>
                      </a:r>
                    </a:p>
                  </a:txBody>
                  <a:tcPr/>
                </a:tc>
                <a:tc>
                  <a:txBody>
                    <a:bodyPr/>
                    <a:lstStyle/>
                    <a:p>
                      <a:r>
                        <a:rPr lang="en-US" sz="1300" dirty="0">
                          <a:latin typeface="+mj-lt"/>
                        </a:rPr>
                        <a:t>100</a:t>
                      </a:r>
                    </a:p>
                  </a:txBody>
                  <a:tcPr/>
                </a:tc>
                <a:extLst>
                  <a:ext uri="{0D108BD9-81ED-4DB2-BD59-A6C34878D82A}">
                    <a16:rowId xmlns:a16="http://schemas.microsoft.com/office/drawing/2014/main" val="293076441"/>
                  </a:ext>
                </a:extLst>
              </a:tr>
              <a:tr h="267286">
                <a:tc>
                  <a:txBody>
                    <a:bodyPr/>
                    <a:lstStyle/>
                    <a:p>
                      <a:r>
                        <a:rPr lang="en-US" sz="1300" kern="1200" dirty="0">
                          <a:solidFill>
                            <a:schemeClr val="dk1"/>
                          </a:solidFill>
                          <a:latin typeface="+mn-lt"/>
                          <a:ea typeface="+mn-ea"/>
                          <a:cs typeface="+mn-cs"/>
                        </a:rPr>
                        <a:t>Value of installed capital goods  (Domestic - New) </a:t>
                      </a:r>
                    </a:p>
                  </a:txBody>
                  <a:tcPr/>
                </a:tc>
                <a:tc>
                  <a:txBody>
                    <a:bodyPr/>
                    <a:lstStyle/>
                    <a:p>
                      <a:r>
                        <a:rPr lang="en-US" sz="1300" dirty="0">
                          <a:latin typeface="+mj-lt"/>
                        </a:rPr>
                        <a:t>C</a:t>
                      </a:r>
                    </a:p>
                  </a:txBody>
                  <a:tcPr/>
                </a:tc>
                <a:tc>
                  <a:txBody>
                    <a:bodyPr/>
                    <a:lstStyle/>
                    <a:p>
                      <a:r>
                        <a:rPr lang="en-US" sz="1300" dirty="0">
                          <a:latin typeface="+mj-lt"/>
                        </a:rPr>
                        <a:t>40</a:t>
                      </a:r>
                    </a:p>
                  </a:txBody>
                  <a:tcPr/>
                </a:tc>
                <a:extLst>
                  <a:ext uri="{0D108BD9-81ED-4DB2-BD59-A6C34878D82A}">
                    <a16:rowId xmlns:a16="http://schemas.microsoft.com/office/drawing/2014/main" val="3011050383"/>
                  </a:ext>
                </a:extLst>
              </a:tr>
              <a:tr h="200240">
                <a:tc>
                  <a:txBody>
                    <a:bodyPr/>
                    <a:lstStyle/>
                    <a:p>
                      <a:r>
                        <a:rPr lang="en-US" sz="1300" kern="1200" dirty="0">
                          <a:solidFill>
                            <a:schemeClr val="dk1"/>
                          </a:solidFill>
                          <a:latin typeface="+mn-lt"/>
                          <a:ea typeface="+mn-ea"/>
                          <a:cs typeface="+mn-cs"/>
                        </a:rPr>
                        <a:t>Value of installed capital goods  (Domestic - Used) </a:t>
                      </a:r>
                    </a:p>
                  </a:txBody>
                  <a:tcPr/>
                </a:tc>
                <a:tc>
                  <a:txBody>
                    <a:bodyPr/>
                    <a:lstStyle/>
                    <a:p>
                      <a:r>
                        <a:rPr lang="en-US" sz="1300" dirty="0">
                          <a:latin typeface="+mj-lt"/>
                        </a:rPr>
                        <a:t>D</a:t>
                      </a:r>
                    </a:p>
                  </a:txBody>
                  <a:tcPr/>
                </a:tc>
                <a:tc>
                  <a:txBody>
                    <a:bodyPr/>
                    <a:lstStyle/>
                    <a:p>
                      <a:r>
                        <a:rPr lang="en-US" sz="1300" dirty="0">
                          <a:latin typeface="+mj-lt"/>
                        </a:rPr>
                        <a:t>10</a:t>
                      </a:r>
                    </a:p>
                  </a:txBody>
                  <a:tcPr/>
                </a:tc>
                <a:extLst>
                  <a:ext uri="{0D108BD9-81ED-4DB2-BD59-A6C34878D82A}">
                    <a16:rowId xmlns:a16="http://schemas.microsoft.com/office/drawing/2014/main" val="3933384470"/>
                  </a:ext>
                </a:extLst>
              </a:tr>
              <a:tr h="200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kern="1200" dirty="0">
                          <a:solidFill>
                            <a:schemeClr val="dk1"/>
                          </a:solidFill>
                          <a:latin typeface="+mn-lt"/>
                          <a:ea typeface="+mn-ea"/>
                          <a:cs typeface="+mn-cs"/>
                        </a:rPr>
                        <a:t>Value of capital goods  proposed to be procured (Domestic - Used) </a:t>
                      </a:r>
                    </a:p>
                    <a:p>
                      <a:endParaRPr lang="en-US" sz="1300" kern="1200" dirty="0">
                        <a:solidFill>
                          <a:schemeClr val="dk1"/>
                        </a:solidFill>
                        <a:latin typeface="+mn-lt"/>
                        <a:ea typeface="+mn-ea"/>
                        <a:cs typeface="+mn-cs"/>
                      </a:endParaRPr>
                    </a:p>
                  </a:txBody>
                  <a:tcPr/>
                </a:tc>
                <a:tc>
                  <a:txBody>
                    <a:bodyPr/>
                    <a:lstStyle/>
                    <a:p>
                      <a:r>
                        <a:rPr lang="en-US" sz="1300" dirty="0">
                          <a:latin typeface="+mj-lt"/>
                        </a:rPr>
                        <a:t>E</a:t>
                      </a:r>
                    </a:p>
                  </a:txBody>
                  <a:tcPr/>
                </a:tc>
                <a:tc>
                  <a:txBody>
                    <a:bodyPr/>
                    <a:lstStyle/>
                    <a:p>
                      <a:r>
                        <a:rPr lang="en-US" sz="1300" dirty="0">
                          <a:latin typeface="+mj-lt"/>
                        </a:rPr>
                        <a:t>10</a:t>
                      </a:r>
                    </a:p>
                  </a:txBody>
                  <a:tcPr/>
                </a:tc>
                <a:extLst>
                  <a:ext uri="{0D108BD9-81ED-4DB2-BD59-A6C34878D82A}">
                    <a16:rowId xmlns:a16="http://schemas.microsoft.com/office/drawing/2014/main" val="2013850002"/>
                  </a:ext>
                </a:extLst>
              </a:tr>
            </a:tbl>
          </a:graphicData>
        </a:graphic>
      </p:graphicFrame>
      <p:graphicFrame>
        <p:nvGraphicFramePr>
          <p:cNvPr id="6" name="Table 5">
            <a:extLst>
              <a:ext uri="{FF2B5EF4-FFF2-40B4-BE49-F238E27FC236}">
                <a16:creationId xmlns:a16="http://schemas.microsoft.com/office/drawing/2014/main" id="{060691BE-3ED2-4CCF-A8FE-CA95C3964447}"/>
              </a:ext>
            </a:extLst>
          </p:cNvPr>
          <p:cNvGraphicFramePr>
            <a:graphicFrameLocks noGrp="1"/>
          </p:cNvGraphicFramePr>
          <p:nvPr>
            <p:extLst>
              <p:ext uri="{D42A27DB-BD31-4B8C-83A1-F6EECF244321}">
                <p14:modId xmlns:p14="http://schemas.microsoft.com/office/powerpoint/2010/main" val="3568047312"/>
              </p:ext>
            </p:extLst>
          </p:nvPr>
        </p:nvGraphicFramePr>
        <p:xfrm>
          <a:off x="864319" y="3570950"/>
          <a:ext cx="7651031" cy="1688596"/>
        </p:xfrm>
        <a:graphic>
          <a:graphicData uri="http://schemas.openxmlformats.org/drawingml/2006/table">
            <a:tbl>
              <a:tblPr firstRow="1" bandRow="1">
                <a:tableStyleId>{5C22544A-7EE6-4342-B048-85BDC9FD1C3A}</a:tableStyleId>
              </a:tblPr>
              <a:tblGrid>
                <a:gridCol w="3454463">
                  <a:extLst>
                    <a:ext uri="{9D8B030D-6E8A-4147-A177-3AD203B41FA5}">
                      <a16:colId xmlns:a16="http://schemas.microsoft.com/office/drawing/2014/main" val="1668549362"/>
                    </a:ext>
                  </a:extLst>
                </a:gridCol>
                <a:gridCol w="844061">
                  <a:extLst>
                    <a:ext uri="{9D8B030D-6E8A-4147-A177-3AD203B41FA5}">
                      <a16:colId xmlns:a16="http://schemas.microsoft.com/office/drawing/2014/main" val="92030992"/>
                    </a:ext>
                  </a:extLst>
                </a:gridCol>
                <a:gridCol w="3352507">
                  <a:extLst>
                    <a:ext uri="{9D8B030D-6E8A-4147-A177-3AD203B41FA5}">
                      <a16:colId xmlns:a16="http://schemas.microsoft.com/office/drawing/2014/main" val="3176836996"/>
                    </a:ext>
                  </a:extLst>
                </a:gridCol>
              </a:tblGrid>
              <a:tr h="316996">
                <a:tc>
                  <a:txBody>
                    <a:bodyPr/>
                    <a:lstStyle/>
                    <a:p>
                      <a:r>
                        <a:rPr lang="en-US" sz="1300" dirty="0">
                          <a:latin typeface="+mj-lt"/>
                        </a:rPr>
                        <a:t>Observations</a:t>
                      </a:r>
                    </a:p>
                  </a:txBody>
                  <a:tcPr/>
                </a:tc>
                <a:tc>
                  <a:txBody>
                    <a:bodyPr/>
                    <a:lstStyle/>
                    <a:p>
                      <a:endParaRPr lang="en-US" sz="1300" dirty="0">
                        <a:latin typeface="+mj-lt"/>
                      </a:endParaRPr>
                    </a:p>
                  </a:txBody>
                  <a:tcPr/>
                </a:tc>
                <a:tc>
                  <a:txBody>
                    <a:bodyPr/>
                    <a:lstStyle/>
                    <a:p>
                      <a:r>
                        <a:rPr lang="en-US" sz="1300" dirty="0">
                          <a:latin typeface="+mj-lt"/>
                        </a:rPr>
                        <a:t>Remarks</a:t>
                      </a:r>
                    </a:p>
                  </a:txBody>
                  <a:tcPr/>
                </a:tc>
                <a:extLst>
                  <a:ext uri="{0D108BD9-81ED-4DB2-BD59-A6C34878D82A}">
                    <a16:rowId xmlns:a16="http://schemas.microsoft.com/office/drawing/2014/main" val="502274576"/>
                  </a:ext>
                </a:extLst>
              </a:tr>
              <a:tr h="534144">
                <a:tc>
                  <a:txBody>
                    <a:bodyPr/>
                    <a:lstStyle/>
                    <a:p>
                      <a:pPr algn="just"/>
                      <a:r>
                        <a:rPr lang="en-US" sz="1300" dirty="0">
                          <a:latin typeface="+mj-lt"/>
                        </a:rPr>
                        <a:t>First condition - % of employees transferred to the new unit</a:t>
                      </a:r>
                    </a:p>
                    <a:p>
                      <a:pPr algn="just"/>
                      <a:r>
                        <a:rPr lang="en-US" sz="1300" dirty="0">
                          <a:latin typeface="+mj-lt"/>
                        </a:rPr>
                        <a:t>((A+D+E)/(B+C)) &lt;20%</a:t>
                      </a:r>
                    </a:p>
                  </a:txBody>
                  <a:tcPr/>
                </a:tc>
                <a:tc>
                  <a:txBody>
                    <a:bodyPr/>
                    <a:lstStyle/>
                    <a:p>
                      <a:r>
                        <a:rPr lang="en-US" sz="1300" dirty="0">
                          <a:latin typeface="+mj-lt"/>
                        </a:rPr>
                        <a:t>28.57%</a:t>
                      </a:r>
                    </a:p>
                  </a:txBody>
                  <a:tcPr/>
                </a:tc>
                <a:tc>
                  <a:txBody>
                    <a:bodyPr/>
                    <a:lstStyle/>
                    <a:p>
                      <a:pPr algn="just"/>
                      <a:r>
                        <a:rPr lang="en-US" sz="1300" dirty="0">
                          <a:latin typeface="+mj-lt"/>
                        </a:rPr>
                        <a:t>With imported used goods – Allowed</a:t>
                      </a:r>
                    </a:p>
                  </a:txBody>
                  <a:tcPr/>
                </a:tc>
                <a:extLst>
                  <a:ext uri="{0D108BD9-81ED-4DB2-BD59-A6C34878D82A}">
                    <a16:rowId xmlns:a16="http://schemas.microsoft.com/office/drawing/2014/main" val="3896089423"/>
                  </a:ext>
                </a:extLst>
              </a:tr>
              <a:tr h="534144">
                <a:tc>
                  <a:txBody>
                    <a:bodyPr/>
                    <a:lstStyle/>
                    <a:p>
                      <a:pPr algn="just"/>
                      <a:r>
                        <a:rPr lang="en-US" sz="1300" dirty="0">
                          <a:latin typeface="+mj-lt"/>
                        </a:rPr>
                        <a:t>First condition - % of employees transferred to the new unit</a:t>
                      </a:r>
                    </a:p>
                    <a:p>
                      <a:pPr algn="just"/>
                      <a:r>
                        <a:rPr lang="en-US" sz="1300" dirty="0">
                          <a:latin typeface="+mj-lt"/>
                        </a:rPr>
                        <a:t>((D+E)/(A+B+C)) &lt;20%</a:t>
                      </a:r>
                    </a:p>
                  </a:txBody>
                  <a:tcPr/>
                </a:tc>
                <a:tc>
                  <a:txBody>
                    <a:bodyPr/>
                    <a:lstStyle/>
                    <a:p>
                      <a:r>
                        <a:rPr lang="en-US" sz="1300" dirty="0">
                          <a:latin typeface="+mj-lt"/>
                        </a:rPr>
                        <a:t>12.5%</a:t>
                      </a:r>
                    </a:p>
                  </a:txBody>
                  <a:tcPr/>
                </a:tc>
                <a:tc>
                  <a:txBody>
                    <a:bodyPr/>
                    <a:lstStyle/>
                    <a:p>
                      <a:pPr algn="just"/>
                      <a:r>
                        <a:rPr lang="en-US" sz="1300" dirty="0">
                          <a:latin typeface="+mj-lt"/>
                        </a:rPr>
                        <a:t>Without imported used goods – Allowed</a:t>
                      </a:r>
                    </a:p>
                  </a:txBody>
                  <a:tcPr/>
                </a:tc>
                <a:extLst>
                  <a:ext uri="{0D108BD9-81ED-4DB2-BD59-A6C34878D82A}">
                    <a16:rowId xmlns:a16="http://schemas.microsoft.com/office/drawing/2014/main" val="2606923941"/>
                  </a:ext>
                </a:extLst>
              </a:tr>
            </a:tbl>
          </a:graphicData>
        </a:graphic>
      </p:graphicFrame>
    </p:spTree>
    <p:extLst>
      <p:ext uri="{BB962C8B-B14F-4D97-AF65-F5344CB8AC3E}">
        <p14:creationId xmlns:p14="http://schemas.microsoft.com/office/powerpoint/2010/main" val="2560338991"/>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3549"/>
            <a:ext cx="7886700" cy="558986"/>
          </a:xfrm>
        </p:spPr>
        <p:txBody>
          <a:bodyPr>
            <a:noAutofit/>
          </a:bodyPr>
          <a:lstStyle/>
          <a:p>
            <a:pPr>
              <a:defRPr/>
            </a:pPr>
            <a:r>
              <a:rPr lang="en-US" sz="3200" dirty="0">
                <a:solidFill>
                  <a:srgbClr val="003366"/>
                </a:solidFill>
                <a:latin typeface="Arial" panose="020B0604020202020204" pitchFamily="34" charset="0"/>
                <a:cs typeface="Arial" panose="020B0604020202020204" pitchFamily="34" charset="0"/>
              </a:rPr>
              <a:t>Illustration – Employee Transfer </a:t>
            </a:r>
          </a:p>
        </p:txBody>
      </p:sp>
      <p:sp>
        <p:nvSpPr>
          <p:cNvPr id="4" name="Slide Number Placeholder 3"/>
          <p:cNvSpPr>
            <a:spLocks noGrp="1"/>
          </p:cNvSpPr>
          <p:nvPr>
            <p:ph type="sldNum" sz="quarter" idx="12"/>
          </p:nvPr>
        </p:nvSpPr>
        <p:spPr/>
        <p:txBody>
          <a:bodyPr/>
          <a:lstStyle/>
          <a:p>
            <a:pPr>
              <a:defRPr/>
            </a:pPr>
            <a:fld id="{353CB433-A6EE-44F1-B9D3-A6E8EE95F9C9}" type="slidenum">
              <a:rPr lang="en-IN">
                <a:solidFill>
                  <a:prstClr val="black">
                    <a:tint val="75000"/>
                    <a:alpha val="99000"/>
                  </a:prstClr>
                </a:solidFill>
                <a:latin typeface="Calibri"/>
              </a:rPr>
              <a:pPr>
                <a:defRPr/>
              </a:pPr>
              <a:t>17</a:t>
            </a:fld>
            <a:endParaRPr lang="en-IN" dirty="0">
              <a:solidFill>
                <a:prstClr val="black">
                  <a:tint val="75000"/>
                  <a:alpha val="99000"/>
                </a:prstClr>
              </a:solidFill>
              <a:latin typeface="Calibri"/>
            </a:endParaRPr>
          </a:p>
        </p:txBody>
      </p:sp>
      <p:sp>
        <p:nvSpPr>
          <p:cNvPr id="3" name="Rectangle 2">
            <a:extLst>
              <a:ext uri="{FF2B5EF4-FFF2-40B4-BE49-F238E27FC236}">
                <a16:creationId xmlns:a16="http://schemas.microsoft.com/office/drawing/2014/main" id="{2AA5FBCF-7BBB-4B6A-8430-1581D7B5E839}"/>
              </a:ext>
            </a:extLst>
          </p:cNvPr>
          <p:cNvSpPr/>
          <p:nvPr/>
        </p:nvSpPr>
        <p:spPr>
          <a:xfrm>
            <a:off x="628650" y="1128370"/>
            <a:ext cx="8051326" cy="943848"/>
          </a:xfrm>
          <a:prstGeom prst="rect">
            <a:avLst/>
          </a:prstGeom>
        </p:spPr>
        <p:txBody>
          <a:bodyPr wrap="square">
            <a:spAutoFit/>
          </a:bodyPr>
          <a:lstStyle/>
          <a:p>
            <a:pPr marL="285750" indent="-285750" algn="just">
              <a:spcBef>
                <a:spcPts val="400"/>
              </a:spcBef>
              <a:spcAft>
                <a:spcPts val="400"/>
              </a:spcAft>
              <a:buFont typeface="Arial" panose="020B0604020202020204" pitchFamily="34" charset="0"/>
              <a:buChar char="•"/>
            </a:pPr>
            <a:r>
              <a:rPr lang="en-IN" sz="1400" dirty="0"/>
              <a:t>Illustration capturing transfer of technical manpower:</a:t>
            </a:r>
          </a:p>
          <a:p>
            <a:pPr marL="285750" indent="-285750" algn="just">
              <a:spcBef>
                <a:spcPts val="400"/>
              </a:spcBef>
              <a:spcAft>
                <a:spcPts val="400"/>
              </a:spcAft>
              <a:buFont typeface="Arial" panose="020B0604020202020204" pitchFamily="34" charset="0"/>
              <a:buChar char="•"/>
            </a:pPr>
            <a:endParaRPr lang="en-IN" sz="1400" dirty="0"/>
          </a:p>
          <a:p>
            <a:pPr algn="just">
              <a:spcBef>
                <a:spcPts val="400"/>
              </a:spcBef>
              <a:spcAft>
                <a:spcPts val="400"/>
              </a:spcAft>
            </a:pPr>
            <a:r>
              <a:rPr lang="en-IN" sz="1400" dirty="0"/>
              <a:t>.</a:t>
            </a:r>
          </a:p>
        </p:txBody>
      </p:sp>
      <p:graphicFrame>
        <p:nvGraphicFramePr>
          <p:cNvPr id="5" name="Table 4">
            <a:extLst>
              <a:ext uri="{FF2B5EF4-FFF2-40B4-BE49-F238E27FC236}">
                <a16:creationId xmlns:a16="http://schemas.microsoft.com/office/drawing/2014/main" id="{E02C39D3-8B47-4460-86B1-57507D4A82ED}"/>
              </a:ext>
            </a:extLst>
          </p:cNvPr>
          <p:cNvGraphicFramePr>
            <a:graphicFrameLocks noGrp="1"/>
          </p:cNvGraphicFramePr>
          <p:nvPr/>
        </p:nvGraphicFramePr>
        <p:xfrm>
          <a:off x="864317" y="1475027"/>
          <a:ext cx="7491891" cy="1721856"/>
        </p:xfrm>
        <a:graphic>
          <a:graphicData uri="http://schemas.openxmlformats.org/drawingml/2006/table">
            <a:tbl>
              <a:tblPr firstRow="1" bandRow="1">
                <a:tableStyleId>{5C22544A-7EE6-4342-B048-85BDC9FD1C3A}</a:tableStyleId>
              </a:tblPr>
              <a:tblGrid>
                <a:gridCol w="4734625">
                  <a:extLst>
                    <a:ext uri="{9D8B030D-6E8A-4147-A177-3AD203B41FA5}">
                      <a16:colId xmlns:a16="http://schemas.microsoft.com/office/drawing/2014/main" val="1668549362"/>
                    </a:ext>
                  </a:extLst>
                </a:gridCol>
                <a:gridCol w="1308295">
                  <a:extLst>
                    <a:ext uri="{9D8B030D-6E8A-4147-A177-3AD203B41FA5}">
                      <a16:colId xmlns:a16="http://schemas.microsoft.com/office/drawing/2014/main" val="92030992"/>
                    </a:ext>
                  </a:extLst>
                </a:gridCol>
                <a:gridCol w="1448971">
                  <a:extLst>
                    <a:ext uri="{9D8B030D-6E8A-4147-A177-3AD203B41FA5}">
                      <a16:colId xmlns:a16="http://schemas.microsoft.com/office/drawing/2014/main" val="2942641186"/>
                    </a:ext>
                  </a:extLst>
                </a:gridCol>
              </a:tblGrid>
              <a:tr h="316996">
                <a:tc>
                  <a:txBody>
                    <a:bodyPr/>
                    <a:lstStyle/>
                    <a:p>
                      <a:r>
                        <a:rPr lang="en-US" sz="1300" dirty="0">
                          <a:latin typeface="+mj-lt"/>
                        </a:rPr>
                        <a:t>Particulars</a:t>
                      </a:r>
                    </a:p>
                  </a:txBody>
                  <a:tcPr/>
                </a:tc>
                <a:tc>
                  <a:txBody>
                    <a:bodyPr/>
                    <a:lstStyle/>
                    <a:p>
                      <a:r>
                        <a:rPr lang="en-US" sz="1300" dirty="0">
                          <a:latin typeface="+mj-lt"/>
                        </a:rPr>
                        <a:t>Existing unit</a:t>
                      </a:r>
                    </a:p>
                  </a:txBody>
                  <a:tcPr/>
                </a:tc>
                <a:tc>
                  <a:txBody>
                    <a:bodyPr/>
                    <a:lstStyle/>
                    <a:p>
                      <a:r>
                        <a:rPr lang="en-US" sz="1300" dirty="0">
                          <a:latin typeface="+mj-lt"/>
                        </a:rPr>
                        <a:t>New SEZ unit</a:t>
                      </a:r>
                    </a:p>
                  </a:txBody>
                  <a:tcPr/>
                </a:tc>
                <a:extLst>
                  <a:ext uri="{0D108BD9-81ED-4DB2-BD59-A6C34878D82A}">
                    <a16:rowId xmlns:a16="http://schemas.microsoft.com/office/drawing/2014/main" val="502274576"/>
                  </a:ext>
                </a:extLst>
              </a:tr>
              <a:tr h="314202">
                <a:tc>
                  <a:txBody>
                    <a:bodyPr/>
                    <a:lstStyle/>
                    <a:p>
                      <a:r>
                        <a:rPr lang="en-US" sz="1300" dirty="0">
                          <a:latin typeface="+mj-lt"/>
                        </a:rPr>
                        <a:t>No of employees as at the beginning</a:t>
                      </a:r>
                    </a:p>
                  </a:txBody>
                  <a:tcPr/>
                </a:tc>
                <a:tc>
                  <a:txBody>
                    <a:bodyPr/>
                    <a:lstStyle/>
                    <a:p>
                      <a:r>
                        <a:rPr lang="en-US" sz="1300" dirty="0">
                          <a:latin typeface="+mj-lt"/>
                        </a:rPr>
                        <a:t>10,000 </a:t>
                      </a:r>
                      <a:r>
                        <a:rPr lang="en-US" sz="1300" kern="1200" dirty="0">
                          <a:solidFill>
                            <a:schemeClr val="dk1"/>
                          </a:solidFill>
                          <a:latin typeface="+mn-lt"/>
                          <a:ea typeface="+mn-ea"/>
                          <a:cs typeface="+mn-cs"/>
                        </a:rPr>
                        <a:t>(A)</a:t>
                      </a:r>
                      <a:endParaRPr lang="en-US" sz="1300" dirty="0">
                        <a:latin typeface="+mj-lt"/>
                      </a:endParaRPr>
                    </a:p>
                  </a:txBody>
                  <a:tcPr/>
                </a:tc>
                <a:tc>
                  <a:txBody>
                    <a:bodyPr/>
                    <a:lstStyle/>
                    <a:p>
                      <a:r>
                        <a:rPr lang="en-US" sz="1300" dirty="0">
                          <a:latin typeface="+mj-lt"/>
                        </a:rPr>
                        <a:t>-</a:t>
                      </a:r>
                    </a:p>
                  </a:txBody>
                  <a:tcPr/>
                </a:tc>
                <a:extLst>
                  <a:ext uri="{0D108BD9-81ED-4DB2-BD59-A6C34878D82A}">
                    <a16:rowId xmlns:a16="http://schemas.microsoft.com/office/drawing/2014/main" val="2636849390"/>
                  </a:ext>
                </a:extLst>
              </a:tr>
              <a:tr h="313418">
                <a:tc>
                  <a:txBody>
                    <a:bodyPr/>
                    <a:lstStyle/>
                    <a:p>
                      <a:r>
                        <a:rPr lang="en-US" sz="1300" dirty="0">
                          <a:latin typeface="+mj-lt"/>
                        </a:rPr>
                        <a:t>No. of employees transferred from existing unit to new unit</a:t>
                      </a:r>
                    </a:p>
                  </a:txBody>
                  <a:tcPr/>
                </a:tc>
                <a:tc>
                  <a:txBody>
                    <a:bodyPr/>
                    <a:lstStyle/>
                    <a:p>
                      <a:r>
                        <a:rPr lang="en-US" sz="1300" dirty="0">
                          <a:latin typeface="+mj-lt"/>
                        </a:rPr>
                        <a:t>(1,000) </a:t>
                      </a:r>
                      <a:r>
                        <a:rPr lang="en-US" sz="1300" kern="1200" dirty="0">
                          <a:solidFill>
                            <a:schemeClr val="dk1"/>
                          </a:solidFill>
                          <a:latin typeface="+mn-lt"/>
                          <a:ea typeface="+mn-ea"/>
                          <a:cs typeface="+mn-cs"/>
                        </a:rPr>
                        <a:t>(B)</a:t>
                      </a:r>
                      <a:endParaRPr lang="en-US" sz="1300" dirty="0">
                        <a:latin typeface="+mj-lt"/>
                      </a:endParaRPr>
                    </a:p>
                  </a:txBody>
                  <a:tcPr/>
                </a:tc>
                <a:tc>
                  <a:txBody>
                    <a:bodyPr/>
                    <a:lstStyle/>
                    <a:p>
                      <a:r>
                        <a:rPr lang="en-US" sz="1300" dirty="0">
                          <a:latin typeface="+mj-lt"/>
                        </a:rPr>
                        <a:t>1,000 (C)</a:t>
                      </a:r>
                    </a:p>
                  </a:txBody>
                  <a:tcPr/>
                </a:tc>
                <a:extLst>
                  <a:ext uri="{0D108BD9-81ED-4DB2-BD59-A6C34878D82A}">
                    <a16:rowId xmlns:a16="http://schemas.microsoft.com/office/drawing/2014/main" val="293076441"/>
                  </a:ext>
                </a:extLst>
              </a:tr>
              <a:tr h="267286">
                <a:tc>
                  <a:txBody>
                    <a:bodyPr/>
                    <a:lstStyle/>
                    <a:p>
                      <a:r>
                        <a:rPr lang="en-US" sz="1300" dirty="0">
                          <a:latin typeface="+mj-lt"/>
                        </a:rPr>
                        <a:t>Net additions of new employees during the year</a:t>
                      </a:r>
                    </a:p>
                  </a:txBody>
                  <a:tcPr/>
                </a:tc>
                <a:tc>
                  <a:txBody>
                    <a:bodyPr/>
                    <a:lstStyle/>
                    <a:p>
                      <a:r>
                        <a:rPr lang="en-US" sz="1300" dirty="0">
                          <a:latin typeface="+mj-lt"/>
                        </a:rPr>
                        <a:t>500 (D)</a:t>
                      </a:r>
                    </a:p>
                  </a:txBody>
                  <a:tcPr/>
                </a:tc>
                <a:tc>
                  <a:txBody>
                    <a:bodyPr/>
                    <a:lstStyle/>
                    <a:p>
                      <a:r>
                        <a:rPr lang="en-US" sz="1300" dirty="0">
                          <a:latin typeface="+mj-lt"/>
                        </a:rPr>
                        <a:t>100 (E)</a:t>
                      </a:r>
                    </a:p>
                  </a:txBody>
                  <a:tcPr/>
                </a:tc>
                <a:extLst>
                  <a:ext uri="{0D108BD9-81ED-4DB2-BD59-A6C34878D82A}">
                    <a16:rowId xmlns:a16="http://schemas.microsoft.com/office/drawing/2014/main" val="3011050383"/>
                  </a:ext>
                </a:extLst>
              </a:tr>
              <a:tr h="200240">
                <a:tc>
                  <a:txBody>
                    <a:bodyPr/>
                    <a:lstStyle/>
                    <a:p>
                      <a:r>
                        <a:rPr lang="en-US" sz="1300" dirty="0">
                          <a:latin typeface="+mj-lt"/>
                        </a:rPr>
                        <a:t>Total No of employees as the end of the year </a:t>
                      </a:r>
                    </a:p>
                  </a:txBody>
                  <a:tcPr/>
                </a:tc>
                <a:tc>
                  <a:txBody>
                    <a:bodyPr/>
                    <a:lstStyle/>
                    <a:p>
                      <a:r>
                        <a:rPr lang="en-US" sz="1300" dirty="0">
                          <a:latin typeface="+mj-lt"/>
                        </a:rPr>
                        <a:t>9,500</a:t>
                      </a:r>
                    </a:p>
                    <a:p>
                      <a:r>
                        <a:rPr lang="en-US" sz="1300" dirty="0">
                          <a:latin typeface="+mj-lt"/>
                        </a:rPr>
                        <a:t>(F=A-B+D)</a:t>
                      </a:r>
                    </a:p>
                  </a:txBody>
                  <a:tcPr/>
                </a:tc>
                <a:tc>
                  <a:txBody>
                    <a:bodyPr/>
                    <a:lstStyle/>
                    <a:p>
                      <a:r>
                        <a:rPr lang="en-US" sz="1300" dirty="0">
                          <a:latin typeface="+mj-lt"/>
                        </a:rPr>
                        <a:t>1,100</a:t>
                      </a:r>
                    </a:p>
                    <a:p>
                      <a:r>
                        <a:rPr lang="en-US" sz="1300" dirty="0">
                          <a:latin typeface="+mj-lt"/>
                        </a:rPr>
                        <a:t>(G =C+E)</a:t>
                      </a:r>
                    </a:p>
                  </a:txBody>
                  <a:tcPr/>
                </a:tc>
                <a:extLst>
                  <a:ext uri="{0D108BD9-81ED-4DB2-BD59-A6C34878D82A}">
                    <a16:rowId xmlns:a16="http://schemas.microsoft.com/office/drawing/2014/main" val="3933384470"/>
                  </a:ext>
                </a:extLst>
              </a:tr>
            </a:tbl>
          </a:graphicData>
        </a:graphic>
      </p:graphicFrame>
      <p:graphicFrame>
        <p:nvGraphicFramePr>
          <p:cNvPr id="6" name="Table 5">
            <a:extLst>
              <a:ext uri="{FF2B5EF4-FFF2-40B4-BE49-F238E27FC236}">
                <a16:creationId xmlns:a16="http://schemas.microsoft.com/office/drawing/2014/main" id="{060691BE-3ED2-4CCF-A8FE-CA95C3964447}"/>
              </a:ext>
            </a:extLst>
          </p:cNvPr>
          <p:cNvGraphicFramePr>
            <a:graphicFrameLocks noGrp="1"/>
          </p:cNvGraphicFramePr>
          <p:nvPr/>
        </p:nvGraphicFramePr>
        <p:xfrm>
          <a:off x="864319" y="3286140"/>
          <a:ext cx="7651031" cy="2572516"/>
        </p:xfrm>
        <a:graphic>
          <a:graphicData uri="http://schemas.openxmlformats.org/drawingml/2006/table">
            <a:tbl>
              <a:tblPr firstRow="1" bandRow="1">
                <a:tableStyleId>{5C22544A-7EE6-4342-B048-85BDC9FD1C3A}</a:tableStyleId>
              </a:tblPr>
              <a:tblGrid>
                <a:gridCol w="3454463">
                  <a:extLst>
                    <a:ext uri="{9D8B030D-6E8A-4147-A177-3AD203B41FA5}">
                      <a16:colId xmlns:a16="http://schemas.microsoft.com/office/drawing/2014/main" val="1668549362"/>
                    </a:ext>
                  </a:extLst>
                </a:gridCol>
                <a:gridCol w="844061">
                  <a:extLst>
                    <a:ext uri="{9D8B030D-6E8A-4147-A177-3AD203B41FA5}">
                      <a16:colId xmlns:a16="http://schemas.microsoft.com/office/drawing/2014/main" val="92030992"/>
                    </a:ext>
                  </a:extLst>
                </a:gridCol>
                <a:gridCol w="3352507">
                  <a:extLst>
                    <a:ext uri="{9D8B030D-6E8A-4147-A177-3AD203B41FA5}">
                      <a16:colId xmlns:a16="http://schemas.microsoft.com/office/drawing/2014/main" val="3176836996"/>
                    </a:ext>
                  </a:extLst>
                </a:gridCol>
              </a:tblGrid>
              <a:tr h="316996">
                <a:tc>
                  <a:txBody>
                    <a:bodyPr/>
                    <a:lstStyle/>
                    <a:p>
                      <a:r>
                        <a:rPr lang="en-US" sz="1300" dirty="0">
                          <a:latin typeface="+mj-lt"/>
                        </a:rPr>
                        <a:t>Observations</a:t>
                      </a:r>
                    </a:p>
                  </a:txBody>
                  <a:tcPr/>
                </a:tc>
                <a:tc>
                  <a:txBody>
                    <a:bodyPr/>
                    <a:lstStyle/>
                    <a:p>
                      <a:endParaRPr lang="en-US" sz="1300" dirty="0">
                        <a:latin typeface="+mj-lt"/>
                      </a:endParaRPr>
                    </a:p>
                  </a:txBody>
                  <a:tcPr/>
                </a:tc>
                <a:tc>
                  <a:txBody>
                    <a:bodyPr/>
                    <a:lstStyle/>
                    <a:p>
                      <a:r>
                        <a:rPr lang="en-US" sz="1300" dirty="0">
                          <a:latin typeface="+mj-lt"/>
                        </a:rPr>
                        <a:t>Remarks</a:t>
                      </a:r>
                    </a:p>
                  </a:txBody>
                  <a:tcPr/>
                </a:tc>
                <a:extLst>
                  <a:ext uri="{0D108BD9-81ED-4DB2-BD59-A6C34878D82A}">
                    <a16:rowId xmlns:a16="http://schemas.microsoft.com/office/drawing/2014/main" val="502274576"/>
                  </a:ext>
                </a:extLst>
              </a:tr>
              <a:tr h="534144">
                <a:tc>
                  <a:txBody>
                    <a:bodyPr/>
                    <a:lstStyle/>
                    <a:p>
                      <a:pPr algn="just"/>
                      <a:r>
                        <a:rPr lang="en-US" sz="1300" dirty="0">
                          <a:latin typeface="+mj-lt"/>
                        </a:rPr>
                        <a:t>First condition - % of employees transferred to the new unit</a:t>
                      </a:r>
                    </a:p>
                    <a:p>
                      <a:pPr algn="just"/>
                      <a:r>
                        <a:rPr lang="en-US" sz="1300" dirty="0">
                          <a:latin typeface="+mj-lt"/>
                        </a:rPr>
                        <a:t>(C/G=1000/1100)</a:t>
                      </a:r>
                    </a:p>
                  </a:txBody>
                  <a:tcPr/>
                </a:tc>
                <a:tc>
                  <a:txBody>
                    <a:bodyPr/>
                    <a:lstStyle/>
                    <a:p>
                      <a:r>
                        <a:rPr lang="en-US" sz="1300" dirty="0">
                          <a:latin typeface="+mj-lt"/>
                        </a:rPr>
                        <a:t>90.09%</a:t>
                      </a:r>
                    </a:p>
                  </a:txBody>
                  <a:tcPr/>
                </a:tc>
                <a:tc>
                  <a:txBody>
                    <a:bodyPr/>
                    <a:lstStyle/>
                    <a:p>
                      <a:pPr algn="just"/>
                      <a:r>
                        <a:rPr lang="en-US" sz="1300" dirty="0">
                          <a:latin typeface="+mj-lt"/>
                        </a:rPr>
                        <a:t>Given that the </a:t>
                      </a:r>
                      <a:r>
                        <a:rPr lang="en-US" sz="1300" kern="1200" dirty="0">
                          <a:solidFill>
                            <a:schemeClr val="dk1"/>
                          </a:solidFill>
                          <a:latin typeface="+mn-lt"/>
                          <a:ea typeface="+mn-ea"/>
                          <a:cs typeface="+mn-cs"/>
                        </a:rPr>
                        <a:t>% of employees transferred to the new unit exceeds 50% of the total manpower engaged in the new SEZ unit, this requirement is not satisfied</a:t>
                      </a:r>
                      <a:endParaRPr lang="en-US" sz="1300" dirty="0">
                        <a:latin typeface="+mj-lt"/>
                      </a:endParaRPr>
                    </a:p>
                  </a:txBody>
                  <a:tcPr/>
                </a:tc>
                <a:extLst>
                  <a:ext uri="{0D108BD9-81ED-4DB2-BD59-A6C34878D82A}">
                    <a16:rowId xmlns:a16="http://schemas.microsoft.com/office/drawing/2014/main" val="3896089423"/>
                  </a:ext>
                </a:extLst>
              </a:tr>
              <a:tr h="534144">
                <a:tc>
                  <a:txBody>
                    <a:bodyPr/>
                    <a:lstStyle/>
                    <a:p>
                      <a:pPr algn="just"/>
                      <a:r>
                        <a:rPr lang="en-US" sz="1300" dirty="0">
                          <a:latin typeface="+mj-lt"/>
                        </a:rPr>
                        <a:t>Second condition - Increase in employees as a percentage of total number of technical manpower in SEZ unit [(D+E)/G = 600/1100]</a:t>
                      </a:r>
                    </a:p>
                  </a:txBody>
                  <a:tcPr/>
                </a:tc>
                <a:tc>
                  <a:txBody>
                    <a:bodyPr/>
                    <a:lstStyle/>
                    <a:p>
                      <a:r>
                        <a:rPr lang="en-US" sz="1300" dirty="0">
                          <a:latin typeface="+mj-lt"/>
                        </a:rPr>
                        <a:t>55%</a:t>
                      </a:r>
                    </a:p>
                  </a:txBody>
                  <a:tcPr/>
                </a:tc>
                <a:tc>
                  <a:txBody>
                    <a:bodyPr/>
                    <a:lstStyle/>
                    <a:p>
                      <a:pPr algn="just"/>
                      <a:r>
                        <a:rPr lang="en-US" sz="1300" dirty="0">
                          <a:latin typeface="+mj-lt"/>
                        </a:rPr>
                        <a:t>Given that increase in employees in the SEZ unit as a % of total manpower in the SEZ unit is more than 50%, this condition is satisfied</a:t>
                      </a:r>
                    </a:p>
                  </a:txBody>
                  <a:tcPr/>
                </a:tc>
                <a:extLst>
                  <a:ext uri="{0D108BD9-81ED-4DB2-BD59-A6C34878D82A}">
                    <a16:rowId xmlns:a16="http://schemas.microsoft.com/office/drawing/2014/main" val="293076441"/>
                  </a:ext>
                </a:extLst>
              </a:tr>
              <a:tr h="373927">
                <a:tc>
                  <a:txBody>
                    <a:bodyPr/>
                    <a:lstStyle/>
                    <a:p>
                      <a:pPr algn="just"/>
                      <a:r>
                        <a:rPr lang="en-US" sz="1300" dirty="0">
                          <a:latin typeface="+mj-lt"/>
                        </a:rPr>
                        <a:t>Eligibility to avail deduction under section 10AA</a:t>
                      </a:r>
                    </a:p>
                  </a:txBody>
                  <a:tcPr/>
                </a:tc>
                <a:tc>
                  <a:txBody>
                    <a:bodyPr/>
                    <a:lstStyle/>
                    <a:p>
                      <a:r>
                        <a:rPr lang="en-US" sz="1300" dirty="0">
                          <a:latin typeface="+mj-lt"/>
                        </a:rPr>
                        <a:t>Yes</a:t>
                      </a:r>
                    </a:p>
                  </a:txBody>
                  <a:tcPr/>
                </a:tc>
                <a:tc>
                  <a:txBody>
                    <a:bodyPr/>
                    <a:lstStyle/>
                    <a:p>
                      <a:pPr algn="just"/>
                      <a:r>
                        <a:rPr lang="en-US" sz="1300" dirty="0">
                          <a:latin typeface="+mj-lt"/>
                        </a:rPr>
                        <a:t>Given that one of the above conditions is satisfied, the unit will not be regarded as unit formed by splitting or reconstruction</a:t>
                      </a:r>
                    </a:p>
                  </a:txBody>
                  <a:tcPr/>
                </a:tc>
                <a:extLst>
                  <a:ext uri="{0D108BD9-81ED-4DB2-BD59-A6C34878D82A}">
                    <a16:rowId xmlns:a16="http://schemas.microsoft.com/office/drawing/2014/main" val="3011050383"/>
                  </a:ext>
                </a:extLst>
              </a:tr>
            </a:tbl>
          </a:graphicData>
        </a:graphic>
      </p:graphicFrame>
    </p:spTree>
    <p:extLst>
      <p:ext uri="{BB962C8B-B14F-4D97-AF65-F5344CB8AC3E}">
        <p14:creationId xmlns:p14="http://schemas.microsoft.com/office/powerpoint/2010/main" val="3954459808"/>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518" y="65088"/>
            <a:ext cx="8409482" cy="855662"/>
          </a:xfrm>
        </p:spPr>
        <p:txBody>
          <a:bodyPr/>
          <a:lstStyle/>
          <a:p>
            <a:r>
              <a:rPr lang="en-IN" dirty="0"/>
              <a:t>Indirect Tax benefits</a:t>
            </a:r>
          </a:p>
        </p:txBody>
      </p:sp>
      <p:sp>
        <p:nvSpPr>
          <p:cNvPr id="4" name="Slide Number Placeholder 3"/>
          <p:cNvSpPr>
            <a:spLocks noGrp="1"/>
          </p:cNvSpPr>
          <p:nvPr>
            <p:ph type="sldNum" sz="quarter" idx="10"/>
          </p:nvPr>
        </p:nvSpPr>
        <p:spPr>
          <a:xfrm>
            <a:off x="6632575" y="6356350"/>
            <a:ext cx="2057400" cy="365125"/>
          </a:xfrm>
          <a:prstGeom prst="rect">
            <a:avLst/>
          </a:prstGeom>
        </p:spPr>
        <p:txBody>
          <a:bodyPr vert="horz" lIns="91440" tIns="45720" rIns="91440" bIns="45720" rtlCol="0" anchor="ctr"/>
          <a:lstStyle>
            <a:defPPr>
              <a:defRPr lang="de-DE"/>
            </a:defPPr>
            <a:lvl1pPr algn="r" rtl="0" eaLnBrk="0" fontAlgn="base" hangingPunct="0">
              <a:spcBef>
                <a:spcPct val="0"/>
              </a:spcBef>
              <a:spcAft>
                <a:spcPct val="0"/>
              </a:spcAft>
              <a:defRPr sz="1200" kern="1200">
                <a:solidFill>
                  <a:prstClr val="black">
                    <a:tint val="75000"/>
                  </a:prstClr>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defRPr/>
            </a:pPr>
            <a:fld id="{40EF7B15-6A4D-4ABC-ACB7-588F42E4E80C}" type="slidenum">
              <a:rPr lang="en-IN" smtClean="0"/>
              <a:pPr>
                <a:defRPr/>
              </a:pPr>
              <a:t>18</a:t>
            </a:fld>
            <a:endParaRPr lang="en-IN" dirty="0"/>
          </a:p>
        </p:txBody>
      </p:sp>
      <p:sp>
        <p:nvSpPr>
          <p:cNvPr id="9" name="Content Placeholder 2"/>
          <p:cNvSpPr>
            <a:spLocks noGrp="1"/>
          </p:cNvSpPr>
          <p:nvPr>
            <p:ph idx="1"/>
          </p:nvPr>
        </p:nvSpPr>
        <p:spPr>
          <a:xfrm>
            <a:off x="734518" y="1132739"/>
            <a:ext cx="7955457" cy="5011621"/>
          </a:xfrm>
        </p:spPr>
        <p:txBody>
          <a:bodyPr/>
          <a:lstStyle/>
          <a:p>
            <a:pPr marL="0" indent="0" algn="just" eaLnBrk="1" hangingPunct="1">
              <a:lnSpc>
                <a:spcPct val="150000"/>
              </a:lnSpc>
              <a:buNone/>
            </a:pPr>
            <a:r>
              <a:rPr lang="en-US" altLang="en-US" sz="1400" b="1" dirty="0"/>
              <a:t>Import of goods:</a:t>
            </a:r>
          </a:p>
          <a:p>
            <a:pPr algn="just" eaLnBrk="1" hangingPunct="1">
              <a:lnSpc>
                <a:spcPct val="150000"/>
              </a:lnSpc>
            </a:pPr>
            <a:r>
              <a:rPr lang="en-US" altLang="en-US" sz="1400" dirty="0"/>
              <a:t>Import of goods for authorized operations would be duty free</a:t>
            </a:r>
          </a:p>
          <a:p>
            <a:pPr marL="0" indent="0" algn="just" eaLnBrk="1" hangingPunct="1">
              <a:lnSpc>
                <a:spcPct val="150000"/>
              </a:lnSpc>
              <a:buNone/>
            </a:pPr>
            <a:r>
              <a:rPr lang="en-US" altLang="en-US" sz="1400" b="1" dirty="0"/>
              <a:t>Import of services:</a:t>
            </a:r>
          </a:p>
          <a:p>
            <a:pPr algn="just" eaLnBrk="1" hangingPunct="1">
              <a:lnSpc>
                <a:spcPct val="150000"/>
              </a:lnSpc>
            </a:pPr>
            <a:r>
              <a:rPr lang="en-US" altLang="en-US" sz="1400" dirty="0"/>
              <a:t>Import of services for authorized operations would be exempt from Integrated Goods and Service Tax (IGST)</a:t>
            </a:r>
          </a:p>
          <a:p>
            <a:pPr marL="0" indent="0" algn="just" eaLnBrk="1" hangingPunct="1">
              <a:lnSpc>
                <a:spcPct val="150000"/>
              </a:lnSpc>
              <a:buNone/>
            </a:pPr>
            <a:r>
              <a:rPr lang="en-US" altLang="en-US" sz="1400" b="1" dirty="0"/>
              <a:t>Domestic procurements:</a:t>
            </a:r>
          </a:p>
          <a:p>
            <a:pPr algn="just" eaLnBrk="1" hangingPunct="1">
              <a:lnSpc>
                <a:spcPct val="150000"/>
              </a:lnSpc>
            </a:pPr>
            <a:r>
              <a:rPr lang="en-US" altLang="en-US" sz="1400" dirty="0"/>
              <a:t>Domestic procurement of goods (inputs and capital goods) for authorized operations would not be subjected to Goods and Service Tax (GST)</a:t>
            </a:r>
          </a:p>
          <a:p>
            <a:pPr algn="just" eaLnBrk="1" hangingPunct="1">
              <a:lnSpc>
                <a:spcPct val="150000"/>
              </a:lnSpc>
            </a:pPr>
            <a:r>
              <a:rPr lang="en-US" altLang="en-US" sz="1400" dirty="0"/>
              <a:t>Domestic procurement of services for authorized operations would not be subjected to GST. In case where GST is paid then refund of the same can be claimed. </a:t>
            </a:r>
          </a:p>
        </p:txBody>
      </p:sp>
    </p:spTree>
    <p:extLst>
      <p:ext uri="{BB962C8B-B14F-4D97-AF65-F5344CB8AC3E}">
        <p14:creationId xmlns:p14="http://schemas.microsoft.com/office/powerpoint/2010/main" val="89222272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SEZ - Procurement</a:t>
            </a:r>
          </a:p>
        </p:txBody>
      </p:sp>
      <p:sp>
        <p:nvSpPr>
          <p:cNvPr id="9" name="Slide Number Placeholder 5"/>
          <p:cNvSpPr>
            <a:spLocks noGrp="1"/>
          </p:cNvSpPr>
          <p:nvPr>
            <p:ph type="sldNum" sz="quarter" idx="12"/>
          </p:nvPr>
        </p:nvSpPr>
        <p:spPr/>
        <p:txBody>
          <a:bodyPr/>
          <a:lstStyle/>
          <a:p>
            <a:fld id="{353CB433-A6EE-44F1-B9D3-A6E8EE95F9C9}" type="slidenum">
              <a:rPr lang="en-IN" smtClean="0"/>
              <a:t>19</a:t>
            </a:fld>
            <a:endParaRPr lang="en-IN"/>
          </a:p>
        </p:txBody>
      </p:sp>
      <p:grpSp>
        <p:nvGrpSpPr>
          <p:cNvPr id="6" name="Group 5">
            <a:extLst>
              <a:ext uri="{FF2B5EF4-FFF2-40B4-BE49-F238E27FC236}">
                <a16:creationId xmlns:a16="http://schemas.microsoft.com/office/drawing/2014/main" id="{08369ADD-4C60-45B2-A0B0-A910F23586F5}"/>
              </a:ext>
            </a:extLst>
          </p:cNvPr>
          <p:cNvGrpSpPr/>
          <p:nvPr/>
        </p:nvGrpSpPr>
        <p:grpSpPr>
          <a:xfrm>
            <a:off x="1606636" y="1109264"/>
            <a:ext cx="6218178" cy="1113890"/>
            <a:chOff x="7524369" y="1372725"/>
            <a:chExt cx="3566921" cy="936142"/>
          </a:xfrm>
        </p:grpSpPr>
        <p:cxnSp>
          <p:nvCxnSpPr>
            <p:cNvPr id="18" name="Elbow Connector 10">
              <a:extLst>
                <a:ext uri="{FF2B5EF4-FFF2-40B4-BE49-F238E27FC236}">
                  <a16:creationId xmlns:a16="http://schemas.microsoft.com/office/drawing/2014/main" id="{59A30A4D-AE7E-4BE1-BF13-AAD61A9C8E77}"/>
                </a:ext>
              </a:extLst>
            </p:cNvPr>
            <p:cNvCxnSpPr>
              <a:cxnSpLocks/>
            </p:cNvCxnSpPr>
            <p:nvPr/>
          </p:nvCxnSpPr>
          <p:spPr>
            <a:xfrm rot="5400000">
              <a:off x="8229992" y="1235734"/>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24">
              <a:extLst>
                <a:ext uri="{FF2B5EF4-FFF2-40B4-BE49-F238E27FC236}">
                  <a16:creationId xmlns:a16="http://schemas.microsoft.com/office/drawing/2014/main" id="{3DC5248C-2A8D-40BB-88A0-502B4E407E39}"/>
                </a:ext>
              </a:extLst>
            </p:cNvPr>
            <p:cNvCxnSpPr>
              <a:cxnSpLocks/>
            </p:cNvCxnSpPr>
            <p:nvPr/>
          </p:nvCxnSpPr>
          <p:spPr>
            <a:xfrm rot="16200000" flipH="1">
              <a:off x="10029117" y="1228314"/>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DCBC74B2-3644-4A66-8AB0-01D5E74A8DE7}"/>
                </a:ext>
              </a:extLst>
            </p:cNvPr>
            <p:cNvSpPr/>
            <p:nvPr/>
          </p:nvSpPr>
          <p:spPr>
            <a:xfrm>
              <a:off x="8785412" y="1372725"/>
              <a:ext cx="1059085" cy="543781"/>
            </a:xfrm>
            <a:prstGeom prst="rect">
              <a:avLst/>
            </a:prstGeom>
            <a:solidFill>
              <a:schemeClr val="tx2"/>
            </a:solidFill>
            <a:ln w="127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err="1"/>
                <a:t>SEZ</a:t>
              </a:r>
              <a:endParaRPr lang="en-IN" b="1" dirty="0"/>
            </a:p>
          </p:txBody>
        </p:sp>
        <p:cxnSp>
          <p:nvCxnSpPr>
            <p:cNvPr id="83" name="Elbow Connector 10">
              <a:extLst>
                <a:ext uri="{FF2B5EF4-FFF2-40B4-BE49-F238E27FC236}">
                  <a16:creationId xmlns:a16="http://schemas.microsoft.com/office/drawing/2014/main" id="{FAE673B0-B275-49FE-8228-C19CB9CE4AD8}"/>
                </a:ext>
              </a:extLst>
            </p:cNvPr>
            <p:cNvCxnSpPr>
              <a:cxnSpLocks/>
            </p:cNvCxnSpPr>
            <p:nvPr/>
          </p:nvCxnSpPr>
          <p:spPr>
            <a:xfrm rot="5400000">
              <a:off x="8229992" y="1235735"/>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24">
              <a:extLst>
                <a:ext uri="{FF2B5EF4-FFF2-40B4-BE49-F238E27FC236}">
                  <a16:creationId xmlns:a16="http://schemas.microsoft.com/office/drawing/2014/main" id="{137E6604-398B-4891-A73D-B06A78BE6E40}"/>
                </a:ext>
              </a:extLst>
            </p:cNvPr>
            <p:cNvCxnSpPr>
              <a:cxnSpLocks/>
            </p:cNvCxnSpPr>
            <p:nvPr/>
          </p:nvCxnSpPr>
          <p:spPr>
            <a:xfrm rot="16200000" flipH="1">
              <a:off x="10029117" y="1228315"/>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grpSp>
      <p:cxnSp>
        <p:nvCxnSpPr>
          <p:cNvPr id="32" name="Elbow Connector 24">
            <a:extLst>
              <a:ext uri="{FF2B5EF4-FFF2-40B4-BE49-F238E27FC236}">
                <a16:creationId xmlns:a16="http://schemas.microsoft.com/office/drawing/2014/main" id="{E983D7CC-74CC-40AA-9AF2-58C4099C15A5}"/>
              </a:ext>
            </a:extLst>
          </p:cNvPr>
          <p:cNvCxnSpPr>
            <a:cxnSpLocks/>
          </p:cNvCxnSpPr>
          <p:nvPr/>
        </p:nvCxnSpPr>
        <p:spPr>
          <a:xfrm>
            <a:off x="4375007" y="2006046"/>
            <a:ext cx="1558646" cy="187259"/>
          </a:xfrm>
          <a:prstGeom prst="bentConnector3">
            <a:avLst>
              <a:gd name="adj1" fmla="val 99778"/>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21B8B36C-E0CE-4633-AC29-F17C5BD7A0DC}"/>
              </a:ext>
            </a:extLst>
          </p:cNvPr>
          <p:cNvSpPr/>
          <p:nvPr/>
        </p:nvSpPr>
        <p:spPr>
          <a:xfrm>
            <a:off x="917988" y="2216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Imports</a:t>
            </a:r>
            <a:endParaRPr lang="en-IN" sz="1600" dirty="0">
              <a:solidFill>
                <a:sysClr val="windowText" lastClr="000000"/>
              </a:solidFill>
            </a:endParaRPr>
          </a:p>
        </p:txBody>
      </p:sp>
      <p:sp>
        <p:nvSpPr>
          <p:cNvPr id="71" name="Rectangle 70">
            <a:extLst>
              <a:ext uri="{FF2B5EF4-FFF2-40B4-BE49-F238E27FC236}">
                <a16:creationId xmlns:a16="http://schemas.microsoft.com/office/drawing/2014/main" id="{86CCDA3A-AE05-4C57-8696-9B6C427A5771}"/>
              </a:ext>
            </a:extLst>
          </p:cNvPr>
          <p:cNvSpPr/>
          <p:nvPr/>
        </p:nvSpPr>
        <p:spPr>
          <a:xfrm>
            <a:off x="2149729" y="4514273"/>
            <a:ext cx="1465200" cy="49244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Interstate</a:t>
            </a:r>
            <a:endParaRPr lang="en-IN" sz="1500" dirty="0">
              <a:solidFill>
                <a:sysClr val="windowText" lastClr="000000"/>
              </a:solidFill>
            </a:endParaRPr>
          </a:p>
        </p:txBody>
      </p:sp>
      <p:cxnSp>
        <p:nvCxnSpPr>
          <p:cNvPr id="82" name="Straight Arrow Connector 81">
            <a:extLst>
              <a:ext uri="{FF2B5EF4-FFF2-40B4-BE49-F238E27FC236}">
                <a16:creationId xmlns:a16="http://schemas.microsoft.com/office/drawing/2014/main" id="{30A6A6AC-8937-4D91-8BE3-7251104A583B}"/>
              </a:ext>
            </a:extLst>
          </p:cNvPr>
          <p:cNvCxnSpPr/>
          <p:nvPr/>
        </p:nvCxnSpPr>
        <p:spPr>
          <a:xfrm>
            <a:off x="3805001" y="2003353"/>
            <a:ext cx="0" cy="1995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a:extLst>
              <a:ext uri="{FF2B5EF4-FFF2-40B4-BE49-F238E27FC236}">
                <a16:creationId xmlns:a16="http://schemas.microsoft.com/office/drawing/2014/main" id="{9D91E98F-9FBF-432E-92F7-D11C3304EFC1}"/>
              </a:ext>
            </a:extLst>
          </p:cNvPr>
          <p:cNvCxnSpPr>
            <a:cxnSpLocks/>
          </p:cNvCxnSpPr>
          <p:nvPr/>
        </p:nvCxnSpPr>
        <p:spPr>
          <a:xfrm rot="5400000">
            <a:off x="2589041" y="3263848"/>
            <a:ext cx="1447288" cy="989170"/>
          </a:xfrm>
          <a:prstGeom prst="bentConnector3">
            <a:avLst>
              <a:gd name="adj1" fmla="val 5000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AB3BA671-F804-45B2-AB29-9EA51056CD04}"/>
              </a:ext>
            </a:extLst>
          </p:cNvPr>
          <p:cNvCxnSpPr>
            <a:cxnSpLocks/>
          </p:cNvCxnSpPr>
          <p:nvPr/>
        </p:nvCxnSpPr>
        <p:spPr>
          <a:xfrm>
            <a:off x="3797485" y="3753574"/>
            <a:ext cx="962124" cy="752612"/>
          </a:xfrm>
          <a:prstGeom prst="bentConnector3">
            <a:avLst>
              <a:gd name="adj1" fmla="val 9989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61E1D6B-4D4A-44EB-8FBE-16E95C5855AB}"/>
              </a:ext>
            </a:extLst>
          </p:cNvPr>
          <p:cNvSpPr/>
          <p:nvPr/>
        </p:nvSpPr>
        <p:spPr>
          <a:xfrm>
            <a:off x="966839" y="3072984"/>
            <a:ext cx="1596479" cy="60040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Exempt</a:t>
            </a:r>
          </a:p>
          <a:p>
            <a:r>
              <a:rPr lang="en-GB" sz="1250" dirty="0">
                <a:solidFill>
                  <a:schemeClr val="tx1"/>
                </a:solidFill>
                <a:latin typeface="+mj-lt"/>
              </a:rPr>
              <a:t>Services: Exempt</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34" name="Rectangle 33">
            <a:extLst>
              <a:ext uri="{FF2B5EF4-FFF2-40B4-BE49-F238E27FC236}">
                <a16:creationId xmlns:a16="http://schemas.microsoft.com/office/drawing/2014/main" id="{33A3DB2F-1570-4B98-8397-8098662E7592}"/>
              </a:ext>
            </a:extLst>
          </p:cNvPr>
          <p:cNvSpPr/>
          <p:nvPr/>
        </p:nvSpPr>
        <p:spPr>
          <a:xfrm>
            <a:off x="2989125" y="2218546"/>
            <a:ext cx="1657822" cy="76532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Domestic</a:t>
            </a:r>
            <a:endParaRPr lang="en-IN" sz="1600" dirty="0">
              <a:solidFill>
                <a:sysClr val="windowText" lastClr="000000"/>
              </a:solidFill>
            </a:endParaRPr>
          </a:p>
        </p:txBody>
      </p:sp>
      <p:sp>
        <p:nvSpPr>
          <p:cNvPr id="35" name="Rectangle 34">
            <a:extLst>
              <a:ext uri="{FF2B5EF4-FFF2-40B4-BE49-F238E27FC236}">
                <a16:creationId xmlns:a16="http://schemas.microsoft.com/office/drawing/2014/main" id="{17F50628-2156-4B1C-BACF-A0E7AF0E211E}"/>
              </a:ext>
            </a:extLst>
          </p:cNvPr>
          <p:cNvSpPr/>
          <p:nvPr/>
        </p:nvSpPr>
        <p:spPr>
          <a:xfrm>
            <a:off x="5015292" y="2221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SEZ/ FTWZ</a:t>
            </a:r>
            <a:endParaRPr lang="en-IN" sz="1600" dirty="0">
              <a:solidFill>
                <a:sysClr val="windowText" lastClr="000000"/>
              </a:solidFill>
            </a:endParaRPr>
          </a:p>
        </p:txBody>
      </p:sp>
      <p:sp>
        <p:nvSpPr>
          <p:cNvPr id="36" name="Rectangle 35">
            <a:extLst>
              <a:ext uri="{FF2B5EF4-FFF2-40B4-BE49-F238E27FC236}">
                <a16:creationId xmlns:a16="http://schemas.microsoft.com/office/drawing/2014/main" id="{C0CC9A5C-B90E-4AAF-9BE0-2DB88B1EEB64}"/>
              </a:ext>
            </a:extLst>
          </p:cNvPr>
          <p:cNvSpPr/>
          <p:nvPr/>
        </p:nvSpPr>
        <p:spPr>
          <a:xfrm>
            <a:off x="6936539" y="2224212"/>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STPI/ EOU</a:t>
            </a:r>
            <a:endParaRPr lang="en-IN" sz="1600" dirty="0">
              <a:solidFill>
                <a:sysClr val="windowText" lastClr="000000"/>
              </a:solidFill>
            </a:endParaRPr>
          </a:p>
        </p:txBody>
      </p:sp>
      <p:sp>
        <p:nvSpPr>
          <p:cNvPr id="37" name="Rectangle 36">
            <a:extLst>
              <a:ext uri="{FF2B5EF4-FFF2-40B4-BE49-F238E27FC236}">
                <a16:creationId xmlns:a16="http://schemas.microsoft.com/office/drawing/2014/main" id="{215AB796-4BA3-4BAE-9A93-75CA486C3907}"/>
              </a:ext>
            </a:extLst>
          </p:cNvPr>
          <p:cNvSpPr/>
          <p:nvPr/>
        </p:nvSpPr>
        <p:spPr>
          <a:xfrm>
            <a:off x="3934918" y="4516716"/>
            <a:ext cx="1484024" cy="472832"/>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Intrastate</a:t>
            </a:r>
            <a:endParaRPr lang="en-IN" sz="1500" dirty="0">
              <a:solidFill>
                <a:sysClr val="windowText" lastClr="000000"/>
              </a:solidFill>
            </a:endParaRPr>
          </a:p>
        </p:txBody>
      </p:sp>
      <p:sp>
        <p:nvSpPr>
          <p:cNvPr id="41" name="Rectangle 40">
            <a:extLst>
              <a:ext uri="{FF2B5EF4-FFF2-40B4-BE49-F238E27FC236}">
                <a16:creationId xmlns:a16="http://schemas.microsoft.com/office/drawing/2014/main" id="{06554ADA-0CCA-42D1-BA2E-8FD615139E64}"/>
              </a:ext>
            </a:extLst>
          </p:cNvPr>
          <p:cNvSpPr/>
          <p:nvPr/>
        </p:nvSpPr>
        <p:spPr>
          <a:xfrm>
            <a:off x="5076637" y="3105464"/>
            <a:ext cx="1596479" cy="60040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2" name="Rectangle 41">
            <a:extLst>
              <a:ext uri="{FF2B5EF4-FFF2-40B4-BE49-F238E27FC236}">
                <a16:creationId xmlns:a16="http://schemas.microsoft.com/office/drawing/2014/main" id="{8E07C5BB-E72F-485C-A91F-5AF36411EFE1}"/>
              </a:ext>
            </a:extLst>
          </p:cNvPr>
          <p:cNvSpPr/>
          <p:nvPr/>
        </p:nvSpPr>
        <p:spPr>
          <a:xfrm>
            <a:off x="6997873" y="3107964"/>
            <a:ext cx="1596479" cy="60040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3" name="Rectangle 42">
            <a:extLst>
              <a:ext uri="{FF2B5EF4-FFF2-40B4-BE49-F238E27FC236}">
                <a16:creationId xmlns:a16="http://schemas.microsoft.com/office/drawing/2014/main" id="{A166C3BB-C460-49A2-8F1D-99B11BB181AB}"/>
              </a:ext>
            </a:extLst>
          </p:cNvPr>
          <p:cNvSpPr/>
          <p:nvPr/>
        </p:nvSpPr>
        <p:spPr>
          <a:xfrm>
            <a:off x="2166162" y="5099152"/>
            <a:ext cx="1631323" cy="612100"/>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4" name="Rectangle 43">
            <a:extLst>
              <a:ext uri="{FF2B5EF4-FFF2-40B4-BE49-F238E27FC236}">
                <a16:creationId xmlns:a16="http://schemas.microsoft.com/office/drawing/2014/main" id="{CFD2525A-2B04-45CF-9A93-927C0783F06A}"/>
              </a:ext>
            </a:extLst>
          </p:cNvPr>
          <p:cNvSpPr/>
          <p:nvPr/>
        </p:nvSpPr>
        <p:spPr>
          <a:xfrm>
            <a:off x="3967476" y="5101652"/>
            <a:ext cx="1683816" cy="594610"/>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rPr>
              <a:t>Goods: Zero Rated</a:t>
            </a:r>
          </a:p>
          <a:p>
            <a:r>
              <a:rPr lang="en-GB" sz="1250" dirty="0">
                <a:solidFill>
                  <a:schemeClr val="tx1"/>
                </a:solidFill>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Tree>
    <p:extLst>
      <p:ext uri="{BB962C8B-B14F-4D97-AF65-F5344CB8AC3E}">
        <p14:creationId xmlns:p14="http://schemas.microsoft.com/office/powerpoint/2010/main" val="20364355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Lifecycle of SEZ and STPI</a:t>
            </a:r>
          </a:p>
        </p:txBody>
      </p:sp>
      <p:sp>
        <p:nvSpPr>
          <p:cNvPr id="9" name="Slide Number Placeholder 5"/>
          <p:cNvSpPr>
            <a:spLocks noGrp="1"/>
          </p:cNvSpPr>
          <p:nvPr>
            <p:ph type="sldNum" sz="quarter" idx="12"/>
          </p:nvPr>
        </p:nvSpPr>
        <p:spPr/>
        <p:txBody>
          <a:bodyPr/>
          <a:lstStyle/>
          <a:p>
            <a:fld id="{353CB433-A6EE-44F1-B9D3-A6E8EE95F9C9}" type="slidenum">
              <a:rPr lang="en-IN" smtClean="0"/>
              <a:t>2</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graphicFrame>
        <p:nvGraphicFramePr>
          <p:cNvPr id="4" name="Diagram 3">
            <a:extLst>
              <a:ext uri="{FF2B5EF4-FFF2-40B4-BE49-F238E27FC236}">
                <a16:creationId xmlns:a16="http://schemas.microsoft.com/office/drawing/2014/main" id="{9BC8E891-607B-4F6F-BCC1-14FC881FB297}"/>
              </a:ext>
            </a:extLst>
          </p:cNvPr>
          <p:cNvGraphicFramePr/>
          <p:nvPr>
            <p:extLst>
              <p:ext uri="{D42A27DB-BD31-4B8C-83A1-F6EECF244321}">
                <p14:modId xmlns:p14="http://schemas.microsoft.com/office/powerpoint/2010/main" val="604758295"/>
              </p:ext>
            </p:extLst>
          </p:nvPr>
        </p:nvGraphicFramePr>
        <p:xfrm>
          <a:off x="771969" y="1397000"/>
          <a:ext cx="7918095" cy="458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93676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SEZ - Sale</a:t>
            </a:r>
          </a:p>
        </p:txBody>
      </p:sp>
      <p:sp>
        <p:nvSpPr>
          <p:cNvPr id="9" name="Slide Number Placeholder 5"/>
          <p:cNvSpPr>
            <a:spLocks noGrp="1"/>
          </p:cNvSpPr>
          <p:nvPr>
            <p:ph type="sldNum" sz="quarter" idx="12"/>
          </p:nvPr>
        </p:nvSpPr>
        <p:spPr/>
        <p:txBody>
          <a:bodyPr/>
          <a:lstStyle/>
          <a:p>
            <a:fld id="{353CB433-A6EE-44F1-B9D3-A6E8EE95F9C9}" type="slidenum">
              <a:rPr lang="en-IN" smtClean="0"/>
              <a:t>20</a:t>
            </a:fld>
            <a:endParaRPr lang="en-IN"/>
          </a:p>
        </p:txBody>
      </p:sp>
      <p:grpSp>
        <p:nvGrpSpPr>
          <p:cNvPr id="6" name="Group 5">
            <a:extLst>
              <a:ext uri="{FF2B5EF4-FFF2-40B4-BE49-F238E27FC236}">
                <a16:creationId xmlns:a16="http://schemas.microsoft.com/office/drawing/2014/main" id="{08369ADD-4C60-45B2-A0B0-A910F23586F5}"/>
              </a:ext>
            </a:extLst>
          </p:cNvPr>
          <p:cNvGrpSpPr/>
          <p:nvPr/>
        </p:nvGrpSpPr>
        <p:grpSpPr>
          <a:xfrm>
            <a:off x="1606636" y="1109264"/>
            <a:ext cx="6218178" cy="1113890"/>
            <a:chOff x="7524369" y="1372725"/>
            <a:chExt cx="3566921" cy="936142"/>
          </a:xfrm>
        </p:grpSpPr>
        <p:cxnSp>
          <p:nvCxnSpPr>
            <p:cNvPr id="18" name="Elbow Connector 10">
              <a:extLst>
                <a:ext uri="{FF2B5EF4-FFF2-40B4-BE49-F238E27FC236}">
                  <a16:creationId xmlns:a16="http://schemas.microsoft.com/office/drawing/2014/main" id="{59A30A4D-AE7E-4BE1-BF13-AAD61A9C8E77}"/>
                </a:ext>
              </a:extLst>
            </p:cNvPr>
            <p:cNvCxnSpPr>
              <a:cxnSpLocks/>
            </p:cNvCxnSpPr>
            <p:nvPr/>
          </p:nvCxnSpPr>
          <p:spPr>
            <a:xfrm rot="5400000">
              <a:off x="8229992" y="1235734"/>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24">
              <a:extLst>
                <a:ext uri="{FF2B5EF4-FFF2-40B4-BE49-F238E27FC236}">
                  <a16:creationId xmlns:a16="http://schemas.microsoft.com/office/drawing/2014/main" id="{3DC5248C-2A8D-40BB-88A0-502B4E407E39}"/>
                </a:ext>
              </a:extLst>
            </p:cNvPr>
            <p:cNvCxnSpPr>
              <a:cxnSpLocks/>
            </p:cNvCxnSpPr>
            <p:nvPr/>
          </p:nvCxnSpPr>
          <p:spPr>
            <a:xfrm rot="16200000" flipH="1">
              <a:off x="10029117" y="1228314"/>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DCBC74B2-3644-4A66-8AB0-01D5E74A8DE7}"/>
                </a:ext>
              </a:extLst>
            </p:cNvPr>
            <p:cNvSpPr/>
            <p:nvPr/>
          </p:nvSpPr>
          <p:spPr>
            <a:xfrm>
              <a:off x="8785412" y="1372725"/>
              <a:ext cx="1059085" cy="543781"/>
            </a:xfrm>
            <a:prstGeom prst="rect">
              <a:avLst/>
            </a:prstGeom>
            <a:solidFill>
              <a:schemeClr val="tx2"/>
            </a:solidFill>
            <a:ln w="127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err="1"/>
                <a:t>SEZ</a:t>
              </a:r>
              <a:endParaRPr lang="en-IN" b="1" dirty="0"/>
            </a:p>
          </p:txBody>
        </p:sp>
        <p:cxnSp>
          <p:nvCxnSpPr>
            <p:cNvPr id="83" name="Elbow Connector 10">
              <a:extLst>
                <a:ext uri="{FF2B5EF4-FFF2-40B4-BE49-F238E27FC236}">
                  <a16:creationId xmlns:a16="http://schemas.microsoft.com/office/drawing/2014/main" id="{FAE673B0-B275-49FE-8228-C19CB9CE4AD8}"/>
                </a:ext>
              </a:extLst>
            </p:cNvPr>
            <p:cNvCxnSpPr>
              <a:cxnSpLocks/>
            </p:cNvCxnSpPr>
            <p:nvPr/>
          </p:nvCxnSpPr>
          <p:spPr>
            <a:xfrm rot="5400000">
              <a:off x="8229992" y="1235735"/>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24">
              <a:extLst>
                <a:ext uri="{FF2B5EF4-FFF2-40B4-BE49-F238E27FC236}">
                  <a16:creationId xmlns:a16="http://schemas.microsoft.com/office/drawing/2014/main" id="{137E6604-398B-4891-A73D-B06A78BE6E40}"/>
                </a:ext>
              </a:extLst>
            </p:cNvPr>
            <p:cNvCxnSpPr>
              <a:cxnSpLocks/>
            </p:cNvCxnSpPr>
            <p:nvPr/>
          </p:nvCxnSpPr>
          <p:spPr>
            <a:xfrm rot="16200000" flipH="1">
              <a:off x="10029117" y="1228315"/>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grpSp>
      <p:cxnSp>
        <p:nvCxnSpPr>
          <p:cNvPr id="32" name="Elbow Connector 24">
            <a:extLst>
              <a:ext uri="{FF2B5EF4-FFF2-40B4-BE49-F238E27FC236}">
                <a16:creationId xmlns:a16="http://schemas.microsoft.com/office/drawing/2014/main" id="{E983D7CC-74CC-40AA-9AF2-58C4099C15A5}"/>
              </a:ext>
            </a:extLst>
          </p:cNvPr>
          <p:cNvCxnSpPr>
            <a:cxnSpLocks/>
          </p:cNvCxnSpPr>
          <p:nvPr/>
        </p:nvCxnSpPr>
        <p:spPr>
          <a:xfrm>
            <a:off x="4375007" y="2006046"/>
            <a:ext cx="1558646" cy="187259"/>
          </a:xfrm>
          <a:prstGeom prst="bentConnector3">
            <a:avLst>
              <a:gd name="adj1" fmla="val 99778"/>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21B8B36C-E0CE-4633-AC29-F17C5BD7A0DC}"/>
              </a:ext>
            </a:extLst>
          </p:cNvPr>
          <p:cNvSpPr/>
          <p:nvPr/>
        </p:nvSpPr>
        <p:spPr>
          <a:xfrm>
            <a:off x="917988" y="2216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Export</a:t>
            </a:r>
            <a:endParaRPr lang="en-IN" sz="1600" dirty="0">
              <a:solidFill>
                <a:sysClr val="windowText" lastClr="000000"/>
              </a:solidFill>
            </a:endParaRPr>
          </a:p>
        </p:txBody>
      </p:sp>
      <p:sp>
        <p:nvSpPr>
          <p:cNvPr id="71" name="Rectangle 70">
            <a:extLst>
              <a:ext uri="{FF2B5EF4-FFF2-40B4-BE49-F238E27FC236}">
                <a16:creationId xmlns:a16="http://schemas.microsoft.com/office/drawing/2014/main" id="{86CCDA3A-AE05-4C57-8696-9B6C427A5771}"/>
              </a:ext>
            </a:extLst>
          </p:cNvPr>
          <p:cNvSpPr/>
          <p:nvPr/>
        </p:nvSpPr>
        <p:spPr>
          <a:xfrm>
            <a:off x="2149729" y="4514273"/>
            <a:ext cx="1465200" cy="49244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Interstate</a:t>
            </a:r>
            <a:endParaRPr lang="en-IN" sz="1500" dirty="0">
              <a:solidFill>
                <a:sysClr val="windowText" lastClr="000000"/>
              </a:solidFill>
            </a:endParaRPr>
          </a:p>
        </p:txBody>
      </p:sp>
      <p:cxnSp>
        <p:nvCxnSpPr>
          <p:cNvPr id="82" name="Straight Arrow Connector 81">
            <a:extLst>
              <a:ext uri="{FF2B5EF4-FFF2-40B4-BE49-F238E27FC236}">
                <a16:creationId xmlns:a16="http://schemas.microsoft.com/office/drawing/2014/main" id="{30A6A6AC-8937-4D91-8BE3-7251104A583B}"/>
              </a:ext>
            </a:extLst>
          </p:cNvPr>
          <p:cNvCxnSpPr/>
          <p:nvPr/>
        </p:nvCxnSpPr>
        <p:spPr>
          <a:xfrm>
            <a:off x="3805001" y="2003353"/>
            <a:ext cx="0" cy="1995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a:extLst>
              <a:ext uri="{FF2B5EF4-FFF2-40B4-BE49-F238E27FC236}">
                <a16:creationId xmlns:a16="http://schemas.microsoft.com/office/drawing/2014/main" id="{9D91E98F-9FBF-432E-92F7-D11C3304EFC1}"/>
              </a:ext>
            </a:extLst>
          </p:cNvPr>
          <p:cNvCxnSpPr>
            <a:cxnSpLocks/>
          </p:cNvCxnSpPr>
          <p:nvPr/>
        </p:nvCxnSpPr>
        <p:spPr>
          <a:xfrm rot="5400000">
            <a:off x="2589041" y="3263848"/>
            <a:ext cx="1447288" cy="989170"/>
          </a:xfrm>
          <a:prstGeom prst="bentConnector3">
            <a:avLst>
              <a:gd name="adj1" fmla="val 5000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AB3BA671-F804-45B2-AB29-9EA51056CD04}"/>
              </a:ext>
            </a:extLst>
          </p:cNvPr>
          <p:cNvCxnSpPr>
            <a:cxnSpLocks/>
          </p:cNvCxnSpPr>
          <p:nvPr/>
        </p:nvCxnSpPr>
        <p:spPr>
          <a:xfrm>
            <a:off x="3797485" y="3753574"/>
            <a:ext cx="962124" cy="752612"/>
          </a:xfrm>
          <a:prstGeom prst="bentConnector3">
            <a:avLst>
              <a:gd name="adj1" fmla="val 9989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61E1D6B-4D4A-44EB-8FBE-16E95C5855AB}"/>
              </a:ext>
            </a:extLst>
          </p:cNvPr>
          <p:cNvSpPr/>
          <p:nvPr/>
        </p:nvSpPr>
        <p:spPr>
          <a:xfrm>
            <a:off x="966839" y="3072984"/>
            <a:ext cx="1596479" cy="60040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34" name="Rectangle 33">
            <a:extLst>
              <a:ext uri="{FF2B5EF4-FFF2-40B4-BE49-F238E27FC236}">
                <a16:creationId xmlns:a16="http://schemas.microsoft.com/office/drawing/2014/main" id="{33A3DB2F-1570-4B98-8397-8098662E7592}"/>
              </a:ext>
            </a:extLst>
          </p:cNvPr>
          <p:cNvSpPr/>
          <p:nvPr/>
        </p:nvSpPr>
        <p:spPr>
          <a:xfrm>
            <a:off x="2989125" y="2218546"/>
            <a:ext cx="1657822" cy="76532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Domestic</a:t>
            </a:r>
            <a:endParaRPr lang="en-IN" sz="1600" dirty="0">
              <a:solidFill>
                <a:sysClr val="windowText" lastClr="000000"/>
              </a:solidFill>
            </a:endParaRPr>
          </a:p>
        </p:txBody>
      </p:sp>
      <p:sp>
        <p:nvSpPr>
          <p:cNvPr id="35" name="Rectangle 34">
            <a:extLst>
              <a:ext uri="{FF2B5EF4-FFF2-40B4-BE49-F238E27FC236}">
                <a16:creationId xmlns:a16="http://schemas.microsoft.com/office/drawing/2014/main" id="{17F50628-2156-4B1C-BACF-A0E7AF0E211E}"/>
              </a:ext>
            </a:extLst>
          </p:cNvPr>
          <p:cNvSpPr/>
          <p:nvPr/>
        </p:nvSpPr>
        <p:spPr>
          <a:xfrm>
            <a:off x="5015292" y="2221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SEZ/ FTWZ</a:t>
            </a:r>
            <a:endParaRPr lang="en-IN" sz="1600" dirty="0">
              <a:solidFill>
                <a:sysClr val="windowText" lastClr="000000"/>
              </a:solidFill>
            </a:endParaRPr>
          </a:p>
        </p:txBody>
      </p:sp>
      <p:sp>
        <p:nvSpPr>
          <p:cNvPr id="36" name="Rectangle 35">
            <a:extLst>
              <a:ext uri="{FF2B5EF4-FFF2-40B4-BE49-F238E27FC236}">
                <a16:creationId xmlns:a16="http://schemas.microsoft.com/office/drawing/2014/main" id="{C0CC9A5C-B90E-4AAF-9BE0-2DB88B1EEB64}"/>
              </a:ext>
            </a:extLst>
          </p:cNvPr>
          <p:cNvSpPr/>
          <p:nvPr/>
        </p:nvSpPr>
        <p:spPr>
          <a:xfrm>
            <a:off x="6936539" y="2224212"/>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STPI/ EOU</a:t>
            </a:r>
            <a:endParaRPr lang="en-IN" sz="1600" dirty="0">
              <a:solidFill>
                <a:sysClr val="windowText" lastClr="000000"/>
              </a:solidFill>
            </a:endParaRPr>
          </a:p>
        </p:txBody>
      </p:sp>
      <p:sp>
        <p:nvSpPr>
          <p:cNvPr id="37" name="Rectangle 36">
            <a:extLst>
              <a:ext uri="{FF2B5EF4-FFF2-40B4-BE49-F238E27FC236}">
                <a16:creationId xmlns:a16="http://schemas.microsoft.com/office/drawing/2014/main" id="{215AB796-4BA3-4BAE-9A93-75CA486C3907}"/>
              </a:ext>
            </a:extLst>
          </p:cNvPr>
          <p:cNvSpPr/>
          <p:nvPr/>
        </p:nvSpPr>
        <p:spPr>
          <a:xfrm>
            <a:off x="3934918" y="4516716"/>
            <a:ext cx="1484024" cy="472832"/>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Intrastate</a:t>
            </a:r>
            <a:endParaRPr lang="en-IN" sz="1500" dirty="0">
              <a:solidFill>
                <a:sysClr val="windowText" lastClr="000000"/>
              </a:solidFill>
            </a:endParaRPr>
          </a:p>
        </p:txBody>
      </p:sp>
      <p:sp>
        <p:nvSpPr>
          <p:cNvPr id="41" name="Rectangle 40">
            <a:extLst>
              <a:ext uri="{FF2B5EF4-FFF2-40B4-BE49-F238E27FC236}">
                <a16:creationId xmlns:a16="http://schemas.microsoft.com/office/drawing/2014/main" id="{06554ADA-0CCA-42D1-BA2E-8FD615139E64}"/>
              </a:ext>
            </a:extLst>
          </p:cNvPr>
          <p:cNvSpPr/>
          <p:nvPr/>
        </p:nvSpPr>
        <p:spPr>
          <a:xfrm>
            <a:off x="5076637" y="3105464"/>
            <a:ext cx="1596479" cy="60040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2" name="Rectangle 41">
            <a:extLst>
              <a:ext uri="{FF2B5EF4-FFF2-40B4-BE49-F238E27FC236}">
                <a16:creationId xmlns:a16="http://schemas.microsoft.com/office/drawing/2014/main" id="{8E07C5BB-E72F-485C-A91F-5AF36411EFE1}"/>
              </a:ext>
            </a:extLst>
          </p:cNvPr>
          <p:cNvSpPr/>
          <p:nvPr/>
        </p:nvSpPr>
        <p:spPr>
          <a:xfrm>
            <a:off x="6997873" y="3088336"/>
            <a:ext cx="1596479" cy="1258811"/>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u="sng" dirty="0">
                <a:solidFill>
                  <a:schemeClr val="tx1"/>
                </a:solidFill>
              </a:rPr>
              <a:t>Goods</a:t>
            </a:r>
            <a:r>
              <a:rPr lang="en-GB" sz="1250" dirty="0">
                <a:solidFill>
                  <a:schemeClr val="tx1"/>
                </a:solidFill>
              </a:rPr>
              <a:t>: Customs duty exempt ?</a:t>
            </a:r>
          </a:p>
          <a:p>
            <a:r>
              <a:rPr lang="en-GB" sz="1250" dirty="0">
                <a:solidFill>
                  <a:schemeClr val="tx1"/>
                </a:solidFill>
              </a:rPr>
              <a:t>IGST exempt up to March 2020</a:t>
            </a:r>
            <a:endParaRPr lang="en-GB" sz="1250" u="sng" dirty="0">
              <a:solidFill>
                <a:schemeClr val="tx1"/>
              </a:solidFill>
            </a:endParaRPr>
          </a:p>
          <a:p>
            <a:r>
              <a:rPr lang="en-GB" sz="1250" u="sng" dirty="0">
                <a:solidFill>
                  <a:schemeClr val="tx1"/>
                </a:solidFill>
              </a:rPr>
              <a:t>Services</a:t>
            </a:r>
            <a:r>
              <a:rPr lang="en-GB" sz="1250" dirty="0">
                <a:solidFill>
                  <a:schemeClr val="tx1"/>
                </a:solidFill>
              </a:rPr>
              <a:t>: IGST payable</a:t>
            </a:r>
            <a:endParaRPr lang="en-GB" sz="1250" dirty="0">
              <a:solidFill>
                <a:schemeClr val="tx1"/>
              </a:solidFill>
              <a:latin typeface="+mj-lt"/>
            </a:endParaRP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3" name="Rectangle 42">
            <a:extLst>
              <a:ext uri="{FF2B5EF4-FFF2-40B4-BE49-F238E27FC236}">
                <a16:creationId xmlns:a16="http://schemas.microsoft.com/office/drawing/2014/main" id="{A166C3BB-C460-49A2-8F1D-99B11BB181AB}"/>
              </a:ext>
            </a:extLst>
          </p:cNvPr>
          <p:cNvSpPr/>
          <p:nvPr/>
        </p:nvSpPr>
        <p:spPr>
          <a:xfrm>
            <a:off x="2166162" y="5118181"/>
            <a:ext cx="1461457" cy="926782"/>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u="sng" dirty="0">
                <a:solidFill>
                  <a:schemeClr val="tx1"/>
                </a:solidFill>
                <a:latin typeface="+mj-lt"/>
              </a:rPr>
              <a:t>DTA would pay</a:t>
            </a:r>
            <a:r>
              <a:rPr lang="en-GB" sz="1250" dirty="0">
                <a:solidFill>
                  <a:schemeClr val="tx1"/>
                </a:solidFill>
                <a:latin typeface="+mj-lt"/>
              </a:rPr>
              <a:t>:</a:t>
            </a:r>
          </a:p>
          <a:p>
            <a:r>
              <a:rPr lang="en-GB" sz="1250" dirty="0">
                <a:solidFill>
                  <a:schemeClr val="tx1"/>
                </a:solidFill>
                <a:latin typeface="+mj-lt"/>
              </a:rPr>
              <a:t>Goods: Customs duty and IGST </a:t>
            </a:r>
          </a:p>
          <a:p>
            <a:r>
              <a:rPr lang="en-GB" sz="1250" dirty="0">
                <a:solidFill>
                  <a:schemeClr val="tx1"/>
                </a:solidFill>
                <a:latin typeface="+mj-lt"/>
              </a:rPr>
              <a:t>Services: IGST</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4" name="Rectangle 43">
            <a:extLst>
              <a:ext uri="{FF2B5EF4-FFF2-40B4-BE49-F238E27FC236}">
                <a16:creationId xmlns:a16="http://schemas.microsoft.com/office/drawing/2014/main" id="{CFD2525A-2B04-45CF-9A93-927C0783F06A}"/>
              </a:ext>
            </a:extLst>
          </p:cNvPr>
          <p:cNvSpPr/>
          <p:nvPr/>
        </p:nvSpPr>
        <p:spPr>
          <a:xfrm>
            <a:off x="3967476" y="5087335"/>
            <a:ext cx="1461457" cy="933965"/>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u="sng" dirty="0">
                <a:solidFill>
                  <a:schemeClr val="tx1"/>
                </a:solidFill>
                <a:latin typeface="+mj-lt"/>
              </a:rPr>
              <a:t>DTA would pay</a:t>
            </a:r>
            <a:r>
              <a:rPr lang="en-GB" sz="1250" dirty="0">
                <a:solidFill>
                  <a:schemeClr val="tx1"/>
                </a:solidFill>
                <a:latin typeface="+mj-lt"/>
              </a:rPr>
              <a:t>:</a:t>
            </a:r>
          </a:p>
          <a:p>
            <a:r>
              <a:rPr lang="en-GB" sz="1250" dirty="0">
                <a:solidFill>
                  <a:schemeClr val="tx1"/>
                </a:solidFill>
                <a:latin typeface="+mj-lt"/>
              </a:rPr>
              <a:t>Goods: Customs duty and IGST</a:t>
            </a:r>
          </a:p>
          <a:p>
            <a:r>
              <a:rPr lang="en-GB" sz="1250" dirty="0">
                <a:solidFill>
                  <a:schemeClr val="tx1"/>
                </a:solidFill>
                <a:latin typeface="+mj-lt"/>
              </a:rPr>
              <a:t>Services: IGST</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Tree>
    <p:extLst>
      <p:ext uri="{BB962C8B-B14F-4D97-AF65-F5344CB8AC3E}">
        <p14:creationId xmlns:p14="http://schemas.microsoft.com/office/powerpoint/2010/main" val="157934558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1">
            <a:extLst>
              <a:ext uri="{FF2B5EF4-FFF2-40B4-BE49-F238E27FC236}">
                <a16:creationId xmlns:a16="http://schemas.microsoft.com/office/drawing/2014/main" id="{B82A2471-F1A6-46AB-A4AA-3D8E03CD2810}"/>
              </a:ext>
            </a:extLst>
          </p:cNvPr>
          <p:cNvSpPr txBox="1">
            <a:spLocks/>
          </p:cNvSpPr>
          <p:nvPr/>
        </p:nvSpPr>
        <p:spPr>
          <a:xfrm>
            <a:off x="671329" y="342114"/>
            <a:ext cx="8117419" cy="8566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C00000"/>
                </a:solidFill>
                <a:latin typeface="Arial" panose="020B0604020202020204" pitchFamily="34" charset="0"/>
                <a:ea typeface="+mj-ea"/>
                <a:cs typeface="Arial" panose="020B0604020202020204" pitchFamily="34" charset="0"/>
              </a:defRPr>
            </a:lvl1pPr>
          </a:lstStyle>
          <a:p>
            <a:r>
              <a:rPr lang="en-US" dirty="0"/>
              <a:t>SEZ Recent Updates</a:t>
            </a:r>
            <a:endParaRPr lang="en-IN" dirty="0"/>
          </a:p>
        </p:txBody>
      </p:sp>
      <p:sp>
        <p:nvSpPr>
          <p:cNvPr id="2" name="TextBox 1">
            <a:extLst>
              <a:ext uri="{FF2B5EF4-FFF2-40B4-BE49-F238E27FC236}">
                <a16:creationId xmlns:a16="http://schemas.microsoft.com/office/drawing/2014/main" id="{B92DBE82-DE60-42E0-9AC5-38E278094C8A}"/>
              </a:ext>
            </a:extLst>
          </p:cNvPr>
          <p:cNvSpPr txBox="1"/>
          <p:nvPr/>
        </p:nvSpPr>
        <p:spPr>
          <a:xfrm>
            <a:off x="671330" y="1198789"/>
            <a:ext cx="8008436" cy="4247317"/>
          </a:xfrm>
          <a:prstGeom prst="rect">
            <a:avLst/>
          </a:prstGeom>
          <a:noFill/>
        </p:spPr>
        <p:txBody>
          <a:bodyPr wrap="square" rtlCol="0">
            <a:spAutoFit/>
          </a:bodyPr>
          <a:lstStyle/>
          <a:p>
            <a:pPr marL="285750" indent="-285750">
              <a:buFont typeface="Wingdings" panose="05000000000000000000" pitchFamily="2" charset="2"/>
              <a:buChar char="§"/>
            </a:pPr>
            <a:r>
              <a:rPr lang="en-US" dirty="0"/>
              <a:t>Management Consultancy Services added – Instruction No 94</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Setting up of special facilities for unit’s exclusive use – Instruction No 95</a:t>
            </a:r>
          </a:p>
          <a:p>
            <a:pPr marL="742950" lvl="1" indent="-285750">
              <a:buFont typeface="Wingdings" panose="05000000000000000000" pitchFamily="2" charset="2"/>
              <a:buChar char="Ø"/>
            </a:pPr>
            <a:r>
              <a:rPr lang="en-US" dirty="0"/>
              <a:t>Cafeteria</a:t>
            </a:r>
          </a:p>
          <a:p>
            <a:pPr marL="742950" lvl="1" indent="-285750">
              <a:buFont typeface="Wingdings" panose="05000000000000000000" pitchFamily="2" charset="2"/>
              <a:buChar char="Ø"/>
            </a:pPr>
            <a:r>
              <a:rPr lang="en-US" dirty="0"/>
              <a:t>Creche</a:t>
            </a:r>
          </a:p>
          <a:p>
            <a:pPr marL="742950" lvl="1" indent="-285750">
              <a:buFont typeface="Wingdings" panose="05000000000000000000" pitchFamily="2" charset="2"/>
              <a:buChar char="Ø"/>
            </a:pPr>
            <a:r>
              <a:rPr lang="en-US" dirty="0"/>
              <a:t>Gymnasium</a:t>
            </a:r>
          </a:p>
          <a:p>
            <a:pPr marL="742950" lvl="1" indent="-285750">
              <a:buFont typeface="Wingdings" panose="05000000000000000000" pitchFamily="2" charset="2"/>
              <a:buChar char="Ø"/>
            </a:pPr>
            <a:r>
              <a:rPr lang="en-US" dirty="0"/>
              <a:t>Any other similar facilities</a:t>
            </a:r>
          </a:p>
          <a:p>
            <a:pPr lvl="1"/>
            <a:endParaRPr lang="en-US" dirty="0"/>
          </a:p>
          <a:p>
            <a:pPr lvl="1"/>
            <a:r>
              <a:rPr lang="en-US" dirty="0"/>
              <a:t>Approving Authority : Development Commissioner or Unit Approval Committee</a:t>
            </a:r>
          </a:p>
          <a:p>
            <a:pPr lvl="1"/>
            <a:endParaRPr lang="en-US" dirty="0"/>
          </a:p>
          <a:p>
            <a:pPr lvl="1"/>
            <a:r>
              <a:rPr lang="en-US" dirty="0"/>
              <a:t>Requirement: NOC from Developer and from relevant statutory authorities (fire, health and safety, pollution control </a:t>
            </a:r>
            <a:r>
              <a:rPr lang="en-US" dirty="0" err="1"/>
              <a:t>etc</a:t>
            </a:r>
            <a:r>
              <a:rPr lang="en-US" dirty="0"/>
              <a:t>) </a:t>
            </a:r>
          </a:p>
          <a:p>
            <a:pPr lvl="1"/>
            <a:endParaRPr lang="en-US" dirty="0"/>
          </a:p>
          <a:p>
            <a:pPr marL="285750" lvl="1" indent="-285750">
              <a:buFont typeface="Wingdings" panose="05000000000000000000" pitchFamily="2" charset="2"/>
              <a:buChar char="§"/>
            </a:pPr>
            <a:r>
              <a:rPr lang="en-US" dirty="0"/>
              <a:t>Trusts included in the definition of ‘person’</a:t>
            </a:r>
          </a:p>
          <a:p>
            <a:pPr marL="285750" indent="-285750">
              <a:buFont typeface="Wingdings" panose="05000000000000000000" pitchFamily="2" charset="2"/>
              <a:buChar char="v"/>
            </a:pPr>
            <a:endParaRPr lang="en-US" dirty="0"/>
          </a:p>
        </p:txBody>
      </p:sp>
    </p:spTree>
    <p:extLst>
      <p:ext uri="{BB962C8B-B14F-4D97-AF65-F5344CB8AC3E}">
        <p14:creationId xmlns:p14="http://schemas.microsoft.com/office/powerpoint/2010/main" val="14444856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Key questions</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22</a:t>
            </a:fld>
            <a:endParaRPr lang="en-IN" dirty="0"/>
          </a:p>
        </p:txBody>
      </p:sp>
      <p:sp>
        <p:nvSpPr>
          <p:cNvPr id="7" name="Content Placeholder 2">
            <a:extLst>
              <a:ext uri="{FF2B5EF4-FFF2-40B4-BE49-F238E27FC236}">
                <a16:creationId xmlns:a16="http://schemas.microsoft.com/office/drawing/2014/main" id="{B656C837-D020-45A8-B5D8-231FD10609A1}"/>
              </a:ext>
            </a:extLst>
          </p:cNvPr>
          <p:cNvSpPr>
            <a:spLocks noGrp="1"/>
          </p:cNvSpPr>
          <p:nvPr>
            <p:ph idx="1"/>
          </p:nvPr>
        </p:nvSpPr>
        <p:spPr>
          <a:xfrm>
            <a:off x="603569" y="1112911"/>
            <a:ext cx="7918096" cy="3279208"/>
          </a:xfrm>
        </p:spPr>
        <p:txBody>
          <a:bodyPr/>
          <a:lstStyle/>
          <a:p>
            <a:pPr>
              <a:lnSpc>
                <a:spcPct val="150000"/>
              </a:lnSpc>
            </a:pPr>
            <a:r>
              <a:rPr lang="en-US" dirty="0"/>
              <a:t>What benefits will be available if a unit moves into an SEZ after the sunset i.e. post 1 April 2020? </a:t>
            </a:r>
          </a:p>
          <a:p>
            <a:pPr>
              <a:lnSpc>
                <a:spcPct val="150000"/>
              </a:lnSpc>
            </a:pPr>
            <a:r>
              <a:rPr lang="en-US" dirty="0"/>
              <a:t>Can a tenant occupy an SEZ building and not avail any benefits?</a:t>
            </a:r>
          </a:p>
          <a:p>
            <a:pPr>
              <a:lnSpc>
                <a:spcPct val="150000"/>
              </a:lnSpc>
            </a:pPr>
            <a:r>
              <a:rPr lang="en-US" dirty="0"/>
              <a:t>Whether movement of units from one SEZ to another SEZ is permissible?</a:t>
            </a:r>
            <a:endParaRPr lang="en-IN" dirty="0"/>
          </a:p>
          <a:p>
            <a:pPr>
              <a:lnSpc>
                <a:spcPct val="150000"/>
              </a:lnSpc>
            </a:pPr>
            <a:r>
              <a:rPr lang="en-US" dirty="0"/>
              <a:t>Can domestic business be conducted from SEZ location? </a:t>
            </a:r>
          </a:p>
          <a:p>
            <a:pPr>
              <a:lnSpc>
                <a:spcPct val="150000"/>
              </a:lnSpc>
            </a:pPr>
            <a:r>
              <a:rPr lang="en-US" dirty="0"/>
              <a:t>What would be the impact if the SEZ unit scales its operations over a period of time and there is significant expansion in phases post April 1, 2020?</a:t>
            </a:r>
          </a:p>
          <a:p>
            <a:pPr>
              <a:lnSpc>
                <a:spcPct val="150000"/>
              </a:lnSpc>
            </a:pPr>
            <a:r>
              <a:rPr lang="en-US" dirty="0"/>
              <a:t>Will the tax benefit be available if an existing DTA/ STP unit moves lock, stock and barrel into an SEZ?</a:t>
            </a:r>
          </a:p>
          <a:p>
            <a:pPr>
              <a:lnSpc>
                <a:spcPct val="150000"/>
              </a:lnSpc>
            </a:pPr>
            <a:r>
              <a:rPr lang="en-US" dirty="0"/>
              <a:t>New country entrants and what should they do?</a:t>
            </a:r>
          </a:p>
          <a:p>
            <a:pPr marL="0" indent="0">
              <a:lnSpc>
                <a:spcPct val="150000"/>
              </a:lnSpc>
              <a:buNone/>
            </a:pPr>
            <a:endParaRPr lang="en-IN" dirty="0"/>
          </a:p>
          <a:p>
            <a:endParaRPr lang="en-IN" dirty="0"/>
          </a:p>
          <a:p>
            <a:endParaRPr lang="en-IN" sz="1400" dirty="0"/>
          </a:p>
          <a:p>
            <a:endParaRPr lang="en-IN" sz="1400" dirty="0"/>
          </a:p>
        </p:txBody>
      </p:sp>
    </p:spTree>
    <p:extLst>
      <p:ext uri="{BB962C8B-B14F-4D97-AF65-F5344CB8AC3E}">
        <p14:creationId xmlns:p14="http://schemas.microsoft.com/office/powerpoint/2010/main" val="33595257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aspects to be considered</a:t>
            </a:r>
          </a:p>
        </p:txBody>
      </p:sp>
      <p:sp>
        <p:nvSpPr>
          <p:cNvPr id="9" name="Slide Number Placeholder 5"/>
          <p:cNvSpPr>
            <a:spLocks noGrp="1"/>
          </p:cNvSpPr>
          <p:nvPr>
            <p:ph type="sldNum" sz="quarter" idx="12"/>
          </p:nvPr>
        </p:nvSpPr>
        <p:spPr/>
        <p:txBody>
          <a:bodyPr/>
          <a:lstStyle/>
          <a:p>
            <a:fld id="{353CB433-A6EE-44F1-B9D3-A6E8EE95F9C9}" type="slidenum">
              <a:rPr lang="en-IN" smtClean="0"/>
              <a:t>23</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buFont typeface="Wingdings" panose="05000000000000000000" pitchFamily="2" charset="2"/>
              <a:buChar char="v"/>
            </a:pPr>
            <a:r>
              <a:rPr lang="en-US" sz="1800" dirty="0"/>
              <a:t> GST credit to be distributed through ISD mechanism to SEZ?</a:t>
            </a:r>
          </a:p>
          <a:p>
            <a:pPr algn="just">
              <a:lnSpc>
                <a:spcPct val="120000"/>
              </a:lnSpc>
              <a:buFont typeface="Wingdings" panose="05000000000000000000" pitchFamily="2" charset="2"/>
              <a:buChar char="v"/>
            </a:pPr>
            <a:r>
              <a:rPr lang="en-US" sz="1800" dirty="0"/>
              <a:t> Removal of inputs and capital goods to DTA and requirement of surrendering deemed export benefit</a:t>
            </a:r>
          </a:p>
          <a:p>
            <a:pPr algn="just">
              <a:lnSpc>
                <a:spcPct val="120000"/>
              </a:lnSpc>
              <a:buFont typeface="Wingdings" panose="05000000000000000000" pitchFamily="2" charset="2"/>
              <a:buChar char="v"/>
            </a:pPr>
            <a:r>
              <a:rPr lang="en-US" sz="1800" dirty="0"/>
              <a:t> Approved list of services (67) vis-à-vis GST law of ‘Zero Rated’ supplies</a:t>
            </a:r>
          </a:p>
          <a:p>
            <a:pPr algn="just">
              <a:lnSpc>
                <a:spcPct val="120000"/>
              </a:lnSpc>
              <a:buFont typeface="Wingdings" panose="05000000000000000000" pitchFamily="2" charset="2"/>
              <a:buChar char="v"/>
            </a:pPr>
            <a:r>
              <a:rPr lang="en-US" sz="1800" dirty="0"/>
              <a:t> FTWZ model (Insurance to intermediary issue)</a:t>
            </a:r>
          </a:p>
          <a:p>
            <a:pPr marL="344488" indent="0" algn="just">
              <a:lnSpc>
                <a:spcPct val="120000"/>
              </a:lnSpc>
              <a:buNone/>
            </a:pPr>
            <a:r>
              <a:rPr lang="en-US" sz="1800" i="1" dirty="0"/>
              <a:t>“</a:t>
            </a:r>
            <a:r>
              <a:rPr lang="en-US" sz="1800" b="1" i="1" dirty="0"/>
              <a:t>intermediary</a:t>
            </a:r>
            <a:r>
              <a:rPr lang="en-US" sz="1800" i="1" dirty="0"/>
              <a:t>” means a broker, an agent or any other person, by whatever name called, who arranges or facilitates the supply of goods or services or both, or securities, between two or more persons, but does not include a person who supplies such goods or services or both or securities on his own account;</a:t>
            </a:r>
          </a:p>
          <a:p>
            <a:pPr algn="just">
              <a:lnSpc>
                <a:spcPct val="120000"/>
              </a:lnSpc>
              <a:buFont typeface="Wingdings" panose="05000000000000000000" pitchFamily="2" charset="2"/>
              <a:buChar char="v"/>
            </a:pPr>
            <a:r>
              <a:rPr lang="en-US" sz="1800" dirty="0"/>
              <a:t> Watch out for ‘Super Manufacturing Zones’</a:t>
            </a:r>
          </a:p>
          <a:p>
            <a:pPr algn="just">
              <a:lnSpc>
                <a:spcPct val="120000"/>
              </a:lnSpc>
              <a:buFont typeface="Wingdings" panose="05000000000000000000" pitchFamily="2" charset="2"/>
              <a:buChar char="v"/>
            </a:pPr>
            <a:endParaRPr lang="en-US" sz="1800" dirty="0"/>
          </a:p>
          <a:p>
            <a:pPr marL="0" indent="0" algn="just">
              <a:lnSpc>
                <a:spcPct val="120000"/>
              </a:lnSpc>
              <a:buNone/>
            </a:pPr>
            <a:endParaRPr lang="en-US" sz="1800" dirty="0"/>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3891319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Specific Instructions </a:t>
            </a:r>
          </a:p>
        </p:txBody>
      </p:sp>
      <p:sp>
        <p:nvSpPr>
          <p:cNvPr id="9" name="Slide Number Placeholder 5"/>
          <p:cNvSpPr>
            <a:spLocks noGrp="1"/>
          </p:cNvSpPr>
          <p:nvPr>
            <p:ph type="sldNum" sz="quarter" idx="12"/>
          </p:nvPr>
        </p:nvSpPr>
        <p:spPr/>
        <p:txBody>
          <a:bodyPr/>
          <a:lstStyle/>
          <a:p>
            <a:fld id="{353CB433-A6EE-44F1-B9D3-A6E8EE95F9C9}" type="slidenum">
              <a:rPr lang="en-IN" smtClean="0"/>
              <a:t>24</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buFont typeface="Wingdings" panose="05000000000000000000" pitchFamily="2" charset="2"/>
              <a:buChar char="v"/>
            </a:pPr>
            <a:r>
              <a:rPr lang="en-US" sz="1800" dirty="0"/>
              <a:t> Removal of goods for testing, replacement, repairs, R&amp;D permissible on self attestation basis under intimation to SO – Instruction No.84</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Monitoring of amount in Bond cum undertaking is responsibility of the unit – Instruction No.72</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DRC/BCP for SEZ unit: Outside SEZ or within another SEZ permitted with prior approval. </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Third party DRC/BCP </a:t>
            </a:r>
            <a:r>
              <a:rPr lang="en-US" sz="1800" dirty="0" err="1"/>
              <a:t>centre</a:t>
            </a:r>
            <a:r>
              <a:rPr lang="en-US" sz="1800" dirty="0"/>
              <a:t> permitted to be set up in a SEZ </a:t>
            </a:r>
          </a:p>
          <a:p>
            <a:pPr marL="0" indent="0" algn="just">
              <a:lnSpc>
                <a:spcPct val="120000"/>
              </a:lnSpc>
              <a:buNone/>
            </a:pPr>
            <a:endParaRPr lang="en-US" sz="1800" dirty="0"/>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5224159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Compliance requirements - SEZ</a:t>
            </a:r>
          </a:p>
        </p:txBody>
      </p:sp>
      <p:sp>
        <p:nvSpPr>
          <p:cNvPr id="9" name="Slide Number Placeholder 5"/>
          <p:cNvSpPr>
            <a:spLocks noGrp="1"/>
          </p:cNvSpPr>
          <p:nvPr>
            <p:ph type="sldNum" sz="quarter" idx="12"/>
          </p:nvPr>
        </p:nvSpPr>
        <p:spPr/>
        <p:txBody>
          <a:bodyPr/>
          <a:lstStyle/>
          <a:p>
            <a:fld id="{353CB433-A6EE-44F1-B9D3-A6E8EE95F9C9}" type="slidenum">
              <a:rPr lang="en-IN" smtClean="0"/>
              <a:t>25</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buFont typeface="Wingdings" panose="05000000000000000000" pitchFamily="2" charset="2"/>
              <a:buChar char="v"/>
            </a:pPr>
            <a:r>
              <a:rPr lang="en-US" sz="1800" dirty="0"/>
              <a:t> Monthly performance reports (MPR)</a:t>
            </a:r>
          </a:p>
          <a:p>
            <a:pPr marL="0" indent="0" algn="just">
              <a:lnSpc>
                <a:spcPct val="120000"/>
              </a:lnSpc>
              <a:buNone/>
            </a:pPr>
            <a:r>
              <a:rPr lang="en-US" sz="1800" dirty="0"/>
              <a:t> </a:t>
            </a:r>
          </a:p>
          <a:p>
            <a:pPr algn="just">
              <a:lnSpc>
                <a:spcPct val="120000"/>
              </a:lnSpc>
              <a:buFont typeface="Wingdings" panose="05000000000000000000" pitchFamily="2" charset="2"/>
              <a:buChar char="v"/>
            </a:pPr>
            <a:r>
              <a:rPr lang="en-US" sz="1800" dirty="0"/>
              <a:t> Service Export Reporting Form (SERF)</a:t>
            </a:r>
          </a:p>
          <a:p>
            <a:pPr marL="0" indent="0" algn="just">
              <a:lnSpc>
                <a:spcPct val="120000"/>
              </a:lnSpc>
              <a:buNone/>
            </a:pPr>
            <a:r>
              <a:rPr lang="en-US" sz="1800" dirty="0"/>
              <a:t> </a:t>
            </a:r>
          </a:p>
          <a:p>
            <a:pPr algn="just">
              <a:lnSpc>
                <a:spcPct val="120000"/>
              </a:lnSpc>
              <a:buFont typeface="Wingdings" panose="05000000000000000000" pitchFamily="2" charset="2"/>
              <a:buChar char="v"/>
            </a:pPr>
            <a:r>
              <a:rPr lang="en-US" sz="1800" dirty="0"/>
              <a:t> Annual Performance Report (APR)</a:t>
            </a:r>
          </a:p>
          <a:p>
            <a:pPr marL="0" indent="0" algn="just">
              <a:lnSpc>
                <a:spcPct val="120000"/>
              </a:lnSpc>
              <a:buNone/>
            </a:pPr>
            <a:r>
              <a:rPr lang="en-US" sz="1800" dirty="0"/>
              <a:t> </a:t>
            </a:r>
          </a:p>
          <a:p>
            <a:pPr algn="just">
              <a:lnSpc>
                <a:spcPct val="120000"/>
              </a:lnSpc>
              <a:buFont typeface="Wingdings" panose="05000000000000000000" pitchFamily="2" charset="2"/>
              <a:buChar char="v"/>
            </a:pPr>
            <a:r>
              <a:rPr lang="en-US" sz="1800" dirty="0"/>
              <a:t> SOFTEX</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3134580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3CB433-A6EE-44F1-B9D3-A6E8EE95F9C9}" type="slidenum">
              <a:rPr lang="en-IN" smtClean="0"/>
              <a:t>26</a:t>
            </a:fld>
            <a:endParaRPr lang="en-IN"/>
          </a:p>
        </p:txBody>
      </p:sp>
      <p:sp>
        <p:nvSpPr>
          <p:cNvPr id="4" name="Text Placeholder 3"/>
          <p:cNvSpPr>
            <a:spLocks noGrp="1"/>
          </p:cNvSpPr>
          <p:nvPr>
            <p:ph type="body" idx="1"/>
          </p:nvPr>
        </p:nvSpPr>
        <p:spPr/>
        <p:txBody>
          <a:bodyPr/>
          <a:lstStyle/>
          <a:p>
            <a:r>
              <a:rPr lang="en-US" dirty="0"/>
              <a:t>Unit in STPI</a:t>
            </a:r>
          </a:p>
        </p:txBody>
      </p:sp>
    </p:spTree>
    <p:extLst>
      <p:ext uri="{BB962C8B-B14F-4D97-AF65-F5344CB8AC3E}">
        <p14:creationId xmlns:p14="http://schemas.microsoft.com/office/powerpoint/2010/main" val="10249995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Legal Framework - STPI</a:t>
            </a:r>
          </a:p>
        </p:txBody>
      </p:sp>
      <p:sp>
        <p:nvSpPr>
          <p:cNvPr id="9" name="Slide Number Placeholder 5"/>
          <p:cNvSpPr>
            <a:spLocks noGrp="1"/>
          </p:cNvSpPr>
          <p:nvPr>
            <p:ph type="sldNum" sz="quarter" idx="12"/>
          </p:nvPr>
        </p:nvSpPr>
        <p:spPr/>
        <p:txBody>
          <a:bodyPr/>
          <a:lstStyle/>
          <a:p>
            <a:fld id="{353CB433-A6EE-44F1-B9D3-A6E8EE95F9C9}" type="slidenum">
              <a:rPr lang="en-IN" smtClean="0"/>
              <a:t>27</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graphicFrame>
        <p:nvGraphicFramePr>
          <p:cNvPr id="2" name="Diagram 1">
            <a:extLst>
              <a:ext uri="{FF2B5EF4-FFF2-40B4-BE49-F238E27FC236}">
                <a16:creationId xmlns:a16="http://schemas.microsoft.com/office/drawing/2014/main" id="{3716E562-4F74-41AD-962A-043AF55A0B1E}"/>
              </a:ext>
            </a:extLst>
          </p:cNvPr>
          <p:cNvGraphicFramePr/>
          <p:nvPr>
            <p:extLst>
              <p:ext uri="{D42A27DB-BD31-4B8C-83A1-F6EECF244321}">
                <p14:modId xmlns:p14="http://schemas.microsoft.com/office/powerpoint/2010/main" val="3476288415"/>
              </p:ext>
            </p:extLst>
          </p:nvPr>
        </p:nvGraphicFramePr>
        <p:xfrm>
          <a:off x="734083" y="1026389"/>
          <a:ext cx="7955982" cy="40968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DE968AA-7B82-480F-BCA3-01CA5B529F37}"/>
              </a:ext>
            </a:extLst>
          </p:cNvPr>
          <p:cNvSpPr txBox="1"/>
          <p:nvPr/>
        </p:nvSpPr>
        <p:spPr>
          <a:xfrm>
            <a:off x="873165" y="5228214"/>
            <a:ext cx="7397670" cy="369332"/>
          </a:xfrm>
          <a:prstGeom prst="rect">
            <a:avLst/>
          </a:prstGeom>
          <a:noFill/>
        </p:spPr>
        <p:txBody>
          <a:bodyPr wrap="square" rtlCol="0">
            <a:spAutoFit/>
          </a:bodyPr>
          <a:lstStyle/>
          <a:p>
            <a:r>
              <a:rPr lang="en-US" dirty="0"/>
              <a:t>Regulated by Software Technology Parks Authority of India under </a:t>
            </a:r>
            <a:r>
              <a:rPr lang="en-US" dirty="0" err="1"/>
              <a:t>MeiTy</a:t>
            </a:r>
            <a:endParaRPr lang="en-US" dirty="0"/>
          </a:p>
        </p:txBody>
      </p:sp>
    </p:spTree>
    <p:extLst>
      <p:ext uri="{BB962C8B-B14F-4D97-AF65-F5344CB8AC3E}">
        <p14:creationId xmlns:p14="http://schemas.microsoft.com/office/powerpoint/2010/main" val="25535910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Tax benefits - STPI</a:t>
            </a:r>
          </a:p>
        </p:txBody>
      </p:sp>
      <p:sp>
        <p:nvSpPr>
          <p:cNvPr id="9" name="Slide Number Placeholder 5"/>
          <p:cNvSpPr>
            <a:spLocks noGrp="1"/>
          </p:cNvSpPr>
          <p:nvPr>
            <p:ph type="sldNum" sz="quarter" idx="12"/>
          </p:nvPr>
        </p:nvSpPr>
        <p:spPr/>
        <p:txBody>
          <a:bodyPr/>
          <a:lstStyle/>
          <a:p>
            <a:fld id="{353CB433-A6EE-44F1-B9D3-A6E8EE95F9C9}" type="slidenum">
              <a:rPr lang="en-IN" smtClean="0"/>
              <a:t>28</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buFont typeface="Wingdings" panose="05000000000000000000" pitchFamily="2" charset="2"/>
              <a:buChar char="v"/>
            </a:pPr>
            <a:r>
              <a:rPr lang="en-US" sz="1800" dirty="0"/>
              <a:t> Income Tax holiday – exhausted in FY 2011</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Indirect Tax exemptions and refunds</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Customs duty exemption</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5435693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STPI/ EOU - Procurement</a:t>
            </a:r>
          </a:p>
        </p:txBody>
      </p:sp>
      <p:sp>
        <p:nvSpPr>
          <p:cNvPr id="9" name="Slide Number Placeholder 5"/>
          <p:cNvSpPr>
            <a:spLocks noGrp="1"/>
          </p:cNvSpPr>
          <p:nvPr>
            <p:ph type="sldNum" sz="quarter" idx="12"/>
          </p:nvPr>
        </p:nvSpPr>
        <p:spPr/>
        <p:txBody>
          <a:bodyPr/>
          <a:lstStyle/>
          <a:p>
            <a:fld id="{353CB433-A6EE-44F1-B9D3-A6E8EE95F9C9}" type="slidenum">
              <a:rPr lang="en-IN" smtClean="0"/>
              <a:t>29</a:t>
            </a:fld>
            <a:endParaRPr lang="en-IN"/>
          </a:p>
        </p:txBody>
      </p:sp>
      <p:grpSp>
        <p:nvGrpSpPr>
          <p:cNvPr id="6" name="Group 5">
            <a:extLst>
              <a:ext uri="{FF2B5EF4-FFF2-40B4-BE49-F238E27FC236}">
                <a16:creationId xmlns:a16="http://schemas.microsoft.com/office/drawing/2014/main" id="{08369ADD-4C60-45B2-A0B0-A910F23586F5}"/>
              </a:ext>
            </a:extLst>
          </p:cNvPr>
          <p:cNvGrpSpPr/>
          <p:nvPr/>
        </p:nvGrpSpPr>
        <p:grpSpPr>
          <a:xfrm>
            <a:off x="1606636" y="1109264"/>
            <a:ext cx="6218178" cy="1113890"/>
            <a:chOff x="7524369" y="1372725"/>
            <a:chExt cx="3566921" cy="936142"/>
          </a:xfrm>
        </p:grpSpPr>
        <p:cxnSp>
          <p:nvCxnSpPr>
            <p:cNvPr id="18" name="Elbow Connector 10">
              <a:extLst>
                <a:ext uri="{FF2B5EF4-FFF2-40B4-BE49-F238E27FC236}">
                  <a16:creationId xmlns:a16="http://schemas.microsoft.com/office/drawing/2014/main" id="{59A30A4D-AE7E-4BE1-BF13-AAD61A9C8E77}"/>
                </a:ext>
              </a:extLst>
            </p:cNvPr>
            <p:cNvCxnSpPr>
              <a:cxnSpLocks/>
            </p:cNvCxnSpPr>
            <p:nvPr/>
          </p:nvCxnSpPr>
          <p:spPr>
            <a:xfrm rot="5400000">
              <a:off x="8229992" y="1235734"/>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24">
              <a:extLst>
                <a:ext uri="{FF2B5EF4-FFF2-40B4-BE49-F238E27FC236}">
                  <a16:creationId xmlns:a16="http://schemas.microsoft.com/office/drawing/2014/main" id="{3DC5248C-2A8D-40BB-88A0-502B4E407E39}"/>
                </a:ext>
              </a:extLst>
            </p:cNvPr>
            <p:cNvCxnSpPr>
              <a:cxnSpLocks/>
            </p:cNvCxnSpPr>
            <p:nvPr/>
          </p:nvCxnSpPr>
          <p:spPr>
            <a:xfrm rot="16200000" flipH="1">
              <a:off x="10029117" y="1228314"/>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DCBC74B2-3644-4A66-8AB0-01D5E74A8DE7}"/>
                </a:ext>
              </a:extLst>
            </p:cNvPr>
            <p:cNvSpPr/>
            <p:nvPr/>
          </p:nvSpPr>
          <p:spPr>
            <a:xfrm>
              <a:off x="8785412" y="1372725"/>
              <a:ext cx="1059085" cy="543781"/>
            </a:xfrm>
            <a:prstGeom prst="rect">
              <a:avLst/>
            </a:prstGeom>
            <a:solidFill>
              <a:schemeClr val="tx2"/>
            </a:solidFill>
            <a:ln w="127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STPI/ EOU</a:t>
              </a:r>
              <a:endParaRPr lang="en-IN" b="1" dirty="0"/>
            </a:p>
          </p:txBody>
        </p:sp>
        <p:cxnSp>
          <p:nvCxnSpPr>
            <p:cNvPr id="83" name="Elbow Connector 10">
              <a:extLst>
                <a:ext uri="{FF2B5EF4-FFF2-40B4-BE49-F238E27FC236}">
                  <a16:creationId xmlns:a16="http://schemas.microsoft.com/office/drawing/2014/main" id="{FAE673B0-B275-49FE-8228-C19CB9CE4AD8}"/>
                </a:ext>
              </a:extLst>
            </p:cNvPr>
            <p:cNvCxnSpPr>
              <a:cxnSpLocks/>
            </p:cNvCxnSpPr>
            <p:nvPr/>
          </p:nvCxnSpPr>
          <p:spPr>
            <a:xfrm rot="5400000">
              <a:off x="8229992" y="1235735"/>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24">
              <a:extLst>
                <a:ext uri="{FF2B5EF4-FFF2-40B4-BE49-F238E27FC236}">
                  <a16:creationId xmlns:a16="http://schemas.microsoft.com/office/drawing/2014/main" id="{137E6604-398B-4891-A73D-B06A78BE6E40}"/>
                </a:ext>
              </a:extLst>
            </p:cNvPr>
            <p:cNvCxnSpPr>
              <a:cxnSpLocks/>
            </p:cNvCxnSpPr>
            <p:nvPr/>
          </p:nvCxnSpPr>
          <p:spPr>
            <a:xfrm rot="16200000" flipH="1">
              <a:off x="10029117" y="1228315"/>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grpSp>
      <p:cxnSp>
        <p:nvCxnSpPr>
          <p:cNvPr id="32" name="Elbow Connector 24">
            <a:extLst>
              <a:ext uri="{FF2B5EF4-FFF2-40B4-BE49-F238E27FC236}">
                <a16:creationId xmlns:a16="http://schemas.microsoft.com/office/drawing/2014/main" id="{E983D7CC-74CC-40AA-9AF2-58C4099C15A5}"/>
              </a:ext>
            </a:extLst>
          </p:cNvPr>
          <p:cNvCxnSpPr>
            <a:cxnSpLocks/>
          </p:cNvCxnSpPr>
          <p:nvPr/>
        </p:nvCxnSpPr>
        <p:spPr>
          <a:xfrm>
            <a:off x="4375007" y="2006046"/>
            <a:ext cx="1558646" cy="187259"/>
          </a:xfrm>
          <a:prstGeom prst="bentConnector3">
            <a:avLst>
              <a:gd name="adj1" fmla="val 99778"/>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21B8B36C-E0CE-4633-AC29-F17C5BD7A0DC}"/>
              </a:ext>
            </a:extLst>
          </p:cNvPr>
          <p:cNvSpPr/>
          <p:nvPr/>
        </p:nvSpPr>
        <p:spPr>
          <a:xfrm>
            <a:off x="917988" y="2216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Imports</a:t>
            </a:r>
            <a:endParaRPr lang="en-IN" sz="1600" dirty="0">
              <a:solidFill>
                <a:sysClr val="windowText" lastClr="000000"/>
              </a:solidFill>
            </a:endParaRPr>
          </a:p>
        </p:txBody>
      </p:sp>
      <p:sp>
        <p:nvSpPr>
          <p:cNvPr id="71" name="Rectangle 70">
            <a:extLst>
              <a:ext uri="{FF2B5EF4-FFF2-40B4-BE49-F238E27FC236}">
                <a16:creationId xmlns:a16="http://schemas.microsoft.com/office/drawing/2014/main" id="{86CCDA3A-AE05-4C57-8696-9B6C427A5771}"/>
              </a:ext>
            </a:extLst>
          </p:cNvPr>
          <p:cNvSpPr/>
          <p:nvPr/>
        </p:nvSpPr>
        <p:spPr>
          <a:xfrm>
            <a:off x="2149729" y="4514273"/>
            <a:ext cx="1465200" cy="49244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Interstate</a:t>
            </a:r>
            <a:endParaRPr lang="en-IN" sz="1500" dirty="0">
              <a:solidFill>
                <a:sysClr val="windowText" lastClr="000000"/>
              </a:solidFill>
            </a:endParaRPr>
          </a:p>
        </p:txBody>
      </p:sp>
      <p:cxnSp>
        <p:nvCxnSpPr>
          <p:cNvPr id="82" name="Straight Arrow Connector 81">
            <a:extLst>
              <a:ext uri="{FF2B5EF4-FFF2-40B4-BE49-F238E27FC236}">
                <a16:creationId xmlns:a16="http://schemas.microsoft.com/office/drawing/2014/main" id="{30A6A6AC-8937-4D91-8BE3-7251104A583B}"/>
              </a:ext>
            </a:extLst>
          </p:cNvPr>
          <p:cNvCxnSpPr/>
          <p:nvPr/>
        </p:nvCxnSpPr>
        <p:spPr>
          <a:xfrm>
            <a:off x="3805001" y="2003353"/>
            <a:ext cx="0" cy="1995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a:extLst>
              <a:ext uri="{FF2B5EF4-FFF2-40B4-BE49-F238E27FC236}">
                <a16:creationId xmlns:a16="http://schemas.microsoft.com/office/drawing/2014/main" id="{9D91E98F-9FBF-432E-92F7-D11C3304EFC1}"/>
              </a:ext>
            </a:extLst>
          </p:cNvPr>
          <p:cNvCxnSpPr>
            <a:cxnSpLocks/>
          </p:cNvCxnSpPr>
          <p:nvPr/>
        </p:nvCxnSpPr>
        <p:spPr>
          <a:xfrm rot="5400000">
            <a:off x="2589041" y="3263848"/>
            <a:ext cx="1447288" cy="989170"/>
          </a:xfrm>
          <a:prstGeom prst="bentConnector3">
            <a:avLst>
              <a:gd name="adj1" fmla="val 5000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AB3BA671-F804-45B2-AB29-9EA51056CD04}"/>
              </a:ext>
            </a:extLst>
          </p:cNvPr>
          <p:cNvCxnSpPr>
            <a:cxnSpLocks/>
          </p:cNvCxnSpPr>
          <p:nvPr/>
        </p:nvCxnSpPr>
        <p:spPr>
          <a:xfrm>
            <a:off x="3797485" y="3753574"/>
            <a:ext cx="962124" cy="752612"/>
          </a:xfrm>
          <a:prstGeom prst="bentConnector3">
            <a:avLst>
              <a:gd name="adj1" fmla="val 9989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61E1D6B-4D4A-44EB-8FBE-16E95C5855AB}"/>
              </a:ext>
            </a:extLst>
          </p:cNvPr>
          <p:cNvSpPr/>
          <p:nvPr/>
        </p:nvSpPr>
        <p:spPr>
          <a:xfrm>
            <a:off x="966839" y="3072984"/>
            <a:ext cx="1596479" cy="1329824"/>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u="sng" dirty="0">
                <a:solidFill>
                  <a:schemeClr val="tx1"/>
                </a:solidFill>
                <a:latin typeface="+mj-lt"/>
              </a:rPr>
              <a:t>Goods</a:t>
            </a:r>
            <a:r>
              <a:rPr lang="en-GB" sz="1250" dirty="0">
                <a:solidFill>
                  <a:schemeClr val="tx1"/>
                </a:solidFill>
                <a:latin typeface="+mj-lt"/>
              </a:rPr>
              <a:t>: Custom duty exempt</a:t>
            </a:r>
          </a:p>
          <a:p>
            <a:r>
              <a:rPr lang="en-GB" sz="1250" dirty="0">
                <a:solidFill>
                  <a:schemeClr val="tx1"/>
                </a:solidFill>
                <a:latin typeface="+mj-lt"/>
              </a:rPr>
              <a:t>IGST exempt up to March 2020</a:t>
            </a:r>
            <a:endParaRPr lang="en-GB" sz="1250" u="sng" dirty="0">
              <a:solidFill>
                <a:schemeClr val="tx1"/>
              </a:solidFill>
              <a:latin typeface="+mj-lt"/>
            </a:endParaRPr>
          </a:p>
          <a:p>
            <a:r>
              <a:rPr lang="en-GB" sz="1250" u="sng" dirty="0">
                <a:solidFill>
                  <a:schemeClr val="tx1"/>
                </a:solidFill>
                <a:latin typeface="+mj-lt"/>
              </a:rPr>
              <a:t>Services</a:t>
            </a:r>
            <a:r>
              <a:rPr lang="en-GB" sz="1250" dirty="0">
                <a:solidFill>
                  <a:schemeClr val="tx1"/>
                </a:solidFill>
                <a:latin typeface="+mj-lt"/>
              </a:rPr>
              <a:t>: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34" name="Rectangle 33">
            <a:extLst>
              <a:ext uri="{FF2B5EF4-FFF2-40B4-BE49-F238E27FC236}">
                <a16:creationId xmlns:a16="http://schemas.microsoft.com/office/drawing/2014/main" id="{33A3DB2F-1570-4B98-8397-8098662E7592}"/>
              </a:ext>
            </a:extLst>
          </p:cNvPr>
          <p:cNvSpPr/>
          <p:nvPr/>
        </p:nvSpPr>
        <p:spPr>
          <a:xfrm>
            <a:off x="2989125" y="2218546"/>
            <a:ext cx="1657822" cy="76532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Domestic</a:t>
            </a:r>
            <a:endParaRPr lang="en-IN" sz="1600" dirty="0">
              <a:solidFill>
                <a:sysClr val="windowText" lastClr="000000"/>
              </a:solidFill>
            </a:endParaRPr>
          </a:p>
        </p:txBody>
      </p:sp>
      <p:sp>
        <p:nvSpPr>
          <p:cNvPr id="35" name="Rectangle 34">
            <a:extLst>
              <a:ext uri="{FF2B5EF4-FFF2-40B4-BE49-F238E27FC236}">
                <a16:creationId xmlns:a16="http://schemas.microsoft.com/office/drawing/2014/main" id="{17F50628-2156-4B1C-BACF-A0E7AF0E211E}"/>
              </a:ext>
            </a:extLst>
          </p:cNvPr>
          <p:cNvSpPr/>
          <p:nvPr/>
        </p:nvSpPr>
        <p:spPr>
          <a:xfrm>
            <a:off x="5015292" y="2221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SEZ/ FTWZ</a:t>
            </a:r>
            <a:endParaRPr lang="en-IN" sz="1600" dirty="0">
              <a:solidFill>
                <a:sysClr val="windowText" lastClr="000000"/>
              </a:solidFill>
            </a:endParaRPr>
          </a:p>
        </p:txBody>
      </p:sp>
      <p:sp>
        <p:nvSpPr>
          <p:cNvPr id="36" name="Rectangle 35">
            <a:extLst>
              <a:ext uri="{FF2B5EF4-FFF2-40B4-BE49-F238E27FC236}">
                <a16:creationId xmlns:a16="http://schemas.microsoft.com/office/drawing/2014/main" id="{C0CC9A5C-B90E-4AAF-9BE0-2DB88B1EEB64}"/>
              </a:ext>
            </a:extLst>
          </p:cNvPr>
          <p:cNvSpPr/>
          <p:nvPr/>
        </p:nvSpPr>
        <p:spPr>
          <a:xfrm>
            <a:off x="6936539" y="2224212"/>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STPI/ EOU</a:t>
            </a:r>
            <a:endParaRPr lang="en-IN" sz="1600" dirty="0">
              <a:solidFill>
                <a:sysClr val="windowText" lastClr="000000"/>
              </a:solidFill>
            </a:endParaRPr>
          </a:p>
        </p:txBody>
      </p:sp>
      <p:sp>
        <p:nvSpPr>
          <p:cNvPr id="37" name="Rectangle 36">
            <a:extLst>
              <a:ext uri="{FF2B5EF4-FFF2-40B4-BE49-F238E27FC236}">
                <a16:creationId xmlns:a16="http://schemas.microsoft.com/office/drawing/2014/main" id="{215AB796-4BA3-4BAE-9A93-75CA486C3907}"/>
              </a:ext>
            </a:extLst>
          </p:cNvPr>
          <p:cNvSpPr/>
          <p:nvPr/>
        </p:nvSpPr>
        <p:spPr>
          <a:xfrm>
            <a:off x="3934918" y="4516716"/>
            <a:ext cx="1484024" cy="472832"/>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Intrastate</a:t>
            </a:r>
            <a:endParaRPr lang="en-IN" sz="1500" dirty="0">
              <a:solidFill>
                <a:sysClr val="windowText" lastClr="000000"/>
              </a:solidFill>
            </a:endParaRPr>
          </a:p>
        </p:txBody>
      </p:sp>
      <p:sp>
        <p:nvSpPr>
          <p:cNvPr id="43" name="Rectangle 42">
            <a:extLst>
              <a:ext uri="{FF2B5EF4-FFF2-40B4-BE49-F238E27FC236}">
                <a16:creationId xmlns:a16="http://schemas.microsoft.com/office/drawing/2014/main" id="{A166C3BB-C460-49A2-8F1D-99B11BB181AB}"/>
              </a:ext>
            </a:extLst>
          </p:cNvPr>
          <p:cNvSpPr/>
          <p:nvPr/>
        </p:nvSpPr>
        <p:spPr>
          <a:xfrm>
            <a:off x="2066667" y="5006716"/>
            <a:ext cx="1631323" cy="1227830"/>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Deemed export (</a:t>
            </a:r>
            <a:r>
              <a:rPr lang="en-GB" sz="1250" dirty="0" err="1">
                <a:solidFill>
                  <a:schemeClr val="tx1"/>
                </a:solidFill>
                <a:latin typeface="+mj-lt"/>
              </a:rPr>
              <a:t>mftr</a:t>
            </a:r>
            <a:r>
              <a:rPr lang="en-GB" sz="1250" dirty="0">
                <a:solidFill>
                  <a:schemeClr val="tx1"/>
                </a:solidFill>
                <a:latin typeface="+mj-lt"/>
              </a:rPr>
              <a:t> goods) – Refund claim of GST paid by EOU or DTA</a:t>
            </a:r>
          </a:p>
          <a:p>
            <a:r>
              <a:rPr lang="en-GB" sz="1250" dirty="0">
                <a:solidFill>
                  <a:schemeClr val="tx1"/>
                </a:solidFill>
                <a:latin typeface="+mj-lt"/>
              </a:rPr>
              <a:t>Services: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27" name="Rectangle 26">
            <a:extLst>
              <a:ext uri="{FF2B5EF4-FFF2-40B4-BE49-F238E27FC236}">
                <a16:creationId xmlns:a16="http://schemas.microsoft.com/office/drawing/2014/main" id="{C6724BCB-F6FC-4D1F-B13F-873B970AE31E}"/>
              </a:ext>
            </a:extLst>
          </p:cNvPr>
          <p:cNvSpPr/>
          <p:nvPr/>
        </p:nvSpPr>
        <p:spPr>
          <a:xfrm>
            <a:off x="5076638" y="3075484"/>
            <a:ext cx="1596479" cy="1329824"/>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u="sng" dirty="0">
                <a:solidFill>
                  <a:schemeClr val="tx1"/>
                </a:solidFill>
                <a:latin typeface="+mj-lt"/>
              </a:rPr>
              <a:t>Goods</a:t>
            </a:r>
            <a:r>
              <a:rPr lang="en-GB" sz="1250" dirty="0">
                <a:solidFill>
                  <a:schemeClr val="tx1"/>
                </a:solidFill>
                <a:latin typeface="+mj-lt"/>
              </a:rPr>
              <a:t>: Custom duty exempt</a:t>
            </a:r>
          </a:p>
          <a:p>
            <a:r>
              <a:rPr lang="en-GB" sz="1250" dirty="0">
                <a:solidFill>
                  <a:schemeClr val="tx1"/>
                </a:solidFill>
                <a:latin typeface="+mj-lt"/>
              </a:rPr>
              <a:t>IGST exempt up to March 2020</a:t>
            </a:r>
            <a:endParaRPr lang="en-GB" sz="1250" u="sng" dirty="0">
              <a:solidFill>
                <a:schemeClr val="tx1"/>
              </a:solidFill>
              <a:latin typeface="+mj-lt"/>
            </a:endParaRPr>
          </a:p>
          <a:p>
            <a:r>
              <a:rPr lang="en-GB" sz="1250" u="sng" dirty="0">
                <a:solidFill>
                  <a:schemeClr val="tx1"/>
                </a:solidFill>
                <a:latin typeface="+mj-lt"/>
              </a:rPr>
              <a:t>Services</a:t>
            </a:r>
            <a:r>
              <a:rPr lang="en-GB" sz="1250" dirty="0">
                <a:solidFill>
                  <a:schemeClr val="tx1"/>
                </a:solidFill>
                <a:latin typeface="+mj-lt"/>
              </a:rPr>
              <a:t>: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29" name="Rectangle 28">
            <a:extLst>
              <a:ext uri="{FF2B5EF4-FFF2-40B4-BE49-F238E27FC236}">
                <a16:creationId xmlns:a16="http://schemas.microsoft.com/office/drawing/2014/main" id="{D1BCD1BC-69EF-4A1E-9DAE-0ACDB7DE0BBE}"/>
              </a:ext>
            </a:extLst>
          </p:cNvPr>
          <p:cNvSpPr/>
          <p:nvPr/>
        </p:nvSpPr>
        <p:spPr>
          <a:xfrm>
            <a:off x="3919229" y="5006716"/>
            <a:ext cx="1576587" cy="1260311"/>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Deemed export (</a:t>
            </a:r>
            <a:r>
              <a:rPr lang="en-GB" sz="1250" dirty="0" err="1">
                <a:solidFill>
                  <a:schemeClr val="tx1"/>
                </a:solidFill>
                <a:latin typeface="+mj-lt"/>
              </a:rPr>
              <a:t>mftr</a:t>
            </a:r>
            <a:r>
              <a:rPr lang="en-GB" sz="1250" dirty="0">
                <a:solidFill>
                  <a:schemeClr val="tx1"/>
                </a:solidFill>
                <a:latin typeface="+mj-lt"/>
              </a:rPr>
              <a:t> goods) – Refund claim of GST paid by EOU or DTA</a:t>
            </a:r>
          </a:p>
          <a:p>
            <a:r>
              <a:rPr lang="en-GB" sz="1250" dirty="0">
                <a:solidFill>
                  <a:schemeClr val="tx1"/>
                </a:solidFill>
                <a:latin typeface="+mj-lt"/>
              </a:rPr>
              <a:t>Services: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31" name="Rectangle 30">
            <a:extLst>
              <a:ext uri="{FF2B5EF4-FFF2-40B4-BE49-F238E27FC236}">
                <a16:creationId xmlns:a16="http://schemas.microsoft.com/office/drawing/2014/main" id="{368BCE3E-76CA-4030-B075-537F008C25D9}"/>
              </a:ext>
            </a:extLst>
          </p:cNvPr>
          <p:cNvSpPr/>
          <p:nvPr/>
        </p:nvSpPr>
        <p:spPr>
          <a:xfrm>
            <a:off x="6970006" y="3063074"/>
            <a:ext cx="1604860" cy="1451200"/>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Deemed export – Refund claim of GST paid by Supplier or receiver</a:t>
            </a:r>
          </a:p>
          <a:p>
            <a:r>
              <a:rPr lang="en-GB" sz="1250" dirty="0">
                <a:solidFill>
                  <a:schemeClr val="tx1"/>
                </a:solidFill>
                <a:latin typeface="+mj-lt"/>
              </a:rPr>
              <a:t>Services: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Tree>
    <p:extLst>
      <p:ext uri="{BB962C8B-B14F-4D97-AF65-F5344CB8AC3E}">
        <p14:creationId xmlns:p14="http://schemas.microsoft.com/office/powerpoint/2010/main" val="30462241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3CB433-A6EE-44F1-B9D3-A6E8EE95F9C9}" type="slidenum">
              <a:rPr lang="en-IN" smtClean="0"/>
              <a:t>3</a:t>
            </a:fld>
            <a:endParaRPr lang="en-IN"/>
          </a:p>
        </p:txBody>
      </p:sp>
      <p:sp>
        <p:nvSpPr>
          <p:cNvPr id="4" name="Text Placeholder 3"/>
          <p:cNvSpPr>
            <a:spLocks noGrp="1"/>
          </p:cNvSpPr>
          <p:nvPr>
            <p:ph type="body" idx="1"/>
          </p:nvPr>
        </p:nvSpPr>
        <p:spPr/>
        <p:txBody>
          <a:bodyPr/>
          <a:lstStyle/>
          <a:p>
            <a:r>
              <a:rPr lang="en-US" dirty="0"/>
              <a:t>Unit in SEZ</a:t>
            </a:r>
          </a:p>
        </p:txBody>
      </p:sp>
    </p:spTree>
    <p:extLst>
      <p:ext uri="{BB962C8B-B14F-4D97-AF65-F5344CB8AC3E}">
        <p14:creationId xmlns:p14="http://schemas.microsoft.com/office/powerpoint/2010/main" val="4538916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STPI/ EOU - Sale</a:t>
            </a:r>
          </a:p>
        </p:txBody>
      </p:sp>
      <p:sp>
        <p:nvSpPr>
          <p:cNvPr id="9" name="Slide Number Placeholder 5"/>
          <p:cNvSpPr>
            <a:spLocks noGrp="1"/>
          </p:cNvSpPr>
          <p:nvPr>
            <p:ph type="sldNum" sz="quarter" idx="12"/>
          </p:nvPr>
        </p:nvSpPr>
        <p:spPr/>
        <p:txBody>
          <a:bodyPr/>
          <a:lstStyle/>
          <a:p>
            <a:fld id="{353CB433-A6EE-44F1-B9D3-A6E8EE95F9C9}" type="slidenum">
              <a:rPr lang="en-IN" smtClean="0"/>
              <a:t>30</a:t>
            </a:fld>
            <a:endParaRPr lang="en-IN"/>
          </a:p>
        </p:txBody>
      </p:sp>
      <p:grpSp>
        <p:nvGrpSpPr>
          <p:cNvPr id="6" name="Group 5">
            <a:extLst>
              <a:ext uri="{FF2B5EF4-FFF2-40B4-BE49-F238E27FC236}">
                <a16:creationId xmlns:a16="http://schemas.microsoft.com/office/drawing/2014/main" id="{08369ADD-4C60-45B2-A0B0-A910F23586F5}"/>
              </a:ext>
            </a:extLst>
          </p:cNvPr>
          <p:cNvGrpSpPr/>
          <p:nvPr/>
        </p:nvGrpSpPr>
        <p:grpSpPr>
          <a:xfrm>
            <a:off x="1606636" y="1109264"/>
            <a:ext cx="6218178" cy="1113890"/>
            <a:chOff x="7524369" y="1372725"/>
            <a:chExt cx="3566921" cy="936142"/>
          </a:xfrm>
        </p:grpSpPr>
        <p:cxnSp>
          <p:nvCxnSpPr>
            <p:cNvPr id="18" name="Elbow Connector 10">
              <a:extLst>
                <a:ext uri="{FF2B5EF4-FFF2-40B4-BE49-F238E27FC236}">
                  <a16:creationId xmlns:a16="http://schemas.microsoft.com/office/drawing/2014/main" id="{59A30A4D-AE7E-4BE1-BF13-AAD61A9C8E77}"/>
                </a:ext>
              </a:extLst>
            </p:cNvPr>
            <p:cNvCxnSpPr>
              <a:cxnSpLocks/>
            </p:cNvCxnSpPr>
            <p:nvPr/>
          </p:nvCxnSpPr>
          <p:spPr>
            <a:xfrm rot="5400000">
              <a:off x="8229992" y="1235734"/>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20" name="Elbow Connector 24">
              <a:extLst>
                <a:ext uri="{FF2B5EF4-FFF2-40B4-BE49-F238E27FC236}">
                  <a16:creationId xmlns:a16="http://schemas.microsoft.com/office/drawing/2014/main" id="{3DC5248C-2A8D-40BB-88A0-502B4E407E39}"/>
                </a:ext>
              </a:extLst>
            </p:cNvPr>
            <p:cNvCxnSpPr>
              <a:cxnSpLocks/>
            </p:cNvCxnSpPr>
            <p:nvPr/>
          </p:nvCxnSpPr>
          <p:spPr>
            <a:xfrm rot="16200000" flipH="1">
              <a:off x="10029117" y="1228314"/>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DCBC74B2-3644-4A66-8AB0-01D5E74A8DE7}"/>
                </a:ext>
              </a:extLst>
            </p:cNvPr>
            <p:cNvSpPr/>
            <p:nvPr/>
          </p:nvSpPr>
          <p:spPr>
            <a:xfrm>
              <a:off x="8785412" y="1372725"/>
              <a:ext cx="1059085" cy="543781"/>
            </a:xfrm>
            <a:prstGeom prst="rect">
              <a:avLst/>
            </a:prstGeom>
            <a:solidFill>
              <a:schemeClr val="tx2"/>
            </a:solidFill>
            <a:ln w="1270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STPI/ EOU</a:t>
              </a:r>
              <a:endParaRPr lang="en-IN" b="1" dirty="0"/>
            </a:p>
          </p:txBody>
        </p:sp>
        <p:cxnSp>
          <p:nvCxnSpPr>
            <p:cNvPr id="83" name="Elbow Connector 10">
              <a:extLst>
                <a:ext uri="{FF2B5EF4-FFF2-40B4-BE49-F238E27FC236}">
                  <a16:creationId xmlns:a16="http://schemas.microsoft.com/office/drawing/2014/main" id="{FAE673B0-B275-49FE-8228-C19CB9CE4AD8}"/>
                </a:ext>
              </a:extLst>
            </p:cNvPr>
            <p:cNvCxnSpPr>
              <a:cxnSpLocks/>
            </p:cNvCxnSpPr>
            <p:nvPr/>
          </p:nvCxnSpPr>
          <p:spPr>
            <a:xfrm rot="5400000">
              <a:off x="8229992" y="1235735"/>
              <a:ext cx="367509" cy="1778756"/>
            </a:xfrm>
            <a:prstGeom prst="bentConnector3">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84" name="Elbow Connector 24">
              <a:extLst>
                <a:ext uri="{FF2B5EF4-FFF2-40B4-BE49-F238E27FC236}">
                  <a16:creationId xmlns:a16="http://schemas.microsoft.com/office/drawing/2014/main" id="{137E6604-398B-4891-A73D-B06A78BE6E40}"/>
                </a:ext>
              </a:extLst>
            </p:cNvPr>
            <p:cNvCxnSpPr>
              <a:cxnSpLocks/>
            </p:cNvCxnSpPr>
            <p:nvPr/>
          </p:nvCxnSpPr>
          <p:spPr>
            <a:xfrm rot="16200000" flipH="1">
              <a:off x="10029117" y="1228315"/>
              <a:ext cx="336181" cy="1788165"/>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grpSp>
      <p:cxnSp>
        <p:nvCxnSpPr>
          <p:cNvPr id="32" name="Elbow Connector 24">
            <a:extLst>
              <a:ext uri="{FF2B5EF4-FFF2-40B4-BE49-F238E27FC236}">
                <a16:creationId xmlns:a16="http://schemas.microsoft.com/office/drawing/2014/main" id="{E983D7CC-74CC-40AA-9AF2-58C4099C15A5}"/>
              </a:ext>
            </a:extLst>
          </p:cNvPr>
          <p:cNvCxnSpPr>
            <a:cxnSpLocks/>
          </p:cNvCxnSpPr>
          <p:nvPr/>
        </p:nvCxnSpPr>
        <p:spPr>
          <a:xfrm>
            <a:off x="4375007" y="2006046"/>
            <a:ext cx="1558646" cy="187259"/>
          </a:xfrm>
          <a:prstGeom prst="bentConnector3">
            <a:avLst>
              <a:gd name="adj1" fmla="val 99778"/>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21B8B36C-E0CE-4633-AC29-F17C5BD7A0DC}"/>
              </a:ext>
            </a:extLst>
          </p:cNvPr>
          <p:cNvSpPr/>
          <p:nvPr/>
        </p:nvSpPr>
        <p:spPr>
          <a:xfrm>
            <a:off x="917988" y="2216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Export</a:t>
            </a:r>
            <a:endParaRPr lang="en-IN" sz="1600" dirty="0">
              <a:solidFill>
                <a:sysClr val="windowText" lastClr="000000"/>
              </a:solidFill>
            </a:endParaRPr>
          </a:p>
        </p:txBody>
      </p:sp>
      <p:sp>
        <p:nvSpPr>
          <p:cNvPr id="71" name="Rectangle 70">
            <a:extLst>
              <a:ext uri="{FF2B5EF4-FFF2-40B4-BE49-F238E27FC236}">
                <a16:creationId xmlns:a16="http://schemas.microsoft.com/office/drawing/2014/main" id="{86CCDA3A-AE05-4C57-8696-9B6C427A5771}"/>
              </a:ext>
            </a:extLst>
          </p:cNvPr>
          <p:cNvSpPr/>
          <p:nvPr/>
        </p:nvSpPr>
        <p:spPr>
          <a:xfrm>
            <a:off x="2149729" y="4514273"/>
            <a:ext cx="1465200" cy="49244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Interstate</a:t>
            </a:r>
            <a:endParaRPr lang="en-IN" sz="1500" dirty="0">
              <a:solidFill>
                <a:sysClr val="windowText" lastClr="000000"/>
              </a:solidFill>
            </a:endParaRPr>
          </a:p>
        </p:txBody>
      </p:sp>
      <p:cxnSp>
        <p:nvCxnSpPr>
          <p:cNvPr id="82" name="Straight Arrow Connector 81">
            <a:extLst>
              <a:ext uri="{FF2B5EF4-FFF2-40B4-BE49-F238E27FC236}">
                <a16:creationId xmlns:a16="http://schemas.microsoft.com/office/drawing/2014/main" id="{30A6A6AC-8937-4D91-8BE3-7251104A583B}"/>
              </a:ext>
            </a:extLst>
          </p:cNvPr>
          <p:cNvCxnSpPr/>
          <p:nvPr/>
        </p:nvCxnSpPr>
        <p:spPr>
          <a:xfrm>
            <a:off x="3805001" y="2003353"/>
            <a:ext cx="0" cy="199513"/>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94" name="Connector: Elbow 93">
            <a:extLst>
              <a:ext uri="{FF2B5EF4-FFF2-40B4-BE49-F238E27FC236}">
                <a16:creationId xmlns:a16="http://schemas.microsoft.com/office/drawing/2014/main" id="{9D91E98F-9FBF-432E-92F7-D11C3304EFC1}"/>
              </a:ext>
            </a:extLst>
          </p:cNvPr>
          <p:cNvCxnSpPr>
            <a:cxnSpLocks/>
          </p:cNvCxnSpPr>
          <p:nvPr/>
        </p:nvCxnSpPr>
        <p:spPr>
          <a:xfrm rot="5400000">
            <a:off x="2589041" y="3263848"/>
            <a:ext cx="1447288" cy="989170"/>
          </a:xfrm>
          <a:prstGeom prst="bentConnector3">
            <a:avLst>
              <a:gd name="adj1" fmla="val 5000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00" name="Connector: Elbow 99">
            <a:extLst>
              <a:ext uri="{FF2B5EF4-FFF2-40B4-BE49-F238E27FC236}">
                <a16:creationId xmlns:a16="http://schemas.microsoft.com/office/drawing/2014/main" id="{AB3BA671-F804-45B2-AB29-9EA51056CD04}"/>
              </a:ext>
            </a:extLst>
          </p:cNvPr>
          <p:cNvCxnSpPr>
            <a:cxnSpLocks/>
          </p:cNvCxnSpPr>
          <p:nvPr/>
        </p:nvCxnSpPr>
        <p:spPr>
          <a:xfrm>
            <a:off x="3797485" y="3753574"/>
            <a:ext cx="962124" cy="752612"/>
          </a:xfrm>
          <a:prstGeom prst="bentConnector3">
            <a:avLst>
              <a:gd name="adj1" fmla="val 9989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61E1D6B-4D4A-44EB-8FBE-16E95C5855AB}"/>
              </a:ext>
            </a:extLst>
          </p:cNvPr>
          <p:cNvSpPr/>
          <p:nvPr/>
        </p:nvSpPr>
        <p:spPr>
          <a:xfrm>
            <a:off x="966839" y="3072984"/>
            <a:ext cx="1596479" cy="63288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endParaRPr lang="en-GB" sz="1250" u="sng" dirty="0">
              <a:solidFill>
                <a:schemeClr val="tx1"/>
              </a:solidFill>
              <a:latin typeface="+mj-lt"/>
            </a:endParaRP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34" name="Rectangle 33">
            <a:extLst>
              <a:ext uri="{FF2B5EF4-FFF2-40B4-BE49-F238E27FC236}">
                <a16:creationId xmlns:a16="http://schemas.microsoft.com/office/drawing/2014/main" id="{33A3DB2F-1570-4B98-8397-8098662E7592}"/>
              </a:ext>
            </a:extLst>
          </p:cNvPr>
          <p:cNvSpPr/>
          <p:nvPr/>
        </p:nvSpPr>
        <p:spPr>
          <a:xfrm>
            <a:off x="2989125" y="2218546"/>
            <a:ext cx="1657822" cy="76532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Domestic</a:t>
            </a:r>
            <a:endParaRPr lang="en-IN" sz="1600" dirty="0">
              <a:solidFill>
                <a:sysClr val="windowText" lastClr="000000"/>
              </a:solidFill>
            </a:endParaRPr>
          </a:p>
        </p:txBody>
      </p:sp>
      <p:sp>
        <p:nvSpPr>
          <p:cNvPr id="35" name="Rectangle 34">
            <a:extLst>
              <a:ext uri="{FF2B5EF4-FFF2-40B4-BE49-F238E27FC236}">
                <a16:creationId xmlns:a16="http://schemas.microsoft.com/office/drawing/2014/main" id="{17F50628-2156-4B1C-BACF-A0E7AF0E211E}"/>
              </a:ext>
            </a:extLst>
          </p:cNvPr>
          <p:cNvSpPr/>
          <p:nvPr/>
        </p:nvSpPr>
        <p:spPr>
          <a:xfrm>
            <a:off x="5015292" y="2221716"/>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SEZ/ FTWZ</a:t>
            </a:r>
            <a:endParaRPr lang="en-IN" sz="1600" dirty="0">
              <a:solidFill>
                <a:sysClr val="windowText" lastClr="000000"/>
              </a:solidFill>
            </a:endParaRPr>
          </a:p>
        </p:txBody>
      </p:sp>
      <p:sp>
        <p:nvSpPr>
          <p:cNvPr id="36" name="Rectangle 35">
            <a:extLst>
              <a:ext uri="{FF2B5EF4-FFF2-40B4-BE49-F238E27FC236}">
                <a16:creationId xmlns:a16="http://schemas.microsoft.com/office/drawing/2014/main" id="{C0CC9A5C-B90E-4AAF-9BE0-2DB88B1EEB64}"/>
              </a:ext>
            </a:extLst>
          </p:cNvPr>
          <p:cNvSpPr/>
          <p:nvPr/>
        </p:nvSpPr>
        <p:spPr>
          <a:xfrm>
            <a:off x="6936539" y="2224212"/>
            <a:ext cx="1686661" cy="734671"/>
          </a:xfrm>
          <a:prstGeom prst="rect">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STPI/ EOU</a:t>
            </a:r>
            <a:endParaRPr lang="en-IN" sz="1600" dirty="0">
              <a:solidFill>
                <a:sysClr val="windowText" lastClr="000000"/>
              </a:solidFill>
            </a:endParaRPr>
          </a:p>
        </p:txBody>
      </p:sp>
      <p:sp>
        <p:nvSpPr>
          <p:cNvPr id="37" name="Rectangle 36">
            <a:extLst>
              <a:ext uri="{FF2B5EF4-FFF2-40B4-BE49-F238E27FC236}">
                <a16:creationId xmlns:a16="http://schemas.microsoft.com/office/drawing/2014/main" id="{215AB796-4BA3-4BAE-9A93-75CA486C3907}"/>
              </a:ext>
            </a:extLst>
          </p:cNvPr>
          <p:cNvSpPr/>
          <p:nvPr/>
        </p:nvSpPr>
        <p:spPr>
          <a:xfrm>
            <a:off x="3934918" y="4516716"/>
            <a:ext cx="1484024" cy="472832"/>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500" dirty="0">
                <a:solidFill>
                  <a:sysClr val="windowText" lastClr="000000"/>
                </a:solidFill>
              </a:rPr>
              <a:t>Intrastate</a:t>
            </a:r>
            <a:endParaRPr lang="en-IN" sz="1500" dirty="0">
              <a:solidFill>
                <a:sysClr val="windowText" lastClr="000000"/>
              </a:solidFill>
            </a:endParaRPr>
          </a:p>
        </p:txBody>
      </p:sp>
      <p:sp>
        <p:nvSpPr>
          <p:cNvPr id="41" name="Rectangle 40">
            <a:extLst>
              <a:ext uri="{FF2B5EF4-FFF2-40B4-BE49-F238E27FC236}">
                <a16:creationId xmlns:a16="http://schemas.microsoft.com/office/drawing/2014/main" id="{06554ADA-0CCA-42D1-BA2E-8FD615139E64}"/>
              </a:ext>
            </a:extLst>
          </p:cNvPr>
          <p:cNvSpPr/>
          <p:nvPr/>
        </p:nvSpPr>
        <p:spPr>
          <a:xfrm>
            <a:off x="5076637" y="3090474"/>
            <a:ext cx="1596479" cy="600407"/>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Zero Rated</a:t>
            </a:r>
          </a:p>
          <a:p>
            <a:r>
              <a:rPr lang="en-GB" sz="1250" dirty="0">
                <a:solidFill>
                  <a:schemeClr val="tx1"/>
                </a:solidFill>
                <a:latin typeface="+mj-lt"/>
              </a:rPr>
              <a:t>Services: Zero Rated</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3" name="Rectangle 42">
            <a:extLst>
              <a:ext uri="{FF2B5EF4-FFF2-40B4-BE49-F238E27FC236}">
                <a16:creationId xmlns:a16="http://schemas.microsoft.com/office/drawing/2014/main" id="{A166C3BB-C460-49A2-8F1D-99B11BB181AB}"/>
              </a:ext>
            </a:extLst>
          </p:cNvPr>
          <p:cNvSpPr/>
          <p:nvPr/>
        </p:nvSpPr>
        <p:spPr>
          <a:xfrm>
            <a:off x="2166162" y="5118181"/>
            <a:ext cx="1461457" cy="680406"/>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and Services: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44" name="Rectangle 43">
            <a:extLst>
              <a:ext uri="{FF2B5EF4-FFF2-40B4-BE49-F238E27FC236}">
                <a16:creationId xmlns:a16="http://schemas.microsoft.com/office/drawing/2014/main" id="{CFD2525A-2B04-45CF-9A93-927C0783F06A}"/>
              </a:ext>
            </a:extLst>
          </p:cNvPr>
          <p:cNvSpPr/>
          <p:nvPr/>
        </p:nvSpPr>
        <p:spPr>
          <a:xfrm>
            <a:off x="3967476" y="5087336"/>
            <a:ext cx="1461457" cy="683202"/>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and Services: CGST/ SGST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
        <p:nvSpPr>
          <p:cNvPr id="26" name="Rectangle 25">
            <a:extLst>
              <a:ext uri="{FF2B5EF4-FFF2-40B4-BE49-F238E27FC236}">
                <a16:creationId xmlns:a16="http://schemas.microsoft.com/office/drawing/2014/main" id="{992AA284-A636-4DDF-862C-F0E58A065542}"/>
              </a:ext>
            </a:extLst>
          </p:cNvPr>
          <p:cNvSpPr/>
          <p:nvPr/>
        </p:nvSpPr>
        <p:spPr>
          <a:xfrm>
            <a:off x="6970006" y="3078398"/>
            <a:ext cx="1604860" cy="1517613"/>
          </a:xfrm>
          <a:prstGeom prst="rect">
            <a:avLst/>
          </a:prstGeom>
          <a:solidFill>
            <a:schemeClr val="bg1"/>
          </a:solid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mj-lt"/>
            </a:endParaRPr>
          </a:p>
          <a:p>
            <a:r>
              <a:rPr lang="en-GB" sz="1400" b="1" dirty="0">
                <a:solidFill>
                  <a:schemeClr val="tx1"/>
                </a:solidFill>
                <a:latin typeface="+mj-lt"/>
              </a:rPr>
              <a:t>		</a:t>
            </a:r>
          </a:p>
          <a:p>
            <a:r>
              <a:rPr lang="en-GB" sz="1400" b="1" dirty="0">
                <a:solidFill>
                  <a:schemeClr val="tx1"/>
                </a:solidFill>
                <a:latin typeface="+mj-lt"/>
              </a:rPr>
              <a:t>	</a:t>
            </a:r>
          </a:p>
          <a:p>
            <a:endParaRPr lang="en-GB" sz="1400" b="1" dirty="0">
              <a:solidFill>
                <a:schemeClr val="tx1"/>
              </a:solidFill>
              <a:latin typeface="+mj-lt"/>
            </a:endParaRPr>
          </a:p>
          <a:p>
            <a:endParaRPr lang="en-GB" sz="1250" dirty="0">
              <a:solidFill>
                <a:schemeClr val="tx1"/>
              </a:solidFill>
              <a:latin typeface="+mj-lt"/>
            </a:endParaRPr>
          </a:p>
          <a:p>
            <a:r>
              <a:rPr lang="en-GB" sz="1250" dirty="0">
                <a:solidFill>
                  <a:schemeClr val="tx1"/>
                </a:solidFill>
                <a:latin typeface="+mj-lt"/>
              </a:rPr>
              <a:t>Goods: Deemed export – Refund claim of GST paid by Supplier or receiver</a:t>
            </a:r>
          </a:p>
          <a:p>
            <a:r>
              <a:rPr lang="en-GB" sz="1250" dirty="0">
                <a:solidFill>
                  <a:schemeClr val="tx1"/>
                </a:solidFill>
                <a:latin typeface="+mj-lt"/>
              </a:rPr>
              <a:t>Services: IGST payable</a:t>
            </a:r>
          </a:p>
          <a:p>
            <a:endParaRPr lang="en-GB" sz="1250" b="1" dirty="0">
              <a:solidFill>
                <a:schemeClr val="tx1"/>
              </a:solidFill>
              <a:latin typeface="+mj-lt"/>
            </a:endParaRPr>
          </a:p>
          <a:p>
            <a:endParaRPr lang="en-GB" sz="1300" dirty="0">
              <a:solidFill>
                <a:schemeClr val="tx1"/>
              </a:solidFill>
              <a:latin typeface="+mj-lt"/>
            </a:endParaRPr>
          </a:p>
          <a:p>
            <a:pPr marL="285750" indent="-285750">
              <a:buFont typeface="Arial" panose="020B0604020202020204" pitchFamily="34" charset="0"/>
              <a:buChar char="•"/>
            </a:pPr>
            <a:endParaRPr lang="en-GB" sz="1400" b="1" dirty="0">
              <a:solidFill>
                <a:schemeClr val="tx1"/>
              </a:solidFill>
              <a:latin typeface="+mj-lt"/>
            </a:endParaRPr>
          </a:p>
          <a:p>
            <a:endParaRPr lang="en-GB" sz="1400" b="1" dirty="0">
              <a:solidFill>
                <a:schemeClr val="tx1"/>
              </a:solidFill>
              <a:latin typeface="+mj-lt"/>
            </a:endParaRPr>
          </a:p>
          <a:p>
            <a:endParaRPr lang="en-GB" sz="1600" dirty="0">
              <a:solidFill>
                <a:schemeClr val="tx1"/>
              </a:solidFill>
            </a:endParaRPr>
          </a:p>
          <a:p>
            <a:pPr algn="ctr"/>
            <a:endParaRPr lang="en-IN" dirty="0"/>
          </a:p>
        </p:txBody>
      </p:sp>
    </p:spTree>
    <p:extLst>
      <p:ext uri="{BB962C8B-B14F-4D97-AF65-F5344CB8AC3E}">
        <p14:creationId xmlns:p14="http://schemas.microsoft.com/office/powerpoint/2010/main" val="41117416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STP units are not bonded warehouses</a:t>
            </a:r>
          </a:p>
        </p:txBody>
      </p:sp>
      <p:sp>
        <p:nvSpPr>
          <p:cNvPr id="9" name="Slide Number Placeholder 5"/>
          <p:cNvSpPr>
            <a:spLocks noGrp="1"/>
          </p:cNvSpPr>
          <p:nvPr>
            <p:ph type="sldNum" sz="quarter" idx="12"/>
          </p:nvPr>
        </p:nvSpPr>
        <p:spPr/>
        <p:txBody>
          <a:bodyPr/>
          <a:lstStyle/>
          <a:p>
            <a:fld id="{353CB433-A6EE-44F1-B9D3-A6E8EE95F9C9}" type="slidenum">
              <a:rPr lang="en-IN" smtClean="0"/>
              <a:t>31</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800" dirty="0"/>
              <a:t> </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
        <p:nvSpPr>
          <p:cNvPr id="7" name="Oval 6">
            <a:extLst>
              <a:ext uri="{FF2B5EF4-FFF2-40B4-BE49-F238E27FC236}">
                <a16:creationId xmlns:a16="http://schemas.microsoft.com/office/drawing/2014/main" id="{61ED86DC-C809-4816-8482-BF88C1B81D37}"/>
              </a:ext>
            </a:extLst>
          </p:cNvPr>
          <p:cNvSpPr/>
          <p:nvPr/>
        </p:nvSpPr>
        <p:spPr>
          <a:xfrm>
            <a:off x="648934" y="1061884"/>
            <a:ext cx="3038163" cy="1430593"/>
          </a:xfrm>
          <a:prstGeom prst="ellipse">
            <a:avLst/>
          </a:prstGeom>
          <a:solidFill>
            <a:srgbClr val="E95700"/>
          </a:solidFill>
          <a:ln>
            <a:solidFill>
              <a:schemeClr val="bg1"/>
            </a:solidFill>
          </a:ln>
          <a:effectLst>
            <a:outerShdw blurRad="40000" dist="20000" dir="5400000" rotWithShape="0">
              <a:srgbClr val="000000">
                <a:alpha val="38000"/>
              </a:srgbClr>
            </a:outerShdw>
            <a:reflection blurRad="6350" stA="50000" endA="300" endPos="55000" dir="5400000" sy="-100000" algn="bl" rotWithShape="0"/>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eaLnBrk="1" hangingPunct="1">
              <a:spcAft>
                <a:spcPts val="600"/>
              </a:spcAft>
              <a:defRPr/>
            </a:pPr>
            <a:r>
              <a:rPr lang="en-US" altLang="en-US" sz="1500" b="1" dirty="0">
                <a:solidFill>
                  <a:schemeClr val="bg1"/>
                </a:solidFill>
              </a:rPr>
              <a:t>Customs– Notification No. 44/2016- </a:t>
            </a:r>
            <a:r>
              <a:rPr lang="en-US" altLang="en-US" sz="1500" b="1" dirty="0" err="1">
                <a:solidFill>
                  <a:schemeClr val="bg1"/>
                </a:solidFill>
              </a:rPr>
              <a:t>Cus</a:t>
            </a:r>
            <a:r>
              <a:rPr lang="en-US" altLang="en-US" sz="1500" b="1" dirty="0">
                <a:solidFill>
                  <a:schemeClr val="bg1"/>
                </a:solidFill>
              </a:rPr>
              <a:t>  </a:t>
            </a:r>
            <a:r>
              <a:rPr lang="en-US" altLang="en-US" sz="1500" b="1" i="1" dirty="0">
                <a:solidFill>
                  <a:schemeClr val="bg1"/>
                </a:solidFill>
              </a:rPr>
              <a:t>(amends notification no. 52/2003- </a:t>
            </a:r>
            <a:r>
              <a:rPr lang="en-US" altLang="en-US" sz="1500" b="1" i="1" dirty="0" err="1">
                <a:solidFill>
                  <a:schemeClr val="bg1"/>
                </a:solidFill>
              </a:rPr>
              <a:t>Cus</a:t>
            </a:r>
            <a:r>
              <a:rPr lang="en-US" altLang="en-US" sz="1500" b="1" i="1" dirty="0">
                <a:solidFill>
                  <a:schemeClr val="bg1"/>
                </a:solidFill>
              </a:rPr>
              <a:t>)</a:t>
            </a:r>
            <a:endParaRPr lang="en-US" altLang="en-US" sz="1500" b="1" dirty="0">
              <a:solidFill>
                <a:schemeClr val="bg1"/>
              </a:solidFill>
            </a:endParaRPr>
          </a:p>
        </p:txBody>
      </p:sp>
      <p:sp>
        <p:nvSpPr>
          <p:cNvPr id="8" name="Oval 7">
            <a:extLst>
              <a:ext uri="{FF2B5EF4-FFF2-40B4-BE49-F238E27FC236}">
                <a16:creationId xmlns:a16="http://schemas.microsoft.com/office/drawing/2014/main" id="{5EE1DDA3-F11B-4CDA-9612-61D2EC76D597}"/>
              </a:ext>
            </a:extLst>
          </p:cNvPr>
          <p:cNvSpPr/>
          <p:nvPr/>
        </p:nvSpPr>
        <p:spPr>
          <a:xfrm>
            <a:off x="3220065" y="2762866"/>
            <a:ext cx="3038163" cy="1430593"/>
          </a:xfrm>
          <a:prstGeom prst="ellipse">
            <a:avLst/>
          </a:prstGeom>
          <a:solidFill>
            <a:srgbClr val="E95700"/>
          </a:solidFill>
          <a:ln>
            <a:solidFill>
              <a:schemeClr val="bg1"/>
            </a:solidFill>
          </a:ln>
          <a:effectLst>
            <a:outerShdw blurRad="40000" dist="20000" dir="5400000" rotWithShape="0">
              <a:srgbClr val="000000">
                <a:alpha val="38000"/>
              </a:srgbClr>
            </a:outerShdw>
            <a:reflection blurRad="6350" stA="50000" endA="300" endPos="55000" dir="5400000" sy="-100000" algn="bl" rotWithShape="0"/>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eaLnBrk="1" hangingPunct="1">
              <a:spcAft>
                <a:spcPts val="600"/>
              </a:spcAft>
              <a:defRPr/>
            </a:pPr>
            <a:r>
              <a:rPr lang="en-US" altLang="en-US" sz="1500" b="1" dirty="0">
                <a:solidFill>
                  <a:schemeClr val="bg1"/>
                </a:solidFill>
              </a:rPr>
              <a:t>Customs– Circular No. 35/2016- </a:t>
            </a:r>
            <a:r>
              <a:rPr lang="en-US" altLang="en-US" sz="1500" b="1" dirty="0" err="1">
                <a:solidFill>
                  <a:schemeClr val="bg1"/>
                </a:solidFill>
              </a:rPr>
              <a:t>Cus</a:t>
            </a:r>
            <a:endParaRPr lang="en-US" altLang="en-US" sz="1500" b="1" dirty="0">
              <a:solidFill>
                <a:schemeClr val="bg1"/>
              </a:solidFill>
            </a:endParaRPr>
          </a:p>
        </p:txBody>
      </p:sp>
      <p:sp>
        <p:nvSpPr>
          <p:cNvPr id="10" name="Oval 9">
            <a:extLst>
              <a:ext uri="{FF2B5EF4-FFF2-40B4-BE49-F238E27FC236}">
                <a16:creationId xmlns:a16="http://schemas.microsoft.com/office/drawing/2014/main" id="{C64022CF-F3E2-4BEF-B9B8-6DC235447768}"/>
              </a:ext>
            </a:extLst>
          </p:cNvPr>
          <p:cNvSpPr/>
          <p:nvPr/>
        </p:nvSpPr>
        <p:spPr>
          <a:xfrm>
            <a:off x="5653553" y="4576916"/>
            <a:ext cx="3038163" cy="1430593"/>
          </a:xfrm>
          <a:prstGeom prst="ellipse">
            <a:avLst/>
          </a:prstGeom>
          <a:solidFill>
            <a:srgbClr val="E95700"/>
          </a:solidFill>
          <a:ln>
            <a:solidFill>
              <a:schemeClr val="bg1"/>
            </a:solidFill>
          </a:ln>
          <a:effectLst>
            <a:outerShdw blurRad="40000" dist="20000" dir="5400000" rotWithShape="0">
              <a:srgbClr val="000000">
                <a:alpha val="38000"/>
              </a:srgbClr>
            </a:outerShdw>
            <a:reflection blurRad="6350" stA="50000" endA="300" endPos="55000" dir="5400000" sy="-100000" algn="bl" rotWithShape="0"/>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en-US" sz="1500" b="1" dirty="0">
                <a:solidFill>
                  <a:schemeClr val="bg1"/>
                </a:solidFill>
              </a:rPr>
              <a:t>DGFT – Notification No. 23/15-20</a:t>
            </a:r>
            <a:endParaRPr lang="en-IN" sz="1500" b="1" dirty="0">
              <a:solidFill>
                <a:schemeClr val="bg1"/>
              </a:solidFill>
            </a:endParaRPr>
          </a:p>
        </p:txBody>
      </p:sp>
    </p:spTree>
    <p:extLst>
      <p:ext uri="{BB962C8B-B14F-4D97-AF65-F5344CB8AC3E}">
        <p14:creationId xmlns:p14="http://schemas.microsoft.com/office/powerpoint/2010/main" val="1993183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Impact of the notifications – 1/3 </a:t>
            </a:r>
          </a:p>
        </p:txBody>
      </p:sp>
      <p:sp>
        <p:nvSpPr>
          <p:cNvPr id="9" name="Slide Number Placeholder 5"/>
          <p:cNvSpPr>
            <a:spLocks noGrp="1"/>
          </p:cNvSpPr>
          <p:nvPr>
            <p:ph type="sldNum" sz="quarter" idx="12"/>
          </p:nvPr>
        </p:nvSpPr>
        <p:spPr/>
        <p:txBody>
          <a:bodyPr/>
          <a:lstStyle/>
          <a:p>
            <a:fld id="{353CB433-A6EE-44F1-B9D3-A6E8EE95F9C9}" type="slidenum">
              <a:rPr lang="en-IN" smtClean="0"/>
              <a:t>32</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800" dirty="0"/>
              <a:t> </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
        <p:nvSpPr>
          <p:cNvPr id="12" name="Octagon 11">
            <a:extLst>
              <a:ext uri="{FF2B5EF4-FFF2-40B4-BE49-F238E27FC236}">
                <a16:creationId xmlns:a16="http://schemas.microsoft.com/office/drawing/2014/main" id="{7A41279F-B99F-4E87-9A83-A83DDB7CF1F2}"/>
              </a:ext>
            </a:extLst>
          </p:cNvPr>
          <p:cNvSpPr/>
          <p:nvPr/>
        </p:nvSpPr>
        <p:spPr>
          <a:xfrm>
            <a:off x="4220941" y="3198212"/>
            <a:ext cx="1205206" cy="712963"/>
          </a:xfrm>
          <a:prstGeom prst="octagon">
            <a:avLst/>
          </a:prstGeom>
          <a:ln>
            <a:solidFill>
              <a:srgbClr val="FF7D2D"/>
            </a:solidFill>
          </a:ln>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1300" b="1" dirty="0">
                <a:ln/>
                <a:solidFill>
                  <a:schemeClr val="accent3"/>
                </a:solidFill>
              </a:rPr>
              <a:t>Impact</a:t>
            </a:r>
            <a:endParaRPr lang="en-IN" sz="1300" b="1" dirty="0">
              <a:ln/>
              <a:solidFill>
                <a:schemeClr val="accent3"/>
              </a:solidFill>
            </a:endParaRPr>
          </a:p>
        </p:txBody>
      </p:sp>
      <p:sp>
        <p:nvSpPr>
          <p:cNvPr id="13" name="Arrow: Right 12">
            <a:extLst>
              <a:ext uri="{FF2B5EF4-FFF2-40B4-BE49-F238E27FC236}">
                <a16:creationId xmlns:a16="http://schemas.microsoft.com/office/drawing/2014/main" id="{68421939-EEC4-48B0-829F-E8A03B2C0BB9}"/>
              </a:ext>
            </a:extLst>
          </p:cNvPr>
          <p:cNvSpPr/>
          <p:nvPr/>
        </p:nvSpPr>
        <p:spPr>
          <a:xfrm rot="20206464">
            <a:off x="5421616" y="3162402"/>
            <a:ext cx="1014237" cy="183301"/>
          </a:xfrm>
          <a:prstGeom prst="rightArrow">
            <a:avLst/>
          </a:prstGeom>
          <a:solidFill>
            <a:schemeClr val="tx2">
              <a:lumMod val="20000"/>
              <a:lumOff val="80000"/>
            </a:schemeClr>
          </a:solidFill>
          <a:ln>
            <a:solidFill>
              <a:schemeClr val="tx2">
                <a:lumMod val="75000"/>
              </a:schemeClr>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14" name="Arrow: Right 13">
            <a:extLst>
              <a:ext uri="{FF2B5EF4-FFF2-40B4-BE49-F238E27FC236}">
                <a16:creationId xmlns:a16="http://schemas.microsoft.com/office/drawing/2014/main" id="{DD253E7F-2E88-4CBB-A268-BA3939C15977}"/>
              </a:ext>
            </a:extLst>
          </p:cNvPr>
          <p:cNvSpPr/>
          <p:nvPr/>
        </p:nvSpPr>
        <p:spPr>
          <a:xfrm rot="961735">
            <a:off x="5470727" y="3875304"/>
            <a:ext cx="1014237" cy="183301"/>
          </a:xfrm>
          <a:prstGeom prst="rightArrow">
            <a:avLst/>
          </a:prstGeom>
          <a:solidFill>
            <a:schemeClr val="accent3">
              <a:lumMod val="60000"/>
              <a:lumOff val="40000"/>
            </a:schemeClr>
          </a:solidFill>
          <a:ln>
            <a:solidFill>
              <a:schemeClr val="accent3">
                <a:lumMod val="75000"/>
              </a:schemeClr>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15" name="Arrow: Right 14">
            <a:extLst>
              <a:ext uri="{FF2B5EF4-FFF2-40B4-BE49-F238E27FC236}">
                <a16:creationId xmlns:a16="http://schemas.microsoft.com/office/drawing/2014/main" id="{4029B07C-83EA-4440-B27C-D16E8C68334E}"/>
              </a:ext>
            </a:extLst>
          </p:cNvPr>
          <p:cNvSpPr/>
          <p:nvPr/>
        </p:nvSpPr>
        <p:spPr>
          <a:xfrm rot="7312827">
            <a:off x="3909606" y="4453985"/>
            <a:ext cx="1009014" cy="170972"/>
          </a:xfrm>
          <a:prstGeom prst="rightArrow">
            <a:avLst/>
          </a:prstGeom>
          <a:solidFill>
            <a:schemeClr val="bg2">
              <a:lumMod val="50000"/>
            </a:schemeClr>
          </a:solidFill>
          <a:ln>
            <a:solidFill>
              <a:schemeClr val="accent4"/>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16" name="Arrow: Right 15">
            <a:extLst>
              <a:ext uri="{FF2B5EF4-FFF2-40B4-BE49-F238E27FC236}">
                <a16:creationId xmlns:a16="http://schemas.microsoft.com/office/drawing/2014/main" id="{792658C9-C76B-4715-8E6A-E6AD10062CE4}"/>
              </a:ext>
            </a:extLst>
          </p:cNvPr>
          <p:cNvSpPr/>
          <p:nvPr/>
        </p:nvSpPr>
        <p:spPr>
          <a:xfrm rot="3179562">
            <a:off x="4974118" y="4459303"/>
            <a:ext cx="1009014" cy="184250"/>
          </a:xfrm>
          <a:prstGeom prst="rightArrow">
            <a:avLst/>
          </a:prstGeom>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17" name="Arrow: Right 16">
            <a:extLst>
              <a:ext uri="{FF2B5EF4-FFF2-40B4-BE49-F238E27FC236}">
                <a16:creationId xmlns:a16="http://schemas.microsoft.com/office/drawing/2014/main" id="{E2498109-76AE-4EC2-A871-DE23C993D29A}"/>
              </a:ext>
            </a:extLst>
          </p:cNvPr>
          <p:cNvSpPr/>
          <p:nvPr/>
        </p:nvSpPr>
        <p:spPr>
          <a:xfrm rot="9519818">
            <a:off x="3165488" y="4055209"/>
            <a:ext cx="1014237" cy="170091"/>
          </a:xfrm>
          <a:prstGeom prst="rightArrow">
            <a:avLst/>
          </a:prstGeom>
          <a:solidFill>
            <a:schemeClr val="tx2">
              <a:lumMod val="20000"/>
              <a:lumOff val="80000"/>
            </a:schemeClr>
          </a:solidFill>
          <a:ln>
            <a:solidFill>
              <a:schemeClr val="tx2">
                <a:lumMod val="75000"/>
              </a:schemeClr>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18" name="Arrow: Right 17">
            <a:extLst>
              <a:ext uri="{FF2B5EF4-FFF2-40B4-BE49-F238E27FC236}">
                <a16:creationId xmlns:a16="http://schemas.microsoft.com/office/drawing/2014/main" id="{E0A64740-C3BF-4665-AF06-538F75F71FDD}"/>
              </a:ext>
            </a:extLst>
          </p:cNvPr>
          <p:cNvSpPr/>
          <p:nvPr/>
        </p:nvSpPr>
        <p:spPr>
          <a:xfrm rot="11817427">
            <a:off x="3159340" y="3122395"/>
            <a:ext cx="1014237" cy="170091"/>
          </a:xfrm>
          <a:prstGeom prst="rightArrow">
            <a:avLst/>
          </a:prstGeom>
          <a:solidFill>
            <a:schemeClr val="accent3">
              <a:lumMod val="60000"/>
              <a:lumOff val="40000"/>
            </a:schemeClr>
          </a:solidFill>
          <a:ln>
            <a:solidFill>
              <a:schemeClr val="accent3">
                <a:lumMod val="75000"/>
              </a:schemeClr>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19" name="Arrow: Right 18">
            <a:extLst>
              <a:ext uri="{FF2B5EF4-FFF2-40B4-BE49-F238E27FC236}">
                <a16:creationId xmlns:a16="http://schemas.microsoft.com/office/drawing/2014/main" id="{694B2520-FBD9-45A5-BC64-8F0711F8E827}"/>
              </a:ext>
            </a:extLst>
          </p:cNvPr>
          <p:cNvSpPr/>
          <p:nvPr/>
        </p:nvSpPr>
        <p:spPr>
          <a:xfrm rot="14207368">
            <a:off x="3743353" y="2443739"/>
            <a:ext cx="1011411" cy="167291"/>
          </a:xfrm>
          <a:prstGeom prst="rightArrow">
            <a:avLst/>
          </a:prstGeom>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20" name="Arrow: Right 19">
            <a:extLst>
              <a:ext uri="{FF2B5EF4-FFF2-40B4-BE49-F238E27FC236}">
                <a16:creationId xmlns:a16="http://schemas.microsoft.com/office/drawing/2014/main" id="{40922D1B-1CD6-47B0-9F68-2E16E2276A7A}"/>
              </a:ext>
            </a:extLst>
          </p:cNvPr>
          <p:cNvSpPr/>
          <p:nvPr/>
        </p:nvSpPr>
        <p:spPr>
          <a:xfrm rot="18045182">
            <a:off x="5068018" y="2516558"/>
            <a:ext cx="1009014" cy="170971"/>
          </a:xfrm>
          <a:prstGeom prst="rightArrow">
            <a:avLst/>
          </a:prstGeom>
          <a:solidFill>
            <a:schemeClr val="bg2">
              <a:lumMod val="50000"/>
            </a:schemeClr>
          </a:solidFill>
          <a:ln>
            <a:solidFill>
              <a:schemeClr val="accent4"/>
            </a:solidFill>
          </a:ln>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marL="354013" indent="-354013" algn="just" eaLnBrk="1" hangingPunct="1">
              <a:spcAft>
                <a:spcPts val="600"/>
              </a:spcAft>
              <a:buFont typeface="Wingdings" panose="05000000000000000000" pitchFamily="2" charset="2"/>
              <a:buChar char="Ø"/>
              <a:defRPr/>
            </a:pPr>
            <a:endParaRPr lang="en-US" altLang="en-US" dirty="0"/>
          </a:p>
        </p:txBody>
      </p:sp>
      <p:sp>
        <p:nvSpPr>
          <p:cNvPr id="21" name="Flowchart: Connector 20">
            <a:extLst>
              <a:ext uri="{FF2B5EF4-FFF2-40B4-BE49-F238E27FC236}">
                <a16:creationId xmlns:a16="http://schemas.microsoft.com/office/drawing/2014/main" id="{6F28A564-9A69-459A-81CA-C819624AF7CF}"/>
              </a:ext>
            </a:extLst>
          </p:cNvPr>
          <p:cNvSpPr/>
          <p:nvPr/>
        </p:nvSpPr>
        <p:spPr>
          <a:xfrm>
            <a:off x="5240901" y="984615"/>
            <a:ext cx="1808772" cy="1095214"/>
          </a:xfrm>
          <a:prstGeom prst="flowChartConnector">
            <a:avLst/>
          </a:prstGeom>
          <a:solidFill>
            <a:schemeClr val="bg2">
              <a:lumMod val="25000"/>
            </a:schemeClr>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050" b="1" dirty="0">
                <a:solidFill>
                  <a:schemeClr val="bg1"/>
                </a:solidFill>
              </a:rPr>
              <a:t>Warehousing Provisions under Chapter IX of Customs Act, 1962 not applicable </a:t>
            </a:r>
            <a:r>
              <a:rPr lang="en-IN" sz="1050" b="1" dirty="0" err="1">
                <a:solidFill>
                  <a:schemeClr val="bg1"/>
                </a:solidFill>
              </a:rPr>
              <a:t>w.e.f</a:t>
            </a:r>
            <a:r>
              <a:rPr lang="en-IN" sz="1050" b="1" dirty="0">
                <a:solidFill>
                  <a:schemeClr val="bg1"/>
                </a:solidFill>
              </a:rPr>
              <a:t> 13th August 2016</a:t>
            </a:r>
          </a:p>
        </p:txBody>
      </p:sp>
      <p:sp>
        <p:nvSpPr>
          <p:cNvPr id="22" name="Flowchart: Connector 21">
            <a:extLst>
              <a:ext uri="{FF2B5EF4-FFF2-40B4-BE49-F238E27FC236}">
                <a16:creationId xmlns:a16="http://schemas.microsoft.com/office/drawing/2014/main" id="{20E3A5AA-E1B7-4FA2-BD55-337B8B27EC6F}"/>
              </a:ext>
            </a:extLst>
          </p:cNvPr>
          <p:cNvSpPr/>
          <p:nvPr/>
        </p:nvSpPr>
        <p:spPr>
          <a:xfrm>
            <a:off x="6695487" y="2183260"/>
            <a:ext cx="1668923" cy="965088"/>
          </a:xfrm>
          <a:prstGeom prst="flowChartConnector">
            <a:avLst/>
          </a:prstGeom>
          <a:solidFill>
            <a:schemeClr val="tx2">
              <a:lumMod val="75000"/>
            </a:schemeClr>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Units stand delicensed as warehouses</a:t>
            </a:r>
          </a:p>
        </p:txBody>
      </p:sp>
      <p:sp>
        <p:nvSpPr>
          <p:cNvPr id="23" name="Flowchart: Connector 22">
            <a:extLst>
              <a:ext uri="{FF2B5EF4-FFF2-40B4-BE49-F238E27FC236}">
                <a16:creationId xmlns:a16="http://schemas.microsoft.com/office/drawing/2014/main" id="{E3617C8B-75E1-48B6-98ED-EA77C0BA9DB2}"/>
              </a:ext>
            </a:extLst>
          </p:cNvPr>
          <p:cNvSpPr/>
          <p:nvPr/>
        </p:nvSpPr>
        <p:spPr>
          <a:xfrm>
            <a:off x="6772569" y="3651716"/>
            <a:ext cx="1652864" cy="1117714"/>
          </a:xfrm>
          <a:prstGeom prst="flowChartConnector">
            <a:avLst/>
          </a:prstGeom>
          <a:solidFill>
            <a:schemeClr val="accent3">
              <a:lumMod val="75000"/>
            </a:schemeClr>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Warehousing bond register not required to be maintained. </a:t>
            </a:r>
          </a:p>
        </p:txBody>
      </p:sp>
      <p:sp>
        <p:nvSpPr>
          <p:cNvPr id="24" name="Flowchart: Connector 23">
            <a:extLst>
              <a:ext uri="{FF2B5EF4-FFF2-40B4-BE49-F238E27FC236}">
                <a16:creationId xmlns:a16="http://schemas.microsoft.com/office/drawing/2014/main" id="{B9910FEF-881A-4AFD-B5F5-FDD62398FE20}"/>
              </a:ext>
            </a:extLst>
          </p:cNvPr>
          <p:cNvSpPr/>
          <p:nvPr/>
        </p:nvSpPr>
        <p:spPr>
          <a:xfrm>
            <a:off x="2593880" y="988486"/>
            <a:ext cx="1811859" cy="1160063"/>
          </a:xfrm>
          <a:prstGeom prst="flowChartConnector">
            <a:avLst/>
          </a:prstGeom>
          <a:solidFill>
            <a:srgbClr val="E95700"/>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Make in India initiative - Ease of doing business</a:t>
            </a:r>
          </a:p>
        </p:txBody>
      </p:sp>
      <p:sp>
        <p:nvSpPr>
          <p:cNvPr id="25" name="Flowchart: Connector 24">
            <a:extLst>
              <a:ext uri="{FF2B5EF4-FFF2-40B4-BE49-F238E27FC236}">
                <a16:creationId xmlns:a16="http://schemas.microsoft.com/office/drawing/2014/main" id="{E6AD8703-F069-480D-A37F-92A73F21AF98}"/>
              </a:ext>
            </a:extLst>
          </p:cNvPr>
          <p:cNvSpPr/>
          <p:nvPr/>
        </p:nvSpPr>
        <p:spPr>
          <a:xfrm>
            <a:off x="771968" y="1484026"/>
            <a:ext cx="1906388" cy="1763125"/>
          </a:xfrm>
          <a:prstGeom prst="flowChartConnector">
            <a:avLst/>
          </a:prstGeom>
          <a:solidFill>
            <a:schemeClr val="accent3">
              <a:lumMod val="75000"/>
            </a:schemeClr>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Maintenance of records in Form A is only prospective, however details regarding goods lying in stock as on 13th Aug 2016 shall be integrated into Form A</a:t>
            </a:r>
          </a:p>
        </p:txBody>
      </p:sp>
      <p:sp>
        <p:nvSpPr>
          <p:cNvPr id="26" name="Flowchart: Connector 25">
            <a:extLst>
              <a:ext uri="{FF2B5EF4-FFF2-40B4-BE49-F238E27FC236}">
                <a16:creationId xmlns:a16="http://schemas.microsoft.com/office/drawing/2014/main" id="{6BD3C4AF-9AC0-4E48-9E4E-41F3B7EF2108}"/>
              </a:ext>
            </a:extLst>
          </p:cNvPr>
          <p:cNvSpPr/>
          <p:nvPr/>
        </p:nvSpPr>
        <p:spPr>
          <a:xfrm>
            <a:off x="771968" y="3538260"/>
            <a:ext cx="1906388" cy="1648441"/>
          </a:xfrm>
          <a:prstGeom prst="flowChartConnector">
            <a:avLst/>
          </a:prstGeom>
          <a:solidFill>
            <a:schemeClr val="tx2">
              <a:lumMod val="75000"/>
            </a:schemeClr>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Digital copy of Form A containing the transactions for the month shall be provided to the proper officer by 10th of next month in a CD or Pen Drive</a:t>
            </a:r>
          </a:p>
        </p:txBody>
      </p:sp>
      <p:sp>
        <p:nvSpPr>
          <p:cNvPr id="27" name="Flowchart: Connector 26">
            <a:extLst>
              <a:ext uri="{FF2B5EF4-FFF2-40B4-BE49-F238E27FC236}">
                <a16:creationId xmlns:a16="http://schemas.microsoft.com/office/drawing/2014/main" id="{18653465-32A7-497C-8228-3CC3F7C6B4A2}"/>
              </a:ext>
            </a:extLst>
          </p:cNvPr>
          <p:cNvSpPr/>
          <p:nvPr/>
        </p:nvSpPr>
        <p:spPr>
          <a:xfrm>
            <a:off x="2784435" y="4943994"/>
            <a:ext cx="1798282" cy="1307427"/>
          </a:xfrm>
          <a:prstGeom prst="flowChartConnector">
            <a:avLst/>
          </a:prstGeom>
          <a:solidFill>
            <a:schemeClr val="bg2">
              <a:lumMod val="25000"/>
            </a:schemeClr>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Software to maintain the data elements of such Form A should have the facility of audit trial </a:t>
            </a:r>
          </a:p>
        </p:txBody>
      </p:sp>
      <p:sp>
        <p:nvSpPr>
          <p:cNvPr id="28" name="Flowchart: Connector 27">
            <a:extLst>
              <a:ext uri="{FF2B5EF4-FFF2-40B4-BE49-F238E27FC236}">
                <a16:creationId xmlns:a16="http://schemas.microsoft.com/office/drawing/2014/main" id="{5B667D83-A019-43CC-AC5C-4F1F116CEEC4}"/>
              </a:ext>
            </a:extLst>
          </p:cNvPr>
          <p:cNvSpPr/>
          <p:nvPr/>
        </p:nvSpPr>
        <p:spPr>
          <a:xfrm>
            <a:off x="5428050" y="4856144"/>
            <a:ext cx="1872624" cy="1355510"/>
          </a:xfrm>
          <a:prstGeom prst="flowChartConnector">
            <a:avLst/>
          </a:prstGeom>
          <a:solidFill>
            <a:srgbClr val="E95700"/>
          </a:solidFill>
          <a:ln/>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IN" sz="1100" b="1" dirty="0">
                <a:solidFill>
                  <a:schemeClr val="bg1"/>
                </a:solidFill>
              </a:rPr>
              <a:t>Records of receipts, storage, processing and removal of goods imported to be maintained in Form A in digital form</a:t>
            </a:r>
          </a:p>
        </p:txBody>
      </p:sp>
    </p:spTree>
    <p:extLst>
      <p:ext uri="{BB962C8B-B14F-4D97-AF65-F5344CB8AC3E}">
        <p14:creationId xmlns:p14="http://schemas.microsoft.com/office/powerpoint/2010/main" val="38058948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1969" y="64784"/>
            <a:ext cx="7918096" cy="856675"/>
          </a:xfrm>
        </p:spPr>
        <p:txBody>
          <a:bodyPr>
            <a:normAutofit/>
          </a:bodyPr>
          <a:lstStyle/>
          <a:p>
            <a:r>
              <a:rPr lang="en-US" dirty="0"/>
              <a:t>Impact of the notifications – 2/3 </a:t>
            </a:r>
          </a:p>
        </p:txBody>
      </p:sp>
      <p:sp>
        <p:nvSpPr>
          <p:cNvPr id="9" name="Slide Number Placeholder 5"/>
          <p:cNvSpPr>
            <a:spLocks noGrp="1"/>
          </p:cNvSpPr>
          <p:nvPr>
            <p:ph type="sldNum" sz="quarter" idx="12"/>
          </p:nvPr>
        </p:nvSpPr>
        <p:spPr>
          <a:xfrm>
            <a:off x="6632666" y="6356351"/>
            <a:ext cx="2057400" cy="365125"/>
          </a:xfrm>
        </p:spPr>
        <p:txBody>
          <a:bodyPr/>
          <a:lstStyle/>
          <a:p>
            <a:fld id="{353CB433-A6EE-44F1-B9D3-A6E8EE95F9C9}" type="slidenum">
              <a:rPr lang="en-IN" smtClean="0"/>
              <a:t>33</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800" dirty="0"/>
              <a:t> </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
        <p:nvSpPr>
          <p:cNvPr id="12" name="Minus Sign 11">
            <a:extLst>
              <a:ext uri="{FF2B5EF4-FFF2-40B4-BE49-F238E27FC236}">
                <a16:creationId xmlns:a16="http://schemas.microsoft.com/office/drawing/2014/main" id="{6C87F18E-8652-4F5A-9FFA-4132483B8204}"/>
              </a:ext>
            </a:extLst>
          </p:cNvPr>
          <p:cNvSpPr/>
          <p:nvPr/>
        </p:nvSpPr>
        <p:spPr>
          <a:xfrm flipH="1">
            <a:off x="4691459" y="-4527756"/>
            <a:ext cx="116513" cy="15972503"/>
          </a:xfrm>
          <a:prstGeom prst="mathMinus">
            <a:avLst/>
          </a:prstGeom>
          <a:solidFill>
            <a:srgbClr val="ED7933"/>
          </a:solidFill>
          <a:ln w="9525">
            <a:solidFill>
              <a:srgbClr val="FF7D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Pentagon 12">
            <a:extLst>
              <a:ext uri="{FF2B5EF4-FFF2-40B4-BE49-F238E27FC236}">
                <a16:creationId xmlns:a16="http://schemas.microsoft.com/office/drawing/2014/main" id="{3050D897-B606-4E56-8435-F3FD0CE13D27}"/>
              </a:ext>
            </a:extLst>
          </p:cNvPr>
          <p:cNvSpPr/>
          <p:nvPr/>
        </p:nvSpPr>
        <p:spPr>
          <a:xfrm>
            <a:off x="722675" y="2905423"/>
            <a:ext cx="3452598" cy="899652"/>
          </a:xfrm>
          <a:prstGeom prst="homePlate">
            <a:avLst/>
          </a:prstGeom>
          <a:solidFill>
            <a:srgbClr val="E957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rtlCol="0" anchor="ctr"/>
          <a:lstStyle/>
          <a:p>
            <a:pPr algn="ctr"/>
            <a:r>
              <a:rPr lang="en-IN" sz="1400" b="1" dirty="0">
                <a:solidFill>
                  <a:schemeClr val="bg1"/>
                </a:solidFill>
              </a:rPr>
              <a:t>Requirement of sending re-warehousing certificates has been dispensed with</a:t>
            </a:r>
          </a:p>
        </p:txBody>
      </p:sp>
      <p:sp>
        <p:nvSpPr>
          <p:cNvPr id="14" name="Arrow: Chevron 13">
            <a:extLst>
              <a:ext uri="{FF2B5EF4-FFF2-40B4-BE49-F238E27FC236}">
                <a16:creationId xmlns:a16="http://schemas.microsoft.com/office/drawing/2014/main" id="{0D62C714-07FC-4FCA-A439-7452FB9796B7}"/>
              </a:ext>
            </a:extLst>
          </p:cNvPr>
          <p:cNvSpPr/>
          <p:nvPr/>
        </p:nvSpPr>
        <p:spPr>
          <a:xfrm>
            <a:off x="3819838" y="2905423"/>
            <a:ext cx="825910" cy="899652"/>
          </a:xfrm>
          <a:prstGeom prst="chevron">
            <a:avLst/>
          </a:prstGeom>
          <a:solidFill>
            <a:srgbClr val="E95700"/>
          </a:solidFill>
          <a:ln w="952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Rectangle: Rounded Corners 14">
            <a:extLst>
              <a:ext uri="{FF2B5EF4-FFF2-40B4-BE49-F238E27FC236}">
                <a16:creationId xmlns:a16="http://schemas.microsoft.com/office/drawing/2014/main" id="{FD148374-86CD-446E-B220-A35B7CAA46C9}"/>
              </a:ext>
            </a:extLst>
          </p:cNvPr>
          <p:cNvSpPr/>
          <p:nvPr/>
        </p:nvSpPr>
        <p:spPr>
          <a:xfrm>
            <a:off x="5029200" y="1592826"/>
            <a:ext cx="3628103" cy="896539"/>
          </a:xfrm>
          <a:prstGeom prst="roundRect">
            <a:avLst/>
          </a:prstGeom>
          <a:solidFill>
            <a:srgbClr val="E95700"/>
          </a:solidFill>
          <a:ln w="9525">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rPr>
              <a:t>Unit shall continue to furnish the procurement certificate at the customs station</a:t>
            </a:r>
          </a:p>
        </p:txBody>
      </p:sp>
      <p:sp>
        <p:nvSpPr>
          <p:cNvPr id="16" name="Rectangle: Rounded Corners 15">
            <a:extLst>
              <a:ext uri="{FF2B5EF4-FFF2-40B4-BE49-F238E27FC236}">
                <a16:creationId xmlns:a16="http://schemas.microsoft.com/office/drawing/2014/main" id="{F0B2BE34-F9BF-4B93-B2C7-98315018A522}"/>
              </a:ext>
            </a:extLst>
          </p:cNvPr>
          <p:cNvSpPr/>
          <p:nvPr/>
        </p:nvSpPr>
        <p:spPr>
          <a:xfrm>
            <a:off x="5029200" y="2977361"/>
            <a:ext cx="3628103" cy="930962"/>
          </a:xfrm>
          <a:prstGeom prst="roundRect">
            <a:avLst/>
          </a:prstGeom>
          <a:solidFill>
            <a:srgbClr val="E95700"/>
          </a:solidFill>
          <a:ln w="9525">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rPr>
              <a:t>Upon receipt of goods in unit, a copy of relevant BOE shall be provided to jurisdictional office</a:t>
            </a:r>
          </a:p>
        </p:txBody>
      </p:sp>
      <p:sp>
        <p:nvSpPr>
          <p:cNvPr id="17" name="Rectangle: Rounded Corners 16">
            <a:extLst>
              <a:ext uri="{FF2B5EF4-FFF2-40B4-BE49-F238E27FC236}">
                <a16:creationId xmlns:a16="http://schemas.microsoft.com/office/drawing/2014/main" id="{E2E1C0E0-4503-4AC9-A435-DF70314E0574}"/>
              </a:ext>
            </a:extLst>
          </p:cNvPr>
          <p:cNvSpPr/>
          <p:nvPr/>
        </p:nvSpPr>
        <p:spPr>
          <a:xfrm>
            <a:off x="5029199" y="4278321"/>
            <a:ext cx="3628103" cy="1060594"/>
          </a:xfrm>
          <a:prstGeom prst="roundRect">
            <a:avLst/>
          </a:prstGeom>
          <a:solidFill>
            <a:srgbClr val="E95700"/>
          </a:solidFill>
          <a:ln w="9525">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rPr>
              <a:t>Jurisdictional office shall reconcile the imports with procurement certificates</a:t>
            </a:r>
          </a:p>
        </p:txBody>
      </p:sp>
      <p:sp>
        <p:nvSpPr>
          <p:cNvPr id="18" name="TextBox 17">
            <a:extLst>
              <a:ext uri="{FF2B5EF4-FFF2-40B4-BE49-F238E27FC236}">
                <a16:creationId xmlns:a16="http://schemas.microsoft.com/office/drawing/2014/main" id="{23EB21C1-E942-40A6-B2A1-981B53DA30AF}"/>
              </a:ext>
            </a:extLst>
          </p:cNvPr>
          <p:cNvSpPr txBox="1"/>
          <p:nvPr/>
        </p:nvSpPr>
        <p:spPr>
          <a:xfrm>
            <a:off x="5029199" y="1041051"/>
            <a:ext cx="4041055" cy="307777"/>
          </a:xfrm>
          <a:prstGeom prst="rect">
            <a:avLst/>
          </a:prstGeom>
          <a:noFill/>
        </p:spPr>
        <p:txBody>
          <a:bodyPr wrap="square" rtlCol="0">
            <a:spAutoFit/>
          </a:bodyPr>
          <a:lstStyle/>
          <a:p>
            <a:r>
              <a:rPr lang="en-US" sz="1400" b="1" dirty="0"/>
              <a:t>Alternative </a:t>
            </a:r>
            <a:r>
              <a:rPr lang="en-US" altLang="en-US" sz="1400" b="1" dirty="0"/>
              <a:t>procedure prescribed as follows</a:t>
            </a:r>
            <a:r>
              <a:rPr lang="en-US" sz="1400" dirty="0"/>
              <a:t> </a:t>
            </a:r>
            <a:endParaRPr lang="en-IN" sz="1400" dirty="0"/>
          </a:p>
        </p:txBody>
      </p:sp>
    </p:spTree>
    <p:extLst>
      <p:ext uri="{BB962C8B-B14F-4D97-AF65-F5344CB8AC3E}">
        <p14:creationId xmlns:p14="http://schemas.microsoft.com/office/powerpoint/2010/main" val="3208040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ircle(in)">
                                      <p:cBhvr>
                                        <p:cTn id="10" dur="2000"/>
                                        <p:tgtEl>
                                          <p:spTgt spid="1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ircle(in)">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anim calcmode="lin" valueType="num">
                                      <p:cBhvr>
                                        <p:cTn id="19" dur="1000" fill="hold"/>
                                        <p:tgtEl>
                                          <p:spTgt spid="18"/>
                                        </p:tgtEl>
                                        <p:attrNameLst>
                                          <p:attrName>ppt_x</p:attrName>
                                        </p:attrNameLst>
                                      </p:cBhvr>
                                      <p:tavLst>
                                        <p:tav tm="0">
                                          <p:val>
                                            <p:strVal val="#ppt_x"/>
                                          </p:val>
                                        </p:tav>
                                        <p:tav tm="100000">
                                          <p:val>
                                            <p:strVal val="#ppt_x"/>
                                          </p:val>
                                        </p:tav>
                                      </p:tavLst>
                                    </p:anim>
                                    <p:anim calcmode="lin" valueType="num">
                                      <p:cBhvr>
                                        <p:cTn id="2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Vertic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arn(inVertical)">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Impact of the notification – 3/3 </a:t>
            </a:r>
          </a:p>
        </p:txBody>
      </p:sp>
      <p:sp>
        <p:nvSpPr>
          <p:cNvPr id="9" name="Slide Number Placeholder 5"/>
          <p:cNvSpPr>
            <a:spLocks noGrp="1"/>
          </p:cNvSpPr>
          <p:nvPr>
            <p:ph type="sldNum" sz="quarter" idx="12"/>
          </p:nvPr>
        </p:nvSpPr>
        <p:spPr/>
        <p:txBody>
          <a:bodyPr/>
          <a:lstStyle/>
          <a:p>
            <a:fld id="{353CB433-A6EE-44F1-B9D3-A6E8EE95F9C9}" type="slidenum">
              <a:rPr lang="en-IN" smtClean="0"/>
              <a:t>34</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800" dirty="0"/>
              <a:t> </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
        <p:nvSpPr>
          <p:cNvPr id="12" name="Minus Sign 11">
            <a:extLst>
              <a:ext uri="{FF2B5EF4-FFF2-40B4-BE49-F238E27FC236}">
                <a16:creationId xmlns:a16="http://schemas.microsoft.com/office/drawing/2014/main" id="{9F2D71C8-91EB-4AAC-9944-0071C376F167}"/>
              </a:ext>
            </a:extLst>
          </p:cNvPr>
          <p:cNvSpPr/>
          <p:nvPr/>
        </p:nvSpPr>
        <p:spPr>
          <a:xfrm flipH="1">
            <a:off x="4691459" y="-4527756"/>
            <a:ext cx="116513" cy="15972503"/>
          </a:xfrm>
          <a:prstGeom prst="mathMinus">
            <a:avLst/>
          </a:prstGeom>
          <a:solidFill>
            <a:srgbClr val="ED7933"/>
          </a:solidFill>
          <a:ln w="9525">
            <a:solidFill>
              <a:srgbClr val="FF7D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Arrow: Pentagon 12">
            <a:extLst>
              <a:ext uri="{FF2B5EF4-FFF2-40B4-BE49-F238E27FC236}">
                <a16:creationId xmlns:a16="http://schemas.microsoft.com/office/drawing/2014/main" id="{5C4A6122-0DCF-4424-B6D0-C062D256BC02}"/>
              </a:ext>
            </a:extLst>
          </p:cNvPr>
          <p:cNvSpPr/>
          <p:nvPr/>
        </p:nvSpPr>
        <p:spPr>
          <a:xfrm>
            <a:off x="722675" y="2905423"/>
            <a:ext cx="3452598" cy="899652"/>
          </a:xfrm>
          <a:prstGeom prst="homePlate">
            <a:avLst/>
          </a:prstGeom>
          <a:solidFill>
            <a:srgbClr val="E957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3"/>
          </a:fillRef>
          <a:effectRef idx="1">
            <a:schemeClr val="accent3"/>
          </a:effectRef>
          <a:fontRef idx="minor">
            <a:schemeClr val="lt1"/>
          </a:fontRef>
        </p:style>
        <p:txBody>
          <a:bodyPr rtlCol="0" anchor="ctr"/>
          <a:lstStyle/>
          <a:p>
            <a:pPr algn="ctr"/>
            <a:r>
              <a:rPr lang="en-US" altLang="en-US" sz="1400" b="1" dirty="0"/>
              <a:t>Bond to bond transfer procedure dispensed with</a:t>
            </a:r>
            <a:endParaRPr lang="en-IN" sz="1400" b="1" dirty="0">
              <a:solidFill>
                <a:schemeClr val="bg1"/>
              </a:solidFill>
            </a:endParaRPr>
          </a:p>
        </p:txBody>
      </p:sp>
      <p:sp>
        <p:nvSpPr>
          <p:cNvPr id="14" name="Arrow: Chevron 13">
            <a:extLst>
              <a:ext uri="{FF2B5EF4-FFF2-40B4-BE49-F238E27FC236}">
                <a16:creationId xmlns:a16="http://schemas.microsoft.com/office/drawing/2014/main" id="{37C232B5-277D-4D1A-BA0E-4D4FFC463773}"/>
              </a:ext>
            </a:extLst>
          </p:cNvPr>
          <p:cNvSpPr/>
          <p:nvPr/>
        </p:nvSpPr>
        <p:spPr>
          <a:xfrm>
            <a:off x="3819838" y="2905423"/>
            <a:ext cx="825910" cy="899652"/>
          </a:xfrm>
          <a:prstGeom prst="chevron">
            <a:avLst/>
          </a:prstGeom>
          <a:solidFill>
            <a:srgbClr val="E95700"/>
          </a:solidFill>
          <a:ln w="952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5" name="Rectangle: Rounded Corners 14">
            <a:extLst>
              <a:ext uri="{FF2B5EF4-FFF2-40B4-BE49-F238E27FC236}">
                <a16:creationId xmlns:a16="http://schemas.microsoft.com/office/drawing/2014/main" id="{54B59D2A-8902-421F-BA32-47A318F589C4}"/>
              </a:ext>
            </a:extLst>
          </p:cNvPr>
          <p:cNvSpPr/>
          <p:nvPr/>
        </p:nvSpPr>
        <p:spPr>
          <a:xfrm>
            <a:off x="5029200" y="1637071"/>
            <a:ext cx="3628103" cy="1014536"/>
          </a:xfrm>
          <a:prstGeom prst="roundRect">
            <a:avLst/>
          </a:prstGeom>
          <a:solidFill>
            <a:srgbClr val="E95700"/>
          </a:solidFill>
          <a:ln w="9525">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rPr>
              <a:t>Procurements to be supported by procurement certificate</a:t>
            </a:r>
          </a:p>
        </p:txBody>
      </p:sp>
      <p:sp>
        <p:nvSpPr>
          <p:cNvPr id="16" name="Rectangle: Rounded Corners 15">
            <a:extLst>
              <a:ext uri="{FF2B5EF4-FFF2-40B4-BE49-F238E27FC236}">
                <a16:creationId xmlns:a16="http://schemas.microsoft.com/office/drawing/2014/main" id="{091EEAF5-67CB-4163-B3CA-DF52462997E8}"/>
              </a:ext>
            </a:extLst>
          </p:cNvPr>
          <p:cNvSpPr/>
          <p:nvPr/>
        </p:nvSpPr>
        <p:spPr>
          <a:xfrm>
            <a:off x="5029200" y="2977361"/>
            <a:ext cx="3628103" cy="945710"/>
          </a:xfrm>
          <a:prstGeom prst="roundRect">
            <a:avLst/>
          </a:prstGeom>
          <a:solidFill>
            <a:srgbClr val="E95700"/>
          </a:solidFill>
          <a:ln w="9525">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rPr>
              <a:t>Supply of goods from one unit to another shall be based upon usual commercial documents such as invoice and delivery challan</a:t>
            </a:r>
          </a:p>
        </p:txBody>
      </p:sp>
      <p:sp>
        <p:nvSpPr>
          <p:cNvPr id="17" name="Rectangle: Rounded Corners 16">
            <a:extLst>
              <a:ext uri="{FF2B5EF4-FFF2-40B4-BE49-F238E27FC236}">
                <a16:creationId xmlns:a16="http://schemas.microsoft.com/office/drawing/2014/main" id="{9ADFE339-3D94-4AF5-AAD0-EA8733E5929E}"/>
              </a:ext>
            </a:extLst>
          </p:cNvPr>
          <p:cNvSpPr/>
          <p:nvPr/>
        </p:nvSpPr>
        <p:spPr>
          <a:xfrm>
            <a:off x="5029199" y="4248824"/>
            <a:ext cx="3628103" cy="1090091"/>
          </a:xfrm>
          <a:prstGeom prst="roundRect">
            <a:avLst/>
          </a:prstGeom>
          <a:solidFill>
            <a:srgbClr val="E95700"/>
          </a:solidFill>
          <a:ln w="9525">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a:solidFill>
                  <a:schemeClr val="bg1"/>
                </a:solidFill>
              </a:rPr>
              <a:t>Upon receipt of goods, copies of documents shall be provided to the jurisdictional office of the sending and receiving unit by way of intimation </a:t>
            </a:r>
          </a:p>
        </p:txBody>
      </p:sp>
      <p:sp>
        <p:nvSpPr>
          <p:cNvPr id="18" name="TextBox 17">
            <a:extLst>
              <a:ext uri="{FF2B5EF4-FFF2-40B4-BE49-F238E27FC236}">
                <a16:creationId xmlns:a16="http://schemas.microsoft.com/office/drawing/2014/main" id="{9390C3C2-868D-4112-A40B-923705E2A25F}"/>
              </a:ext>
            </a:extLst>
          </p:cNvPr>
          <p:cNvSpPr txBox="1"/>
          <p:nvPr/>
        </p:nvSpPr>
        <p:spPr>
          <a:xfrm>
            <a:off x="5035127" y="1259995"/>
            <a:ext cx="4041055" cy="307777"/>
          </a:xfrm>
          <a:prstGeom prst="rect">
            <a:avLst/>
          </a:prstGeom>
          <a:noFill/>
        </p:spPr>
        <p:txBody>
          <a:bodyPr wrap="square" rtlCol="0">
            <a:spAutoFit/>
          </a:bodyPr>
          <a:lstStyle/>
          <a:p>
            <a:r>
              <a:rPr lang="en-US" sz="1400" b="1" dirty="0"/>
              <a:t>Alternative </a:t>
            </a:r>
            <a:r>
              <a:rPr lang="en-US" altLang="en-US" sz="1400" b="1" dirty="0"/>
              <a:t>procedure prescribed as follows</a:t>
            </a:r>
            <a:r>
              <a:rPr lang="en-US" sz="1400" dirty="0"/>
              <a:t> </a:t>
            </a:r>
            <a:endParaRPr lang="en-IN" sz="1400" dirty="0"/>
          </a:p>
        </p:txBody>
      </p:sp>
      <p:sp>
        <p:nvSpPr>
          <p:cNvPr id="19" name="TextBox 18">
            <a:extLst>
              <a:ext uri="{FF2B5EF4-FFF2-40B4-BE49-F238E27FC236}">
                <a16:creationId xmlns:a16="http://schemas.microsoft.com/office/drawing/2014/main" id="{FADEE577-4284-4981-BE04-201593ED6684}"/>
              </a:ext>
            </a:extLst>
          </p:cNvPr>
          <p:cNvSpPr txBox="1"/>
          <p:nvPr/>
        </p:nvSpPr>
        <p:spPr>
          <a:xfrm>
            <a:off x="491313" y="1241699"/>
            <a:ext cx="8021650" cy="307777"/>
          </a:xfrm>
          <a:prstGeom prst="rect">
            <a:avLst/>
          </a:prstGeom>
          <a:noFill/>
        </p:spPr>
        <p:txBody>
          <a:bodyPr wrap="square" rtlCol="0">
            <a:spAutoFit/>
          </a:bodyPr>
          <a:lstStyle/>
          <a:p>
            <a:pPr algn="just" eaLnBrk="1" hangingPunct="1">
              <a:spcAft>
                <a:spcPts val="600"/>
              </a:spcAft>
              <a:defRPr/>
            </a:pPr>
            <a:r>
              <a:rPr lang="en-US" altLang="en-US" sz="1400" b="1" dirty="0"/>
              <a:t>Inter unit transfer of capital goods/ manufactured goods</a:t>
            </a:r>
          </a:p>
        </p:txBody>
      </p:sp>
    </p:spTree>
    <p:extLst>
      <p:ext uri="{BB962C8B-B14F-4D97-AF65-F5344CB8AC3E}">
        <p14:creationId xmlns:p14="http://schemas.microsoft.com/office/powerpoint/2010/main" val="18506887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circle(in)">
                                      <p:cBhvr>
                                        <p:cTn id="10" dur="2000"/>
                                        <p:tgtEl>
                                          <p:spTgt spid="14"/>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ircle(in)">
                                      <p:cBhvr>
                                        <p:cTn id="13" dur="20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anim calcmode="lin" valueType="num">
                                      <p:cBhvr>
                                        <p:cTn id="19" dur="1000" fill="hold"/>
                                        <p:tgtEl>
                                          <p:spTgt spid="18"/>
                                        </p:tgtEl>
                                        <p:attrNameLst>
                                          <p:attrName>ppt_x</p:attrName>
                                        </p:attrNameLst>
                                      </p:cBhvr>
                                      <p:tavLst>
                                        <p:tav tm="0">
                                          <p:val>
                                            <p:strVal val="#ppt_x"/>
                                          </p:val>
                                        </p:tav>
                                        <p:tav tm="100000">
                                          <p:val>
                                            <p:strVal val="#ppt_x"/>
                                          </p:val>
                                        </p:tav>
                                      </p:tavLst>
                                    </p:anim>
                                    <p:anim calcmode="lin" valueType="num">
                                      <p:cBhvr>
                                        <p:cTn id="2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barn(inVertical)">
                                      <p:cBhvr>
                                        <p:cTn id="30" dur="500"/>
                                        <p:tgtEl>
                                          <p:spTgt spid="1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arn(inVertical)">
                                      <p:cBhvr>
                                        <p:cTn id="3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Compliance requirements - STPI</a:t>
            </a:r>
          </a:p>
        </p:txBody>
      </p:sp>
      <p:sp>
        <p:nvSpPr>
          <p:cNvPr id="9" name="Slide Number Placeholder 5"/>
          <p:cNvSpPr>
            <a:spLocks noGrp="1"/>
          </p:cNvSpPr>
          <p:nvPr>
            <p:ph type="sldNum" sz="quarter" idx="12"/>
          </p:nvPr>
        </p:nvSpPr>
        <p:spPr/>
        <p:txBody>
          <a:bodyPr/>
          <a:lstStyle/>
          <a:p>
            <a:fld id="{353CB433-A6EE-44F1-B9D3-A6E8EE95F9C9}" type="slidenum">
              <a:rPr lang="en-IN" smtClean="0"/>
              <a:t>35</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buFont typeface="Wingdings" panose="05000000000000000000" pitchFamily="2" charset="2"/>
              <a:buChar char="v"/>
            </a:pPr>
            <a:r>
              <a:rPr lang="en-US" sz="1800" dirty="0"/>
              <a:t> Quarterly performance reports (QPR)</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Annual Performance Report (APR)</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 SOFTEX</a:t>
            </a:r>
          </a:p>
          <a:p>
            <a:pPr algn="just">
              <a:lnSpc>
                <a:spcPct val="120000"/>
              </a:lnSpc>
              <a:buFont typeface="Wingdings" panose="05000000000000000000" pitchFamily="2" charset="2"/>
              <a:buChar char="v"/>
            </a:pPr>
            <a:endParaRPr lang="en-US" sz="1800" dirty="0"/>
          </a:p>
          <a:p>
            <a:pPr algn="just">
              <a:lnSpc>
                <a:spcPct val="120000"/>
              </a:lnSpc>
              <a:buFont typeface="Wingdings" panose="05000000000000000000" pitchFamily="2" charset="2"/>
              <a:buChar char="v"/>
            </a:pPr>
            <a:r>
              <a:rPr lang="en-US" sz="1800" dirty="0"/>
              <a:t>Form A</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2621369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GST implications on IUTs</a:t>
            </a:r>
          </a:p>
        </p:txBody>
      </p:sp>
      <p:sp>
        <p:nvSpPr>
          <p:cNvPr id="9" name="Slide Number Placeholder 5"/>
          <p:cNvSpPr>
            <a:spLocks noGrp="1"/>
          </p:cNvSpPr>
          <p:nvPr>
            <p:ph type="sldNum" sz="quarter" idx="12"/>
          </p:nvPr>
        </p:nvSpPr>
        <p:spPr/>
        <p:txBody>
          <a:bodyPr/>
          <a:lstStyle/>
          <a:p>
            <a:fld id="{353CB433-A6EE-44F1-B9D3-A6E8EE95F9C9}" type="slidenum">
              <a:rPr lang="en-IN" smtClean="0"/>
              <a:t>36</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graphicFrame>
        <p:nvGraphicFramePr>
          <p:cNvPr id="7" name="Table 6">
            <a:extLst>
              <a:ext uri="{FF2B5EF4-FFF2-40B4-BE49-F238E27FC236}">
                <a16:creationId xmlns:a16="http://schemas.microsoft.com/office/drawing/2014/main" id="{89A90188-E6A1-4B41-8556-8AD3085FA4CA}"/>
              </a:ext>
            </a:extLst>
          </p:cNvPr>
          <p:cNvGraphicFramePr>
            <a:graphicFrameLocks noGrp="1"/>
          </p:cNvGraphicFramePr>
          <p:nvPr>
            <p:extLst>
              <p:ext uri="{D42A27DB-BD31-4B8C-83A1-F6EECF244321}">
                <p14:modId xmlns:p14="http://schemas.microsoft.com/office/powerpoint/2010/main" val="1665004548"/>
              </p:ext>
            </p:extLst>
          </p:nvPr>
        </p:nvGraphicFramePr>
        <p:xfrm>
          <a:off x="771969" y="1049339"/>
          <a:ext cx="7918096" cy="4797324"/>
        </p:xfrm>
        <a:graphic>
          <a:graphicData uri="http://schemas.openxmlformats.org/drawingml/2006/table">
            <a:tbl>
              <a:tblPr firstRow="1" bandRow="1">
                <a:tableStyleId>{1E171933-4619-4E11-9A3F-F7608DF75F80}</a:tableStyleId>
              </a:tblPr>
              <a:tblGrid>
                <a:gridCol w="1979524">
                  <a:extLst>
                    <a:ext uri="{9D8B030D-6E8A-4147-A177-3AD203B41FA5}">
                      <a16:colId xmlns:a16="http://schemas.microsoft.com/office/drawing/2014/main" val="3543950679"/>
                    </a:ext>
                  </a:extLst>
                </a:gridCol>
                <a:gridCol w="1979524">
                  <a:extLst>
                    <a:ext uri="{9D8B030D-6E8A-4147-A177-3AD203B41FA5}">
                      <a16:colId xmlns:a16="http://schemas.microsoft.com/office/drawing/2014/main" val="1809923599"/>
                    </a:ext>
                  </a:extLst>
                </a:gridCol>
                <a:gridCol w="1979524">
                  <a:extLst>
                    <a:ext uri="{9D8B030D-6E8A-4147-A177-3AD203B41FA5}">
                      <a16:colId xmlns:a16="http://schemas.microsoft.com/office/drawing/2014/main" val="1010860508"/>
                    </a:ext>
                  </a:extLst>
                </a:gridCol>
                <a:gridCol w="1979524">
                  <a:extLst>
                    <a:ext uri="{9D8B030D-6E8A-4147-A177-3AD203B41FA5}">
                      <a16:colId xmlns:a16="http://schemas.microsoft.com/office/drawing/2014/main" val="2688974026"/>
                    </a:ext>
                  </a:extLst>
                </a:gridCol>
              </a:tblGrid>
              <a:tr h="533036">
                <a:tc>
                  <a:txBody>
                    <a:bodyPr/>
                    <a:lstStyle/>
                    <a:p>
                      <a:r>
                        <a:rPr lang="en-IN" dirty="0"/>
                        <a:t>From</a:t>
                      </a:r>
                    </a:p>
                  </a:txBody>
                  <a:tcPr/>
                </a:tc>
                <a:tc>
                  <a:txBody>
                    <a:bodyPr/>
                    <a:lstStyle/>
                    <a:p>
                      <a:r>
                        <a:rPr lang="en-IN" dirty="0"/>
                        <a:t>To</a:t>
                      </a:r>
                    </a:p>
                  </a:txBody>
                  <a:tcPr/>
                </a:tc>
                <a:tc>
                  <a:txBody>
                    <a:bodyPr/>
                    <a:lstStyle/>
                    <a:p>
                      <a:r>
                        <a:rPr lang="en-IN" dirty="0"/>
                        <a:t>Category</a:t>
                      </a:r>
                    </a:p>
                  </a:txBody>
                  <a:tcPr/>
                </a:tc>
                <a:tc>
                  <a:txBody>
                    <a:bodyPr/>
                    <a:lstStyle/>
                    <a:p>
                      <a:r>
                        <a:rPr lang="en-IN" dirty="0"/>
                        <a:t>GST</a:t>
                      </a:r>
                    </a:p>
                  </a:txBody>
                  <a:tcPr/>
                </a:tc>
                <a:extLst>
                  <a:ext uri="{0D108BD9-81ED-4DB2-BD59-A6C34878D82A}">
                    <a16:rowId xmlns:a16="http://schemas.microsoft.com/office/drawing/2014/main" val="1680010582"/>
                  </a:ext>
                </a:extLst>
              </a:tr>
              <a:tr h="533036">
                <a:tc>
                  <a:txBody>
                    <a:bodyPr/>
                    <a:lstStyle/>
                    <a:p>
                      <a:r>
                        <a:rPr lang="en-IN" dirty="0"/>
                        <a:t>STP</a:t>
                      </a:r>
                    </a:p>
                  </a:txBody>
                  <a:tcPr/>
                </a:tc>
                <a:tc>
                  <a:txBody>
                    <a:bodyPr/>
                    <a:lstStyle/>
                    <a:p>
                      <a:r>
                        <a:rPr lang="en-IN" dirty="0"/>
                        <a:t>STP</a:t>
                      </a:r>
                    </a:p>
                  </a:txBody>
                  <a:tcPr/>
                </a:tc>
                <a:tc>
                  <a:txBody>
                    <a:bodyPr/>
                    <a:lstStyle/>
                    <a:p>
                      <a:r>
                        <a:rPr lang="en-IN" dirty="0"/>
                        <a:t>Intra</a:t>
                      </a:r>
                      <a:r>
                        <a:rPr lang="en-IN" baseline="0" dirty="0"/>
                        <a:t> State</a:t>
                      </a:r>
                      <a:endParaRPr lang="en-IN" dirty="0"/>
                    </a:p>
                  </a:txBody>
                  <a:tcPr/>
                </a:tc>
                <a:tc>
                  <a:txBody>
                    <a:bodyPr/>
                    <a:lstStyle/>
                    <a:p>
                      <a:r>
                        <a:rPr lang="en-IN" dirty="0"/>
                        <a:t>NA</a:t>
                      </a:r>
                    </a:p>
                  </a:txBody>
                  <a:tcPr/>
                </a:tc>
                <a:extLst>
                  <a:ext uri="{0D108BD9-81ED-4DB2-BD59-A6C34878D82A}">
                    <a16:rowId xmlns:a16="http://schemas.microsoft.com/office/drawing/2014/main" val="4005570199"/>
                  </a:ext>
                </a:extLst>
              </a:tr>
              <a:tr h="533036">
                <a:tc>
                  <a:txBody>
                    <a:bodyPr/>
                    <a:lstStyle/>
                    <a:p>
                      <a:r>
                        <a:rPr lang="en-IN" dirty="0"/>
                        <a:t>STP</a:t>
                      </a:r>
                    </a:p>
                  </a:txBody>
                  <a:tcPr/>
                </a:tc>
                <a:tc>
                  <a:txBody>
                    <a:bodyPr/>
                    <a:lstStyle/>
                    <a:p>
                      <a:r>
                        <a:rPr lang="en-IN" dirty="0"/>
                        <a:t>STP</a:t>
                      </a:r>
                    </a:p>
                  </a:txBody>
                  <a:tcPr/>
                </a:tc>
                <a:tc>
                  <a:txBody>
                    <a:bodyPr/>
                    <a:lstStyle/>
                    <a:p>
                      <a:r>
                        <a:rPr lang="en-IN" dirty="0"/>
                        <a:t>Inter State</a:t>
                      </a:r>
                    </a:p>
                  </a:txBody>
                  <a:tcPr/>
                </a:tc>
                <a:tc>
                  <a:txBody>
                    <a:bodyPr/>
                    <a:lstStyle/>
                    <a:p>
                      <a:r>
                        <a:rPr lang="en-IN" dirty="0"/>
                        <a:t>IGST</a:t>
                      </a:r>
                    </a:p>
                  </a:txBody>
                  <a:tcPr/>
                </a:tc>
                <a:extLst>
                  <a:ext uri="{0D108BD9-81ED-4DB2-BD59-A6C34878D82A}">
                    <a16:rowId xmlns:a16="http://schemas.microsoft.com/office/drawing/2014/main" val="1823975805"/>
                  </a:ext>
                </a:extLst>
              </a:tr>
              <a:tr h="533036">
                <a:tc>
                  <a:txBody>
                    <a:bodyPr/>
                    <a:lstStyle/>
                    <a:p>
                      <a:r>
                        <a:rPr lang="en-IN" dirty="0"/>
                        <a:t>STP</a:t>
                      </a:r>
                    </a:p>
                  </a:txBody>
                  <a:tcPr/>
                </a:tc>
                <a:tc>
                  <a:txBody>
                    <a:bodyPr/>
                    <a:lstStyle/>
                    <a:p>
                      <a:r>
                        <a:rPr lang="en-IN" dirty="0"/>
                        <a:t>SEZ</a:t>
                      </a:r>
                    </a:p>
                  </a:txBody>
                  <a:tcPr/>
                </a:tc>
                <a:tc>
                  <a:txBody>
                    <a:bodyPr/>
                    <a:lstStyle/>
                    <a:p>
                      <a:r>
                        <a:rPr lang="en-IN" i="1" dirty="0"/>
                        <a:t>Intra</a:t>
                      </a:r>
                      <a:r>
                        <a:rPr lang="en-IN" i="1" baseline="0" dirty="0"/>
                        <a:t> State</a:t>
                      </a:r>
                      <a:endParaRPr lang="en-IN" i="1" dirty="0"/>
                    </a:p>
                  </a:txBody>
                  <a:tcPr/>
                </a:tc>
                <a:tc>
                  <a:txBody>
                    <a:bodyPr/>
                    <a:lstStyle/>
                    <a:p>
                      <a:r>
                        <a:rPr lang="en-IN" dirty="0"/>
                        <a:t>Zero Rated</a:t>
                      </a:r>
                    </a:p>
                  </a:txBody>
                  <a:tcPr/>
                </a:tc>
                <a:extLst>
                  <a:ext uri="{0D108BD9-81ED-4DB2-BD59-A6C34878D82A}">
                    <a16:rowId xmlns:a16="http://schemas.microsoft.com/office/drawing/2014/main" val="4066119837"/>
                  </a:ext>
                </a:extLst>
              </a:tr>
              <a:tr h="533036">
                <a:tc>
                  <a:txBody>
                    <a:bodyPr/>
                    <a:lstStyle/>
                    <a:p>
                      <a:r>
                        <a:rPr lang="en-IN" dirty="0"/>
                        <a:t>STP </a:t>
                      </a:r>
                    </a:p>
                  </a:txBody>
                  <a:tcPr/>
                </a:tc>
                <a:tc>
                  <a:txBody>
                    <a:bodyPr/>
                    <a:lstStyle/>
                    <a:p>
                      <a:r>
                        <a:rPr lang="en-IN" dirty="0"/>
                        <a:t>SEZ</a:t>
                      </a:r>
                    </a:p>
                  </a:txBody>
                  <a:tcPr/>
                </a:tc>
                <a:tc>
                  <a:txBody>
                    <a:bodyPr/>
                    <a:lstStyle/>
                    <a:p>
                      <a:r>
                        <a:rPr lang="en-IN" i="1" dirty="0"/>
                        <a:t>Inter State</a:t>
                      </a:r>
                    </a:p>
                  </a:txBody>
                  <a:tcPr/>
                </a:tc>
                <a:tc>
                  <a:txBody>
                    <a:bodyPr/>
                    <a:lstStyle/>
                    <a:p>
                      <a:r>
                        <a:rPr lang="en-IN" dirty="0"/>
                        <a:t>Zero Rated</a:t>
                      </a:r>
                    </a:p>
                  </a:txBody>
                  <a:tcPr/>
                </a:tc>
                <a:extLst>
                  <a:ext uri="{0D108BD9-81ED-4DB2-BD59-A6C34878D82A}">
                    <a16:rowId xmlns:a16="http://schemas.microsoft.com/office/drawing/2014/main" val="1384733304"/>
                  </a:ext>
                </a:extLst>
              </a:tr>
              <a:tr h="533036">
                <a:tc>
                  <a:txBody>
                    <a:bodyPr/>
                    <a:lstStyle/>
                    <a:p>
                      <a:r>
                        <a:rPr lang="en-IN" dirty="0"/>
                        <a:t>SEZ</a:t>
                      </a:r>
                    </a:p>
                  </a:txBody>
                  <a:tcPr/>
                </a:tc>
                <a:tc>
                  <a:txBody>
                    <a:bodyPr/>
                    <a:lstStyle/>
                    <a:p>
                      <a:r>
                        <a:rPr lang="en-IN" dirty="0"/>
                        <a:t>SEZ</a:t>
                      </a:r>
                    </a:p>
                  </a:txBody>
                  <a:tcPr/>
                </a:tc>
                <a:tc>
                  <a:txBody>
                    <a:bodyPr/>
                    <a:lstStyle/>
                    <a:p>
                      <a:r>
                        <a:rPr lang="en-IN" i="1" dirty="0"/>
                        <a:t>Intra</a:t>
                      </a:r>
                      <a:r>
                        <a:rPr lang="en-IN" i="1" baseline="0" dirty="0"/>
                        <a:t> State</a:t>
                      </a:r>
                      <a:endParaRPr lang="en-IN" i="1" dirty="0"/>
                    </a:p>
                  </a:txBody>
                  <a:tcPr/>
                </a:tc>
                <a:tc>
                  <a:txBody>
                    <a:bodyPr/>
                    <a:lstStyle/>
                    <a:p>
                      <a:r>
                        <a:rPr lang="en-IN" dirty="0"/>
                        <a:t>Zero Rated</a:t>
                      </a:r>
                    </a:p>
                  </a:txBody>
                  <a:tcPr/>
                </a:tc>
                <a:extLst>
                  <a:ext uri="{0D108BD9-81ED-4DB2-BD59-A6C34878D82A}">
                    <a16:rowId xmlns:a16="http://schemas.microsoft.com/office/drawing/2014/main" val="1447923196"/>
                  </a:ext>
                </a:extLst>
              </a:tr>
              <a:tr h="533036">
                <a:tc>
                  <a:txBody>
                    <a:bodyPr/>
                    <a:lstStyle/>
                    <a:p>
                      <a:r>
                        <a:rPr lang="en-IN" dirty="0"/>
                        <a:t>SEZ</a:t>
                      </a:r>
                    </a:p>
                  </a:txBody>
                  <a:tcPr/>
                </a:tc>
                <a:tc>
                  <a:txBody>
                    <a:bodyPr/>
                    <a:lstStyle/>
                    <a:p>
                      <a:r>
                        <a:rPr lang="en-IN" dirty="0"/>
                        <a:t>SEZ</a:t>
                      </a:r>
                    </a:p>
                  </a:txBody>
                  <a:tcPr/>
                </a:tc>
                <a:tc>
                  <a:txBody>
                    <a:bodyPr/>
                    <a:lstStyle/>
                    <a:p>
                      <a:r>
                        <a:rPr lang="en-IN" dirty="0"/>
                        <a:t>Inter State</a:t>
                      </a:r>
                    </a:p>
                  </a:txBody>
                  <a:tcPr/>
                </a:tc>
                <a:tc>
                  <a:txBody>
                    <a:bodyPr/>
                    <a:lstStyle/>
                    <a:p>
                      <a:r>
                        <a:rPr lang="en-IN" dirty="0"/>
                        <a:t>Zero Rated</a:t>
                      </a:r>
                    </a:p>
                  </a:txBody>
                  <a:tcPr/>
                </a:tc>
                <a:extLst>
                  <a:ext uri="{0D108BD9-81ED-4DB2-BD59-A6C34878D82A}">
                    <a16:rowId xmlns:a16="http://schemas.microsoft.com/office/drawing/2014/main" val="1730528357"/>
                  </a:ext>
                </a:extLst>
              </a:tr>
              <a:tr h="533036">
                <a:tc>
                  <a:txBody>
                    <a:bodyPr/>
                    <a:lstStyle/>
                    <a:p>
                      <a:r>
                        <a:rPr lang="en-IN" dirty="0"/>
                        <a:t>SEZ </a:t>
                      </a:r>
                    </a:p>
                  </a:txBody>
                  <a:tcPr/>
                </a:tc>
                <a:tc>
                  <a:txBody>
                    <a:bodyPr/>
                    <a:lstStyle/>
                    <a:p>
                      <a:r>
                        <a:rPr lang="en-IN" dirty="0"/>
                        <a:t>STP</a:t>
                      </a:r>
                    </a:p>
                  </a:txBody>
                  <a:tcPr/>
                </a:tc>
                <a:tc>
                  <a:txBody>
                    <a:bodyPr/>
                    <a:lstStyle/>
                    <a:p>
                      <a:r>
                        <a:rPr lang="en-IN" i="1" dirty="0"/>
                        <a:t>Intra</a:t>
                      </a:r>
                      <a:r>
                        <a:rPr lang="en-IN" i="1" baseline="0" dirty="0"/>
                        <a:t> State</a:t>
                      </a:r>
                      <a:endParaRPr lang="en-IN" i="1" dirty="0"/>
                    </a:p>
                  </a:txBody>
                  <a:tcPr/>
                </a:tc>
                <a:tc rowSpan="2">
                  <a:txBody>
                    <a:bodyPr/>
                    <a:lstStyle/>
                    <a:p>
                      <a:r>
                        <a:rPr lang="en-IN" dirty="0"/>
                        <a:t>Deemed Imports – Notification No 52/2003 ?</a:t>
                      </a:r>
                    </a:p>
                  </a:txBody>
                  <a:tcPr/>
                </a:tc>
                <a:extLst>
                  <a:ext uri="{0D108BD9-81ED-4DB2-BD59-A6C34878D82A}">
                    <a16:rowId xmlns:a16="http://schemas.microsoft.com/office/drawing/2014/main" val="1787535747"/>
                  </a:ext>
                </a:extLst>
              </a:tr>
              <a:tr h="533036">
                <a:tc>
                  <a:txBody>
                    <a:bodyPr/>
                    <a:lstStyle/>
                    <a:p>
                      <a:r>
                        <a:rPr lang="en-IN" dirty="0"/>
                        <a:t>SEZ</a:t>
                      </a:r>
                    </a:p>
                  </a:txBody>
                  <a:tcPr/>
                </a:tc>
                <a:tc>
                  <a:txBody>
                    <a:bodyPr/>
                    <a:lstStyle/>
                    <a:p>
                      <a:r>
                        <a:rPr lang="en-IN" dirty="0"/>
                        <a:t>STP</a:t>
                      </a:r>
                    </a:p>
                  </a:txBody>
                  <a:tcPr/>
                </a:tc>
                <a:tc>
                  <a:txBody>
                    <a:bodyPr/>
                    <a:lstStyle/>
                    <a:p>
                      <a:r>
                        <a:rPr lang="en-IN" dirty="0"/>
                        <a:t>Inter State</a:t>
                      </a:r>
                    </a:p>
                  </a:txBody>
                  <a:tcPr/>
                </a:tc>
                <a:tc vMerge="1">
                  <a:txBody>
                    <a:bodyPr/>
                    <a:lstStyle/>
                    <a:p>
                      <a:endParaRPr lang="en-IN" dirty="0"/>
                    </a:p>
                  </a:txBody>
                  <a:tcPr/>
                </a:tc>
                <a:extLst>
                  <a:ext uri="{0D108BD9-81ED-4DB2-BD59-A6C34878D82A}">
                    <a16:rowId xmlns:a16="http://schemas.microsoft.com/office/drawing/2014/main" val="2197417838"/>
                  </a:ext>
                </a:extLst>
              </a:tr>
            </a:tbl>
          </a:graphicData>
        </a:graphic>
      </p:graphicFrame>
    </p:spTree>
    <p:extLst>
      <p:ext uri="{BB962C8B-B14F-4D97-AF65-F5344CB8AC3E}">
        <p14:creationId xmlns:p14="http://schemas.microsoft.com/office/powerpoint/2010/main" val="40346328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353CB433-A6EE-44F1-B9D3-A6E8EE95F9C9}" type="slidenum">
              <a:rPr lang="en-IN" smtClean="0"/>
              <a:t>37</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endParaRPr lang="en-US" sz="9600" dirty="0"/>
          </a:p>
          <a:p>
            <a:pPr marL="0" indent="0" algn="ctr">
              <a:lnSpc>
                <a:spcPct val="120000"/>
              </a:lnSpc>
              <a:buNone/>
            </a:pPr>
            <a:r>
              <a:rPr lang="en-US" sz="9600" dirty="0"/>
              <a:t>Q &amp; A</a:t>
            </a:r>
          </a:p>
          <a:p>
            <a:pPr marL="0" indent="0" algn="just">
              <a:lnSpc>
                <a:spcPct val="120000"/>
              </a:lnSpc>
              <a:buFont typeface="Arial" panose="020B0604020202020204" pitchFamily="34" charset="0"/>
              <a:buNone/>
            </a:pPr>
            <a:endParaRPr lang="en-US" sz="1800" dirty="0"/>
          </a:p>
          <a:p>
            <a:pPr marL="0" indent="0" algn="just">
              <a:lnSpc>
                <a:spcPct val="120000"/>
              </a:lnSpc>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a:p>
            <a:pPr marL="0" indent="0" algn="just">
              <a:buFont typeface="Arial" panose="020B0604020202020204" pitchFamily="34" charset="0"/>
              <a:buNone/>
            </a:pPr>
            <a:endParaRPr lang="en-US" sz="1800" dirty="0"/>
          </a:p>
        </p:txBody>
      </p:sp>
    </p:spTree>
    <p:extLst>
      <p:ext uri="{BB962C8B-B14F-4D97-AF65-F5344CB8AC3E}">
        <p14:creationId xmlns:p14="http://schemas.microsoft.com/office/powerpoint/2010/main" val="41369930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353CB433-A6EE-44F1-B9D3-A6E8EE95F9C9}" type="slidenum">
              <a:rPr lang="en-IN" smtClean="0"/>
              <a:t>38</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sp>
        <p:nvSpPr>
          <p:cNvPr id="6" name="Content Placeholder 2">
            <a:extLst>
              <a:ext uri="{FF2B5EF4-FFF2-40B4-BE49-F238E27FC236}">
                <a16:creationId xmlns:a16="http://schemas.microsoft.com/office/drawing/2014/main" id="{81D39290-C282-4379-AC82-2C757CC15EDA}"/>
              </a:ext>
            </a:extLst>
          </p:cNvPr>
          <p:cNvSpPr txBox="1">
            <a:spLocks/>
          </p:cNvSpPr>
          <p:nvPr/>
        </p:nvSpPr>
        <p:spPr>
          <a:xfrm>
            <a:off x="771969" y="1026390"/>
            <a:ext cx="7920512" cy="5119578"/>
          </a:xfrm>
          <a:prstGeom prst="rect">
            <a:avLst/>
          </a:prstGeom>
        </p:spPr>
        <p:txBody>
          <a:bodyPr vert="horz" lIns="91440" tIns="45720" rIns="91440" bIns="45720" rtlCol="0">
            <a:normAutofit/>
          </a:bodyPr>
          <a:lstStyle>
            <a:lvl1pPr marL="231775" indent="-231775" algn="l" defTabSz="914400" rtl="0" eaLnBrk="1" latinLnBrk="0" hangingPunct="1">
              <a:lnSpc>
                <a:spcPct val="100000"/>
              </a:lnSpc>
              <a:spcBef>
                <a:spcPts val="0"/>
              </a:spcBef>
              <a:spcAft>
                <a:spcPts val="800"/>
              </a:spcAft>
              <a:buSzPct val="12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2250" algn="l" defTabSz="914400" rtl="0" eaLnBrk="1" latinLnBrk="0" hangingPunct="1">
              <a:lnSpc>
                <a:spcPct val="100000"/>
              </a:lnSpc>
              <a:spcBef>
                <a:spcPts val="500"/>
              </a:spcBef>
              <a:spcAft>
                <a:spcPts val="800"/>
              </a:spcAft>
              <a:buFont typeface="AppleSymbols"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800"/>
              </a:spcAft>
              <a:buFont typeface="Courier New" charset="0"/>
              <a:buChar char="o"/>
              <a:defRPr sz="1600" kern="1200">
                <a:solidFill>
                  <a:schemeClr val="tx1"/>
                </a:solidFill>
                <a:latin typeface="Arial" panose="020B0604020202020204" pitchFamily="34" charset="0"/>
                <a:ea typeface="+mn-ea"/>
                <a:cs typeface="Arial" panose="020B0604020202020204" pitchFamily="34" charset="0"/>
              </a:defRPr>
            </a:lvl3pPr>
            <a:lvl4pPr marL="1600200" indent="-222250" algn="l" defTabSz="914400" rtl="0" eaLnBrk="1" latinLnBrk="0" hangingPunct="1">
              <a:lnSpc>
                <a:spcPct val="100000"/>
              </a:lnSpc>
              <a:spcBef>
                <a:spcPts val="500"/>
              </a:spcBef>
              <a:spcAft>
                <a:spcPts val="80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70000" algn="l" defTabSz="914400" rtl="0" eaLnBrk="1" latinLnBrk="0" hangingPunct="1">
              <a:lnSpc>
                <a:spcPct val="100000"/>
              </a:lnSpc>
              <a:spcBef>
                <a:spcPts val="500"/>
              </a:spcBef>
              <a:spcAft>
                <a:spcPts val="800"/>
              </a:spcAft>
              <a:buFont typeface="Wingdings" charset="2"/>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en-US" sz="5400" dirty="0"/>
              <a:t>Thank You</a:t>
            </a:r>
          </a:p>
          <a:p>
            <a:pPr marL="0" indent="0" algn="ctr">
              <a:lnSpc>
                <a:spcPct val="120000"/>
              </a:lnSpc>
              <a:buNone/>
            </a:pPr>
            <a:r>
              <a:rPr lang="en-US" sz="2800" dirty="0"/>
              <a:t>CA Guruprasad G</a:t>
            </a:r>
          </a:p>
          <a:p>
            <a:pPr marL="0" indent="0" algn="ctr">
              <a:lnSpc>
                <a:spcPct val="120000"/>
              </a:lnSpc>
              <a:buNone/>
            </a:pPr>
            <a:endParaRPr lang="en-US" sz="5400" dirty="0"/>
          </a:p>
          <a:p>
            <a:pPr marL="0" indent="0" algn="just">
              <a:lnSpc>
                <a:spcPct val="120000"/>
              </a:lnSpc>
              <a:buFont typeface="Arial" panose="020B0604020202020204" pitchFamily="34" charset="0"/>
              <a:buNone/>
            </a:pPr>
            <a:endParaRPr lang="en-US" sz="5400" dirty="0"/>
          </a:p>
          <a:p>
            <a:pPr marL="0" indent="0" algn="just">
              <a:lnSpc>
                <a:spcPct val="120000"/>
              </a:lnSpc>
              <a:buFont typeface="Arial" panose="020B0604020202020204" pitchFamily="34" charset="0"/>
              <a:buNone/>
            </a:pPr>
            <a:endParaRPr lang="en-US" sz="5400" dirty="0"/>
          </a:p>
          <a:p>
            <a:pPr marL="0" indent="0" algn="just">
              <a:lnSpc>
                <a:spcPct val="120000"/>
              </a:lnSpc>
              <a:buFont typeface="Arial" panose="020B0604020202020204" pitchFamily="34" charset="0"/>
              <a:buNone/>
            </a:pPr>
            <a:endParaRPr lang="en-US" sz="5400" dirty="0"/>
          </a:p>
          <a:p>
            <a:pPr marL="0" indent="0" algn="just">
              <a:buFont typeface="Arial" panose="020B0604020202020204" pitchFamily="34" charset="0"/>
              <a:buNone/>
            </a:pPr>
            <a:endParaRPr lang="en-US" sz="5400" dirty="0"/>
          </a:p>
          <a:p>
            <a:pPr marL="0" indent="0" algn="just">
              <a:buFont typeface="Arial" panose="020B0604020202020204" pitchFamily="34" charset="0"/>
              <a:buNone/>
            </a:pPr>
            <a:endParaRPr lang="en-US" sz="5400" dirty="0"/>
          </a:p>
          <a:p>
            <a:pPr marL="0" indent="0" algn="just">
              <a:buFont typeface="Arial" panose="020B0604020202020204" pitchFamily="34" charset="0"/>
              <a:buNone/>
            </a:pPr>
            <a:endParaRPr lang="en-US" sz="5400" dirty="0"/>
          </a:p>
          <a:p>
            <a:pPr marL="0" indent="0" algn="just">
              <a:buFont typeface="Arial" panose="020B0604020202020204" pitchFamily="34" charset="0"/>
              <a:buNone/>
            </a:pPr>
            <a:endParaRPr lang="en-US" sz="5400" dirty="0"/>
          </a:p>
        </p:txBody>
      </p:sp>
      <p:sp>
        <p:nvSpPr>
          <p:cNvPr id="5" name="Rectangle 4">
            <a:extLst>
              <a:ext uri="{FF2B5EF4-FFF2-40B4-BE49-F238E27FC236}">
                <a16:creationId xmlns:a16="http://schemas.microsoft.com/office/drawing/2014/main" id="{98A25A7C-471D-40D9-8E6A-AD0229134947}"/>
              </a:ext>
            </a:extLst>
          </p:cNvPr>
          <p:cNvSpPr/>
          <p:nvPr/>
        </p:nvSpPr>
        <p:spPr>
          <a:xfrm>
            <a:off x="572624" y="4605022"/>
            <a:ext cx="8117441" cy="154094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just">
              <a:defRPr/>
            </a:pPr>
            <a:r>
              <a:rPr lang="en-IN" sz="1200" dirty="0">
                <a:solidFill>
                  <a:schemeClr val="bg2">
                    <a:lumMod val="50000"/>
                  </a:schemeClr>
                </a:solidFill>
                <a:latin typeface="Arial" panose="020B0604020202020204" pitchFamily="34" charset="0"/>
                <a:cs typeface="Arial" panose="020B0604020202020204" pitchFamily="34" charset="0"/>
              </a:rPr>
              <a:t>This document is for informational purposes only and should not be construed as professional advice. Dhruva Advisors LLP (Dhruva) disclaims any and all liability to any person for any loss or damage caused by errors or omissions, whether such errors or omissions result from negligence, accident or any other cause. Dhruva assumes no liability for the interpretation and/or use of the information contained on this document, nor does it offer a warranty of any kind, either expressed or implied. </a:t>
            </a:r>
          </a:p>
          <a:p>
            <a:pPr algn="just">
              <a:defRPr/>
            </a:pPr>
            <a:endParaRPr lang="en-IN" sz="800" dirty="0">
              <a:solidFill>
                <a:schemeClr val="bg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415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Legal Framework - SEZ</a:t>
            </a:r>
          </a:p>
        </p:txBody>
      </p:sp>
      <p:sp>
        <p:nvSpPr>
          <p:cNvPr id="9" name="Slide Number Placeholder 5"/>
          <p:cNvSpPr>
            <a:spLocks noGrp="1"/>
          </p:cNvSpPr>
          <p:nvPr>
            <p:ph type="sldNum" sz="quarter" idx="12"/>
          </p:nvPr>
        </p:nvSpPr>
        <p:spPr/>
        <p:txBody>
          <a:bodyPr/>
          <a:lstStyle/>
          <a:p>
            <a:fld id="{353CB433-A6EE-44F1-B9D3-A6E8EE95F9C9}" type="slidenum">
              <a:rPr lang="en-IN" smtClean="0"/>
              <a:t>4</a:t>
            </a:fld>
            <a:endParaRPr lang="en-IN" dirty="0"/>
          </a:p>
        </p:txBody>
      </p:sp>
      <p:sp>
        <p:nvSpPr>
          <p:cNvPr id="3" name="Content Placeholder 2">
            <a:extLst>
              <a:ext uri="{FF2B5EF4-FFF2-40B4-BE49-F238E27FC236}">
                <a16:creationId xmlns:a16="http://schemas.microsoft.com/office/drawing/2014/main" id="{DE8BFCF5-F271-4AFD-A3E0-F354628396BA}"/>
              </a:ext>
            </a:extLst>
          </p:cNvPr>
          <p:cNvSpPr>
            <a:spLocks noGrp="1"/>
          </p:cNvSpPr>
          <p:nvPr>
            <p:ph idx="1"/>
          </p:nvPr>
        </p:nvSpPr>
        <p:spPr>
          <a:xfrm>
            <a:off x="734083" y="1011337"/>
            <a:ext cx="7958397" cy="5240084"/>
          </a:xfrm>
        </p:spPr>
        <p:txBody>
          <a:bodyPr/>
          <a:lstStyle/>
          <a:p>
            <a:pPr marL="0" indent="0" algn="just">
              <a:buNone/>
            </a:pPr>
            <a:endParaRPr lang="en-IN" sz="1400" dirty="0"/>
          </a:p>
          <a:p>
            <a:pPr marL="0" indent="0" algn="just">
              <a:buNone/>
            </a:pPr>
            <a:endParaRPr lang="en-IN" sz="1400" dirty="0"/>
          </a:p>
          <a:p>
            <a:pPr marL="0" indent="0" algn="just">
              <a:buNone/>
            </a:pPr>
            <a:endParaRPr lang="en-IN" sz="1400" dirty="0"/>
          </a:p>
          <a:p>
            <a:pPr marL="0" indent="0" algn="just">
              <a:buNone/>
            </a:pPr>
            <a:endParaRPr lang="en-IN" sz="1400" dirty="0"/>
          </a:p>
        </p:txBody>
      </p:sp>
      <p:graphicFrame>
        <p:nvGraphicFramePr>
          <p:cNvPr id="2" name="Diagram 1">
            <a:extLst>
              <a:ext uri="{FF2B5EF4-FFF2-40B4-BE49-F238E27FC236}">
                <a16:creationId xmlns:a16="http://schemas.microsoft.com/office/drawing/2014/main" id="{3716E562-4F74-41AD-962A-043AF55A0B1E}"/>
              </a:ext>
            </a:extLst>
          </p:cNvPr>
          <p:cNvGraphicFramePr/>
          <p:nvPr/>
        </p:nvGraphicFramePr>
        <p:xfrm>
          <a:off x="734083" y="1026389"/>
          <a:ext cx="7955982" cy="40968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DE968AA-7B82-480F-BCA3-01CA5B529F37}"/>
              </a:ext>
            </a:extLst>
          </p:cNvPr>
          <p:cNvSpPr txBox="1"/>
          <p:nvPr/>
        </p:nvSpPr>
        <p:spPr>
          <a:xfrm>
            <a:off x="731668" y="4593396"/>
            <a:ext cx="7397670" cy="646331"/>
          </a:xfrm>
          <a:prstGeom prst="rect">
            <a:avLst/>
          </a:prstGeom>
          <a:noFill/>
        </p:spPr>
        <p:txBody>
          <a:bodyPr wrap="square" rtlCol="0">
            <a:spAutoFit/>
          </a:bodyPr>
          <a:lstStyle/>
          <a:p>
            <a:r>
              <a:rPr lang="en-US" dirty="0"/>
              <a:t>Section 51 provides overriding effect over any other law for the time being in force to the extent of any inconsistencies</a:t>
            </a:r>
          </a:p>
        </p:txBody>
      </p:sp>
    </p:spTree>
    <p:extLst>
      <p:ext uri="{BB962C8B-B14F-4D97-AF65-F5344CB8AC3E}">
        <p14:creationId xmlns:p14="http://schemas.microsoft.com/office/powerpoint/2010/main" val="9379178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53CB433-A6EE-44F1-B9D3-A6E8EE95F9C9}" type="slidenum">
              <a:rPr lang="en-IN" smtClean="0"/>
              <a:t>5</a:t>
            </a:fld>
            <a:endParaRPr lang="en-IN" dirty="0"/>
          </a:p>
        </p:txBody>
      </p:sp>
      <p:sp>
        <p:nvSpPr>
          <p:cNvPr id="4" name="Text Placeholder 3"/>
          <p:cNvSpPr>
            <a:spLocks noGrp="1"/>
          </p:cNvSpPr>
          <p:nvPr>
            <p:ph type="body" idx="1"/>
          </p:nvPr>
        </p:nvSpPr>
        <p:spPr/>
        <p:txBody>
          <a:bodyPr/>
          <a:lstStyle/>
          <a:p>
            <a:r>
              <a:rPr lang="en-US" dirty="0"/>
              <a:t>Background</a:t>
            </a:r>
          </a:p>
        </p:txBody>
      </p:sp>
    </p:spTree>
    <p:extLst>
      <p:ext uri="{BB962C8B-B14F-4D97-AF65-F5344CB8AC3E}">
        <p14:creationId xmlns:p14="http://schemas.microsoft.com/office/powerpoint/2010/main" val="18411023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SEZ - Background</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6</a:t>
            </a:fld>
            <a:endParaRPr lang="en-IN" dirty="0"/>
          </a:p>
        </p:txBody>
      </p:sp>
      <p:sp>
        <p:nvSpPr>
          <p:cNvPr id="9" name="Content Placeholder 2">
            <a:extLst>
              <a:ext uri="{FF2B5EF4-FFF2-40B4-BE49-F238E27FC236}">
                <a16:creationId xmlns:a16="http://schemas.microsoft.com/office/drawing/2014/main" id="{331F7D5D-1321-42C9-9720-3C9EA67DE042}"/>
              </a:ext>
            </a:extLst>
          </p:cNvPr>
          <p:cNvSpPr>
            <a:spLocks noGrp="1"/>
          </p:cNvSpPr>
          <p:nvPr>
            <p:ph idx="1"/>
          </p:nvPr>
        </p:nvSpPr>
        <p:spPr>
          <a:xfrm>
            <a:off x="626738" y="1094283"/>
            <a:ext cx="7958397" cy="4845692"/>
          </a:xfrm>
        </p:spPr>
        <p:txBody>
          <a:bodyPr/>
          <a:lstStyle/>
          <a:p>
            <a:pPr marL="290513" indent="-290513" algn="just">
              <a:spcBef>
                <a:spcPts val="600"/>
              </a:spcBef>
              <a:spcAft>
                <a:spcPts val="600"/>
              </a:spcAft>
              <a:buFont typeface="Wingdings" pitchFamily="2" charset="2"/>
              <a:buChar char="§"/>
            </a:pPr>
            <a:r>
              <a:rPr lang="en-IN" sz="1400" dirty="0"/>
              <a:t>Special Economic Zone commonly understood as </a:t>
            </a:r>
          </a:p>
          <a:p>
            <a:pPr marL="628650" indent="-357188" algn="just">
              <a:spcBef>
                <a:spcPts val="600"/>
              </a:spcBef>
              <a:spcAft>
                <a:spcPts val="600"/>
              </a:spcAft>
              <a:buFontTx/>
              <a:buChar char="-"/>
            </a:pPr>
            <a:r>
              <a:rPr lang="en-IN" sz="1400" dirty="0"/>
              <a:t>A delineated duty-free enclave of units </a:t>
            </a:r>
          </a:p>
          <a:p>
            <a:pPr marL="628650" indent="-357188" algn="just">
              <a:spcBef>
                <a:spcPts val="600"/>
              </a:spcBef>
              <a:spcAft>
                <a:spcPts val="600"/>
              </a:spcAft>
              <a:buFontTx/>
              <a:buChar char="-"/>
            </a:pPr>
            <a:r>
              <a:rPr lang="en-IN" sz="1400" dirty="0"/>
              <a:t>Operating in a well defined area, within the geographical boundary of a country</a:t>
            </a:r>
          </a:p>
          <a:p>
            <a:pPr marL="628650" indent="-357188" algn="just">
              <a:spcBef>
                <a:spcPts val="600"/>
              </a:spcBef>
              <a:spcAft>
                <a:spcPts val="600"/>
              </a:spcAft>
              <a:buFontTx/>
              <a:buChar char="-"/>
            </a:pPr>
            <a:r>
              <a:rPr lang="en-IN" sz="1400" dirty="0"/>
              <a:t>Where certain economic activities are performed, and </a:t>
            </a:r>
          </a:p>
          <a:p>
            <a:pPr marL="628650" indent="-357188" algn="just">
              <a:spcBef>
                <a:spcPts val="600"/>
              </a:spcBef>
              <a:spcAft>
                <a:spcPts val="600"/>
              </a:spcAft>
              <a:buFontTx/>
              <a:buChar char="-"/>
            </a:pPr>
            <a:r>
              <a:rPr lang="en-IN" sz="1400" dirty="0"/>
              <a:t>Are subject to a special fiscal and regulatory regime.</a:t>
            </a:r>
          </a:p>
          <a:p>
            <a:pPr marL="290513" indent="-290513" algn="just">
              <a:spcBef>
                <a:spcPts val="600"/>
              </a:spcBef>
              <a:spcAft>
                <a:spcPts val="600"/>
              </a:spcAft>
              <a:buFont typeface="Wingdings" pitchFamily="2" charset="2"/>
              <a:buChar char="§"/>
            </a:pPr>
            <a:r>
              <a:rPr lang="en-IN" sz="1400" dirty="0"/>
              <a:t>The SEZ Act, 2005 (the SEZ Act) and the SEZ Rules, 2006 (‘the SEZ Rules’) were enacted with the following key objectives:-</a:t>
            </a:r>
          </a:p>
          <a:p>
            <a:pPr marL="628650" indent="-357188" algn="just">
              <a:spcBef>
                <a:spcPts val="600"/>
              </a:spcBef>
              <a:spcAft>
                <a:spcPts val="600"/>
              </a:spcAft>
              <a:buFontTx/>
              <a:buChar char="-"/>
            </a:pPr>
            <a:r>
              <a:rPr lang="en-IN" sz="1400" dirty="0"/>
              <a:t>generation of additional economic activity;</a:t>
            </a:r>
          </a:p>
          <a:p>
            <a:pPr marL="628650" indent="-357188" algn="just">
              <a:spcBef>
                <a:spcPts val="600"/>
              </a:spcBef>
              <a:spcAft>
                <a:spcPts val="600"/>
              </a:spcAft>
              <a:buFontTx/>
              <a:buChar char="-"/>
            </a:pPr>
            <a:r>
              <a:rPr lang="en-IN" sz="1400" dirty="0"/>
              <a:t>promotion of exports of goods and services;</a:t>
            </a:r>
          </a:p>
          <a:p>
            <a:pPr marL="628650" indent="-357188" algn="just">
              <a:spcBef>
                <a:spcPts val="600"/>
              </a:spcBef>
              <a:spcAft>
                <a:spcPts val="600"/>
              </a:spcAft>
              <a:buFontTx/>
              <a:buChar char="-"/>
            </a:pPr>
            <a:r>
              <a:rPr lang="en-IN" sz="1400" dirty="0"/>
              <a:t>promotion of investment from domestic and foreign sources;</a:t>
            </a:r>
          </a:p>
          <a:p>
            <a:pPr marL="628650" indent="-357188" algn="just">
              <a:spcBef>
                <a:spcPts val="600"/>
              </a:spcBef>
              <a:spcAft>
                <a:spcPts val="600"/>
              </a:spcAft>
              <a:buFontTx/>
              <a:buChar char="-"/>
            </a:pPr>
            <a:r>
              <a:rPr lang="en-IN" sz="1400" dirty="0"/>
              <a:t>creation of employment opportunities; and</a:t>
            </a:r>
          </a:p>
          <a:p>
            <a:pPr marL="628650" indent="-357188" algn="just">
              <a:spcBef>
                <a:spcPts val="600"/>
              </a:spcBef>
              <a:spcAft>
                <a:spcPts val="600"/>
              </a:spcAft>
              <a:buFontTx/>
              <a:buChar char="-"/>
            </a:pPr>
            <a:r>
              <a:rPr lang="en-IN" sz="1400" dirty="0"/>
              <a:t>development of infrastructure facilities.</a:t>
            </a:r>
          </a:p>
          <a:p>
            <a:endParaRPr lang="en-IN" sz="1400" dirty="0"/>
          </a:p>
        </p:txBody>
      </p:sp>
    </p:spTree>
    <p:extLst>
      <p:ext uri="{BB962C8B-B14F-4D97-AF65-F5344CB8AC3E}">
        <p14:creationId xmlns:p14="http://schemas.microsoft.com/office/powerpoint/2010/main" val="24893206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SEZ – Important Definitions/ Concepts</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7</a:t>
            </a:fld>
            <a:endParaRPr lang="en-IN" dirty="0"/>
          </a:p>
        </p:txBody>
      </p:sp>
      <p:sp>
        <p:nvSpPr>
          <p:cNvPr id="9" name="Content Placeholder 2">
            <a:extLst>
              <a:ext uri="{FF2B5EF4-FFF2-40B4-BE49-F238E27FC236}">
                <a16:creationId xmlns:a16="http://schemas.microsoft.com/office/drawing/2014/main" id="{331F7D5D-1321-42C9-9720-3C9EA67DE042}"/>
              </a:ext>
            </a:extLst>
          </p:cNvPr>
          <p:cNvSpPr>
            <a:spLocks noGrp="1"/>
          </p:cNvSpPr>
          <p:nvPr>
            <p:ph idx="1"/>
          </p:nvPr>
        </p:nvSpPr>
        <p:spPr>
          <a:xfrm>
            <a:off x="671708" y="1109273"/>
            <a:ext cx="7958397" cy="4845692"/>
          </a:xfrm>
        </p:spPr>
        <p:txBody>
          <a:bodyPr/>
          <a:lstStyle/>
          <a:p>
            <a:pPr>
              <a:lnSpc>
                <a:spcPct val="150000"/>
              </a:lnSpc>
            </a:pPr>
            <a:r>
              <a:rPr lang="en-US" altLang="en-US" sz="1400" b="1" dirty="0">
                <a:solidFill>
                  <a:prstClr val="black"/>
                </a:solidFill>
              </a:rPr>
              <a:t>Developer - </a:t>
            </a:r>
            <a:r>
              <a:rPr lang="en-IN" sz="1400" dirty="0"/>
              <a:t>“Developer” means a person who, or a State Government which, has been granted by the Central Government a letter of approval under sub-section (10) of section 3 and includes an Authority and a Co-Developer; </a:t>
            </a:r>
          </a:p>
          <a:p>
            <a:pPr>
              <a:lnSpc>
                <a:spcPct val="150000"/>
              </a:lnSpc>
            </a:pPr>
            <a:r>
              <a:rPr lang="en-IN" altLang="en-US" sz="1400" b="1" dirty="0">
                <a:solidFill>
                  <a:prstClr val="black"/>
                </a:solidFill>
              </a:rPr>
              <a:t>Co-Developer – </a:t>
            </a:r>
            <a:r>
              <a:rPr lang="en-IN" sz="1400" dirty="0"/>
              <a:t>"Co-Developer" means a person who, or a State Government which, has been granted by the Central Government a letter of approval under sub-section (12) of section 3;</a:t>
            </a:r>
            <a:endParaRPr lang="en-US" altLang="en-US" sz="1400" b="1" dirty="0">
              <a:solidFill>
                <a:prstClr val="black"/>
              </a:solidFill>
            </a:endParaRPr>
          </a:p>
          <a:p>
            <a:pPr>
              <a:lnSpc>
                <a:spcPct val="150000"/>
              </a:lnSpc>
            </a:pPr>
            <a:r>
              <a:rPr lang="en-US" altLang="en-US" sz="1400" b="1" dirty="0">
                <a:solidFill>
                  <a:prstClr val="black"/>
                </a:solidFill>
              </a:rPr>
              <a:t>Entrepreneur – </a:t>
            </a:r>
            <a:r>
              <a:rPr lang="en-IN" sz="1400" dirty="0"/>
              <a:t>“Entrepreneur” means a person who has been granted a letter of approval by the Development Commissioner under Sub-section (9) of Section 15</a:t>
            </a:r>
          </a:p>
          <a:p>
            <a:pPr>
              <a:lnSpc>
                <a:spcPct val="150000"/>
              </a:lnSpc>
            </a:pPr>
            <a:r>
              <a:rPr lang="en-IN" altLang="en-US" sz="1400" b="1" dirty="0">
                <a:solidFill>
                  <a:prstClr val="black"/>
                </a:solidFill>
              </a:rPr>
              <a:t>Manufacture –</a:t>
            </a:r>
            <a:r>
              <a:rPr lang="en-IN" sz="1400" dirty="0"/>
              <a:t>“manufacture” means to make, produce, fabricate, assemble, process or bring into existence, by hand or by machine, a new product having a distinctive name, character or use; and – shall include processes such as refrigeration, cutting, polishing, blending, repair, remaking, re-engineering and includes agriculture, aquaculture, animal husbandry, floriculture, horticulture, pisciculture, poultry, sericulture, viticulture and mining; </a:t>
            </a:r>
          </a:p>
          <a:p>
            <a:endParaRPr lang="en-IN" sz="1400" dirty="0"/>
          </a:p>
        </p:txBody>
      </p:sp>
    </p:spTree>
    <p:extLst>
      <p:ext uri="{BB962C8B-B14F-4D97-AF65-F5344CB8AC3E}">
        <p14:creationId xmlns:p14="http://schemas.microsoft.com/office/powerpoint/2010/main" val="29943088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SEZ – Important Definitions/ Concepts</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8</a:t>
            </a:fld>
            <a:endParaRPr lang="en-IN" dirty="0"/>
          </a:p>
        </p:txBody>
      </p:sp>
      <p:sp>
        <p:nvSpPr>
          <p:cNvPr id="9" name="Content Placeholder 2">
            <a:extLst>
              <a:ext uri="{FF2B5EF4-FFF2-40B4-BE49-F238E27FC236}">
                <a16:creationId xmlns:a16="http://schemas.microsoft.com/office/drawing/2014/main" id="{331F7D5D-1321-42C9-9720-3C9EA67DE042}"/>
              </a:ext>
            </a:extLst>
          </p:cNvPr>
          <p:cNvSpPr>
            <a:spLocks noGrp="1"/>
          </p:cNvSpPr>
          <p:nvPr>
            <p:ph idx="1"/>
          </p:nvPr>
        </p:nvSpPr>
        <p:spPr>
          <a:xfrm>
            <a:off x="596758" y="1004343"/>
            <a:ext cx="8202469" cy="5292048"/>
          </a:xfrm>
        </p:spPr>
        <p:txBody>
          <a:bodyPr/>
          <a:lstStyle/>
          <a:p>
            <a:pPr>
              <a:spcBef>
                <a:spcPts val="600"/>
              </a:spcBef>
              <a:spcAft>
                <a:spcPts val="600"/>
              </a:spcAft>
            </a:pPr>
            <a:r>
              <a:rPr lang="en-IN" altLang="en-US" sz="1400" b="1" dirty="0">
                <a:solidFill>
                  <a:prstClr val="black"/>
                </a:solidFill>
              </a:rPr>
              <a:t>Service – </a:t>
            </a:r>
            <a:r>
              <a:rPr lang="en-IN" sz="1400" dirty="0"/>
              <a:t>Service means such tradable service which </a:t>
            </a:r>
          </a:p>
          <a:p>
            <a:pPr marL="796925" lvl="1" indent="-342900">
              <a:spcBef>
                <a:spcPts val="600"/>
              </a:spcBef>
              <a:spcAft>
                <a:spcPts val="600"/>
              </a:spcAft>
              <a:buAutoNum type="alphaLcParenR"/>
            </a:pPr>
            <a:r>
              <a:rPr lang="en-IN" sz="1400" dirty="0"/>
              <a:t>Are covered under the General Agreement on Tariffs and Services annexed as IB to the Agreement establishing the World Trade Organisation concluded in at Marrakesh on 15th April, 1994; </a:t>
            </a:r>
          </a:p>
          <a:p>
            <a:pPr marL="796925" lvl="1" indent="-342900">
              <a:spcBef>
                <a:spcPts val="600"/>
              </a:spcBef>
              <a:spcAft>
                <a:spcPts val="600"/>
              </a:spcAft>
              <a:buAutoNum type="alphaLcParenR"/>
            </a:pPr>
            <a:r>
              <a:rPr lang="en-IN" sz="1400" dirty="0"/>
              <a:t>May be prescribed by the Central Government for the purposes of this Act; and</a:t>
            </a:r>
          </a:p>
          <a:p>
            <a:pPr marL="796925" lvl="1" indent="-342900">
              <a:spcBef>
                <a:spcPts val="600"/>
              </a:spcBef>
              <a:spcAft>
                <a:spcPts val="600"/>
              </a:spcAft>
              <a:buAutoNum type="alphaLcParenR"/>
            </a:pPr>
            <a:r>
              <a:rPr lang="en-IN" sz="1400" dirty="0"/>
              <a:t>Earn Foreign Exchange</a:t>
            </a:r>
            <a:endParaRPr lang="en-US" altLang="en-US" sz="1400" b="1" dirty="0">
              <a:solidFill>
                <a:prstClr val="black"/>
              </a:solidFill>
            </a:endParaRPr>
          </a:p>
          <a:p>
            <a:pPr>
              <a:spcBef>
                <a:spcPts val="600"/>
              </a:spcBef>
              <a:spcAft>
                <a:spcPts val="600"/>
              </a:spcAft>
            </a:pPr>
            <a:r>
              <a:rPr lang="en-US" altLang="en-US" sz="1400" b="1" dirty="0">
                <a:solidFill>
                  <a:prstClr val="black"/>
                </a:solidFill>
              </a:rPr>
              <a:t>Export Means</a:t>
            </a:r>
          </a:p>
          <a:p>
            <a:pPr marL="796925" lvl="1" indent="-342900">
              <a:spcBef>
                <a:spcPts val="600"/>
              </a:spcBef>
              <a:spcAft>
                <a:spcPts val="600"/>
              </a:spcAft>
              <a:buAutoNum type="alphaLcParenR"/>
            </a:pPr>
            <a:r>
              <a:rPr lang="en-IN" sz="1400" dirty="0"/>
              <a:t>Taking goods, or providing services, out of India from a Special Economic Zone, by land sea or air or by any other mode, whether physical or otherwise; or </a:t>
            </a:r>
          </a:p>
          <a:p>
            <a:pPr marL="796925" lvl="1" indent="-342900">
              <a:spcBef>
                <a:spcPts val="600"/>
              </a:spcBef>
              <a:spcAft>
                <a:spcPts val="600"/>
              </a:spcAft>
              <a:buAutoNum type="alphaLcParenR"/>
            </a:pPr>
            <a:r>
              <a:rPr lang="en-IN" sz="1400" dirty="0"/>
              <a:t>Supplying goods, or providing services, from Domestic Tariff Area to a unit or a developer; or </a:t>
            </a:r>
          </a:p>
          <a:p>
            <a:pPr marL="796925" lvl="1" indent="-342900">
              <a:spcBef>
                <a:spcPts val="600"/>
              </a:spcBef>
              <a:spcAft>
                <a:spcPts val="600"/>
              </a:spcAft>
              <a:buAutoNum type="alphaLcParenR"/>
            </a:pPr>
            <a:r>
              <a:rPr lang="en-IN" sz="1400" dirty="0"/>
              <a:t>Supplying goods, or providing services, from one unit to another or developer, in the same or different Special Economic Zone</a:t>
            </a:r>
          </a:p>
          <a:p>
            <a:pPr>
              <a:spcBef>
                <a:spcPts val="600"/>
              </a:spcBef>
              <a:spcAft>
                <a:spcPts val="600"/>
              </a:spcAft>
            </a:pPr>
            <a:r>
              <a:rPr lang="en-IN" altLang="en-US" sz="1400" b="1" dirty="0">
                <a:solidFill>
                  <a:prstClr val="black"/>
                </a:solidFill>
              </a:rPr>
              <a:t>SEZs can be categorised on basis of sector, function or location and required to have processing as well as non-processing area (it can be multi-product, specific sector or in a port or airport). </a:t>
            </a:r>
            <a:endParaRPr lang="en-US" altLang="en-US" sz="1400" b="1" dirty="0">
              <a:solidFill>
                <a:prstClr val="black"/>
              </a:solidFill>
            </a:endParaRPr>
          </a:p>
          <a:p>
            <a:pPr>
              <a:spcBef>
                <a:spcPts val="600"/>
              </a:spcBef>
              <a:spcAft>
                <a:spcPts val="600"/>
              </a:spcAft>
            </a:pPr>
            <a:r>
              <a:rPr lang="en-US" sz="1400" dirty="0"/>
              <a:t>An SEZ unit may be established for manufacturing of products or for rendering of services or for both</a:t>
            </a:r>
          </a:p>
          <a:p>
            <a:pPr marL="0" indent="0">
              <a:spcBef>
                <a:spcPts val="600"/>
              </a:spcBef>
              <a:buNone/>
            </a:pPr>
            <a:endParaRPr lang="en-US" altLang="en-US" sz="1400" b="1" dirty="0">
              <a:solidFill>
                <a:prstClr val="black"/>
              </a:solidFill>
            </a:endParaRPr>
          </a:p>
          <a:p>
            <a:endParaRPr lang="en-IN" sz="1400" dirty="0"/>
          </a:p>
        </p:txBody>
      </p:sp>
    </p:spTree>
    <p:extLst>
      <p:ext uri="{BB962C8B-B14F-4D97-AF65-F5344CB8AC3E}">
        <p14:creationId xmlns:p14="http://schemas.microsoft.com/office/powerpoint/2010/main" val="19519706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Institutional Framework and Constituents</a:t>
            </a:r>
            <a:endParaRPr lang="en-US" dirty="0"/>
          </a:p>
        </p:txBody>
      </p:sp>
      <p:sp>
        <p:nvSpPr>
          <p:cNvPr id="15" name="Slide Number Placeholder 5">
            <a:extLst>
              <a:ext uri="{FF2B5EF4-FFF2-40B4-BE49-F238E27FC236}">
                <a16:creationId xmlns:a16="http://schemas.microsoft.com/office/drawing/2014/main" id="{D2170811-D34C-476C-A108-9D795628CB84}"/>
              </a:ext>
            </a:extLst>
          </p:cNvPr>
          <p:cNvSpPr>
            <a:spLocks noGrp="1"/>
          </p:cNvSpPr>
          <p:nvPr>
            <p:ph type="sldNum" sz="quarter" idx="12"/>
          </p:nvPr>
        </p:nvSpPr>
        <p:spPr/>
        <p:txBody>
          <a:bodyPr/>
          <a:lstStyle/>
          <a:p>
            <a:fld id="{353CB433-A6EE-44F1-B9D3-A6E8EE95F9C9}" type="slidenum">
              <a:rPr lang="en-IN" smtClean="0"/>
              <a:t>9</a:t>
            </a:fld>
            <a:endParaRPr lang="en-IN" dirty="0"/>
          </a:p>
        </p:txBody>
      </p:sp>
      <p:sp>
        <p:nvSpPr>
          <p:cNvPr id="8" name="Content Placeholder 2">
            <a:extLst>
              <a:ext uri="{FF2B5EF4-FFF2-40B4-BE49-F238E27FC236}">
                <a16:creationId xmlns:a16="http://schemas.microsoft.com/office/drawing/2014/main" id="{FC2C6381-513E-4175-93F8-F939DB4263CD}"/>
              </a:ext>
            </a:extLst>
          </p:cNvPr>
          <p:cNvSpPr txBox="1">
            <a:spLocks/>
          </p:cNvSpPr>
          <p:nvPr/>
        </p:nvSpPr>
        <p:spPr>
          <a:xfrm>
            <a:off x="66393" y="1130082"/>
            <a:ext cx="8863295" cy="5226268"/>
          </a:xfrm>
          <a:prstGeom prst="rect">
            <a:avLst/>
          </a:prstGeom>
        </p:spPr>
        <p:txBody>
          <a:bodyPr vert="horz" lIns="91440" tIns="45720" rIns="91440" bIns="45720" rtlCol="0">
            <a:noAutofit/>
          </a:bodyPr>
          <a:lstStyle/>
          <a:p>
            <a:pPr marL="271462" algn="just">
              <a:lnSpc>
                <a:spcPct val="150000"/>
              </a:lnSpc>
            </a:pPr>
            <a:endParaRPr lang="en-IN" sz="1400" dirty="0">
              <a:cs typeface="Arial" panose="020B0604020202020204" pitchFamily="34" charset="0"/>
            </a:endParaRPr>
          </a:p>
        </p:txBody>
      </p:sp>
      <p:graphicFrame>
        <p:nvGraphicFramePr>
          <p:cNvPr id="12" name="Diagram 11">
            <a:extLst>
              <a:ext uri="{FF2B5EF4-FFF2-40B4-BE49-F238E27FC236}">
                <a16:creationId xmlns:a16="http://schemas.microsoft.com/office/drawing/2014/main" id="{63CB5D0D-60E8-44C2-B9FA-95EFDD58C0F9}"/>
              </a:ext>
            </a:extLst>
          </p:cNvPr>
          <p:cNvGraphicFramePr/>
          <p:nvPr>
            <p:extLst>
              <p:ext uri="{D42A27DB-BD31-4B8C-83A1-F6EECF244321}">
                <p14:modId xmlns:p14="http://schemas.microsoft.com/office/powerpoint/2010/main" val="2615759279"/>
              </p:ext>
            </p:extLst>
          </p:nvPr>
        </p:nvGraphicFramePr>
        <p:xfrm>
          <a:off x="771969" y="1130081"/>
          <a:ext cx="8580440" cy="5051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54776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Dhruva">
      <a:dk1>
        <a:sysClr val="windowText" lastClr="000000"/>
      </a:dk1>
      <a:lt1>
        <a:sysClr val="window" lastClr="FFFFFF"/>
      </a:lt1>
      <a:dk2>
        <a:srgbClr val="44546A"/>
      </a:dk2>
      <a:lt2>
        <a:srgbClr val="E7E6E6"/>
      </a:lt2>
      <a:accent1>
        <a:srgbClr val="597DA6"/>
      </a:accent1>
      <a:accent2>
        <a:srgbClr val="CC7F71"/>
      </a:accent2>
      <a:accent3>
        <a:srgbClr val="BBC9B7"/>
      </a:accent3>
      <a:accent4>
        <a:srgbClr val="F8A468"/>
      </a:accent4>
      <a:accent5>
        <a:srgbClr val="949494"/>
      </a:accent5>
      <a:accent6>
        <a:srgbClr val="F8B898"/>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18663</TotalTime>
  <Words>2713</Words>
  <Application>Microsoft Office PowerPoint</Application>
  <PresentationFormat>On-screen Show (4:3)</PresentationFormat>
  <Paragraphs>730</Paragraphs>
  <Slides>38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AppleSymbols</vt:lpstr>
      <vt:lpstr>Arial</vt:lpstr>
      <vt:lpstr>Calibri</vt:lpstr>
      <vt:lpstr>Calibri Light</vt:lpstr>
      <vt:lpstr>Courier New</vt:lpstr>
      <vt:lpstr>Wingdings</vt:lpstr>
      <vt:lpstr>Office Theme</vt:lpstr>
      <vt:lpstr>SEZ and STPI – Effective Business Vehicles</vt:lpstr>
      <vt:lpstr>Lifecycle of SEZ and STPI</vt:lpstr>
      <vt:lpstr>PowerPoint Presentation</vt:lpstr>
      <vt:lpstr>Legal Framework - SEZ</vt:lpstr>
      <vt:lpstr>PowerPoint Presentation</vt:lpstr>
      <vt:lpstr>SEZ - Background</vt:lpstr>
      <vt:lpstr>SEZ – Important Definitions/ Concepts</vt:lpstr>
      <vt:lpstr>SEZ – Important Definitions/ Concepts</vt:lpstr>
      <vt:lpstr>Institutional Framework and Constituents</vt:lpstr>
      <vt:lpstr>PowerPoint Presentation</vt:lpstr>
      <vt:lpstr>Setting up of an SEZ unit | Approval process</vt:lpstr>
      <vt:lpstr>PowerPoint Presentation</vt:lpstr>
      <vt:lpstr>Tax benefits - SEZ</vt:lpstr>
      <vt:lpstr>Income-tax benefits – SEZ Unit</vt:lpstr>
      <vt:lpstr>Certain conditions relating to SEZ unit</vt:lpstr>
      <vt:lpstr>Illustration – 20% criteria</vt:lpstr>
      <vt:lpstr>Illustration – Employee Transfer </vt:lpstr>
      <vt:lpstr>Indirect Tax benefits</vt:lpstr>
      <vt:lpstr>SEZ - Procurement</vt:lpstr>
      <vt:lpstr>SEZ - Sale</vt:lpstr>
      <vt:lpstr>PowerPoint Presentation</vt:lpstr>
      <vt:lpstr>Key questions</vt:lpstr>
      <vt:lpstr>Key aspects to be considered</vt:lpstr>
      <vt:lpstr>Specific Instructions </vt:lpstr>
      <vt:lpstr>Compliance requirements - SEZ</vt:lpstr>
      <vt:lpstr>PowerPoint Presentation</vt:lpstr>
      <vt:lpstr>Legal Framework - STPI</vt:lpstr>
      <vt:lpstr>Tax benefits - STPI</vt:lpstr>
      <vt:lpstr>STPI/ EOU - Procurement</vt:lpstr>
      <vt:lpstr>STPI/ EOU - Sale</vt:lpstr>
      <vt:lpstr>STP units are not bonded warehouses</vt:lpstr>
      <vt:lpstr>Impact of the notifications – 1/3 </vt:lpstr>
      <vt:lpstr>Impact of the notifications – 2/3 </vt:lpstr>
      <vt:lpstr>Impact of the notification – 3/3 </vt:lpstr>
      <vt:lpstr>Compliance requirements - STPI</vt:lpstr>
      <vt:lpstr>GST implications on IUTs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Kunal Bhende</dc:creator>
  <cp:lastModifiedBy>Dhruva</cp:lastModifiedBy>
  <cp:revision>1216</cp:revision>
  <cp:lastPrinted>2018-10-31T02:16:09Z</cp:lastPrinted>
  <dcterms:created xsi:type="dcterms:W3CDTF">2015-05-26T06:25:23Z</dcterms:created>
  <dcterms:modified xsi:type="dcterms:W3CDTF">2019-09-18T09:06:11Z</dcterms:modified>
</cp:coreProperties>
</file>