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45"/>
  </p:notesMasterIdLst>
  <p:sldIdLst>
    <p:sldId id="272" r:id="rId4"/>
    <p:sldId id="297" r:id="rId5"/>
    <p:sldId id="298" r:id="rId6"/>
    <p:sldId id="299" r:id="rId7"/>
    <p:sldId id="300" r:id="rId8"/>
    <p:sldId id="258" r:id="rId9"/>
    <p:sldId id="267" r:id="rId10"/>
    <p:sldId id="268" r:id="rId11"/>
    <p:sldId id="269" r:id="rId12"/>
    <p:sldId id="270" r:id="rId13"/>
    <p:sldId id="271" r:id="rId14"/>
    <p:sldId id="259" r:id="rId15"/>
    <p:sldId id="260" r:id="rId16"/>
    <p:sldId id="26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348" r:id="rId38"/>
    <p:sldId id="349" r:id="rId39"/>
    <p:sldId id="351" r:id="rId40"/>
    <p:sldId id="352" r:id="rId41"/>
    <p:sldId id="265" r:id="rId42"/>
    <p:sldId id="350" r:id="rId43"/>
    <p:sldId id="29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5B104-6B52-4F39-9F51-34437B83B868}" v="74" dt="2019-10-24T11:13:46.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kesh Shah" userId="88971fd2-ee03-4a23-a811-71744924b16b" providerId="ADAL" clId="{17A5B104-6B52-4F39-9F51-34437B83B868}"/>
    <pc:docChg chg="undo custSel addSld delSld modSld">
      <pc:chgData name="Mukesh Shah" userId="88971fd2-ee03-4a23-a811-71744924b16b" providerId="ADAL" clId="{17A5B104-6B52-4F39-9F51-34437B83B868}" dt="2019-10-24T11:14:36.896" v="7924" actId="20577"/>
      <pc:docMkLst>
        <pc:docMk/>
      </pc:docMkLst>
      <pc:sldChg chg="addSp modSp">
        <pc:chgData name="Mukesh Shah" userId="88971fd2-ee03-4a23-a811-71744924b16b" providerId="ADAL" clId="{17A5B104-6B52-4F39-9F51-34437B83B868}" dt="2019-10-24T11:14:36.896" v="7924" actId="20577"/>
        <pc:sldMkLst>
          <pc:docMk/>
          <pc:sldMk cId="315037421" sldId="256"/>
        </pc:sldMkLst>
        <pc:spChg chg="add mod">
          <ac:chgData name="Mukesh Shah" userId="88971fd2-ee03-4a23-a811-71744924b16b" providerId="ADAL" clId="{17A5B104-6B52-4F39-9F51-34437B83B868}" dt="2019-10-24T11:14:36.896" v="7924" actId="20577"/>
          <ac:spMkLst>
            <pc:docMk/>
            <pc:sldMk cId="315037421" sldId="256"/>
            <ac:spMk id="24" creationId="{923558EA-9751-4A81-A8B5-B60D0027C21A}"/>
          </ac:spMkLst>
        </pc:spChg>
        <pc:spChg chg="mod">
          <ac:chgData name="Mukesh Shah" userId="88971fd2-ee03-4a23-a811-71744924b16b" providerId="ADAL" clId="{17A5B104-6B52-4F39-9F51-34437B83B868}" dt="2019-10-24T11:13:01.032" v="7899" actId="114"/>
          <ac:spMkLst>
            <pc:docMk/>
            <pc:sldMk cId="315037421" sldId="256"/>
            <ac:spMk id="44" creationId="{80746B02-7F34-478E-AF0A-2FC6FDE0B16B}"/>
          </ac:spMkLst>
        </pc:spChg>
      </pc:sldChg>
      <pc:sldChg chg="del">
        <pc:chgData name="Mukesh Shah" userId="88971fd2-ee03-4a23-a811-71744924b16b" providerId="ADAL" clId="{17A5B104-6B52-4F39-9F51-34437B83B868}" dt="2019-10-24T08:26:23.259" v="6793" actId="2696"/>
        <pc:sldMkLst>
          <pc:docMk/>
          <pc:sldMk cId="3592939501" sldId="257"/>
        </pc:sldMkLst>
      </pc:sldChg>
      <pc:sldChg chg="addSp delSp modSp">
        <pc:chgData name="Mukesh Shah" userId="88971fd2-ee03-4a23-a811-71744924b16b" providerId="ADAL" clId="{17A5B104-6B52-4F39-9F51-34437B83B868}" dt="2019-10-24T11:09:06.788" v="7821" actId="207"/>
        <pc:sldMkLst>
          <pc:docMk/>
          <pc:sldMk cId="4258035865" sldId="258"/>
        </pc:sldMkLst>
        <pc:spChg chg="add mod">
          <ac:chgData name="Mukesh Shah" userId="88971fd2-ee03-4a23-a811-71744924b16b" providerId="ADAL" clId="{17A5B104-6B52-4F39-9F51-34437B83B868}" dt="2019-10-24T10:49:08.262" v="7636" actId="1036"/>
          <ac:spMkLst>
            <pc:docMk/>
            <pc:sldMk cId="4258035865" sldId="258"/>
            <ac:spMk id="7" creationId="{05E4001E-BBAD-442E-82C7-0DDCF2737E57}"/>
          </ac:spMkLst>
        </pc:spChg>
        <pc:spChg chg="del">
          <ac:chgData name="Mukesh Shah" userId="88971fd2-ee03-4a23-a811-71744924b16b" providerId="ADAL" clId="{17A5B104-6B52-4F39-9F51-34437B83B868}" dt="2019-10-24T05:46:24.057" v="0" actId="478"/>
          <ac:spMkLst>
            <pc:docMk/>
            <pc:sldMk cId="4258035865" sldId="258"/>
            <ac:spMk id="8" creationId="{C9795F33-D813-47E5-A54B-24556389259D}"/>
          </ac:spMkLst>
        </pc:spChg>
        <pc:spChg chg="add mod">
          <ac:chgData name="Mukesh Shah" userId="88971fd2-ee03-4a23-a811-71744924b16b" providerId="ADAL" clId="{17A5B104-6B52-4F39-9F51-34437B83B868}" dt="2019-10-24T10:49:08.262" v="7636" actId="1036"/>
          <ac:spMkLst>
            <pc:docMk/>
            <pc:sldMk cId="4258035865" sldId="258"/>
            <ac:spMk id="9" creationId="{F1BA0F17-D6C4-4144-8FA2-B8B3DAC0E17E}"/>
          </ac:spMkLst>
        </pc:spChg>
        <pc:spChg chg="add mod">
          <ac:chgData name="Mukesh Shah" userId="88971fd2-ee03-4a23-a811-71744924b16b" providerId="ADAL" clId="{17A5B104-6B52-4F39-9F51-34437B83B868}" dt="2019-10-24T10:49:08.262" v="7636" actId="1036"/>
          <ac:spMkLst>
            <pc:docMk/>
            <pc:sldMk cId="4258035865" sldId="258"/>
            <ac:spMk id="10" creationId="{7CA4A219-0719-4C6C-918B-8983D7A91FF2}"/>
          </ac:spMkLst>
        </pc:spChg>
        <pc:spChg chg="mod">
          <ac:chgData name="Mukesh Shah" userId="88971fd2-ee03-4a23-a811-71744924b16b" providerId="ADAL" clId="{17A5B104-6B52-4F39-9F51-34437B83B868}" dt="2019-10-24T11:09:06.788" v="7821" actId="207"/>
          <ac:spMkLst>
            <pc:docMk/>
            <pc:sldMk cId="4258035865" sldId="258"/>
            <ac:spMk id="22" creationId="{EC8382B9-7A90-43D9-B8A1-9E8ED6BE6538}"/>
          </ac:spMkLst>
        </pc:spChg>
        <pc:spChg chg="mod">
          <ac:chgData name="Mukesh Shah" userId="88971fd2-ee03-4a23-a811-71744924b16b" providerId="ADAL" clId="{17A5B104-6B52-4F39-9F51-34437B83B868}" dt="2019-10-24T06:22:34.019" v="42" actId="1076"/>
          <ac:spMkLst>
            <pc:docMk/>
            <pc:sldMk cId="4258035865" sldId="258"/>
            <ac:spMk id="26" creationId="{E1D80EC0-70DF-4D09-927D-AB76379A1021}"/>
          </ac:spMkLst>
        </pc:spChg>
        <pc:spChg chg="mod">
          <ac:chgData name="Mukesh Shah" userId="88971fd2-ee03-4a23-a811-71744924b16b" providerId="ADAL" clId="{17A5B104-6B52-4F39-9F51-34437B83B868}" dt="2019-10-24T10:48:39.707" v="7617" actId="20577"/>
          <ac:spMkLst>
            <pc:docMk/>
            <pc:sldMk cId="4258035865" sldId="258"/>
            <ac:spMk id="29" creationId="{38A88AFD-2915-42EE-9FB0-708519189004}"/>
          </ac:spMkLst>
        </pc:spChg>
        <pc:spChg chg="add mod">
          <ac:chgData name="Mukesh Shah" userId="88971fd2-ee03-4a23-a811-71744924b16b" providerId="ADAL" clId="{17A5B104-6B52-4F39-9F51-34437B83B868}" dt="2019-10-24T11:02:50.489" v="7752" actId="114"/>
          <ac:spMkLst>
            <pc:docMk/>
            <pc:sldMk cId="4258035865" sldId="258"/>
            <ac:spMk id="30" creationId="{1FBE9444-0CCF-407D-AFAD-5DD4063543E3}"/>
          </ac:spMkLst>
        </pc:spChg>
        <pc:spChg chg="add mod">
          <ac:chgData name="Mukesh Shah" userId="88971fd2-ee03-4a23-a811-71744924b16b" providerId="ADAL" clId="{17A5B104-6B52-4F39-9F51-34437B83B868}" dt="2019-10-24T10:49:55.526" v="7638" actId="20577"/>
          <ac:spMkLst>
            <pc:docMk/>
            <pc:sldMk cId="4258035865" sldId="258"/>
            <ac:spMk id="31" creationId="{60B2F2AB-D865-43EB-8E08-9A3EEB5EEA70}"/>
          </ac:spMkLst>
        </pc:spChg>
        <pc:cxnChg chg="add del mod">
          <ac:chgData name="Mukesh Shah" userId="88971fd2-ee03-4a23-a811-71744924b16b" providerId="ADAL" clId="{17A5B104-6B52-4F39-9F51-34437B83B868}" dt="2019-10-24T06:23:46.259" v="60" actId="478"/>
          <ac:cxnSpMkLst>
            <pc:docMk/>
            <pc:sldMk cId="4258035865" sldId="258"/>
            <ac:cxnSpMk id="3" creationId="{AB6254A0-E4FB-4754-AD82-C0A57887FB38}"/>
          </ac:cxnSpMkLst>
        </pc:cxnChg>
        <pc:cxnChg chg="add del mod">
          <ac:chgData name="Mukesh Shah" userId="88971fd2-ee03-4a23-a811-71744924b16b" providerId="ADAL" clId="{17A5B104-6B52-4F39-9F51-34437B83B868}" dt="2019-10-24T06:25:32.135" v="73" actId="478"/>
          <ac:cxnSpMkLst>
            <pc:docMk/>
            <pc:sldMk cId="4258035865" sldId="258"/>
            <ac:cxnSpMk id="5" creationId="{73A7E27D-D475-4514-8D82-D2D415E33199}"/>
          </ac:cxnSpMkLst>
        </pc:cxnChg>
        <pc:cxnChg chg="add del mod">
          <ac:chgData name="Mukesh Shah" userId="88971fd2-ee03-4a23-a811-71744924b16b" providerId="ADAL" clId="{17A5B104-6B52-4F39-9F51-34437B83B868}" dt="2019-10-24T06:25:32.135" v="73" actId="478"/>
          <ac:cxnSpMkLst>
            <pc:docMk/>
            <pc:sldMk cId="4258035865" sldId="258"/>
            <ac:cxnSpMk id="15" creationId="{0AE6532A-1167-45B7-A347-9288809CBFB7}"/>
          </ac:cxnSpMkLst>
        </pc:cxnChg>
        <pc:cxnChg chg="add mod">
          <ac:chgData name="Mukesh Shah" userId="88971fd2-ee03-4a23-a811-71744924b16b" providerId="ADAL" clId="{17A5B104-6B52-4F39-9F51-34437B83B868}" dt="2019-10-24T10:49:08.262" v="7636" actId="1036"/>
          <ac:cxnSpMkLst>
            <pc:docMk/>
            <pc:sldMk cId="4258035865" sldId="258"/>
            <ac:cxnSpMk id="18" creationId="{7EC5F8E9-DD23-4CB5-9ED7-46213C82E520}"/>
          </ac:cxnSpMkLst>
        </pc:cxnChg>
        <pc:cxnChg chg="add mod">
          <ac:chgData name="Mukesh Shah" userId="88971fd2-ee03-4a23-a811-71744924b16b" providerId="ADAL" clId="{17A5B104-6B52-4F39-9F51-34437B83B868}" dt="2019-10-24T10:49:08.262" v="7636" actId="1036"/>
          <ac:cxnSpMkLst>
            <pc:docMk/>
            <pc:sldMk cId="4258035865" sldId="258"/>
            <ac:cxnSpMk id="23" creationId="{6FACD1CF-073B-4BB7-B14C-48C640DE5331}"/>
          </ac:cxnSpMkLst>
        </pc:cxnChg>
        <pc:cxnChg chg="add mod">
          <ac:chgData name="Mukesh Shah" userId="88971fd2-ee03-4a23-a811-71744924b16b" providerId="ADAL" clId="{17A5B104-6B52-4F39-9F51-34437B83B868}" dt="2019-10-24T10:50:13.367" v="7647" actId="14100"/>
          <ac:cxnSpMkLst>
            <pc:docMk/>
            <pc:sldMk cId="4258035865" sldId="258"/>
            <ac:cxnSpMk id="32" creationId="{534922B9-7460-4596-954C-7577129AD746}"/>
          </ac:cxnSpMkLst>
        </pc:cxnChg>
        <pc:cxnChg chg="add mod">
          <ac:chgData name="Mukesh Shah" userId="88971fd2-ee03-4a23-a811-71744924b16b" providerId="ADAL" clId="{17A5B104-6B52-4F39-9F51-34437B83B868}" dt="2019-10-24T10:50:20.225" v="7648" actId="14100"/>
          <ac:cxnSpMkLst>
            <pc:docMk/>
            <pc:sldMk cId="4258035865" sldId="258"/>
            <ac:cxnSpMk id="35" creationId="{4DF522BC-8E22-450A-897A-B0472078FF97}"/>
          </ac:cxnSpMkLst>
        </pc:cxnChg>
        <pc:cxnChg chg="del mod">
          <ac:chgData name="Mukesh Shah" userId="88971fd2-ee03-4a23-a811-71744924b16b" providerId="ADAL" clId="{17A5B104-6B52-4F39-9F51-34437B83B868}" dt="2019-10-24T05:46:26.146" v="1" actId="478"/>
          <ac:cxnSpMkLst>
            <pc:docMk/>
            <pc:sldMk cId="4258035865" sldId="258"/>
            <ac:cxnSpMk id="37" creationId="{7B5BD86F-2701-4514-AF55-E03DC7181B67}"/>
          </ac:cxnSpMkLst>
        </pc:cxnChg>
      </pc:sldChg>
      <pc:sldChg chg="modSp">
        <pc:chgData name="Mukesh Shah" userId="88971fd2-ee03-4a23-a811-71744924b16b" providerId="ADAL" clId="{17A5B104-6B52-4F39-9F51-34437B83B868}" dt="2019-10-24T11:08:51.805" v="7820" actId="207"/>
        <pc:sldMkLst>
          <pc:docMk/>
          <pc:sldMk cId="3180652220" sldId="259"/>
        </pc:sldMkLst>
        <pc:spChg chg="mod">
          <ac:chgData name="Mukesh Shah" userId="88971fd2-ee03-4a23-a811-71744924b16b" providerId="ADAL" clId="{17A5B104-6B52-4F39-9F51-34437B83B868}" dt="2019-10-24T11:08:51.805" v="7820" actId="207"/>
          <ac:spMkLst>
            <pc:docMk/>
            <pc:sldMk cId="3180652220" sldId="259"/>
            <ac:spMk id="11" creationId="{3917C4A1-4369-4D41-B562-FABB2692DCC4}"/>
          </ac:spMkLst>
        </pc:spChg>
        <pc:spChg chg="mod">
          <ac:chgData name="Mukesh Shah" userId="88971fd2-ee03-4a23-a811-71744924b16b" providerId="ADAL" clId="{17A5B104-6B52-4F39-9F51-34437B83B868}" dt="2019-10-24T10:39:13.749" v="6925" actId="20577"/>
          <ac:spMkLst>
            <pc:docMk/>
            <pc:sldMk cId="3180652220" sldId="259"/>
            <ac:spMk id="46" creationId="{76BA56B5-8577-4208-BAF7-9B4F3C73D79E}"/>
          </ac:spMkLst>
        </pc:spChg>
        <pc:spChg chg="mod">
          <ac:chgData name="Mukesh Shah" userId="88971fd2-ee03-4a23-a811-71744924b16b" providerId="ADAL" clId="{17A5B104-6B52-4F39-9F51-34437B83B868}" dt="2019-10-24T10:38:32.931" v="6918" actId="20577"/>
          <ac:spMkLst>
            <pc:docMk/>
            <pc:sldMk cId="3180652220" sldId="259"/>
            <ac:spMk id="48" creationId="{2ED1010E-6D18-447A-831E-3B5D9198D70F}"/>
          </ac:spMkLst>
        </pc:spChg>
      </pc:sldChg>
      <pc:sldChg chg="modSp">
        <pc:chgData name="Mukesh Shah" userId="88971fd2-ee03-4a23-a811-71744924b16b" providerId="ADAL" clId="{17A5B104-6B52-4F39-9F51-34437B83B868}" dt="2019-10-24T11:08:18.194" v="7817" actId="115"/>
        <pc:sldMkLst>
          <pc:docMk/>
          <pc:sldMk cId="1198702752" sldId="260"/>
        </pc:sldMkLst>
        <pc:spChg chg="mod">
          <ac:chgData name="Mukesh Shah" userId="88971fd2-ee03-4a23-a811-71744924b16b" providerId="ADAL" clId="{17A5B104-6B52-4F39-9F51-34437B83B868}" dt="2019-10-24T11:08:18.194" v="7817" actId="115"/>
          <ac:spMkLst>
            <pc:docMk/>
            <pc:sldMk cId="1198702752" sldId="260"/>
            <ac:spMk id="6" creationId="{1720FCE8-18B1-48AA-B679-42E3B6BAA0F5}"/>
          </ac:spMkLst>
        </pc:spChg>
      </pc:sldChg>
      <pc:sldChg chg="addSp modSp">
        <pc:chgData name="Mukesh Shah" userId="88971fd2-ee03-4a23-a811-71744924b16b" providerId="ADAL" clId="{17A5B104-6B52-4F39-9F51-34437B83B868}" dt="2019-10-24T11:05:54.068" v="7760" actId="20577"/>
        <pc:sldMkLst>
          <pc:docMk/>
          <pc:sldMk cId="1490495529" sldId="262"/>
        </pc:sldMkLst>
        <pc:spChg chg="add mod">
          <ac:chgData name="Mukesh Shah" userId="88971fd2-ee03-4a23-a811-71744924b16b" providerId="ADAL" clId="{17A5B104-6B52-4F39-9F51-34437B83B868}" dt="2019-10-24T11:01:10.355" v="7707" actId="1076"/>
          <ac:spMkLst>
            <pc:docMk/>
            <pc:sldMk cId="1490495529" sldId="262"/>
            <ac:spMk id="3" creationId="{4B0A0BAC-415B-409B-AF67-7732DAE5B1AA}"/>
          </ac:spMkLst>
        </pc:spChg>
        <pc:spChg chg="add mod">
          <ac:chgData name="Mukesh Shah" userId="88971fd2-ee03-4a23-a811-71744924b16b" providerId="ADAL" clId="{17A5B104-6B52-4F39-9F51-34437B83B868}" dt="2019-10-24T10:58:05.320" v="7704" actId="20577"/>
          <ac:spMkLst>
            <pc:docMk/>
            <pc:sldMk cId="1490495529" sldId="262"/>
            <ac:spMk id="4" creationId="{A583AC97-7DC7-429B-8BF4-57CE40819659}"/>
          </ac:spMkLst>
        </pc:spChg>
        <pc:spChg chg="add mod">
          <ac:chgData name="Mukesh Shah" userId="88971fd2-ee03-4a23-a811-71744924b16b" providerId="ADAL" clId="{17A5B104-6B52-4F39-9F51-34437B83B868}" dt="2019-10-24T10:58:12.373" v="7706" actId="20577"/>
          <ac:spMkLst>
            <pc:docMk/>
            <pc:sldMk cId="1490495529" sldId="262"/>
            <ac:spMk id="5" creationId="{F3E9B8FC-EF31-4A23-947C-78948D3857CF}"/>
          </ac:spMkLst>
        </pc:spChg>
        <pc:spChg chg="add mod">
          <ac:chgData name="Mukesh Shah" userId="88971fd2-ee03-4a23-a811-71744924b16b" providerId="ADAL" clId="{17A5B104-6B52-4F39-9F51-34437B83B868}" dt="2019-10-24T11:01:18.055" v="7713" actId="20577"/>
          <ac:spMkLst>
            <pc:docMk/>
            <pc:sldMk cId="1490495529" sldId="262"/>
            <ac:spMk id="6" creationId="{7CCC84C6-9968-4D05-B887-6EC635DF68D7}"/>
          </ac:spMkLst>
        </pc:spChg>
        <pc:spChg chg="mod">
          <ac:chgData name="Mukesh Shah" userId="88971fd2-ee03-4a23-a811-71744924b16b" providerId="ADAL" clId="{17A5B104-6B52-4F39-9F51-34437B83B868}" dt="2019-10-24T11:05:54.068" v="7760" actId="20577"/>
          <ac:spMkLst>
            <pc:docMk/>
            <pc:sldMk cId="1490495529" sldId="262"/>
            <ac:spMk id="12" creationId="{CDD99DF0-CA9A-4A25-A56F-C67A05453980}"/>
          </ac:spMkLst>
        </pc:spChg>
      </pc:sldChg>
      <pc:sldChg chg="del">
        <pc:chgData name="Mukesh Shah" userId="88971fd2-ee03-4a23-a811-71744924b16b" providerId="ADAL" clId="{17A5B104-6B52-4F39-9F51-34437B83B868}" dt="2019-10-24T08:27:00.357" v="6794" actId="2696"/>
        <pc:sldMkLst>
          <pc:docMk/>
          <pc:sldMk cId="510924592" sldId="263"/>
        </pc:sldMkLst>
      </pc:sldChg>
      <pc:sldChg chg="del">
        <pc:chgData name="Mukesh Shah" userId="88971fd2-ee03-4a23-a811-71744924b16b" providerId="ADAL" clId="{17A5B104-6B52-4F39-9F51-34437B83B868}" dt="2019-10-24T08:27:01.739" v="6795" actId="2696"/>
        <pc:sldMkLst>
          <pc:docMk/>
          <pc:sldMk cId="3798249904" sldId="264"/>
        </pc:sldMkLst>
      </pc:sldChg>
      <pc:sldChg chg="del">
        <pc:chgData name="Mukesh Shah" userId="88971fd2-ee03-4a23-a811-71744924b16b" providerId="ADAL" clId="{17A5B104-6B52-4F39-9F51-34437B83B868}" dt="2019-10-24T08:27:02.444" v="6796" actId="2696"/>
        <pc:sldMkLst>
          <pc:docMk/>
          <pc:sldMk cId="3362380334" sldId="265"/>
        </pc:sldMkLst>
      </pc:sldChg>
      <pc:sldChg chg="addSp modSp">
        <pc:chgData name="Mukesh Shah" userId="88971fd2-ee03-4a23-a811-71744924b16b" providerId="ADAL" clId="{17A5B104-6B52-4F39-9F51-34437B83B868}" dt="2019-10-24T11:07:54.674" v="7816" actId="20577"/>
        <pc:sldMkLst>
          <pc:docMk/>
          <pc:sldMk cId="1666910991" sldId="266"/>
        </pc:sldMkLst>
        <pc:spChg chg="add mod">
          <ac:chgData name="Mukesh Shah" userId="88971fd2-ee03-4a23-a811-71744924b16b" providerId="ADAL" clId="{17A5B104-6B52-4F39-9F51-34437B83B868}" dt="2019-10-24T11:07:06.077" v="7794" actId="6549"/>
          <ac:spMkLst>
            <pc:docMk/>
            <pc:sldMk cId="1666910991" sldId="266"/>
            <ac:spMk id="3" creationId="{5FE44412-60EE-4A0C-A693-5CB12299086D}"/>
          </ac:spMkLst>
        </pc:spChg>
        <pc:spChg chg="mod">
          <ac:chgData name="Mukesh Shah" userId="88971fd2-ee03-4a23-a811-71744924b16b" providerId="ADAL" clId="{17A5B104-6B52-4F39-9F51-34437B83B868}" dt="2019-10-24T11:07:54.674" v="7816" actId="20577"/>
          <ac:spMkLst>
            <pc:docMk/>
            <pc:sldMk cId="1666910991" sldId="266"/>
            <ac:spMk id="12" creationId="{CDD99DF0-CA9A-4A25-A56F-C67A05453980}"/>
          </ac:spMkLst>
        </pc:spChg>
      </pc:sldChg>
      <pc:sldChg chg="addSp delSp modSp add">
        <pc:chgData name="Mukesh Shah" userId="88971fd2-ee03-4a23-a811-71744924b16b" providerId="ADAL" clId="{17A5B104-6B52-4F39-9F51-34437B83B868}" dt="2019-10-24T11:10:47.915" v="7825" actId="20577"/>
        <pc:sldMkLst>
          <pc:docMk/>
          <pc:sldMk cId="1883374934" sldId="267"/>
        </pc:sldMkLst>
        <pc:spChg chg="del">
          <ac:chgData name="Mukesh Shah" userId="88971fd2-ee03-4a23-a811-71744924b16b" providerId="ADAL" clId="{17A5B104-6B52-4F39-9F51-34437B83B868}" dt="2019-10-24T06:41:50.403" v="581" actId="478"/>
          <ac:spMkLst>
            <pc:docMk/>
            <pc:sldMk cId="1883374934" sldId="267"/>
            <ac:spMk id="7" creationId="{05E4001E-BBAD-442E-82C7-0DDCF2737E57}"/>
          </ac:spMkLst>
        </pc:spChg>
        <pc:spChg chg="del">
          <ac:chgData name="Mukesh Shah" userId="88971fd2-ee03-4a23-a811-71744924b16b" providerId="ADAL" clId="{17A5B104-6B52-4F39-9F51-34437B83B868}" dt="2019-10-24T06:41:45.870" v="579" actId="478"/>
          <ac:spMkLst>
            <pc:docMk/>
            <pc:sldMk cId="1883374934" sldId="267"/>
            <ac:spMk id="9" creationId="{F1BA0F17-D6C4-4144-8FA2-B8B3DAC0E17E}"/>
          </ac:spMkLst>
        </pc:spChg>
        <pc:spChg chg="del">
          <ac:chgData name="Mukesh Shah" userId="88971fd2-ee03-4a23-a811-71744924b16b" providerId="ADAL" clId="{17A5B104-6B52-4F39-9F51-34437B83B868}" dt="2019-10-24T06:42:00.672" v="583" actId="478"/>
          <ac:spMkLst>
            <pc:docMk/>
            <pc:sldMk cId="1883374934" sldId="267"/>
            <ac:spMk id="10" creationId="{7CA4A219-0719-4C6C-918B-8983D7A91FF2}"/>
          </ac:spMkLst>
        </pc:spChg>
        <pc:spChg chg="add del mod">
          <ac:chgData name="Mukesh Shah" userId="88971fd2-ee03-4a23-a811-71744924b16b" providerId="ADAL" clId="{17A5B104-6B52-4F39-9F51-34437B83B868}" dt="2019-10-24T06:45:19.002" v="611" actId="478"/>
          <ac:spMkLst>
            <pc:docMk/>
            <pc:sldMk cId="1883374934" sldId="267"/>
            <ac:spMk id="14" creationId="{529DC5E9-DC62-49A7-9EB7-0A6A45B744D4}"/>
          </ac:spMkLst>
        </pc:spChg>
        <pc:spChg chg="mod">
          <ac:chgData name="Mukesh Shah" userId="88971fd2-ee03-4a23-a811-71744924b16b" providerId="ADAL" clId="{17A5B104-6B52-4F39-9F51-34437B83B868}" dt="2019-10-24T07:14:55.026" v="2981" actId="20577"/>
          <ac:spMkLst>
            <pc:docMk/>
            <pc:sldMk cId="1883374934" sldId="267"/>
            <ac:spMk id="22" creationId="{EC8382B9-7A90-43D9-B8A1-9E8ED6BE6538}"/>
          </ac:spMkLst>
        </pc:spChg>
        <pc:spChg chg="add del mod">
          <ac:chgData name="Mukesh Shah" userId="88971fd2-ee03-4a23-a811-71744924b16b" providerId="ADAL" clId="{17A5B104-6B52-4F39-9F51-34437B83B868}" dt="2019-10-24T10:50:53.791" v="7660" actId="20577"/>
          <ac:spMkLst>
            <pc:docMk/>
            <pc:sldMk cId="1883374934" sldId="267"/>
            <ac:spMk id="26" creationId="{E1D80EC0-70DF-4D09-927D-AB76379A1021}"/>
          </ac:spMkLst>
        </pc:spChg>
        <pc:spChg chg="del mod">
          <ac:chgData name="Mukesh Shah" userId="88971fd2-ee03-4a23-a811-71744924b16b" providerId="ADAL" clId="{17A5B104-6B52-4F39-9F51-34437B83B868}" dt="2019-10-24T06:44:25.302" v="589" actId="478"/>
          <ac:spMkLst>
            <pc:docMk/>
            <pc:sldMk cId="1883374934" sldId="267"/>
            <ac:spMk id="29" creationId="{38A88AFD-2915-42EE-9FB0-708519189004}"/>
          </ac:spMkLst>
        </pc:spChg>
        <pc:spChg chg="mod">
          <ac:chgData name="Mukesh Shah" userId="88971fd2-ee03-4a23-a811-71744924b16b" providerId="ADAL" clId="{17A5B104-6B52-4F39-9F51-34437B83B868}" dt="2019-10-24T11:10:47.915" v="7825" actId="20577"/>
          <ac:spMkLst>
            <pc:docMk/>
            <pc:sldMk cId="1883374934" sldId="267"/>
            <ac:spMk id="30" creationId="{1FBE9444-0CCF-407D-AFAD-5DD4063543E3}"/>
          </ac:spMkLst>
        </pc:spChg>
        <pc:spChg chg="del mod">
          <ac:chgData name="Mukesh Shah" userId="88971fd2-ee03-4a23-a811-71744924b16b" providerId="ADAL" clId="{17A5B104-6B52-4F39-9F51-34437B83B868}" dt="2019-10-24T06:44:37.851" v="592" actId="478"/>
          <ac:spMkLst>
            <pc:docMk/>
            <pc:sldMk cId="1883374934" sldId="267"/>
            <ac:spMk id="31" creationId="{60B2F2AB-D865-43EB-8E08-9A3EEB5EEA70}"/>
          </ac:spMkLst>
        </pc:spChg>
        <pc:cxnChg chg="del mod">
          <ac:chgData name="Mukesh Shah" userId="88971fd2-ee03-4a23-a811-71744924b16b" providerId="ADAL" clId="{17A5B104-6B52-4F39-9F51-34437B83B868}" dt="2019-10-24T06:41:48.485" v="580" actId="478"/>
          <ac:cxnSpMkLst>
            <pc:docMk/>
            <pc:sldMk cId="1883374934" sldId="267"/>
            <ac:cxnSpMk id="18" creationId="{7EC5F8E9-DD23-4CB5-9ED7-46213C82E520}"/>
          </ac:cxnSpMkLst>
        </pc:cxnChg>
        <pc:cxnChg chg="del mod">
          <ac:chgData name="Mukesh Shah" userId="88971fd2-ee03-4a23-a811-71744924b16b" providerId="ADAL" clId="{17A5B104-6B52-4F39-9F51-34437B83B868}" dt="2019-10-24T06:41:53.347" v="582" actId="478"/>
          <ac:cxnSpMkLst>
            <pc:docMk/>
            <pc:sldMk cId="1883374934" sldId="267"/>
            <ac:cxnSpMk id="23" creationId="{6FACD1CF-073B-4BB7-B14C-48C640DE5331}"/>
          </ac:cxnSpMkLst>
        </pc:cxnChg>
        <pc:cxnChg chg="del">
          <ac:chgData name="Mukesh Shah" userId="88971fd2-ee03-4a23-a811-71744924b16b" providerId="ADAL" clId="{17A5B104-6B52-4F39-9F51-34437B83B868}" dt="2019-10-24T06:41:45.870" v="579" actId="478"/>
          <ac:cxnSpMkLst>
            <pc:docMk/>
            <pc:sldMk cId="1883374934" sldId="267"/>
            <ac:cxnSpMk id="32" creationId="{534922B9-7460-4596-954C-7577129AD746}"/>
          </ac:cxnSpMkLst>
        </pc:cxnChg>
        <pc:cxnChg chg="del">
          <ac:chgData name="Mukesh Shah" userId="88971fd2-ee03-4a23-a811-71744924b16b" providerId="ADAL" clId="{17A5B104-6B52-4F39-9F51-34437B83B868}" dt="2019-10-24T06:42:03.052" v="584" actId="478"/>
          <ac:cxnSpMkLst>
            <pc:docMk/>
            <pc:sldMk cId="1883374934" sldId="267"/>
            <ac:cxnSpMk id="35" creationId="{4DF522BC-8E22-450A-897A-B0472078FF97}"/>
          </ac:cxnSpMkLst>
        </pc:cxnChg>
      </pc:sldChg>
      <pc:sldChg chg="addSp delSp modSp add">
        <pc:chgData name="Mukesh Shah" userId="88971fd2-ee03-4a23-a811-71744924b16b" providerId="ADAL" clId="{17A5B104-6B52-4F39-9F51-34437B83B868}" dt="2019-10-24T11:11:20.249" v="7862" actId="20577"/>
        <pc:sldMkLst>
          <pc:docMk/>
          <pc:sldMk cId="83263813" sldId="268"/>
        </pc:sldMkLst>
        <pc:spChg chg="add del">
          <ac:chgData name="Mukesh Shah" userId="88971fd2-ee03-4a23-a811-71744924b16b" providerId="ADAL" clId="{17A5B104-6B52-4F39-9F51-34437B83B868}" dt="2019-10-24T07:15:42.823" v="3019"/>
          <ac:spMkLst>
            <pc:docMk/>
            <pc:sldMk cId="83263813" sldId="268"/>
            <ac:spMk id="2" creationId="{023B8815-6613-4B13-B1F2-7D375F3641D3}"/>
          </ac:spMkLst>
        </pc:spChg>
        <pc:spChg chg="add del">
          <ac:chgData name="Mukesh Shah" userId="88971fd2-ee03-4a23-a811-71744924b16b" providerId="ADAL" clId="{17A5B104-6B52-4F39-9F51-34437B83B868}" dt="2019-10-24T10:50:59.200" v="7661" actId="478"/>
          <ac:spMkLst>
            <pc:docMk/>
            <pc:sldMk cId="83263813" sldId="268"/>
            <ac:spMk id="6" creationId="{5625B69C-54AE-4F7F-98CC-780043553975}"/>
          </ac:spMkLst>
        </pc:spChg>
        <pc:spChg chg="add">
          <ac:chgData name="Mukesh Shah" userId="88971fd2-ee03-4a23-a811-71744924b16b" providerId="ADAL" clId="{17A5B104-6B52-4F39-9F51-34437B83B868}" dt="2019-10-24T10:50:59.535" v="7662"/>
          <ac:spMkLst>
            <pc:docMk/>
            <pc:sldMk cId="83263813" sldId="268"/>
            <ac:spMk id="7" creationId="{CEFB6D3A-809E-4752-AE1F-C8B5165E46AE}"/>
          </ac:spMkLst>
        </pc:spChg>
        <pc:spChg chg="mod">
          <ac:chgData name="Mukesh Shah" userId="88971fd2-ee03-4a23-a811-71744924b16b" providerId="ADAL" clId="{17A5B104-6B52-4F39-9F51-34437B83B868}" dt="2019-10-24T07:15:07.108" v="2993" actId="20577"/>
          <ac:spMkLst>
            <pc:docMk/>
            <pc:sldMk cId="83263813" sldId="268"/>
            <ac:spMk id="22" creationId="{EC8382B9-7A90-43D9-B8A1-9E8ED6BE6538}"/>
          </ac:spMkLst>
        </pc:spChg>
        <pc:spChg chg="del mod">
          <ac:chgData name="Mukesh Shah" userId="88971fd2-ee03-4a23-a811-71744924b16b" providerId="ADAL" clId="{17A5B104-6B52-4F39-9F51-34437B83B868}" dt="2019-10-24T08:13:46.640" v="5800" actId="478"/>
          <ac:spMkLst>
            <pc:docMk/>
            <pc:sldMk cId="83263813" sldId="268"/>
            <ac:spMk id="26" creationId="{E1D80EC0-70DF-4D09-927D-AB76379A1021}"/>
          </ac:spMkLst>
        </pc:spChg>
        <pc:spChg chg="mod">
          <ac:chgData name="Mukesh Shah" userId="88971fd2-ee03-4a23-a811-71744924b16b" providerId="ADAL" clId="{17A5B104-6B52-4F39-9F51-34437B83B868}" dt="2019-10-24T11:11:20.249" v="7862" actId="20577"/>
          <ac:spMkLst>
            <pc:docMk/>
            <pc:sldMk cId="83263813" sldId="268"/>
            <ac:spMk id="30" creationId="{1FBE9444-0CCF-407D-AFAD-5DD4063543E3}"/>
          </ac:spMkLst>
        </pc:spChg>
      </pc:sldChg>
      <pc:sldChg chg="addSp delSp modSp add">
        <pc:chgData name="Mukesh Shah" userId="88971fd2-ee03-4a23-a811-71744924b16b" providerId="ADAL" clId="{17A5B104-6B52-4F39-9F51-34437B83B868}" dt="2019-10-24T11:11:35.869" v="7877" actId="20577"/>
        <pc:sldMkLst>
          <pc:docMk/>
          <pc:sldMk cId="1574124799" sldId="269"/>
        </pc:sldMkLst>
        <pc:spChg chg="add del">
          <ac:chgData name="Mukesh Shah" userId="88971fd2-ee03-4a23-a811-71744924b16b" providerId="ADAL" clId="{17A5B104-6B52-4F39-9F51-34437B83B868}" dt="2019-10-24T07:41:57.352" v="4475"/>
          <ac:spMkLst>
            <pc:docMk/>
            <pc:sldMk cId="1574124799" sldId="269"/>
            <ac:spMk id="2" creationId="{99D8D0FD-71C3-46DE-B371-FB26D9428CEB}"/>
          </ac:spMkLst>
        </pc:spChg>
        <pc:spChg chg="add del">
          <ac:chgData name="Mukesh Shah" userId="88971fd2-ee03-4a23-a811-71744924b16b" providerId="ADAL" clId="{17A5B104-6B52-4F39-9F51-34437B83B868}" dt="2019-10-24T10:51:01.812" v="7663" actId="478"/>
          <ac:spMkLst>
            <pc:docMk/>
            <pc:sldMk cId="1574124799" sldId="269"/>
            <ac:spMk id="6" creationId="{7F21AFE5-547E-4490-A450-C11076EF7D8C}"/>
          </ac:spMkLst>
        </pc:spChg>
        <pc:spChg chg="add">
          <ac:chgData name="Mukesh Shah" userId="88971fd2-ee03-4a23-a811-71744924b16b" providerId="ADAL" clId="{17A5B104-6B52-4F39-9F51-34437B83B868}" dt="2019-10-24T10:51:02.180" v="7664"/>
          <ac:spMkLst>
            <pc:docMk/>
            <pc:sldMk cId="1574124799" sldId="269"/>
            <ac:spMk id="7" creationId="{2DCDB8FB-EDCA-4351-AE0E-8E2E8761B6CF}"/>
          </ac:spMkLst>
        </pc:spChg>
        <pc:spChg chg="del">
          <ac:chgData name="Mukesh Shah" userId="88971fd2-ee03-4a23-a811-71744924b16b" providerId="ADAL" clId="{17A5B104-6B52-4F39-9F51-34437B83B868}" dt="2019-10-24T08:13:49.917" v="5802" actId="478"/>
          <ac:spMkLst>
            <pc:docMk/>
            <pc:sldMk cId="1574124799" sldId="269"/>
            <ac:spMk id="26" creationId="{E1D80EC0-70DF-4D09-927D-AB76379A1021}"/>
          </ac:spMkLst>
        </pc:spChg>
        <pc:spChg chg="mod">
          <ac:chgData name="Mukesh Shah" userId="88971fd2-ee03-4a23-a811-71744924b16b" providerId="ADAL" clId="{17A5B104-6B52-4F39-9F51-34437B83B868}" dt="2019-10-24T11:11:35.869" v="7877" actId="20577"/>
          <ac:spMkLst>
            <pc:docMk/>
            <pc:sldMk cId="1574124799" sldId="269"/>
            <ac:spMk id="30" creationId="{1FBE9444-0CCF-407D-AFAD-5DD4063543E3}"/>
          </ac:spMkLst>
        </pc:spChg>
      </pc:sldChg>
      <pc:sldChg chg="addSp delSp modSp add">
        <pc:chgData name="Mukesh Shah" userId="88971fd2-ee03-4a23-a811-71744924b16b" providerId="ADAL" clId="{17A5B104-6B52-4F39-9F51-34437B83B868}" dt="2019-10-24T11:12:04.315" v="7896" actId="20577"/>
        <pc:sldMkLst>
          <pc:docMk/>
          <pc:sldMk cId="433631068" sldId="270"/>
        </pc:sldMkLst>
        <pc:spChg chg="add del">
          <ac:chgData name="Mukesh Shah" userId="88971fd2-ee03-4a23-a811-71744924b16b" providerId="ADAL" clId="{17A5B104-6B52-4F39-9F51-34437B83B868}" dt="2019-10-24T10:51:05.364" v="7665" actId="478"/>
          <ac:spMkLst>
            <pc:docMk/>
            <pc:sldMk cId="433631068" sldId="270"/>
            <ac:spMk id="5" creationId="{C8E18016-C4D4-46EB-9EAB-2E4E1D56AA64}"/>
          </ac:spMkLst>
        </pc:spChg>
        <pc:spChg chg="add del">
          <ac:chgData name="Mukesh Shah" userId="88971fd2-ee03-4a23-a811-71744924b16b" providerId="ADAL" clId="{17A5B104-6B52-4F39-9F51-34437B83B868}" dt="2019-10-24T08:13:58.045" v="5807"/>
          <ac:spMkLst>
            <pc:docMk/>
            <pc:sldMk cId="433631068" sldId="270"/>
            <ac:spMk id="6" creationId="{B23DC30D-BD9C-4501-BB4C-C020C6DC7A55}"/>
          </ac:spMkLst>
        </pc:spChg>
        <pc:spChg chg="add">
          <ac:chgData name="Mukesh Shah" userId="88971fd2-ee03-4a23-a811-71744924b16b" providerId="ADAL" clId="{17A5B104-6B52-4F39-9F51-34437B83B868}" dt="2019-10-24T10:51:05.726" v="7666"/>
          <ac:spMkLst>
            <pc:docMk/>
            <pc:sldMk cId="433631068" sldId="270"/>
            <ac:spMk id="7" creationId="{2AE8B5F5-2C27-451D-A24E-7318F8A372C8}"/>
          </ac:spMkLst>
        </pc:spChg>
        <pc:spChg chg="del">
          <ac:chgData name="Mukesh Shah" userId="88971fd2-ee03-4a23-a811-71744924b16b" providerId="ADAL" clId="{17A5B104-6B52-4F39-9F51-34437B83B868}" dt="2019-10-24T08:13:52.662" v="5804" actId="478"/>
          <ac:spMkLst>
            <pc:docMk/>
            <pc:sldMk cId="433631068" sldId="270"/>
            <ac:spMk id="26" creationId="{E1D80EC0-70DF-4D09-927D-AB76379A1021}"/>
          </ac:spMkLst>
        </pc:spChg>
        <pc:spChg chg="mod">
          <ac:chgData name="Mukesh Shah" userId="88971fd2-ee03-4a23-a811-71744924b16b" providerId="ADAL" clId="{17A5B104-6B52-4F39-9F51-34437B83B868}" dt="2019-10-24T11:12:04.315" v="7896" actId="20577"/>
          <ac:spMkLst>
            <pc:docMk/>
            <pc:sldMk cId="433631068" sldId="270"/>
            <ac:spMk id="30" creationId="{1FBE9444-0CCF-407D-AFAD-5DD4063543E3}"/>
          </ac:spMkLst>
        </pc:spChg>
      </pc:sldChg>
      <pc:sldChg chg="modSp add">
        <pc:chgData name="Mukesh Shah" userId="88971fd2-ee03-4a23-a811-71744924b16b" providerId="ADAL" clId="{17A5B104-6B52-4F39-9F51-34437B83B868}" dt="2019-10-24T10:51:23.684" v="7683" actId="20577"/>
        <pc:sldMkLst>
          <pc:docMk/>
          <pc:sldMk cId="798238841" sldId="271"/>
        </pc:sldMkLst>
        <pc:spChg chg="mod">
          <ac:chgData name="Mukesh Shah" userId="88971fd2-ee03-4a23-a811-71744924b16b" providerId="ADAL" clId="{17A5B104-6B52-4F39-9F51-34437B83B868}" dt="2019-10-24T10:51:23.684" v="7683" actId="20577"/>
          <ac:spMkLst>
            <pc:docMk/>
            <pc:sldMk cId="798238841" sldId="271"/>
            <ac:spMk id="5" creationId="{C8E18016-C4D4-46EB-9EAB-2E4E1D56AA64}"/>
          </ac:spMkLst>
        </pc:spChg>
        <pc:spChg chg="mod">
          <ac:chgData name="Mukesh Shah" userId="88971fd2-ee03-4a23-a811-71744924b16b" providerId="ADAL" clId="{17A5B104-6B52-4F39-9F51-34437B83B868}" dt="2019-10-24T10:35:33.543" v="6820" actId="113"/>
          <ac:spMkLst>
            <pc:docMk/>
            <pc:sldMk cId="798238841" sldId="271"/>
            <ac:spMk id="30" creationId="{1FBE9444-0CCF-407D-AFAD-5DD4063543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1E501-811B-42CD-8E4E-42ED56E2B47E}" type="datetimeFigureOut">
              <a:rPr lang="en-US" smtClean="0"/>
              <a:t>12/11/2019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571D2-BEEE-43A0-B64A-C7909DAC2E98}" type="slidenum">
              <a:rPr lang="en-US" smtClean="0"/>
              <a:t>‹#›</a:t>
            </a:fld>
            <a:endParaRPr lang="en-US"/>
          </a:p>
        </p:txBody>
      </p:sp>
    </p:spTree>
    <p:extLst>
      <p:ext uri="{BB962C8B-B14F-4D97-AF65-F5344CB8AC3E}">
        <p14:creationId xmlns:p14="http://schemas.microsoft.com/office/powerpoint/2010/main" val="386738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CAEF4-5899-A844-9568-EE7B4C82F48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8768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CAEF4-5899-A844-9568-EE7B4C82F484}" type="slidenum">
              <a:rPr lang="en-US" smtClean="0"/>
              <a:pPr/>
              <a:t>3</a:t>
            </a:fld>
            <a:endParaRPr lang="en-US"/>
          </a:p>
        </p:txBody>
      </p:sp>
    </p:spTree>
    <p:extLst>
      <p:ext uri="{BB962C8B-B14F-4D97-AF65-F5344CB8AC3E}">
        <p14:creationId xmlns:p14="http://schemas.microsoft.com/office/powerpoint/2010/main" val="1337527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022966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820891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38CAEF4-5899-A844-9568-EE7B4C82F484}" type="slidenum">
              <a:rPr lang="en-US" smtClean="0"/>
              <a:pPr/>
              <a:t>28</a:t>
            </a:fld>
            <a:endParaRPr lang="en-US"/>
          </a:p>
        </p:txBody>
      </p:sp>
    </p:spTree>
    <p:extLst>
      <p:ext uri="{BB962C8B-B14F-4D97-AF65-F5344CB8AC3E}">
        <p14:creationId xmlns:p14="http://schemas.microsoft.com/office/powerpoint/2010/main" val="4224412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38CAEF4-5899-A844-9568-EE7B4C82F484}" type="slidenum">
              <a:rPr lang="en-US" smtClean="0"/>
              <a:pPr/>
              <a:t>32</a:t>
            </a:fld>
            <a:endParaRPr lang="en-US"/>
          </a:p>
        </p:txBody>
      </p:sp>
    </p:spTree>
    <p:extLst>
      <p:ext uri="{BB962C8B-B14F-4D97-AF65-F5344CB8AC3E}">
        <p14:creationId xmlns:p14="http://schemas.microsoft.com/office/powerpoint/2010/main" val="3575701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Header Placeholder 4"/>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66900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Header Placeholder 4"/>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90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DF00-7FC5-4FBC-98EC-0215FCC253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BCC3765-A449-4E85-BC96-D650BE3277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4E3B5D6-DD83-4418-B02A-84D7E50D8E58}"/>
              </a:ext>
            </a:extLst>
          </p:cNvPr>
          <p:cNvSpPr>
            <a:spLocks noGrp="1"/>
          </p:cNvSpPr>
          <p:nvPr>
            <p:ph type="dt" sz="half" idx="10"/>
          </p:nvPr>
        </p:nvSpPr>
        <p:spPr/>
        <p:txBody>
          <a:bodyPr/>
          <a:lstStyle/>
          <a:p>
            <a:fld id="{F222B08B-AD19-486A-9113-88DB59904A88}" type="datetimeFigureOut">
              <a:rPr lang="en-IN" smtClean="0"/>
              <a:t>11-12-2019</a:t>
            </a:fld>
            <a:endParaRPr lang="en-IN"/>
          </a:p>
        </p:txBody>
      </p:sp>
      <p:sp>
        <p:nvSpPr>
          <p:cNvPr id="5" name="Footer Placeholder 4">
            <a:extLst>
              <a:ext uri="{FF2B5EF4-FFF2-40B4-BE49-F238E27FC236}">
                <a16:creationId xmlns:a16="http://schemas.microsoft.com/office/drawing/2014/main" id="{45106B84-535F-49E2-893B-6F9FECF97C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B12D38D-6A79-410E-8114-7753AD372067}"/>
              </a:ext>
            </a:extLst>
          </p:cNvPr>
          <p:cNvSpPr>
            <a:spLocks noGrp="1"/>
          </p:cNvSpPr>
          <p:nvPr>
            <p:ph type="sldNum" sz="quarter" idx="12"/>
          </p:nvPr>
        </p:nvSpPr>
        <p:spPr/>
        <p:txBody>
          <a:bodyPr/>
          <a:lstStyle/>
          <a:p>
            <a:fld id="{CA96CDC2-555B-4723-9745-5941B7259178}" type="slidenum">
              <a:rPr lang="en-IN" smtClean="0"/>
              <a:t>‹#›</a:t>
            </a:fld>
            <a:endParaRPr lang="en-IN"/>
          </a:p>
        </p:txBody>
      </p:sp>
    </p:spTree>
    <p:extLst>
      <p:ext uri="{BB962C8B-B14F-4D97-AF65-F5344CB8AC3E}">
        <p14:creationId xmlns:p14="http://schemas.microsoft.com/office/powerpoint/2010/main" val="317569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1825-4C98-4EE2-B752-DF55D585C3A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C9D69AF-23BE-4C54-B336-1E48F6A12A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D386BB6-17BD-4B91-B964-642FBB9CDEC0}"/>
              </a:ext>
            </a:extLst>
          </p:cNvPr>
          <p:cNvSpPr>
            <a:spLocks noGrp="1"/>
          </p:cNvSpPr>
          <p:nvPr>
            <p:ph type="dt" sz="half" idx="10"/>
          </p:nvPr>
        </p:nvSpPr>
        <p:spPr/>
        <p:txBody>
          <a:bodyPr/>
          <a:lstStyle/>
          <a:p>
            <a:fld id="{F222B08B-AD19-486A-9113-88DB59904A88}" type="datetimeFigureOut">
              <a:rPr lang="en-IN" smtClean="0"/>
              <a:t>11-12-2019</a:t>
            </a:fld>
            <a:endParaRPr lang="en-IN"/>
          </a:p>
        </p:txBody>
      </p:sp>
      <p:sp>
        <p:nvSpPr>
          <p:cNvPr id="5" name="Footer Placeholder 4">
            <a:extLst>
              <a:ext uri="{FF2B5EF4-FFF2-40B4-BE49-F238E27FC236}">
                <a16:creationId xmlns:a16="http://schemas.microsoft.com/office/drawing/2014/main" id="{AB45A644-55C5-4494-BBDE-4A844AF5BE5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B152776-EA17-4BF4-8D46-8D41EDA9A954}"/>
              </a:ext>
            </a:extLst>
          </p:cNvPr>
          <p:cNvSpPr>
            <a:spLocks noGrp="1"/>
          </p:cNvSpPr>
          <p:nvPr>
            <p:ph type="sldNum" sz="quarter" idx="12"/>
          </p:nvPr>
        </p:nvSpPr>
        <p:spPr/>
        <p:txBody>
          <a:bodyPr/>
          <a:lstStyle/>
          <a:p>
            <a:fld id="{CA96CDC2-555B-4723-9745-5941B7259178}" type="slidenum">
              <a:rPr lang="en-IN" smtClean="0"/>
              <a:t>‹#›</a:t>
            </a:fld>
            <a:endParaRPr lang="en-IN"/>
          </a:p>
        </p:txBody>
      </p:sp>
    </p:spTree>
    <p:extLst>
      <p:ext uri="{BB962C8B-B14F-4D97-AF65-F5344CB8AC3E}">
        <p14:creationId xmlns:p14="http://schemas.microsoft.com/office/powerpoint/2010/main" val="25437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3FA45C-CD4F-4DC9-B62C-DA3572C3F5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1E88B20-65AB-4CFF-BB18-78FBEF2FC7A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F06FB11-F617-4FF3-B810-B6F1DFA6909F}"/>
              </a:ext>
            </a:extLst>
          </p:cNvPr>
          <p:cNvSpPr>
            <a:spLocks noGrp="1"/>
          </p:cNvSpPr>
          <p:nvPr>
            <p:ph type="dt" sz="half" idx="10"/>
          </p:nvPr>
        </p:nvSpPr>
        <p:spPr/>
        <p:txBody>
          <a:bodyPr/>
          <a:lstStyle/>
          <a:p>
            <a:fld id="{F222B08B-AD19-486A-9113-88DB59904A88}" type="datetimeFigureOut">
              <a:rPr lang="en-IN" smtClean="0"/>
              <a:t>11-12-2019</a:t>
            </a:fld>
            <a:endParaRPr lang="en-IN"/>
          </a:p>
        </p:txBody>
      </p:sp>
      <p:sp>
        <p:nvSpPr>
          <p:cNvPr id="5" name="Footer Placeholder 4">
            <a:extLst>
              <a:ext uri="{FF2B5EF4-FFF2-40B4-BE49-F238E27FC236}">
                <a16:creationId xmlns:a16="http://schemas.microsoft.com/office/drawing/2014/main" id="{103737B6-78F7-4355-89D9-41047354C0C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C33B133-3EE7-4DBF-BB35-02151C5AF6B9}"/>
              </a:ext>
            </a:extLst>
          </p:cNvPr>
          <p:cNvSpPr>
            <a:spLocks noGrp="1"/>
          </p:cNvSpPr>
          <p:nvPr>
            <p:ph type="sldNum" sz="quarter" idx="12"/>
          </p:nvPr>
        </p:nvSpPr>
        <p:spPr/>
        <p:txBody>
          <a:bodyPr/>
          <a:lstStyle/>
          <a:p>
            <a:fld id="{CA96CDC2-555B-4723-9745-5941B7259178}" type="slidenum">
              <a:rPr lang="en-IN" smtClean="0"/>
              <a:t>‹#›</a:t>
            </a:fld>
            <a:endParaRPr lang="en-IN"/>
          </a:p>
        </p:txBody>
      </p:sp>
    </p:spTree>
    <p:extLst>
      <p:ext uri="{BB962C8B-B14F-4D97-AF65-F5344CB8AC3E}">
        <p14:creationId xmlns:p14="http://schemas.microsoft.com/office/powerpoint/2010/main" val="1420090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descr="GSTN final_Identity-03.png"/>
          <p:cNvPicPr>
            <a:picLocks noChangeAspect="1"/>
          </p:cNvPicPr>
          <p:nvPr userDrawn="1"/>
        </p:nvPicPr>
        <p:blipFill>
          <a:blip r:embed="rId2" cstate="print"/>
          <a:stretch>
            <a:fillRect/>
          </a:stretch>
        </p:blipFill>
        <p:spPr>
          <a:xfrm>
            <a:off x="11149013" y="-3175"/>
            <a:ext cx="1042987" cy="714374"/>
          </a:xfrm>
          <a:prstGeom prst="rect">
            <a:avLst/>
          </a:prstGeom>
        </p:spPr>
      </p:pic>
      <p:sp>
        <p:nvSpPr>
          <p:cNvPr id="8" name="Rectangle 7"/>
          <p:cNvSpPr/>
          <p:nvPr userDrawn="1"/>
        </p:nvSpPr>
        <p:spPr>
          <a:xfrm>
            <a:off x="0" y="-3175"/>
            <a:ext cx="11252200" cy="71437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N" sz="2400" dirty="0">
              <a:solidFill>
                <a:schemeClr val="bg1"/>
              </a:solidFill>
              <a:latin typeface="+mj-lt"/>
            </a:endParaRPr>
          </a:p>
        </p:txBody>
      </p:sp>
      <p:pic>
        <p:nvPicPr>
          <p:cNvPr id="9" name="Picture 8" descr="GSTN_2-50.jpg"/>
          <p:cNvPicPr>
            <a:picLocks noChangeAspect="1"/>
          </p:cNvPicPr>
          <p:nvPr userDrawn="1"/>
        </p:nvPicPr>
        <p:blipFill>
          <a:blip r:embed="rId3"/>
          <a:srcRect l="19166" t="96667" r="19166"/>
          <a:stretch>
            <a:fillRect/>
          </a:stretch>
        </p:blipFill>
        <p:spPr>
          <a:xfrm>
            <a:off x="3102124" y="6629400"/>
            <a:ext cx="5638800" cy="228600"/>
          </a:xfrm>
          <a:prstGeom prst="rect">
            <a:avLst/>
          </a:prstGeom>
        </p:spPr>
      </p:pic>
      <p:sp>
        <p:nvSpPr>
          <p:cNvPr id="5" name="Slide Number Placeholder 5"/>
          <p:cNvSpPr>
            <a:spLocks noGrp="1"/>
          </p:cNvSpPr>
          <p:nvPr>
            <p:ph type="sldNum" sz="quarter" idx="12"/>
          </p:nvPr>
        </p:nvSpPr>
        <p:spPr>
          <a:xfrm>
            <a:off x="9299917" y="6492877"/>
            <a:ext cx="2743200" cy="365125"/>
          </a:xfrm>
        </p:spPr>
        <p:txBody>
          <a:bodyPr/>
          <a:lstStyle/>
          <a:p>
            <a:fld id="{D17DDC0D-4921-4702-84DF-92BE21AF840B}" type="slidenum">
              <a:rPr lang="en-IN" smtClean="0"/>
              <a:pPr/>
              <a:t>‹#›</a:t>
            </a:fld>
            <a:endParaRPr lang="en-IN" dirty="0"/>
          </a:p>
        </p:txBody>
      </p:sp>
      <p:sp>
        <p:nvSpPr>
          <p:cNvPr id="6" name="Footer Placeholder 4"/>
          <p:cNvSpPr>
            <a:spLocks noGrp="1"/>
          </p:cNvSpPr>
          <p:nvPr>
            <p:ph type="ftr" sz="quarter" idx="11"/>
          </p:nvPr>
        </p:nvSpPr>
        <p:spPr>
          <a:xfrm>
            <a:off x="1" y="6446839"/>
            <a:ext cx="2940148" cy="365125"/>
          </a:xfrm>
        </p:spPr>
        <p:txBody>
          <a:bodyPr/>
          <a:lstStyle/>
          <a:p>
            <a:r>
              <a:rPr lang="en-IN" dirty="0"/>
              <a:t>Document Classification</a:t>
            </a:r>
          </a:p>
        </p:txBody>
      </p:sp>
    </p:spTree>
    <p:extLst>
      <p:ext uri="{BB962C8B-B14F-4D97-AF65-F5344CB8AC3E}">
        <p14:creationId xmlns:p14="http://schemas.microsoft.com/office/powerpoint/2010/main" val="2034557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7A8C0E-3934-49D8-BCF4-381B289DD890}" type="datetime2">
              <a:rPr lang="en-US" smtClean="0">
                <a:solidFill>
                  <a:prstClr val="black">
                    <a:tint val="75000"/>
                  </a:prstClr>
                </a:solidFill>
              </a:rPr>
              <a:pPr/>
              <a:t>Wednesday, December 11, 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61F5DB-5296-8E44-9C09-764C04EB9B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550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94F60-CBA5-43D3-9D89-E2B7AC957947}" type="datetime2">
              <a:rPr lang="en-US" smtClean="0">
                <a:solidFill>
                  <a:prstClr val="black">
                    <a:tint val="75000"/>
                  </a:prstClr>
                </a:solidFill>
              </a:rPr>
              <a:pPr/>
              <a:t>Wednesday, December 11, 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61F5DB-5296-8E44-9C09-764C04EB9B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820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3CE990-E7F4-4F05-A85A-90572A0E0B5B}" type="datetime2">
              <a:rPr lang="en-US" smtClean="0">
                <a:solidFill>
                  <a:prstClr val="black">
                    <a:tint val="75000"/>
                  </a:prstClr>
                </a:solidFill>
              </a:rPr>
              <a:pPr/>
              <a:t>Wednesday, December 11, 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61F5DB-5296-8E44-9C09-764C04EB9B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676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600118-4C94-4607-8FB3-1CAF1EB04586}" type="datetime2">
              <a:rPr lang="en-US" smtClean="0">
                <a:solidFill>
                  <a:prstClr val="black">
                    <a:tint val="75000"/>
                  </a:prstClr>
                </a:solidFill>
              </a:rPr>
              <a:pPr/>
              <a:t>Wednesday, December 11, 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61F5DB-5296-8E44-9C09-764C04EB9B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927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19B9FA-9C1E-4758-A92A-EC0F9D96E378}" type="datetime2">
              <a:rPr lang="en-US" smtClean="0">
                <a:solidFill>
                  <a:prstClr val="black">
                    <a:tint val="75000"/>
                  </a:prstClr>
                </a:solidFill>
              </a:rPr>
              <a:pPr/>
              <a:t>Wednesday, December 11, 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961F5DB-5296-8E44-9C09-764C04EB9B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7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F195E5-3D68-4CD0-8BA8-32EB8E5A7BB8}" type="datetime2">
              <a:rPr lang="en-US" smtClean="0">
                <a:solidFill>
                  <a:prstClr val="black">
                    <a:tint val="75000"/>
                  </a:prstClr>
                </a:solidFill>
              </a:rPr>
              <a:pPr/>
              <a:t>Wednesday, December 11, 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961F5DB-5296-8E44-9C09-764C04EB9B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793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9ECD0-58C4-4271-9F82-9ED102EF6014}" type="datetime2">
              <a:rPr lang="en-US" smtClean="0">
                <a:solidFill>
                  <a:prstClr val="black">
                    <a:tint val="75000"/>
                  </a:prstClr>
                </a:solidFill>
              </a:rPr>
              <a:pPr/>
              <a:t>Wednesday, December 11, 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961F5DB-5296-8E44-9C09-764C04EB9B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92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AD6A-6F71-4227-BA10-330DF089B1D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08C28B5-D03A-4982-8FBD-163B0E73B6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25BF84D-0580-4D50-BC29-A12A0C459E4C}"/>
              </a:ext>
            </a:extLst>
          </p:cNvPr>
          <p:cNvSpPr>
            <a:spLocks noGrp="1"/>
          </p:cNvSpPr>
          <p:nvPr>
            <p:ph type="dt" sz="half" idx="10"/>
          </p:nvPr>
        </p:nvSpPr>
        <p:spPr/>
        <p:txBody>
          <a:bodyPr/>
          <a:lstStyle/>
          <a:p>
            <a:fld id="{F222B08B-AD19-486A-9113-88DB59904A88}" type="datetimeFigureOut">
              <a:rPr lang="en-IN" smtClean="0"/>
              <a:t>11-12-2019</a:t>
            </a:fld>
            <a:endParaRPr lang="en-IN"/>
          </a:p>
        </p:txBody>
      </p:sp>
      <p:sp>
        <p:nvSpPr>
          <p:cNvPr id="5" name="Footer Placeholder 4">
            <a:extLst>
              <a:ext uri="{FF2B5EF4-FFF2-40B4-BE49-F238E27FC236}">
                <a16:creationId xmlns:a16="http://schemas.microsoft.com/office/drawing/2014/main" id="{7D6B38BF-9FDB-4E74-88EC-C3FBD131690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B3CADFF-DDCD-43B9-BFE1-4F6D6751D486}"/>
              </a:ext>
            </a:extLst>
          </p:cNvPr>
          <p:cNvSpPr>
            <a:spLocks noGrp="1"/>
          </p:cNvSpPr>
          <p:nvPr>
            <p:ph type="sldNum" sz="quarter" idx="12"/>
          </p:nvPr>
        </p:nvSpPr>
        <p:spPr/>
        <p:txBody>
          <a:bodyPr/>
          <a:lstStyle/>
          <a:p>
            <a:fld id="{CA96CDC2-555B-4723-9745-5941B7259178}" type="slidenum">
              <a:rPr lang="en-IN" smtClean="0"/>
              <a:t>‹#›</a:t>
            </a:fld>
            <a:endParaRPr lang="en-IN"/>
          </a:p>
        </p:txBody>
      </p:sp>
    </p:spTree>
    <p:extLst>
      <p:ext uri="{BB962C8B-B14F-4D97-AF65-F5344CB8AC3E}">
        <p14:creationId xmlns:p14="http://schemas.microsoft.com/office/powerpoint/2010/main" val="2053847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7C7FF-488C-469A-B39E-E0BF5DD423A9}" type="datetime2">
              <a:rPr lang="en-US" smtClean="0">
                <a:solidFill>
                  <a:prstClr val="black">
                    <a:tint val="75000"/>
                  </a:prstClr>
                </a:solidFill>
              </a:rPr>
              <a:pPr/>
              <a:t>Wednesday, December 11, 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61F5DB-5296-8E44-9C09-764C04EB9B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648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0633FE-DB6A-41B9-8B49-CD2863DC22A9}" type="datetime2">
              <a:rPr lang="en-US" smtClean="0">
                <a:solidFill>
                  <a:prstClr val="black">
                    <a:tint val="75000"/>
                  </a:prstClr>
                </a:solidFill>
              </a:rPr>
              <a:pPr/>
              <a:t>Wednesday, December 11, 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61F5DB-5296-8E44-9C09-764C04EB9B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728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7C54A-5A58-40AF-B962-35FA2FA157D5}" type="datetime2">
              <a:rPr lang="en-US" smtClean="0">
                <a:solidFill>
                  <a:prstClr val="black">
                    <a:tint val="75000"/>
                  </a:prstClr>
                </a:solidFill>
              </a:rPr>
              <a:pPr/>
              <a:t>Wednesday, December 11, 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61F5DB-5296-8E44-9C09-764C04EB9B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46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61A4F6-39AA-4F3C-A3B9-1F7246E65347}" type="datetime2">
              <a:rPr lang="en-US" smtClean="0">
                <a:solidFill>
                  <a:prstClr val="black">
                    <a:tint val="75000"/>
                  </a:prstClr>
                </a:solidFill>
              </a:rPr>
              <a:pPr/>
              <a:t>Wednesday, December 11, 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61F5DB-5296-8E44-9C09-764C04EB9B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918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lvl1pPr>
              <a:defRPr/>
            </a:lvl1pPr>
          </a:lstStyle>
          <a:p>
            <a:r>
              <a:rPr lang="en-US" noProof="0"/>
              <a:t>Click to edit Master title style</a:t>
            </a:r>
          </a:p>
        </p:txBody>
      </p:sp>
      <p:sp>
        <p:nvSpPr>
          <p:cNvPr id="31" name="Content Placeholder 26"/>
          <p:cNvSpPr>
            <a:spLocks noGrp="1"/>
          </p:cNvSpPr>
          <p:nvPr>
            <p:ph sz="quarter" idx="15"/>
          </p:nvPr>
        </p:nvSpPr>
        <p:spPr>
          <a:xfrm>
            <a:off x="711200" y="1752600"/>
            <a:ext cx="10769600" cy="4419600"/>
          </a:xfrm>
        </p:spPr>
        <p:txBody>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5" name="Shape 14"/>
          <p:cNvCxnSpPr/>
          <p:nvPr/>
        </p:nvCxnSpPr>
        <p:spPr>
          <a:xfrm rot="5400000" flipH="1" flipV="1">
            <a:off x="5918211"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708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descr="GSTN final_Identity-03.png"/>
          <p:cNvPicPr>
            <a:picLocks noChangeAspect="1"/>
          </p:cNvPicPr>
          <p:nvPr userDrawn="1"/>
        </p:nvPicPr>
        <p:blipFill>
          <a:blip r:embed="rId2" cstate="print"/>
          <a:stretch>
            <a:fillRect/>
          </a:stretch>
        </p:blipFill>
        <p:spPr>
          <a:xfrm>
            <a:off x="11149013" y="-3175"/>
            <a:ext cx="1042987" cy="714374"/>
          </a:xfrm>
          <a:prstGeom prst="rect">
            <a:avLst/>
          </a:prstGeom>
        </p:spPr>
      </p:pic>
      <p:sp>
        <p:nvSpPr>
          <p:cNvPr id="8" name="Rectangle 7"/>
          <p:cNvSpPr/>
          <p:nvPr userDrawn="1"/>
        </p:nvSpPr>
        <p:spPr>
          <a:xfrm>
            <a:off x="0" y="-3175"/>
            <a:ext cx="11252200" cy="71437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IN" sz="2400" dirty="0">
              <a:solidFill>
                <a:prstClr val="white"/>
              </a:solidFill>
            </a:endParaRPr>
          </a:p>
        </p:txBody>
      </p:sp>
      <p:pic>
        <p:nvPicPr>
          <p:cNvPr id="9" name="Picture 8" descr="GSTN_2-50.jpg"/>
          <p:cNvPicPr>
            <a:picLocks noChangeAspect="1"/>
          </p:cNvPicPr>
          <p:nvPr userDrawn="1"/>
        </p:nvPicPr>
        <p:blipFill>
          <a:blip r:embed="rId3"/>
          <a:srcRect l="19166" t="96667" r="19166"/>
          <a:stretch>
            <a:fillRect/>
          </a:stretch>
        </p:blipFill>
        <p:spPr>
          <a:xfrm>
            <a:off x="3102124" y="6629400"/>
            <a:ext cx="5638800" cy="228600"/>
          </a:xfrm>
          <a:prstGeom prst="rect">
            <a:avLst/>
          </a:prstGeom>
        </p:spPr>
      </p:pic>
      <p:sp>
        <p:nvSpPr>
          <p:cNvPr id="5" name="Slide Number Placeholder 5"/>
          <p:cNvSpPr>
            <a:spLocks noGrp="1"/>
          </p:cNvSpPr>
          <p:nvPr>
            <p:ph type="sldNum" sz="quarter" idx="12"/>
          </p:nvPr>
        </p:nvSpPr>
        <p:spPr>
          <a:xfrm>
            <a:off x="9299917" y="6492877"/>
            <a:ext cx="2743200" cy="365125"/>
          </a:xfrm>
        </p:spPr>
        <p:txBody>
          <a:bodyPr/>
          <a:lstStyle/>
          <a:p>
            <a:fld id="{D17DDC0D-4921-4702-84DF-92BE21AF840B}" type="slidenum">
              <a:rPr lang="en-IN" smtClean="0">
                <a:solidFill>
                  <a:prstClr val="black">
                    <a:tint val="75000"/>
                  </a:prstClr>
                </a:solidFill>
              </a:rPr>
              <a:pPr/>
              <a:t>‹#›</a:t>
            </a:fld>
            <a:endParaRPr lang="en-IN" dirty="0">
              <a:solidFill>
                <a:prstClr val="black">
                  <a:tint val="75000"/>
                </a:prstClr>
              </a:solidFill>
            </a:endParaRPr>
          </a:p>
        </p:txBody>
      </p:sp>
      <p:sp>
        <p:nvSpPr>
          <p:cNvPr id="6" name="Footer Placeholder 4"/>
          <p:cNvSpPr>
            <a:spLocks noGrp="1"/>
          </p:cNvSpPr>
          <p:nvPr>
            <p:ph type="ftr" sz="quarter" idx="11"/>
          </p:nvPr>
        </p:nvSpPr>
        <p:spPr>
          <a:xfrm>
            <a:off x="1" y="6446839"/>
            <a:ext cx="2940148" cy="365125"/>
          </a:xfrm>
        </p:spPr>
        <p:txBody>
          <a:bodyPr/>
          <a:lstStyle/>
          <a:p>
            <a:r>
              <a:rPr lang="en-IN" dirty="0">
                <a:solidFill>
                  <a:prstClr val="black">
                    <a:tint val="75000"/>
                  </a:prstClr>
                </a:solidFill>
              </a:rPr>
              <a:t>Document Classification</a:t>
            </a:r>
          </a:p>
        </p:txBody>
      </p:sp>
    </p:spTree>
    <p:extLst>
      <p:ext uri="{BB962C8B-B14F-4D97-AF65-F5344CB8AC3E}">
        <p14:creationId xmlns:p14="http://schemas.microsoft.com/office/powerpoint/2010/main" val="766886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6315E934-F0C2-40A4-9D5F-CB00777C4298}" type="datetimeFigureOut">
              <a:rPr lang="en-US" smtClean="0"/>
              <a:t>12/11/2019</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9D51604C-E740-4E97-B6EA-0A9C4D5E0863}" type="slidenum">
              <a:rPr lang="en-US" smtClean="0"/>
              <a:t>‹#›</a:t>
            </a:fld>
            <a:endParaRPr lang="en-US"/>
          </a:p>
        </p:txBody>
      </p:sp>
    </p:spTree>
    <p:extLst>
      <p:ext uri="{BB962C8B-B14F-4D97-AF65-F5344CB8AC3E}">
        <p14:creationId xmlns:p14="http://schemas.microsoft.com/office/powerpoint/2010/main" val="1629793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15E934-F0C2-40A4-9D5F-CB00777C4298}"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1604C-E740-4E97-B6EA-0A9C4D5E0863}" type="slidenum">
              <a:rPr lang="en-US" smtClean="0"/>
              <a:t>‹#›</a:t>
            </a:fld>
            <a:endParaRPr lang="en-US"/>
          </a:p>
        </p:txBody>
      </p:sp>
    </p:spTree>
    <p:extLst>
      <p:ext uri="{BB962C8B-B14F-4D97-AF65-F5344CB8AC3E}">
        <p14:creationId xmlns:p14="http://schemas.microsoft.com/office/powerpoint/2010/main" val="3239160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15E934-F0C2-40A4-9D5F-CB00777C4298}"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D51604C-E740-4E97-B6EA-0A9C4D5E0863}" type="slidenum">
              <a:rPr lang="en-US" smtClean="0"/>
              <a:t>‹#›</a:t>
            </a:fld>
            <a:endParaRPr lang="en-US"/>
          </a:p>
        </p:txBody>
      </p:sp>
    </p:spTree>
    <p:extLst>
      <p:ext uri="{BB962C8B-B14F-4D97-AF65-F5344CB8AC3E}">
        <p14:creationId xmlns:p14="http://schemas.microsoft.com/office/powerpoint/2010/main" val="2951080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15E934-F0C2-40A4-9D5F-CB00777C4298}"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1604C-E740-4E97-B6EA-0A9C4D5E0863}" type="slidenum">
              <a:rPr lang="en-US" smtClean="0"/>
              <a:t>‹#›</a:t>
            </a:fld>
            <a:endParaRPr lang="en-US"/>
          </a:p>
        </p:txBody>
      </p:sp>
    </p:spTree>
    <p:extLst>
      <p:ext uri="{BB962C8B-B14F-4D97-AF65-F5344CB8AC3E}">
        <p14:creationId xmlns:p14="http://schemas.microsoft.com/office/powerpoint/2010/main" val="163212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02E8-4591-4FD2-A67A-348FB9528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C42BA85-4909-4DD4-B139-A3259DBC60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26ED10-93C3-4927-BF77-9B6B0268DA55}"/>
              </a:ext>
            </a:extLst>
          </p:cNvPr>
          <p:cNvSpPr>
            <a:spLocks noGrp="1"/>
          </p:cNvSpPr>
          <p:nvPr>
            <p:ph type="dt" sz="half" idx="10"/>
          </p:nvPr>
        </p:nvSpPr>
        <p:spPr/>
        <p:txBody>
          <a:bodyPr/>
          <a:lstStyle/>
          <a:p>
            <a:fld id="{F222B08B-AD19-486A-9113-88DB59904A88}" type="datetimeFigureOut">
              <a:rPr lang="en-IN" smtClean="0"/>
              <a:t>11-12-2019</a:t>
            </a:fld>
            <a:endParaRPr lang="en-IN"/>
          </a:p>
        </p:txBody>
      </p:sp>
      <p:sp>
        <p:nvSpPr>
          <p:cNvPr id="5" name="Footer Placeholder 4">
            <a:extLst>
              <a:ext uri="{FF2B5EF4-FFF2-40B4-BE49-F238E27FC236}">
                <a16:creationId xmlns:a16="http://schemas.microsoft.com/office/drawing/2014/main" id="{999D50D0-DC28-4A54-9E6E-8D3728BFFB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C0A8295-19AC-4608-AB9F-63EAC46DAE0F}"/>
              </a:ext>
            </a:extLst>
          </p:cNvPr>
          <p:cNvSpPr>
            <a:spLocks noGrp="1"/>
          </p:cNvSpPr>
          <p:nvPr>
            <p:ph type="sldNum" sz="quarter" idx="12"/>
          </p:nvPr>
        </p:nvSpPr>
        <p:spPr/>
        <p:txBody>
          <a:bodyPr/>
          <a:lstStyle/>
          <a:p>
            <a:fld id="{CA96CDC2-555B-4723-9745-5941B7259178}" type="slidenum">
              <a:rPr lang="en-IN" smtClean="0"/>
              <a:t>‹#›</a:t>
            </a:fld>
            <a:endParaRPr lang="en-IN"/>
          </a:p>
        </p:txBody>
      </p:sp>
    </p:spTree>
    <p:extLst>
      <p:ext uri="{BB962C8B-B14F-4D97-AF65-F5344CB8AC3E}">
        <p14:creationId xmlns:p14="http://schemas.microsoft.com/office/powerpoint/2010/main" val="3210032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15E934-F0C2-40A4-9D5F-CB00777C4298}" type="datetimeFigureOut">
              <a:rPr lang="en-US" smtClean="0"/>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1604C-E740-4E97-B6EA-0A9C4D5E0863}" type="slidenum">
              <a:rPr lang="en-US" smtClean="0"/>
              <a:t>‹#›</a:t>
            </a:fld>
            <a:endParaRPr lang="en-US"/>
          </a:p>
        </p:txBody>
      </p:sp>
    </p:spTree>
    <p:extLst>
      <p:ext uri="{BB962C8B-B14F-4D97-AF65-F5344CB8AC3E}">
        <p14:creationId xmlns:p14="http://schemas.microsoft.com/office/powerpoint/2010/main" val="1519025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15E934-F0C2-40A4-9D5F-CB00777C4298}" type="datetimeFigureOut">
              <a:rPr lang="en-US" smtClean="0"/>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1604C-E740-4E97-B6EA-0A9C4D5E0863}" type="slidenum">
              <a:rPr lang="en-US" smtClean="0"/>
              <a:t>‹#›</a:t>
            </a:fld>
            <a:endParaRPr lang="en-US"/>
          </a:p>
        </p:txBody>
      </p:sp>
    </p:spTree>
    <p:extLst>
      <p:ext uri="{BB962C8B-B14F-4D97-AF65-F5344CB8AC3E}">
        <p14:creationId xmlns:p14="http://schemas.microsoft.com/office/powerpoint/2010/main" val="3508164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5E934-F0C2-40A4-9D5F-CB00777C4298}" type="datetimeFigureOut">
              <a:rPr lang="en-US" smtClean="0"/>
              <a:t>12/11/2019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D51604C-E740-4E97-B6EA-0A9C4D5E0863}" type="slidenum">
              <a:rPr lang="en-US" smtClean="0"/>
              <a:t>‹#›</a:t>
            </a:fld>
            <a:endParaRPr lang="en-US"/>
          </a:p>
        </p:txBody>
      </p:sp>
    </p:spTree>
    <p:extLst>
      <p:ext uri="{BB962C8B-B14F-4D97-AF65-F5344CB8AC3E}">
        <p14:creationId xmlns:p14="http://schemas.microsoft.com/office/powerpoint/2010/main" val="4005631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5E934-F0C2-40A4-9D5F-CB00777C4298}"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D51604C-E740-4E97-B6EA-0A9C4D5E0863}" type="slidenum">
              <a:rPr lang="en-US" smtClean="0"/>
              <a:t>‹#›</a:t>
            </a:fld>
            <a:endParaRPr lang="en-US"/>
          </a:p>
        </p:txBody>
      </p:sp>
    </p:spTree>
    <p:extLst>
      <p:ext uri="{BB962C8B-B14F-4D97-AF65-F5344CB8AC3E}">
        <p14:creationId xmlns:p14="http://schemas.microsoft.com/office/powerpoint/2010/main" val="3113118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5E934-F0C2-40A4-9D5F-CB00777C4298}"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D51604C-E740-4E97-B6EA-0A9C4D5E0863}" type="slidenum">
              <a:rPr lang="en-US" smtClean="0"/>
              <a:t>‹#›</a:t>
            </a:fld>
            <a:endParaRPr lang="en-US"/>
          </a:p>
        </p:txBody>
      </p:sp>
    </p:spTree>
    <p:extLst>
      <p:ext uri="{BB962C8B-B14F-4D97-AF65-F5344CB8AC3E}">
        <p14:creationId xmlns:p14="http://schemas.microsoft.com/office/powerpoint/2010/main" val="2572992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5E934-F0C2-40A4-9D5F-CB00777C4298}"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D51604C-E740-4E97-B6EA-0A9C4D5E0863}" type="slidenum">
              <a:rPr lang="en-US" smtClean="0"/>
              <a:t>‹#›</a:t>
            </a:fld>
            <a:endParaRPr lang="en-US"/>
          </a:p>
        </p:txBody>
      </p:sp>
    </p:spTree>
    <p:extLst>
      <p:ext uri="{BB962C8B-B14F-4D97-AF65-F5344CB8AC3E}">
        <p14:creationId xmlns:p14="http://schemas.microsoft.com/office/powerpoint/2010/main" val="1732484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315E934-F0C2-40A4-9D5F-CB00777C4298}"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D51604C-E740-4E97-B6EA-0A9C4D5E0863}" type="slidenum">
              <a:rPr lang="en-US" smtClean="0"/>
              <a:t>‹#›</a:t>
            </a:fld>
            <a:endParaRPr lang="en-US"/>
          </a:p>
        </p:txBody>
      </p:sp>
    </p:spTree>
    <p:extLst>
      <p:ext uri="{BB962C8B-B14F-4D97-AF65-F5344CB8AC3E}">
        <p14:creationId xmlns:p14="http://schemas.microsoft.com/office/powerpoint/2010/main" val="131299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315E934-F0C2-40A4-9D5F-CB00777C4298}"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D51604C-E740-4E97-B6EA-0A9C4D5E0863}" type="slidenum">
              <a:rPr lang="en-US" smtClean="0"/>
              <a:t>‹#›</a:t>
            </a:fld>
            <a:endParaRPr lang="en-US"/>
          </a:p>
        </p:txBody>
      </p:sp>
    </p:spTree>
    <p:extLst>
      <p:ext uri="{BB962C8B-B14F-4D97-AF65-F5344CB8AC3E}">
        <p14:creationId xmlns:p14="http://schemas.microsoft.com/office/powerpoint/2010/main" val="397027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15E934-F0C2-40A4-9D5F-CB00777C4298}"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D51604C-E740-4E97-B6EA-0A9C4D5E0863}" type="slidenum">
              <a:rPr lang="en-US" smtClean="0"/>
              <a:t>‹#›</a:t>
            </a:fld>
            <a:endParaRPr lang="en-US"/>
          </a:p>
        </p:txBody>
      </p:sp>
    </p:spTree>
    <p:extLst>
      <p:ext uri="{BB962C8B-B14F-4D97-AF65-F5344CB8AC3E}">
        <p14:creationId xmlns:p14="http://schemas.microsoft.com/office/powerpoint/2010/main" val="206928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315E934-F0C2-40A4-9D5F-CB00777C4298}" type="datetimeFigureOut">
              <a:rPr lang="en-US" smtClean="0"/>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1604C-E740-4E97-B6EA-0A9C4D5E0863}" type="slidenum">
              <a:rPr lang="en-US" smtClean="0"/>
              <a:t>‹#›</a:t>
            </a:fld>
            <a:endParaRPr lang="en-US"/>
          </a:p>
        </p:txBody>
      </p:sp>
    </p:spTree>
    <p:extLst>
      <p:ext uri="{BB962C8B-B14F-4D97-AF65-F5344CB8AC3E}">
        <p14:creationId xmlns:p14="http://schemas.microsoft.com/office/powerpoint/2010/main" val="291234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C9F2-520A-47D1-9306-50C2922AB8C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9E1935D-CA94-4ED7-A6D4-F7DA2767C9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BC304E7-CBDF-47C9-AAE7-EB3A3B25A95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98C5C19-F8D8-4D05-987D-52CDD56BF624}"/>
              </a:ext>
            </a:extLst>
          </p:cNvPr>
          <p:cNvSpPr>
            <a:spLocks noGrp="1"/>
          </p:cNvSpPr>
          <p:nvPr>
            <p:ph type="dt" sz="half" idx="10"/>
          </p:nvPr>
        </p:nvSpPr>
        <p:spPr/>
        <p:txBody>
          <a:bodyPr/>
          <a:lstStyle/>
          <a:p>
            <a:fld id="{F222B08B-AD19-486A-9113-88DB59904A88}" type="datetimeFigureOut">
              <a:rPr lang="en-IN" smtClean="0"/>
              <a:t>11-12-2019</a:t>
            </a:fld>
            <a:endParaRPr lang="en-IN"/>
          </a:p>
        </p:txBody>
      </p:sp>
      <p:sp>
        <p:nvSpPr>
          <p:cNvPr id="6" name="Footer Placeholder 5">
            <a:extLst>
              <a:ext uri="{FF2B5EF4-FFF2-40B4-BE49-F238E27FC236}">
                <a16:creationId xmlns:a16="http://schemas.microsoft.com/office/drawing/2014/main" id="{67913D02-2E19-40D3-8482-B1D568D3473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BB30DCF-83B6-4E2E-8C26-DA726DC8A791}"/>
              </a:ext>
            </a:extLst>
          </p:cNvPr>
          <p:cNvSpPr>
            <a:spLocks noGrp="1"/>
          </p:cNvSpPr>
          <p:nvPr>
            <p:ph type="sldNum" sz="quarter" idx="12"/>
          </p:nvPr>
        </p:nvSpPr>
        <p:spPr/>
        <p:txBody>
          <a:bodyPr/>
          <a:lstStyle/>
          <a:p>
            <a:fld id="{CA96CDC2-555B-4723-9745-5941B7259178}" type="slidenum">
              <a:rPr lang="en-IN" smtClean="0"/>
              <a:t>‹#›</a:t>
            </a:fld>
            <a:endParaRPr lang="en-IN"/>
          </a:p>
        </p:txBody>
      </p:sp>
    </p:spTree>
    <p:extLst>
      <p:ext uri="{BB962C8B-B14F-4D97-AF65-F5344CB8AC3E}">
        <p14:creationId xmlns:p14="http://schemas.microsoft.com/office/powerpoint/2010/main" val="19198722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315E934-F0C2-40A4-9D5F-CB00777C4298}" type="datetimeFigureOut">
              <a:rPr lang="en-US" smtClean="0"/>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1604C-E740-4E97-B6EA-0A9C4D5E0863}" type="slidenum">
              <a:rPr lang="en-US" smtClean="0"/>
              <a:t>‹#›</a:t>
            </a:fld>
            <a:endParaRPr lang="en-US"/>
          </a:p>
        </p:txBody>
      </p:sp>
    </p:spTree>
    <p:extLst>
      <p:ext uri="{BB962C8B-B14F-4D97-AF65-F5344CB8AC3E}">
        <p14:creationId xmlns:p14="http://schemas.microsoft.com/office/powerpoint/2010/main" val="16763585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15E934-F0C2-40A4-9D5F-CB00777C4298}"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1604C-E740-4E97-B6EA-0A9C4D5E0863}" type="slidenum">
              <a:rPr lang="en-US" smtClean="0"/>
              <a:t>‹#›</a:t>
            </a:fld>
            <a:endParaRPr lang="en-US"/>
          </a:p>
        </p:txBody>
      </p:sp>
    </p:spTree>
    <p:extLst>
      <p:ext uri="{BB962C8B-B14F-4D97-AF65-F5344CB8AC3E}">
        <p14:creationId xmlns:p14="http://schemas.microsoft.com/office/powerpoint/2010/main" val="814440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15E934-F0C2-40A4-9D5F-CB00777C4298}"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D51604C-E740-4E97-B6EA-0A9C4D5E0863}" type="slidenum">
              <a:rPr lang="en-US" smtClean="0"/>
              <a:t>‹#›</a:t>
            </a:fld>
            <a:endParaRPr lang="en-US"/>
          </a:p>
        </p:txBody>
      </p:sp>
    </p:spTree>
    <p:extLst>
      <p:ext uri="{BB962C8B-B14F-4D97-AF65-F5344CB8AC3E}">
        <p14:creationId xmlns:p14="http://schemas.microsoft.com/office/powerpoint/2010/main" val="159554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CC3CC-5CFD-4271-A26C-19B0A9BDC03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A59FF73-294A-486C-9129-EAF4F4B28B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DFA0E7-6A2B-4989-A5EF-A18D257B5D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4D85146-B528-44CD-BE48-5B5AE9417A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54A5C8-7AA0-4B66-826C-783F66EC2B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10E186C-6D88-44CC-80D2-BBC10E8FC147}"/>
              </a:ext>
            </a:extLst>
          </p:cNvPr>
          <p:cNvSpPr>
            <a:spLocks noGrp="1"/>
          </p:cNvSpPr>
          <p:nvPr>
            <p:ph type="dt" sz="half" idx="10"/>
          </p:nvPr>
        </p:nvSpPr>
        <p:spPr/>
        <p:txBody>
          <a:bodyPr/>
          <a:lstStyle/>
          <a:p>
            <a:fld id="{F222B08B-AD19-486A-9113-88DB59904A88}" type="datetimeFigureOut">
              <a:rPr lang="en-IN" smtClean="0"/>
              <a:t>11-12-2019</a:t>
            </a:fld>
            <a:endParaRPr lang="en-IN"/>
          </a:p>
        </p:txBody>
      </p:sp>
      <p:sp>
        <p:nvSpPr>
          <p:cNvPr id="8" name="Footer Placeholder 7">
            <a:extLst>
              <a:ext uri="{FF2B5EF4-FFF2-40B4-BE49-F238E27FC236}">
                <a16:creationId xmlns:a16="http://schemas.microsoft.com/office/drawing/2014/main" id="{FBA95F94-8132-4CC8-B5D5-6486CA10E35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9E8EF2B-24B9-473E-92D2-A3621E25B465}"/>
              </a:ext>
            </a:extLst>
          </p:cNvPr>
          <p:cNvSpPr>
            <a:spLocks noGrp="1"/>
          </p:cNvSpPr>
          <p:nvPr>
            <p:ph type="sldNum" sz="quarter" idx="12"/>
          </p:nvPr>
        </p:nvSpPr>
        <p:spPr/>
        <p:txBody>
          <a:bodyPr/>
          <a:lstStyle/>
          <a:p>
            <a:fld id="{CA96CDC2-555B-4723-9745-5941B7259178}" type="slidenum">
              <a:rPr lang="en-IN" smtClean="0"/>
              <a:t>‹#›</a:t>
            </a:fld>
            <a:endParaRPr lang="en-IN"/>
          </a:p>
        </p:txBody>
      </p:sp>
    </p:spTree>
    <p:extLst>
      <p:ext uri="{BB962C8B-B14F-4D97-AF65-F5344CB8AC3E}">
        <p14:creationId xmlns:p14="http://schemas.microsoft.com/office/powerpoint/2010/main" val="135615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60EF2-783E-499A-81B9-997F3BCFE06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38E8C09-12FA-436A-9084-D576695CC766}"/>
              </a:ext>
            </a:extLst>
          </p:cNvPr>
          <p:cNvSpPr>
            <a:spLocks noGrp="1"/>
          </p:cNvSpPr>
          <p:nvPr>
            <p:ph type="dt" sz="half" idx="10"/>
          </p:nvPr>
        </p:nvSpPr>
        <p:spPr/>
        <p:txBody>
          <a:bodyPr/>
          <a:lstStyle/>
          <a:p>
            <a:fld id="{F222B08B-AD19-486A-9113-88DB59904A88}" type="datetimeFigureOut">
              <a:rPr lang="en-IN" smtClean="0"/>
              <a:t>11-12-2019</a:t>
            </a:fld>
            <a:endParaRPr lang="en-IN"/>
          </a:p>
        </p:txBody>
      </p:sp>
      <p:sp>
        <p:nvSpPr>
          <p:cNvPr id="4" name="Footer Placeholder 3">
            <a:extLst>
              <a:ext uri="{FF2B5EF4-FFF2-40B4-BE49-F238E27FC236}">
                <a16:creationId xmlns:a16="http://schemas.microsoft.com/office/drawing/2014/main" id="{59DAEDA1-D297-4C60-9CFE-07F051F2164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571481D-2E20-4379-BDC3-F189CB67D4E0}"/>
              </a:ext>
            </a:extLst>
          </p:cNvPr>
          <p:cNvSpPr>
            <a:spLocks noGrp="1"/>
          </p:cNvSpPr>
          <p:nvPr>
            <p:ph type="sldNum" sz="quarter" idx="12"/>
          </p:nvPr>
        </p:nvSpPr>
        <p:spPr/>
        <p:txBody>
          <a:bodyPr/>
          <a:lstStyle/>
          <a:p>
            <a:fld id="{CA96CDC2-555B-4723-9745-5941B7259178}" type="slidenum">
              <a:rPr lang="en-IN" smtClean="0"/>
              <a:t>‹#›</a:t>
            </a:fld>
            <a:endParaRPr lang="en-IN"/>
          </a:p>
        </p:txBody>
      </p:sp>
    </p:spTree>
    <p:extLst>
      <p:ext uri="{BB962C8B-B14F-4D97-AF65-F5344CB8AC3E}">
        <p14:creationId xmlns:p14="http://schemas.microsoft.com/office/powerpoint/2010/main" val="350349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FD7CC3-B6A1-4F98-BAC8-C0F2E7D7C1F1}"/>
              </a:ext>
            </a:extLst>
          </p:cNvPr>
          <p:cNvSpPr>
            <a:spLocks noGrp="1"/>
          </p:cNvSpPr>
          <p:nvPr>
            <p:ph type="dt" sz="half" idx="10"/>
          </p:nvPr>
        </p:nvSpPr>
        <p:spPr/>
        <p:txBody>
          <a:bodyPr/>
          <a:lstStyle/>
          <a:p>
            <a:fld id="{F222B08B-AD19-486A-9113-88DB59904A88}" type="datetimeFigureOut">
              <a:rPr lang="en-IN" smtClean="0"/>
              <a:t>11-12-2019</a:t>
            </a:fld>
            <a:endParaRPr lang="en-IN"/>
          </a:p>
        </p:txBody>
      </p:sp>
      <p:sp>
        <p:nvSpPr>
          <p:cNvPr id="3" name="Footer Placeholder 2">
            <a:extLst>
              <a:ext uri="{FF2B5EF4-FFF2-40B4-BE49-F238E27FC236}">
                <a16:creationId xmlns:a16="http://schemas.microsoft.com/office/drawing/2014/main" id="{4B229F09-AFFE-4BFC-B279-9B227932678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7CC88C5-FB65-4ECF-BDA3-F4A234CE0A77}"/>
              </a:ext>
            </a:extLst>
          </p:cNvPr>
          <p:cNvSpPr>
            <a:spLocks noGrp="1"/>
          </p:cNvSpPr>
          <p:nvPr>
            <p:ph type="sldNum" sz="quarter" idx="12"/>
          </p:nvPr>
        </p:nvSpPr>
        <p:spPr/>
        <p:txBody>
          <a:bodyPr/>
          <a:lstStyle/>
          <a:p>
            <a:fld id="{CA96CDC2-555B-4723-9745-5941B7259178}" type="slidenum">
              <a:rPr lang="en-IN" smtClean="0"/>
              <a:t>‹#›</a:t>
            </a:fld>
            <a:endParaRPr lang="en-IN"/>
          </a:p>
        </p:txBody>
      </p:sp>
    </p:spTree>
    <p:extLst>
      <p:ext uri="{BB962C8B-B14F-4D97-AF65-F5344CB8AC3E}">
        <p14:creationId xmlns:p14="http://schemas.microsoft.com/office/powerpoint/2010/main" val="109818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705D-94A0-471B-AE63-9C19A7CCFB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C907C81-9912-4422-B388-06F10F9C34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39D3B44-2B6A-4401-BBE6-CFBF0F0DF5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60C58C-7346-4863-942F-A3225FD82402}"/>
              </a:ext>
            </a:extLst>
          </p:cNvPr>
          <p:cNvSpPr>
            <a:spLocks noGrp="1"/>
          </p:cNvSpPr>
          <p:nvPr>
            <p:ph type="dt" sz="half" idx="10"/>
          </p:nvPr>
        </p:nvSpPr>
        <p:spPr/>
        <p:txBody>
          <a:bodyPr/>
          <a:lstStyle/>
          <a:p>
            <a:fld id="{F222B08B-AD19-486A-9113-88DB59904A88}" type="datetimeFigureOut">
              <a:rPr lang="en-IN" smtClean="0"/>
              <a:t>11-12-2019</a:t>
            </a:fld>
            <a:endParaRPr lang="en-IN"/>
          </a:p>
        </p:txBody>
      </p:sp>
      <p:sp>
        <p:nvSpPr>
          <p:cNvPr id="6" name="Footer Placeholder 5">
            <a:extLst>
              <a:ext uri="{FF2B5EF4-FFF2-40B4-BE49-F238E27FC236}">
                <a16:creationId xmlns:a16="http://schemas.microsoft.com/office/drawing/2014/main" id="{31DB35F4-B82C-4B68-82B0-A8E3ABD0785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0209195-BF6D-42DA-A86D-508E7ABEE51B}"/>
              </a:ext>
            </a:extLst>
          </p:cNvPr>
          <p:cNvSpPr>
            <a:spLocks noGrp="1"/>
          </p:cNvSpPr>
          <p:nvPr>
            <p:ph type="sldNum" sz="quarter" idx="12"/>
          </p:nvPr>
        </p:nvSpPr>
        <p:spPr/>
        <p:txBody>
          <a:bodyPr/>
          <a:lstStyle/>
          <a:p>
            <a:fld id="{CA96CDC2-555B-4723-9745-5941B7259178}" type="slidenum">
              <a:rPr lang="en-IN" smtClean="0"/>
              <a:t>‹#›</a:t>
            </a:fld>
            <a:endParaRPr lang="en-IN"/>
          </a:p>
        </p:txBody>
      </p:sp>
    </p:spTree>
    <p:extLst>
      <p:ext uri="{BB962C8B-B14F-4D97-AF65-F5344CB8AC3E}">
        <p14:creationId xmlns:p14="http://schemas.microsoft.com/office/powerpoint/2010/main" val="34180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A83F-35AE-4399-A24F-E0B7FA4779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1F0ABE8-E2E4-45C3-B8D5-CC6B2B6F1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E77BE50-49B3-45CB-9B27-8EB200D78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B36132-420D-4E84-97A3-EFB8E7F056BD}"/>
              </a:ext>
            </a:extLst>
          </p:cNvPr>
          <p:cNvSpPr>
            <a:spLocks noGrp="1"/>
          </p:cNvSpPr>
          <p:nvPr>
            <p:ph type="dt" sz="half" idx="10"/>
          </p:nvPr>
        </p:nvSpPr>
        <p:spPr/>
        <p:txBody>
          <a:bodyPr/>
          <a:lstStyle/>
          <a:p>
            <a:fld id="{F222B08B-AD19-486A-9113-88DB59904A88}" type="datetimeFigureOut">
              <a:rPr lang="en-IN" smtClean="0"/>
              <a:t>11-12-2019</a:t>
            </a:fld>
            <a:endParaRPr lang="en-IN"/>
          </a:p>
        </p:txBody>
      </p:sp>
      <p:sp>
        <p:nvSpPr>
          <p:cNvPr id="6" name="Footer Placeholder 5">
            <a:extLst>
              <a:ext uri="{FF2B5EF4-FFF2-40B4-BE49-F238E27FC236}">
                <a16:creationId xmlns:a16="http://schemas.microsoft.com/office/drawing/2014/main" id="{80271B2F-698C-4DAA-96D7-27B40B15E01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C223EEF-CCA2-45AC-BF2F-4CDA994D163D}"/>
              </a:ext>
            </a:extLst>
          </p:cNvPr>
          <p:cNvSpPr>
            <a:spLocks noGrp="1"/>
          </p:cNvSpPr>
          <p:nvPr>
            <p:ph type="sldNum" sz="quarter" idx="12"/>
          </p:nvPr>
        </p:nvSpPr>
        <p:spPr/>
        <p:txBody>
          <a:bodyPr/>
          <a:lstStyle/>
          <a:p>
            <a:fld id="{CA96CDC2-555B-4723-9745-5941B7259178}" type="slidenum">
              <a:rPr lang="en-IN" smtClean="0"/>
              <a:t>‹#›</a:t>
            </a:fld>
            <a:endParaRPr lang="en-IN"/>
          </a:p>
        </p:txBody>
      </p:sp>
    </p:spTree>
    <p:extLst>
      <p:ext uri="{BB962C8B-B14F-4D97-AF65-F5344CB8AC3E}">
        <p14:creationId xmlns:p14="http://schemas.microsoft.com/office/powerpoint/2010/main" val="335216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3.jpe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5E1019-3C78-4FBA-93FA-166E81E264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326347C-4B43-47C0-A3BC-806BF9D924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87AF7E5-ADE8-4B77-A0B7-72BB3F9D24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2B08B-AD19-486A-9113-88DB59904A88}" type="datetimeFigureOut">
              <a:rPr lang="en-IN" smtClean="0"/>
              <a:t>11-12-2019</a:t>
            </a:fld>
            <a:endParaRPr lang="en-IN"/>
          </a:p>
        </p:txBody>
      </p:sp>
      <p:sp>
        <p:nvSpPr>
          <p:cNvPr id="5" name="Footer Placeholder 4">
            <a:extLst>
              <a:ext uri="{FF2B5EF4-FFF2-40B4-BE49-F238E27FC236}">
                <a16:creationId xmlns:a16="http://schemas.microsoft.com/office/drawing/2014/main" id="{A3B05EB4-B612-4B69-AB2A-D0F4C95FD6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4A286FA-EFC7-4FDF-A777-872B32B9B3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6CDC2-555B-4723-9745-5941B7259178}" type="slidenum">
              <a:rPr lang="en-IN" smtClean="0"/>
              <a:t>‹#›</a:t>
            </a:fld>
            <a:endParaRPr lang="en-IN"/>
          </a:p>
        </p:txBody>
      </p:sp>
    </p:spTree>
    <p:extLst>
      <p:ext uri="{BB962C8B-B14F-4D97-AF65-F5344CB8AC3E}">
        <p14:creationId xmlns:p14="http://schemas.microsoft.com/office/powerpoint/2010/main" val="2700788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B7D341B-9A40-4C05-AC04-F410CD2937EE}" type="datetime2">
              <a:rPr lang="en-US" smtClean="0">
                <a:solidFill>
                  <a:prstClr val="black">
                    <a:tint val="75000"/>
                  </a:prstClr>
                </a:solidFill>
              </a:rPr>
              <a:pPr defTabSz="457200"/>
              <a:t>Wednesday, December 11, 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961F5DB-5296-8E44-9C09-764C04EB9BE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627619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6315E934-F0C2-40A4-9D5F-CB00777C4298}" type="datetimeFigureOut">
              <a:rPr lang="en-US" smtClean="0"/>
              <a:t>12/11/2019</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D51604C-E740-4E97-B6EA-0A9C4D5E0863}" type="slidenum">
              <a:rPr lang="en-US" smtClean="0"/>
              <a:t>‹#›</a:t>
            </a:fld>
            <a:endParaRPr lang="en-US"/>
          </a:p>
        </p:txBody>
      </p:sp>
    </p:spTree>
    <p:extLst>
      <p:ext uri="{BB962C8B-B14F-4D97-AF65-F5344CB8AC3E}">
        <p14:creationId xmlns:p14="http://schemas.microsoft.com/office/powerpoint/2010/main" val="11190371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hyperlink" Target="mailto:mkprakruthi@yahoo.co.i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3119f3cfa5d64cea2dd63865ca5bdbf.jpg"/>
          <p:cNvPicPr>
            <a:picLocks noChangeAspect="1"/>
          </p:cNvPicPr>
          <p:nvPr/>
        </p:nvPicPr>
        <p:blipFill>
          <a:blip r:embed="rId3"/>
          <a:srcRect b="53750"/>
          <a:stretch>
            <a:fillRect/>
          </a:stretch>
        </p:blipFill>
        <p:spPr>
          <a:xfrm rot="16200000">
            <a:off x="-1545609" y="1434223"/>
            <a:ext cx="6858000" cy="3766782"/>
          </a:xfrm>
          <a:prstGeom prst="rect">
            <a:avLst/>
          </a:prstGeom>
        </p:spPr>
      </p:pic>
      <p:sp>
        <p:nvSpPr>
          <p:cNvPr id="10" name="Rectangle 9"/>
          <p:cNvSpPr/>
          <p:nvPr/>
        </p:nvSpPr>
        <p:spPr>
          <a:xfrm>
            <a:off x="4816699" y="1340340"/>
            <a:ext cx="7006107" cy="2585323"/>
          </a:xfrm>
          <a:prstGeom prst="rect">
            <a:avLst/>
          </a:prstGeom>
        </p:spPr>
        <p:txBody>
          <a:bodyPr wrap="square">
            <a:spAutoFit/>
          </a:bodyPr>
          <a:lstStyle/>
          <a:p>
            <a:pPr algn="ctr" defTabSz="457200"/>
            <a:r>
              <a:rPr lang="en-US" sz="5400" b="1" i="1" dirty="0">
                <a:solidFill>
                  <a:prstClr val="black">
                    <a:lumMod val="95000"/>
                    <a:lumOff val="5000"/>
                  </a:prstClr>
                </a:solidFill>
                <a:latin typeface="Vani" panose="020B0502040204020203" pitchFamily="34" charset="0"/>
                <a:cs typeface="Vani" panose="020B0502040204020203" pitchFamily="34" charset="0"/>
              </a:rPr>
              <a:t>GST: New Returns, </a:t>
            </a:r>
          </a:p>
          <a:p>
            <a:pPr algn="ctr" defTabSz="457200"/>
            <a:r>
              <a:rPr lang="en-US" sz="5400" b="1" i="1" dirty="0">
                <a:solidFill>
                  <a:prstClr val="black">
                    <a:lumMod val="95000"/>
                    <a:lumOff val="5000"/>
                  </a:prstClr>
                </a:solidFill>
                <a:latin typeface="Vani" panose="020B0502040204020203" pitchFamily="34" charset="0"/>
                <a:cs typeface="Vani" panose="020B0502040204020203" pitchFamily="34" charset="0"/>
              </a:rPr>
              <a:t>e Invoicing, Refunds</a:t>
            </a:r>
          </a:p>
        </p:txBody>
      </p:sp>
      <p:sp>
        <p:nvSpPr>
          <p:cNvPr id="13" name="Rectangle 3"/>
          <p:cNvSpPr txBox="1">
            <a:spLocks noChangeArrowheads="1"/>
          </p:cNvSpPr>
          <p:nvPr/>
        </p:nvSpPr>
        <p:spPr>
          <a:xfrm>
            <a:off x="5290783" y="4981434"/>
            <a:ext cx="6018662" cy="19042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1800" b="1" dirty="0">
                <a:solidFill>
                  <a:prstClr val="black"/>
                </a:solidFill>
              </a:rPr>
              <a:t>Dr. B. V. Murali Krishna,</a:t>
            </a:r>
          </a:p>
          <a:p>
            <a:pPr marL="0" indent="0">
              <a:buNone/>
            </a:pPr>
            <a:r>
              <a:rPr lang="en-US" altLang="en-US" sz="1800" b="1" dirty="0" err="1">
                <a:solidFill>
                  <a:prstClr val="black"/>
                </a:solidFill>
              </a:rPr>
              <a:t>Addl</a:t>
            </a:r>
            <a:r>
              <a:rPr lang="en-US" altLang="en-US" sz="1800" b="1" dirty="0">
                <a:solidFill>
                  <a:prstClr val="black"/>
                </a:solidFill>
              </a:rPr>
              <a:t> CCT(e Governance), Karnataka</a:t>
            </a:r>
          </a:p>
          <a:p>
            <a:pPr marL="0" indent="0">
              <a:buNone/>
            </a:pPr>
            <a:r>
              <a:rPr lang="en-US" altLang="en-US" sz="1800" b="1" dirty="0">
                <a:solidFill>
                  <a:prstClr val="black"/>
                </a:solidFill>
              </a:rPr>
              <a:t>e-mail: </a:t>
            </a:r>
            <a:r>
              <a:rPr lang="en-US" altLang="en-US" sz="1800" b="1" dirty="0">
                <a:solidFill>
                  <a:prstClr val="black"/>
                </a:solidFill>
                <a:hlinkClick r:id="rId4"/>
              </a:rPr>
              <a:t>mkprakruthi@yahoo.co.in</a:t>
            </a:r>
            <a:endParaRPr lang="en-US" altLang="en-US" sz="1800" b="1" dirty="0">
              <a:solidFill>
                <a:prstClr val="black"/>
              </a:solidFill>
            </a:endParaRPr>
          </a:p>
          <a:p>
            <a:pPr marL="0" indent="0">
              <a:buNone/>
            </a:pPr>
            <a:r>
              <a:rPr lang="en-US" altLang="en-US" sz="1800" b="1" dirty="0">
                <a:solidFill>
                  <a:prstClr val="black"/>
                </a:solidFill>
              </a:rPr>
              <a:t>Mobile: +9198440 41308</a:t>
            </a:r>
          </a:p>
          <a:p>
            <a:pPr marL="0" indent="0">
              <a:buNone/>
            </a:pPr>
            <a:r>
              <a:rPr lang="en-US" altLang="en-US" sz="1800" b="1" dirty="0">
                <a:solidFill>
                  <a:prstClr val="black"/>
                </a:solidFill>
              </a:rPr>
              <a:t>11.12.2019</a:t>
            </a:r>
          </a:p>
        </p:txBody>
      </p:sp>
      <p:sp>
        <p:nvSpPr>
          <p:cNvPr id="14" name="Date Placeholder 13"/>
          <p:cNvSpPr>
            <a:spLocks noGrp="1"/>
          </p:cNvSpPr>
          <p:nvPr>
            <p:ph type="dt" sz="half" idx="10"/>
          </p:nvPr>
        </p:nvSpPr>
        <p:spPr/>
        <p:txBody>
          <a:bodyPr/>
          <a:lstStyle/>
          <a:p>
            <a:fld id="{4E0F7517-13FE-400F-AA11-1FD0ABF021DE}" type="datetime2">
              <a:rPr lang="en-US" smtClean="0">
                <a:solidFill>
                  <a:prstClr val="black">
                    <a:tint val="75000"/>
                  </a:prstClr>
                </a:solidFill>
              </a:rPr>
              <a:pPr/>
              <a:t>Wednesday, December 11, 2019</a:t>
            </a:fld>
            <a:endParaRPr lang="en-US">
              <a:solidFill>
                <a:prstClr val="black">
                  <a:tint val="75000"/>
                </a:prstClr>
              </a:solidFill>
            </a:endParaRPr>
          </a:p>
        </p:txBody>
      </p:sp>
      <p:sp>
        <p:nvSpPr>
          <p:cNvPr id="15" name="Slide Number Placeholder 14"/>
          <p:cNvSpPr>
            <a:spLocks noGrp="1"/>
          </p:cNvSpPr>
          <p:nvPr>
            <p:ph type="sldNum" sz="quarter" idx="12"/>
          </p:nvPr>
        </p:nvSpPr>
        <p:spPr/>
        <p:txBody>
          <a:bodyPr/>
          <a:lstStyle/>
          <a:p>
            <a:fld id="{8961F5DB-5296-8E44-9C09-764C04EB9BE5}" type="slidenum">
              <a:rPr lang="en-US" smtClean="0">
                <a:solidFill>
                  <a:prstClr val="black">
                    <a:tint val="75000"/>
                  </a:prstClr>
                </a:solidFill>
              </a:rPr>
              <a:pPr/>
              <a:t>1</a:t>
            </a:fld>
            <a:endParaRPr lang="en-US">
              <a:solidFill>
                <a:prstClr val="black">
                  <a:tint val="75000"/>
                </a:prstClr>
              </a:solidFill>
            </a:endParaRPr>
          </a:p>
        </p:txBody>
      </p:sp>
      <p:sp>
        <p:nvSpPr>
          <p:cNvPr id="17" name="Rectangle 16"/>
          <p:cNvSpPr/>
          <p:nvPr/>
        </p:nvSpPr>
        <p:spPr>
          <a:xfrm>
            <a:off x="5388593" y="3966073"/>
            <a:ext cx="5240735" cy="646331"/>
          </a:xfrm>
          <a:prstGeom prst="rect">
            <a:avLst/>
          </a:prstGeom>
        </p:spPr>
        <p:txBody>
          <a:bodyPr wrap="square">
            <a:spAutoFit/>
          </a:bodyPr>
          <a:lstStyle/>
          <a:p>
            <a:pPr algn="ctr" defTabSz="457200"/>
            <a:r>
              <a:rPr lang="en-US" sz="3600" b="1" i="1" dirty="0">
                <a:solidFill>
                  <a:srgbClr val="7030A0"/>
                </a:solidFill>
                <a:latin typeface="Vani" panose="020B0502040204020203" pitchFamily="34" charset="0"/>
                <a:cs typeface="Vani" panose="020B0502040204020203" pitchFamily="34" charset="0"/>
              </a:rPr>
              <a:t>Good, Simple ,Tax</a:t>
            </a:r>
          </a:p>
        </p:txBody>
      </p:sp>
      <p:pic>
        <p:nvPicPr>
          <p:cNvPr id="8" name="Picture 2" descr="log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1800" y="53735"/>
            <a:ext cx="990600" cy="85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03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exagon 21">
            <a:extLst>
              <a:ext uri="{FF2B5EF4-FFF2-40B4-BE49-F238E27FC236}">
                <a16:creationId xmlns:a16="http://schemas.microsoft.com/office/drawing/2014/main" id="{EC8382B9-7A90-43D9-B8A1-9E8ED6BE6538}"/>
              </a:ext>
            </a:extLst>
          </p:cNvPr>
          <p:cNvSpPr/>
          <p:nvPr/>
        </p:nvSpPr>
        <p:spPr>
          <a:xfrm>
            <a:off x="10402386" y="0"/>
            <a:ext cx="1789614" cy="1384662"/>
          </a:xfrm>
          <a:prstGeom prst="hexagon">
            <a:avLst>
              <a:gd name="adj" fmla="val 36321"/>
              <a:gd name="vf" fmla="val 115470"/>
            </a:avLst>
          </a:prstGeom>
          <a:solidFill>
            <a:schemeClr val="accent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Tw Cen MT" panose="020B0602020104020603" pitchFamily="34" charset="0"/>
              </a:rPr>
              <a:t>Key Features</a:t>
            </a:r>
          </a:p>
        </p:txBody>
      </p:sp>
      <p:sp>
        <p:nvSpPr>
          <p:cNvPr id="30" name="Rectangle 3">
            <a:extLst>
              <a:ext uri="{FF2B5EF4-FFF2-40B4-BE49-F238E27FC236}">
                <a16:creationId xmlns:a16="http://schemas.microsoft.com/office/drawing/2014/main" id="{1FBE9444-0CCF-407D-AFAD-5DD4063543E3}"/>
              </a:ext>
            </a:extLst>
          </p:cNvPr>
          <p:cNvSpPr txBox="1">
            <a:spLocks noChangeArrowheads="1"/>
          </p:cNvSpPr>
          <p:nvPr/>
        </p:nvSpPr>
        <p:spPr>
          <a:xfrm>
            <a:off x="1141642" y="888023"/>
            <a:ext cx="8969512" cy="5451229"/>
          </a:xfrm>
          <a:prstGeom prst="rect">
            <a:avLst/>
          </a:prstGeom>
          <a:ln>
            <a:solidFill>
              <a:srgbClr val="FF9900"/>
            </a:solidFill>
          </a:ln>
          <a:effectLst/>
          <a:scene3d>
            <a:camera prst="orthographicFront">
              <a:rot lat="0" lon="0" rev="0"/>
            </a:camera>
            <a:lightRig rig="contrasting" dir="t">
              <a:rot lat="0" lon="0" rev="1500000"/>
            </a:lightRig>
          </a:scene3d>
          <a:sp3d prstMaterial="metal">
            <a:bevelT w="88900" h="88900"/>
          </a:sp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Payment DUE TO amended liability </a:t>
            </a:r>
            <a:r>
              <a:rPr lang="en-IN" sz="1500" b="1" dirty="0">
                <a:solidFill>
                  <a:srgbClr val="FF9900"/>
                </a:solidFill>
                <a:latin typeface="Tw Cen MT" panose="020B0602020104020603" pitchFamily="34" charset="0"/>
              </a:rPr>
              <a:t> </a:t>
            </a:r>
            <a:r>
              <a:rPr lang="en-IN" sz="1500" dirty="0">
                <a:solidFill>
                  <a:srgbClr val="002060"/>
                </a:solidFill>
                <a:latin typeface="Tw Cen MT" panose="020B0602020104020603" pitchFamily="34" charset="0"/>
              </a:rPr>
              <a:t>–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Payment through amended return</a:t>
            </a:r>
            <a:r>
              <a:rPr lang="en-IN" sz="1600" b="1" u="sng" dirty="0">
                <a:solidFill>
                  <a:srgbClr val="002060"/>
                </a:solidFill>
                <a:latin typeface="Tw Cen MT" panose="020B0602020104020603" pitchFamily="34" charset="0"/>
              </a:rPr>
              <a:t>;</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ITC can be availed, if available, to pay amended liability;</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“Negative liability” – No refund – but carry forward to subsequent tax period;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Higher late fee for change in liability of more than 10%- to ensure correct regular return;</a:t>
            </a:r>
          </a:p>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EXPORTS – Data transmission to ICEGATE </a:t>
            </a:r>
            <a:r>
              <a:rPr lang="en-IN" sz="1500" b="1" dirty="0">
                <a:solidFill>
                  <a:srgbClr val="FF9900"/>
                </a:solidFill>
                <a:latin typeface="Tw Cen MT" panose="020B0602020104020603" pitchFamily="34" charset="0"/>
              </a:rPr>
              <a:t> </a:t>
            </a:r>
            <a:r>
              <a:rPr lang="en-IN" sz="1500" dirty="0">
                <a:solidFill>
                  <a:srgbClr val="002060"/>
                </a:solidFill>
                <a:latin typeface="Tw Cen MT" panose="020B0602020104020603" pitchFamily="34" charset="0"/>
              </a:rPr>
              <a:t>–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Export of goods – facility to file details of Shipping bill</a:t>
            </a:r>
            <a:r>
              <a:rPr lang="en-IN" sz="1600" b="1" u="sng" dirty="0">
                <a:solidFill>
                  <a:srgbClr val="002060"/>
                </a:solidFill>
                <a:latin typeface="Tw Cen MT" panose="020B0602020104020603" pitchFamily="34" charset="0"/>
              </a:rPr>
              <a:t>;</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Shipping bill details can be uploaded at later date – not an amendment to return;</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Data shall be transmitted to ICEGATE;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Till data starts flowing from ICEGATE or SEZ Online to report ITC, TP can claim ITC on self declaration basis; </a:t>
            </a:r>
          </a:p>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CHECKS on defaulters </a:t>
            </a:r>
            <a:r>
              <a:rPr lang="en-IN" sz="1500" b="1" dirty="0">
                <a:solidFill>
                  <a:srgbClr val="FF9900"/>
                </a:solidFill>
                <a:latin typeface="Tw Cen MT" panose="020B0602020104020603" pitchFamily="34" charset="0"/>
              </a:rPr>
              <a:t> </a:t>
            </a:r>
            <a:r>
              <a:rPr lang="en-IN" sz="1500" dirty="0">
                <a:solidFill>
                  <a:srgbClr val="002060"/>
                </a:solidFill>
                <a:latin typeface="Tw Cen MT" panose="020B0602020104020603" pitchFamily="34" charset="0"/>
              </a:rPr>
              <a:t>–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Newly register person or a TP who has defaulted in payment – uploading invoices </a:t>
            </a:r>
            <a:r>
              <a:rPr lang="en-IN" sz="1600" dirty="0" err="1">
                <a:solidFill>
                  <a:srgbClr val="002060"/>
                </a:solidFill>
                <a:latin typeface="Tw Cen MT" panose="020B0602020104020603" pitchFamily="34" charset="0"/>
              </a:rPr>
              <a:t>upto</a:t>
            </a:r>
            <a:r>
              <a:rPr lang="en-IN" sz="1600" dirty="0">
                <a:solidFill>
                  <a:srgbClr val="002060"/>
                </a:solidFill>
                <a:latin typeface="Tw Cen MT" panose="020B0602020104020603" pitchFamily="34" charset="0"/>
              </a:rPr>
              <a:t> threshold only will be allowed</a:t>
            </a:r>
            <a:r>
              <a:rPr lang="en-IN" sz="1600" b="1" u="sng" dirty="0">
                <a:solidFill>
                  <a:srgbClr val="002060"/>
                </a:solidFill>
                <a:latin typeface="Tw Cen MT" panose="020B0602020104020603" pitchFamily="34" charset="0"/>
              </a:rPr>
              <a:t>;</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On clearing default – TP can upload invoices – only then recipient can view invoices;</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Suspension or cancellation of registration – uploading invoice will be blocked for the period beyond suspension or cancellation;</a:t>
            </a:r>
          </a:p>
          <a:p>
            <a:pPr marL="735750" indent="-285750" algn="just">
              <a:lnSpc>
                <a:spcPct val="100000"/>
              </a:lnSpc>
              <a:buClr>
                <a:srgbClr val="FF0000"/>
              </a:buClr>
              <a:buSzPct val="80000"/>
            </a:pPr>
            <a:endParaRPr lang="en-IN" sz="1600" dirty="0">
              <a:solidFill>
                <a:srgbClr val="002060"/>
              </a:solidFill>
              <a:latin typeface="Tw Cen MT" panose="020B0602020104020603" pitchFamily="34" charset="0"/>
            </a:endParaRPr>
          </a:p>
          <a:p>
            <a:pPr marL="450000" indent="-457200" algn="just">
              <a:lnSpc>
                <a:spcPct val="100000"/>
              </a:lnSpc>
              <a:buNone/>
            </a:pPr>
            <a:endParaRPr lang="en-IN" sz="1500" dirty="0">
              <a:solidFill>
                <a:srgbClr val="002060"/>
              </a:solidFill>
              <a:latin typeface="Tw Cen MT" panose="020B0602020104020603" pitchFamily="34" charset="0"/>
            </a:endParaRPr>
          </a:p>
          <a:p>
            <a:pPr marL="450000" indent="-457200" algn="just">
              <a:lnSpc>
                <a:spcPct val="100000"/>
              </a:lnSpc>
              <a:buClr>
                <a:srgbClr val="FF0000"/>
              </a:buClr>
              <a:buSzPct val="80000"/>
              <a:buFont typeface="Webdings" pitchFamily="18" charset="2"/>
              <a:buChar char="4"/>
            </a:pPr>
            <a:endParaRPr lang="en-US" sz="1500" dirty="0">
              <a:solidFill>
                <a:srgbClr val="002060"/>
              </a:solidFill>
              <a:latin typeface="Tw Cen MT" panose="020B0602020104020603" pitchFamily="34" charset="0"/>
            </a:endParaRPr>
          </a:p>
          <a:p>
            <a:pPr marL="450000" indent="-457200" algn="just">
              <a:lnSpc>
                <a:spcPct val="100000"/>
              </a:lnSpc>
              <a:buFontTx/>
              <a:buNone/>
            </a:pPr>
            <a:endParaRPr lang="en-IN" sz="1500" dirty="0">
              <a:solidFill>
                <a:srgbClr val="002060"/>
              </a:solidFill>
              <a:latin typeface="Tw Cen MT" panose="020B0602020104020603" pitchFamily="34" charset="0"/>
            </a:endParaRPr>
          </a:p>
        </p:txBody>
      </p:sp>
      <p:sp>
        <p:nvSpPr>
          <p:cNvPr id="7" name="Rectangle 2">
            <a:extLst>
              <a:ext uri="{FF2B5EF4-FFF2-40B4-BE49-F238E27FC236}">
                <a16:creationId xmlns:a16="http://schemas.microsoft.com/office/drawing/2014/main" id="{2AE8B5F5-2C27-451D-A24E-7318F8A372C8}"/>
              </a:ext>
            </a:extLst>
          </p:cNvPr>
          <p:cNvSpPr txBox="1">
            <a:spLocks noChangeArrowheads="1"/>
          </p:cNvSpPr>
          <p:nvPr/>
        </p:nvSpPr>
        <p:spPr>
          <a:xfrm>
            <a:off x="1049452" y="439496"/>
            <a:ext cx="4120425" cy="35151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accent2"/>
                </a:solidFill>
                <a:latin typeface="Tw Cen MT" panose="020B0602020104020603" pitchFamily="34" charset="0"/>
              </a:rPr>
              <a:t>NORMAL RETURNS (RET-1)</a:t>
            </a:r>
            <a:endParaRPr lang="en-IN" sz="1800" dirty="0">
              <a:solidFill>
                <a:schemeClr val="accent2"/>
              </a:solidFill>
              <a:latin typeface="Tw Cen MT" panose="020B0602020104020603" pitchFamily="34" charset="0"/>
            </a:endParaRPr>
          </a:p>
        </p:txBody>
      </p:sp>
    </p:spTree>
    <p:extLst>
      <p:ext uri="{BB962C8B-B14F-4D97-AF65-F5344CB8AC3E}">
        <p14:creationId xmlns:p14="http://schemas.microsoft.com/office/powerpoint/2010/main" val="43363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exagon 21">
            <a:extLst>
              <a:ext uri="{FF2B5EF4-FFF2-40B4-BE49-F238E27FC236}">
                <a16:creationId xmlns:a16="http://schemas.microsoft.com/office/drawing/2014/main" id="{EC8382B9-7A90-43D9-B8A1-9E8ED6BE6538}"/>
              </a:ext>
            </a:extLst>
          </p:cNvPr>
          <p:cNvSpPr/>
          <p:nvPr/>
        </p:nvSpPr>
        <p:spPr>
          <a:xfrm>
            <a:off x="10402386" y="0"/>
            <a:ext cx="1789614" cy="1384662"/>
          </a:xfrm>
          <a:prstGeom prst="hexagon">
            <a:avLst>
              <a:gd name="adj" fmla="val 36321"/>
              <a:gd name="vf" fmla="val 115470"/>
            </a:avLst>
          </a:prstGeom>
          <a:solidFill>
            <a:schemeClr val="accent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Tw Cen MT" panose="020B0602020104020603" pitchFamily="34" charset="0"/>
              </a:rPr>
              <a:t>Key Features</a:t>
            </a:r>
          </a:p>
        </p:txBody>
      </p:sp>
      <p:sp>
        <p:nvSpPr>
          <p:cNvPr id="30" name="Rectangle 3">
            <a:extLst>
              <a:ext uri="{FF2B5EF4-FFF2-40B4-BE49-F238E27FC236}">
                <a16:creationId xmlns:a16="http://schemas.microsoft.com/office/drawing/2014/main" id="{1FBE9444-0CCF-407D-AFAD-5DD4063543E3}"/>
              </a:ext>
            </a:extLst>
          </p:cNvPr>
          <p:cNvSpPr txBox="1">
            <a:spLocks noChangeArrowheads="1"/>
          </p:cNvSpPr>
          <p:nvPr/>
        </p:nvSpPr>
        <p:spPr>
          <a:xfrm>
            <a:off x="1141642" y="888023"/>
            <a:ext cx="8969512" cy="5451229"/>
          </a:xfrm>
          <a:prstGeom prst="rect">
            <a:avLst/>
          </a:prstGeom>
          <a:ln>
            <a:solidFill>
              <a:srgbClr val="FF9900"/>
            </a:solidFill>
          </a:ln>
          <a:effectLst/>
          <a:scene3d>
            <a:camera prst="orthographicFront">
              <a:rot lat="0" lon="0" rev="0"/>
            </a:camera>
            <a:lightRig rig="contrasting" dir="t">
              <a:rot lat="0" lon="0" rev="1500000"/>
            </a:lightRig>
          </a:scene3d>
          <a:sp3d prstMaterial="metal">
            <a:bevelT w="88900" h="88900"/>
          </a:sp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Filing and Payment</a:t>
            </a:r>
            <a:r>
              <a:rPr lang="en-IN" sz="1500" dirty="0">
                <a:solidFill>
                  <a:schemeClr val="accent2"/>
                </a:solidFill>
                <a:latin typeface="Tw Cen MT" panose="020B0602020104020603" pitchFamily="34" charset="0"/>
              </a:rPr>
              <a:t> </a:t>
            </a:r>
            <a:r>
              <a:rPr lang="en-IN" sz="1500" dirty="0">
                <a:solidFill>
                  <a:srgbClr val="FF9900"/>
                </a:solidFill>
                <a:latin typeface="Tw Cen MT" panose="020B0602020104020603" pitchFamily="34" charset="0"/>
              </a:rPr>
              <a:t> </a:t>
            </a:r>
            <a:r>
              <a:rPr lang="en-IN" sz="1500" dirty="0">
                <a:solidFill>
                  <a:srgbClr val="002060"/>
                </a:solidFill>
                <a:latin typeface="Tw Cen MT" panose="020B0602020104020603" pitchFamily="34" charset="0"/>
              </a:rPr>
              <a:t>–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Filing of Return – Option to file is quarterly;</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Payment of tax – monthly;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Avail input on self-declaration basis (monthly); </a:t>
            </a:r>
          </a:p>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Option to file Monthly or Quarterly </a:t>
            </a:r>
            <a:r>
              <a:rPr lang="en-IN" sz="1500" b="1" dirty="0">
                <a:solidFill>
                  <a:srgbClr val="FF9900"/>
                </a:solidFill>
                <a:latin typeface="Tw Cen MT" panose="020B0602020104020603" pitchFamily="34" charset="0"/>
              </a:rPr>
              <a:t> </a:t>
            </a:r>
            <a:r>
              <a:rPr lang="en-IN" sz="1500" b="1" dirty="0">
                <a:solidFill>
                  <a:srgbClr val="002060"/>
                </a:solidFill>
                <a:latin typeface="Tw Cen MT" panose="020B0602020104020603" pitchFamily="34" charset="0"/>
              </a:rPr>
              <a:t>–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TP can exercise option of filing monthly or quarterly at the beginning of the year;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Changing from monthly to quarterly or vice versa allowed </a:t>
            </a:r>
            <a:r>
              <a:rPr lang="en-IN" sz="1600" u="sng" dirty="0">
                <a:solidFill>
                  <a:srgbClr val="002060"/>
                </a:solidFill>
                <a:latin typeface="Tw Cen MT" panose="020B0602020104020603" pitchFamily="34" charset="0"/>
              </a:rPr>
              <a:t>once</a:t>
            </a:r>
            <a:r>
              <a:rPr lang="en-IN" sz="1600" dirty="0">
                <a:solidFill>
                  <a:srgbClr val="002060"/>
                </a:solidFill>
                <a:latin typeface="Tw Cen MT" panose="020B0602020104020603" pitchFamily="34" charset="0"/>
              </a:rPr>
              <a:t> in a year – at the beginning of any quarter;</a:t>
            </a:r>
          </a:p>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Compliance cost </a:t>
            </a:r>
            <a:r>
              <a:rPr lang="en-IN" sz="1500" b="1" dirty="0">
                <a:solidFill>
                  <a:srgbClr val="FF9900"/>
                </a:solidFill>
                <a:latin typeface="Tw Cen MT" panose="020B0602020104020603" pitchFamily="34" charset="0"/>
              </a:rPr>
              <a:t> </a:t>
            </a:r>
            <a:r>
              <a:rPr lang="en-IN" sz="1500" b="1" dirty="0">
                <a:solidFill>
                  <a:srgbClr val="002060"/>
                </a:solidFill>
                <a:latin typeface="Tw Cen MT" panose="020B0602020104020603" pitchFamily="34" charset="0"/>
              </a:rPr>
              <a:t>–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Simplification in return would reduce compliance cost for small TPs;</a:t>
            </a:r>
          </a:p>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Sahaj and Sugam </a:t>
            </a:r>
            <a:r>
              <a:rPr lang="en-IN" sz="1500" b="1" dirty="0">
                <a:solidFill>
                  <a:srgbClr val="FF9900"/>
                </a:solidFill>
                <a:latin typeface="Tw Cen MT" panose="020B0602020104020603" pitchFamily="34" charset="0"/>
              </a:rPr>
              <a:t> </a:t>
            </a:r>
            <a:r>
              <a:rPr lang="en-IN" sz="1500" b="1" dirty="0">
                <a:solidFill>
                  <a:srgbClr val="002060"/>
                </a:solidFill>
                <a:latin typeface="Tw Cen MT" panose="020B0602020104020603" pitchFamily="34" charset="0"/>
              </a:rPr>
              <a:t>–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93% of TPs - Turnover less than 5 Crore (CBIC press release dt 21-07-2018);</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Uploading invoices on continuous basis allowed;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Sahaj – Only B2C outward supplies – can opt for it;</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Sugam – B2B and B2C outward supplies – can opt for it;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TPs having exports, supplies to SEZs, Deemed Exports – can not opt for Sahaj or Sugam; </a:t>
            </a:r>
          </a:p>
          <a:p>
            <a:pPr marL="1192950" lvl="1" indent="-285750" algn="just">
              <a:lnSpc>
                <a:spcPct val="100000"/>
              </a:lnSpc>
              <a:buClr>
                <a:srgbClr val="FF0000"/>
              </a:buClr>
              <a:buSzPct val="80000"/>
            </a:pPr>
            <a:endParaRPr lang="en-IN" sz="1600" dirty="0">
              <a:solidFill>
                <a:srgbClr val="002060"/>
              </a:solidFill>
              <a:latin typeface="Tw Cen MT" panose="020B0602020104020603" pitchFamily="34" charset="0"/>
            </a:endParaRPr>
          </a:p>
          <a:p>
            <a:pPr marL="735750" indent="-285750" algn="just">
              <a:lnSpc>
                <a:spcPct val="100000"/>
              </a:lnSpc>
              <a:buClr>
                <a:srgbClr val="FF0000"/>
              </a:buClr>
              <a:buSzPct val="80000"/>
            </a:pPr>
            <a:endParaRPr lang="en-IN" sz="1600" dirty="0">
              <a:solidFill>
                <a:srgbClr val="002060"/>
              </a:solidFill>
              <a:latin typeface="Tw Cen MT" panose="020B0602020104020603" pitchFamily="34" charset="0"/>
            </a:endParaRPr>
          </a:p>
          <a:p>
            <a:pPr marL="450000" indent="-457200" algn="just">
              <a:lnSpc>
                <a:spcPct val="100000"/>
              </a:lnSpc>
              <a:buNone/>
            </a:pPr>
            <a:endParaRPr lang="en-IN" sz="1500" dirty="0">
              <a:solidFill>
                <a:srgbClr val="002060"/>
              </a:solidFill>
              <a:latin typeface="Tw Cen MT" panose="020B0602020104020603" pitchFamily="34" charset="0"/>
            </a:endParaRPr>
          </a:p>
          <a:p>
            <a:pPr marL="450000" indent="-457200" algn="just">
              <a:lnSpc>
                <a:spcPct val="100000"/>
              </a:lnSpc>
              <a:buClr>
                <a:srgbClr val="FF0000"/>
              </a:buClr>
              <a:buSzPct val="80000"/>
              <a:buFont typeface="Webdings" pitchFamily="18" charset="2"/>
              <a:buChar char="4"/>
            </a:pPr>
            <a:endParaRPr lang="en-US" sz="1500" dirty="0">
              <a:solidFill>
                <a:srgbClr val="002060"/>
              </a:solidFill>
              <a:latin typeface="Tw Cen MT" panose="020B0602020104020603" pitchFamily="34" charset="0"/>
            </a:endParaRPr>
          </a:p>
          <a:p>
            <a:pPr marL="450000" indent="-457200" algn="just">
              <a:lnSpc>
                <a:spcPct val="100000"/>
              </a:lnSpc>
              <a:buFontTx/>
              <a:buNone/>
            </a:pPr>
            <a:endParaRPr lang="en-IN" sz="1500" dirty="0">
              <a:solidFill>
                <a:srgbClr val="002060"/>
              </a:solidFill>
              <a:latin typeface="Tw Cen MT" panose="020B0602020104020603" pitchFamily="34" charset="0"/>
            </a:endParaRPr>
          </a:p>
        </p:txBody>
      </p:sp>
      <p:sp>
        <p:nvSpPr>
          <p:cNvPr id="5" name="Rectangle 2">
            <a:extLst>
              <a:ext uri="{FF2B5EF4-FFF2-40B4-BE49-F238E27FC236}">
                <a16:creationId xmlns:a16="http://schemas.microsoft.com/office/drawing/2014/main" id="{C8E18016-C4D4-46EB-9EAB-2E4E1D56AA64}"/>
              </a:ext>
            </a:extLst>
          </p:cNvPr>
          <p:cNvSpPr txBox="1">
            <a:spLocks noChangeArrowheads="1"/>
          </p:cNvSpPr>
          <p:nvPr/>
        </p:nvSpPr>
        <p:spPr>
          <a:xfrm>
            <a:off x="1049452" y="439496"/>
            <a:ext cx="6617440" cy="35151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accent2"/>
                </a:solidFill>
                <a:latin typeface="Tw Cen MT" panose="020B0602020104020603" pitchFamily="34" charset="0"/>
              </a:rPr>
              <a:t>NEW- QUARTERLY RETURNS – SAHAJ (RET-2) OR SUGAM (RET-3)</a:t>
            </a:r>
            <a:endParaRPr lang="en-IN" sz="1800" dirty="0">
              <a:solidFill>
                <a:schemeClr val="accent2"/>
              </a:solidFill>
              <a:latin typeface="Tw Cen MT" panose="020B0602020104020603" pitchFamily="34" charset="0"/>
            </a:endParaRPr>
          </a:p>
        </p:txBody>
      </p:sp>
    </p:spTree>
    <p:extLst>
      <p:ext uri="{BB962C8B-B14F-4D97-AF65-F5344CB8AC3E}">
        <p14:creationId xmlns:p14="http://schemas.microsoft.com/office/powerpoint/2010/main" val="79823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exagon 10">
            <a:extLst>
              <a:ext uri="{FF2B5EF4-FFF2-40B4-BE49-F238E27FC236}">
                <a16:creationId xmlns:a16="http://schemas.microsoft.com/office/drawing/2014/main" id="{3917C4A1-4369-4D41-B562-FABB2692DCC4}"/>
              </a:ext>
            </a:extLst>
          </p:cNvPr>
          <p:cNvSpPr/>
          <p:nvPr/>
        </p:nvSpPr>
        <p:spPr>
          <a:xfrm>
            <a:off x="10402386" y="0"/>
            <a:ext cx="1789614" cy="1384662"/>
          </a:xfrm>
          <a:prstGeom prst="hexagon">
            <a:avLst>
              <a:gd name="adj" fmla="val 36321"/>
              <a:gd name="vf" fmla="val 115470"/>
            </a:avLst>
          </a:prstGeom>
          <a:solidFill>
            <a:srgbClr val="00206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atin typeface="Tw Cen MT" panose="020B0602020104020603" pitchFamily="34" charset="0"/>
              </a:rPr>
              <a:t>Compare</a:t>
            </a:r>
          </a:p>
        </p:txBody>
      </p:sp>
      <p:sp>
        <p:nvSpPr>
          <p:cNvPr id="45" name="Rectangle 2">
            <a:extLst>
              <a:ext uri="{FF2B5EF4-FFF2-40B4-BE49-F238E27FC236}">
                <a16:creationId xmlns:a16="http://schemas.microsoft.com/office/drawing/2014/main" id="{966CA549-E0A9-4C1B-8E55-6F339B111597}"/>
              </a:ext>
            </a:extLst>
          </p:cNvPr>
          <p:cNvSpPr txBox="1">
            <a:spLocks noChangeArrowheads="1"/>
          </p:cNvSpPr>
          <p:nvPr/>
        </p:nvSpPr>
        <p:spPr>
          <a:xfrm>
            <a:off x="1049452" y="317656"/>
            <a:ext cx="1579448" cy="35151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accent2"/>
                </a:solidFill>
                <a:latin typeface="Tw Cen MT" panose="020B0602020104020603" pitchFamily="34" charset="0"/>
              </a:rPr>
              <a:t>Existing Forms</a:t>
            </a:r>
            <a:endParaRPr lang="en-IN" sz="1800" dirty="0">
              <a:solidFill>
                <a:schemeClr val="accent2"/>
              </a:solidFill>
              <a:latin typeface="Tw Cen MT" panose="020B0602020104020603" pitchFamily="34" charset="0"/>
            </a:endParaRPr>
          </a:p>
        </p:txBody>
      </p:sp>
      <p:sp>
        <p:nvSpPr>
          <p:cNvPr id="46" name="Rectangle 3">
            <a:extLst>
              <a:ext uri="{FF2B5EF4-FFF2-40B4-BE49-F238E27FC236}">
                <a16:creationId xmlns:a16="http://schemas.microsoft.com/office/drawing/2014/main" id="{76BA56B5-8577-4208-BAF7-9B4F3C73D79E}"/>
              </a:ext>
            </a:extLst>
          </p:cNvPr>
          <p:cNvSpPr txBox="1">
            <a:spLocks noChangeArrowheads="1"/>
          </p:cNvSpPr>
          <p:nvPr/>
        </p:nvSpPr>
        <p:spPr>
          <a:xfrm>
            <a:off x="587728" y="669166"/>
            <a:ext cx="4766787" cy="1968526"/>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GSTR-1;</a:t>
            </a:r>
          </a:p>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GSTR-2 (</a:t>
            </a:r>
            <a:r>
              <a:rPr lang="en-IN" sz="1500" dirty="0">
                <a:solidFill>
                  <a:srgbClr val="FF0000"/>
                </a:solidFill>
                <a:latin typeface="Tw Cen MT" panose="020B0602020104020603" pitchFamily="34" charset="0"/>
              </a:rPr>
              <a:t>in abeyance</a:t>
            </a:r>
            <a:r>
              <a:rPr lang="en-IN" sz="1500" dirty="0">
                <a:solidFill>
                  <a:srgbClr val="002060"/>
                </a:solidFill>
                <a:latin typeface="Tw Cen MT" panose="020B0602020104020603" pitchFamily="34" charset="0"/>
              </a:rPr>
              <a:t>);</a:t>
            </a:r>
          </a:p>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GSTR-3 (</a:t>
            </a:r>
            <a:r>
              <a:rPr lang="en-IN" sz="1500" dirty="0">
                <a:solidFill>
                  <a:srgbClr val="FF0000"/>
                </a:solidFill>
                <a:latin typeface="Tw Cen MT" panose="020B0602020104020603" pitchFamily="34" charset="0"/>
              </a:rPr>
              <a:t>in abeyance</a:t>
            </a:r>
            <a:r>
              <a:rPr lang="en-IN" sz="1500" dirty="0">
                <a:solidFill>
                  <a:srgbClr val="002060"/>
                </a:solidFill>
                <a:latin typeface="Tw Cen MT" panose="020B0602020104020603" pitchFamily="34" charset="0"/>
              </a:rPr>
              <a:t>);</a:t>
            </a:r>
          </a:p>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GSTR-3B </a:t>
            </a:r>
          </a:p>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GSTR-4</a:t>
            </a:r>
          </a:p>
          <a:p>
            <a:pPr marL="450000" indent="-457200" algn="just">
              <a:lnSpc>
                <a:spcPct val="100000"/>
              </a:lnSpc>
              <a:buNone/>
            </a:pPr>
            <a:endParaRPr lang="en-IN" sz="1500" dirty="0">
              <a:solidFill>
                <a:srgbClr val="002060"/>
              </a:solidFill>
              <a:latin typeface="Tw Cen MT" panose="020B0602020104020603" pitchFamily="34" charset="0"/>
            </a:endParaRPr>
          </a:p>
          <a:p>
            <a:pPr marL="450000" indent="-457200" algn="just">
              <a:lnSpc>
                <a:spcPct val="100000"/>
              </a:lnSpc>
              <a:buClr>
                <a:srgbClr val="FF0000"/>
              </a:buClr>
              <a:buSzPct val="80000"/>
              <a:buFont typeface="Webdings" pitchFamily="18" charset="2"/>
              <a:buChar char="4"/>
            </a:pPr>
            <a:endParaRPr lang="en-US" sz="1500" dirty="0">
              <a:solidFill>
                <a:srgbClr val="002060"/>
              </a:solidFill>
              <a:latin typeface="Tw Cen MT" panose="020B0602020104020603" pitchFamily="34" charset="0"/>
            </a:endParaRPr>
          </a:p>
          <a:p>
            <a:pPr marL="450000" indent="-457200" algn="just">
              <a:lnSpc>
                <a:spcPct val="100000"/>
              </a:lnSpc>
              <a:buFontTx/>
              <a:buNone/>
            </a:pPr>
            <a:endParaRPr lang="en-IN" sz="1500" dirty="0">
              <a:solidFill>
                <a:srgbClr val="002060"/>
              </a:solidFill>
              <a:latin typeface="Tw Cen MT" panose="020B0602020104020603" pitchFamily="34" charset="0"/>
            </a:endParaRPr>
          </a:p>
        </p:txBody>
      </p:sp>
      <p:sp>
        <p:nvSpPr>
          <p:cNvPr id="47" name="Rectangle 2">
            <a:extLst>
              <a:ext uri="{FF2B5EF4-FFF2-40B4-BE49-F238E27FC236}">
                <a16:creationId xmlns:a16="http://schemas.microsoft.com/office/drawing/2014/main" id="{0455297D-A272-47F2-9B07-EF7B11FB58A8}"/>
              </a:ext>
            </a:extLst>
          </p:cNvPr>
          <p:cNvSpPr txBox="1">
            <a:spLocks noChangeArrowheads="1"/>
          </p:cNvSpPr>
          <p:nvPr/>
        </p:nvSpPr>
        <p:spPr>
          <a:xfrm>
            <a:off x="6229477" y="317656"/>
            <a:ext cx="1592591" cy="35151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accent2"/>
                </a:solidFill>
                <a:latin typeface="Tw Cen MT" panose="020B0602020104020603" pitchFamily="34" charset="0"/>
              </a:rPr>
              <a:t>New Forms</a:t>
            </a:r>
            <a:endParaRPr lang="en-IN" sz="1800" dirty="0">
              <a:solidFill>
                <a:schemeClr val="accent2"/>
              </a:solidFill>
              <a:latin typeface="Tw Cen MT" panose="020B0602020104020603" pitchFamily="34" charset="0"/>
            </a:endParaRPr>
          </a:p>
        </p:txBody>
      </p:sp>
      <p:sp>
        <p:nvSpPr>
          <p:cNvPr id="48" name="Rectangle 3">
            <a:extLst>
              <a:ext uri="{FF2B5EF4-FFF2-40B4-BE49-F238E27FC236}">
                <a16:creationId xmlns:a16="http://schemas.microsoft.com/office/drawing/2014/main" id="{2ED1010E-6D18-447A-831E-3B5D9198D70F}"/>
              </a:ext>
            </a:extLst>
          </p:cNvPr>
          <p:cNvSpPr txBox="1">
            <a:spLocks noChangeArrowheads="1"/>
          </p:cNvSpPr>
          <p:nvPr/>
        </p:nvSpPr>
        <p:spPr>
          <a:xfrm>
            <a:off x="5495192" y="669166"/>
            <a:ext cx="4563208" cy="2038865"/>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GST RET-1 (Normal Return); </a:t>
            </a:r>
          </a:p>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GST RET-2 (Sahaj);</a:t>
            </a:r>
          </a:p>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GST RET-3 (Sugam)</a:t>
            </a:r>
          </a:p>
          <a:p>
            <a:pPr marL="735750" indent="-285750" algn="just">
              <a:lnSpc>
                <a:spcPct val="100000"/>
              </a:lnSpc>
              <a:buClr>
                <a:srgbClr val="FF0000"/>
              </a:buClr>
              <a:buSzPct val="80000"/>
            </a:pPr>
            <a:r>
              <a:rPr lang="en-IN" sz="1500" b="1" u="sng" dirty="0">
                <a:solidFill>
                  <a:srgbClr val="FF0000"/>
                </a:solidFill>
                <a:latin typeface="Tw Cen MT" panose="020B0602020104020603" pitchFamily="34" charset="0"/>
              </a:rPr>
              <a:t>PMT-08 (Payment of tax)</a:t>
            </a:r>
          </a:p>
          <a:p>
            <a:pPr marL="450000" indent="0" algn="just">
              <a:lnSpc>
                <a:spcPct val="100000"/>
              </a:lnSpc>
              <a:buClr>
                <a:srgbClr val="FF0000"/>
              </a:buClr>
              <a:buSzPct val="80000"/>
              <a:buNone/>
            </a:pPr>
            <a:r>
              <a:rPr lang="en-IN" sz="1500" dirty="0">
                <a:solidFill>
                  <a:srgbClr val="002060"/>
                </a:solidFill>
                <a:latin typeface="Tw Cen MT" panose="020B0602020104020603" pitchFamily="34" charset="0"/>
              </a:rPr>
              <a:t>Common offline utility - ANX-1&amp; ANX2</a:t>
            </a:r>
          </a:p>
          <a:p>
            <a:pPr marL="450000" indent="-457200" algn="just">
              <a:lnSpc>
                <a:spcPct val="100000"/>
              </a:lnSpc>
              <a:buNone/>
            </a:pPr>
            <a:endParaRPr lang="en-IN" sz="1500" dirty="0">
              <a:solidFill>
                <a:srgbClr val="002060"/>
              </a:solidFill>
              <a:latin typeface="Tw Cen MT" panose="020B0602020104020603" pitchFamily="34" charset="0"/>
            </a:endParaRPr>
          </a:p>
          <a:p>
            <a:pPr marL="450000" indent="-457200" algn="just">
              <a:lnSpc>
                <a:spcPct val="100000"/>
              </a:lnSpc>
              <a:buClr>
                <a:srgbClr val="FF0000"/>
              </a:buClr>
              <a:buSzPct val="80000"/>
              <a:buFont typeface="Webdings" pitchFamily="18" charset="2"/>
              <a:buChar char="4"/>
            </a:pPr>
            <a:endParaRPr lang="en-US" sz="1500" dirty="0">
              <a:solidFill>
                <a:srgbClr val="002060"/>
              </a:solidFill>
              <a:latin typeface="Tw Cen MT" panose="020B0602020104020603" pitchFamily="34" charset="0"/>
            </a:endParaRPr>
          </a:p>
          <a:p>
            <a:pPr marL="450000" indent="-457200" algn="just">
              <a:lnSpc>
                <a:spcPct val="100000"/>
              </a:lnSpc>
              <a:buFontTx/>
              <a:buNone/>
            </a:pPr>
            <a:endParaRPr lang="en-IN" sz="1500" dirty="0">
              <a:solidFill>
                <a:srgbClr val="002060"/>
              </a:solidFill>
              <a:latin typeface="Tw Cen MT" panose="020B0602020104020603" pitchFamily="34" charset="0"/>
            </a:endParaRPr>
          </a:p>
        </p:txBody>
      </p:sp>
      <p:sp>
        <p:nvSpPr>
          <p:cNvPr id="8" name="Rectangle 7">
            <a:extLst>
              <a:ext uri="{FF2B5EF4-FFF2-40B4-BE49-F238E27FC236}">
                <a16:creationId xmlns:a16="http://schemas.microsoft.com/office/drawing/2014/main" id="{DF0FAABA-2FD1-457D-8FC1-6473971D04CC}"/>
              </a:ext>
            </a:extLst>
          </p:cNvPr>
          <p:cNvSpPr/>
          <p:nvPr/>
        </p:nvSpPr>
        <p:spPr>
          <a:xfrm>
            <a:off x="581891" y="2901937"/>
            <a:ext cx="9476509" cy="4169283"/>
          </a:xfrm>
          <a:prstGeom prst="rect">
            <a:avLst/>
          </a:prstGeom>
        </p:spPr>
        <p:txBody>
          <a:bodyPr wrap="square">
            <a:spAutoFit/>
          </a:bodyPr>
          <a:lstStyle/>
          <a:p>
            <a:pPr algn="just">
              <a:lnSpc>
                <a:spcPct val="107000"/>
              </a:lnSpc>
              <a:spcAft>
                <a:spcPts val="800"/>
              </a:spcAft>
            </a:pPr>
            <a:r>
              <a:rPr lang="en-IN" dirty="0">
                <a:solidFill>
                  <a:schemeClr val="accent2"/>
                </a:solidFill>
                <a:latin typeface="Tw Cen MT" panose="020B0602020104020603" pitchFamily="34" charset="0"/>
                <a:ea typeface="Calibri" panose="020F0502020204030204" pitchFamily="34" charset="0"/>
                <a:cs typeface="Times New Roman" panose="02020603050405020304" pitchFamily="18" charset="0"/>
              </a:rPr>
              <a:t>New Return Offline Utility</a:t>
            </a:r>
          </a:p>
          <a:p>
            <a:pPr marL="285750" indent="-285750" algn="just">
              <a:lnSpc>
                <a:spcPct val="107000"/>
              </a:lnSpc>
              <a:spcAft>
                <a:spcPts val="800"/>
              </a:spcAft>
              <a:buFont typeface="Arial" panose="020B0604020202020204" pitchFamily="34" charset="0"/>
              <a:buChar char="•"/>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Tool to </a:t>
            </a:r>
            <a:r>
              <a:rPr lang="en-US" sz="1400" b="1" u="sng" dirty="0">
                <a:solidFill>
                  <a:srgbClr val="002060"/>
                </a:solidFill>
                <a:latin typeface="Tw Cen MT" panose="020B0602020104020603" pitchFamily="34" charset="0"/>
                <a:ea typeface="Calibri" panose="020F0502020204030204" pitchFamily="34" charset="0"/>
                <a:cs typeface="Times New Roman" panose="02020603050405020304" pitchFamily="18" charset="0"/>
              </a:rPr>
              <a:t>facilitate preparation</a:t>
            </a: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 of the Form GST ANX-1 and Form GST ANX-2 by the taxpayers (Trial Version available);</a:t>
            </a:r>
          </a:p>
          <a:p>
            <a:pPr marL="285750" indent="-285750" algn="just">
              <a:lnSpc>
                <a:spcPct val="107000"/>
              </a:lnSpc>
              <a:spcAft>
                <a:spcPts val="800"/>
              </a:spcAft>
              <a:buFont typeface="Arial" panose="020B0604020202020204" pitchFamily="34" charset="0"/>
              <a:buChar char="•"/>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With </a:t>
            </a:r>
            <a:r>
              <a:rPr lang="en-US" sz="1400" b="1" u="sng" dirty="0">
                <a:solidFill>
                  <a:srgbClr val="002060"/>
                </a:solidFill>
                <a:latin typeface="Tw Cen MT" panose="020B0602020104020603" pitchFamily="34" charset="0"/>
                <a:ea typeface="Calibri" panose="020F0502020204030204" pitchFamily="34" charset="0"/>
                <a:cs typeface="Times New Roman" panose="02020603050405020304" pitchFamily="18" charset="0"/>
              </a:rPr>
              <a:t>limited functionalities</a:t>
            </a: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 ONLY for testing purpose;</a:t>
            </a:r>
          </a:p>
          <a:p>
            <a:pPr marL="285750" indent="-285750" algn="just">
              <a:lnSpc>
                <a:spcPct val="107000"/>
              </a:lnSpc>
              <a:spcAft>
                <a:spcPts val="800"/>
              </a:spcAft>
              <a:buFont typeface="Arial" panose="020B0604020202020204" pitchFamily="34" charset="0"/>
              <a:buChar char="•"/>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Taxpayers may use the offline Tool to </a:t>
            </a:r>
            <a:r>
              <a:rPr lang="en-US" sz="1400" b="1" u="sng" dirty="0">
                <a:solidFill>
                  <a:srgbClr val="002060"/>
                </a:solidFill>
                <a:latin typeface="Tw Cen MT" panose="020B0602020104020603" pitchFamily="34" charset="0"/>
                <a:ea typeface="Calibri" panose="020F0502020204030204" pitchFamily="34" charset="0"/>
                <a:cs typeface="Times New Roman" panose="02020603050405020304" pitchFamily="18" charset="0"/>
              </a:rPr>
              <a:t>furnish </a:t>
            </a: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various details regarding </a:t>
            </a:r>
          </a:p>
          <a:p>
            <a:pPr marL="742950" lvl="1" indent="-285750" algn="just">
              <a:lnSpc>
                <a:spcPct val="107000"/>
              </a:lnSpc>
              <a:spcAft>
                <a:spcPts val="800"/>
              </a:spcAft>
              <a:buFont typeface="Arial" panose="020B0604020202020204" pitchFamily="34" charset="0"/>
              <a:buChar char="•"/>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outward supplies, </a:t>
            </a:r>
          </a:p>
          <a:p>
            <a:pPr marL="742950" lvl="1" indent="-285750" algn="just">
              <a:lnSpc>
                <a:spcPct val="107000"/>
              </a:lnSpc>
              <a:spcAft>
                <a:spcPts val="800"/>
              </a:spcAft>
              <a:buFont typeface="Arial" panose="020B0604020202020204" pitchFamily="34" charset="0"/>
              <a:buChar char="•"/>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Import of services and goods; </a:t>
            </a:r>
          </a:p>
          <a:p>
            <a:pPr marL="742950" lvl="1" indent="-285750" algn="just">
              <a:lnSpc>
                <a:spcPct val="107000"/>
              </a:lnSpc>
              <a:spcAft>
                <a:spcPts val="800"/>
              </a:spcAft>
              <a:buFont typeface="Arial" panose="020B0604020202020204" pitchFamily="34" charset="0"/>
              <a:buChar char="•"/>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inward supplies attracting reverse charge; and </a:t>
            </a:r>
          </a:p>
          <a:p>
            <a:pPr marL="742950" lvl="1" indent="-285750" algn="just">
              <a:lnSpc>
                <a:spcPct val="107000"/>
              </a:lnSpc>
              <a:spcAft>
                <a:spcPts val="800"/>
              </a:spcAft>
              <a:buFont typeface="Arial" panose="020B0604020202020204" pitchFamily="34" charset="0"/>
              <a:buChar char="•"/>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view/ take action on the documents as imported in the offline tool. </a:t>
            </a:r>
          </a:p>
          <a:p>
            <a:pPr marL="285750" indent="-285750" algn="just">
              <a:lnSpc>
                <a:spcPct val="107000"/>
              </a:lnSpc>
              <a:spcAft>
                <a:spcPts val="800"/>
              </a:spcAft>
              <a:buFont typeface="Arial" panose="020B0604020202020204" pitchFamily="34" charset="0"/>
              <a:buChar char="•"/>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Once Form GST ANX-1 is prepared using offline Tool, it is to be uploaded on GST Portal by creating a JSON file. The data uploaded by the taxpayer will be available on the GST Portal, however, </a:t>
            </a:r>
            <a:r>
              <a:rPr lang="en-US" sz="1400" b="1" u="sng" dirty="0">
                <a:solidFill>
                  <a:srgbClr val="002060"/>
                </a:solidFill>
                <a:latin typeface="Tw Cen MT" panose="020B0602020104020603" pitchFamily="34" charset="0"/>
                <a:ea typeface="Calibri" panose="020F0502020204030204" pitchFamily="34" charset="0"/>
                <a:cs typeface="Times New Roman" panose="02020603050405020304" pitchFamily="18" charset="0"/>
              </a:rPr>
              <a:t>data will be purged before roll out of the new returns</a:t>
            </a: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065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Hexagon 30">
            <a:extLst>
              <a:ext uri="{FF2B5EF4-FFF2-40B4-BE49-F238E27FC236}">
                <a16:creationId xmlns:a16="http://schemas.microsoft.com/office/drawing/2014/main" id="{75BA379B-696F-4915-B114-D7CA929A84BD}"/>
              </a:ext>
            </a:extLst>
          </p:cNvPr>
          <p:cNvSpPr/>
          <p:nvPr/>
        </p:nvSpPr>
        <p:spPr>
          <a:xfrm>
            <a:off x="10402386" y="0"/>
            <a:ext cx="1789614" cy="1384662"/>
          </a:xfrm>
          <a:prstGeom prst="hexagon">
            <a:avLst>
              <a:gd name="adj" fmla="val 36321"/>
              <a:gd name="vf" fmla="val 115470"/>
            </a:avLst>
          </a:prstGeom>
          <a:solidFill>
            <a:srgbClr val="00206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w Cen MT" panose="020B0602020104020603" pitchFamily="34" charset="0"/>
              </a:rPr>
              <a:t>P</a:t>
            </a:r>
            <a:r>
              <a:rPr lang="en-IN" sz="2000" b="1" dirty="0" err="1">
                <a:latin typeface="Tw Cen MT" panose="020B0602020104020603" pitchFamily="34" charset="0"/>
              </a:rPr>
              <a:t>rocess</a:t>
            </a:r>
            <a:endParaRPr lang="en-IN" sz="2000" b="1" dirty="0">
              <a:latin typeface="Tw Cen MT" panose="020B0602020104020603" pitchFamily="34" charset="0"/>
            </a:endParaRPr>
          </a:p>
        </p:txBody>
      </p:sp>
      <p:sp>
        <p:nvSpPr>
          <p:cNvPr id="2" name="Rectangle 1">
            <a:extLst>
              <a:ext uri="{FF2B5EF4-FFF2-40B4-BE49-F238E27FC236}">
                <a16:creationId xmlns:a16="http://schemas.microsoft.com/office/drawing/2014/main" id="{F70F746C-BD2A-434B-8E4C-452B654292A0}"/>
              </a:ext>
            </a:extLst>
          </p:cNvPr>
          <p:cNvSpPr/>
          <p:nvPr/>
        </p:nvSpPr>
        <p:spPr>
          <a:xfrm>
            <a:off x="304799" y="253719"/>
            <a:ext cx="9476509" cy="2503762"/>
          </a:xfrm>
          <a:prstGeom prst="rect">
            <a:avLst/>
          </a:prstGeom>
        </p:spPr>
        <p:txBody>
          <a:bodyPr wrap="square">
            <a:spAutoFit/>
          </a:bodyPr>
          <a:lstStyle/>
          <a:p>
            <a:pPr algn="just">
              <a:lnSpc>
                <a:spcPct val="107000"/>
              </a:lnSpc>
              <a:spcAft>
                <a:spcPts val="800"/>
              </a:spcAft>
            </a:pPr>
            <a:r>
              <a:rPr lang="en-IN" dirty="0">
                <a:solidFill>
                  <a:schemeClr val="accent2"/>
                </a:solidFill>
                <a:latin typeface="Tw Cen MT" panose="020B0602020104020603" pitchFamily="34" charset="0"/>
                <a:ea typeface="Calibri" panose="020F0502020204030204" pitchFamily="34" charset="0"/>
                <a:cs typeface="Times New Roman" panose="02020603050405020304" pitchFamily="18" charset="0"/>
              </a:rPr>
              <a:t>Process</a:t>
            </a:r>
          </a:p>
          <a:p>
            <a:pPr algn="just">
              <a:lnSpc>
                <a:spcPct val="107000"/>
              </a:lnSpc>
              <a:spcAft>
                <a:spcPts val="800"/>
              </a:spcAft>
            </a:pPr>
            <a:r>
              <a:rPr lang="en-IN"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ANX- 1 - </a:t>
            </a:r>
            <a:r>
              <a:rPr lang="en-US" sz="1400" b="1" dirty="0">
                <a:solidFill>
                  <a:srgbClr val="002060"/>
                </a:solidFill>
                <a:latin typeface="Tw Cen MT" panose="020B0602020104020603" pitchFamily="34" charset="0"/>
                <a:ea typeface="Calibri" panose="020F0502020204030204" pitchFamily="34" charset="0"/>
                <a:cs typeface="Times New Roman" panose="02020603050405020304" pitchFamily="18" charset="0"/>
              </a:rPr>
              <a:t>Data can be uploaded/entered to the offline tool in three ways:</a:t>
            </a:r>
          </a:p>
          <a:p>
            <a:pPr algn="just">
              <a:lnSpc>
                <a:spcPct val="107000"/>
              </a:lnSpc>
              <a:spcAft>
                <a:spcPts val="800"/>
              </a:spcAft>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1.  Importing the entire </a:t>
            </a:r>
            <a:r>
              <a:rPr lang="en-US" sz="1400" b="1" dirty="0">
                <a:solidFill>
                  <a:srgbClr val="002060"/>
                </a:solidFill>
                <a:latin typeface="Tw Cen MT" panose="020B0602020104020603" pitchFamily="34" charset="0"/>
                <a:ea typeface="Calibri" panose="020F0502020204030204" pitchFamily="34" charset="0"/>
                <a:cs typeface="Times New Roman" panose="02020603050405020304" pitchFamily="18" charset="0"/>
              </a:rPr>
              <a:t>excel workbook to the New return offline tool </a:t>
            </a: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where data in all sections (worksheets) of the excel file will be imported in the tool in one go.</a:t>
            </a:r>
          </a:p>
          <a:p>
            <a:pPr algn="just">
              <a:lnSpc>
                <a:spcPct val="107000"/>
              </a:lnSpc>
              <a:spcAft>
                <a:spcPts val="800"/>
              </a:spcAft>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2.  Document wise data entry by annexure preparer on the New return offline tool. (</a:t>
            </a:r>
            <a:r>
              <a:rPr lang="en-US" sz="1400" b="1" dirty="0">
                <a:solidFill>
                  <a:srgbClr val="002060"/>
                </a:solidFill>
                <a:latin typeface="Tw Cen MT" panose="020B0602020104020603" pitchFamily="34" charset="0"/>
                <a:ea typeface="Calibri" panose="020F0502020204030204" pitchFamily="34" charset="0"/>
                <a:cs typeface="Times New Roman" panose="02020603050405020304" pitchFamily="18" charset="0"/>
              </a:rPr>
              <a:t>Manual entry line item-wise</a:t>
            </a: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3.  Table by Table of a particular return - using a .CSV file as per the format given along with the New return offline tool. Many accounting software packages generate .CSV file in the specified format and the same can be imported into the tool.</a:t>
            </a:r>
          </a:p>
          <a:p>
            <a:pPr algn="just">
              <a:lnSpc>
                <a:spcPct val="107000"/>
              </a:lnSpc>
              <a:spcAft>
                <a:spcPts val="800"/>
              </a:spcAft>
            </a:pPr>
            <a:endParaRPr lang="en-IN"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FECF6D8-D811-4C10-A65C-9C5C780EA4E3}"/>
              </a:ext>
            </a:extLst>
          </p:cNvPr>
          <p:cNvSpPr/>
          <p:nvPr/>
        </p:nvSpPr>
        <p:spPr>
          <a:xfrm>
            <a:off x="304799" y="2505426"/>
            <a:ext cx="3205479" cy="3683060"/>
          </a:xfrm>
          <a:prstGeom prst="rect">
            <a:avLst/>
          </a:prstGeom>
        </p:spPr>
        <p:txBody>
          <a:bodyPr wrap="square">
            <a:spAutoFit/>
          </a:bodyPr>
          <a:lstStyle/>
          <a:p>
            <a:pPr marL="255270" algn="just" fontAlgn="ctr">
              <a:lnSpc>
                <a:spcPts val="1700"/>
              </a:lnSpc>
              <a:spcAft>
                <a:spcPts val="500"/>
              </a:spcAft>
            </a:pPr>
            <a:r>
              <a:rPr lang="en-US" sz="1400" b="1" i="1" dirty="0">
                <a:solidFill>
                  <a:schemeClr val="accent2"/>
                </a:solidFill>
                <a:latin typeface="Tw Cen MT" panose="020B0602020104020603" pitchFamily="34" charset="0"/>
                <a:ea typeface="Calibri" panose="020F0502020204030204" pitchFamily="34" charset="0"/>
                <a:cs typeface="Times New Roman" panose="02020603050405020304" pitchFamily="18" charset="0"/>
              </a:rPr>
              <a:t>System requirement</a:t>
            </a:r>
            <a:endParaRPr lang="en-IN" sz="1400" b="1" dirty="0">
              <a:solidFill>
                <a:schemeClr val="accent2"/>
              </a:solidFill>
              <a:latin typeface="Tw Cen MT" panose="020B0602020104020603" pitchFamily="34" charset="0"/>
              <a:ea typeface="Calibri" panose="020F0502020204030204" pitchFamily="34" charset="0"/>
              <a:cs typeface="Times New Roman" panose="02020603050405020304" pitchFamily="18" charset="0"/>
            </a:endParaRPr>
          </a:p>
          <a:p>
            <a:pPr marL="742950" lvl="1" indent="-285750" algn="just" fontAlgn="ctr">
              <a:lnSpc>
                <a:spcPts val="1700"/>
              </a:lnSpc>
              <a:spcAft>
                <a:spcPts val="500"/>
              </a:spcAft>
              <a:buSzPts val="1000"/>
              <a:buFont typeface="Symbol" panose="05050102010706020507" pitchFamily="18" charset="2"/>
              <a:buChar char=""/>
              <a:tabLst>
                <a:tab pos="914400" algn="l"/>
              </a:tabLst>
            </a:pPr>
            <a:r>
              <a:rPr lang="en-US" sz="1400" b="1" dirty="0">
                <a:solidFill>
                  <a:srgbClr val="002060"/>
                </a:solidFill>
                <a:latin typeface="Tw Cen MT" panose="020B0602020104020603" pitchFamily="34" charset="0"/>
                <a:ea typeface="Calibri" panose="020F0502020204030204" pitchFamily="34" charset="0"/>
                <a:cs typeface="Times New Roman" panose="02020603050405020304" pitchFamily="18" charset="0"/>
              </a:rPr>
              <a:t>Windows OS 7.0</a:t>
            </a: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 and above. </a:t>
            </a:r>
          </a:p>
          <a:p>
            <a:pPr marL="742950" lvl="1" indent="-285750" algn="just" fontAlgn="ctr">
              <a:lnSpc>
                <a:spcPts val="1700"/>
              </a:lnSpc>
              <a:spcAft>
                <a:spcPts val="500"/>
              </a:spcAft>
              <a:buSzPts val="1000"/>
              <a:buFont typeface="Symbol" panose="05050102010706020507" pitchFamily="18" charset="2"/>
              <a:buChar char=""/>
              <a:tabLst>
                <a:tab pos="914400" algn="l"/>
              </a:tabLst>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System should be of </a:t>
            </a:r>
            <a:r>
              <a:rPr lang="en-US" sz="1400" b="1" dirty="0">
                <a:solidFill>
                  <a:srgbClr val="002060"/>
                </a:solidFill>
                <a:latin typeface="Tw Cen MT" panose="020B0602020104020603" pitchFamily="34" charset="0"/>
                <a:ea typeface="Calibri" panose="020F0502020204030204" pitchFamily="34" charset="0"/>
                <a:cs typeface="Times New Roman" panose="02020603050405020304" pitchFamily="18" charset="0"/>
              </a:rPr>
              <a:t>32bit or 64 bit</a:t>
            </a: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a:t>
            </a:r>
          </a:p>
          <a:p>
            <a:pPr marL="742950" lvl="1" indent="-285750" algn="just" fontAlgn="ctr">
              <a:lnSpc>
                <a:spcPts val="1700"/>
              </a:lnSpc>
              <a:spcAft>
                <a:spcPts val="500"/>
              </a:spcAft>
              <a:buSzPts val="1000"/>
              <a:buFont typeface="Symbol" panose="05050102010706020507" pitchFamily="18" charset="2"/>
              <a:buChar char=""/>
              <a:tabLst>
                <a:tab pos="914400" algn="l"/>
              </a:tabLst>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Microsoft </a:t>
            </a:r>
            <a:r>
              <a:rPr lang="en-US" sz="1400" b="1" dirty="0">
                <a:solidFill>
                  <a:srgbClr val="002060"/>
                </a:solidFill>
                <a:latin typeface="Tw Cen MT" panose="020B0602020104020603" pitchFamily="34" charset="0"/>
                <a:ea typeface="Calibri" panose="020F0502020204030204" pitchFamily="34" charset="0"/>
                <a:cs typeface="Times New Roman" panose="02020603050405020304" pitchFamily="18" charset="0"/>
              </a:rPr>
              <a:t>Office Excel 2007 or above</a:t>
            </a: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 if you plan to use Excel to enter data first and then import the same in the Tool.</a:t>
            </a:r>
          </a:p>
          <a:p>
            <a:pPr marL="742950" lvl="1" indent="-285750" algn="just" fontAlgn="ctr">
              <a:lnSpc>
                <a:spcPts val="1700"/>
              </a:lnSpc>
              <a:spcAft>
                <a:spcPts val="500"/>
              </a:spcAft>
              <a:buSzPts val="1000"/>
              <a:buFont typeface="Symbol" panose="05050102010706020507" pitchFamily="18" charset="2"/>
              <a:buChar char=""/>
              <a:tabLst>
                <a:tab pos="914400" algn="l"/>
              </a:tabLst>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If you can import data in </a:t>
            </a:r>
            <a:r>
              <a:rPr lang="en-US" sz="1400" b="1" dirty="0">
                <a:solidFill>
                  <a:srgbClr val="002060"/>
                </a:solidFill>
                <a:latin typeface="Tw Cen MT" panose="020B0602020104020603" pitchFamily="34" charset="0"/>
                <a:ea typeface="Calibri" panose="020F0502020204030204" pitchFamily="34" charset="0"/>
                <a:cs typeface="Times New Roman" panose="02020603050405020304" pitchFamily="18" charset="0"/>
              </a:rPr>
              <a:t>csv format</a:t>
            </a: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 from another accounting software, as given along with Tool in the </a:t>
            </a:r>
            <a:r>
              <a:rPr lang="en-US" sz="1400" b="1" dirty="0">
                <a:solidFill>
                  <a:srgbClr val="002060"/>
                </a:solidFill>
                <a:latin typeface="Tw Cen MT" panose="020B0602020104020603" pitchFamily="34" charset="0"/>
                <a:ea typeface="Calibri" panose="020F0502020204030204" pitchFamily="34" charset="0"/>
                <a:cs typeface="Times New Roman" panose="02020603050405020304" pitchFamily="18" charset="0"/>
              </a:rPr>
              <a:t>Zip file of Tool</a:t>
            </a: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 you do not need Excel. </a:t>
            </a:r>
          </a:p>
          <a:p>
            <a:pPr marL="742950" lvl="1" indent="-285750" algn="just" fontAlgn="ctr">
              <a:lnSpc>
                <a:spcPts val="1700"/>
              </a:lnSpc>
              <a:spcAft>
                <a:spcPts val="500"/>
              </a:spcAft>
              <a:buSzPts val="1000"/>
              <a:buFont typeface="Symbol" panose="05050102010706020507" pitchFamily="18" charset="2"/>
              <a:buChar char=""/>
              <a:tabLst>
                <a:tab pos="914400" algn="l"/>
              </a:tabLst>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User should have </a:t>
            </a:r>
            <a:r>
              <a:rPr lang="en-US" sz="1400" b="1" dirty="0">
                <a:solidFill>
                  <a:srgbClr val="002060"/>
                </a:solidFill>
                <a:latin typeface="Tw Cen MT" panose="020B0602020104020603" pitchFamily="34" charset="0"/>
                <a:ea typeface="Calibri" panose="020F0502020204030204" pitchFamily="34" charset="0"/>
                <a:cs typeface="Times New Roman" panose="02020603050405020304" pitchFamily="18" charset="0"/>
              </a:rPr>
              <a:t>admin rights</a:t>
            </a: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 of the system.</a:t>
            </a:r>
            <a:endParaRPr lang="en-IN" sz="1400" dirty="0">
              <a:solidFill>
                <a:srgbClr val="002060"/>
              </a:solidFill>
              <a:effectLst/>
              <a:latin typeface="Tw Cen MT" panose="020B0602020104020603"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6F66542A-B5CB-46E2-9A3F-0807F93D14DF}"/>
              </a:ext>
            </a:extLst>
          </p:cNvPr>
          <p:cNvSpPr/>
          <p:nvPr/>
        </p:nvSpPr>
        <p:spPr>
          <a:xfrm>
            <a:off x="3440313" y="2461183"/>
            <a:ext cx="3205480" cy="3721532"/>
          </a:xfrm>
          <a:prstGeom prst="rect">
            <a:avLst/>
          </a:prstGeom>
        </p:spPr>
        <p:txBody>
          <a:bodyPr wrap="square">
            <a:spAutoFit/>
          </a:bodyPr>
          <a:lstStyle/>
          <a:p>
            <a:pPr marL="255270" algn="just">
              <a:lnSpc>
                <a:spcPts val="1800"/>
              </a:lnSpc>
              <a:spcAft>
                <a:spcPts val="700"/>
              </a:spcAft>
            </a:pPr>
            <a:r>
              <a:rPr lang="en-US" sz="1400" b="1" i="1" dirty="0">
                <a:solidFill>
                  <a:schemeClr val="accent2"/>
                </a:solidFill>
                <a:latin typeface="Tw Cen MT" panose="020B0602020104020603" pitchFamily="34" charset="0"/>
                <a:ea typeface="Calibri" panose="020F0502020204030204" pitchFamily="34" charset="0"/>
                <a:cs typeface="Times New Roman" panose="02020603050405020304" pitchFamily="18" charset="0"/>
              </a:rPr>
              <a:t>Steps to install</a:t>
            </a:r>
            <a:endParaRPr lang="en-IN" sz="1400" b="1" dirty="0">
              <a:solidFill>
                <a:schemeClr val="accent2"/>
              </a:solidFill>
              <a:latin typeface="Tw Cen MT" panose="020B0602020104020603" pitchFamily="34" charset="0"/>
              <a:ea typeface="Calibri" panose="020F0502020204030204" pitchFamily="34" charset="0"/>
              <a:cs typeface="Times New Roman" panose="02020603050405020304" pitchFamily="18" charset="0"/>
            </a:endParaRPr>
          </a:p>
          <a:p>
            <a:pPr marL="742950" lvl="1" indent="-285750" algn="just" fontAlgn="ctr">
              <a:lnSpc>
                <a:spcPts val="1700"/>
              </a:lnSpc>
              <a:spcAft>
                <a:spcPts val="500"/>
              </a:spcAft>
              <a:buSzPts val="1000"/>
              <a:buFont typeface="Symbol" panose="05050102010706020507" pitchFamily="18" charset="2"/>
              <a:buChar char=""/>
              <a:tabLst>
                <a:tab pos="914400" algn="l"/>
              </a:tabLst>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After Downloading and extracting the OfflineTool.zip from GST Portal run the offline-utility.exe.</a:t>
            </a:r>
          </a:p>
          <a:p>
            <a:pPr marL="742950" lvl="1" indent="-285750" algn="just" fontAlgn="ctr">
              <a:lnSpc>
                <a:spcPts val="1700"/>
              </a:lnSpc>
              <a:spcAft>
                <a:spcPts val="500"/>
              </a:spcAft>
              <a:buSzPts val="1000"/>
              <a:buFont typeface="Symbol" panose="05050102010706020507" pitchFamily="18" charset="2"/>
              <a:buChar char=""/>
              <a:tabLst>
                <a:tab pos="914400" algn="l"/>
              </a:tabLst>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Click Next to Continue the setup installation.</a:t>
            </a:r>
          </a:p>
          <a:p>
            <a:pPr marL="742950" lvl="1" indent="-285750" algn="just" fontAlgn="ctr">
              <a:lnSpc>
                <a:spcPts val="1700"/>
              </a:lnSpc>
              <a:spcAft>
                <a:spcPts val="500"/>
              </a:spcAft>
              <a:buSzPts val="1000"/>
              <a:buFont typeface="Symbol" panose="05050102010706020507" pitchFamily="18" charset="2"/>
              <a:buChar char=""/>
              <a:tabLst>
                <a:tab pos="914400" algn="l"/>
              </a:tabLst>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Check the "Create Desktop Icon" Checkbox and click "Next".</a:t>
            </a:r>
          </a:p>
          <a:p>
            <a:pPr marL="742950" lvl="1" indent="-285750" algn="just" fontAlgn="ctr">
              <a:lnSpc>
                <a:spcPts val="1700"/>
              </a:lnSpc>
              <a:spcAft>
                <a:spcPts val="500"/>
              </a:spcAft>
              <a:buSzPts val="1000"/>
              <a:buFont typeface="Symbol" panose="05050102010706020507" pitchFamily="18" charset="2"/>
              <a:buChar char=""/>
              <a:tabLst>
                <a:tab pos="914400" algn="l"/>
              </a:tabLst>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Click the "Install" button to start the installation.</a:t>
            </a:r>
          </a:p>
          <a:p>
            <a:pPr marL="742950" lvl="1" indent="-285750" algn="just" fontAlgn="ctr">
              <a:lnSpc>
                <a:spcPts val="1700"/>
              </a:lnSpc>
              <a:spcAft>
                <a:spcPts val="500"/>
              </a:spcAft>
              <a:buSzPts val="1000"/>
              <a:buFont typeface="Symbol" panose="05050102010706020507" pitchFamily="18" charset="2"/>
              <a:buChar char=""/>
              <a:tabLst>
                <a:tab pos="914400" algn="l"/>
              </a:tabLst>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Keep both checkboxes checked and click on "Finish" to finish the installation.;</a:t>
            </a:r>
            <a:endParaRPr lang="en-IN" sz="1400" dirty="0">
              <a:solidFill>
                <a:srgbClr val="002060"/>
              </a:solidFill>
              <a:effectLst/>
              <a:latin typeface="Tw Cen MT" panose="020B0602020104020603"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1720FCE8-18B1-48AA-B679-42E3B6BAA0F5}"/>
              </a:ext>
            </a:extLst>
          </p:cNvPr>
          <p:cNvSpPr/>
          <p:nvPr/>
        </p:nvSpPr>
        <p:spPr>
          <a:xfrm>
            <a:off x="6691512" y="2536835"/>
            <a:ext cx="3710874" cy="3131627"/>
          </a:xfrm>
          <a:prstGeom prst="rect">
            <a:avLst/>
          </a:prstGeom>
        </p:spPr>
        <p:txBody>
          <a:bodyPr wrap="square">
            <a:spAutoFit/>
          </a:bodyPr>
          <a:lstStyle/>
          <a:p>
            <a:pPr marL="255270" algn="just">
              <a:lnSpc>
                <a:spcPts val="1800"/>
              </a:lnSpc>
              <a:spcAft>
                <a:spcPts val="700"/>
              </a:spcAft>
            </a:pPr>
            <a:r>
              <a:rPr lang="en-US" sz="1400" b="1" i="1" dirty="0">
                <a:solidFill>
                  <a:schemeClr val="accent2"/>
                </a:solidFill>
                <a:latin typeface="Tw Cen MT" panose="020B0602020104020603" pitchFamily="34" charset="0"/>
                <a:ea typeface="Calibri" panose="020F0502020204030204" pitchFamily="34" charset="0"/>
                <a:cs typeface="Times New Roman" panose="02020603050405020304" pitchFamily="18" charset="0"/>
              </a:rPr>
              <a:t>Key Features</a:t>
            </a:r>
            <a:endParaRPr lang="en-IN" sz="1400" b="1" dirty="0">
              <a:solidFill>
                <a:schemeClr val="accent2"/>
              </a:solidFill>
              <a:latin typeface="Tw Cen MT" panose="020B0602020104020603" pitchFamily="34" charset="0"/>
              <a:ea typeface="Calibri" panose="020F0502020204030204" pitchFamily="34" charset="0"/>
              <a:cs typeface="Times New Roman" panose="02020603050405020304" pitchFamily="18" charset="0"/>
            </a:endParaRPr>
          </a:p>
          <a:p>
            <a:pPr marL="742950" lvl="1" indent="-285750" algn="just" fontAlgn="ctr">
              <a:lnSpc>
                <a:spcPts val="1700"/>
              </a:lnSpc>
              <a:spcAft>
                <a:spcPts val="500"/>
              </a:spcAft>
              <a:buSzPts val="1000"/>
              <a:buFont typeface="Symbol" panose="05050102010706020507" pitchFamily="18" charset="2"/>
              <a:buChar char=""/>
              <a:tabLst>
                <a:tab pos="914400" algn="l"/>
              </a:tabLst>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HSN Code validation;</a:t>
            </a:r>
          </a:p>
          <a:p>
            <a:pPr marL="742950" lvl="1" indent="-285750" algn="just" fontAlgn="ctr">
              <a:lnSpc>
                <a:spcPts val="1700"/>
              </a:lnSpc>
              <a:spcAft>
                <a:spcPts val="500"/>
              </a:spcAft>
              <a:buSzPts val="1000"/>
              <a:buFont typeface="Symbol" panose="05050102010706020507" pitchFamily="18" charset="2"/>
              <a:buChar char=""/>
              <a:tabLst>
                <a:tab pos="914400" algn="l"/>
              </a:tabLst>
            </a:pPr>
            <a:r>
              <a:rPr lang="en-US" sz="1400" dirty="0">
                <a:solidFill>
                  <a:srgbClr val="002060"/>
                </a:solidFill>
                <a:effectLst/>
                <a:latin typeface="Tw Cen MT" panose="020B0602020104020603" pitchFamily="34" charset="0"/>
                <a:ea typeface="Calibri" panose="020F0502020204030204" pitchFamily="34" charset="0"/>
                <a:cs typeface="Times New Roman" panose="02020603050405020304" pitchFamily="18" charset="0"/>
              </a:rPr>
              <a:t>Facility to delete – earlier uploaded in ANX-1;</a:t>
            </a:r>
          </a:p>
          <a:p>
            <a:pPr marL="742950" lvl="1" indent="-285750" algn="just" fontAlgn="ctr">
              <a:lnSpc>
                <a:spcPts val="1700"/>
              </a:lnSpc>
              <a:spcAft>
                <a:spcPts val="500"/>
              </a:spcAft>
              <a:buSzPts val="1000"/>
              <a:buFont typeface="Symbol" panose="05050102010706020507" pitchFamily="18" charset="2"/>
              <a:buChar char=""/>
              <a:tabLst>
                <a:tab pos="914400" algn="l"/>
              </a:tabLst>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Calculates Tax based on HSN and Rate applicable; </a:t>
            </a:r>
          </a:p>
          <a:p>
            <a:pPr marL="742950" lvl="1" indent="-285750" algn="just" fontAlgn="ctr">
              <a:lnSpc>
                <a:spcPts val="1700"/>
              </a:lnSpc>
              <a:spcAft>
                <a:spcPts val="500"/>
              </a:spcAft>
              <a:buSzPts val="1000"/>
              <a:buFont typeface="Symbol" panose="05050102010706020507" pitchFamily="18" charset="2"/>
              <a:buChar char=""/>
              <a:tabLst>
                <a:tab pos="914400" algn="l"/>
              </a:tabLst>
            </a:pPr>
            <a:r>
              <a:rPr lang="en-US"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Amendment / missing invoices can be uploaded (Table 3L next version);</a:t>
            </a:r>
          </a:p>
          <a:p>
            <a:pPr marL="742950" lvl="1" indent="-285750" algn="just" fontAlgn="ctr">
              <a:lnSpc>
                <a:spcPts val="1700"/>
              </a:lnSpc>
              <a:spcAft>
                <a:spcPts val="500"/>
              </a:spcAft>
              <a:buSzPts val="1000"/>
              <a:buFont typeface="Symbol" panose="05050102010706020507" pitchFamily="18" charset="2"/>
              <a:buChar char=""/>
              <a:tabLst>
                <a:tab pos="914400" algn="l"/>
              </a:tabLst>
            </a:pPr>
            <a:r>
              <a:rPr lang="en-IN" sz="1400" u="sng" dirty="0">
                <a:solidFill>
                  <a:srgbClr val="002060"/>
                </a:solidFill>
                <a:effectLst/>
                <a:latin typeface="Tw Cen MT" panose="020B0602020104020603" pitchFamily="34" charset="0"/>
                <a:ea typeface="Calibri" panose="020F0502020204030204" pitchFamily="34" charset="0"/>
                <a:cs typeface="Times New Roman" panose="02020603050405020304" pitchFamily="18" charset="0"/>
              </a:rPr>
              <a:t>Facility to Match Purchase register with invoices uploaded by suppliers</a:t>
            </a:r>
            <a:r>
              <a:rPr lang="en-IN" sz="1400" dirty="0">
                <a:solidFill>
                  <a:srgbClr val="002060"/>
                </a:solidFill>
                <a:effectLst/>
                <a:latin typeface="Tw Cen MT" panose="020B0602020104020603" pitchFamily="34" charset="0"/>
                <a:ea typeface="Calibri" panose="020F0502020204030204" pitchFamily="34" charset="0"/>
                <a:cs typeface="Times New Roman" panose="02020603050405020304" pitchFamily="18" charset="0"/>
              </a:rPr>
              <a:t>;</a:t>
            </a:r>
          </a:p>
          <a:p>
            <a:pPr marL="742950" lvl="1" indent="-285750" algn="just" fontAlgn="ctr">
              <a:lnSpc>
                <a:spcPts val="1700"/>
              </a:lnSpc>
              <a:spcAft>
                <a:spcPts val="500"/>
              </a:spcAft>
              <a:buSzPts val="1000"/>
              <a:buFont typeface="Symbol" panose="05050102010706020507" pitchFamily="18" charset="2"/>
              <a:buChar char=""/>
              <a:tabLst>
                <a:tab pos="914400" algn="l"/>
              </a:tabLst>
            </a:pPr>
            <a:r>
              <a:rPr lang="en-IN" sz="1400" dirty="0">
                <a:solidFill>
                  <a:srgbClr val="002060"/>
                </a:solidFill>
                <a:latin typeface="Tw Cen MT" panose="020B0602020104020603" pitchFamily="34" charset="0"/>
                <a:ea typeface="Calibri" panose="020F0502020204030204" pitchFamily="34" charset="0"/>
                <a:cs typeface="Times New Roman" panose="02020603050405020304" pitchFamily="18" charset="0"/>
              </a:rPr>
              <a:t>Take Action – Accept/Pending/Reject supplier invoices;</a:t>
            </a:r>
            <a:endParaRPr lang="en-IN" sz="1400" dirty="0">
              <a:solidFill>
                <a:srgbClr val="002060"/>
              </a:solidFill>
              <a:effectLst/>
              <a:latin typeface="Tw Cen MT" panose="020B0602020104020603"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642F835-683F-4F45-8BD7-1675CBA91365}"/>
              </a:ext>
            </a:extLst>
          </p:cNvPr>
          <p:cNvSpPr/>
          <p:nvPr/>
        </p:nvSpPr>
        <p:spPr>
          <a:xfrm>
            <a:off x="876299" y="6296504"/>
            <a:ext cx="10087707" cy="307777"/>
          </a:xfrm>
          <a:prstGeom prst="rect">
            <a:avLst/>
          </a:prstGeom>
        </p:spPr>
        <p:txBody>
          <a:bodyPr wrap="square">
            <a:spAutoFit/>
          </a:bodyPr>
          <a:lstStyle/>
          <a:p>
            <a:r>
              <a:rPr lang="en-US" sz="1400" b="1" dirty="0">
                <a:solidFill>
                  <a:srgbClr val="FF0000"/>
                </a:solidFill>
              </a:rPr>
              <a:t>Size of generated JSON file should not be greater than 5 MB. Maximum number of items which can be uploaded one time is 19,000.</a:t>
            </a:r>
            <a:endParaRPr lang="en-IN" sz="1400" b="1" dirty="0">
              <a:solidFill>
                <a:srgbClr val="FF0000"/>
              </a:solidFill>
            </a:endParaRPr>
          </a:p>
        </p:txBody>
      </p:sp>
    </p:spTree>
    <p:extLst>
      <p:ext uri="{BB962C8B-B14F-4D97-AF65-F5344CB8AC3E}">
        <p14:creationId xmlns:p14="http://schemas.microsoft.com/office/powerpoint/2010/main" val="119870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CDD99DF0-CA9A-4A25-A56F-C67A05453980}"/>
              </a:ext>
            </a:extLst>
          </p:cNvPr>
          <p:cNvSpPr/>
          <p:nvPr/>
        </p:nvSpPr>
        <p:spPr>
          <a:xfrm>
            <a:off x="10402386" y="0"/>
            <a:ext cx="1789614" cy="1384662"/>
          </a:xfrm>
          <a:prstGeom prst="hexagon">
            <a:avLst>
              <a:gd name="adj" fmla="val 36321"/>
              <a:gd name="vf" fmla="val 115470"/>
            </a:avLst>
          </a:prstGeom>
          <a:solidFill>
            <a:srgbClr val="00206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Tw Cen MT" panose="020B0602020104020603" pitchFamily="34" charset="0"/>
              </a:rPr>
              <a:t>Prepare</a:t>
            </a:r>
          </a:p>
        </p:txBody>
      </p:sp>
      <p:pic>
        <p:nvPicPr>
          <p:cNvPr id="3" name="Picture 2">
            <a:extLst>
              <a:ext uri="{FF2B5EF4-FFF2-40B4-BE49-F238E27FC236}">
                <a16:creationId xmlns:a16="http://schemas.microsoft.com/office/drawing/2014/main" id="{8AB15789-A9BB-4544-B910-9229D05DD2BE}"/>
              </a:ext>
            </a:extLst>
          </p:cNvPr>
          <p:cNvPicPr>
            <a:picLocks noChangeAspect="1"/>
          </p:cNvPicPr>
          <p:nvPr/>
        </p:nvPicPr>
        <p:blipFill>
          <a:blip r:embed="rId2"/>
          <a:stretch>
            <a:fillRect/>
          </a:stretch>
        </p:blipFill>
        <p:spPr>
          <a:xfrm>
            <a:off x="1433145" y="852854"/>
            <a:ext cx="8727337" cy="5714999"/>
          </a:xfrm>
          <a:prstGeom prst="rect">
            <a:avLst/>
          </a:prstGeom>
        </p:spPr>
      </p:pic>
      <p:sp>
        <p:nvSpPr>
          <p:cNvPr id="4" name="Rectangle 2">
            <a:extLst>
              <a:ext uri="{FF2B5EF4-FFF2-40B4-BE49-F238E27FC236}">
                <a16:creationId xmlns:a16="http://schemas.microsoft.com/office/drawing/2014/main" id="{F51622C4-A1DB-44F1-8DBD-139328C11A43}"/>
              </a:ext>
            </a:extLst>
          </p:cNvPr>
          <p:cNvSpPr txBox="1">
            <a:spLocks noChangeArrowheads="1"/>
          </p:cNvSpPr>
          <p:nvPr/>
        </p:nvSpPr>
        <p:spPr>
          <a:xfrm>
            <a:off x="1049451" y="317656"/>
            <a:ext cx="5263425" cy="35151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accent2"/>
                </a:solidFill>
                <a:latin typeface="Tw Cen MT" panose="020B0602020104020603" pitchFamily="34" charset="0"/>
              </a:rPr>
              <a:t>Post installation - Profile of Tax Payer to be created</a:t>
            </a:r>
            <a:endParaRPr lang="en-IN" sz="1800" dirty="0">
              <a:solidFill>
                <a:schemeClr val="accent2"/>
              </a:solidFill>
              <a:latin typeface="Tw Cen MT" panose="020B0602020104020603" pitchFamily="34" charset="0"/>
            </a:endParaRPr>
          </a:p>
        </p:txBody>
      </p:sp>
    </p:spTree>
    <p:extLst>
      <p:ext uri="{BB962C8B-B14F-4D97-AF65-F5344CB8AC3E}">
        <p14:creationId xmlns:p14="http://schemas.microsoft.com/office/powerpoint/2010/main" val="143816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177672"/>
            <a:ext cx="6576646" cy="2323531"/>
          </a:xfrm>
        </p:spPr>
        <p:txBody>
          <a:bodyPr>
            <a:normAutofit fontScale="90000"/>
          </a:bodyPr>
          <a:lstStyle/>
          <a:p>
            <a:pPr algn="r"/>
            <a:r>
              <a:rPr lang="en-US" sz="4500" i="1" dirty="0">
                <a:solidFill>
                  <a:srgbClr val="002060"/>
                </a:solidFill>
              </a:rPr>
              <a:t>Well begun is half done.</a:t>
            </a:r>
            <a:br>
              <a:rPr lang="en-US" sz="4500" i="1" dirty="0">
                <a:solidFill>
                  <a:srgbClr val="002060"/>
                </a:solidFill>
              </a:rPr>
            </a:br>
            <a:br>
              <a:rPr lang="en-US" dirty="0"/>
            </a:br>
            <a:r>
              <a:rPr lang="en-US" dirty="0"/>
              <a:t>                                                    </a:t>
            </a:r>
            <a:r>
              <a:rPr lang="en-US" i="1" dirty="0"/>
              <a:t>           ….....Aristotle</a:t>
            </a:r>
            <a:r>
              <a:rPr lang="en-US" dirty="0"/>
              <a:t>.</a:t>
            </a:r>
          </a:p>
        </p:txBody>
      </p:sp>
      <p:sp>
        <p:nvSpPr>
          <p:cNvPr id="3" name="Date Placeholder 2"/>
          <p:cNvSpPr>
            <a:spLocks noGrp="1"/>
          </p:cNvSpPr>
          <p:nvPr>
            <p:ph type="dt" sz="half" idx="10"/>
          </p:nvPr>
        </p:nvSpPr>
        <p:spPr>
          <a:xfrm>
            <a:off x="5439508" y="6050329"/>
            <a:ext cx="2359786" cy="365125"/>
          </a:xfrm>
        </p:spPr>
        <p:txBody>
          <a:bodyPr/>
          <a:lstStyle/>
          <a:p>
            <a:pPr>
              <a:defRPr/>
            </a:pPr>
            <a:fld id="{1EC7C453-25A4-4423-9644-DFF439B0E61B}" type="datetime2">
              <a:rPr lang="en-US" smtClean="0">
                <a:solidFill>
                  <a:srgbClr val="000000"/>
                </a:solidFill>
              </a:rPr>
              <a:pPr>
                <a:defRPr/>
              </a:pPr>
              <a:t>Wednesday, December 11, 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840BA756-B5E5-4E44-BDF3-C1E4F76D31EA}" type="slidenum">
              <a:rPr lang="en-US" altLang="en-US" smtClean="0">
                <a:solidFill>
                  <a:srgbClr val="000000"/>
                </a:solidFill>
              </a:rPr>
              <a:pPr>
                <a:defRPr/>
              </a:pPr>
              <a:t>15</a:t>
            </a:fld>
            <a:endParaRPr lang="en-US" altLang="en-US">
              <a:solidFill>
                <a:srgbClr val="000000"/>
              </a:solidFill>
            </a:endParaRPr>
          </a:p>
        </p:txBody>
      </p:sp>
    </p:spTree>
    <p:extLst>
      <p:ext uri="{BB962C8B-B14F-4D97-AF65-F5344CB8AC3E}">
        <p14:creationId xmlns:p14="http://schemas.microsoft.com/office/powerpoint/2010/main" val="377205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609600"/>
            <a:ext cx="6347714" cy="789542"/>
          </a:xfrm>
        </p:spPr>
        <p:txBody>
          <a:bodyPr/>
          <a:lstStyle/>
          <a:p>
            <a:r>
              <a:rPr lang="en-IN" dirty="0"/>
              <a:t>Brief History of e Way Bill</a:t>
            </a:r>
          </a:p>
        </p:txBody>
      </p:sp>
      <p:sp>
        <p:nvSpPr>
          <p:cNvPr id="4" name="TextBox 3"/>
          <p:cNvSpPr txBox="1"/>
          <p:nvPr/>
        </p:nvSpPr>
        <p:spPr>
          <a:xfrm>
            <a:off x="2046511" y="1762700"/>
            <a:ext cx="8222096" cy="4247317"/>
          </a:xfrm>
          <a:prstGeom prst="rect">
            <a:avLst/>
          </a:prstGeom>
          <a:noFill/>
        </p:spPr>
        <p:txBody>
          <a:bodyPr wrap="square" rtlCol="0">
            <a:spAutoFit/>
          </a:bodyPr>
          <a:lstStyle/>
          <a:p>
            <a:pPr marL="200918" indent="-200918">
              <a:lnSpc>
                <a:spcPct val="150000"/>
              </a:lnSpc>
              <a:buClr>
                <a:schemeClr val="accent2"/>
              </a:buClr>
              <a:buFont typeface="Wingdings" pitchFamily="2" charset="2"/>
              <a:buChar char="§"/>
            </a:pPr>
            <a:r>
              <a:rPr lang="en-IN" dirty="0"/>
              <a:t> </a:t>
            </a:r>
            <a:r>
              <a:rPr lang="en-US" dirty="0"/>
              <a:t>Delivery Note in Form 39 under KST Regime</a:t>
            </a:r>
          </a:p>
          <a:p>
            <a:pPr marL="200918" indent="-200918">
              <a:lnSpc>
                <a:spcPct val="150000"/>
              </a:lnSpc>
              <a:buClr>
                <a:schemeClr val="accent2"/>
              </a:buClr>
              <a:buFont typeface="Wingdings" pitchFamily="2" charset="2"/>
              <a:buChar char="§"/>
            </a:pPr>
            <a:r>
              <a:rPr lang="en-US" dirty="0"/>
              <a:t>Delivery Note VAT FORM 505 under VAT Regime</a:t>
            </a:r>
          </a:p>
          <a:p>
            <a:pPr marL="200918" indent="-200918">
              <a:lnSpc>
                <a:spcPct val="150000"/>
              </a:lnSpc>
              <a:buClr>
                <a:schemeClr val="accent2"/>
              </a:buClr>
              <a:buFont typeface="Wingdings" pitchFamily="2" charset="2"/>
              <a:buChar char="§"/>
            </a:pPr>
            <a:r>
              <a:rPr lang="en-US" dirty="0">
                <a:ln>
                  <a:solidFill>
                    <a:schemeClr val="accent6">
                      <a:lumMod val="75000"/>
                    </a:schemeClr>
                  </a:solidFill>
                </a:ln>
                <a:solidFill>
                  <a:schemeClr val="accent6">
                    <a:lumMod val="75000"/>
                  </a:schemeClr>
                </a:solidFill>
                <a:effectLst>
                  <a:glow rad="228600">
                    <a:schemeClr val="accent5">
                      <a:satMod val="175000"/>
                      <a:alpha val="40000"/>
                    </a:schemeClr>
                  </a:glow>
                </a:effectLst>
              </a:rPr>
              <a:t>e- SUGAM( </a:t>
            </a:r>
            <a:r>
              <a:rPr lang="en-US" dirty="0">
                <a:ln>
                  <a:solidFill>
                    <a:schemeClr val="accent6">
                      <a:lumMod val="75000"/>
                    </a:schemeClr>
                  </a:solidFill>
                </a:ln>
                <a:solidFill>
                  <a:srgbClr val="FF0000"/>
                </a:solidFill>
                <a:effectLst>
                  <a:glow rad="228600">
                    <a:schemeClr val="accent5">
                      <a:satMod val="175000"/>
                      <a:alpha val="40000"/>
                    </a:schemeClr>
                  </a:glow>
                </a:effectLst>
              </a:rPr>
              <a:t>S</a:t>
            </a:r>
            <a:r>
              <a:rPr lang="en-US" dirty="0">
                <a:ln>
                  <a:solidFill>
                    <a:schemeClr val="accent6">
                      <a:lumMod val="75000"/>
                    </a:schemeClr>
                  </a:solidFill>
                </a:ln>
                <a:effectLst>
                  <a:glow rad="228600">
                    <a:schemeClr val="accent5">
                      <a:satMod val="175000"/>
                      <a:alpha val="40000"/>
                    </a:schemeClr>
                  </a:glow>
                </a:effectLst>
              </a:rPr>
              <a:t>imple </a:t>
            </a:r>
            <a:r>
              <a:rPr lang="en-US" dirty="0">
                <a:ln>
                  <a:solidFill>
                    <a:schemeClr val="accent6">
                      <a:lumMod val="75000"/>
                    </a:schemeClr>
                  </a:solidFill>
                </a:ln>
                <a:solidFill>
                  <a:srgbClr val="FF0000"/>
                </a:solidFill>
                <a:effectLst>
                  <a:glow rad="228600">
                    <a:schemeClr val="accent5">
                      <a:satMod val="175000"/>
                      <a:alpha val="40000"/>
                    </a:schemeClr>
                  </a:glow>
                </a:effectLst>
              </a:rPr>
              <a:t>U</a:t>
            </a:r>
            <a:r>
              <a:rPr lang="en-US" dirty="0">
                <a:ln>
                  <a:solidFill>
                    <a:schemeClr val="accent6">
                      <a:lumMod val="75000"/>
                    </a:schemeClr>
                  </a:solidFill>
                </a:ln>
                <a:effectLst>
                  <a:glow rad="228600">
                    <a:schemeClr val="accent5">
                      <a:satMod val="175000"/>
                      <a:alpha val="40000"/>
                    </a:schemeClr>
                  </a:glow>
                </a:effectLst>
              </a:rPr>
              <a:t>ploading of </a:t>
            </a:r>
            <a:r>
              <a:rPr lang="en-US" dirty="0">
                <a:ln>
                  <a:solidFill>
                    <a:schemeClr val="accent6">
                      <a:lumMod val="75000"/>
                    </a:schemeClr>
                  </a:solidFill>
                </a:ln>
                <a:solidFill>
                  <a:srgbClr val="FF0000"/>
                </a:solidFill>
                <a:effectLst>
                  <a:glow rad="228600">
                    <a:schemeClr val="accent5">
                      <a:satMod val="175000"/>
                      <a:alpha val="40000"/>
                    </a:schemeClr>
                  </a:glow>
                </a:effectLst>
              </a:rPr>
              <a:t>G</a:t>
            </a:r>
            <a:r>
              <a:rPr lang="en-US" dirty="0">
                <a:ln>
                  <a:solidFill>
                    <a:schemeClr val="accent6">
                      <a:lumMod val="75000"/>
                    </a:schemeClr>
                  </a:solidFill>
                </a:ln>
                <a:effectLst>
                  <a:glow rad="228600">
                    <a:schemeClr val="accent5">
                      <a:satMod val="175000"/>
                      <a:alpha val="40000"/>
                    </a:schemeClr>
                  </a:glow>
                </a:effectLst>
              </a:rPr>
              <a:t>oods </a:t>
            </a:r>
            <a:r>
              <a:rPr lang="en-US" dirty="0">
                <a:ln>
                  <a:solidFill>
                    <a:schemeClr val="accent6">
                      <a:lumMod val="75000"/>
                    </a:schemeClr>
                  </a:solidFill>
                </a:ln>
                <a:solidFill>
                  <a:srgbClr val="FF0000"/>
                </a:solidFill>
                <a:effectLst>
                  <a:glow rad="228600">
                    <a:schemeClr val="accent5">
                      <a:satMod val="175000"/>
                      <a:alpha val="40000"/>
                    </a:schemeClr>
                  </a:glow>
                </a:effectLst>
              </a:rPr>
              <a:t>A</a:t>
            </a:r>
            <a:r>
              <a:rPr lang="en-US" dirty="0">
                <a:ln>
                  <a:solidFill>
                    <a:schemeClr val="accent6">
                      <a:lumMod val="75000"/>
                    </a:schemeClr>
                  </a:solidFill>
                </a:ln>
                <a:effectLst>
                  <a:glow rad="228600">
                    <a:schemeClr val="accent5">
                      <a:satMod val="175000"/>
                      <a:alpha val="40000"/>
                    </a:schemeClr>
                  </a:glow>
                </a:effectLst>
              </a:rPr>
              <a:t>rrival and </a:t>
            </a:r>
            <a:r>
              <a:rPr lang="en-US" dirty="0">
                <a:ln>
                  <a:solidFill>
                    <a:schemeClr val="accent6">
                      <a:lumMod val="75000"/>
                    </a:schemeClr>
                  </a:solidFill>
                </a:ln>
                <a:solidFill>
                  <a:srgbClr val="FF0000"/>
                </a:solidFill>
                <a:effectLst>
                  <a:glow rad="228600">
                    <a:schemeClr val="accent5">
                      <a:satMod val="175000"/>
                      <a:alpha val="40000"/>
                    </a:schemeClr>
                  </a:glow>
                </a:effectLst>
              </a:rPr>
              <a:t>M</a:t>
            </a:r>
            <a:r>
              <a:rPr lang="en-US" dirty="0">
                <a:ln>
                  <a:solidFill>
                    <a:schemeClr val="accent6">
                      <a:lumMod val="75000"/>
                    </a:schemeClr>
                  </a:solidFill>
                </a:ln>
                <a:effectLst>
                  <a:glow rad="228600">
                    <a:schemeClr val="accent5">
                      <a:satMod val="175000"/>
                      <a:alpha val="40000"/>
                    </a:schemeClr>
                  </a:glow>
                </a:effectLst>
              </a:rPr>
              <a:t>ovement )</a:t>
            </a:r>
            <a:endParaRPr lang="en-IN" dirty="0"/>
          </a:p>
          <a:p>
            <a:pPr marL="200918" indent="-200918">
              <a:lnSpc>
                <a:spcPct val="150000"/>
              </a:lnSpc>
              <a:buClr>
                <a:schemeClr val="accent2"/>
              </a:buClr>
              <a:buFont typeface="Wingdings" pitchFamily="2" charset="2"/>
              <a:buChar char="§"/>
            </a:pPr>
            <a:r>
              <a:rPr lang="en-IN" dirty="0"/>
              <a:t>E </a:t>
            </a:r>
            <a:r>
              <a:rPr lang="en-IN" dirty="0" err="1"/>
              <a:t>Sugam</a:t>
            </a:r>
            <a:r>
              <a:rPr lang="en-IN" dirty="0"/>
              <a:t> in Karnataka </a:t>
            </a:r>
            <a:r>
              <a:rPr lang="en-IN" dirty="0" err="1"/>
              <a:t>wef</a:t>
            </a:r>
            <a:r>
              <a:rPr lang="en-IN" dirty="0"/>
              <a:t>  01.06.2010,  </a:t>
            </a:r>
          </a:p>
          <a:p>
            <a:pPr marL="200918" indent="-200918">
              <a:lnSpc>
                <a:spcPct val="150000"/>
              </a:lnSpc>
              <a:buClr>
                <a:schemeClr val="accent2"/>
              </a:buClr>
              <a:buFont typeface="Wingdings" pitchFamily="2" charset="2"/>
              <a:buChar char="§"/>
            </a:pPr>
            <a:r>
              <a:rPr lang="en-IN" dirty="0"/>
              <a:t>E </a:t>
            </a:r>
            <a:r>
              <a:rPr lang="en-IN" dirty="0" err="1"/>
              <a:t>Sugam</a:t>
            </a:r>
            <a:r>
              <a:rPr lang="en-IN" dirty="0"/>
              <a:t> Expanded during 01.04.2014</a:t>
            </a:r>
          </a:p>
          <a:p>
            <a:pPr marL="200918" indent="-200918">
              <a:lnSpc>
                <a:spcPct val="150000"/>
              </a:lnSpc>
              <a:buClr>
                <a:schemeClr val="accent2"/>
              </a:buClr>
              <a:buFont typeface="Wingdings" pitchFamily="2" charset="2"/>
              <a:buChar char="§"/>
            </a:pPr>
            <a:r>
              <a:rPr lang="en-US" dirty="0"/>
              <a:t>M </a:t>
            </a:r>
            <a:r>
              <a:rPr lang="en-US" dirty="0" err="1"/>
              <a:t>Sugam</a:t>
            </a:r>
            <a:endParaRPr lang="en-US" dirty="0"/>
          </a:p>
          <a:p>
            <a:pPr marL="200918" indent="-200918">
              <a:lnSpc>
                <a:spcPct val="150000"/>
              </a:lnSpc>
              <a:buClr>
                <a:schemeClr val="accent2"/>
              </a:buClr>
              <a:buFont typeface="Wingdings" pitchFamily="2" charset="2"/>
              <a:buChar char="§"/>
            </a:pPr>
            <a:r>
              <a:rPr lang="en-US" dirty="0"/>
              <a:t>E </a:t>
            </a:r>
            <a:r>
              <a:rPr lang="en-US" dirty="0" err="1"/>
              <a:t>Sugam</a:t>
            </a:r>
            <a:r>
              <a:rPr lang="en-US" dirty="0"/>
              <a:t> Refurbished: 13.02.2015</a:t>
            </a:r>
          </a:p>
          <a:p>
            <a:pPr marL="200918" indent="-200918">
              <a:lnSpc>
                <a:spcPct val="150000"/>
              </a:lnSpc>
              <a:buClr>
                <a:schemeClr val="accent2"/>
              </a:buClr>
              <a:buFont typeface="Wingdings" pitchFamily="2" charset="2"/>
              <a:buChar char="§"/>
            </a:pPr>
            <a:r>
              <a:rPr lang="en-US" dirty="0"/>
              <a:t>E </a:t>
            </a:r>
            <a:r>
              <a:rPr lang="en-US" dirty="0" err="1"/>
              <a:t>Sugam</a:t>
            </a:r>
            <a:r>
              <a:rPr lang="en-US" dirty="0"/>
              <a:t> to e way Bill under GST In Karnataka </a:t>
            </a:r>
            <a:r>
              <a:rPr lang="en-US" dirty="0" err="1"/>
              <a:t>wef</a:t>
            </a:r>
            <a:r>
              <a:rPr lang="en-US" dirty="0"/>
              <a:t> Sept 2017</a:t>
            </a:r>
          </a:p>
          <a:p>
            <a:pPr marL="200918" indent="-200918">
              <a:lnSpc>
                <a:spcPct val="150000"/>
              </a:lnSpc>
              <a:buClr>
                <a:schemeClr val="accent2"/>
              </a:buClr>
              <a:buFont typeface="Wingdings" pitchFamily="2" charset="2"/>
              <a:buChar char="§"/>
            </a:pPr>
            <a:r>
              <a:rPr lang="en-US" dirty="0"/>
              <a:t>E way Bill: Pilot Project All India </a:t>
            </a:r>
            <a:r>
              <a:rPr lang="en-US" dirty="0" err="1"/>
              <a:t>wef</a:t>
            </a:r>
            <a:r>
              <a:rPr lang="en-US" dirty="0"/>
              <a:t> 01.02.2018</a:t>
            </a:r>
          </a:p>
          <a:p>
            <a:pPr marL="200918" indent="-200918">
              <a:lnSpc>
                <a:spcPct val="150000"/>
              </a:lnSpc>
              <a:buClr>
                <a:schemeClr val="accent2"/>
              </a:buClr>
              <a:buFont typeface="Wingdings" pitchFamily="2" charset="2"/>
              <a:buChar char="§"/>
            </a:pPr>
            <a:r>
              <a:rPr lang="en-US" dirty="0"/>
              <a:t>E Way Bill Introduction </a:t>
            </a:r>
            <a:r>
              <a:rPr lang="en-US" dirty="0" err="1"/>
              <a:t>wef</a:t>
            </a:r>
            <a:r>
              <a:rPr lang="en-US" dirty="0"/>
              <a:t> 01.04.2018</a:t>
            </a:r>
            <a:endParaRPr lang="en-IN" dirty="0"/>
          </a:p>
        </p:txBody>
      </p:sp>
    </p:spTree>
    <p:extLst>
      <p:ext uri="{BB962C8B-B14F-4D97-AF65-F5344CB8AC3E}">
        <p14:creationId xmlns:p14="http://schemas.microsoft.com/office/powerpoint/2010/main" val="1777851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609600"/>
            <a:ext cx="6738652" cy="987846"/>
          </a:xfrm>
        </p:spPr>
        <p:txBody>
          <a:bodyPr>
            <a:normAutofit fontScale="90000"/>
          </a:bodyPr>
          <a:lstStyle/>
          <a:p>
            <a:r>
              <a:rPr lang="en-US" b="1" dirty="0"/>
              <a:t>One Year of  e-Way Bill Journey</a:t>
            </a:r>
            <a:br>
              <a:rPr lang="en-US" b="1" dirty="0"/>
            </a:br>
            <a:r>
              <a:rPr lang="en-US" b="1" dirty="0"/>
              <a:t>01.04.2018 to 31.03.2019</a:t>
            </a:r>
            <a:endParaRPr lang="en-IN" b="1" dirty="0"/>
          </a:p>
        </p:txBody>
      </p:sp>
      <p:sp>
        <p:nvSpPr>
          <p:cNvPr id="3" name="Date Placeholder 2"/>
          <p:cNvSpPr>
            <a:spLocks noGrp="1"/>
          </p:cNvSpPr>
          <p:nvPr>
            <p:ph type="dt" sz="half" idx="10"/>
          </p:nvPr>
        </p:nvSpPr>
        <p:spPr>
          <a:xfrm>
            <a:off x="6051933" y="6041364"/>
            <a:ext cx="2429380" cy="365125"/>
          </a:xfrm>
        </p:spPr>
        <p:txBody>
          <a:bodyPr/>
          <a:lstStyle/>
          <a:p>
            <a:pPr>
              <a:defRPr/>
            </a:pPr>
            <a:fld id="{1EC7C453-25A4-4423-9644-DFF439B0E61B}" type="datetime2">
              <a:rPr lang="en-US" smtClean="0">
                <a:solidFill>
                  <a:srgbClr val="000000"/>
                </a:solidFill>
              </a:rPr>
              <a:pPr>
                <a:defRPr/>
              </a:pPr>
              <a:t>Wednesday, December 11, 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840BA756-B5E5-4E44-BDF3-C1E4F76D31EA}" type="slidenum">
              <a:rPr lang="en-US" altLang="en-US" smtClean="0">
                <a:solidFill>
                  <a:srgbClr val="000000"/>
                </a:solidFill>
              </a:rPr>
              <a:pPr>
                <a:defRPr/>
              </a:pPr>
              <a:t>17</a:t>
            </a:fld>
            <a:endParaRPr lang="en-US" alt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6020312"/>
              </p:ext>
            </p:extLst>
          </p:nvPr>
        </p:nvGraphicFramePr>
        <p:xfrm>
          <a:off x="2133599" y="1773718"/>
          <a:ext cx="7225554" cy="4267645"/>
        </p:xfrm>
        <a:graphic>
          <a:graphicData uri="http://schemas.openxmlformats.org/drawingml/2006/table">
            <a:tbl>
              <a:tblPr/>
              <a:tblGrid>
                <a:gridCol w="4685781">
                  <a:extLst>
                    <a:ext uri="{9D8B030D-6E8A-4147-A177-3AD203B41FA5}">
                      <a16:colId xmlns:a16="http://schemas.microsoft.com/office/drawing/2014/main" val="20000"/>
                    </a:ext>
                  </a:extLst>
                </a:gridCol>
                <a:gridCol w="2539773">
                  <a:extLst>
                    <a:ext uri="{9D8B030D-6E8A-4147-A177-3AD203B41FA5}">
                      <a16:colId xmlns:a16="http://schemas.microsoft.com/office/drawing/2014/main" val="20001"/>
                    </a:ext>
                  </a:extLst>
                </a:gridCol>
              </a:tblGrid>
              <a:tr h="853529">
                <a:tc>
                  <a:txBody>
                    <a:bodyPr/>
                    <a:lstStyle/>
                    <a:p>
                      <a:r>
                        <a:rPr lang="en-IN" sz="1800" b="1" dirty="0">
                          <a:solidFill>
                            <a:schemeClr val="tx1"/>
                          </a:solidFill>
                          <a:latin typeface="gothic sans-serif"/>
                        </a:rPr>
                        <a:t>No. of e-way bills generated</a:t>
                      </a:r>
                      <a:endParaRPr lang="en-IN" sz="1800" b="1" dirty="0">
                        <a:solidFill>
                          <a:schemeClr val="tx1"/>
                        </a:solidFill>
                      </a:endParaRPr>
                    </a:p>
                  </a:txBody>
                  <a:tcPr marL="76200" marR="76200" marT="76200" marB="7620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r>
                        <a:rPr lang="en-IN" sz="1800" b="1">
                          <a:solidFill>
                            <a:schemeClr val="tx1"/>
                          </a:solidFill>
                          <a:latin typeface="gothic sans-serif"/>
                        </a:rPr>
                        <a:t>5577  Lakhs</a:t>
                      </a:r>
                      <a:endParaRPr lang="en-IN" sz="1800" b="1">
                        <a:solidFill>
                          <a:schemeClr val="tx1"/>
                        </a:solidFill>
                      </a:endParaRPr>
                    </a:p>
                  </a:txBody>
                  <a:tcPr marL="76200" marR="76200" marT="76200" marB="7620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53529">
                <a:tc>
                  <a:txBody>
                    <a:bodyPr/>
                    <a:lstStyle/>
                    <a:p>
                      <a:r>
                        <a:rPr lang="en-IN" sz="1800" b="1" dirty="0">
                          <a:solidFill>
                            <a:schemeClr val="tx1"/>
                          </a:solidFill>
                          <a:latin typeface="gothic sans-serif"/>
                        </a:rPr>
                        <a:t>No. of inter-state e-way bills generated</a:t>
                      </a:r>
                      <a:endParaRPr lang="en-IN" sz="1800" b="1" dirty="0">
                        <a:solidFill>
                          <a:schemeClr val="tx1"/>
                        </a:solidFill>
                      </a:endParaRPr>
                    </a:p>
                  </a:txBody>
                  <a:tcPr marL="76200" marR="76200" marT="76200" marB="7620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r>
                        <a:rPr lang="en-IN" sz="1800" b="1" dirty="0">
                          <a:solidFill>
                            <a:schemeClr val="tx1"/>
                          </a:solidFill>
                          <a:latin typeface="gothic sans-serif"/>
                        </a:rPr>
                        <a:t>2487  </a:t>
                      </a:r>
                      <a:r>
                        <a:rPr lang="en-IN" sz="1800" b="1" dirty="0" err="1">
                          <a:solidFill>
                            <a:schemeClr val="tx1"/>
                          </a:solidFill>
                          <a:latin typeface="gothic sans-serif"/>
                        </a:rPr>
                        <a:t>Lakhs</a:t>
                      </a:r>
                      <a:endParaRPr lang="en-IN" sz="1800" b="1" dirty="0">
                        <a:solidFill>
                          <a:schemeClr val="tx1"/>
                        </a:solidFill>
                      </a:endParaRPr>
                    </a:p>
                  </a:txBody>
                  <a:tcPr marL="76200" marR="76200" marT="76200" marB="7620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53529">
                <a:tc>
                  <a:txBody>
                    <a:bodyPr/>
                    <a:lstStyle/>
                    <a:p>
                      <a:r>
                        <a:rPr lang="en-IN" sz="1800" b="1" dirty="0">
                          <a:solidFill>
                            <a:schemeClr val="tx1"/>
                          </a:solidFill>
                          <a:latin typeface="gothic sans-serif"/>
                        </a:rPr>
                        <a:t>No. of intra-state e-way bills generated</a:t>
                      </a:r>
                      <a:endParaRPr lang="en-IN" sz="1800" b="1" dirty="0">
                        <a:solidFill>
                          <a:schemeClr val="tx1"/>
                        </a:solidFill>
                      </a:endParaRPr>
                    </a:p>
                  </a:txBody>
                  <a:tcPr marL="76200" marR="76200" marT="76200" marB="7620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r>
                        <a:rPr lang="en-IN" sz="1800" b="1">
                          <a:solidFill>
                            <a:schemeClr val="tx1"/>
                          </a:solidFill>
                          <a:latin typeface="gothic sans-serif"/>
                        </a:rPr>
                        <a:t>3090  Lakhs</a:t>
                      </a:r>
                      <a:endParaRPr lang="en-IN" sz="1800" b="1">
                        <a:solidFill>
                          <a:schemeClr val="tx1"/>
                        </a:solidFill>
                      </a:endParaRPr>
                    </a:p>
                  </a:txBody>
                  <a:tcPr marL="76200" marR="76200" marT="76200" marB="7620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53529">
                <a:tc>
                  <a:txBody>
                    <a:bodyPr/>
                    <a:lstStyle/>
                    <a:p>
                      <a:r>
                        <a:rPr lang="en-IN" sz="1800" b="1" dirty="0">
                          <a:solidFill>
                            <a:schemeClr val="tx1"/>
                          </a:solidFill>
                          <a:latin typeface="gothic sans-serif"/>
                        </a:rPr>
                        <a:t>No. of Tax Payers Registered in EWB</a:t>
                      </a:r>
                      <a:endParaRPr lang="en-IN" sz="1800" b="1" dirty="0">
                        <a:solidFill>
                          <a:schemeClr val="tx1"/>
                        </a:solidFill>
                      </a:endParaRPr>
                    </a:p>
                  </a:txBody>
                  <a:tcPr marL="76200" marR="76200" marT="76200" marB="7620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r>
                        <a:rPr lang="en-IN" sz="1800" b="1" dirty="0">
                          <a:solidFill>
                            <a:schemeClr val="tx1"/>
                          </a:solidFill>
                          <a:latin typeface="gothic sans-serif"/>
                        </a:rPr>
                        <a:t>28.89 </a:t>
                      </a:r>
                      <a:r>
                        <a:rPr lang="en-IN" sz="1800" b="1" dirty="0" err="1">
                          <a:solidFill>
                            <a:schemeClr val="tx1"/>
                          </a:solidFill>
                          <a:latin typeface="gothic sans-serif"/>
                        </a:rPr>
                        <a:t>Lakhs</a:t>
                      </a:r>
                      <a:endParaRPr lang="en-IN" sz="1800" b="1" dirty="0">
                        <a:solidFill>
                          <a:schemeClr val="tx1"/>
                        </a:solidFill>
                      </a:endParaRPr>
                    </a:p>
                  </a:txBody>
                  <a:tcPr marL="76200" marR="76200" marT="76200" marB="7620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53529">
                <a:tc>
                  <a:txBody>
                    <a:bodyPr/>
                    <a:lstStyle/>
                    <a:p>
                      <a:r>
                        <a:rPr lang="en-IN" sz="1800" b="1" dirty="0">
                          <a:solidFill>
                            <a:schemeClr val="tx1"/>
                          </a:solidFill>
                          <a:latin typeface="gothic sans-serif"/>
                        </a:rPr>
                        <a:t>No. of Transporters enrolled in EWB</a:t>
                      </a:r>
                      <a:endParaRPr lang="en-IN" sz="1800" b="1" dirty="0">
                        <a:solidFill>
                          <a:schemeClr val="tx1"/>
                        </a:solidFill>
                      </a:endParaRPr>
                    </a:p>
                  </a:txBody>
                  <a:tcPr marL="76200" marR="76200" marT="76200" marB="7620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r>
                        <a:rPr lang="en-IN" sz="1800" b="1" dirty="0">
                          <a:solidFill>
                            <a:schemeClr val="tx1"/>
                          </a:solidFill>
                          <a:latin typeface="gothic sans-serif"/>
                        </a:rPr>
                        <a:t>   0.41 </a:t>
                      </a:r>
                      <a:r>
                        <a:rPr lang="en-IN" sz="1800" b="1" dirty="0" err="1">
                          <a:solidFill>
                            <a:schemeClr val="tx1"/>
                          </a:solidFill>
                          <a:latin typeface="gothic sans-serif"/>
                        </a:rPr>
                        <a:t>Lakhs</a:t>
                      </a:r>
                      <a:endParaRPr lang="en-IN" sz="1800" b="1" dirty="0">
                        <a:solidFill>
                          <a:schemeClr val="tx1"/>
                        </a:solidFill>
                      </a:endParaRPr>
                    </a:p>
                  </a:txBody>
                  <a:tcPr marL="76200" marR="76200" marT="76200" marB="7620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0881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1505" y="1268760"/>
            <a:ext cx="892020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2133599" y="286440"/>
            <a:ext cx="6738652" cy="982321"/>
          </a:xfrm>
        </p:spPr>
        <p:txBody>
          <a:bodyPr>
            <a:normAutofit fontScale="90000"/>
          </a:bodyPr>
          <a:lstStyle/>
          <a:p>
            <a:r>
              <a:rPr lang="en-US" dirty="0"/>
              <a:t>E Way Bill Update _August 2019</a:t>
            </a:r>
            <a:endParaRPr lang="en-IN" dirty="0"/>
          </a:p>
        </p:txBody>
      </p:sp>
    </p:spTree>
    <p:extLst>
      <p:ext uri="{BB962C8B-B14F-4D97-AF65-F5344CB8AC3E}">
        <p14:creationId xmlns:p14="http://schemas.microsoft.com/office/powerpoint/2010/main" val="1698795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196752"/>
            <a:ext cx="914400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2133599" y="286440"/>
            <a:ext cx="6738652" cy="727113"/>
          </a:xfrm>
        </p:spPr>
        <p:txBody>
          <a:bodyPr>
            <a:normAutofit fontScale="90000"/>
          </a:bodyPr>
          <a:lstStyle/>
          <a:p>
            <a:r>
              <a:rPr lang="en-US" dirty="0"/>
              <a:t>E Way Bill Update _August 2019</a:t>
            </a:r>
            <a:endParaRPr lang="en-IN" dirty="0"/>
          </a:p>
        </p:txBody>
      </p:sp>
    </p:spTree>
    <p:extLst>
      <p:ext uri="{BB962C8B-B14F-4D97-AF65-F5344CB8AC3E}">
        <p14:creationId xmlns:p14="http://schemas.microsoft.com/office/powerpoint/2010/main" val="71101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06159" y="6406394"/>
            <a:ext cx="2261088" cy="365125"/>
          </a:xfrm>
        </p:spPr>
        <p:txBody>
          <a:bodyPr/>
          <a:lstStyle/>
          <a:p>
            <a:pPr>
              <a:defRPr/>
            </a:pPr>
            <a:fld id="{E6EA0E5D-D920-4F2F-AF1E-524668AF393C}" type="datetime2">
              <a:rPr lang="en-US" smtClean="0">
                <a:solidFill>
                  <a:srgbClr val="000000"/>
                </a:solidFill>
              </a:rPr>
              <a:pPr>
                <a:defRPr/>
              </a:pPr>
              <a:t>Wednesday, December 11, 2019</a:t>
            </a:fld>
            <a:endParaRPr lang="en-US" dirty="0">
              <a:solidFill>
                <a:srgbClr val="000000"/>
              </a:solidFill>
            </a:endParaRPr>
          </a:p>
        </p:txBody>
      </p:sp>
      <p:sp>
        <p:nvSpPr>
          <p:cNvPr id="3" name="Slide Number Placeholder 2"/>
          <p:cNvSpPr>
            <a:spLocks noGrp="1"/>
          </p:cNvSpPr>
          <p:nvPr>
            <p:ph type="sldNum" sz="quarter" idx="12"/>
          </p:nvPr>
        </p:nvSpPr>
        <p:spPr>
          <a:xfrm>
            <a:off x="6029899" y="6356351"/>
            <a:ext cx="4373697" cy="365125"/>
          </a:xfrm>
        </p:spPr>
        <p:txBody>
          <a:bodyPr/>
          <a:lstStyle/>
          <a:p>
            <a:pPr>
              <a:defRPr/>
            </a:pPr>
            <a:fld id="{4D7A90EB-0F8A-4352-AEE8-2B9DCA3A3FDD}" type="slidenum">
              <a:rPr lang="en-US" altLang="en-US" smtClean="0">
                <a:solidFill>
                  <a:srgbClr val="000000"/>
                </a:solidFill>
              </a:rPr>
              <a:pPr>
                <a:defRPr/>
              </a:pPr>
              <a:t>2</a:t>
            </a:fld>
            <a:endParaRPr lang="en-US" altLang="en-US" dirty="0">
              <a:solidFill>
                <a:srgbClr val="000000"/>
              </a:solidFill>
            </a:endParaRPr>
          </a:p>
        </p:txBody>
      </p:sp>
      <p:pic>
        <p:nvPicPr>
          <p:cNvPr id="1026" name="Picture 2" descr="GST Budget elephant in the room cartoon 2014-05-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1569494"/>
            <a:ext cx="3810000" cy="4654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st elephant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76" y="1569493"/>
            <a:ext cx="5055595" cy="465443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679576" y="331077"/>
            <a:ext cx="8865594" cy="986568"/>
          </a:xfrm>
          <a:prstGeom prst="rect">
            <a:avLst/>
          </a:prstGeom>
          <a:solidFill>
            <a:srgbClr val="002060"/>
          </a:solidFill>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IN" b="1" dirty="0">
                <a:solidFill>
                  <a:schemeClr val="bg1"/>
                </a:solidFill>
                <a:latin typeface="Vani" panose="020B0502040204020203" pitchFamily="34" charset="0"/>
                <a:cs typeface="Vani" panose="020B0502040204020203" pitchFamily="34" charset="0"/>
              </a:rPr>
              <a:t>Picture: Thousand Words</a:t>
            </a:r>
          </a:p>
        </p:txBody>
      </p:sp>
    </p:spTree>
    <p:extLst>
      <p:ext uri="{BB962C8B-B14F-4D97-AF65-F5344CB8AC3E}">
        <p14:creationId xmlns:p14="http://schemas.microsoft.com/office/powerpoint/2010/main" val="1715506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8206" y="1268760"/>
            <a:ext cx="892205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2133599" y="286440"/>
            <a:ext cx="6738652" cy="771180"/>
          </a:xfrm>
        </p:spPr>
        <p:txBody>
          <a:bodyPr>
            <a:normAutofit fontScale="90000"/>
          </a:bodyPr>
          <a:lstStyle/>
          <a:p>
            <a:r>
              <a:rPr lang="en-US" dirty="0"/>
              <a:t>E Way Bill Update _August 2019</a:t>
            </a:r>
            <a:endParaRPr lang="en-IN" dirty="0"/>
          </a:p>
        </p:txBody>
      </p:sp>
    </p:spTree>
    <p:extLst>
      <p:ext uri="{BB962C8B-B14F-4D97-AF65-F5344CB8AC3E}">
        <p14:creationId xmlns:p14="http://schemas.microsoft.com/office/powerpoint/2010/main" val="1882347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1544" y="2132856"/>
            <a:ext cx="838749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2133600" y="286440"/>
            <a:ext cx="7162800" cy="804231"/>
          </a:xfrm>
        </p:spPr>
        <p:txBody>
          <a:bodyPr>
            <a:normAutofit fontScale="90000"/>
          </a:bodyPr>
          <a:lstStyle/>
          <a:p>
            <a:r>
              <a:rPr lang="en-US" dirty="0"/>
              <a:t>E Way Bill Update _August 2019</a:t>
            </a:r>
            <a:endParaRPr lang="en-IN" dirty="0"/>
          </a:p>
        </p:txBody>
      </p:sp>
    </p:spTree>
    <p:extLst>
      <p:ext uri="{BB962C8B-B14F-4D97-AF65-F5344CB8AC3E}">
        <p14:creationId xmlns:p14="http://schemas.microsoft.com/office/powerpoint/2010/main" val="1985046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609600"/>
            <a:ext cx="7465765" cy="789542"/>
          </a:xfrm>
        </p:spPr>
        <p:txBody>
          <a:bodyPr/>
          <a:lstStyle/>
          <a:p>
            <a:r>
              <a:rPr lang="en-IN" dirty="0"/>
              <a:t>Analytics with e Way Bill</a:t>
            </a:r>
          </a:p>
        </p:txBody>
      </p:sp>
      <p:sp>
        <p:nvSpPr>
          <p:cNvPr id="4" name="TextBox 3"/>
          <p:cNvSpPr txBox="1"/>
          <p:nvPr/>
        </p:nvSpPr>
        <p:spPr>
          <a:xfrm>
            <a:off x="2046511" y="1762699"/>
            <a:ext cx="8222096" cy="3831818"/>
          </a:xfrm>
          <a:prstGeom prst="rect">
            <a:avLst/>
          </a:prstGeom>
          <a:noFill/>
        </p:spPr>
        <p:txBody>
          <a:bodyPr wrap="square" rtlCol="0">
            <a:spAutoFit/>
          </a:bodyPr>
          <a:lstStyle/>
          <a:p>
            <a:pPr marL="200918" indent="-200918">
              <a:lnSpc>
                <a:spcPct val="150000"/>
              </a:lnSpc>
              <a:buClr>
                <a:schemeClr val="accent2"/>
              </a:buClr>
              <a:buFont typeface="Wingdings" pitchFamily="2" charset="2"/>
              <a:buChar char="§"/>
            </a:pPr>
            <a:r>
              <a:rPr lang="en-US" dirty="0"/>
              <a:t>Trend Analysis- New Registered/ Between New Registered/PAN Based etc..</a:t>
            </a:r>
          </a:p>
          <a:p>
            <a:pPr marL="200918" indent="-200918">
              <a:lnSpc>
                <a:spcPct val="150000"/>
              </a:lnSpc>
              <a:buClr>
                <a:schemeClr val="accent2"/>
              </a:buClr>
              <a:buFont typeface="Wingdings" pitchFamily="2" charset="2"/>
              <a:buChar char="§"/>
            </a:pPr>
            <a:r>
              <a:rPr lang="en-US" dirty="0"/>
              <a:t>Outward/Inward Supply Analysis- To find out Carousal  Fraud</a:t>
            </a:r>
          </a:p>
          <a:p>
            <a:pPr marL="200918" indent="-200918">
              <a:lnSpc>
                <a:spcPct val="150000"/>
              </a:lnSpc>
              <a:buClr>
                <a:schemeClr val="accent2"/>
              </a:buClr>
              <a:buFont typeface="Wingdings" pitchFamily="2" charset="2"/>
              <a:buChar char="§"/>
            </a:pPr>
            <a:r>
              <a:rPr lang="en-US" dirty="0"/>
              <a:t>Risk based Analysis</a:t>
            </a:r>
          </a:p>
          <a:p>
            <a:pPr marL="200918" indent="-200918">
              <a:lnSpc>
                <a:spcPct val="150000"/>
              </a:lnSpc>
              <a:buClr>
                <a:schemeClr val="accent2"/>
              </a:buClr>
              <a:buFont typeface="Wingdings" pitchFamily="2" charset="2"/>
              <a:buChar char="§"/>
            </a:pPr>
            <a:r>
              <a:rPr lang="en-US" dirty="0"/>
              <a:t>Parameter Based Analysis</a:t>
            </a:r>
          </a:p>
          <a:p>
            <a:pPr marL="200918" indent="-200918">
              <a:lnSpc>
                <a:spcPct val="150000"/>
              </a:lnSpc>
              <a:buClr>
                <a:schemeClr val="accent2"/>
              </a:buClr>
              <a:buFont typeface="Wingdings" pitchFamily="2" charset="2"/>
              <a:buChar char="§"/>
            </a:pPr>
            <a:r>
              <a:rPr lang="en-US" dirty="0"/>
              <a:t>Comparison Between- GSTR 3B, GSRT1, GSTR7</a:t>
            </a:r>
          </a:p>
          <a:p>
            <a:pPr marL="200918" indent="-200918">
              <a:lnSpc>
                <a:spcPct val="150000"/>
              </a:lnSpc>
              <a:buClr>
                <a:schemeClr val="accent2"/>
              </a:buClr>
              <a:buFont typeface="Wingdings" pitchFamily="2" charset="2"/>
              <a:buChar char="§"/>
            </a:pPr>
            <a:r>
              <a:rPr lang="en-US" dirty="0"/>
              <a:t>Tax Evasion Commodities</a:t>
            </a:r>
          </a:p>
          <a:p>
            <a:pPr marL="200918" indent="-200918">
              <a:lnSpc>
                <a:spcPct val="150000"/>
              </a:lnSpc>
              <a:buClr>
                <a:schemeClr val="accent2"/>
              </a:buClr>
              <a:buFont typeface="Wingdings" pitchFamily="2" charset="2"/>
              <a:buChar char="§"/>
            </a:pPr>
            <a:r>
              <a:rPr lang="en-US" dirty="0"/>
              <a:t>Watch List of Tax Payers/Transporters</a:t>
            </a:r>
          </a:p>
          <a:p>
            <a:pPr marL="200918" indent="-200918">
              <a:lnSpc>
                <a:spcPct val="150000"/>
              </a:lnSpc>
              <a:buClr>
                <a:schemeClr val="accent2"/>
              </a:buClr>
              <a:buFont typeface="Wingdings" pitchFamily="2" charset="2"/>
              <a:buChar char="§"/>
            </a:pPr>
            <a:r>
              <a:rPr lang="en-US" dirty="0"/>
              <a:t>E </a:t>
            </a:r>
            <a:r>
              <a:rPr lang="en-US" dirty="0" err="1"/>
              <a:t>Vahan</a:t>
            </a:r>
            <a:r>
              <a:rPr lang="en-US" dirty="0"/>
              <a:t> Analysis ?</a:t>
            </a:r>
          </a:p>
          <a:p>
            <a:pPr marL="200918" indent="-200918">
              <a:lnSpc>
                <a:spcPct val="150000"/>
              </a:lnSpc>
              <a:buClr>
                <a:schemeClr val="accent2"/>
              </a:buClr>
              <a:buFont typeface="Wingdings" pitchFamily="2" charset="2"/>
              <a:buChar char="§"/>
            </a:pPr>
            <a:r>
              <a:rPr lang="en-US" dirty="0"/>
              <a:t>E way Bill Officer Module- Blocking/Unblocking of Generation of e way bill</a:t>
            </a:r>
            <a:endParaRPr lang="en-IN" dirty="0"/>
          </a:p>
        </p:txBody>
      </p:sp>
    </p:spTree>
    <p:extLst>
      <p:ext uri="{BB962C8B-B14F-4D97-AF65-F5344CB8AC3E}">
        <p14:creationId xmlns:p14="http://schemas.microsoft.com/office/powerpoint/2010/main" val="78104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177672"/>
            <a:ext cx="7160964" cy="2323531"/>
          </a:xfrm>
        </p:spPr>
        <p:txBody>
          <a:bodyPr>
            <a:normAutofit/>
          </a:bodyPr>
          <a:lstStyle/>
          <a:p>
            <a:pPr algn="r"/>
            <a:r>
              <a:rPr lang="en-US" sz="6600" i="1">
                <a:solidFill>
                  <a:srgbClr val="002060"/>
                </a:solidFill>
              </a:rPr>
              <a:t>e-Invoicing…..</a:t>
            </a:r>
            <a:br>
              <a:rPr lang="en-US" dirty="0"/>
            </a:br>
            <a:endParaRPr lang="en-US" dirty="0"/>
          </a:p>
        </p:txBody>
      </p:sp>
      <p:sp>
        <p:nvSpPr>
          <p:cNvPr id="3" name="Date Placeholder 2"/>
          <p:cNvSpPr>
            <a:spLocks noGrp="1"/>
          </p:cNvSpPr>
          <p:nvPr>
            <p:ph type="dt" sz="half" idx="10"/>
          </p:nvPr>
        </p:nvSpPr>
        <p:spPr>
          <a:xfrm>
            <a:off x="5439508" y="6041364"/>
            <a:ext cx="2173882" cy="365125"/>
          </a:xfrm>
        </p:spPr>
        <p:txBody>
          <a:bodyPr/>
          <a:lstStyle/>
          <a:p>
            <a:pPr>
              <a:defRPr/>
            </a:pPr>
            <a:fld id="{1EC7C453-25A4-4423-9644-DFF439B0E61B}" type="datetime2">
              <a:rPr lang="en-US" smtClean="0">
                <a:solidFill>
                  <a:srgbClr val="000000"/>
                </a:solidFill>
              </a:rPr>
              <a:pPr>
                <a:defRPr/>
              </a:pPr>
              <a:t>Wednesday, December 11, 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840BA756-B5E5-4E44-BDF3-C1E4F76D31EA}" type="slidenum">
              <a:rPr lang="en-US" altLang="en-US" smtClean="0">
                <a:solidFill>
                  <a:srgbClr val="000000"/>
                </a:solidFill>
              </a:rPr>
              <a:pPr>
                <a:defRPr/>
              </a:pPr>
              <a:t>23</a:t>
            </a:fld>
            <a:endParaRPr lang="en-US" altLang="en-US">
              <a:solidFill>
                <a:srgbClr val="000000"/>
              </a:solidFill>
            </a:endParaRPr>
          </a:p>
        </p:txBody>
      </p:sp>
    </p:spTree>
    <p:extLst>
      <p:ext uri="{BB962C8B-B14F-4D97-AF65-F5344CB8AC3E}">
        <p14:creationId xmlns:p14="http://schemas.microsoft.com/office/powerpoint/2010/main" val="134169925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2179093" y="1351129"/>
            <a:ext cx="8093122" cy="4381747"/>
          </a:xfrm>
        </p:spPr>
        <p:txBody>
          <a:bodyPr>
            <a:normAutofit fontScale="70000" lnSpcReduction="20000"/>
          </a:bodyPr>
          <a:lstStyle/>
          <a:p>
            <a:pPr marL="0" indent="0" algn="just">
              <a:buNone/>
              <a:defRPr/>
            </a:pPr>
            <a:r>
              <a:rPr lang="en-US" altLang="en-US" sz="3000" i="1" dirty="0">
                <a:latin typeface="Times New Roman" panose="02020603050405020304" pitchFamily="18" charset="0"/>
                <a:cs typeface="Times New Roman" panose="02020603050405020304" pitchFamily="18" charset="0"/>
              </a:rPr>
              <a:t>    </a:t>
            </a:r>
          </a:p>
          <a:p>
            <a:pPr marL="0" indent="0" algn="just">
              <a:lnSpc>
                <a:spcPct val="160000"/>
              </a:lnSpc>
              <a:buNone/>
              <a:defRPr/>
            </a:pPr>
            <a:r>
              <a:rPr lang="en-US" altLang="en-US" sz="3000" i="1" dirty="0">
                <a:latin typeface="Times New Roman" panose="02020603050405020304" pitchFamily="18" charset="0"/>
                <a:cs typeface="Times New Roman" panose="02020603050405020304" pitchFamily="18" charset="0"/>
              </a:rPr>
              <a:t>    </a:t>
            </a:r>
            <a:r>
              <a:rPr lang="en-US" altLang="en-US" sz="4600" i="1" dirty="0">
                <a:latin typeface="Vani" panose="020B0502040204020203" pitchFamily="34" charset="0"/>
                <a:cs typeface="Vani" panose="020B0502040204020203" pitchFamily="34" charset="0"/>
              </a:rPr>
              <a:t>“India is the only country that is doing it (invoice to invoice matching).This is unique….people will have to comply or they will fall out of the GST Chain”.</a:t>
            </a:r>
          </a:p>
          <a:p>
            <a:pPr marL="0" indent="0" algn="just">
              <a:buNone/>
              <a:defRPr/>
            </a:pPr>
            <a:endParaRPr lang="en-US" altLang="en-US" sz="3500" i="1" dirty="0">
              <a:latin typeface="Times New Roman" panose="02020603050405020304" pitchFamily="18" charset="0"/>
              <a:cs typeface="Times New Roman" panose="02020603050405020304" pitchFamily="18" charset="0"/>
            </a:endParaRPr>
          </a:p>
          <a:p>
            <a:pPr marL="0" indent="0" algn="r">
              <a:buNone/>
              <a:defRPr/>
            </a:pPr>
            <a:r>
              <a:rPr lang="en-US" altLang="en-US" sz="3500" i="1" dirty="0">
                <a:latin typeface="Times New Roman" panose="02020603050405020304" pitchFamily="18" charset="0"/>
                <a:cs typeface="Times New Roman" panose="02020603050405020304" pitchFamily="18" charset="0"/>
              </a:rPr>
              <a:t>David </a:t>
            </a:r>
            <a:r>
              <a:rPr lang="en-US" altLang="en-US" sz="3500" i="1" dirty="0" err="1">
                <a:latin typeface="Times New Roman" panose="02020603050405020304" pitchFamily="18" charset="0"/>
                <a:cs typeface="Times New Roman" panose="02020603050405020304" pitchFamily="18" charset="0"/>
              </a:rPr>
              <a:t>Raistrick</a:t>
            </a:r>
            <a:r>
              <a:rPr lang="en-US" altLang="en-US" sz="3500" i="1" dirty="0">
                <a:latin typeface="Times New Roman" panose="02020603050405020304" pitchFamily="18" charset="0"/>
                <a:cs typeface="Times New Roman" panose="02020603050405020304" pitchFamily="18" charset="0"/>
              </a:rPr>
              <a:t>, </a:t>
            </a:r>
          </a:p>
          <a:p>
            <a:pPr marL="0" indent="0" algn="r">
              <a:buNone/>
              <a:defRPr/>
            </a:pPr>
            <a:r>
              <a:rPr lang="en-US" altLang="en-US" sz="3500" i="1" dirty="0">
                <a:latin typeface="Times New Roman" panose="02020603050405020304" pitchFamily="18" charset="0"/>
                <a:cs typeface="Times New Roman" panose="02020603050405020304" pitchFamily="18" charset="0"/>
              </a:rPr>
              <a:t>Deloitte Global leader, for Indirect Tax.. ET, 25.10.2016</a:t>
            </a:r>
            <a:endParaRPr lang="en-US" altLang="en-US" sz="3000" i="1" dirty="0">
              <a:latin typeface="Times New Roman" panose="02020603050405020304" pitchFamily="18" charset="0"/>
              <a:cs typeface="Times New Roman" panose="02020603050405020304" pitchFamily="18" charset="0"/>
            </a:endParaRPr>
          </a:p>
        </p:txBody>
      </p:sp>
      <p:sp>
        <p:nvSpPr>
          <p:cNvPr id="8" name="Date Placeholder 3"/>
          <p:cNvSpPr>
            <a:spLocks noGrp="1"/>
          </p:cNvSpPr>
          <p:nvPr>
            <p:ph type="dt" sz="half" idx="10"/>
          </p:nvPr>
        </p:nvSpPr>
        <p:spPr>
          <a:xfrm>
            <a:off x="8077201" y="6041363"/>
            <a:ext cx="2077722" cy="365124"/>
          </a:xfrm>
        </p:spPr>
        <p:txBody>
          <a:bodyPr/>
          <a:lstStyle/>
          <a:p>
            <a:pPr>
              <a:defRPr/>
            </a:pPr>
            <a:fld id="{F748931E-CF6B-47BA-9710-BD0B693E2BEE}" type="datetime2">
              <a:rPr lang="en-US" smtClean="0">
                <a:solidFill>
                  <a:srgbClr val="000000"/>
                </a:solidFill>
              </a:rPr>
              <a:pPr>
                <a:defRPr/>
              </a:pPr>
              <a:t>Wednesday, December 11, 2019</a:t>
            </a:fld>
            <a:endParaRPr lang="en-US" dirty="0">
              <a:solidFill>
                <a:srgbClr val="000000"/>
              </a:solidFill>
            </a:endParaRPr>
          </a:p>
        </p:txBody>
      </p:sp>
      <p:sp>
        <p:nvSpPr>
          <p:cNvPr id="6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Arial" panose="020B0604020202020204" pitchFamily="34" charset="0"/>
                <a:cs typeface="Arial" panose="020B0604020202020204" pitchFamily="34"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Arial" panose="020B0604020202020204" pitchFamily="34" charset="0"/>
                <a:cs typeface="Arial" panose="020B0604020202020204" pitchFamily="34"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Arial" panose="020B0604020202020204" pitchFamily="34" charset="0"/>
                <a:cs typeface="Arial" panose="020B0604020202020204" pitchFamily="34"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55AB0C60-D1D2-448C-A0AD-F4E953C466A9}" type="slidenum">
              <a:rPr lang="en-US" altLang="en-US" sz="1800">
                <a:solidFill>
                  <a:schemeClr val="accent6">
                    <a:lumMod val="20000"/>
                    <a:lumOff val="80000"/>
                  </a:schemeClr>
                </a:solidFill>
              </a:rPr>
              <a:pPr>
                <a:spcBef>
                  <a:spcPct val="0"/>
                </a:spcBef>
                <a:buClrTx/>
                <a:buSzTx/>
                <a:buFontTx/>
                <a:buNone/>
              </a:pPr>
              <a:t>24</a:t>
            </a:fld>
            <a:endParaRPr lang="en-US" altLang="en-US" sz="1800" dirty="0">
              <a:solidFill>
                <a:schemeClr val="accent6">
                  <a:lumMod val="20000"/>
                  <a:lumOff val="80000"/>
                </a:schemeClr>
              </a:solidFill>
            </a:endParaRPr>
          </a:p>
        </p:txBody>
      </p:sp>
      <p:sp>
        <p:nvSpPr>
          <p:cNvPr id="7" name="Slide Number Placeholder 5"/>
          <p:cNvSpPr txBox="1">
            <a:spLocks/>
          </p:cNvSpPr>
          <p:nvPr/>
        </p:nvSpPr>
        <p:spPr bwMode="gray">
          <a:xfrm>
            <a:off x="1962956" y="1448087"/>
            <a:ext cx="584825"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r" defTabSz="914400" rtl="0" eaLnBrk="1" latinLnBrk="0" hangingPunct="1">
              <a:spcBef>
                <a:spcPct val="20000"/>
              </a:spcBef>
              <a:buClr>
                <a:schemeClr val="folHlink"/>
              </a:buClr>
              <a:buSzPct val="90000"/>
              <a:buFont typeface="Wingdings" panose="05000000000000000000" pitchFamily="2" charset="2"/>
              <a:buChar char="n"/>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SzPct val="75000"/>
              <a:buFont typeface="Wingdings" panose="05000000000000000000" pitchFamily="2" charset="2"/>
              <a:buChar char="n"/>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folHlink"/>
              </a:buClr>
              <a:buSzPct val="55000"/>
              <a:buFont typeface="Wingdings" panose="05000000000000000000" pitchFamily="2" charset="2"/>
              <a:buChar char="n"/>
              <a:defRPr sz="23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pPr>
            <a:endParaRPr lang="en-US" altLang="en-US" sz="1800" dirty="0">
              <a:solidFill>
                <a:schemeClr val="accent6">
                  <a:lumMod val="20000"/>
                  <a:lumOff val="80000"/>
                </a:schemeClr>
              </a:solidFill>
            </a:endParaRPr>
          </a:p>
        </p:txBody>
      </p:sp>
      <p:sp>
        <p:nvSpPr>
          <p:cNvPr id="9" name="Title 1"/>
          <p:cNvSpPr txBox="1">
            <a:spLocks/>
          </p:cNvSpPr>
          <p:nvPr/>
        </p:nvSpPr>
        <p:spPr>
          <a:xfrm>
            <a:off x="2179094" y="595750"/>
            <a:ext cx="8093121" cy="721895"/>
          </a:xfrm>
          <a:prstGeom prst="rect">
            <a:avLst/>
          </a:prstGeom>
          <a:solidFill>
            <a:srgbClr val="002060"/>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ln w="1905"/>
                <a:solidFill>
                  <a:schemeClr val="bg1"/>
                </a:solidFill>
                <a:effectLst>
                  <a:outerShdw blurRad="60007" dist="310007" dir="7680000" sy="30000" kx="1300200" algn="ctr" rotWithShape="0">
                    <a:prstClr val="black">
                      <a:alpha val="32000"/>
                    </a:prstClr>
                  </a:outerShdw>
                </a:effectLst>
                <a:cs typeface="Times New Roman" pitchFamily="18" charset="0"/>
              </a:rPr>
              <a:t>Comments on Invoice Matching</a:t>
            </a:r>
            <a:endParaRPr lang="en-IN" b="1" dirty="0">
              <a:solidFill>
                <a:schemeClr val="bg1"/>
              </a:solidFill>
            </a:endParaRPr>
          </a:p>
        </p:txBody>
      </p:sp>
    </p:spTree>
    <p:extLst>
      <p:ext uri="{BB962C8B-B14F-4D97-AF65-F5344CB8AC3E}">
        <p14:creationId xmlns:p14="http://schemas.microsoft.com/office/powerpoint/2010/main" val="878992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2179093" y="1351129"/>
            <a:ext cx="8093122" cy="4381747"/>
          </a:xfrm>
        </p:spPr>
        <p:txBody>
          <a:bodyPr>
            <a:normAutofit/>
          </a:bodyPr>
          <a:lstStyle/>
          <a:p>
            <a:pPr marL="0" indent="0" algn="just">
              <a:buNone/>
              <a:defRPr/>
            </a:pPr>
            <a:r>
              <a:rPr lang="en-US" altLang="en-US" sz="3000" i="1" dirty="0">
                <a:latin typeface="Times New Roman" panose="02020603050405020304" pitchFamily="18" charset="0"/>
                <a:cs typeface="Times New Roman" panose="02020603050405020304" pitchFamily="18" charset="0"/>
              </a:rPr>
              <a:t>    </a:t>
            </a:r>
          </a:p>
          <a:p>
            <a:pPr marL="0" indent="0" algn="just">
              <a:lnSpc>
                <a:spcPct val="160000"/>
              </a:lnSpc>
              <a:buNone/>
              <a:defRPr/>
            </a:pPr>
            <a:r>
              <a:rPr lang="en-US" altLang="en-US" sz="3000" i="1" dirty="0">
                <a:latin typeface="Times New Roman" panose="02020603050405020304" pitchFamily="18" charset="0"/>
                <a:cs typeface="Times New Roman" panose="02020603050405020304" pitchFamily="18" charset="0"/>
              </a:rPr>
              <a:t>    </a:t>
            </a:r>
          </a:p>
        </p:txBody>
      </p:sp>
      <p:sp>
        <p:nvSpPr>
          <p:cNvPr id="8" name="Date Placeholder 3"/>
          <p:cNvSpPr>
            <a:spLocks noGrp="1"/>
          </p:cNvSpPr>
          <p:nvPr>
            <p:ph type="dt" sz="half" idx="10"/>
          </p:nvPr>
        </p:nvSpPr>
        <p:spPr>
          <a:xfrm>
            <a:off x="8077201" y="6041363"/>
            <a:ext cx="2077722" cy="365124"/>
          </a:xfrm>
        </p:spPr>
        <p:txBody>
          <a:bodyPr/>
          <a:lstStyle/>
          <a:p>
            <a:pPr>
              <a:defRPr/>
            </a:pPr>
            <a:fld id="{F748931E-CF6B-47BA-9710-BD0B693E2BEE}" type="datetime2">
              <a:rPr lang="en-US" smtClean="0">
                <a:solidFill>
                  <a:srgbClr val="000000"/>
                </a:solidFill>
              </a:rPr>
              <a:pPr>
                <a:defRPr/>
              </a:pPr>
              <a:t>Wednesday, December 11, 2019</a:t>
            </a:fld>
            <a:endParaRPr lang="en-US" dirty="0">
              <a:solidFill>
                <a:srgbClr val="000000"/>
              </a:solidFill>
            </a:endParaRPr>
          </a:p>
        </p:txBody>
      </p:sp>
      <p:sp>
        <p:nvSpPr>
          <p:cNvPr id="6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Arial" panose="020B0604020202020204" pitchFamily="34" charset="0"/>
                <a:cs typeface="Arial" panose="020B0604020202020204" pitchFamily="34"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Arial" panose="020B0604020202020204" pitchFamily="34" charset="0"/>
                <a:cs typeface="Arial" panose="020B0604020202020204" pitchFamily="34"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Arial" panose="020B0604020202020204" pitchFamily="34" charset="0"/>
                <a:cs typeface="Arial" panose="020B0604020202020204" pitchFamily="34"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55AB0C60-D1D2-448C-A0AD-F4E953C466A9}" type="slidenum">
              <a:rPr lang="en-US" altLang="en-US" sz="1800">
                <a:solidFill>
                  <a:schemeClr val="accent6">
                    <a:lumMod val="20000"/>
                    <a:lumOff val="80000"/>
                  </a:schemeClr>
                </a:solidFill>
              </a:rPr>
              <a:pPr>
                <a:spcBef>
                  <a:spcPct val="0"/>
                </a:spcBef>
                <a:buClrTx/>
                <a:buSzTx/>
                <a:buFontTx/>
                <a:buNone/>
              </a:pPr>
              <a:t>25</a:t>
            </a:fld>
            <a:endParaRPr lang="en-US" altLang="en-US" sz="1800" dirty="0">
              <a:solidFill>
                <a:schemeClr val="accent6">
                  <a:lumMod val="20000"/>
                  <a:lumOff val="80000"/>
                </a:schemeClr>
              </a:solidFill>
            </a:endParaRPr>
          </a:p>
        </p:txBody>
      </p:sp>
      <p:sp>
        <p:nvSpPr>
          <p:cNvPr id="7" name="Slide Number Placeholder 5"/>
          <p:cNvSpPr txBox="1">
            <a:spLocks/>
          </p:cNvSpPr>
          <p:nvPr/>
        </p:nvSpPr>
        <p:spPr bwMode="gray">
          <a:xfrm>
            <a:off x="1962956" y="1448087"/>
            <a:ext cx="584825"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r" defTabSz="914400" rtl="0" eaLnBrk="1" latinLnBrk="0" hangingPunct="1">
              <a:spcBef>
                <a:spcPct val="20000"/>
              </a:spcBef>
              <a:buClr>
                <a:schemeClr val="folHlink"/>
              </a:buClr>
              <a:buSzPct val="90000"/>
              <a:buFont typeface="Wingdings" panose="05000000000000000000" pitchFamily="2" charset="2"/>
              <a:buChar char="n"/>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SzPct val="75000"/>
              <a:buFont typeface="Wingdings" panose="05000000000000000000" pitchFamily="2" charset="2"/>
              <a:buChar char="n"/>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folHlink"/>
              </a:buClr>
              <a:buSzPct val="55000"/>
              <a:buFont typeface="Wingdings" panose="05000000000000000000" pitchFamily="2" charset="2"/>
              <a:buChar char="n"/>
              <a:defRPr sz="23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pPr>
            <a:endParaRPr lang="en-US" altLang="en-US" sz="1800" dirty="0">
              <a:solidFill>
                <a:schemeClr val="accent6">
                  <a:lumMod val="20000"/>
                  <a:lumOff val="80000"/>
                </a:schemeClr>
              </a:solidFill>
            </a:endParaRPr>
          </a:p>
        </p:txBody>
      </p:sp>
      <p:sp>
        <p:nvSpPr>
          <p:cNvPr id="9" name="Title 1"/>
          <p:cNvSpPr txBox="1">
            <a:spLocks/>
          </p:cNvSpPr>
          <p:nvPr/>
        </p:nvSpPr>
        <p:spPr>
          <a:xfrm>
            <a:off x="2061803" y="308058"/>
            <a:ext cx="8093121" cy="721895"/>
          </a:xfrm>
          <a:prstGeom prst="rect">
            <a:avLst/>
          </a:prstGeom>
          <a:solidFill>
            <a:srgbClr val="002060"/>
          </a:solidFill>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ln w="1905"/>
                <a:solidFill>
                  <a:schemeClr val="bg1"/>
                </a:solidFill>
                <a:effectLst>
                  <a:outerShdw blurRad="60007" dist="310007" dir="7680000" sy="30000" kx="1300200" algn="ctr" rotWithShape="0">
                    <a:prstClr val="black">
                      <a:alpha val="32000"/>
                    </a:prstClr>
                  </a:outerShdw>
                </a:effectLst>
                <a:cs typeface="Times New Roman" pitchFamily="18" charset="0"/>
              </a:rPr>
              <a:t>Relay Image: Input Tax Credit</a:t>
            </a:r>
            <a:endParaRPr lang="en-IN" b="1"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889" y="1344941"/>
            <a:ext cx="8993875" cy="5403831"/>
          </a:xfrm>
          <a:prstGeom prst="rect">
            <a:avLst/>
          </a:prstGeom>
        </p:spPr>
      </p:pic>
    </p:spTree>
    <p:extLst>
      <p:ext uri="{BB962C8B-B14F-4D97-AF65-F5344CB8AC3E}">
        <p14:creationId xmlns:p14="http://schemas.microsoft.com/office/powerpoint/2010/main" val="1611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57401" y="1143000"/>
          <a:ext cx="8229599" cy="5562604"/>
        </p:xfrm>
        <a:graphic>
          <a:graphicData uri="http://schemas.openxmlformats.org/drawingml/2006/table">
            <a:tbl>
              <a:tblPr/>
              <a:tblGrid>
                <a:gridCol w="2743199">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02557">
                <a:tc gridSpan="3">
                  <a:txBody>
                    <a:bodyPr/>
                    <a:lstStyle/>
                    <a:p>
                      <a:pPr fontAlgn="b"/>
                      <a:endParaRPr lang="en-US" sz="1800" b="0" i="0" u="sng" dirty="0">
                        <a:solidFill>
                          <a:srgbClr val="000000"/>
                        </a:solidFill>
                        <a:effectLst/>
                        <a:latin typeface="Calibri"/>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FDFDF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2557">
                <a:tc>
                  <a:txBody>
                    <a:bodyPr/>
                    <a:lstStyle/>
                    <a:p>
                      <a:pPr fontAlgn="b"/>
                      <a:r>
                        <a:rPr lang="en-US" sz="2000" b="0" i="0" u="none" strike="noStrike" dirty="0">
                          <a:solidFill>
                            <a:srgbClr val="000000"/>
                          </a:solidFill>
                          <a:effectLst/>
                          <a:latin typeface="Calibri"/>
                        </a:rPr>
                        <a:t>Invoice Value Range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r" fontAlgn="b"/>
                      <a:r>
                        <a:rPr lang="en-US" sz="2000" b="0" i="0" u="none" strike="noStrike" dirty="0">
                          <a:solidFill>
                            <a:srgbClr val="000000"/>
                          </a:solidFill>
                          <a:effectLst/>
                          <a:latin typeface="Calibri"/>
                        </a:rPr>
                        <a:t>Number (Lakhs)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r" fontAlgn="b"/>
                      <a:r>
                        <a:rPr lang="en-US" sz="2000" b="0" i="0" u="none" strike="noStrike" dirty="0">
                          <a:solidFill>
                            <a:srgbClr val="000000"/>
                          </a:solidFill>
                          <a:effectLst/>
                          <a:latin typeface="Calibri"/>
                        </a:rPr>
                        <a:t>Percentage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1"/>
                  </a:ext>
                </a:extLst>
              </a:tr>
              <a:tr h="475749">
                <a:tc>
                  <a:txBody>
                    <a:bodyPr/>
                    <a:lstStyle/>
                    <a:p>
                      <a:pPr fontAlgn="b"/>
                      <a:r>
                        <a:rPr lang="en-US" sz="2800" b="0" i="0" u="none" strike="noStrike" dirty="0">
                          <a:solidFill>
                            <a:srgbClr val="000000"/>
                          </a:solidFill>
                          <a:effectLst/>
                          <a:latin typeface="Calibri"/>
                        </a:rPr>
                        <a:t>Less than 50 K</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2800" b="0" i="0" u="none" strike="noStrike" dirty="0">
                          <a:solidFill>
                            <a:srgbClr val="000000"/>
                          </a:solidFill>
                          <a:effectLst/>
                          <a:latin typeface="Calibri"/>
                        </a:rPr>
                        <a:t>139.16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2800" b="0" i="0" u="none" strike="noStrike" dirty="0">
                          <a:solidFill>
                            <a:srgbClr val="000000"/>
                          </a:solidFill>
                          <a:effectLst/>
                          <a:latin typeface="Calibri"/>
                        </a:rPr>
                        <a:t>32%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75749">
                <a:tc>
                  <a:txBody>
                    <a:bodyPr/>
                    <a:lstStyle/>
                    <a:p>
                      <a:pPr fontAlgn="b"/>
                      <a:r>
                        <a:rPr lang="en-US" sz="2800" b="0" i="0" u="none" strike="noStrike" dirty="0">
                          <a:solidFill>
                            <a:srgbClr val="000000"/>
                          </a:solidFill>
                          <a:effectLst/>
                          <a:latin typeface="Calibri"/>
                        </a:rPr>
                        <a:t>50 K- 1L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2800" b="0" i="0" u="none" strike="noStrike" dirty="0">
                          <a:solidFill>
                            <a:srgbClr val="000000"/>
                          </a:solidFill>
                          <a:effectLst/>
                          <a:latin typeface="Calibri"/>
                        </a:rPr>
                        <a:t>89.04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2800" b="0" i="0" u="none" strike="noStrike" dirty="0">
                          <a:solidFill>
                            <a:srgbClr val="000000"/>
                          </a:solidFill>
                          <a:effectLst/>
                          <a:latin typeface="Calibri"/>
                        </a:rPr>
                        <a:t>20%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475749">
                <a:tc>
                  <a:txBody>
                    <a:bodyPr/>
                    <a:lstStyle/>
                    <a:p>
                      <a:pPr fontAlgn="b"/>
                      <a:r>
                        <a:rPr lang="en-US" sz="2800" b="0" i="0" u="none" strike="noStrike" dirty="0">
                          <a:solidFill>
                            <a:srgbClr val="000000"/>
                          </a:solidFill>
                          <a:effectLst/>
                          <a:latin typeface="Calibri"/>
                        </a:rPr>
                        <a:t>1L-2L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2800" b="0" i="0" u="none" strike="noStrike" dirty="0">
                          <a:solidFill>
                            <a:srgbClr val="000000"/>
                          </a:solidFill>
                          <a:effectLst/>
                          <a:latin typeface="Calibri"/>
                        </a:rPr>
                        <a:t>80.90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2800" b="0" i="0" u="none" strike="noStrike">
                          <a:solidFill>
                            <a:srgbClr val="000000"/>
                          </a:solidFill>
                          <a:effectLst/>
                          <a:latin typeface="Calibri"/>
                        </a:rPr>
                        <a:t>19%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475749">
                <a:tc>
                  <a:txBody>
                    <a:bodyPr/>
                    <a:lstStyle/>
                    <a:p>
                      <a:pPr fontAlgn="b"/>
                      <a:r>
                        <a:rPr lang="en-US" sz="2800" b="0" i="0" u="none" strike="noStrike" dirty="0">
                          <a:solidFill>
                            <a:srgbClr val="000000"/>
                          </a:solidFill>
                          <a:effectLst/>
                          <a:latin typeface="Calibri"/>
                        </a:rPr>
                        <a:t>2L-5L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2800" b="0" i="0" u="none" strike="noStrike" dirty="0">
                          <a:solidFill>
                            <a:srgbClr val="000000"/>
                          </a:solidFill>
                          <a:effectLst/>
                          <a:latin typeface="Calibri"/>
                        </a:rPr>
                        <a:t>65.34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2800" b="0" i="0" u="none" strike="noStrike">
                          <a:solidFill>
                            <a:srgbClr val="000000"/>
                          </a:solidFill>
                          <a:effectLst/>
                          <a:latin typeface="Calibri"/>
                        </a:rPr>
                        <a:t>15%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475749">
                <a:tc>
                  <a:txBody>
                    <a:bodyPr/>
                    <a:lstStyle/>
                    <a:p>
                      <a:pPr fontAlgn="b"/>
                      <a:r>
                        <a:rPr lang="en-US" sz="2800" b="0" i="0" u="none" strike="noStrike">
                          <a:solidFill>
                            <a:srgbClr val="000000"/>
                          </a:solidFill>
                          <a:effectLst/>
                          <a:latin typeface="Calibri"/>
                        </a:rPr>
                        <a:t>5L-10L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2800" b="0" i="0" u="none" strike="noStrike" dirty="0">
                          <a:solidFill>
                            <a:srgbClr val="000000"/>
                          </a:solidFill>
                          <a:effectLst/>
                          <a:latin typeface="Calibri"/>
                        </a:rPr>
                        <a:t>32.93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2800" b="0" i="0" u="none" strike="noStrike" dirty="0">
                          <a:solidFill>
                            <a:srgbClr val="000000"/>
                          </a:solidFill>
                          <a:effectLst/>
                          <a:latin typeface="Calibri"/>
                        </a:rPr>
                        <a:t>8%</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475749">
                <a:tc>
                  <a:txBody>
                    <a:bodyPr/>
                    <a:lstStyle/>
                    <a:p>
                      <a:pPr fontAlgn="b"/>
                      <a:r>
                        <a:rPr lang="en-US" sz="2800" b="0" i="0" u="none" strike="noStrike">
                          <a:solidFill>
                            <a:srgbClr val="000000"/>
                          </a:solidFill>
                          <a:effectLst/>
                          <a:latin typeface="Calibri"/>
                        </a:rPr>
                        <a:t>10L-20L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2800" b="0" i="0" u="none" strike="noStrike" dirty="0">
                          <a:solidFill>
                            <a:srgbClr val="000000"/>
                          </a:solidFill>
                          <a:effectLst/>
                          <a:latin typeface="Calibri"/>
                        </a:rPr>
                        <a:t>18.70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2800" b="0" i="0" u="none" strike="noStrike" dirty="0">
                          <a:solidFill>
                            <a:srgbClr val="000000"/>
                          </a:solidFill>
                          <a:effectLst/>
                          <a:latin typeface="Calibri"/>
                        </a:rPr>
                        <a:t>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7"/>
                  </a:ext>
                </a:extLst>
              </a:tr>
              <a:tr h="475749">
                <a:tc>
                  <a:txBody>
                    <a:bodyPr/>
                    <a:lstStyle/>
                    <a:p>
                      <a:pPr fontAlgn="b"/>
                      <a:r>
                        <a:rPr lang="en-US" sz="2800" b="0" i="0" u="none" strike="noStrike">
                          <a:solidFill>
                            <a:srgbClr val="000000"/>
                          </a:solidFill>
                          <a:effectLst/>
                          <a:latin typeface="Calibri"/>
                        </a:rPr>
                        <a:t>20L-50L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2800" b="0" i="0" u="none" strike="noStrike" dirty="0">
                          <a:solidFill>
                            <a:srgbClr val="000000"/>
                          </a:solidFill>
                          <a:effectLst/>
                          <a:latin typeface="Calibri"/>
                        </a:rPr>
                        <a:t>7.81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2800" b="0" i="0" u="none" strike="noStrike" dirty="0">
                          <a:solidFill>
                            <a:srgbClr val="000000"/>
                          </a:solidFill>
                          <a:effectLst/>
                          <a:latin typeface="Calibri"/>
                        </a:rPr>
                        <a:t>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8"/>
                  </a:ext>
                </a:extLst>
              </a:tr>
              <a:tr h="475749">
                <a:tc>
                  <a:txBody>
                    <a:bodyPr/>
                    <a:lstStyle/>
                    <a:p>
                      <a:pPr fontAlgn="b"/>
                      <a:r>
                        <a:rPr lang="en-US" sz="2800" b="0" i="0" u="none" strike="noStrike">
                          <a:solidFill>
                            <a:srgbClr val="000000"/>
                          </a:solidFill>
                          <a:effectLst/>
                          <a:latin typeface="Calibri"/>
                        </a:rPr>
                        <a:t>50L-100L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2800" b="0" i="0" u="none" strike="noStrike" dirty="0">
                          <a:solidFill>
                            <a:srgbClr val="000000"/>
                          </a:solidFill>
                          <a:effectLst/>
                          <a:latin typeface="Calibri"/>
                        </a:rPr>
                        <a:t>0.98</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2800" b="0" i="0" u="none" strike="noStrike" dirty="0">
                          <a:solidFill>
                            <a:srgbClr val="000000"/>
                          </a:solidFill>
                          <a:effectLst/>
                          <a:latin typeface="Calibri"/>
                        </a:rPr>
                        <a:t>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9"/>
                  </a:ext>
                </a:extLst>
              </a:tr>
              <a:tr h="475749">
                <a:tc>
                  <a:txBody>
                    <a:bodyPr/>
                    <a:lstStyle/>
                    <a:p>
                      <a:pPr fontAlgn="b"/>
                      <a:r>
                        <a:rPr lang="en-US" sz="2800" b="0" i="0" u="none" strike="noStrike">
                          <a:solidFill>
                            <a:srgbClr val="000000"/>
                          </a:solidFill>
                          <a:effectLst/>
                          <a:latin typeface="Calibri"/>
                        </a:rPr>
                        <a:t>More than 100L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2800" b="0" i="0" u="none" strike="noStrike" dirty="0">
                          <a:solidFill>
                            <a:srgbClr val="000000"/>
                          </a:solidFill>
                          <a:effectLst/>
                          <a:latin typeface="Calibri"/>
                        </a:rPr>
                        <a:t>0.49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2800" b="0" i="0" u="none" strike="noStrike" dirty="0">
                          <a:solidFill>
                            <a:srgbClr val="000000"/>
                          </a:solidFill>
                          <a:effectLst/>
                          <a:latin typeface="Calibri"/>
                        </a:rPr>
                        <a:t>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0"/>
                  </a:ext>
                </a:extLst>
              </a:tr>
              <a:tr h="475749">
                <a:tc>
                  <a:txBody>
                    <a:bodyPr/>
                    <a:lstStyle/>
                    <a:p>
                      <a:pPr fontAlgn="b"/>
                      <a:r>
                        <a:rPr lang="en-US" sz="2800" b="0" i="0" u="none" strike="noStrike">
                          <a:solidFill>
                            <a:srgbClr val="000000"/>
                          </a:solidFill>
                          <a:effectLst/>
                          <a:latin typeface="Calibri"/>
                        </a:rPr>
                        <a:t>Total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2800" b="0" i="0" u="none" strike="noStrike" dirty="0">
                          <a:solidFill>
                            <a:srgbClr val="000000"/>
                          </a:solidFill>
                          <a:effectLst/>
                          <a:latin typeface="Calibri"/>
                        </a:rPr>
                        <a:t>435.39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fontAlgn="b"/>
                      <a:r>
                        <a:rPr lang="en-US" sz="2800" b="0" i="0" u="none" strike="noStrike" dirty="0">
                          <a:solidFill>
                            <a:srgbClr val="000000"/>
                          </a:solidFill>
                          <a:effectLst/>
                          <a:latin typeface="Calibri"/>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1"/>
                  </a:ext>
                </a:extLst>
              </a:tr>
            </a:tbl>
          </a:graphicData>
        </a:graphic>
      </p:graphicFrame>
      <p:sp>
        <p:nvSpPr>
          <p:cNvPr id="3" name="TextBox 2"/>
          <p:cNvSpPr txBox="1"/>
          <p:nvPr/>
        </p:nvSpPr>
        <p:spPr>
          <a:xfrm>
            <a:off x="1828800" y="407625"/>
            <a:ext cx="8686800" cy="1200329"/>
          </a:xfrm>
          <a:prstGeom prst="rect">
            <a:avLst/>
          </a:prstGeom>
          <a:noFill/>
        </p:spPr>
        <p:txBody>
          <a:bodyPr wrap="square" rtlCol="0">
            <a:spAutoFit/>
          </a:bodyPr>
          <a:lstStyle/>
          <a:p>
            <a:r>
              <a:rPr lang="en-US" sz="4000" b="1" dirty="0" err="1"/>
              <a:t>No.of</a:t>
            </a:r>
            <a:r>
              <a:rPr lang="en-US" sz="4000" b="1" dirty="0"/>
              <a:t> B2B Trans. in EWB for March 2019</a:t>
            </a:r>
          </a:p>
          <a:p>
            <a:endParaRPr lang="en-US" sz="3200" dirty="0">
              <a:solidFill>
                <a:srgbClr val="FF0000"/>
              </a:solidFill>
            </a:endParaRPr>
          </a:p>
        </p:txBody>
      </p:sp>
    </p:spTree>
    <p:extLst>
      <p:ext uri="{BB962C8B-B14F-4D97-AF65-F5344CB8AC3E}">
        <p14:creationId xmlns:p14="http://schemas.microsoft.com/office/powerpoint/2010/main" val="985974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dirty="0"/>
              <a:t>Better tax Payer Services- One Time Reporting, Reconciliation</a:t>
            </a:r>
          </a:p>
          <a:p>
            <a:pPr>
              <a:lnSpc>
                <a:spcPct val="150000"/>
              </a:lnSpc>
            </a:pPr>
            <a:r>
              <a:rPr lang="en-US" dirty="0"/>
              <a:t>Reduction In Tax Evasion</a:t>
            </a:r>
          </a:p>
          <a:p>
            <a:pPr>
              <a:lnSpc>
                <a:spcPct val="150000"/>
              </a:lnSpc>
            </a:pPr>
            <a:r>
              <a:rPr lang="en-US" dirty="0"/>
              <a:t>Efficiency in Tax Administration</a:t>
            </a:r>
          </a:p>
          <a:p>
            <a:endParaRPr lang="en-US" dirty="0"/>
          </a:p>
        </p:txBody>
      </p:sp>
      <p:sp>
        <p:nvSpPr>
          <p:cNvPr id="4" name="Date Placeholder 3"/>
          <p:cNvSpPr>
            <a:spLocks noGrp="1"/>
          </p:cNvSpPr>
          <p:nvPr>
            <p:ph type="dt" sz="half" idx="10"/>
          </p:nvPr>
        </p:nvSpPr>
        <p:spPr/>
        <p:txBody>
          <a:bodyPr/>
          <a:lstStyle/>
          <a:p>
            <a:pPr>
              <a:defRPr/>
            </a:pPr>
            <a:fld id="{848B16BF-EBE1-4A59-9621-14102B7E8D4C}" type="datetime2">
              <a:rPr lang="en-US" smtClean="0">
                <a:solidFill>
                  <a:srgbClr val="000000"/>
                </a:solidFill>
              </a:rPr>
              <a:pPr>
                <a:defRPr/>
              </a:pPr>
              <a:t>Wednesday, December 11, 2019</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FB167C89-1550-41A1-B95F-7F8654BD5F88}" type="slidenum">
              <a:rPr lang="en-US" altLang="en-US" smtClean="0">
                <a:solidFill>
                  <a:srgbClr val="000000"/>
                </a:solidFill>
              </a:rPr>
              <a:pPr>
                <a:defRPr/>
              </a:pPr>
              <a:t>27</a:t>
            </a:fld>
            <a:endParaRPr lang="en-US" altLang="en-US">
              <a:solidFill>
                <a:srgbClr val="000000"/>
              </a:solidFill>
            </a:endParaRPr>
          </a:p>
        </p:txBody>
      </p:sp>
      <p:sp>
        <p:nvSpPr>
          <p:cNvPr id="8" name="Title 1"/>
          <p:cNvSpPr txBox="1">
            <a:spLocks/>
          </p:cNvSpPr>
          <p:nvPr/>
        </p:nvSpPr>
        <p:spPr>
          <a:xfrm>
            <a:off x="838201" y="473726"/>
            <a:ext cx="5511084" cy="1014430"/>
          </a:xfrm>
          <a:prstGeom prst="rect">
            <a:avLst/>
          </a:prstGeom>
          <a:solidFill>
            <a:schemeClr val="accent1">
              <a:lumMod val="5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Objectives of e Invoice</a:t>
            </a:r>
            <a:endParaRPr lang="en-GB" dirty="0">
              <a:solidFill>
                <a:schemeClr val="bg1"/>
              </a:solidFill>
            </a:endParaRPr>
          </a:p>
        </p:txBody>
      </p:sp>
    </p:spTree>
    <p:extLst>
      <p:ext uri="{BB962C8B-B14F-4D97-AF65-F5344CB8AC3E}">
        <p14:creationId xmlns:p14="http://schemas.microsoft.com/office/powerpoint/2010/main" val="1509712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1"/>
            <a:ext cx="9144000" cy="671513"/>
          </a:xfrm>
          <a:solidFill>
            <a:schemeClr val="accent5">
              <a:lumMod val="50000"/>
            </a:schemeClr>
          </a:solidFill>
        </p:spPr>
        <p:txBody>
          <a:bodyPr>
            <a:normAutofit/>
          </a:bodyPr>
          <a:lstStyle/>
          <a:p>
            <a:pPr lvl="0"/>
            <a:r>
              <a:rPr lang="en-US" sz="3600" b="1" dirty="0">
                <a:solidFill>
                  <a:schemeClr val="bg1"/>
                </a:solidFill>
              </a:rPr>
              <a:t>Benefits of Proposed IRN System</a:t>
            </a:r>
            <a:endParaRPr lang="en-IN" sz="3600" b="1" dirty="0">
              <a:solidFill>
                <a:schemeClr val="bg1"/>
              </a:solidFill>
            </a:endParaRPr>
          </a:p>
        </p:txBody>
      </p:sp>
      <p:pic>
        <p:nvPicPr>
          <p:cNvPr id="9" name="Picture 8" descr="GSTN_2-50.jpg"/>
          <p:cNvPicPr>
            <a:picLocks noChangeAspect="1"/>
          </p:cNvPicPr>
          <p:nvPr/>
        </p:nvPicPr>
        <p:blipFill>
          <a:blip r:embed="rId3"/>
          <a:srcRect l="19166" t="96667" r="19166"/>
          <a:stretch>
            <a:fillRect/>
          </a:stretch>
        </p:blipFill>
        <p:spPr>
          <a:xfrm>
            <a:off x="3981450" y="6629400"/>
            <a:ext cx="4229100" cy="228600"/>
          </a:xfrm>
          <a:prstGeom prst="rect">
            <a:avLst/>
          </a:prstGeom>
        </p:spPr>
      </p:pic>
      <p:graphicFrame>
        <p:nvGraphicFramePr>
          <p:cNvPr id="4" name="Table 3"/>
          <p:cNvGraphicFramePr>
            <a:graphicFrameLocks noGrp="1"/>
          </p:cNvGraphicFramePr>
          <p:nvPr/>
        </p:nvGraphicFramePr>
        <p:xfrm>
          <a:off x="1524000" y="671513"/>
          <a:ext cx="9144000" cy="6204258"/>
        </p:xfrm>
        <a:graphic>
          <a:graphicData uri="http://schemas.openxmlformats.org/drawingml/2006/table">
            <a:tbl>
              <a:tblPr firstRow="1" bandRow="1"/>
              <a:tblGrid>
                <a:gridCol w="3992269">
                  <a:extLst>
                    <a:ext uri="{9D8B030D-6E8A-4147-A177-3AD203B41FA5}">
                      <a16:colId xmlns:a16="http://schemas.microsoft.com/office/drawing/2014/main" val="20000"/>
                    </a:ext>
                  </a:extLst>
                </a:gridCol>
                <a:gridCol w="5151731">
                  <a:extLst>
                    <a:ext uri="{9D8B030D-6E8A-4147-A177-3AD203B41FA5}">
                      <a16:colId xmlns:a16="http://schemas.microsoft.com/office/drawing/2014/main" val="20001"/>
                    </a:ext>
                  </a:extLst>
                </a:gridCol>
              </a:tblGrid>
              <a:tr h="388531">
                <a:tc>
                  <a:txBody>
                    <a:bodyPr/>
                    <a:lstStyle/>
                    <a:p>
                      <a:pPr marL="0" marR="0">
                        <a:lnSpc>
                          <a:spcPct val="107000"/>
                        </a:lnSpc>
                        <a:spcBef>
                          <a:spcPts val="0"/>
                        </a:spcBef>
                        <a:spcAft>
                          <a:spcPts val="0"/>
                        </a:spcAft>
                      </a:pPr>
                      <a:r>
                        <a:rPr lang="en-US" sz="20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For Taxpayers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864"/>
                    </a:solidFill>
                  </a:tcPr>
                </a:tc>
                <a:tc>
                  <a:txBody>
                    <a:bodyPr/>
                    <a:lstStyle/>
                    <a:p>
                      <a:pPr marL="0" marR="0">
                        <a:lnSpc>
                          <a:spcPct val="107000"/>
                        </a:lnSpc>
                        <a:spcBef>
                          <a:spcPts val="0"/>
                        </a:spcBef>
                        <a:spcAft>
                          <a:spcPts val="0"/>
                        </a:spcAft>
                      </a:pPr>
                      <a:r>
                        <a:rPr lang="en-US" sz="20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For Tax Authorities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864"/>
                    </a:solidFill>
                  </a:tcPr>
                </a:tc>
                <a:extLst>
                  <a:ext uri="{0D108BD9-81ED-4DB2-BD59-A6C34878D82A}">
                    <a16:rowId xmlns:a16="http://schemas.microsoft.com/office/drawing/2014/main" val="10000"/>
                  </a:ext>
                </a:extLst>
              </a:tr>
              <a:tr h="1004370">
                <a:tc>
                  <a:txBody>
                    <a:bodyPr/>
                    <a:lstStyle/>
                    <a:p>
                      <a:pPr marL="0" marR="0">
                        <a:lnSpc>
                          <a:spcPct val="107000"/>
                        </a:lnSpc>
                        <a:spcBef>
                          <a:spcPts val="0"/>
                        </a:spcBef>
                        <a:spcAft>
                          <a:spcPts val="0"/>
                        </a:spcAft>
                      </a:pPr>
                      <a:r>
                        <a:rPr lang="en-US" sz="2000" dirty="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Does not have to report separately to GST system and e-way bill system</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marL="0" marR="0">
                        <a:lnSpc>
                          <a:spcPct val="107000"/>
                        </a:lnSpc>
                        <a:spcBef>
                          <a:spcPts val="0"/>
                        </a:spcBef>
                        <a:spcAft>
                          <a:spcPts val="0"/>
                        </a:spcAft>
                      </a:pPr>
                      <a:r>
                        <a:rPr lang="en-US" sz="2000" dirty="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Reporting of invoice data will happen on daily basis (last day load can be avoided)</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10001"/>
                  </a:ext>
                </a:extLst>
              </a:tr>
              <a:tr h="2556247">
                <a:tc>
                  <a:txBody>
                    <a:bodyPr/>
                    <a:lstStyle/>
                    <a:p>
                      <a:pPr marL="0" marR="0">
                        <a:lnSpc>
                          <a:spcPct val="107000"/>
                        </a:lnSpc>
                        <a:spcBef>
                          <a:spcPts val="0"/>
                        </a:spcBef>
                        <a:spcAft>
                          <a:spcPts val="0"/>
                        </a:spcAft>
                      </a:pPr>
                      <a:r>
                        <a:rPr lang="en-US" sz="2000" dirty="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It will become part of his business process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nSpc>
                          <a:spcPct val="107000"/>
                        </a:lnSpc>
                        <a:spcBef>
                          <a:spcPts val="0"/>
                        </a:spcBef>
                        <a:spcAft>
                          <a:spcPts val="0"/>
                        </a:spcAft>
                      </a:pPr>
                      <a:r>
                        <a:rPr lang="en-US" sz="200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Rogue elements can be disabled from issuing invoices.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Those who have not filed N number of returns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New ones who have reached threshold decided at time of registration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Where there is discrepancy in purchase and sales etc.</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10002"/>
                  </a:ext>
                </a:extLst>
              </a:tr>
              <a:tr h="693994">
                <a:tc>
                  <a:txBody>
                    <a:bodyPr/>
                    <a:lstStyle/>
                    <a:p>
                      <a:pPr marL="0" marR="0">
                        <a:lnSpc>
                          <a:spcPct val="107000"/>
                        </a:lnSpc>
                        <a:spcBef>
                          <a:spcPts val="0"/>
                        </a:spcBef>
                        <a:spcAft>
                          <a:spcPts val="0"/>
                        </a:spcAft>
                      </a:pPr>
                      <a:r>
                        <a:rPr lang="en-US" sz="200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As buyer, he will get the data of inward supplies on daily basis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marL="0" marR="0">
                        <a:lnSpc>
                          <a:spcPct val="107000"/>
                        </a:lnSpc>
                        <a:spcBef>
                          <a:spcPts val="0"/>
                        </a:spcBef>
                        <a:spcAft>
                          <a:spcPts val="0"/>
                        </a:spcAft>
                      </a:pPr>
                      <a:r>
                        <a:rPr lang="en-US" sz="200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Same data in GSTR-1 and GSTR-3B</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10003"/>
                  </a:ext>
                </a:extLst>
              </a:tr>
              <a:tr h="1314745">
                <a:tc>
                  <a:txBody>
                    <a:bodyPr/>
                    <a:lstStyle/>
                    <a:p>
                      <a:pPr marL="0" marR="0">
                        <a:lnSpc>
                          <a:spcPct val="107000"/>
                        </a:lnSpc>
                        <a:spcBef>
                          <a:spcPts val="0"/>
                        </a:spcBef>
                        <a:spcAft>
                          <a:spcPts val="0"/>
                        </a:spcAft>
                      </a:pPr>
                      <a:r>
                        <a:rPr lang="en-US" sz="2000" dirty="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On receipt of info thru GST System as buyer can do reconciliation with his Purchase Order and accept/reject in time.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nSpc>
                          <a:spcPct val="107000"/>
                        </a:lnSpc>
                        <a:spcBef>
                          <a:spcPts val="0"/>
                        </a:spcBef>
                        <a:spcAft>
                          <a:spcPts val="0"/>
                        </a:spcAft>
                      </a:pPr>
                      <a:r>
                        <a:rPr lang="en-US" sz="2000" dirty="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Tax department can prepare draft Return for the taxpayer</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53532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8156"/>
            <a:ext cx="10515600" cy="4688807"/>
          </a:xfrm>
        </p:spPr>
        <p:txBody>
          <a:bodyPr>
            <a:normAutofit fontScale="47500" lnSpcReduction="20000"/>
          </a:bodyPr>
          <a:lstStyle/>
          <a:p>
            <a:pPr>
              <a:lnSpc>
                <a:spcPct val="150000"/>
              </a:lnSpc>
            </a:pPr>
            <a:r>
              <a:rPr lang="en-US" sz="3400" dirty="0"/>
              <a:t>Unique Invoice Reference Number </a:t>
            </a:r>
            <a:r>
              <a:rPr lang="en-US" sz="3400" b="1" dirty="0"/>
              <a:t>(IRN)</a:t>
            </a:r>
          </a:p>
          <a:p>
            <a:pPr>
              <a:lnSpc>
                <a:spcPct val="150000"/>
              </a:lnSpc>
            </a:pPr>
            <a:r>
              <a:rPr lang="en-US" sz="3400" dirty="0"/>
              <a:t>(GSTN, Invoice Number of Tax Payer &amp; Year)</a:t>
            </a:r>
          </a:p>
          <a:p>
            <a:pPr>
              <a:lnSpc>
                <a:spcPct val="150000"/>
              </a:lnSpc>
            </a:pPr>
            <a:r>
              <a:rPr lang="en-US" sz="3400" dirty="0"/>
              <a:t>(Hash Generation algorithm)</a:t>
            </a:r>
          </a:p>
          <a:p>
            <a:pPr>
              <a:lnSpc>
                <a:spcPct val="150000"/>
              </a:lnSpc>
            </a:pPr>
            <a:r>
              <a:rPr lang="en-US" sz="3400" dirty="0"/>
              <a:t>From Invoice Registration Portal(IRP), through JSON file</a:t>
            </a:r>
          </a:p>
          <a:p>
            <a:pPr>
              <a:lnSpc>
                <a:spcPct val="150000"/>
              </a:lnSpc>
            </a:pPr>
            <a:r>
              <a:rPr lang="en-US" sz="3400" b="1" dirty="0"/>
              <a:t>QR Code </a:t>
            </a:r>
            <a:r>
              <a:rPr lang="en-US" sz="3400" dirty="0"/>
              <a:t>[ GSTIN of Seller and Buyer, Invoice Number, Invoice Date,  Invoice Value, Number of line items, HSN of Major Commodity as per value, Unique IRN(hash)]</a:t>
            </a:r>
          </a:p>
          <a:p>
            <a:pPr>
              <a:lnSpc>
                <a:spcPct val="150000"/>
              </a:lnSpc>
            </a:pPr>
            <a:r>
              <a:rPr lang="en-US" sz="3400" b="1" dirty="0"/>
              <a:t>Digitally Signed by  e Invoice Registration Portal</a:t>
            </a:r>
          </a:p>
          <a:p>
            <a:pPr>
              <a:lnSpc>
                <a:spcPct val="150000"/>
              </a:lnSpc>
            </a:pPr>
            <a:r>
              <a:rPr lang="en-US" sz="3400" dirty="0"/>
              <a:t>GST System- Update the ANX 1 of the Seller and ANX 2 of the Buyer- leads to preparation of Return and determine liability and ITC</a:t>
            </a:r>
          </a:p>
          <a:p>
            <a:pPr>
              <a:lnSpc>
                <a:spcPct val="150000"/>
              </a:lnSpc>
            </a:pPr>
            <a:r>
              <a:rPr lang="en-US" sz="3400" dirty="0"/>
              <a:t>E way Bill also can be generated, by adding Vehicle Number</a:t>
            </a:r>
          </a:p>
          <a:p>
            <a:pPr>
              <a:lnSpc>
                <a:spcPct val="150000"/>
              </a:lnSpc>
            </a:pPr>
            <a:r>
              <a:rPr lang="en-US" sz="3400" dirty="0"/>
              <a:t>Note: Only One IRN for each Invoice of the Seller.</a:t>
            </a:r>
          </a:p>
          <a:p>
            <a:endParaRPr lang="en-US" dirty="0"/>
          </a:p>
        </p:txBody>
      </p:sp>
      <p:sp>
        <p:nvSpPr>
          <p:cNvPr id="4" name="Date Placeholder 3"/>
          <p:cNvSpPr>
            <a:spLocks noGrp="1"/>
          </p:cNvSpPr>
          <p:nvPr>
            <p:ph type="dt" sz="half" idx="10"/>
          </p:nvPr>
        </p:nvSpPr>
        <p:spPr/>
        <p:txBody>
          <a:bodyPr/>
          <a:lstStyle/>
          <a:p>
            <a:pPr>
              <a:defRPr/>
            </a:pPr>
            <a:fld id="{848B16BF-EBE1-4A59-9621-14102B7E8D4C}" type="datetime2">
              <a:rPr lang="en-US" smtClean="0">
                <a:solidFill>
                  <a:srgbClr val="000000"/>
                </a:solidFill>
              </a:rPr>
              <a:pPr>
                <a:defRPr/>
              </a:pPr>
              <a:t>Wednesday, December 11, 2019</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FB167C89-1550-41A1-B95F-7F8654BD5F88}" type="slidenum">
              <a:rPr lang="en-US" altLang="en-US" smtClean="0">
                <a:solidFill>
                  <a:srgbClr val="000000"/>
                </a:solidFill>
              </a:rPr>
              <a:pPr>
                <a:defRPr/>
              </a:pPr>
              <a:t>29</a:t>
            </a:fld>
            <a:endParaRPr lang="en-US" altLang="en-US">
              <a:solidFill>
                <a:srgbClr val="000000"/>
              </a:solidFill>
            </a:endParaRPr>
          </a:p>
        </p:txBody>
      </p:sp>
      <p:sp>
        <p:nvSpPr>
          <p:cNvPr id="8" name="Title 1"/>
          <p:cNvSpPr txBox="1">
            <a:spLocks/>
          </p:cNvSpPr>
          <p:nvPr/>
        </p:nvSpPr>
        <p:spPr>
          <a:xfrm>
            <a:off x="838202" y="473726"/>
            <a:ext cx="5871692" cy="1014430"/>
          </a:xfrm>
          <a:prstGeom prst="rect">
            <a:avLst/>
          </a:prstGeom>
          <a:solidFill>
            <a:schemeClr val="accent1">
              <a:lumMod val="5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Features of e Invoice</a:t>
            </a:r>
            <a:endParaRPr lang="en-GB" dirty="0">
              <a:solidFill>
                <a:schemeClr val="bg1"/>
              </a:solidFill>
            </a:endParaRPr>
          </a:p>
        </p:txBody>
      </p:sp>
    </p:spTree>
    <p:extLst>
      <p:ext uri="{BB962C8B-B14F-4D97-AF65-F5344CB8AC3E}">
        <p14:creationId xmlns:p14="http://schemas.microsoft.com/office/powerpoint/2010/main" val="3639786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2179093" y="1351129"/>
            <a:ext cx="8093122" cy="4381747"/>
          </a:xfrm>
        </p:spPr>
        <p:txBody>
          <a:bodyPr>
            <a:normAutofit lnSpcReduction="10000"/>
          </a:bodyPr>
          <a:lstStyle/>
          <a:p>
            <a:pPr marL="0" indent="0" algn="just">
              <a:buNone/>
              <a:defRPr/>
            </a:pPr>
            <a:r>
              <a:rPr lang="en-US" altLang="en-US" sz="3000" i="1" dirty="0">
                <a:latin typeface="Times New Roman" panose="02020603050405020304" pitchFamily="18" charset="0"/>
                <a:cs typeface="Times New Roman" panose="02020603050405020304" pitchFamily="18" charset="0"/>
              </a:rPr>
              <a:t>    </a:t>
            </a:r>
          </a:p>
          <a:p>
            <a:pPr marL="0" indent="0" algn="just">
              <a:buNone/>
              <a:defRPr/>
            </a:pPr>
            <a:r>
              <a:rPr lang="en-US" altLang="en-US" sz="3000" i="1" dirty="0">
                <a:latin typeface="Times New Roman" panose="02020603050405020304" pitchFamily="18" charset="0"/>
                <a:cs typeface="Times New Roman" panose="02020603050405020304" pitchFamily="18" charset="0"/>
              </a:rPr>
              <a:t>    </a:t>
            </a:r>
            <a:r>
              <a:rPr lang="en-US" altLang="en-US" sz="3500" i="1" dirty="0">
                <a:latin typeface="Times New Roman" panose="02020603050405020304" pitchFamily="18" charset="0"/>
                <a:cs typeface="Times New Roman" panose="02020603050405020304" pitchFamily="18" charset="0"/>
              </a:rPr>
              <a:t>“If you fail, never give up because F.A.I.L means “</a:t>
            </a:r>
            <a:r>
              <a:rPr lang="en-US" altLang="en-US" sz="3500" b="1" i="1" dirty="0">
                <a:latin typeface="Times New Roman" panose="02020603050405020304" pitchFamily="18" charset="0"/>
                <a:cs typeface="Times New Roman" panose="02020603050405020304" pitchFamily="18" charset="0"/>
              </a:rPr>
              <a:t>First Attempt In Learning</a:t>
            </a:r>
            <a:r>
              <a:rPr lang="en-US" altLang="en-US" sz="3500" i="1" dirty="0">
                <a:latin typeface="Times New Roman" panose="02020603050405020304" pitchFamily="18" charset="0"/>
                <a:cs typeface="Times New Roman" panose="02020603050405020304" pitchFamily="18" charset="0"/>
              </a:rPr>
              <a:t>”. End is not the END, </a:t>
            </a:r>
            <a:r>
              <a:rPr lang="en-US" altLang="en-US" sz="3500" i="1" dirty="0" err="1">
                <a:latin typeface="Times New Roman" panose="02020603050405020304" pitchFamily="18" charset="0"/>
                <a:cs typeface="Times New Roman" panose="02020603050405020304" pitchFamily="18" charset="0"/>
              </a:rPr>
              <a:t>infact</a:t>
            </a:r>
            <a:r>
              <a:rPr lang="en-US" altLang="en-US" sz="3500" i="1" dirty="0">
                <a:latin typeface="Times New Roman" panose="02020603050405020304" pitchFamily="18" charset="0"/>
                <a:cs typeface="Times New Roman" panose="02020603050405020304" pitchFamily="18" charset="0"/>
              </a:rPr>
              <a:t> E.N.D means “</a:t>
            </a:r>
            <a:r>
              <a:rPr lang="en-US" altLang="en-US" sz="3500" b="1" i="1" dirty="0">
                <a:latin typeface="Times New Roman" panose="02020603050405020304" pitchFamily="18" charset="0"/>
                <a:cs typeface="Times New Roman" panose="02020603050405020304" pitchFamily="18" charset="0"/>
              </a:rPr>
              <a:t>Efforts Never Dies”</a:t>
            </a:r>
            <a:r>
              <a:rPr lang="en-US" altLang="en-US" sz="3500" i="1" dirty="0">
                <a:latin typeface="Times New Roman" panose="02020603050405020304" pitchFamily="18" charset="0"/>
                <a:cs typeface="Times New Roman" panose="02020603050405020304" pitchFamily="18" charset="0"/>
              </a:rPr>
              <a:t>, if you get No as an answer, remember N.O means “</a:t>
            </a:r>
            <a:r>
              <a:rPr lang="en-US" altLang="en-US" sz="3500" b="1" i="1" dirty="0">
                <a:latin typeface="Times New Roman" panose="02020603050405020304" pitchFamily="18" charset="0"/>
                <a:cs typeface="Times New Roman" panose="02020603050405020304" pitchFamily="18" charset="0"/>
              </a:rPr>
              <a:t>Next Opportunity</a:t>
            </a:r>
            <a:r>
              <a:rPr lang="en-US" altLang="en-US" sz="3500" i="1" dirty="0">
                <a:latin typeface="Times New Roman" panose="02020603050405020304" pitchFamily="18" charset="0"/>
                <a:cs typeface="Times New Roman" panose="02020603050405020304" pitchFamily="18" charset="0"/>
              </a:rPr>
              <a:t>”.</a:t>
            </a:r>
          </a:p>
          <a:p>
            <a:pPr marL="0" indent="0" algn="ctr">
              <a:buNone/>
              <a:defRPr/>
            </a:pPr>
            <a:endParaRPr lang="en-US" altLang="en-US" sz="3000" dirty="0">
              <a:latin typeface="Times New Roman" panose="02020603050405020304" pitchFamily="18" charset="0"/>
              <a:cs typeface="Times New Roman" panose="02020603050405020304" pitchFamily="18" charset="0"/>
            </a:endParaRPr>
          </a:p>
          <a:p>
            <a:pPr marL="0" indent="0" algn="ctr">
              <a:buNone/>
              <a:defRPr/>
            </a:pPr>
            <a:r>
              <a:rPr lang="en-US" altLang="en-US" sz="3000" dirty="0">
                <a:latin typeface="Times New Roman" panose="02020603050405020304" pitchFamily="18" charset="0"/>
                <a:cs typeface="Times New Roman" panose="02020603050405020304" pitchFamily="18" charset="0"/>
              </a:rPr>
              <a:t>										Dr APJ Abdul </a:t>
            </a:r>
            <a:r>
              <a:rPr lang="en-US" altLang="en-US" sz="3000" dirty="0" err="1">
                <a:latin typeface="Times New Roman" panose="02020603050405020304" pitchFamily="18" charset="0"/>
                <a:cs typeface="Times New Roman" panose="02020603050405020304" pitchFamily="18" charset="0"/>
              </a:rPr>
              <a:t>Kalam</a:t>
            </a:r>
            <a:endParaRPr lang="en-US" altLang="en-US" sz="3000" dirty="0">
              <a:latin typeface="Times New Roman" panose="02020603050405020304" pitchFamily="18" charset="0"/>
              <a:cs typeface="Times New Roman" panose="02020603050405020304" pitchFamily="18" charset="0"/>
            </a:endParaRPr>
          </a:p>
          <a:p>
            <a:pPr marL="0" indent="0">
              <a:buNone/>
              <a:defRPr/>
            </a:pPr>
            <a:endParaRPr lang="en-US" altLang="en-US" sz="3000" i="1" dirty="0">
              <a:latin typeface="Times New Roman" panose="02020603050405020304" pitchFamily="18" charset="0"/>
              <a:cs typeface="Times New Roman" panose="02020603050405020304" pitchFamily="18" charset="0"/>
            </a:endParaRPr>
          </a:p>
        </p:txBody>
      </p:sp>
      <p:sp>
        <p:nvSpPr>
          <p:cNvPr id="8" name="Date Placeholder 3"/>
          <p:cNvSpPr>
            <a:spLocks noGrp="1"/>
          </p:cNvSpPr>
          <p:nvPr>
            <p:ph type="dt" sz="half" idx="10"/>
          </p:nvPr>
        </p:nvSpPr>
        <p:spPr>
          <a:xfrm>
            <a:off x="7814632" y="6041363"/>
            <a:ext cx="2340291" cy="365124"/>
          </a:xfrm>
        </p:spPr>
        <p:txBody>
          <a:bodyPr/>
          <a:lstStyle/>
          <a:p>
            <a:pPr>
              <a:defRPr/>
            </a:pPr>
            <a:fld id="{1DFDA8D6-B93B-494F-9B5E-7E332284E87E}" type="datetime2">
              <a:rPr lang="en-US" smtClean="0">
                <a:solidFill>
                  <a:srgbClr val="000000"/>
                </a:solidFill>
              </a:rPr>
              <a:pPr>
                <a:defRPr/>
              </a:pPr>
              <a:t>Wednesday, December 11, 2019</a:t>
            </a:fld>
            <a:endParaRPr lang="en-US" dirty="0">
              <a:solidFill>
                <a:srgbClr val="000000"/>
              </a:solidFill>
            </a:endParaRPr>
          </a:p>
        </p:txBody>
      </p:sp>
      <p:sp>
        <p:nvSpPr>
          <p:cNvPr id="6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100">
                <a:solidFill>
                  <a:schemeClr val="tx1"/>
                </a:solidFill>
                <a:latin typeface="Arial" panose="020B0604020202020204" pitchFamily="34" charset="0"/>
                <a:cs typeface="Arial" panose="020B0604020202020204" pitchFamily="34" charset="0"/>
              </a:defRPr>
            </a:lvl1pPr>
            <a:lvl2pPr marL="557213" indent="-214313">
              <a:spcBef>
                <a:spcPct val="20000"/>
              </a:spcBef>
              <a:buClr>
                <a:schemeClr val="accent1"/>
              </a:buClr>
              <a:buSzPct val="75000"/>
              <a:buFont typeface="Wingdings" panose="05000000000000000000" pitchFamily="2" charset="2"/>
              <a:buChar char="n"/>
              <a:defRPr sz="1950">
                <a:solidFill>
                  <a:schemeClr val="tx1"/>
                </a:solidFill>
                <a:latin typeface="Arial" panose="020B0604020202020204" pitchFamily="34" charset="0"/>
                <a:cs typeface="Arial" panose="020B0604020202020204" pitchFamily="34" charset="0"/>
              </a:defRPr>
            </a:lvl2pPr>
            <a:lvl3pPr marL="857250" indent="-171450">
              <a:spcBef>
                <a:spcPct val="20000"/>
              </a:spcBef>
              <a:buClr>
                <a:schemeClr val="folHlink"/>
              </a:buClr>
              <a:buSzPct val="55000"/>
              <a:buFont typeface="Wingdings" panose="05000000000000000000" pitchFamily="2" charset="2"/>
              <a:buChar char="n"/>
              <a:defRPr sz="1725">
                <a:solidFill>
                  <a:schemeClr val="tx1"/>
                </a:solidFill>
                <a:latin typeface="Arial" panose="020B0604020202020204" pitchFamily="34" charset="0"/>
                <a:cs typeface="Arial" panose="020B0604020202020204" pitchFamily="34" charset="0"/>
              </a:defRPr>
            </a:lvl3pPr>
            <a:lvl4pPr marL="1200150" indent="-171450">
              <a:spcBef>
                <a:spcPct val="20000"/>
              </a:spcBef>
              <a:buClr>
                <a:schemeClr val="accent1"/>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4pPr>
            <a:lvl5pPr marL="1543050" indent="-171450">
              <a:spcBef>
                <a:spcPct val="20000"/>
              </a:spcBef>
              <a:buClr>
                <a:schemeClr val="accent1"/>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20000"/>
              </a:spcBef>
              <a:spcAft>
                <a:spcPct val="0"/>
              </a:spcAft>
              <a:buClr>
                <a:schemeClr val="accent1"/>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55AB0C60-D1D2-448C-A0AD-F4E953C466A9}" type="slidenum">
              <a:rPr lang="en-US" altLang="en-US" sz="1800">
                <a:solidFill>
                  <a:schemeClr val="accent6">
                    <a:lumMod val="20000"/>
                    <a:lumOff val="80000"/>
                  </a:schemeClr>
                </a:solidFill>
              </a:rPr>
              <a:pPr>
                <a:spcBef>
                  <a:spcPct val="0"/>
                </a:spcBef>
                <a:buClrTx/>
                <a:buSzTx/>
                <a:buFontTx/>
                <a:buNone/>
              </a:pPr>
              <a:t>3</a:t>
            </a:fld>
            <a:endParaRPr lang="en-US" altLang="en-US" sz="1800" dirty="0">
              <a:solidFill>
                <a:schemeClr val="accent6">
                  <a:lumMod val="20000"/>
                  <a:lumOff val="80000"/>
                </a:schemeClr>
              </a:solidFill>
            </a:endParaRPr>
          </a:p>
        </p:txBody>
      </p:sp>
      <p:sp>
        <p:nvSpPr>
          <p:cNvPr id="7" name="Slide Number Placeholder 5"/>
          <p:cNvSpPr txBox="1">
            <a:spLocks/>
          </p:cNvSpPr>
          <p:nvPr/>
        </p:nvSpPr>
        <p:spPr bwMode="gray">
          <a:xfrm>
            <a:off x="1962956" y="1448087"/>
            <a:ext cx="584825"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r" defTabSz="914400" rtl="0" eaLnBrk="1" latinLnBrk="0" hangingPunct="1">
              <a:spcBef>
                <a:spcPct val="20000"/>
              </a:spcBef>
              <a:buClr>
                <a:schemeClr val="folHlink"/>
              </a:buClr>
              <a:buSzPct val="90000"/>
              <a:buFont typeface="Wingdings" panose="05000000000000000000" pitchFamily="2" charset="2"/>
              <a:buChar char="n"/>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SzPct val="75000"/>
              <a:buFont typeface="Wingdings" panose="05000000000000000000" pitchFamily="2" charset="2"/>
              <a:buChar char="n"/>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folHlink"/>
              </a:buClr>
              <a:buSzPct val="55000"/>
              <a:buFont typeface="Wingdings" panose="05000000000000000000" pitchFamily="2" charset="2"/>
              <a:buChar char="n"/>
              <a:defRPr sz="23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pPr>
            <a:endParaRPr lang="en-US" altLang="en-US" sz="1800" dirty="0">
              <a:solidFill>
                <a:schemeClr val="accent6">
                  <a:lumMod val="20000"/>
                  <a:lumOff val="80000"/>
                </a:schemeClr>
              </a:solidFill>
            </a:endParaRPr>
          </a:p>
        </p:txBody>
      </p:sp>
      <p:sp>
        <p:nvSpPr>
          <p:cNvPr id="9" name="Title 1"/>
          <p:cNvSpPr txBox="1">
            <a:spLocks/>
          </p:cNvSpPr>
          <p:nvPr/>
        </p:nvSpPr>
        <p:spPr>
          <a:xfrm>
            <a:off x="2547781" y="331077"/>
            <a:ext cx="7077483" cy="986568"/>
          </a:xfrm>
          <a:prstGeom prst="rect">
            <a:avLst/>
          </a:prstGeom>
          <a:solidFill>
            <a:srgbClr val="002060"/>
          </a:solidFill>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IN" b="1" dirty="0">
                <a:solidFill>
                  <a:schemeClr val="bg1"/>
                </a:solidFill>
                <a:latin typeface="Vani" panose="020B0502040204020203" pitchFamily="34" charset="0"/>
                <a:cs typeface="Vani" panose="020B0502040204020203" pitchFamily="34" charset="0"/>
              </a:rPr>
              <a:t>Famous Quote!</a:t>
            </a:r>
          </a:p>
        </p:txBody>
      </p:sp>
    </p:spTree>
    <p:extLst>
      <p:ext uri="{BB962C8B-B14F-4D97-AF65-F5344CB8AC3E}">
        <p14:creationId xmlns:p14="http://schemas.microsoft.com/office/powerpoint/2010/main" val="3177634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Through GST System- Invoice Registration Portal</a:t>
            </a:r>
          </a:p>
          <a:p>
            <a:endParaRPr lang="en-US" dirty="0"/>
          </a:p>
          <a:p>
            <a:r>
              <a:rPr lang="en-US" dirty="0"/>
              <a:t>Small Tax Payers- through eight freely accounting software</a:t>
            </a:r>
          </a:p>
          <a:p>
            <a:endParaRPr lang="en-US" dirty="0"/>
          </a:p>
          <a:p>
            <a:r>
              <a:rPr lang="en-US" dirty="0"/>
              <a:t>Web based, API Based, SMS Based, Mobile app based, offline tool(JSON file) and GSP based</a:t>
            </a:r>
          </a:p>
        </p:txBody>
      </p:sp>
      <p:sp>
        <p:nvSpPr>
          <p:cNvPr id="4" name="Date Placeholder 3"/>
          <p:cNvSpPr>
            <a:spLocks noGrp="1"/>
          </p:cNvSpPr>
          <p:nvPr>
            <p:ph type="dt" sz="half" idx="10"/>
          </p:nvPr>
        </p:nvSpPr>
        <p:spPr/>
        <p:txBody>
          <a:bodyPr/>
          <a:lstStyle/>
          <a:p>
            <a:pPr>
              <a:defRPr/>
            </a:pPr>
            <a:fld id="{848B16BF-EBE1-4A59-9621-14102B7E8D4C}" type="datetime2">
              <a:rPr lang="en-US" smtClean="0">
                <a:solidFill>
                  <a:srgbClr val="000000"/>
                </a:solidFill>
              </a:rPr>
              <a:pPr>
                <a:defRPr/>
              </a:pPr>
              <a:t>Wednesday, December 11, 2019</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FB167C89-1550-41A1-B95F-7F8654BD5F88}" type="slidenum">
              <a:rPr lang="en-US" altLang="en-US" smtClean="0">
                <a:solidFill>
                  <a:srgbClr val="000000"/>
                </a:solidFill>
              </a:rPr>
              <a:pPr>
                <a:defRPr/>
              </a:pPr>
              <a:t>30</a:t>
            </a:fld>
            <a:endParaRPr lang="en-US" altLang="en-US">
              <a:solidFill>
                <a:srgbClr val="000000"/>
              </a:solidFill>
            </a:endParaRPr>
          </a:p>
        </p:txBody>
      </p:sp>
      <p:sp>
        <p:nvSpPr>
          <p:cNvPr id="8" name="Title 1"/>
          <p:cNvSpPr txBox="1">
            <a:spLocks/>
          </p:cNvSpPr>
          <p:nvPr/>
        </p:nvSpPr>
        <p:spPr>
          <a:xfrm>
            <a:off x="1107584" y="473726"/>
            <a:ext cx="5241702" cy="1014430"/>
          </a:xfrm>
          <a:prstGeom prst="rect">
            <a:avLst/>
          </a:prstGeom>
          <a:solidFill>
            <a:schemeClr val="accent1">
              <a:lumMod val="5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Creation of e Invoice</a:t>
            </a:r>
            <a:endParaRPr lang="en-GB" dirty="0">
              <a:solidFill>
                <a:schemeClr val="bg1"/>
              </a:solidFill>
            </a:endParaRPr>
          </a:p>
        </p:txBody>
      </p:sp>
    </p:spTree>
    <p:extLst>
      <p:ext uri="{BB962C8B-B14F-4D97-AF65-F5344CB8AC3E}">
        <p14:creationId xmlns:p14="http://schemas.microsoft.com/office/powerpoint/2010/main" val="2647005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81200" y="640085"/>
          <a:ext cx="8382000" cy="5799446"/>
        </p:xfrm>
        <a:graphic>
          <a:graphicData uri="http://schemas.openxmlformats.org/drawingml/2006/table">
            <a:tbl>
              <a:tblPr>
                <a:tableStyleId>{5C22544A-7EE6-4342-B048-85BDC9FD1C3A}</a:tableStyleId>
              </a:tblPr>
              <a:tblGrid>
                <a:gridCol w="2630271">
                  <a:extLst>
                    <a:ext uri="{9D8B030D-6E8A-4147-A177-3AD203B41FA5}">
                      <a16:colId xmlns:a16="http://schemas.microsoft.com/office/drawing/2014/main" val="3409513858"/>
                    </a:ext>
                  </a:extLst>
                </a:gridCol>
                <a:gridCol w="1450086">
                  <a:extLst>
                    <a:ext uri="{9D8B030D-6E8A-4147-A177-3AD203B41FA5}">
                      <a16:colId xmlns:a16="http://schemas.microsoft.com/office/drawing/2014/main" val="1704761670"/>
                    </a:ext>
                  </a:extLst>
                </a:gridCol>
                <a:gridCol w="1451763">
                  <a:extLst>
                    <a:ext uri="{9D8B030D-6E8A-4147-A177-3AD203B41FA5}">
                      <a16:colId xmlns:a16="http://schemas.microsoft.com/office/drawing/2014/main" val="2689974280"/>
                    </a:ext>
                  </a:extLst>
                </a:gridCol>
                <a:gridCol w="1451763">
                  <a:extLst>
                    <a:ext uri="{9D8B030D-6E8A-4147-A177-3AD203B41FA5}">
                      <a16:colId xmlns:a16="http://schemas.microsoft.com/office/drawing/2014/main" val="2206781991"/>
                    </a:ext>
                  </a:extLst>
                </a:gridCol>
                <a:gridCol w="1398117">
                  <a:extLst>
                    <a:ext uri="{9D8B030D-6E8A-4147-A177-3AD203B41FA5}">
                      <a16:colId xmlns:a16="http://schemas.microsoft.com/office/drawing/2014/main" val="4098054839"/>
                    </a:ext>
                  </a:extLst>
                </a:gridCol>
              </a:tblGrid>
              <a:tr h="268864">
                <a:tc rowSpan="2">
                  <a:txBody>
                    <a:bodyPr/>
                    <a:lstStyle/>
                    <a:p>
                      <a:pPr algn="ctr">
                        <a:lnSpc>
                          <a:spcPct val="107000"/>
                        </a:lnSpc>
                        <a:spcAft>
                          <a:spcPts val="800"/>
                        </a:spcAft>
                      </a:pPr>
                      <a:r>
                        <a:rPr lang="en-IN" sz="2000" dirty="0">
                          <a:effectLst/>
                        </a:rPr>
                        <a:t>Invoice Value in Rage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3">
                  <a:txBody>
                    <a:bodyPr/>
                    <a:lstStyle/>
                    <a:p>
                      <a:endParaRPr lang="en-IN"/>
                    </a:p>
                  </a:txBody>
                  <a:tcPr marL="68580" marR="68580" marT="0" marB="0" anchor="b"/>
                </a:tc>
                <a:tc hMerge="1">
                  <a:txBody>
                    <a:bodyPr/>
                    <a:lstStyle/>
                    <a:p>
                      <a:endParaRPr lang="en-IN"/>
                    </a:p>
                  </a:txBody>
                  <a:tcPr/>
                </a:tc>
                <a:tc hMerge="1">
                  <a:txBody>
                    <a:bodyPr/>
                    <a:lstStyle/>
                    <a:p>
                      <a:endParaRPr lang="en-IN"/>
                    </a:p>
                  </a:txBody>
                  <a:tcPr/>
                </a:tc>
                <a:tc>
                  <a:txBody>
                    <a:bodyPr/>
                    <a:lstStyle/>
                    <a:p>
                      <a:endParaRPr lang="en-IN"/>
                    </a:p>
                  </a:txBody>
                  <a:tcPr marL="68580" marR="68580" marT="0" marB="0" anchor="b"/>
                </a:tc>
                <a:extLst>
                  <a:ext uri="{0D108BD9-81ED-4DB2-BD59-A6C34878D82A}">
                    <a16:rowId xmlns:a16="http://schemas.microsoft.com/office/drawing/2014/main" val="2924775129"/>
                  </a:ext>
                </a:extLst>
              </a:tr>
              <a:tr h="639298">
                <a:tc vMerge="1">
                  <a:txBody>
                    <a:bodyPr/>
                    <a:lstStyle/>
                    <a:p>
                      <a:endParaRPr lang="en-IN"/>
                    </a:p>
                  </a:txBody>
                  <a:tcPr/>
                </a:tc>
                <a:tc>
                  <a:txBody>
                    <a:bodyPr/>
                    <a:lstStyle/>
                    <a:p>
                      <a:pPr algn="r">
                        <a:lnSpc>
                          <a:spcPct val="107000"/>
                        </a:lnSpc>
                        <a:spcAft>
                          <a:spcPts val="800"/>
                        </a:spcAft>
                      </a:pPr>
                      <a:r>
                        <a:rPr lang="en-IN" sz="2000" dirty="0">
                          <a:effectLst/>
                        </a:rPr>
                        <a:t>18-Jul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2000" dirty="0">
                          <a:effectLst/>
                        </a:rPr>
                        <a:t>18-Aug</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2000" dirty="0">
                          <a:effectLst/>
                        </a:rPr>
                        <a:t>18-Sep</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2000" dirty="0">
                          <a:effectLst/>
                        </a:rPr>
                        <a:t>% of total (Sep)</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76845238"/>
                  </a:ext>
                </a:extLst>
              </a:tr>
              <a:tr h="322930">
                <a:tc>
                  <a:txBody>
                    <a:bodyPr/>
                    <a:lstStyle/>
                    <a:p>
                      <a:pPr>
                        <a:lnSpc>
                          <a:spcPct val="107000"/>
                        </a:lnSpc>
                        <a:spcAft>
                          <a:spcPts val="800"/>
                        </a:spcAft>
                      </a:pPr>
                      <a:r>
                        <a:rPr lang="en-IN" sz="2000" dirty="0">
                          <a:effectLst/>
                        </a:rPr>
                        <a:t>Less than Re. 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algn="r">
                        <a:lnSpc>
                          <a:spcPct val="107000"/>
                        </a:lnSpc>
                        <a:spcAft>
                          <a:spcPts val="800"/>
                        </a:spcAft>
                      </a:pPr>
                      <a:r>
                        <a:rPr lang="en-IN" sz="2000">
                          <a:effectLst/>
                        </a:rPr>
                        <a:t>144522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algn="r">
                        <a:lnSpc>
                          <a:spcPct val="107000"/>
                        </a:lnSpc>
                        <a:spcAft>
                          <a:spcPts val="800"/>
                        </a:spcAft>
                      </a:pPr>
                      <a:r>
                        <a:rPr lang="en-IN" sz="2000">
                          <a:effectLst/>
                        </a:rPr>
                        <a:t>91303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algn="r">
                        <a:lnSpc>
                          <a:spcPct val="107000"/>
                        </a:lnSpc>
                        <a:spcAft>
                          <a:spcPts val="800"/>
                        </a:spcAft>
                      </a:pPr>
                      <a:r>
                        <a:rPr lang="en-IN" sz="2000">
                          <a:effectLst/>
                        </a:rPr>
                        <a:t>73944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algn="r">
                        <a:lnSpc>
                          <a:spcPct val="107000"/>
                        </a:lnSpc>
                        <a:spcAft>
                          <a:spcPts val="800"/>
                        </a:spcAft>
                      </a:pPr>
                      <a:r>
                        <a:rPr lang="en-IN" sz="2000">
                          <a:effectLst/>
                        </a:rPr>
                        <a:t>0.04%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extLst>
                  <a:ext uri="{0D108BD9-81ED-4DB2-BD59-A6C34878D82A}">
                    <a16:rowId xmlns:a16="http://schemas.microsoft.com/office/drawing/2014/main" val="735392089"/>
                  </a:ext>
                </a:extLst>
              </a:tr>
              <a:tr h="322930">
                <a:tc>
                  <a:txBody>
                    <a:bodyPr/>
                    <a:lstStyle/>
                    <a:p>
                      <a:pPr>
                        <a:lnSpc>
                          <a:spcPct val="107000"/>
                        </a:lnSpc>
                        <a:spcAft>
                          <a:spcPts val="800"/>
                        </a:spcAft>
                      </a:pPr>
                      <a:r>
                        <a:rPr lang="en-IN" sz="2000" dirty="0" err="1">
                          <a:effectLst/>
                        </a:rPr>
                        <a:t>Rs</a:t>
                      </a:r>
                      <a:r>
                        <a:rPr lang="en-IN" sz="2000" dirty="0">
                          <a:effectLst/>
                        </a:rPr>
                        <a:t>. 1 to 5000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algn="r">
                        <a:lnSpc>
                          <a:spcPct val="107000"/>
                        </a:lnSpc>
                        <a:spcAft>
                          <a:spcPts val="800"/>
                        </a:spcAft>
                      </a:pPr>
                      <a:r>
                        <a:rPr lang="en-IN" sz="2000">
                          <a:effectLst/>
                        </a:rPr>
                        <a:t>70659111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algn="r">
                        <a:lnSpc>
                          <a:spcPct val="107000"/>
                        </a:lnSpc>
                        <a:spcAft>
                          <a:spcPts val="800"/>
                        </a:spcAft>
                      </a:pPr>
                      <a:r>
                        <a:rPr lang="en-IN" sz="2000">
                          <a:effectLst/>
                        </a:rPr>
                        <a:t>67050677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algn="r">
                        <a:lnSpc>
                          <a:spcPct val="107000"/>
                        </a:lnSpc>
                        <a:spcAft>
                          <a:spcPts val="800"/>
                        </a:spcAft>
                      </a:pPr>
                      <a:r>
                        <a:rPr lang="en-IN" sz="2000">
                          <a:effectLst/>
                        </a:rPr>
                        <a:t>84562050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algn="r">
                        <a:lnSpc>
                          <a:spcPct val="107000"/>
                        </a:lnSpc>
                        <a:spcAft>
                          <a:spcPts val="800"/>
                        </a:spcAft>
                      </a:pPr>
                      <a:r>
                        <a:rPr lang="en-IN" sz="2000">
                          <a:effectLst/>
                        </a:rPr>
                        <a:t>40.77%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extLst>
                  <a:ext uri="{0D108BD9-81ED-4DB2-BD59-A6C34878D82A}">
                    <a16:rowId xmlns:a16="http://schemas.microsoft.com/office/drawing/2014/main" val="2181665124"/>
                  </a:ext>
                </a:extLst>
              </a:tr>
              <a:tr h="322930">
                <a:tc>
                  <a:txBody>
                    <a:bodyPr/>
                    <a:lstStyle/>
                    <a:p>
                      <a:pPr>
                        <a:lnSpc>
                          <a:spcPct val="107000"/>
                        </a:lnSpc>
                        <a:spcAft>
                          <a:spcPts val="800"/>
                        </a:spcAft>
                      </a:pPr>
                      <a:r>
                        <a:rPr lang="en-IN" sz="2000" dirty="0" err="1">
                          <a:effectLst/>
                        </a:rPr>
                        <a:t>Rs</a:t>
                      </a:r>
                      <a:r>
                        <a:rPr lang="en-IN" sz="2000" dirty="0">
                          <a:effectLst/>
                        </a:rPr>
                        <a:t>. 5K to 10K</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algn="r">
                        <a:lnSpc>
                          <a:spcPct val="107000"/>
                        </a:lnSpc>
                        <a:spcAft>
                          <a:spcPts val="800"/>
                        </a:spcAft>
                      </a:pPr>
                      <a:r>
                        <a:rPr lang="en-IN" sz="2000">
                          <a:effectLst/>
                        </a:rPr>
                        <a:t>18721798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algn="r">
                        <a:lnSpc>
                          <a:spcPct val="107000"/>
                        </a:lnSpc>
                        <a:spcAft>
                          <a:spcPts val="800"/>
                        </a:spcAft>
                      </a:pPr>
                      <a:r>
                        <a:rPr lang="en-IN" sz="2000">
                          <a:effectLst/>
                        </a:rPr>
                        <a:t>18618066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algn="r">
                        <a:lnSpc>
                          <a:spcPct val="107000"/>
                        </a:lnSpc>
                        <a:spcAft>
                          <a:spcPts val="800"/>
                        </a:spcAft>
                      </a:pPr>
                      <a:r>
                        <a:rPr lang="en-IN" sz="2000">
                          <a:effectLst/>
                        </a:rPr>
                        <a:t>25376274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algn="r">
                        <a:lnSpc>
                          <a:spcPct val="107000"/>
                        </a:lnSpc>
                        <a:spcAft>
                          <a:spcPts val="800"/>
                        </a:spcAft>
                      </a:pPr>
                      <a:r>
                        <a:rPr lang="en-IN" sz="2000" dirty="0">
                          <a:effectLst/>
                        </a:rPr>
                        <a:t>12.23%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extLst>
                  <a:ext uri="{0D108BD9-81ED-4DB2-BD59-A6C34878D82A}">
                    <a16:rowId xmlns:a16="http://schemas.microsoft.com/office/drawing/2014/main" val="1098089698"/>
                  </a:ext>
                </a:extLst>
              </a:tr>
              <a:tr h="322930">
                <a:tc>
                  <a:txBody>
                    <a:bodyPr/>
                    <a:lstStyle/>
                    <a:p>
                      <a:pPr>
                        <a:lnSpc>
                          <a:spcPct val="107000"/>
                        </a:lnSpc>
                        <a:spcAft>
                          <a:spcPts val="800"/>
                        </a:spcAft>
                      </a:pPr>
                      <a:r>
                        <a:rPr lang="en-IN" sz="2000" dirty="0" err="1">
                          <a:effectLst/>
                        </a:rPr>
                        <a:t>Rs</a:t>
                      </a:r>
                      <a:r>
                        <a:rPr lang="en-IN" sz="2000" dirty="0">
                          <a:effectLst/>
                        </a:rPr>
                        <a:t>. 10K to 20 K</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r">
                        <a:lnSpc>
                          <a:spcPct val="107000"/>
                        </a:lnSpc>
                        <a:spcAft>
                          <a:spcPts val="800"/>
                        </a:spcAft>
                      </a:pPr>
                      <a:r>
                        <a:rPr lang="en-IN" sz="2000">
                          <a:effectLst/>
                        </a:rPr>
                        <a:t>18412303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r">
                        <a:lnSpc>
                          <a:spcPct val="107000"/>
                        </a:lnSpc>
                        <a:spcAft>
                          <a:spcPts val="800"/>
                        </a:spcAft>
                      </a:pPr>
                      <a:r>
                        <a:rPr lang="en-IN" sz="2000" dirty="0">
                          <a:effectLst/>
                        </a:rPr>
                        <a:t>18691949</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r">
                        <a:lnSpc>
                          <a:spcPct val="107000"/>
                        </a:lnSpc>
                        <a:spcAft>
                          <a:spcPts val="800"/>
                        </a:spcAft>
                      </a:pPr>
                      <a:r>
                        <a:rPr lang="en-IN" sz="2000" dirty="0">
                          <a:effectLst/>
                        </a:rPr>
                        <a:t>25240434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r">
                        <a:lnSpc>
                          <a:spcPct val="107000"/>
                        </a:lnSpc>
                        <a:spcAft>
                          <a:spcPts val="800"/>
                        </a:spcAft>
                      </a:pPr>
                      <a:r>
                        <a:rPr lang="en-IN" sz="2000" dirty="0">
                          <a:effectLst/>
                        </a:rPr>
                        <a:t>12.17%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extLst>
                  <a:ext uri="{0D108BD9-81ED-4DB2-BD59-A6C34878D82A}">
                    <a16:rowId xmlns:a16="http://schemas.microsoft.com/office/drawing/2014/main" val="2516388042"/>
                  </a:ext>
                </a:extLst>
              </a:tr>
              <a:tr h="322930">
                <a:tc>
                  <a:txBody>
                    <a:bodyPr/>
                    <a:lstStyle/>
                    <a:p>
                      <a:pPr>
                        <a:lnSpc>
                          <a:spcPct val="107000"/>
                        </a:lnSpc>
                        <a:spcAft>
                          <a:spcPts val="800"/>
                        </a:spcAft>
                      </a:pPr>
                      <a:r>
                        <a:rPr lang="en-IN" sz="2000">
                          <a:effectLst/>
                        </a:rPr>
                        <a:t>Rs. 20K to 50 K</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r">
                        <a:lnSpc>
                          <a:spcPct val="107000"/>
                        </a:lnSpc>
                        <a:spcAft>
                          <a:spcPts val="800"/>
                        </a:spcAft>
                      </a:pPr>
                      <a:r>
                        <a:rPr lang="en-IN" sz="2000" dirty="0">
                          <a:effectLst/>
                        </a:rPr>
                        <a:t>23763639</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r">
                        <a:lnSpc>
                          <a:spcPct val="107000"/>
                        </a:lnSpc>
                        <a:spcAft>
                          <a:spcPts val="800"/>
                        </a:spcAft>
                      </a:pPr>
                      <a:r>
                        <a:rPr lang="en-IN" sz="2000" dirty="0">
                          <a:effectLst/>
                        </a:rPr>
                        <a:t>24782813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r">
                        <a:lnSpc>
                          <a:spcPct val="107000"/>
                        </a:lnSpc>
                        <a:spcAft>
                          <a:spcPts val="800"/>
                        </a:spcAft>
                      </a:pPr>
                      <a:r>
                        <a:rPr lang="en-IN" sz="2000">
                          <a:effectLst/>
                        </a:rPr>
                        <a:t>33330404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r">
                        <a:lnSpc>
                          <a:spcPct val="107000"/>
                        </a:lnSpc>
                        <a:spcAft>
                          <a:spcPts val="800"/>
                        </a:spcAft>
                      </a:pPr>
                      <a:r>
                        <a:rPr lang="en-IN" sz="2000" dirty="0">
                          <a:effectLst/>
                        </a:rPr>
                        <a:t>16.07%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extLst>
                  <a:ext uri="{0D108BD9-81ED-4DB2-BD59-A6C34878D82A}">
                    <a16:rowId xmlns:a16="http://schemas.microsoft.com/office/drawing/2014/main" val="2720314656"/>
                  </a:ext>
                </a:extLst>
              </a:tr>
              <a:tr h="322930">
                <a:tc>
                  <a:txBody>
                    <a:bodyPr/>
                    <a:lstStyle/>
                    <a:p>
                      <a:pPr>
                        <a:lnSpc>
                          <a:spcPct val="107000"/>
                        </a:lnSpc>
                        <a:spcAft>
                          <a:spcPts val="800"/>
                        </a:spcAft>
                      </a:pPr>
                      <a:r>
                        <a:rPr lang="en-IN" sz="2000" dirty="0" err="1">
                          <a:effectLst/>
                        </a:rPr>
                        <a:t>Rs</a:t>
                      </a:r>
                      <a:r>
                        <a:rPr lang="en-IN" sz="2000" dirty="0">
                          <a:effectLst/>
                        </a:rPr>
                        <a:t>. 50 K to 70 K</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dirty="0">
                          <a:effectLst/>
                        </a:rPr>
                        <a:t>6420343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a:effectLst/>
                        </a:rPr>
                        <a:t>6740614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dirty="0">
                          <a:effectLst/>
                        </a:rPr>
                        <a:t>8225155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a:effectLst/>
                        </a:rPr>
                        <a:t>3.97%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extLst>
                  <a:ext uri="{0D108BD9-81ED-4DB2-BD59-A6C34878D82A}">
                    <a16:rowId xmlns:a16="http://schemas.microsoft.com/office/drawing/2014/main" val="993911857"/>
                  </a:ext>
                </a:extLst>
              </a:tr>
              <a:tr h="322930">
                <a:tc>
                  <a:txBody>
                    <a:bodyPr/>
                    <a:lstStyle/>
                    <a:p>
                      <a:pPr>
                        <a:lnSpc>
                          <a:spcPct val="107000"/>
                        </a:lnSpc>
                        <a:spcAft>
                          <a:spcPts val="800"/>
                        </a:spcAft>
                      </a:pPr>
                      <a:r>
                        <a:rPr lang="en-IN" sz="2000" dirty="0" err="1">
                          <a:effectLst/>
                        </a:rPr>
                        <a:t>Rs</a:t>
                      </a:r>
                      <a:r>
                        <a:rPr lang="en-IN" sz="2000" dirty="0">
                          <a:effectLst/>
                        </a:rPr>
                        <a:t>. 70 K to 1 Lakh</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dirty="0">
                          <a:effectLst/>
                        </a:rPr>
                        <a:t>6124660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a:effectLst/>
                        </a:rPr>
                        <a:t>6328925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a:effectLst/>
                        </a:rPr>
                        <a:t>7751131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a:effectLst/>
                        </a:rPr>
                        <a:t>3.74%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extLst>
                  <a:ext uri="{0D108BD9-81ED-4DB2-BD59-A6C34878D82A}">
                    <a16:rowId xmlns:a16="http://schemas.microsoft.com/office/drawing/2014/main" val="1389119193"/>
                  </a:ext>
                </a:extLst>
              </a:tr>
              <a:tr h="322930">
                <a:tc>
                  <a:txBody>
                    <a:bodyPr/>
                    <a:lstStyle/>
                    <a:p>
                      <a:pPr>
                        <a:lnSpc>
                          <a:spcPct val="107000"/>
                        </a:lnSpc>
                        <a:spcAft>
                          <a:spcPts val="800"/>
                        </a:spcAft>
                      </a:pPr>
                      <a:r>
                        <a:rPr lang="en-IN" sz="2000" dirty="0" err="1">
                          <a:effectLst/>
                        </a:rPr>
                        <a:t>Rs</a:t>
                      </a:r>
                      <a:r>
                        <a:rPr lang="en-IN" sz="2000" dirty="0">
                          <a:effectLst/>
                        </a:rPr>
                        <a:t>. 1 Lakh to 2 Lakh</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dirty="0">
                          <a:effectLst/>
                        </a:rPr>
                        <a:t>8111953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a:effectLst/>
                        </a:rPr>
                        <a:t>8428748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a:effectLst/>
                        </a:rPr>
                        <a:t>9561009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a:effectLst/>
                        </a:rPr>
                        <a:t>4.61%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extLst>
                  <a:ext uri="{0D108BD9-81ED-4DB2-BD59-A6C34878D82A}">
                    <a16:rowId xmlns:a16="http://schemas.microsoft.com/office/drawing/2014/main" val="485210541"/>
                  </a:ext>
                </a:extLst>
              </a:tr>
              <a:tr h="322930">
                <a:tc>
                  <a:txBody>
                    <a:bodyPr/>
                    <a:lstStyle/>
                    <a:p>
                      <a:pPr>
                        <a:lnSpc>
                          <a:spcPct val="107000"/>
                        </a:lnSpc>
                        <a:spcAft>
                          <a:spcPts val="800"/>
                        </a:spcAft>
                      </a:pPr>
                      <a:r>
                        <a:rPr lang="en-IN" sz="2000">
                          <a:effectLst/>
                        </a:rPr>
                        <a:t>Rs. 2 Lakh to Rs. 5 Lakh</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dirty="0">
                          <a:effectLst/>
                        </a:rPr>
                        <a:t>6685842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dirty="0">
                          <a:effectLst/>
                        </a:rPr>
                        <a:t>7058084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a:effectLst/>
                        </a:rPr>
                        <a:t>7567706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a:effectLst/>
                        </a:rPr>
                        <a:t>3.65%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extLst>
                  <a:ext uri="{0D108BD9-81ED-4DB2-BD59-A6C34878D82A}">
                    <a16:rowId xmlns:a16="http://schemas.microsoft.com/office/drawing/2014/main" val="2624988505"/>
                  </a:ext>
                </a:extLst>
              </a:tr>
              <a:tr h="322930">
                <a:tc>
                  <a:txBody>
                    <a:bodyPr/>
                    <a:lstStyle/>
                    <a:p>
                      <a:pPr>
                        <a:lnSpc>
                          <a:spcPct val="107000"/>
                        </a:lnSpc>
                        <a:spcAft>
                          <a:spcPts val="800"/>
                        </a:spcAft>
                      </a:pPr>
                      <a:r>
                        <a:rPr lang="en-IN" sz="2000">
                          <a:effectLst/>
                        </a:rPr>
                        <a:t>Rs. 5 Lakh to 10 Lakh</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a:effectLst/>
                        </a:rPr>
                        <a:t>2934701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dirty="0">
                          <a:effectLst/>
                        </a:rPr>
                        <a:t>3153725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a:effectLst/>
                        </a:rPr>
                        <a:t>3214941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a:effectLst/>
                        </a:rPr>
                        <a:t>1.55%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extLst>
                  <a:ext uri="{0D108BD9-81ED-4DB2-BD59-A6C34878D82A}">
                    <a16:rowId xmlns:a16="http://schemas.microsoft.com/office/drawing/2014/main" val="3037030044"/>
                  </a:ext>
                </a:extLst>
              </a:tr>
              <a:tr h="322930">
                <a:tc>
                  <a:txBody>
                    <a:bodyPr/>
                    <a:lstStyle/>
                    <a:p>
                      <a:pPr>
                        <a:lnSpc>
                          <a:spcPct val="107000"/>
                        </a:lnSpc>
                        <a:spcAft>
                          <a:spcPts val="800"/>
                        </a:spcAft>
                      </a:pPr>
                      <a:r>
                        <a:rPr lang="en-IN" sz="2000">
                          <a:effectLst/>
                        </a:rPr>
                        <a:t>Rs. 10 Lakh to 50 Lakh</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a:effectLst/>
                        </a:rPr>
                        <a:t>2120413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dirty="0">
                          <a:effectLst/>
                        </a:rPr>
                        <a:t>2344974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dirty="0">
                          <a:effectLst/>
                        </a:rPr>
                        <a:t>2324978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a:effectLst/>
                        </a:rPr>
                        <a:t>1.12%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extLst>
                  <a:ext uri="{0D108BD9-81ED-4DB2-BD59-A6C34878D82A}">
                    <a16:rowId xmlns:a16="http://schemas.microsoft.com/office/drawing/2014/main" val="661827479"/>
                  </a:ext>
                </a:extLst>
              </a:tr>
              <a:tr h="639298">
                <a:tc>
                  <a:txBody>
                    <a:bodyPr/>
                    <a:lstStyle/>
                    <a:p>
                      <a:pPr>
                        <a:lnSpc>
                          <a:spcPct val="107000"/>
                        </a:lnSpc>
                        <a:spcAft>
                          <a:spcPts val="800"/>
                        </a:spcAft>
                      </a:pPr>
                      <a:r>
                        <a:rPr lang="en-IN" sz="2000">
                          <a:effectLst/>
                        </a:rPr>
                        <a:t>Rs. 50 Lakh to Rs. 1 Crore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a:effectLst/>
                        </a:rPr>
                        <a:t>115510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dirty="0">
                          <a:effectLst/>
                        </a:rPr>
                        <a:t>126537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dirty="0">
                          <a:effectLst/>
                        </a:rPr>
                        <a:t>120112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dirty="0">
                          <a:effectLst/>
                        </a:rPr>
                        <a:t>0.06%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extLst>
                  <a:ext uri="{0D108BD9-81ED-4DB2-BD59-A6C34878D82A}">
                    <a16:rowId xmlns:a16="http://schemas.microsoft.com/office/drawing/2014/main" val="3397779189"/>
                  </a:ext>
                </a:extLst>
              </a:tr>
              <a:tr h="322930">
                <a:tc>
                  <a:txBody>
                    <a:bodyPr/>
                    <a:lstStyle/>
                    <a:p>
                      <a:pPr>
                        <a:lnSpc>
                          <a:spcPct val="107000"/>
                        </a:lnSpc>
                        <a:spcAft>
                          <a:spcPts val="800"/>
                        </a:spcAft>
                      </a:pPr>
                      <a:r>
                        <a:rPr lang="en-IN" sz="2000">
                          <a:effectLst/>
                        </a:rPr>
                        <a:t>Above Rs. 1 Crore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a:effectLst/>
                        </a:rPr>
                        <a:t>77440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dirty="0">
                          <a:effectLst/>
                        </a:rPr>
                        <a:t>86014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a:effectLst/>
                        </a:rPr>
                        <a:t>85435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algn="r">
                        <a:lnSpc>
                          <a:spcPct val="107000"/>
                        </a:lnSpc>
                        <a:spcAft>
                          <a:spcPts val="800"/>
                        </a:spcAft>
                      </a:pPr>
                      <a:r>
                        <a:rPr lang="en-IN" sz="2000" dirty="0">
                          <a:effectLst/>
                        </a:rPr>
                        <a:t>0.04%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extLst>
                  <a:ext uri="{0D108BD9-81ED-4DB2-BD59-A6C34878D82A}">
                    <a16:rowId xmlns:a16="http://schemas.microsoft.com/office/drawing/2014/main" val="3165693016"/>
                  </a:ext>
                </a:extLst>
              </a:tr>
              <a:tr h="371370">
                <a:tc>
                  <a:txBody>
                    <a:bodyPr/>
                    <a:lstStyle/>
                    <a:p>
                      <a:pPr>
                        <a:lnSpc>
                          <a:spcPct val="107000"/>
                        </a:lnSpc>
                        <a:spcAft>
                          <a:spcPts val="800"/>
                        </a:spcAft>
                      </a:pPr>
                      <a:r>
                        <a:rPr lang="en-IN" sz="2000">
                          <a:effectLst/>
                        </a:rPr>
                        <a:t>TOTAL</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2000">
                          <a:effectLst/>
                        </a:rPr>
                        <a:t>164292235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2000" dirty="0">
                          <a:effectLst/>
                        </a:rPr>
                        <a:t>163502429</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2000" dirty="0">
                          <a:effectLst/>
                        </a:rPr>
                        <a:t>207433573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2000" dirty="0">
                          <a:effectLst/>
                        </a:rPr>
                        <a:t>100.00%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22466747"/>
                  </a:ext>
                </a:extLst>
              </a:tr>
            </a:tbl>
          </a:graphicData>
        </a:graphic>
      </p:graphicFrame>
      <p:sp>
        <p:nvSpPr>
          <p:cNvPr id="3" name="TextBox 2"/>
          <p:cNvSpPr txBox="1"/>
          <p:nvPr/>
        </p:nvSpPr>
        <p:spPr>
          <a:xfrm>
            <a:off x="1828800" y="-76200"/>
            <a:ext cx="8610600" cy="750975"/>
          </a:xfrm>
          <a:prstGeom prst="rect">
            <a:avLst/>
          </a:prstGeom>
          <a:noFill/>
        </p:spPr>
        <p:txBody>
          <a:bodyPr wrap="square" rtlCol="0">
            <a:spAutoFit/>
          </a:bodyPr>
          <a:lstStyle/>
          <a:p>
            <a:pPr algn="ctr">
              <a:lnSpc>
                <a:spcPct val="107000"/>
              </a:lnSpc>
              <a:spcAft>
                <a:spcPts val="800"/>
              </a:spcAft>
            </a:pPr>
            <a:r>
              <a:rPr lang="en-IN" sz="4000" b="1" dirty="0"/>
              <a:t>No. of Invoices Reported in GSTR-1</a:t>
            </a:r>
            <a:endParaRPr lang="en-IN" sz="3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8531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
            <a:ext cx="9144000" cy="867103"/>
          </a:xfrm>
          <a:solidFill>
            <a:schemeClr val="accent1">
              <a:lumMod val="50000"/>
            </a:schemeClr>
          </a:solidFill>
        </p:spPr>
        <p:txBody>
          <a:bodyPr>
            <a:normAutofit/>
          </a:bodyPr>
          <a:lstStyle/>
          <a:p>
            <a:pPr algn="l"/>
            <a:r>
              <a:rPr lang="en-IN" dirty="0">
                <a:solidFill>
                  <a:schemeClr val="bg1"/>
                </a:solidFill>
              </a:rPr>
              <a:t>Schematic Flow-IRN</a:t>
            </a:r>
          </a:p>
        </p:txBody>
      </p:sp>
      <p:grpSp>
        <p:nvGrpSpPr>
          <p:cNvPr id="10" name="Group 72">
            <a:extLst>
              <a:ext uri="{FF2B5EF4-FFF2-40B4-BE49-F238E27FC236}">
                <a16:creationId xmlns:a16="http://schemas.microsoft.com/office/drawing/2014/main" id="{43573D8C-A897-8E46-961A-CE58DD8B8FBE}"/>
              </a:ext>
            </a:extLst>
          </p:cNvPr>
          <p:cNvGrpSpPr/>
          <p:nvPr/>
        </p:nvGrpSpPr>
        <p:grpSpPr>
          <a:xfrm>
            <a:off x="2085722" y="1154945"/>
            <a:ext cx="8051472" cy="5427676"/>
            <a:chOff x="134224" y="1241571"/>
            <a:chExt cx="8944657" cy="5427676"/>
          </a:xfrm>
        </p:grpSpPr>
        <p:cxnSp>
          <p:nvCxnSpPr>
            <p:cNvPr id="6" name="Straight Connector 5">
              <a:extLst>
                <a:ext uri="{FF2B5EF4-FFF2-40B4-BE49-F238E27FC236}">
                  <a16:creationId xmlns:a16="http://schemas.microsoft.com/office/drawing/2014/main" id="{E5248FC2-A4B6-7144-AB0F-8E4FF6A99981}"/>
                </a:ext>
              </a:extLst>
            </p:cNvPr>
            <p:cNvCxnSpPr/>
            <p:nvPr/>
          </p:nvCxnSpPr>
          <p:spPr>
            <a:xfrm>
              <a:off x="134224" y="3582099"/>
              <a:ext cx="8783273" cy="0"/>
            </a:xfrm>
            <a:prstGeom prst="line">
              <a:avLst/>
            </a:prstGeom>
            <a:ln w="63500">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 name="Rounded Rectangle 6">
              <a:extLst>
                <a:ext uri="{FF2B5EF4-FFF2-40B4-BE49-F238E27FC236}">
                  <a16:creationId xmlns:a16="http://schemas.microsoft.com/office/drawing/2014/main" id="{DDFC2DC5-0987-4B47-85AA-1CE3D2FF54FC}"/>
                </a:ext>
              </a:extLst>
            </p:cNvPr>
            <p:cNvSpPr/>
            <p:nvPr/>
          </p:nvSpPr>
          <p:spPr>
            <a:xfrm>
              <a:off x="402672" y="1241571"/>
              <a:ext cx="1426128" cy="654341"/>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IRN</a:t>
              </a:r>
              <a:r>
                <a:rPr lang="en-US" sz="2400" dirty="0"/>
                <a:t> </a:t>
              </a:r>
              <a:r>
                <a:rPr lang="en-US" dirty="0"/>
                <a:t>Request</a:t>
              </a:r>
            </a:p>
          </p:txBody>
        </p:sp>
        <p:sp>
          <p:nvSpPr>
            <p:cNvPr id="8" name="Rounded Rectangle 7">
              <a:extLst>
                <a:ext uri="{FF2B5EF4-FFF2-40B4-BE49-F238E27FC236}">
                  <a16:creationId xmlns:a16="http://schemas.microsoft.com/office/drawing/2014/main" id="{6CDA6CC4-D454-BE41-9AA5-1C5EE626AF54}"/>
                </a:ext>
              </a:extLst>
            </p:cNvPr>
            <p:cNvSpPr/>
            <p:nvPr/>
          </p:nvSpPr>
          <p:spPr>
            <a:xfrm>
              <a:off x="402672" y="4962088"/>
              <a:ext cx="1426128" cy="654341"/>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IRN</a:t>
              </a:r>
              <a:r>
                <a:rPr lang="en-US" sz="2000" dirty="0"/>
                <a:t> </a:t>
              </a:r>
              <a:r>
                <a:rPr lang="en-US" sz="1600" dirty="0"/>
                <a:t>request received</a:t>
              </a:r>
            </a:p>
          </p:txBody>
        </p:sp>
        <p:sp>
          <p:nvSpPr>
            <p:cNvPr id="9" name="Rounded Rectangle 8">
              <a:extLst>
                <a:ext uri="{FF2B5EF4-FFF2-40B4-BE49-F238E27FC236}">
                  <a16:creationId xmlns:a16="http://schemas.microsoft.com/office/drawing/2014/main" id="{C00229F5-EECD-4845-A235-6B5283B9A136}"/>
                </a:ext>
              </a:extLst>
            </p:cNvPr>
            <p:cNvSpPr/>
            <p:nvPr/>
          </p:nvSpPr>
          <p:spPr>
            <a:xfrm>
              <a:off x="2153464" y="3770905"/>
              <a:ext cx="1426128" cy="1088936"/>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IRN Generated for all Invoices</a:t>
              </a:r>
            </a:p>
          </p:txBody>
        </p:sp>
        <p:sp>
          <p:nvSpPr>
            <p:cNvPr id="11" name="Rounded Rectangle 10">
              <a:extLst>
                <a:ext uri="{FF2B5EF4-FFF2-40B4-BE49-F238E27FC236}">
                  <a16:creationId xmlns:a16="http://schemas.microsoft.com/office/drawing/2014/main" id="{D54D4409-8266-ED4A-BF27-1B00424D5D69}"/>
                </a:ext>
              </a:extLst>
            </p:cNvPr>
            <p:cNvSpPr/>
            <p:nvPr/>
          </p:nvSpPr>
          <p:spPr>
            <a:xfrm>
              <a:off x="4411066" y="1241571"/>
              <a:ext cx="1426128" cy="654341"/>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Prepare Tax Invoice and issue</a:t>
              </a:r>
            </a:p>
          </p:txBody>
        </p:sp>
        <p:sp>
          <p:nvSpPr>
            <p:cNvPr id="12" name="Rounded Rectangle 11">
              <a:extLst>
                <a:ext uri="{FF2B5EF4-FFF2-40B4-BE49-F238E27FC236}">
                  <a16:creationId xmlns:a16="http://schemas.microsoft.com/office/drawing/2014/main" id="{2EF67609-E39F-1640-ACA9-6417BFFC0198}"/>
                </a:ext>
              </a:extLst>
            </p:cNvPr>
            <p:cNvSpPr/>
            <p:nvPr/>
          </p:nvSpPr>
          <p:spPr>
            <a:xfrm>
              <a:off x="4630275" y="4582554"/>
              <a:ext cx="1426128" cy="706705"/>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Invoice Persisted (with IRN)</a:t>
              </a:r>
            </a:p>
          </p:txBody>
        </p:sp>
        <p:sp>
          <p:nvSpPr>
            <p:cNvPr id="13" name="Rounded Rectangle 12">
              <a:extLst>
                <a:ext uri="{FF2B5EF4-FFF2-40B4-BE49-F238E27FC236}">
                  <a16:creationId xmlns:a16="http://schemas.microsoft.com/office/drawing/2014/main" id="{63FE59EA-BA88-C847-842E-A9F61640C35E}"/>
                </a:ext>
              </a:extLst>
            </p:cNvPr>
            <p:cNvSpPr/>
            <p:nvPr/>
          </p:nvSpPr>
          <p:spPr>
            <a:xfrm>
              <a:off x="6845216" y="1249960"/>
              <a:ext cx="1458740" cy="654341"/>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Receiver Accept/Reject</a:t>
              </a:r>
            </a:p>
          </p:txBody>
        </p:sp>
        <p:cxnSp>
          <p:nvCxnSpPr>
            <p:cNvPr id="15" name="Straight Arrow Connector 14">
              <a:extLst>
                <a:ext uri="{FF2B5EF4-FFF2-40B4-BE49-F238E27FC236}">
                  <a16:creationId xmlns:a16="http://schemas.microsoft.com/office/drawing/2014/main" id="{AE446E01-0BE9-2549-AD19-203104D6B8C2}"/>
                </a:ext>
              </a:extLst>
            </p:cNvPr>
            <p:cNvCxnSpPr>
              <a:stCxn id="7" idx="2"/>
              <a:endCxn id="8" idx="0"/>
            </p:cNvCxnSpPr>
            <p:nvPr/>
          </p:nvCxnSpPr>
          <p:spPr>
            <a:xfrm>
              <a:off x="1115736" y="1895912"/>
              <a:ext cx="0" cy="30661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Elbow Connector 18">
              <a:extLst>
                <a:ext uri="{FF2B5EF4-FFF2-40B4-BE49-F238E27FC236}">
                  <a16:creationId xmlns:a16="http://schemas.microsoft.com/office/drawing/2014/main" id="{7B210167-9343-8044-BA40-D8FE2BF3FE63}"/>
                </a:ext>
              </a:extLst>
            </p:cNvPr>
            <p:cNvCxnSpPr>
              <a:stCxn id="8" idx="3"/>
              <a:endCxn id="9" idx="1"/>
            </p:cNvCxnSpPr>
            <p:nvPr/>
          </p:nvCxnSpPr>
          <p:spPr>
            <a:xfrm flipV="1">
              <a:off x="1828800" y="4315373"/>
              <a:ext cx="324664" cy="973886"/>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Elbow Connector 20">
              <a:extLst>
                <a:ext uri="{FF2B5EF4-FFF2-40B4-BE49-F238E27FC236}">
                  <a16:creationId xmlns:a16="http://schemas.microsoft.com/office/drawing/2014/main" id="{B3606EA8-5553-644B-AD65-1F5BE6003FC7}"/>
                </a:ext>
              </a:extLst>
            </p:cNvPr>
            <p:cNvCxnSpPr>
              <a:stCxn id="9" idx="0"/>
              <a:endCxn id="11" idx="1"/>
            </p:cNvCxnSpPr>
            <p:nvPr/>
          </p:nvCxnSpPr>
          <p:spPr>
            <a:xfrm rot="5400000" flipH="1" flipV="1">
              <a:off x="2537716" y="1897556"/>
              <a:ext cx="2202163" cy="154453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Elbow Connector 21">
              <a:extLst>
                <a:ext uri="{FF2B5EF4-FFF2-40B4-BE49-F238E27FC236}">
                  <a16:creationId xmlns:a16="http://schemas.microsoft.com/office/drawing/2014/main" id="{678D3A5F-FBD8-A247-BF6F-D5ADE3C6C181}"/>
                </a:ext>
              </a:extLst>
            </p:cNvPr>
            <p:cNvCxnSpPr>
              <a:cxnSpLocks/>
              <a:stCxn id="9" idx="3"/>
              <a:endCxn id="12" idx="1"/>
            </p:cNvCxnSpPr>
            <p:nvPr/>
          </p:nvCxnSpPr>
          <p:spPr>
            <a:xfrm>
              <a:off x="3579591" y="4315373"/>
              <a:ext cx="1050684" cy="62053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2A37F541-DC1C-9143-803F-A39A8CC55E64}"/>
                </a:ext>
              </a:extLst>
            </p:cNvPr>
            <p:cNvSpPr txBox="1"/>
            <p:nvPr/>
          </p:nvSpPr>
          <p:spPr>
            <a:xfrm>
              <a:off x="2888211" y="2621608"/>
              <a:ext cx="3276517" cy="400110"/>
            </a:xfrm>
            <a:prstGeom prst="rect">
              <a:avLst/>
            </a:prstGeom>
            <a:noFill/>
          </p:spPr>
          <p:txBody>
            <a:bodyPr wrap="none" rtlCol="0">
              <a:spAutoFit/>
            </a:bodyPr>
            <a:lstStyle/>
            <a:p>
              <a:r>
                <a:rPr lang="en-US" sz="2000" b="1" dirty="0"/>
                <a:t>Taxpayer System/visibility</a:t>
              </a:r>
            </a:p>
          </p:txBody>
        </p:sp>
        <p:sp>
          <p:nvSpPr>
            <p:cNvPr id="27" name="TextBox 26">
              <a:extLst>
                <a:ext uri="{FF2B5EF4-FFF2-40B4-BE49-F238E27FC236}">
                  <a16:creationId xmlns:a16="http://schemas.microsoft.com/office/drawing/2014/main" id="{9603CAFC-C8A5-6B4A-B4BA-C49DB8E6F0E4}"/>
                </a:ext>
              </a:extLst>
            </p:cNvPr>
            <p:cNvSpPr txBox="1"/>
            <p:nvPr/>
          </p:nvSpPr>
          <p:spPr>
            <a:xfrm>
              <a:off x="289629" y="3822959"/>
              <a:ext cx="1538923" cy="400110"/>
            </a:xfrm>
            <a:prstGeom prst="rect">
              <a:avLst/>
            </a:prstGeom>
            <a:noFill/>
          </p:spPr>
          <p:txBody>
            <a:bodyPr wrap="none" rtlCol="0">
              <a:spAutoFit/>
            </a:bodyPr>
            <a:lstStyle/>
            <a:p>
              <a:r>
                <a:rPr lang="en-US" sz="2000" b="1" dirty="0">
                  <a:solidFill>
                    <a:schemeClr val="accent5">
                      <a:lumMod val="50000"/>
                    </a:schemeClr>
                  </a:solidFill>
                </a:rPr>
                <a:t>IRN System</a:t>
              </a:r>
            </a:p>
          </p:txBody>
        </p:sp>
        <p:sp>
          <p:nvSpPr>
            <p:cNvPr id="28" name="Rounded Rectangle 27">
              <a:extLst>
                <a:ext uri="{FF2B5EF4-FFF2-40B4-BE49-F238E27FC236}">
                  <a16:creationId xmlns:a16="http://schemas.microsoft.com/office/drawing/2014/main" id="{7EA7512A-D58C-924D-983A-EE0D0201CBF9}"/>
                </a:ext>
              </a:extLst>
            </p:cNvPr>
            <p:cNvSpPr/>
            <p:nvPr/>
          </p:nvSpPr>
          <p:spPr>
            <a:xfrm>
              <a:off x="6825904" y="4532670"/>
              <a:ext cx="1426128" cy="756589"/>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Invoice Status Updated</a:t>
              </a:r>
            </a:p>
          </p:txBody>
        </p:sp>
        <p:sp>
          <p:nvSpPr>
            <p:cNvPr id="31" name="TextBox 30">
              <a:extLst>
                <a:ext uri="{FF2B5EF4-FFF2-40B4-BE49-F238E27FC236}">
                  <a16:creationId xmlns:a16="http://schemas.microsoft.com/office/drawing/2014/main" id="{88081578-94C6-4E4D-9EBB-4003A06A6B1F}"/>
                </a:ext>
              </a:extLst>
            </p:cNvPr>
            <p:cNvSpPr txBox="1"/>
            <p:nvPr/>
          </p:nvSpPr>
          <p:spPr>
            <a:xfrm>
              <a:off x="5389794" y="3686344"/>
              <a:ext cx="2644963" cy="369332"/>
            </a:xfrm>
            <a:prstGeom prst="rect">
              <a:avLst/>
            </a:prstGeom>
            <a:noFill/>
          </p:spPr>
          <p:txBody>
            <a:bodyPr wrap="none" rtlCol="0">
              <a:spAutoFit/>
            </a:bodyPr>
            <a:lstStyle/>
            <a:p>
              <a:r>
                <a:rPr lang="en-US" b="1" dirty="0">
                  <a:solidFill>
                    <a:srgbClr val="FF3300"/>
                  </a:solidFill>
                </a:rPr>
                <a:t>GST/E-Way Bill  System</a:t>
              </a:r>
            </a:p>
          </p:txBody>
        </p:sp>
        <p:cxnSp>
          <p:nvCxnSpPr>
            <p:cNvPr id="33" name="Elbow Connector 32">
              <a:extLst>
                <a:ext uri="{FF2B5EF4-FFF2-40B4-BE49-F238E27FC236}">
                  <a16:creationId xmlns:a16="http://schemas.microsoft.com/office/drawing/2014/main" id="{E89A4C95-2ADF-FB47-B34D-B33A2D7D4A3F}"/>
                </a:ext>
              </a:extLst>
            </p:cNvPr>
            <p:cNvCxnSpPr>
              <a:cxnSpLocks/>
              <a:stCxn id="12" idx="0"/>
              <a:endCxn id="11" idx="2"/>
            </p:cNvCxnSpPr>
            <p:nvPr/>
          </p:nvCxnSpPr>
          <p:spPr>
            <a:xfrm rot="16200000" flipV="1">
              <a:off x="3890414" y="3129628"/>
              <a:ext cx="2686642" cy="21921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951029F9-526C-2F44-A801-4C714FF44AEB}"/>
                </a:ext>
              </a:extLst>
            </p:cNvPr>
            <p:cNvCxnSpPr>
              <a:cxnSpLocks/>
              <a:stCxn id="11" idx="3"/>
              <a:endCxn id="13" idx="1"/>
            </p:cNvCxnSpPr>
            <p:nvPr/>
          </p:nvCxnSpPr>
          <p:spPr>
            <a:xfrm>
              <a:off x="5837193" y="1568742"/>
              <a:ext cx="1008023" cy="83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4DB75A45-FB89-6D42-952C-937AC12C3075}"/>
                </a:ext>
              </a:extLst>
            </p:cNvPr>
            <p:cNvCxnSpPr>
              <a:cxnSpLocks/>
              <a:stCxn id="13" idx="2"/>
              <a:endCxn id="28" idx="0"/>
            </p:cNvCxnSpPr>
            <p:nvPr/>
          </p:nvCxnSpPr>
          <p:spPr>
            <a:xfrm flipH="1">
              <a:off x="7538968" y="1904301"/>
              <a:ext cx="35619" cy="26283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Rounded Rectangle 51">
              <a:extLst>
                <a:ext uri="{FF2B5EF4-FFF2-40B4-BE49-F238E27FC236}">
                  <a16:creationId xmlns:a16="http://schemas.microsoft.com/office/drawing/2014/main" id="{79F056B7-D937-5344-8A92-FE9C684C65A9}"/>
                </a:ext>
              </a:extLst>
            </p:cNvPr>
            <p:cNvSpPr/>
            <p:nvPr/>
          </p:nvSpPr>
          <p:spPr>
            <a:xfrm>
              <a:off x="6096543" y="5514182"/>
              <a:ext cx="2207413" cy="654341"/>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Generate GSTR-1/GReT-01</a:t>
              </a:r>
            </a:p>
          </p:txBody>
        </p:sp>
        <p:cxnSp>
          <p:nvCxnSpPr>
            <p:cNvPr id="53" name="Elbow Connector 52">
              <a:extLst>
                <a:ext uri="{FF2B5EF4-FFF2-40B4-BE49-F238E27FC236}">
                  <a16:creationId xmlns:a16="http://schemas.microsoft.com/office/drawing/2014/main" id="{B94C2790-F401-C340-89E7-6C12ACAB3834}"/>
                </a:ext>
              </a:extLst>
            </p:cNvPr>
            <p:cNvCxnSpPr>
              <a:cxnSpLocks/>
              <a:stCxn id="12" idx="2"/>
              <a:endCxn id="52" idx="1"/>
            </p:cNvCxnSpPr>
            <p:nvPr/>
          </p:nvCxnSpPr>
          <p:spPr>
            <a:xfrm rot="16200000" flipH="1">
              <a:off x="5443894" y="5188704"/>
              <a:ext cx="552094" cy="753204"/>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D8A886BE-0382-264D-9880-940EAA552BE2}"/>
                </a:ext>
              </a:extLst>
            </p:cNvPr>
            <p:cNvCxnSpPr>
              <a:cxnSpLocks/>
              <a:stCxn id="28" idx="3"/>
            </p:cNvCxnSpPr>
            <p:nvPr/>
          </p:nvCxnSpPr>
          <p:spPr>
            <a:xfrm flipV="1">
              <a:off x="8252031" y="4859841"/>
              <a:ext cx="219516" cy="511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80D6BE1D-92C4-4944-8CD8-D79E5DACFAB1}"/>
                </a:ext>
              </a:extLst>
            </p:cNvPr>
            <p:cNvSpPr txBox="1"/>
            <p:nvPr/>
          </p:nvSpPr>
          <p:spPr>
            <a:xfrm>
              <a:off x="8569207" y="5112980"/>
              <a:ext cx="509674" cy="369332"/>
            </a:xfrm>
            <a:prstGeom prst="rect">
              <a:avLst/>
            </a:prstGeom>
            <a:noFill/>
          </p:spPr>
          <p:txBody>
            <a:bodyPr wrap="none" rtlCol="0">
              <a:spAutoFit/>
            </a:bodyPr>
            <a:lstStyle/>
            <a:p>
              <a:r>
                <a:rPr lang="en-US" dirty="0"/>
                <a:t>…..</a:t>
              </a:r>
            </a:p>
          </p:txBody>
        </p:sp>
        <p:cxnSp>
          <p:nvCxnSpPr>
            <p:cNvPr id="64" name="Straight Arrow Connector 63">
              <a:extLst>
                <a:ext uri="{FF2B5EF4-FFF2-40B4-BE49-F238E27FC236}">
                  <a16:creationId xmlns:a16="http://schemas.microsoft.com/office/drawing/2014/main" id="{75C7739C-78E1-054F-809B-CFD1BBB9F4A7}"/>
                </a:ext>
              </a:extLst>
            </p:cNvPr>
            <p:cNvCxnSpPr>
              <a:cxnSpLocks/>
              <a:stCxn id="8" idx="2"/>
              <a:endCxn id="68" idx="0"/>
            </p:cNvCxnSpPr>
            <p:nvPr/>
          </p:nvCxnSpPr>
          <p:spPr>
            <a:xfrm>
              <a:off x="1115737" y="5616429"/>
              <a:ext cx="3436" cy="3984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8" name="Rounded Rectangle 67">
              <a:extLst>
                <a:ext uri="{FF2B5EF4-FFF2-40B4-BE49-F238E27FC236}">
                  <a16:creationId xmlns:a16="http://schemas.microsoft.com/office/drawing/2014/main" id="{A6B91B02-A4D6-D24E-9E95-7CC2C30C44AE}"/>
                </a:ext>
              </a:extLst>
            </p:cNvPr>
            <p:cNvSpPr/>
            <p:nvPr/>
          </p:nvSpPr>
          <p:spPr>
            <a:xfrm>
              <a:off x="406109" y="6014906"/>
              <a:ext cx="1426128" cy="654341"/>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Invoice Persisted (BI Purpose)</a:t>
              </a:r>
            </a:p>
          </p:txBody>
        </p:sp>
      </p:grpSp>
      <p:sp>
        <p:nvSpPr>
          <p:cNvPr id="32" name="Rounded Rectangle 31">
            <a:extLst>
              <a:ext uri="{FF2B5EF4-FFF2-40B4-BE49-F238E27FC236}">
                <a16:creationId xmlns:a16="http://schemas.microsoft.com/office/drawing/2014/main" id="{2EF67609-E39F-1640-ACA9-6417BFFC0198}"/>
              </a:ext>
            </a:extLst>
          </p:cNvPr>
          <p:cNvSpPr/>
          <p:nvPr/>
        </p:nvSpPr>
        <p:spPr>
          <a:xfrm>
            <a:off x="7490226" y="6251391"/>
            <a:ext cx="1920069" cy="505384"/>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Generate e-Way Bill</a:t>
            </a:r>
          </a:p>
        </p:txBody>
      </p:sp>
      <p:cxnSp>
        <p:nvCxnSpPr>
          <p:cNvPr id="37" name="Elbow Connector 36">
            <a:extLst>
              <a:ext uri="{FF2B5EF4-FFF2-40B4-BE49-F238E27FC236}">
                <a16:creationId xmlns:a16="http://schemas.microsoft.com/office/drawing/2014/main" id="{B94C2790-F401-C340-89E7-6C12ACAB3834}"/>
              </a:ext>
            </a:extLst>
          </p:cNvPr>
          <p:cNvCxnSpPr>
            <a:cxnSpLocks/>
            <a:endCxn id="32" idx="1"/>
          </p:cNvCxnSpPr>
          <p:nvPr/>
        </p:nvCxnSpPr>
        <p:spPr>
          <a:xfrm rot="16200000" flipH="1">
            <a:off x="6450692" y="5464551"/>
            <a:ext cx="1400204" cy="67886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a:xfrm>
            <a:off x="2085722" y="3495475"/>
            <a:ext cx="3455032" cy="3362527"/>
          </a:xfrm>
          <a:prstGeom prst="round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884676" y="3469006"/>
            <a:ext cx="4206706" cy="3362527"/>
          </a:xfrm>
          <a:prstGeom prst="round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984613" y="867104"/>
            <a:ext cx="7881581" cy="2435654"/>
          </a:xfrm>
          <a:prstGeom prst="roundRect">
            <a:avLst/>
          </a:pr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354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4591"/>
            <a:ext cx="8345510" cy="584775"/>
          </a:xfrm>
          <a:prstGeom prst="rect">
            <a:avLst/>
          </a:prstGeom>
          <a:noFill/>
        </p:spPr>
        <p:txBody>
          <a:bodyPr wrap="square" rtlCol="0">
            <a:spAutoFit/>
          </a:bodyPr>
          <a:lstStyle/>
          <a:p>
            <a:r>
              <a:rPr lang="en-US" sz="2400" dirty="0">
                <a:solidFill>
                  <a:schemeClr val="bg1"/>
                </a:solidFill>
              </a:rPr>
              <a:t>Issuing ETI through ERP or ASP and through E-</a:t>
            </a:r>
            <a:r>
              <a:rPr lang="en-US" sz="2400" dirty="0" err="1">
                <a:solidFill>
                  <a:schemeClr val="bg1"/>
                </a:solidFill>
              </a:rPr>
              <a:t>Sero</a:t>
            </a:r>
            <a:r>
              <a:rPr lang="en-US" sz="2400" dirty="0">
                <a:solidFill>
                  <a:schemeClr val="bg1"/>
                </a:solidFill>
              </a:rPr>
              <a:t> </a:t>
            </a:r>
            <a:r>
              <a:rPr lang="en-US" sz="3200" dirty="0">
                <a:solidFill>
                  <a:schemeClr val="bg1"/>
                </a:solidFill>
              </a:rPr>
              <a:t>(S Korea)  </a:t>
            </a:r>
          </a:p>
        </p:txBody>
      </p:sp>
      <p:pic>
        <p:nvPicPr>
          <p:cNvPr id="4" name="Picture 3"/>
          <p:cNvPicPr>
            <a:picLocks noChangeAspect="1"/>
          </p:cNvPicPr>
          <p:nvPr/>
        </p:nvPicPr>
        <p:blipFill>
          <a:blip r:embed="rId2"/>
          <a:stretch>
            <a:fillRect/>
          </a:stretch>
        </p:blipFill>
        <p:spPr>
          <a:xfrm>
            <a:off x="596722" y="858307"/>
            <a:ext cx="4888424" cy="3537577"/>
          </a:xfrm>
          <a:prstGeom prst="rect">
            <a:avLst/>
          </a:prstGeom>
        </p:spPr>
      </p:pic>
      <p:pic>
        <p:nvPicPr>
          <p:cNvPr id="2" name="Picture 1"/>
          <p:cNvPicPr>
            <a:picLocks noChangeAspect="1"/>
          </p:cNvPicPr>
          <p:nvPr/>
        </p:nvPicPr>
        <p:blipFill>
          <a:blip r:embed="rId3"/>
          <a:stretch>
            <a:fillRect/>
          </a:stretch>
        </p:blipFill>
        <p:spPr>
          <a:xfrm>
            <a:off x="5887031" y="2779340"/>
            <a:ext cx="4871123" cy="3473355"/>
          </a:xfrm>
          <a:prstGeom prst="rect">
            <a:avLst/>
          </a:prstGeom>
        </p:spPr>
      </p:pic>
    </p:spTree>
    <p:extLst>
      <p:ext uri="{BB962C8B-B14F-4D97-AF65-F5344CB8AC3E}">
        <p14:creationId xmlns:p14="http://schemas.microsoft.com/office/powerpoint/2010/main" val="404957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nSpc>
                <a:spcPct val="150000"/>
              </a:lnSpc>
            </a:pPr>
            <a:r>
              <a:rPr lang="en-US" dirty="0"/>
              <a:t>Uniformity of Data</a:t>
            </a:r>
          </a:p>
          <a:p>
            <a:pPr>
              <a:lnSpc>
                <a:spcPct val="150000"/>
              </a:lnSpc>
            </a:pPr>
            <a:r>
              <a:rPr lang="en-US" dirty="0"/>
              <a:t>Infrastructure Support</a:t>
            </a:r>
          </a:p>
          <a:p>
            <a:pPr>
              <a:lnSpc>
                <a:spcPct val="150000"/>
              </a:lnSpc>
            </a:pPr>
            <a:r>
              <a:rPr lang="en-US" dirty="0"/>
              <a:t>Behavioral Changes of Tax  Payers</a:t>
            </a:r>
          </a:p>
          <a:p>
            <a:pPr>
              <a:lnSpc>
                <a:spcPct val="150000"/>
              </a:lnSpc>
            </a:pPr>
            <a:r>
              <a:rPr lang="en-US" dirty="0"/>
              <a:t>Outreach Activities</a:t>
            </a:r>
          </a:p>
          <a:p>
            <a:pPr>
              <a:lnSpc>
                <a:spcPct val="150000"/>
              </a:lnSpc>
            </a:pPr>
            <a:r>
              <a:rPr lang="en-US" dirty="0"/>
              <a:t>IEC Measures</a:t>
            </a:r>
          </a:p>
          <a:p>
            <a:pPr>
              <a:lnSpc>
                <a:spcPct val="150000"/>
              </a:lnSpc>
            </a:pPr>
            <a:r>
              <a:rPr lang="en-US" dirty="0"/>
              <a:t>Relation Ship with Stake Holders</a:t>
            </a:r>
          </a:p>
          <a:p>
            <a:endParaRPr lang="en-US" dirty="0"/>
          </a:p>
        </p:txBody>
      </p:sp>
      <p:sp>
        <p:nvSpPr>
          <p:cNvPr id="4" name="Date Placeholder 3"/>
          <p:cNvSpPr>
            <a:spLocks noGrp="1"/>
          </p:cNvSpPr>
          <p:nvPr>
            <p:ph type="dt" sz="half" idx="10"/>
          </p:nvPr>
        </p:nvSpPr>
        <p:spPr/>
        <p:txBody>
          <a:bodyPr/>
          <a:lstStyle/>
          <a:p>
            <a:pPr>
              <a:defRPr/>
            </a:pPr>
            <a:fld id="{848B16BF-EBE1-4A59-9621-14102B7E8D4C}" type="datetime2">
              <a:rPr lang="en-US" smtClean="0">
                <a:solidFill>
                  <a:srgbClr val="000000"/>
                </a:solidFill>
              </a:rPr>
              <a:pPr>
                <a:defRPr/>
              </a:pPr>
              <a:t>Wednesday, December 11, 2019</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FB167C89-1550-41A1-B95F-7F8654BD5F88}" type="slidenum">
              <a:rPr lang="en-US" altLang="en-US" smtClean="0">
                <a:solidFill>
                  <a:srgbClr val="000000"/>
                </a:solidFill>
              </a:rPr>
              <a:pPr>
                <a:defRPr/>
              </a:pPr>
              <a:t>34</a:t>
            </a:fld>
            <a:endParaRPr lang="en-US" altLang="en-US">
              <a:solidFill>
                <a:srgbClr val="000000"/>
              </a:solidFill>
            </a:endParaRPr>
          </a:p>
        </p:txBody>
      </p:sp>
      <p:sp>
        <p:nvSpPr>
          <p:cNvPr id="8" name="Title 1"/>
          <p:cNvSpPr txBox="1">
            <a:spLocks/>
          </p:cNvSpPr>
          <p:nvPr/>
        </p:nvSpPr>
        <p:spPr>
          <a:xfrm>
            <a:off x="1043190" y="473726"/>
            <a:ext cx="6014434" cy="1014430"/>
          </a:xfrm>
          <a:prstGeom prst="rect">
            <a:avLst/>
          </a:prstGeom>
          <a:solidFill>
            <a:schemeClr val="accent1">
              <a:lumMod val="5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Challenges In Digitization</a:t>
            </a:r>
            <a:endParaRPr lang="en-GB" dirty="0">
              <a:solidFill>
                <a:schemeClr val="bg1"/>
              </a:solidFill>
            </a:endParaRPr>
          </a:p>
        </p:txBody>
      </p:sp>
    </p:spTree>
    <p:extLst>
      <p:ext uri="{BB962C8B-B14F-4D97-AF65-F5344CB8AC3E}">
        <p14:creationId xmlns:p14="http://schemas.microsoft.com/office/powerpoint/2010/main" val="2883439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177672"/>
            <a:ext cx="6576646" cy="2323531"/>
          </a:xfrm>
        </p:spPr>
        <p:txBody>
          <a:bodyPr>
            <a:normAutofit/>
          </a:bodyPr>
          <a:lstStyle/>
          <a:p>
            <a:pPr algn="r"/>
            <a:r>
              <a:rPr lang="en-US" sz="4500" i="1" dirty="0">
                <a:solidFill>
                  <a:srgbClr val="002060"/>
                </a:solidFill>
              </a:rPr>
              <a:t>Online Refunds.</a:t>
            </a:r>
            <a:br>
              <a:rPr lang="en-US" sz="4500" i="1" dirty="0">
                <a:solidFill>
                  <a:srgbClr val="002060"/>
                </a:solidFill>
              </a:rPr>
            </a:br>
            <a:br>
              <a:rPr lang="en-US" dirty="0"/>
            </a:br>
            <a:r>
              <a:rPr lang="en-US" dirty="0"/>
              <a:t>                                                    </a:t>
            </a:r>
            <a:r>
              <a:rPr lang="en-US" i="1" dirty="0"/>
              <a:t>           </a:t>
            </a:r>
            <a:endParaRPr lang="en-US" dirty="0"/>
          </a:p>
        </p:txBody>
      </p:sp>
      <p:sp>
        <p:nvSpPr>
          <p:cNvPr id="3" name="Date Placeholder 2"/>
          <p:cNvSpPr>
            <a:spLocks noGrp="1"/>
          </p:cNvSpPr>
          <p:nvPr>
            <p:ph type="dt" sz="half" idx="10"/>
          </p:nvPr>
        </p:nvSpPr>
        <p:spPr>
          <a:xfrm>
            <a:off x="5439508" y="6041364"/>
            <a:ext cx="2610798" cy="365125"/>
          </a:xfrm>
        </p:spPr>
        <p:txBody>
          <a:bodyPr/>
          <a:lstStyle/>
          <a:p>
            <a:pPr>
              <a:defRPr/>
            </a:pPr>
            <a:fld id="{1EC7C453-25A4-4423-9644-DFF439B0E61B}" type="datetime2">
              <a:rPr lang="en-US" smtClean="0">
                <a:solidFill>
                  <a:srgbClr val="000000"/>
                </a:solidFill>
              </a:rPr>
              <a:pPr>
                <a:defRPr/>
              </a:pPr>
              <a:t>Wednesday, December 11, 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840BA756-B5E5-4E44-BDF3-C1E4F76D31EA}" type="slidenum">
              <a:rPr lang="en-US" altLang="en-US" smtClean="0">
                <a:solidFill>
                  <a:srgbClr val="000000"/>
                </a:solidFill>
              </a:rPr>
              <a:pPr>
                <a:defRPr/>
              </a:pPr>
              <a:t>35</a:t>
            </a:fld>
            <a:endParaRPr lang="en-US" altLang="en-US">
              <a:solidFill>
                <a:srgbClr val="000000"/>
              </a:solidFill>
            </a:endParaRPr>
          </a:p>
        </p:txBody>
      </p:sp>
    </p:spTree>
    <p:extLst>
      <p:ext uri="{BB962C8B-B14F-4D97-AF65-F5344CB8AC3E}">
        <p14:creationId xmlns:p14="http://schemas.microsoft.com/office/powerpoint/2010/main" val="1706340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AutoShape 13" descr="Image result for gst refunds to tax payer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Image result for gst refunds to tax payer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1" name="AutoShape 17" descr="Image result for gst refunds to tax payer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3" name="AutoShape 19" descr="Image result for gst refunds to tax payer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5" name="AutoShape 21" descr="Image result for gst refunds to tax payer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1524000" y="2398326"/>
            <a:ext cx="9144000" cy="2354491"/>
          </a:xfrm>
          <a:prstGeom prst="rect">
            <a:avLst/>
          </a:prstGeom>
          <a:noFill/>
        </p:spPr>
        <p:txBody>
          <a:bodyPr wrap="square" rtlCol="0">
            <a:spAutoFit/>
          </a:bodyPr>
          <a:lstStyle/>
          <a:p>
            <a:pPr algn="just">
              <a:buFont typeface="Wingdings" pitchFamily="2" charset="2"/>
              <a:buChar char="v"/>
            </a:pPr>
            <a:r>
              <a:rPr lang="en-US" sz="2100" b="1" dirty="0">
                <a:latin typeface="Bookman Old Style" pitchFamily="18" charset="0"/>
              </a:rPr>
              <a:t> Applications Received : 2349</a:t>
            </a:r>
          </a:p>
          <a:p>
            <a:pPr algn="just">
              <a:buFont typeface="Wingdings" pitchFamily="2" charset="2"/>
              <a:buChar char="v"/>
            </a:pPr>
            <a:endParaRPr lang="en-US" sz="2100" b="1" dirty="0">
              <a:latin typeface="Bookman Old Style" pitchFamily="18" charset="0"/>
            </a:endParaRPr>
          </a:p>
          <a:p>
            <a:pPr algn="just">
              <a:buFont typeface="Wingdings" pitchFamily="2" charset="2"/>
              <a:buChar char="v"/>
            </a:pPr>
            <a:r>
              <a:rPr lang="en-US" sz="2100" b="1" dirty="0">
                <a:latin typeface="Bookman Old Style" pitchFamily="18" charset="0"/>
              </a:rPr>
              <a:t>RFD 03 Issued: 715</a:t>
            </a:r>
          </a:p>
          <a:p>
            <a:pPr algn="just">
              <a:buFont typeface="Wingdings" pitchFamily="2" charset="2"/>
              <a:buChar char="v"/>
            </a:pPr>
            <a:endParaRPr lang="en-US" sz="2100" b="1" dirty="0">
              <a:latin typeface="Bookman Old Style" pitchFamily="18" charset="0"/>
            </a:endParaRPr>
          </a:p>
          <a:p>
            <a:pPr algn="just">
              <a:buFont typeface="Wingdings" pitchFamily="2" charset="2"/>
              <a:buChar char="v"/>
            </a:pPr>
            <a:r>
              <a:rPr lang="en-US" sz="2100" b="1" dirty="0">
                <a:latin typeface="Bookman Old Style" pitchFamily="18" charset="0"/>
              </a:rPr>
              <a:t>RFD 05 Issued: 312 </a:t>
            </a:r>
            <a:endParaRPr lang="en-US" sz="2100" dirty="0">
              <a:latin typeface="Bookman Old Style" pitchFamily="18" charset="0"/>
            </a:endParaRPr>
          </a:p>
          <a:p>
            <a:pPr algn="just"/>
            <a:r>
              <a:rPr lang="en-US" sz="2100" b="1" dirty="0">
                <a:latin typeface="Bookman Old Style" pitchFamily="18" charset="0"/>
              </a:rPr>
              <a:t> </a:t>
            </a:r>
          </a:p>
          <a:p>
            <a:pPr algn="just"/>
            <a:endParaRPr lang="en-US" sz="2100" b="1" dirty="0">
              <a:latin typeface="Bookman Old Style" pitchFamily="18" charset="0"/>
            </a:endParaRPr>
          </a:p>
        </p:txBody>
      </p:sp>
      <p:sp>
        <p:nvSpPr>
          <p:cNvPr id="11" name="TextBox 10"/>
          <p:cNvSpPr txBox="1"/>
          <p:nvPr/>
        </p:nvSpPr>
        <p:spPr>
          <a:xfrm>
            <a:off x="1524001" y="474550"/>
            <a:ext cx="9368118" cy="1200329"/>
          </a:xfrm>
          <a:prstGeom prst="rect">
            <a:avLst/>
          </a:prstGeom>
          <a:noFill/>
        </p:spPr>
        <p:txBody>
          <a:bodyPr wrap="square" rtlCol="0">
            <a:spAutoFit/>
          </a:bodyPr>
          <a:lstStyle/>
          <a:p>
            <a:pPr algn="ctr"/>
            <a:r>
              <a:rPr lang="en-US" sz="3600" b="1" dirty="0">
                <a:solidFill>
                  <a:schemeClr val="accent1">
                    <a:lumMod val="75000"/>
                  </a:schemeClr>
                </a:solidFill>
                <a:latin typeface="Bookman Old Style" pitchFamily="18" charset="0"/>
              </a:rPr>
              <a:t>Online Refunds-Status-11.12.2019 </a:t>
            </a:r>
          </a:p>
          <a:p>
            <a:endParaRPr lang="en-US" sz="3600" dirty="0"/>
          </a:p>
        </p:txBody>
      </p:sp>
    </p:spTree>
    <p:extLst>
      <p:ext uri="{BB962C8B-B14F-4D97-AF65-F5344CB8AC3E}">
        <p14:creationId xmlns:p14="http://schemas.microsoft.com/office/powerpoint/2010/main" val="3944576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Rockwell" panose="02060603020205020403" pitchFamily="18" charset="0"/>
              </a:rPr>
              <a:t>Online  Refunds</a:t>
            </a:r>
          </a:p>
        </p:txBody>
      </p:sp>
      <p:sp>
        <p:nvSpPr>
          <p:cNvPr id="3" name="Content Placeholder 2"/>
          <p:cNvSpPr>
            <a:spLocks noGrp="1"/>
          </p:cNvSpPr>
          <p:nvPr>
            <p:ph idx="1"/>
          </p:nvPr>
        </p:nvSpPr>
        <p:spPr/>
        <p:txBody>
          <a:bodyPr>
            <a:normAutofit fontScale="92500"/>
          </a:bodyPr>
          <a:lstStyle/>
          <a:p>
            <a:r>
              <a:rPr lang="en-US" sz="2400" dirty="0">
                <a:latin typeface="Rockwell" panose="02060603020205020403" pitchFamily="18" charset="0"/>
              </a:rPr>
              <a:t>The system of end to end online refund integrated with GSTN portal has been made live on </a:t>
            </a:r>
            <a:r>
              <a:rPr lang="en-US" sz="2400" b="1" dirty="0">
                <a:latin typeface="Rockwell" panose="02060603020205020403" pitchFamily="18" charset="0"/>
              </a:rPr>
              <a:t>26.09.2019</a:t>
            </a:r>
          </a:p>
          <a:p>
            <a:r>
              <a:rPr lang="en-US" sz="2400" dirty="0">
                <a:latin typeface="Rockwell" panose="02060603020205020403" pitchFamily="18" charset="0"/>
              </a:rPr>
              <a:t>The </a:t>
            </a:r>
            <a:r>
              <a:rPr lang="en-US" sz="2400" b="1" dirty="0">
                <a:latin typeface="Rockwell" panose="02060603020205020403" pitchFamily="18" charset="0"/>
              </a:rPr>
              <a:t>Single Disbursement Process </a:t>
            </a:r>
            <a:r>
              <a:rPr lang="en-US" sz="2400" dirty="0">
                <a:latin typeface="Rockwell" panose="02060603020205020403" pitchFamily="18" charset="0"/>
              </a:rPr>
              <a:t>through PFMS </a:t>
            </a:r>
            <a:r>
              <a:rPr lang="en-US" sz="2400" b="1" dirty="0">
                <a:latin typeface="Rockwell" panose="02060603020205020403" pitchFamily="18" charset="0"/>
              </a:rPr>
              <a:t>(Public Financial Management System) </a:t>
            </a:r>
            <a:r>
              <a:rPr lang="en-US" sz="2400" dirty="0">
                <a:latin typeface="Rockwell" panose="02060603020205020403" pitchFamily="18" charset="0"/>
              </a:rPr>
              <a:t>of GOI has been successfully put in place.</a:t>
            </a:r>
          </a:p>
          <a:p>
            <a:r>
              <a:rPr lang="en-US" sz="2400" dirty="0">
                <a:latin typeface="Rockwell" panose="02060603020205020403" pitchFamily="18" charset="0"/>
              </a:rPr>
              <a:t>This module is aimed at preventing PHYSICAL INTERFACE between tax authorities and taxpayers.</a:t>
            </a:r>
          </a:p>
          <a:p>
            <a:r>
              <a:rPr lang="en-US" sz="2400" dirty="0">
                <a:latin typeface="Rockwell" panose="02060603020205020403" pitchFamily="18" charset="0"/>
              </a:rPr>
              <a:t>NO MORE REFUNDS FROM KHAJANE 2 OR  KHAJANE 1 OF </a:t>
            </a:r>
            <a:r>
              <a:rPr lang="en-US" sz="2400" dirty="0" err="1">
                <a:latin typeface="Rockwell" panose="02060603020205020403" pitchFamily="18" charset="0"/>
              </a:rPr>
              <a:t>GoK</a:t>
            </a:r>
            <a:r>
              <a:rPr lang="en-US" sz="2400" dirty="0">
                <a:latin typeface="Rockwell" panose="02060603020205020403" pitchFamily="18" charset="0"/>
              </a:rPr>
              <a:t>.</a:t>
            </a:r>
          </a:p>
          <a:p>
            <a:endParaRPr lang="en-US" sz="2400" b="1" dirty="0">
              <a:latin typeface="Rockwell" panose="02060603020205020403" pitchFamily="18" charset="0"/>
            </a:endParaRPr>
          </a:p>
        </p:txBody>
      </p:sp>
    </p:spTree>
    <p:extLst>
      <p:ext uri="{BB962C8B-B14F-4D97-AF65-F5344CB8AC3E}">
        <p14:creationId xmlns:p14="http://schemas.microsoft.com/office/powerpoint/2010/main" val="1559249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AutoShape 13" descr="Image result for gst refunds to tax payer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39" name="AutoShape 15" descr="Image result for gst refunds to tax payer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41" name="AutoShape 17" descr="Image result for gst refunds to tax payer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43" name="AutoShape 19" descr="Image result for gst refunds to tax payer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45" name="AutoShape 21" descr="Image result for gst refunds to tax payer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TextBox 12"/>
          <p:cNvSpPr txBox="1"/>
          <p:nvPr/>
        </p:nvSpPr>
        <p:spPr>
          <a:xfrm>
            <a:off x="1524000" y="1071546"/>
            <a:ext cx="9144000" cy="4939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sz="2100" b="1" i="0" u="none" strike="noStrike" kern="1200" cap="none" spc="0" normalizeH="0" baseline="0" noProof="0" dirty="0">
                <a:ln>
                  <a:noFill/>
                </a:ln>
                <a:solidFill>
                  <a:prstClr val="black"/>
                </a:solidFill>
                <a:effectLst/>
                <a:uLnTx/>
                <a:uFillTx/>
                <a:latin typeface="Bookman Old Style" pitchFamily="18" charset="0"/>
                <a:ea typeface="+mn-ea"/>
                <a:cs typeface="+mn-cs"/>
              </a:rPr>
              <a:t> </a:t>
            </a:r>
            <a:r>
              <a:rPr kumimoji="0" lang="en-US" sz="2100" b="0" i="0" u="none" strike="noStrike" kern="1200" cap="none" spc="0" normalizeH="0" baseline="0" noProof="0" dirty="0">
                <a:ln>
                  <a:noFill/>
                </a:ln>
                <a:solidFill>
                  <a:prstClr val="black"/>
                </a:solidFill>
                <a:effectLst/>
                <a:uLnTx/>
                <a:uFillTx/>
                <a:latin typeface="Bookman Old Style" pitchFamily="18" charset="0"/>
                <a:ea typeface="+mn-ea"/>
                <a:cs typeface="+mn-cs"/>
              </a:rPr>
              <a:t>Making the refund procedure fully electronic, in which all steps of submission and processing shall be undertaken electronically, have been deployed on the common portal with effect from 26.09.2019.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solidFill>
              <a:effectLst/>
              <a:uLnTx/>
              <a:uFillTx/>
              <a:latin typeface="Bookman Old Style"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sz="2100" b="1" i="0" u="none" strike="noStrike" kern="1200" cap="none" spc="0" normalizeH="0" baseline="0" noProof="0" dirty="0">
                <a:ln>
                  <a:noFill/>
                </a:ln>
                <a:solidFill>
                  <a:prstClr val="black"/>
                </a:solidFill>
                <a:effectLst/>
                <a:uLnTx/>
                <a:uFillTx/>
                <a:latin typeface="Bookman Old Style" pitchFamily="18" charset="0"/>
                <a:ea typeface="+mn-ea"/>
                <a:cs typeface="+mn-cs"/>
              </a:rPr>
              <a:t> A master Refund  Circular No. 125/44/2019 has been issued </a:t>
            </a:r>
            <a:r>
              <a:rPr kumimoji="0" lang="en-US" sz="2100" b="0" i="0" u="none" strike="noStrike" kern="1200" cap="none" spc="0" normalizeH="0" baseline="0" noProof="0" dirty="0">
                <a:ln>
                  <a:noFill/>
                </a:ln>
                <a:solidFill>
                  <a:prstClr val="black"/>
                </a:solidFill>
                <a:effectLst/>
                <a:uLnTx/>
                <a:uFillTx/>
                <a:latin typeface="Bookman Old Style" pitchFamily="18" charset="0"/>
                <a:ea typeface="+mn-ea"/>
                <a:cs typeface="+mn-cs"/>
              </a:rPr>
              <a:t>in supersession of the earlier Circulars viz. Circular No. 17/17/2017-GST dated 15.11.2017, 24/24/2017-GST dated 21.12.2017, 37/11/2018-GST dated 15.03.2018, 45/19/2018-GST dated 30.05.2018 (including corrigendum dated 18.07.2019), 59/33/2018-GST dated 04.09.2018, 70/44/2018-GST dated 26.10.2018, 79/53/2018-GST dated 31.12.2018 and 94/13/2019-GST dated 28.03.2019</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Bookman Old Style"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Bookman Old Style" pitchFamily="18"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solidFill>
              <a:effectLst/>
              <a:uLnTx/>
              <a:uFillTx/>
              <a:latin typeface="Bookman Old Style" pitchFamily="18" charset="0"/>
              <a:ea typeface="+mn-ea"/>
              <a:cs typeface="+mn-cs"/>
            </a:endParaRPr>
          </a:p>
        </p:txBody>
      </p:sp>
      <p:sp>
        <p:nvSpPr>
          <p:cNvPr id="11" name="TextBox 10"/>
          <p:cNvSpPr txBox="1"/>
          <p:nvPr/>
        </p:nvSpPr>
        <p:spPr>
          <a:xfrm>
            <a:off x="3595670" y="142853"/>
            <a:ext cx="550072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CADE4">
                    <a:lumMod val="75000"/>
                  </a:srgbClr>
                </a:solidFill>
                <a:effectLst/>
                <a:uLnTx/>
                <a:uFillTx/>
                <a:latin typeface="Bookman Old Style" pitchFamily="18" charset="0"/>
                <a:ea typeface="+mn-ea"/>
                <a:cs typeface="+mn-cs"/>
              </a:rPr>
              <a:t>Online Refunds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53541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Rockwell" panose="02060603020205020403" pitchFamily="18" charset="0"/>
              </a:rPr>
              <a:t>Forms</a:t>
            </a:r>
          </a:p>
        </p:txBody>
      </p:sp>
      <p:sp>
        <p:nvSpPr>
          <p:cNvPr id="3" name="Content Placeholder 2"/>
          <p:cNvSpPr>
            <a:spLocks noGrp="1"/>
          </p:cNvSpPr>
          <p:nvPr>
            <p:ph idx="1"/>
          </p:nvPr>
        </p:nvSpPr>
        <p:spPr>
          <a:xfrm>
            <a:off x="150125" y="2442949"/>
            <a:ext cx="11436824" cy="4415051"/>
          </a:xfrm>
        </p:spPr>
        <p:txBody>
          <a:bodyPr>
            <a:normAutofit fontScale="92500" lnSpcReduction="10000"/>
          </a:bodyPr>
          <a:lstStyle/>
          <a:p>
            <a:pPr marL="457200" indent="-457200">
              <a:buFont typeface="+mj-lt"/>
              <a:buAutoNum type="arabicPeriod"/>
            </a:pPr>
            <a:r>
              <a:rPr lang="en-US" dirty="0">
                <a:latin typeface="Rockwell" panose="02060603020205020403" pitchFamily="18" charset="0"/>
              </a:rPr>
              <a:t>GST RFD-01 – Refund Application with various statement and declarations </a:t>
            </a:r>
          </a:p>
          <a:p>
            <a:pPr marL="457200" indent="-457200">
              <a:buFont typeface="+mj-lt"/>
              <a:buAutoNum type="arabicPeriod"/>
            </a:pPr>
            <a:r>
              <a:rPr lang="en-US" dirty="0">
                <a:latin typeface="Rockwell" panose="02060603020205020403" pitchFamily="18" charset="0"/>
              </a:rPr>
              <a:t>GST RFD-02 – Acknowledgement post acceptance of application by Refund Processing Officer </a:t>
            </a:r>
          </a:p>
          <a:p>
            <a:pPr marL="457200" indent="-457200">
              <a:buFont typeface="+mj-lt"/>
              <a:buAutoNum type="arabicPeriod"/>
            </a:pPr>
            <a:r>
              <a:rPr lang="en-IN" dirty="0">
                <a:latin typeface="Rockwell" panose="02060603020205020403" pitchFamily="18" charset="0"/>
              </a:rPr>
              <a:t>GST RFD-03 – Deficiency Memo </a:t>
            </a:r>
          </a:p>
          <a:p>
            <a:pPr marL="457200" indent="-457200">
              <a:buFont typeface="+mj-lt"/>
              <a:buAutoNum type="arabicPeriod"/>
            </a:pPr>
            <a:r>
              <a:rPr lang="en-US" dirty="0">
                <a:latin typeface="Rockwell" panose="02060603020205020403" pitchFamily="18" charset="0"/>
              </a:rPr>
              <a:t>GST RFD-04 – Provisional Refund Order </a:t>
            </a:r>
          </a:p>
          <a:p>
            <a:pPr marL="457200" indent="-457200">
              <a:buFont typeface="+mj-lt"/>
              <a:buAutoNum type="arabicPeriod"/>
            </a:pPr>
            <a:r>
              <a:rPr lang="en-US" dirty="0">
                <a:latin typeface="Rockwell" panose="02060603020205020403" pitchFamily="18" charset="0"/>
              </a:rPr>
              <a:t> GST RFD-05 – Payment Order for disbursing the amount of refund sanctioned </a:t>
            </a:r>
          </a:p>
          <a:p>
            <a:pPr marL="457200" indent="-457200">
              <a:buFont typeface="+mj-lt"/>
              <a:buAutoNum type="arabicPeriod"/>
            </a:pPr>
            <a:r>
              <a:rPr lang="en-US" dirty="0">
                <a:latin typeface="Rockwell" panose="02060603020205020403" pitchFamily="18" charset="0"/>
              </a:rPr>
              <a:t>GST RFD-06 – Refund Sanction/ Rejection Order </a:t>
            </a:r>
          </a:p>
          <a:p>
            <a:pPr marL="457200" indent="-457200">
              <a:buFont typeface="+mj-lt"/>
              <a:buAutoNum type="arabicPeriod"/>
            </a:pPr>
            <a:r>
              <a:rPr lang="en-US" b="1" i="1" dirty="0">
                <a:latin typeface="Rockwell" panose="02060603020205020403" pitchFamily="18" charset="0"/>
              </a:rPr>
              <a:t>Part A of GST RFD-07 – Order for Complete Adjustment of sanctioned Refund (now a part of RFD06) </a:t>
            </a:r>
          </a:p>
          <a:p>
            <a:pPr marL="457200" indent="-457200">
              <a:buFont typeface="+mj-lt"/>
              <a:buAutoNum type="arabicPeriod"/>
            </a:pPr>
            <a:r>
              <a:rPr lang="en-US" dirty="0">
                <a:latin typeface="Rockwell" panose="02060603020205020403" pitchFamily="18" charset="0"/>
              </a:rPr>
              <a:t>Part B of GST RFD-07 – Order for withholding the Refund </a:t>
            </a:r>
          </a:p>
          <a:p>
            <a:pPr marL="457200" indent="-457200">
              <a:buFont typeface="+mj-lt"/>
              <a:buAutoNum type="arabicPeriod"/>
            </a:pPr>
            <a:r>
              <a:rPr lang="en-US" dirty="0">
                <a:latin typeface="Rockwell" panose="02060603020205020403" pitchFamily="18" charset="0"/>
              </a:rPr>
              <a:t>Part C of GST RFD-07 – Release order of RFD 07B (manual),  [Under Development]</a:t>
            </a:r>
          </a:p>
          <a:p>
            <a:pPr marL="457200" indent="-457200">
              <a:buFont typeface="+mj-lt"/>
              <a:buAutoNum type="arabicPeriod"/>
            </a:pPr>
            <a:r>
              <a:rPr lang="en-US" dirty="0">
                <a:latin typeface="Rockwell" panose="02060603020205020403" pitchFamily="18" charset="0"/>
              </a:rPr>
              <a:t>GST RFD-08 – Notice for rejection of application for refund </a:t>
            </a:r>
          </a:p>
          <a:p>
            <a:pPr marL="457200" indent="-457200">
              <a:buFont typeface="+mj-lt"/>
              <a:buAutoNum type="arabicPeriod"/>
            </a:pPr>
            <a:r>
              <a:rPr lang="en-US" dirty="0">
                <a:latin typeface="Rockwell" panose="02060603020205020403" pitchFamily="18" charset="0"/>
              </a:rPr>
              <a:t>GST RFD-09 – Reply to show cause notice issued under RFD-08</a:t>
            </a:r>
          </a:p>
          <a:p>
            <a:pPr marL="457200" indent="-457200">
              <a:buFont typeface="+mj-lt"/>
              <a:buAutoNum type="arabicPeriod"/>
            </a:pPr>
            <a:r>
              <a:rPr lang="en-IN" dirty="0">
                <a:latin typeface="Rockwell" panose="02060603020205020403" pitchFamily="18" charset="0"/>
              </a:rPr>
              <a:t>GST PMT-03-  Provision to re-credit cash/credit in case of inadmissible refund as per RFD06</a:t>
            </a:r>
          </a:p>
        </p:txBody>
      </p:sp>
    </p:spTree>
    <p:extLst>
      <p:ext uri="{BB962C8B-B14F-4D97-AF65-F5344CB8AC3E}">
        <p14:creationId xmlns:p14="http://schemas.microsoft.com/office/powerpoint/2010/main" val="3270796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7384" y="1718631"/>
            <a:ext cx="7370283" cy="2782572"/>
          </a:xfrm>
        </p:spPr>
        <p:txBody>
          <a:bodyPr>
            <a:normAutofit fontScale="90000"/>
          </a:bodyPr>
          <a:lstStyle/>
          <a:p>
            <a:pPr algn="r"/>
            <a:r>
              <a:rPr lang="en-US" sz="4500" i="1" dirty="0">
                <a:solidFill>
                  <a:srgbClr val="002060"/>
                </a:solidFill>
              </a:rPr>
              <a:t>“Those who don’t know history are destined to repeat it”</a:t>
            </a:r>
            <a:br>
              <a:rPr lang="en-US" dirty="0"/>
            </a:br>
            <a:r>
              <a:rPr lang="en-US" dirty="0"/>
              <a:t>                                                    </a:t>
            </a:r>
            <a:r>
              <a:rPr lang="en-US" i="1" dirty="0"/>
              <a:t>           ….....Edmond Burke</a:t>
            </a:r>
            <a:r>
              <a:rPr lang="en-US" dirty="0"/>
              <a:t>.</a:t>
            </a:r>
          </a:p>
        </p:txBody>
      </p:sp>
      <p:sp>
        <p:nvSpPr>
          <p:cNvPr id="3" name="Date Placeholder 2"/>
          <p:cNvSpPr>
            <a:spLocks noGrp="1"/>
          </p:cNvSpPr>
          <p:nvPr>
            <p:ph type="dt" sz="half" idx="10"/>
          </p:nvPr>
        </p:nvSpPr>
        <p:spPr>
          <a:xfrm>
            <a:off x="5439508" y="6041364"/>
            <a:ext cx="2496309" cy="365125"/>
          </a:xfrm>
        </p:spPr>
        <p:txBody>
          <a:bodyPr/>
          <a:lstStyle/>
          <a:p>
            <a:pPr>
              <a:defRPr/>
            </a:pPr>
            <a:fld id="{1EC7C453-25A4-4423-9644-DFF439B0E61B}" type="datetime2">
              <a:rPr lang="en-US" smtClean="0">
                <a:solidFill>
                  <a:srgbClr val="000000"/>
                </a:solidFill>
              </a:rPr>
              <a:pPr>
                <a:defRPr/>
              </a:pPr>
              <a:t>Wednesday, December 11, 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840BA756-B5E5-4E44-BDF3-C1E4F76D31EA}" type="slidenum">
              <a:rPr lang="en-US" altLang="en-US" smtClean="0">
                <a:solidFill>
                  <a:srgbClr val="000000"/>
                </a:solidFill>
              </a:rPr>
              <a:pPr>
                <a:defRPr/>
              </a:pPr>
              <a:t>4</a:t>
            </a:fld>
            <a:endParaRPr lang="en-US" altLang="en-US">
              <a:solidFill>
                <a:srgbClr val="000000"/>
              </a:solidFill>
            </a:endParaRPr>
          </a:p>
        </p:txBody>
      </p:sp>
    </p:spTree>
    <p:extLst>
      <p:ext uri="{BB962C8B-B14F-4D97-AF65-F5344CB8AC3E}">
        <p14:creationId xmlns:p14="http://schemas.microsoft.com/office/powerpoint/2010/main" val="138802142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682389"/>
            <a:ext cx="8761413" cy="764274"/>
          </a:xfrm>
        </p:spPr>
        <p:txBody>
          <a:bodyPr/>
          <a:lstStyle/>
          <a:p>
            <a:pPr algn="ctr"/>
            <a:r>
              <a:rPr lang="en-US" sz="3200" dirty="0">
                <a:latin typeface="Rockwell" panose="02060603020205020403" pitchFamily="18" charset="0"/>
              </a:rPr>
              <a:t>REFUND WORKFLOW -RFD-01</a:t>
            </a:r>
          </a:p>
        </p:txBody>
      </p:sp>
      <p:pic>
        <p:nvPicPr>
          <p:cNvPr id="4" name="Content Placeholder 3"/>
          <p:cNvPicPr>
            <a:picLocks noGrp="1"/>
          </p:cNvPicPr>
          <p:nvPr>
            <p:ph idx="1"/>
          </p:nvPr>
        </p:nvPicPr>
        <p:blipFill>
          <a:blip r:embed="rId2"/>
          <a:stretch>
            <a:fillRect/>
          </a:stretch>
        </p:blipFill>
        <p:spPr>
          <a:xfrm>
            <a:off x="559559" y="1446662"/>
            <a:ext cx="11382232" cy="4981433"/>
          </a:xfrm>
          <a:prstGeom prst="rect">
            <a:avLst/>
          </a:prstGeom>
        </p:spPr>
      </p:pic>
    </p:spTree>
    <p:extLst>
      <p:ext uri="{BB962C8B-B14F-4D97-AF65-F5344CB8AC3E}">
        <p14:creationId xmlns:p14="http://schemas.microsoft.com/office/powerpoint/2010/main" val="2636689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F195E5-3D68-4CD0-8BA8-32EB8E5A7BB8}" type="datetime2">
              <a:rPr lang="en-US" smtClean="0">
                <a:solidFill>
                  <a:prstClr val="black">
                    <a:tint val="75000"/>
                  </a:prstClr>
                </a:solidFill>
              </a:rPr>
              <a:pPr/>
              <a:t>Wednesday, December 11, 2019</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961F5DB-5296-8E44-9C09-764C04EB9BE5}" type="slidenum">
              <a:rPr lang="en-US" smtClean="0">
                <a:solidFill>
                  <a:prstClr val="black">
                    <a:tint val="75000"/>
                  </a:prstClr>
                </a:solidFill>
              </a:rPr>
              <a:pPr/>
              <a:t>41</a:t>
            </a:fld>
            <a:endParaRPr lang="en-US">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98774" y="1313597"/>
            <a:ext cx="6858000" cy="4230806"/>
          </a:xfrm>
          <a:prstGeom prst="rect">
            <a:avLst/>
          </a:prstGeom>
          <a:solidFill>
            <a:schemeClr val="bg1">
              <a:lumMod val="95000"/>
            </a:schemeClr>
          </a:solidFill>
        </p:spPr>
      </p:pic>
      <p:sp>
        <p:nvSpPr>
          <p:cNvPr id="6" name="Title 1"/>
          <p:cNvSpPr txBox="1">
            <a:spLocks/>
          </p:cNvSpPr>
          <p:nvPr/>
        </p:nvSpPr>
        <p:spPr>
          <a:xfrm>
            <a:off x="5945876" y="5031221"/>
            <a:ext cx="4467623" cy="1690254"/>
          </a:xfrm>
          <a:prstGeom prst="rect">
            <a:avLst/>
          </a:prstGeom>
          <a:solidFill>
            <a:schemeClr val="accent6">
              <a:lumMod val="75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prstClr val="white"/>
                </a:solidFill>
                <a:latin typeface="Vani" panose="020B0502040204020203" pitchFamily="34" charset="0"/>
                <a:cs typeface="Vani" panose="020B0502040204020203" pitchFamily="34" charset="0"/>
              </a:rPr>
              <a:t>Thank You</a:t>
            </a:r>
          </a:p>
        </p:txBody>
      </p:sp>
      <p:sp>
        <p:nvSpPr>
          <p:cNvPr id="8" name="Title 1"/>
          <p:cNvSpPr>
            <a:spLocks noGrp="1"/>
          </p:cNvSpPr>
          <p:nvPr>
            <p:ph type="title"/>
          </p:nvPr>
        </p:nvSpPr>
        <p:spPr>
          <a:xfrm>
            <a:off x="5945876" y="1"/>
            <a:ext cx="5516321" cy="4885899"/>
          </a:xfrm>
        </p:spPr>
        <p:txBody>
          <a:bodyPr>
            <a:normAutofit/>
          </a:bodyPr>
          <a:lstStyle/>
          <a:p>
            <a:pPr algn="l"/>
            <a:r>
              <a:rPr lang="en-US" sz="3600" i="1" dirty="0"/>
              <a:t>     </a:t>
            </a:r>
            <a:r>
              <a:rPr lang="en-US" sz="3600" b="1" i="1" dirty="0">
                <a:solidFill>
                  <a:srgbClr val="002060"/>
                </a:solidFill>
                <a:latin typeface="Vani" panose="020B0502040204020203" pitchFamily="34" charset="0"/>
                <a:cs typeface="Vani" panose="020B0502040204020203" pitchFamily="34" charset="0"/>
              </a:rPr>
              <a:t>“Success is no accident.it is hard work, perseverance, learning, studying, sacrifice and most of all, love of what you are doing or learning to do”.</a:t>
            </a:r>
            <a:br>
              <a:rPr lang="en-US" i="1" dirty="0">
                <a:solidFill>
                  <a:schemeClr val="accent2">
                    <a:lumMod val="75000"/>
                  </a:schemeClr>
                </a:solidFill>
                <a:latin typeface="Vani" panose="020B0502040204020203" pitchFamily="34" charset="0"/>
                <a:cs typeface="Vani" panose="020B0502040204020203" pitchFamily="34" charset="0"/>
              </a:rPr>
            </a:br>
            <a:r>
              <a:rPr lang="en-US" i="1" dirty="0">
                <a:solidFill>
                  <a:schemeClr val="accent2">
                    <a:lumMod val="75000"/>
                  </a:schemeClr>
                </a:solidFill>
                <a:latin typeface="Vani" panose="020B0502040204020203" pitchFamily="34" charset="0"/>
                <a:cs typeface="Vani" panose="020B0502040204020203" pitchFamily="34" charset="0"/>
              </a:rPr>
              <a:t>          ………</a:t>
            </a:r>
            <a:r>
              <a:rPr lang="en-US" sz="3600" dirty="0">
                <a:solidFill>
                  <a:schemeClr val="accent2">
                    <a:lumMod val="75000"/>
                  </a:schemeClr>
                </a:solidFill>
                <a:latin typeface="Vani" panose="020B0502040204020203" pitchFamily="34" charset="0"/>
                <a:cs typeface="Vani" panose="020B0502040204020203" pitchFamily="34" charset="0"/>
              </a:rPr>
              <a:t>Pele</a:t>
            </a:r>
          </a:p>
        </p:txBody>
      </p:sp>
      <p:sp>
        <p:nvSpPr>
          <p:cNvPr id="9" name="Title 1"/>
          <p:cNvSpPr txBox="1">
            <a:spLocks/>
          </p:cNvSpPr>
          <p:nvPr/>
        </p:nvSpPr>
        <p:spPr>
          <a:xfrm>
            <a:off x="1552172" y="121707"/>
            <a:ext cx="3151758" cy="591819"/>
          </a:xfrm>
          <a:prstGeom prst="rect">
            <a:avLst/>
          </a:prstGeom>
          <a:solidFill>
            <a:schemeClr val="bg1">
              <a:lumMod val="65000"/>
            </a:schemeClr>
          </a:solidFill>
        </p:spPr>
        <p:txBody>
          <a:bodyPr vert="horz" lIns="0" tIns="0" rIns="0" bIns="0" rtlCol="0" anchor="t" anchorCtr="0">
            <a:normAutofit/>
          </a:bodyPr>
          <a:lstStyle>
            <a:lvl1pPr algn="l" defTabSz="457200" rtl="0" eaLnBrk="1" latinLnBrk="0" hangingPunct="1">
              <a:spcBef>
                <a:spcPct val="0"/>
              </a:spcBef>
              <a:buNone/>
              <a:defRPr sz="36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2400" dirty="0">
                <a:solidFill>
                  <a:prstClr val="white"/>
                </a:solidFill>
              </a:rPr>
              <a:t> </a:t>
            </a:r>
            <a:r>
              <a:rPr lang="en-US" dirty="0">
                <a:solidFill>
                  <a:prstClr val="white"/>
                </a:solidFill>
              </a:rPr>
              <a:t>Final Thought</a:t>
            </a:r>
          </a:p>
        </p:txBody>
      </p:sp>
    </p:spTree>
    <p:extLst>
      <p:ext uri="{BB962C8B-B14F-4D97-AF65-F5344CB8AC3E}">
        <p14:creationId xmlns:p14="http://schemas.microsoft.com/office/powerpoint/2010/main" val="407808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177672"/>
            <a:ext cx="6576646" cy="2323531"/>
          </a:xfrm>
        </p:spPr>
        <p:txBody>
          <a:bodyPr>
            <a:normAutofit fontScale="90000"/>
          </a:bodyPr>
          <a:lstStyle/>
          <a:p>
            <a:pPr algn="r"/>
            <a:r>
              <a:rPr lang="en-US" sz="4500" i="1" dirty="0">
                <a:solidFill>
                  <a:srgbClr val="002060"/>
                </a:solidFill>
              </a:rPr>
              <a:t>New Returns….01.04.2020...</a:t>
            </a:r>
            <a:br>
              <a:rPr lang="en-US" sz="4500" i="1" dirty="0">
                <a:solidFill>
                  <a:srgbClr val="002060"/>
                </a:solidFill>
              </a:rPr>
            </a:br>
            <a:br>
              <a:rPr lang="en-US" sz="4500" i="1" dirty="0">
                <a:solidFill>
                  <a:srgbClr val="002060"/>
                </a:solidFill>
              </a:rPr>
            </a:br>
            <a:r>
              <a:rPr lang="en-US" sz="4500" i="1" dirty="0">
                <a:solidFill>
                  <a:srgbClr val="002060"/>
                </a:solidFill>
              </a:rPr>
              <a:t>ANX 1 and ANX 2 Statements</a:t>
            </a:r>
            <a:br>
              <a:rPr lang="en-US" sz="4500" i="1" dirty="0">
                <a:solidFill>
                  <a:srgbClr val="002060"/>
                </a:solidFill>
              </a:rPr>
            </a:br>
            <a:br>
              <a:rPr lang="en-US" sz="4500" i="1" dirty="0">
                <a:solidFill>
                  <a:srgbClr val="002060"/>
                </a:solidFill>
              </a:rPr>
            </a:br>
            <a:r>
              <a:rPr lang="en-US" sz="4500" i="1" dirty="0">
                <a:solidFill>
                  <a:srgbClr val="002060"/>
                </a:solidFill>
              </a:rPr>
              <a:t>Matching Tool</a:t>
            </a:r>
            <a:br>
              <a:rPr lang="en-US" sz="4500" i="1" dirty="0">
                <a:solidFill>
                  <a:srgbClr val="002060"/>
                </a:solidFill>
              </a:rPr>
            </a:br>
            <a:br>
              <a:rPr lang="en-US" dirty="0"/>
            </a:br>
            <a:r>
              <a:rPr lang="en-US" dirty="0"/>
              <a:t>                                                    </a:t>
            </a:r>
            <a:r>
              <a:rPr lang="en-US" i="1" dirty="0"/>
              <a:t>           </a:t>
            </a:r>
            <a:endParaRPr lang="en-US" dirty="0"/>
          </a:p>
        </p:txBody>
      </p:sp>
      <p:sp>
        <p:nvSpPr>
          <p:cNvPr id="3" name="Date Placeholder 2"/>
          <p:cNvSpPr>
            <a:spLocks noGrp="1"/>
          </p:cNvSpPr>
          <p:nvPr>
            <p:ph type="dt" sz="half" idx="10"/>
          </p:nvPr>
        </p:nvSpPr>
        <p:spPr>
          <a:xfrm>
            <a:off x="5439508" y="6041364"/>
            <a:ext cx="2610798" cy="365125"/>
          </a:xfrm>
        </p:spPr>
        <p:txBody>
          <a:bodyPr/>
          <a:lstStyle/>
          <a:p>
            <a:pPr>
              <a:defRPr/>
            </a:pPr>
            <a:fld id="{1EC7C453-25A4-4423-9644-DFF439B0E61B}" type="datetime2">
              <a:rPr lang="en-US" smtClean="0">
                <a:solidFill>
                  <a:srgbClr val="000000"/>
                </a:solidFill>
              </a:rPr>
              <a:pPr>
                <a:defRPr/>
              </a:pPr>
              <a:t>Wednesday, December 11, 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840BA756-B5E5-4E44-BDF3-C1E4F76D31EA}" type="slidenum">
              <a:rPr lang="en-US" altLang="en-US" smtClean="0">
                <a:solidFill>
                  <a:srgbClr val="000000"/>
                </a:solidFill>
              </a:rPr>
              <a:pPr>
                <a:defRPr/>
              </a:pPr>
              <a:t>5</a:t>
            </a:fld>
            <a:endParaRPr lang="en-US" altLang="en-US">
              <a:solidFill>
                <a:srgbClr val="000000"/>
              </a:solidFill>
            </a:endParaRPr>
          </a:p>
        </p:txBody>
      </p:sp>
    </p:spTree>
    <p:extLst>
      <p:ext uri="{BB962C8B-B14F-4D97-AF65-F5344CB8AC3E}">
        <p14:creationId xmlns:p14="http://schemas.microsoft.com/office/powerpoint/2010/main" val="1621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exagon 21">
            <a:extLst>
              <a:ext uri="{FF2B5EF4-FFF2-40B4-BE49-F238E27FC236}">
                <a16:creationId xmlns:a16="http://schemas.microsoft.com/office/drawing/2014/main" id="{EC8382B9-7A90-43D9-B8A1-9E8ED6BE6538}"/>
              </a:ext>
            </a:extLst>
          </p:cNvPr>
          <p:cNvSpPr/>
          <p:nvPr/>
        </p:nvSpPr>
        <p:spPr>
          <a:xfrm>
            <a:off x="10402386" y="0"/>
            <a:ext cx="1789614" cy="1384662"/>
          </a:xfrm>
          <a:prstGeom prst="hexagon">
            <a:avLst>
              <a:gd name="adj" fmla="val 36321"/>
              <a:gd name="vf" fmla="val 115470"/>
            </a:avLst>
          </a:prstGeom>
          <a:solidFill>
            <a:srgbClr val="00206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Tw Cen MT" panose="020B0602020104020603" pitchFamily="34" charset="0"/>
              </a:rPr>
              <a:t>Info</a:t>
            </a:r>
          </a:p>
        </p:txBody>
      </p:sp>
      <p:sp>
        <p:nvSpPr>
          <p:cNvPr id="26" name="Rectangle 2">
            <a:extLst>
              <a:ext uri="{FF2B5EF4-FFF2-40B4-BE49-F238E27FC236}">
                <a16:creationId xmlns:a16="http://schemas.microsoft.com/office/drawing/2014/main" id="{E1D80EC0-70DF-4D09-927D-AB76379A1021}"/>
              </a:ext>
            </a:extLst>
          </p:cNvPr>
          <p:cNvSpPr txBox="1">
            <a:spLocks noChangeArrowheads="1"/>
          </p:cNvSpPr>
          <p:nvPr/>
        </p:nvSpPr>
        <p:spPr>
          <a:xfrm>
            <a:off x="1049452" y="439496"/>
            <a:ext cx="2799195" cy="35151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accent2"/>
                </a:solidFill>
                <a:latin typeface="Tw Cen MT" panose="020B0602020104020603" pitchFamily="34" charset="0"/>
              </a:rPr>
              <a:t>Background</a:t>
            </a:r>
            <a:endParaRPr lang="en-IN" sz="1800" dirty="0">
              <a:solidFill>
                <a:schemeClr val="accent2"/>
              </a:solidFill>
              <a:latin typeface="Tw Cen MT" panose="020B0602020104020603" pitchFamily="34" charset="0"/>
            </a:endParaRPr>
          </a:p>
        </p:txBody>
      </p:sp>
      <p:sp>
        <p:nvSpPr>
          <p:cNvPr id="29" name="Rectangle 3">
            <a:extLst>
              <a:ext uri="{FF2B5EF4-FFF2-40B4-BE49-F238E27FC236}">
                <a16:creationId xmlns:a16="http://schemas.microsoft.com/office/drawing/2014/main" id="{38A88AFD-2915-42EE-9FB0-708519189004}"/>
              </a:ext>
            </a:extLst>
          </p:cNvPr>
          <p:cNvSpPr txBox="1">
            <a:spLocks noChangeArrowheads="1"/>
          </p:cNvSpPr>
          <p:nvPr/>
        </p:nvSpPr>
        <p:spPr>
          <a:xfrm>
            <a:off x="587726" y="758098"/>
            <a:ext cx="9664103" cy="5165775"/>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000" indent="0" algn="just">
              <a:lnSpc>
                <a:spcPct val="100000"/>
              </a:lnSpc>
              <a:buClr>
                <a:srgbClr val="FF0000"/>
              </a:buClr>
              <a:buSzPct val="80000"/>
              <a:buNone/>
            </a:pPr>
            <a:r>
              <a:rPr lang="en-IN" sz="1800" dirty="0">
                <a:solidFill>
                  <a:srgbClr val="002060"/>
                </a:solidFill>
                <a:latin typeface="Tw Cen MT" panose="020B0602020104020603" pitchFamily="34" charset="0"/>
              </a:rPr>
              <a:t>New Type of returns</a:t>
            </a:r>
          </a:p>
          <a:p>
            <a:pPr marL="907200" lvl="1" indent="-457200" algn="just">
              <a:lnSpc>
                <a:spcPct val="100000"/>
              </a:lnSpc>
            </a:pPr>
            <a:r>
              <a:rPr lang="en-US" sz="1400" dirty="0">
                <a:solidFill>
                  <a:srgbClr val="002060"/>
                </a:solidFill>
                <a:latin typeface="Tw Cen MT" panose="020B0602020104020603" pitchFamily="34" charset="0"/>
              </a:rPr>
              <a:t>Initial technical difficulties in implementing the GST Return Filing mechanism – GSTR2 and GST3 kept in abeyance;</a:t>
            </a:r>
          </a:p>
          <a:p>
            <a:pPr marL="907200" lvl="1" indent="-457200" algn="just">
              <a:lnSpc>
                <a:spcPct val="100000"/>
              </a:lnSpc>
            </a:pPr>
            <a:r>
              <a:rPr lang="en-US" sz="1400" dirty="0">
                <a:solidFill>
                  <a:srgbClr val="002060"/>
                </a:solidFill>
                <a:latin typeface="Tw Cen MT" panose="020B0602020104020603" pitchFamily="34" charset="0"/>
              </a:rPr>
              <a:t>Majority of Tax payers (TPs) are small and medium enterprises – need of simple GST return and more visibility; </a:t>
            </a:r>
          </a:p>
          <a:p>
            <a:pPr marL="907200" lvl="1" indent="-457200" algn="just">
              <a:lnSpc>
                <a:spcPct val="100000"/>
              </a:lnSpc>
            </a:pPr>
            <a:r>
              <a:rPr lang="en-US" sz="1400" dirty="0">
                <a:solidFill>
                  <a:srgbClr val="002060"/>
                </a:solidFill>
                <a:latin typeface="Tw Cen MT" panose="020B0602020104020603" pitchFamily="34" charset="0"/>
              </a:rPr>
              <a:t>27</a:t>
            </a:r>
            <a:r>
              <a:rPr lang="en-US" sz="1400" baseline="30000" dirty="0">
                <a:solidFill>
                  <a:srgbClr val="002060"/>
                </a:solidFill>
                <a:latin typeface="Tw Cen MT" panose="020B0602020104020603" pitchFamily="34" charset="0"/>
              </a:rPr>
              <a:t>th</a:t>
            </a:r>
            <a:r>
              <a:rPr lang="en-US" sz="1400" dirty="0">
                <a:solidFill>
                  <a:srgbClr val="002060"/>
                </a:solidFill>
                <a:latin typeface="Tw Cen MT" panose="020B0602020104020603" pitchFamily="34" charset="0"/>
              </a:rPr>
              <a:t> meeting of GST council approved basic principles of GST return design;</a:t>
            </a:r>
          </a:p>
          <a:p>
            <a:pPr marL="907200" lvl="1" indent="-457200" algn="just">
              <a:lnSpc>
                <a:spcPct val="100000"/>
              </a:lnSpc>
            </a:pPr>
            <a:r>
              <a:rPr lang="en-US" sz="1400" dirty="0">
                <a:solidFill>
                  <a:srgbClr val="002060"/>
                </a:solidFill>
                <a:latin typeface="Tw Cen MT" panose="020B0602020104020603" pitchFamily="34" charset="0"/>
              </a:rPr>
              <a:t>	28th meeting held on 21st July, 2018, GST Council approved – convenient and simplified new format of the GST returns. </a:t>
            </a:r>
          </a:p>
          <a:p>
            <a:pPr marL="907200" lvl="1" indent="-457200" algn="just">
              <a:lnSpc>
                <a:spcPct val="100000"/>
              </a:lnSpc>
            </a:pPr>
            <a:r>
              <a:rPr lang="en-IN" sz="1400" dirty="0">
                <a:solidFill>
                  <a:srgbClr val="002060"/>
                </a:solidFill>
                <a:latin typeface="Tw Cen MT" panose="020B0602020104020603" pitchFamily="34" charset="0"/>
              </a:rPr>
              <a:t>As of now – GSTR1 and GSTR3B prescribed till March 2020 (NT-44/2019-CT, NT-45/2019-CT and NT-46/2019-CT);</a:t>
            </a:r>
          </a:p>
          <a:p>
            <a:pPr marL="450000" indent="-457200" algn="just">
              <a:lnSpc>
                <a:spcPct val="100000"/>
              </a:lnSpc>
              <a:buClr>
                <a:srgbClr val="FF0000"/>
              </a:buClr>
              <a:buSzPct val="80000"/>
              <a:buFont typeface="Webdings" pitchFamily="18" charset="2"/>
              <a:buChar char="4"/>
            </a:pPr>
            <a:endParaRPr lang="en-US" sz="1800" dirty="0">
              <a:solidFill>
                <a:srgbClr val="002060"/>
              </a:solidFill>
              <a:latin typeface="Tw Cen MT" panose="020B0602020104020603" pitchFamily="34" charset="0"/>
            </a:endParaRPr>
          </a:p>
          <a:p>
            <a:pPr marL="450000" indent="-457200" algn="just">
              <a:lnSpc>
                <a:spcPct val="100000"/>
              </a:lnSpc>
              <a:buFontTx/>
              <a:buNone/>
            </a:pPr>
            <a:endParaRPr lang="en-IN" sz="1800" dirty="0">
              <a:solidFill>
                <a:srgbClr val="002060"/>
              </a:solidFill>
              <a:latin typeface="Tw Cen MT" panose="020B0602020104020603" pitchFamily="34" charset="0"/>
            </a:endParaRPr>
          </a:p>
        </p:txBody>
      </p:sp>
      <p:sp>
        <p:nvSpPr>
          <p:cNvPr id="7" name="Hexagon 6">
            <a:extLst>
              <a:ext uri="{FF2B5EF4-FFF2-40B4-BE49-F238E27FC236}">
                <a16:creationId xmlns:a16="http://schemas.microsoft.com/office/drawing/2014/main" id="{05E4001E-BBAD-442E-82C7-0DDCF2737E57}"/>
              </a:ext>
            </a:extLst>
          </p:cNvPr>
          <p:cNvSpPr/>
          <p:nvPr/>
        </p:nvSpPr>
        <p:spPr>
          <a:xfrm>
            <a:off x="5201193" y="2716815"/>
            <a:ext cx="1789614" cy="640247"/>
          </a:xfrm>
          <a:prstGeom prst="hexagon">
            <a:avLst>
              <a:gd name="adj" fmla="val 0"/>
              <a:gd name="vf" fmla="val 115470"/>
            </a:avLst>
          </a:prstGeom>
          <a:solidFill>
            <a:schemeClr val="accent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Tw Cen MT" panose="020B0602020104020603" pitchFamily="34" charset="0"/>
              </a:rPr>
              <a:t>Tax Payer</a:t>
            </a:r>
          </a:p>
        </p:txBody>
      </p:sp>
      <p:sp>
        <p:nvSpPr>
          <p:cNvPr id="9" name="Hexagon 8">
            <a:extLst>
              <a:ext uri="{FF2B5EF4-FFF2-40B4-BE49-F238E27FC236}">
                <a16:creationId xmlns:a16="http://schemas.microsoft.com/office/drawing/2014/main" id="{F1BA0F17-D6C4-4144-8FA2-B8B3DAC0E17E}"/>
              </a:ext>
            </a:extLst>
          </p:cNvPr>
          <p:cNvSpPr/>
          <p:nvPr/>
        </p:nvSpPr>
        <p:spPr>
          <a:xfrm>
            <a:off x="2059033" y="2702162"/>
            <a:ext cx="1789614" cy="640247"/>
          </a:xfrm>
          <a:prstGeom prst="hexagon">
            <a:avLst>
              <a:gd name="adj" fmla="val 0"/>
              <a:gd name="vf" fmla="val 115470"/>
            </a:avLst>
          </a:prstGeom>
          <a:solidFill>
            <a:srgbClr val="00206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Tw Cen MT" panose="020B0602020104020603" pitchFamily="34" charset="0"/>
              </a:rPr>
              <a:t>Large TP</a:t>
            </a:r>
          </a:p>
        </p:txBody>
      </p:sp>
      <p:sp>
        <p:nvSpPr>
          <p:cNvPr id="10" name="Hexagon 9">
            <a:extLst>
              <a:ext uri="{FF2B5EF4-FFF2-40B4-BE49-F238E27FC236}">
                <a16:creationId xmlns:a16="http://schemas.microsoft.com/office/drawing/2014/main" id="{7CA4A219-0719-4C6C-918B-8983D7A91FF2}"/>
              </a:ext>
            </a:extLst>
          </p:cNvPr>
          <p:cNvSpPr/>
          <p:nvPr/>
        </p:nvSpPr>
        <p:spPr>
          <a:xfrm>
            <a:off x="8343353" y="2702162"/>
            <a:ext cx="1789614" cy="640247"/>
          </a:xfrm>
          <a:prstGeom prst="hexagon">
            <a:avLst>
              <a:gd name="adj" fmla="val 0"/>
              <a:gd name="vf" fmla="val 115470"/>
            </a:avLst>
          </a:prstGeom>
          <a:solidFill>
            <a:srgbClr val="00206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Tw Cen MT" panose="020B0602020104020603" pitchFamily="34" charset="0"/>
              </a:rPr>
              <a:t>Small TP</a:t>
            </a:r>
          </a:p>
        </p:txBody>
      </p:sp>
      <p:cxnSp>
        <p:nvCxnSpPr>
          <p:cNvPr id="18" name="Straight Arrow Connector 17">
            <a:extLst>
              <a:ext uri="{FF2B5EF4-FFF2-40B4-BE49-F238E27FC236}">
                <a16:creationId xmlns:a16="http://schemas.microsoft.com/office/drawing/2014/main" id="{7EC5F8E9-DD23-4CB5-9ED7-46213C82E520}"/>
              </a:ext>
            </a:extLst>
          </p:cNvPr>
          <p:cNvCxnSpPr>
            <a:cxnSpLocks/>
            <a:stCxn id="7" idx="3"/>
            <a:endCxn id="9" idx="0"/>
          </p:cNvCxnSpPr>
          <p:nvPr/>
        </p:nvCxnSpPr>
        <p:spPr>
          <a:xfrm flipH="1" flipV="1">
            <a:off x="3848647" y="3022286"/>
            <a:ext cx="1352546" cy="14653"/>
          </a:xfrm>
          <a:prstGeom prst="straightConnector1">
            <a:avLst/>
          </a:prstGeom>
          <a:ln>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FACD1CF-073B-4BB7-B14C-48C640DE5331}"/>
              </a:ext>
            </a:extLst>
          </p:cNvPr>
          <p:cNvCxnSpPr>
            <a:cxnSpLocks/>
            <a:stCxn id="7" idx="0"/>
          </p:cNvCxnSpPr>
          <p:nvPr/>
        </p:nvCxnSpPr>
        <p:spPr>
          <a:xfrm>
            <a:off x="6990807" y="3036939"/>
            <a:ext cx="1352546" cy="0"/>
          </a:xfrm>
          <a:prstGeom prst="straightConnector1">
            <a:avLst/>
          </a:prstGeom>
          <a:ln>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Rectangle 3">
            <a:extLst>
              <a:ext uri="{FF2B5EF4-FFF2-40B4-BE49-F238E27FC236}">
                <a16:creationId xmlns:a16="http://schemas.microsoft.com/office/drawing/2014/main" id="{1FBE9444-0CCF-407D-AFAD-5DD4063543E3}"/>
              </a:ext>
            </a:extLst>
          </p:cNvPr>
          <p:cNvSpPr txBox="1">
            <a:spLocks noChangeArrowheads="1"/>
          </p:cNvSpPr>
          <p:nvPr/>
        </p:nvSpPr>
        <p:spPr>
          <a:xfrm>
            <a:off x="587726" y="3682639"/>
            <a:ext cx="4766787" cy="2656613"/>
          </a:xfrm>
          <a:prstGeom prst="rect">
            <a:avLst/>
          </a:prstGeom>
          <a:ln>
            <a:solidFill>
              <a:srgbClr val="FF9900"/>
            </a:solidFill>
          </a:ln>
          <a:effectLst/>
          <a:scene3d>
            <a:camera prst="orthographicFront">
              <a:rot lat="0" lon="0" rev="0"/>
            </a:camera>
            <a:lightRig rig="contrasting" dir="t">
              <a:rot lat="0" lon="0" rev="1500000"/>
            </a:lightRig>
          </a:scene3d>
          <a:sp3d prstMaterial="metal">
            <a:bevelT w="88900" h="88900"/>
          </a:sp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Turnover more than 5 Crore;</a:t>
            </a:r>
          </a:p>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Normal Return (RET-1); </a:t>
            </a:r>
          </a:p>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to be filed Monthly;</a:t>
            </a:r>
          </a:p>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Payment of tax - Monthly;</a:t>
            </a:r>
          </a:p>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Turnover – B2B, B2C, </a:t>
            </a:r>
            <a:r>
              <a:rPr lang="en-IN" sz="1500" i="1" u="sng" dirty="0">
                <a:solidFill>
                  <a:srgbClr val="002060"/>
                </a:solidFill>
                <a:latin typeface="Tw Cen MT" panose="020B0602020104020603" pitchFamily="34" charset="0"/>
              </a:rPr>
              <a:t>Export, SEZ, Deemed Export, sales through e-commerce operator</a:t>
            </a:r>
            <a:r>
              <a:rPr lang="en-IN" sz="1500" dirty="0">
                <a:solidFill>
                  <a:srgbClr val="002060"/>
                </a:solidFill>
                <a:latin typeface="Tw Cen MT" panose="020B0602020104020603" pitchFamily="34" charset="0"/>
              </a:rPr>
              <a:t>; </a:t>
            </a:r>
          </a:p>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Offline utility – ANX1 and ANX 2</a:t>
            </a:r>
          </a:p>
          <a:p>
            <a:pPr marL="450000" indent="-457200" algn="just">
              <a:lnSpc>
                <a:spcPct val="100000"/>
              </a:lnSpc>
              <a:buNone/>
            </a:pPr>
            <a:endParaRPr lang="en-IN" sz="1500" dirty="0">
              <a:solidFill>
                <a:srgbClr val="002060"/>
              </a:solidFill>
              <a:latin typeface="Tw Cen MT" panose="020B0602020104020603" pitchFamily="34" charset="0"/>
            </a:endParaRPr>
          </a:p>
          <a:p>
            <a:pPr marL="450000" indent="-457200" algn="just">
              <a:lnSpc>
                <a:spcPct val="100000"/>
              </a:lnSpc>
              <a:buClr>
                <a:srgbClr val="FF0000"/>
              </a:buClr>
              <a:buSzPct val="80000"/>
              <a:buFont typeface="Webdings" pitchFamily="18" charset="2"/>
              <a:buChar char="4"/>
            </a:pPr>
            <a:endParaRPr lang="en-US" sz="1500" dirty="0">
              <a:solidFill>
                <a:srgbClr val="002060"/>
              </a:solidFill>
              <a:latin typeface="Tw Cen MT" panose="020B0602020104020603" pitchFamily="34" charset="0"/>
            </a:endParaRPr>
          </a:p>
          <a:p>
            <a:pPr marL="450000" indent="-457200" algn="just">
              <a:lnSpc>
                <a:spcPct val="100000"/>
              </a:lnSpc>
              <a:buFontTx/>
              <a:buNone/>
            </a:pPr>
            <a:endParaRPr lang="en-IN" sz="1500" dirty="0">
              <a:solidFill>
                <a:srgbClr val="002060"/>
              </a:solidFill>
              <a:latin typeface="Tw Cen MT" panose="020B0602020104020603" pitchFamily="34" charset="0"/>
            </a:endParaRPr>
          </a:p>
        </p:txBody>
      </p:sp>
      <p:sp>
        <p:nvSpPr>
          <p:cNvPr id="31" name="Rectangle 3">
            <a:extLst>
              <a:ext uri="{FF2B5EF4-FFF2-40B4-BE49-F238E27FC236}">
                <a16:creationId xmlns:a16="http://schemas.microsoft.com/office/drawing/2014/main" id="{60B2F2AB-D865-43EB-8E08-9A3EEB5EEA70}"/>
              </a:ext>
            </a:extLst>
          </p:cNvPr>
          <p:cNvSpPr txBox="1">
            <a:spLocks noChangeArrowheads="1"/>
          </p:cNvSpPr>
          <p:nvPr/>
        </p:nvSpPr>
        <p:spPr>
          <a:xfrm>
            <a:off x="6837487" y="3682640"/>
            <a:ext cx="4766787" cy="2656614"/>
          </a:xfrm>
          <a:prstGeom prst="rect">
            <a:avLst/>
          </a:prstGeom>
          <a:ln>
            <a:solidFill>
              <a:srgbClr val="FF9900"/>
            </a:solidFill>
          </a:ln>
          <a:effectLst/>
          <a:scene3d>
            <a:camera prst="orthographicFront">
              <a:rot lat="0" lon="0" rev="0"/>
            </a:camera>
            <a:lightRig rig="contrasting" dir="t">
              <a:rot lat="0" lon="0" rev="1500000"/>
            </a:lightRig>
          </a:scene3d>
          <a:sp3d prstMaterial="metal">
            <a:bevelT w="88900" h="88900"/>
          </a:sp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Turnover less than 5 Crore;</a:t>
            </a:r>
          </a:p>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2 Options – Sahaj (RET-2) and Sugam (RET-3);</a:t>
            </a:r>
          </a:p>
          <a:p>
            <a:pPr marL="735750" indent="-285750" algn="just">
              <a:lnSpc>
                <a:spcPct val="100000"/>
              </a:lnSpc>
              <a:buClr>
                <a:srgbClr val="FF0000"/>
              </a:buClr>
              <a:buSzPct val="80000"/>
            </a:pPr>
            <a:r>
              <a:rPr lang="en-IN" sz="1500" u="sng" dirty="0">
                <a:solidFill>
                  <a:srgbClr val="002060"/>
                </a:solidFill>
                <a:latin typeface="Tw Cen MT" panose="020B0602020104020603" pitchFamily="34" charset="0"/>
              </a:rPr>
              <a:t>Option</a:t>
            </a:r>
            <a:r>
              <a:rPr lang="en-IN" sz="1500" dirty="0">
                <a:solidFill>
                  <a:srgbClr val="002060"/>
                </a:solidFill>
                <a:latin typeface="Tw Cen MT" panose="020B0602020104020603" pitchFamily="34" charset="0"/>
              </a:rPr>
              <a:t> to file Quarterly Return;</a:t>
            </a:r>
          </a:p>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Payment of tax – Monthly; </a:t>
            </a:r>
          </a:p>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Turnover – Sahaj – Only B2C; </a:t>
            </a:r>
          </a:p>
          <a:p>
            <a:pPr marL="735750" indent="-285750" algn="just">
              <a:lnSpc>
                <a:spcPct val="100000"/>
              </a:lnSpc>
              <a:buClr>
                <a:srgbClr val="FF0000"/>
              </a:buClr>
              <a:buSzPct val="80000"/>
            </a:pPr>
            <a:r>
              <a:rPr lang="en-IN" sz="1500" dirty="0">
                <a:solidFill>
                  <a:srgbClr val="002060"/>
                </a:solidFill>
                <a:latin typeface="Tw Cen MT" panose="020B0602020104020603" pitchFamily="34" charset="0"/>
              </a:rPr>
              <a:t>Turnover – Sugam – Only B2B and B2C;</a:t>
            </a:r>
          </a:p>
          <a:p>
            <a:pPr marL="735750" indent="-285750" algn="just">
              <a:lnSpc>
                <a:spcPct val="100000"/>
              </a:lnSpc>
              <a:buClr>
                <a:srgbClr val="FF0000"/>
              </a:buClr>
              <a:buSzPct val="80000"/>
            </a:pPr>
            <a:endParaRPr lang="en-IN" sz="1500" dirty="0">
              <a:solidFill>
                <a:srgbClr val="002060"/>
              </a:solidFill>
              <a:latin typeface="Tw Cen MT" panose="020B0602020104020603" pitchFamily="34" charset="0"/>
            </a:endParaRPr>
          </a:p>
          <a:p>
            <a:pPr marL="450000" indent="-457200" algn="just">
              <a:lnSpc>
                <a:spcPct val="100000"/>
              </a:lnSpc>
              <a:buNone/>
            </a:pPr>
            <a:endParaRPr lang="en-IN" sz="1500" dirty="0">
              <a:solidFill>
                <a:srgbClr val="002060"/>
              </a:solidFill>
              <a:latin typeface="Tw Cen MT" panose="020B0602020104020603" pitchFamily="34" charset="0"/>
            </a:endParaRPr>
          </a:p>
          <a:p>
            <a:pPr marL="450000" indent="-457200" algn="just">
              <a:lnSpc>
                <a:spcPct val="100000"/>
              </a:lnSpc>
              <a:buClr>
                <a:srgbClr val="FF0000"/>
              </a:buClr>
              <a:buSzPct val="80000"/>
              <a:buFont typeface="Webdings" pitchFamily="18" charset="2"/>
              <a:buChar char="4"/>
            </a:pPr>
            <a:endParaRPr lang="en-US" sz="1500" dirty="0">
              <a:solidFill>
                <a:srgbClr val="002060"/>
              </a:solidFill>
              <a:latin typeface="Tw Cen MT" panose="020B0602020104020603" pitchFamily="34" charset="0"/>
            </a:endParaRPr>
          </a:p>
          <a:p>
            <a:pPr marL="450000" indent="-457200" algn="just">
              <a:lnSpc>
                <a:spcPct val="100000"/>
              </a:lnSpc>
              <a:buFontTx/>
              <a:buNone/>
            </a:pPr>
            <a:endParaRPr lang="en-IN" sz="1500" dirty="0">
              <a:solidFill>
                <a:srgbClr val="002060"/>
              </a:solidFill>
              <a:latin typeface="Tw Cen MT" panose="020B0602020104020603" pitchFamily="34" charset="0"/>
            </a:endParaRPr>
          </a:p>
        </p:txBody>
      </p:sp>
      <p:cxnSp>
        <p:nvCxnSpPr>
          <p:cNvPr id="32" name="Straight Arrow Connector 31">
            <a:extLst>
              <a:ext uri="{FF2B5EF4-FFF2-40B4-BE49-F238E27FC236}">
                <a16:creationId xmlns:a16="http://schemas.microsoft.com/office/drawing/2014/main" id="{534922B9-7460-4596-954C-7577129AD746}"/>
              </a:ext>
            </a:extLst>
          </p:cNvPr>
          <p:cNvCxnSpPr>
            <a:cxnSpLocks/>
          </p:cNvCxnSpPr>
          <p:nvPr/>
        </p:nvCxnSpPr>
        <p:spPr>
          <a:xfrm>
            <a:off x="2963008" y="3357062"/>
            <a:ext cx="0" cy="272823"/>
          </a:xfrm>
          <a:prstGeom prst="straightConnector1">
            <a:avLst/>
          </a:prstGeom>
          <a:ln>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DF522BC-8E22-450A-897A-B0472078FF97}"/>
              </a:ext>
            </a:extLst>
          </p:cNvPr>
          <p:cNvCxnSpPr>
            <a:cxnSpLocks/>
          </p:cNvCxnSpPr>
          <p:nvPr/>
        </p:nvCxnSpPr>
        <p:spPr>
          <a:xfrm>
            <a:off x="9196755" y="3357062"/>
            <a:ext cx="0" cy="272823"/>
          </a:xfrm>
          <a:prstGeom prst="straightConnector1">
            <a:avLst/>
          </a:prstGeom>
          <a:ln>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03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exagon 21">
            <a:extLst>
              <a:ext uri="{FF2B5EF4-FFF2-40B4-BE49-F238E27FC236}">
                <a16:creationId xmlns:a16="http://schemas.microsoft.com/office/drawing/2014/main" id="{EC8382B9-7A90-43D9-B8A1-9E8ED6BE6538}"/>
              </a:ext>
            </a:extLst>
          </p:cNvPr>
          <p:cNvSpPr/>
          <p:nvPr/>
        </p:nvSpPr>
        <p:spPr>
          <a:xfrm>
            <a:off x="10402386" y="0"/>
            <a:ext cx="1789614" cy="1384662"/>
          </a:xfrm>
          <a:prstGeom prst="hexagon">
            <a:avLst>
              <a:gd name="adj" fmla="val 36321"/>
              <a:gd name="vf" fmla="val 115470"/>
            </a:avLst>
          </a:prstGeom>
          <a:solidFill>
            <a:schemeClr val="accent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Tw Cen MT" panose="020B0602020104020603" pitchFamily="34" charset="0"/>
              </a:rPr>
              <a:t>Key Features</a:t>
            </a:r>
          </a:p>
        </p:txBody>
      </p:sp>
      <p:sp>
        <p:nvSpPr>
          <p:cNvPr id="26" name="Rectangle 2">
            <a:extLst>
              <a:ext uri="{FF2B5EF4-FFF2-40B4-BE49-F238E27FC236}">
                <a16:creationId xmlns:a16="http://schemas.microsoft.com/office/drawing/2014/main" id="{E1D80EC0-70DF-4D09-927D-AB76379A1021}"/>
              </a:ext>
            </a:extLst>
          </p:cNvPr>
          <p:cNvSpPr txBox="1">
            <a:spLocks noChangeArrowheads="1"/>
          </p:cNvSpPr>
          <p:nvPr/>
        </p:nvSpPr>
        <p:spPr>
          <a:xfrm>
            <a:off x="1049452" y="439496"/>
            <a:ext cx="4120425" cy="35151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accent2"/>
                </a:solidFill>
                <a:latin typeface="Tw Cen MT" panose="020B0602020104020603" pitchFamily="34" charset="0"/>
              </a:rPr>
              <a:t>NORMAL RETURNS (RET-1)</a:t>
            </a:r>
            <a:endParaRPr lang="en-IN" sz="1800" dirty="0">
              <a:solidFill>
                <a:schemeClr val="accent2"/>
              </a:solidFill>
              <a:latin typeface="Tw Cen MT" panose="020B0602020104020603" pitchFamily="34" charset="0"/>
            </a:endParaRPr>
          </a:p>
        </p:txBody>
      </p:sp>
      <p:sp>
        <p:nvSpPr>
          <p:cNvPr id="30" name="Rectangle 3">
            <a:extLst>
              <a:ext uri="{FF2B5EF4-FFF2-40B4-BE49-F238E27FC236}">
                <a16:creationId xmlns:a16="http://schemas.microsoft.com/office/drawing/2014/main" id="{1FBE9444-0CCF-407D-AFAD-5DD4063543E3}"/>
              </a:ext>
            </a:extLst>
          </p:cNvPr>
          <p:cNvSpPr txBox="1">
            <a:spLocks noChangeArrowheads="1"/>
          </p:cNvSpPr>
          <p:nvPr/>
        </p:nvSpPr>
        <p:spPr>
          <a:xfrm>
            <a:off x="1141642" y="888023"/>
            <a:ext cx="8793665" cy="5451229"/>
          </a:xfrm>
          <a:prstGeom prst="rect">
            <a:avLst/>
          </a:prstGeom>
          <a:ln>
            <a:solidFill>
              <a:srgbClr val="FF9900"/>
            </a:solidFill>
          </a:ln>
          <a:effectLst/>
          <a:scene3d>
            <a:camera prst="orthographicFront">
              <a:rot lat="0" lon="0" rev="0"/>
            </a:camera>
            <a:lightRig rig="contrasting" dir="t">
              <a:rot lat="0" lon="0" rev="1500000"/>
            </a:lightRig>
          </a:scene3d>
          <a:sp3d prstMaterial="metal">
            <a:bevelT w="88900" h="88900"/>
          </a:sp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NIL Return</a:t>
            </a:r>
            <a:r>
              <a:rPr lang="en-IN" sz="1500" b="1" dirty="0">
                <a:solidFill>
                  <a:srgbClr val="FF9900"/>
                </a:solidFill>
                <a:latin typeface="Tw Cen MT" panose="020B0602020104020603" pitchFamily="34" charset="0"/>
              </a:rPr>
              <a:t> </a:t>
            </a:r>
            <a:r>
              <a:rPr lang="en-IN" sz="1500" dirty="0">
                <a:solidFill>
                  <a:srgbClr val="002060"/>
                </a:solidFill>
                <a:latin typeface="Tw Cen MT" panose="020B0602020104020603" pitchFamily="34" charset="0"/>
              </a:rPr>
              <a:t>: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No purchase, No output tax liability – File NIL Return by sending </a:t>
            </a:r>
            <a:r>
              <a:rPr lang="en-IN" sz="1600" b="1" u="sng" dirty="0">
                <a:solidFill>
                  <a:srgbClr val="002060"/>
                </a:solidFill>
                <a:latin typeface="Tw Cen MT" panose="020B0602020104020603" pitchFamily="34" charset="0"/>
              </a:rPr>
              <a:t>SMS;</a:t>
            </a:r>
          </a:p>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Continuous UPLOADING of invoices - Possible</a:t>
            </a:r>
            <a:r>
              <a:rPr lang="en-IN" sz="1500" dirty="0">
                <a:solidFill>
                  <a:srgbClr val="002060"/>
                </a:solidFill>
                <a:latin typeface="Tw Cen MT" panose="020B0602020104020603" pitchFamily="34" charset="0"/>
              </a:rPr>
              <a:t>: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upload invoices anytime during month;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Liability will be auto populated;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Invoices shall be visible to Recipient in “</a:t>
            </a:r>
            <a:r>
              <a:rPr lang="en-IN" sz="1600" u="sng" dirty="0">
                <a:solidFill>
                  <a:srgbClr val="002060"/>
                </a:solidFill>
                <a:latin typeface="Tw Cen MT" panose="020B0602020104020603" pitchFamily="34" charset="0"/>
              </a:rPr>
              <a:t>viewing facility</a:t>
            </a:r>
            <a:r>
              <a:rPr lang="en-IN" sz="1600" dirty="0">
                <a:solidFill>
                  <a:srgbClr val="002060"/>
                </a:solidFill>
                <a:latin typeface="Tw Cen MT" panose="020B0602020104020603" pitchFamily="34" charset="0"/>
              </a:rPr>
              <a:t>”;</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Recipient can see filing status of supplier return – </a:t>
            </a:r>
            <a:r>
              <a:rPr lang="en-IN" sz="1600" u="sng" dirty="0">
                <a:solidFill>
                  <a:srgbClr val="002060"/>
                </a:solidFill>
                <a:latin typeface="Tw Cen MT" panose="020B0602020104020603" pitchFamily="34" charset="0"/>
              </a:rPr>
              <a:t>can view if liability is not discharged</a:t>
            </a:r>
            <a:r>
              <a:rPr lang="en-IN" sz="1600" dirty="0">
                <a:solidFill>
                  <a:srgbClr val="002060"/>
                </a:solidFill>
                <a:latin typeface="Tw Cen MT" panose="020B0602020104020603" pitchFamily="34" charset="0"/>
              </a:rPr>
              <a:t>;</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Invoices uploaded up to 10</a:t>
            </a:r>
            <a:r>
              <a:rPr lang="en-IN" sz="1600" baseline="30000" dirty="0">
                <a:solidFill>
                  <a:srgbClr val="002060"/>
                </a:solidFill>
                <a:latin typeface="Tw Cen MT" panose="020B0602020104020603" pitchFamily="34" charset="0"/>
              </a:rPr>
              <a:t>th</a:t>
            </a:r>
            <a:r>
              <a:rPr lang="en-IN" sz="1600" dirty="0">
                <a:solidFill>
                  <a:srgbClr val="002060"/>
                </a:solidFill>
                <a:latin typeface="Tw Cen MT" panose="020B0602020104020603" pitchFamily="34" charset="0"/>
              </a:rPr>
              <a:t> of succeeding month available as credit to Recipient – Recent insertion of Rule 36(4) in CGST Rules, 2017,Notification 49/ Dated 9.10.2019 – </a:t>
            </a:r>
            <a:r>
              <a:rPr lang="en-IN" sz="1600" u="sng" dirty="0">
                <a:solidFill>
                  <a:srgbClr val="002060"/>
                </a:solidFill>
                <a:latin typeface="Tw Cen MT" panose="020B0602020104020603" pitchFamily="34" charset="0"/>
              </a:rPr>
              <a:t>Benefit to Recipient Circular No 123/42/2019-GST Dated11.11.2019</a:t>
            </a:r>
            <a:r>
              <a:rPr lang="en-IN" sz="1600" dirty="0">
                <a:solidFill>
                  <a:srgbClr val="002060"/>
                </a:solidFill>
                <a:latin typeface="Tw Cen MT" panose="020B0602020104020603" pitchFamily="34" charset="0"/>
              </a:rPr>
              <a:t>;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Self admitted liability for invoices uploaded – if return not filed;</a:t>
            </a:r>
          </a:p>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ACTION by Recipient</a:t>
            </a:r>
            <a:r>
              <a:rPr lang="en-IN" sz="1500" dirty="0">
                <a:solidFill>
                  <a:srgbClr val="002060"/>
                </a:solidFill>
                <a:latin typeface="Tw Cen MT" panose="020B0602020104020603" pitchFamily="34" charset="0"/>
              </a:rPr>
              <a:t> :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Realtime view of ITC on portal – Recipient will be benefited;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Recipient to TAKE ACTION - </a:t>
            </a:r>
            <a:r>
              <a:rPr lang="en-IN" sz="1600" u="sng" dirty="0">
                <a:solidFill>
                  <a:srgbClr val="002060"/>
                </a:solidFill>
                <a:latin typeface="Tw Cen MT" panose="020B0602020104020603" pitchFamily="34" charset="0"/>
              </a:rPr>
              <a:t>Accept, Reject or Pending</a:t>
            </a:r>
            <a:r>
              <a:rPr lang="en-IN" sz="1600" dirty="0">
                <a:solidFill>
                  <a:srgbClr val="002060"/>
                </a:solidFill>
                <a:latin typeface="Tw Cen MT" panose="020B0602020104020603" pitchFamily="34" charset="0"/>
              </a:rPr>
              <a:t>;</a:t>
            </a:r>
          </a:p>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Unidirectional FLOW of document</a:t>
            </a:r>
            <a:r>
              <a:rPr lang="en-IN" sz="1500" dirty="0">
                <a:solidFill>
                  <a:srgbClr val="002060"/>
                </a:solidFill>
                <a:latin typeface="Tw Cen MT" panose="020B0602020104020603" pitchFamily="34" charset="0"/>
              </a:rPr>
              <a:t> :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Only invoices/DN uploaded by supplier shall be valid document for ITC;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ITC availed on invoice/DN not uploaded shall be called “Missing Invoices”;</a:t>
            </a:r>
          </a:p>
          <a:p>
            <a:pPr marL="450000" indent="-457200" algn="just">
              <a:lnSpc>
                <a:spcPct val="100000"/>
              </a:lnSpc>
              <a:buNone/>
            </a:pPr>
            <a:endParaRPr lang="en-IN" sz="1500" dirty="0">
              <a:solidFill>
                <a:srgbClr val="002060"/>
              </a:solidFill>
              <a:latin typeface="Tw Cen MT" panose="020B0602020104020603" pitchFamily="34" charset="0"/>
            </a:endParaRPr>
          </a:p>
          <a:p>
            <a:pPr marL="450000" indent="-457200" algn="just">
              <a:lnSpc>
                <a:spcPct val="100000"/>
              </a:lnSpc>
              <a:buClr>
                <a:srgbClr val="FF0000"/>
              </a:buClr>
              <a:buSzPct val="80000"/>
              <a:buFont typeface="Webdings" pitchFamily="18" charset="2"/>
              <a:buChar char="4"/>
            </a:pPr>
            <a:endParaRPr lang="en-US" sz="1500" dirty="0">
              <a:solidFill>
                <a:srgbClr val="002060"/>
              </a:solidFill>
              <a:latin typeface="Tw Cen MT" panose="020B0602020104020603" pitchFamily="34" charset="0"/>
            </a:endParaRPr>
          </a:p>
          <a:p>
            <a:pPr marL="450000" indent="-457200" algn="just">
              <a:lnSpc>
                <a:spcPct val="100000"/>
              </a:lnSpc>
              <a:buFontTx/>
              <a:buNone/>
            </a:pPr>
            <a:endParaRPr lang="en-IN" sz="1500" dirty="0">
              <a:solidFill>
                <a:srgbClr val="002060"/>
              </a:solidFill>
              <a:latin typeface="Tw Cen MT" panose="020B0602020104020603" pitchFamily="34" charset="0"/>
            </a:endParaRPr>
          </a:p>
        </p:txBody>
      </p:sp>
    </p:spTree>
    <p:extLst>
      <p:ext uri="{BB962C8B-B14F-4D97-AF65-F5344CB8AC3E}">
        <p14:creationId xmlns:p14="http://schemas.microsoft.com/office/powerpoint/2010/main" val="1883374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exagon 21">
            <a:extLst>
              <a:ext uri="{FF2B5EF4-FFF2-40B4-BE49-F238E27FC236}">
                <a16:creationId xmlns:a16="http://schemas.microsoft.com/office/drawing/2014/main" id="{EC8382B9-7A90-43D9-B8A1-9E8ED6BE6538}"/>
              </a:ext>
            </a:extLst>
          </p:cNvPr>
          <p:cNvSpPr/>
          <p:nvPr/>
        </p:nvSpPr>
        <p:spPr>
          <a:xfrm>
            <a:off x="10402386" y="0"/>
            <a:ext cx="1789614" cy="1384662"/>
          </a:xfrm>
          <a:prstGeom prst="hexagon">
            <a:avLst>
              <a:gd name="adj" fmla="val 36321"/>
              <a:gd name="vf" fmla="val 115470"/>
            </a:avLst>
          </a:prstGeom>
          <a:solidFill>
            <a:schemeClr val="accent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Tw Cen MT" panose="020B0602020104020603" pitchFamily="34" charset="0"/>
              </a:rPr>
              <a:t>Key Features</a:t>
            </a:r>
          </a:p>
        </p:txBody>
      </p:sp>
      <p:sp>
        <p:nvSpPr>
          <p:cNvPr id="30" name="Rectangle 3">
            <a:extLst>
              <a:ext uri="{FF2B5EF4-FFF2-40B4-BE49-F238E27FC236}">
                <a16:creationId xmlns:a16="http://schemas.microsoft.com/office/drawing/2014/main" id="{1FBE9444-0CCF-407D-AFAD-5DD4063543E3}"/>
              </a:ext>
            </a:extLst>
          </p:cNvPr>
          <p:cNvSpPr txBox="1">
            <a:spLocks noChangeArrowheads="1"/>
          </p:cNvSpPr>
          <p:nvPr/>
        </p:nvSpPr>
        <p:spPr>
          <a:xfrm>
            <a:off x="1141642" y="888023"/>
            <a:ext cx="8793665" cy="5451229"/>
          </a:xfrm>
          <a:prstGeom prst="rect">
            <a:avLst/>
          </a:prstGeom>
          <a:ln>
            <a:solidFill>
              <a:srgbClr val="FF9900"/>
            </a:solidFill>
          </a:ln>
          <a:effectLst/>
          <a:scene3d>
            <a:camera prst="orthographicFront">
              <a:rot lat="0" lon="0" rev="0"/>
            </a:camera>
            <a:lightRig rig="contrasting" dir="t">
              <a:rot lat="0" lon="0" rev="1500000"/>
            </a:lightRig>
          </a:scene3d>
          <a:sp3d prstMaterial="metal">
            <a:bevelT w="88900" h="88900"/>
          </a:sp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Offline TOOL </a:t>
            </a:r>
            <a:r>
              <a:rPr lang="en-IN" sz="1500" dirty="0">
                <a:solidFill>
                  <a:srgbClr val="002060"/>
                </a:solidFill>
                <a:latin typeface="Tw Cen MT" panose="020B0602020104020603" pitchFamily="34" charset="0"/>
              </a:rPr>
              <a:t>: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Offline Tool – with limited functionality released for testing</a:t>
            </a:r>
            <a:r>
              <a:rPr lang="en-IN" sz="1600" b="1" u="sng" dirty="0">
                <a:solidFill>
                  <a:srgbClr val="002060"/>
                </a:solidFill>
                <a:latin typeface="Tw Cen MT" panose="020B0602020104020603" pitchFamily="34" charset="0"/>
              </a:rPr>
              <a:t>;</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Easy to use tool - bridges the TP’s Accounting Software with GSTN portal</a:t>
            </a:r>
            <a:r>
              <a:rPr lang="en-IN" sz="1600" b="1" u="sng" dirty="0">
                <a:solidFill>
                  <a:srgbClr val="002060"/>
                </a:solidFill>
                <a:latin typeface="Tw Cen MT" panose="020B0602020104020603" pitchFamily="34" charset="0"/>
              </a:rPr>
              <a:t>;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Tool - Uploads invoices/DN/CN data as well as reconcile/match ITC;</a:t>
            </a:r>
          </a:p>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LOCKING of Invoices</a:t>
            </a:r>
            <a:r>
              <a:rPr lang="en-IN" sz="1500" dirty="0">
                <a:solidFill>
                  <a:srgbClr val="002060"/>
                </a:solidFill>
                <a:latin typeface="Tw Cen MT" panose="020B0602020104020603" pitchFamily="34" charset="0"/>
              </a:rPr>
              <a:t>: </a:t>
            </a:r>
          </a:p>
          <a:p>
            <a:pPr marL="1192950" lvl="1" indent="-285750" algn="just">
              <a:lnSpc>
                <a:spcPct val="100000"/>
              </a:lnSpc>
              <a:buClr>
                <a:srgbClr val="FF0000"/>
              </a:buClr>
              <a:buSzPct val="80000"/>
            </a:pPr>
            <a:r>
              <a:rPr lang="en-IN" sz="1600" b="1" dirty="0">
                <a:solidFill>
                  <a:srgbClr val="002060"/>
                </a:solidFill>
                <a:latin typeface="Tw Cen MT" panose="020B0602020104020603" pitchFamily="34" charset="0"/>
              </a:rPr>
              <a:t>HANDSHAKE</a:t>
            </a:r>
            <a:r>
              <a:rPr lang="en-IN" sz="1600" dirty="0">
                <a:solidFill>
                  <a:srgbClr val="002060"/>
                </a:solidFill>
                <a:latin typeface="Tw Cen MT" panose="020B0602020104020603" pitchFamily="34" charset="0"/>
              </a:rPr>
              <a:t> between the recipient and supplier – indicates acceptance of transaction;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Invoices “accepted” by recipient shall be locked;</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Deemed Locking – presumed for invoices </a:t>
            </a:r>
            <a:r>
              <a:rPr lang="en-IN" sz="1600" u="sng" dirty="0">
                <a:solidFill>
                  <a:srgbClr val="002060"/>
                </a:solidFill>
                <a:latin typeface="Tw Cen MT" panose="020B0602020104020603" pitchFamily="34" charset="0"/>
              </a:rPr>
              <a:t>not rejected or not kept pending</a:t>
            </a:r>
            <a:r>
              <a:rPr lang="en-IN" sz="1600" dirty="0">
                <a:solidFill>
                  <a:srgbClr val="002060"/>
                </a:solidFill>
                <a:latin typeface="Tw Cen MT" panose="020B0602020104020603" pitchFamily="34" charset="0"/>
              </a:rPr>
              <a:t>;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Locked invoices </a:t>
            </a:r>
            <a:r>
              <a:rPr lang="en-IN" sz="1600" u="sng" dirty="0">
                <a:solidFill>
                  <a:srgbClr val="002060"/>
                </a:solidFill>
                <a:latin typeface="Tw Cen MT" panose="020B0602020104020603" pitchFamily="34" charset="0"/>
              </a:rPr>
              <a:t>can’t be amended</a:t>
            </a:r>
            <a:r>
              <a:rPr lang="en-IN" sz="1600" dirty="0">
                <a:solidFill>
                  <a:srgbClr val="002060"/>
                </a:solidFill>
                <a:latin typeface="Tw Cen MT" panose="020B0602020104020603" pitchFamily="34" charset="0"/>
              </a:rPr>
              <a:t> by supplier – CN/DN will be mandatory;</a:t>
            </a:r>
          </a:p>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UNLOCKING of Invoice </a:t>
            </a:r>
            <a:r>
              <a:rPr lang="en-IN" sz="1500" b="1" dirty="0">
                <a:solidFill>
                  <a:srgbClr val="002060"/>
                </a:solidFill>
                <a:latin typeface="Tw Cen MT" panose="020B0602020104020603" pitchFamily="34" charset="0"/>
              </a:rPr>
              <a:t>:</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Wrongly locked invoice can be unlocked only by Recipient – calls for reversal of ITC;</a:t>
            </a:r>
            <a:endParaRPr lang="en-IN" sz="1800" b="1" dirty="0">
              <a:solidFill>
                <a:schemeClr val="accent2"/>
              </a:solidFill>
              <a:latin typeface="Tw Cen MT" panose="020B0602020104020603" pitchFamily="34" charset="0"/>
            </a:endParaRPr>
          </a:p>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REJECTING invoices</a:t>
            </a:r>
            <a:r>
              <a:rPr lang="en-IN" sz="1500" dirty="0">
                <a:solidFill>
                  <a:srgbClr val="002060"/>
                </a:solidFill>
                <a:latin typeface="Tw Cen MT" panose="020B0602020104020603" pitchFamily="34" charset="0"/>
              </a:rPr>
              <a:t>: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Recipient can reject invoices not pertaining to his GSTIN; </a:t>
            </a:r>
          </a:p>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PENDING Invoices</a:t>
            </a:r>
            <a:r>
              <a:rPr lang="en-IN" sz="1500" dirty="0">
                <a:solidFill>
                  <a:srgbClr val="002060"/>
                </a:solidFill>
                <a:latin typeface="Tw Cen MT" panose="020B0602020104020603" pitchFamily="34" charset="0"/>
              </a:rPr>
              <a:t> :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Supply not received OR need of amendment in Invoice OR not able to decide for time being, the recipient can keep the invoice as </a:t>
            </a:r>
            <a:r>
              <a:rPr lang="en-IN" sz="1600" u="sng" dirty="0">
                <a:solidFill>
                  <a:srgbClr val="002060"/>
                </a:solidFill>
                <a:latin typeface="Tw Cen MT" panose="020B0602020104020603" pitchFamily="34" charset="0"/>
              </a:rPr>
              <a:t>pending </a:t>
            </a:r>
            <a:r>
              <a:rPr lang="en-IN" sz="1600" dirty="0">
                <a:solidFill>
                  <a:srgbClr val="002060"/>
                </a:solidFill>
                <a:latin typeface="Tw Cen MT" panose="020B0602020104020603" pitchFamily="34" charset="0"/>
              </a:rPr>
              <a:t>on the portal;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Pending invoices shall flow to Recipient for acceptance / rejection in future tax period; </a:t>
            </a:r>
          </a:p>
          <a:p>
            <a:pPr marL="450000" indent="-457200" algn="just">
              <a:lnSpc>
                <a:spcPct val="100000"/>
              </a:lnSpc>
              <a:buNone/>
            </a:pPr>
            <a:endParaRPr lang="en-IN" sz="1500" dirty="0">
              <a:solidFill>
                <a:srgbClr val="002060"/>
              </a:solidFill>
              <a:latin typeface="Tw Cen MT" panose="020B0602020104020603" pitchFamily="34" charset="0"/>
            </a:endParaRPr>
          </a:p>
          <a:p>
            <a:pPr marL="450000" indent="-457200" algn="just">
              <a:lnSpc>
                <a:spcPct val="100000"/>
              </a:lnSpc>
              <a:buClr>
                <a:srgbClr val="FF0000"/>
              </a:buClr>
              <a:buSzPct val="80000"/>
              <a:buFont typeface="Webdings" pitchFamily="18" charset="2"/>
              <a:buChar char="4"/>
            </a:pPr>
            <a:endParaRPr lang="en-US" sz="1500" dirty="0">
              <a:solidFill>
                <a:srgbClr val="002060"/>
              </a:solidFill>
              <a:latin typeface="Tw Cen MT" panose="020B0602020104020603" pitchFamily="34" charset="0"/>
            </a:endParaRPr>
          </a:p>
          <a:p>
            <a:pPr marL="450000" indent="-457200" algn="just">
              <a:lnSpc>
                <a:spcPct val="100000"/>
              </a:lnSpc>
              <a:buFontTx/>
              <a:buNone/>
            </a:pPr>
            <a:endParaRPr lang="en-IN" sz="1500" dirty="0">
              <a:solidFill>
                <a:srgbClr val="002060"/>
              </a:solidFill>
              <a:latin typeface="Tw Cen MT" panose="020B0602020104020603" pitchFamily="34" charset="0"/>
            </a:endParaRPr>
          </a:p>
        </p:txBody>
      </p:sp>
      <p:sp>
        <p:nvSpPr>
          <p:cNvPr id="7" name="Rectangle 2">
            <a:extLst>
              <a:ext uri="{FF2B5EF4-FFF2-40B4-BE49-F238E27FC236}">
                <a16:creationId xmlns:a16="http://schemas.microsoft.com/office/drawing/2014/main" id="{CEFB6D3A-809E-4752-AE1F-C8B5165E46AE}"/>
              </a:ext>
            </a:extLst>
          </p:cNvPr>
          <p:cNvSpPr txBox="1">
            <a:spLocks noChangeArrowheads="1"/>
          </p:cNvSpPr>
          <p:nvPr/>
        </p:nvSpPr>
        <p:spPr>
          <a:xfrm>
            <a:off x="1049452" y="439496"/>
            <a:ext cx="4120425" cy="35151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accent2"/>
                </a:solidFill>
                <a:latin typeface="Tw Cen MT" panose="020B0602020104020603" pitchFamily="34" charset="0"/>
              </a:rPr>
              <a:t>NORMAL RETURNS (RET-1)</a:t>
            </a:r>
            <a:endParaRPr lang="en-IN" sz="1800" dirty="0">
              <a:solidFill>
                <a:schemeClr val="accent2"/>
              </a:solidFill>
              <a:latin typeface="Tw Cen MT" panose="020B0602020104020603" pitchFamily="34" charset="0"/>
            </a:endParaRPr>
          </a:p>
        </p:txBody>
      </p:sp>
    </p:spTree>
    <p:extLst>
      <p:ext uri="{BB962C8B-B14F-4D97-AF65-F5344CB8AC3E}">
        <p14:creationId xmlns:p14="http://schemas.microsoft.com/office/powerpoint/2010/main" val="83263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exagon 21">
            <a:extLst>
              <a:ext uri="{FF2B5EF4-FFF2-40B4-BE49-F238E27FC236}">
                <a16:creationId xmlns:a16="http://schemas.microsoft.com/office/drawing/2014/main" id="{EC8382B9-7A90-43D9-B8A1-9E8ED6BE6538}"/>
              </a:ext>
            </a:extLst>
          </p:cNvPr>
          <p:cNvSpPr/>
          <p:nvPr/>
        </p:nvSpPr>
        <p:spPr>
          <a:xfrm>
            <a:off x="10402386" y="0"/>
            <a:ext cx="1789614" cy="1384662"/>
          </a:xfrm>
          <a:prstGeom prst="hexagon">
            <a:avLst>
              <a:gd name="adj" fmla="val 36321"/>
              <a:gd name="vf" fmla="val 115470"/>
            </a:avLst>
          </a:prstGeom>
          <a:solidFill>
            <a:schemeClr val="accent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Tw Cen MT" panose="020B0602020104020603" pitchFamily="34" charset="0"/>
              </a:rPr>
              <a:t>Key Features</a:t>
            </a:r>
          </a:p>
        </p:txBody>
      </p:sp>
      <p:sp>
        <p:nvSpPr>
          <p:cNvPr id="30" name="Rectangle 3">
            <a:extLst>
              <a:ext uri="{FF2B5EF4-FFF2-40B4-BE49-F238E27FC236}">
                <a16:creationId xmlns:a16="http://schemas.microsoft.com/office/drawing/2014/main" id="{1FBE9444-0CCF-407D-AFAD-5DD4063543E3}"/>
              </a:ext>
            </a:extLst>
          </p:cNvPr>
          <p:cNvSpPr txBox="1">
            <a:spLocks noChangeArrowheads="1"/>
          </p:cNvSpPr>
          <p:nvPr/>
        </p:nvSpPr>
        <p:spPr>
          <a:xfrm>
            <a:off x="1141642" y="888023"/>
            <a:ext cx="8969512" cy="5451229"/>
          </a:xfrm>
          <a:prstGeom prst="rect">
            <a:avLst/>
          </a:prstGeom>
          <a:ln>
            <a:solidFill>
              <a:srgbClr val="FF9900"/>
            </a:solidFill>
          </a:ln>
          <a:effectLst/>
          <a:scene3d>
            <a:camera prst="orthographicFront">
              <a:rot lat="0" lon="0" rev="0"/>
            </a:camera>
            <a:lightRig rig="contrasting" dir="t">
              <a:rot lat="0" lon="0" rev="1500000"/>
            </a:lightRig>
          </a:scene3d>
          <a:sp3d prstMaterial="metal">
            <a:bevelT w="88900" h="88900"/>
          </a:sp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AMENDMENT of Invoices</a:t>
            </a:r>
            <a:r>
              <a:rPr lang="en-IN" sz="1500" dirty="0">
                <a:solidFill>
                  <a:srgbClr val="002060"/>
                </a:solidFill>
                <a:latin typeface="Tw Cen MT" panose="020B0602020104020603" pitchFamily="34" charset="0"/>
              </a:rPr>
              <a:t>: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Invoices not locked by Recipient – Amendment possible</a:t>
            </a:r>
            <a:r>
              <a:rPr lang="en-IN" sz="1600" b="1" u="sng" dirty="0">
                <a:solidFill>
                  <a:srgbClr val="002060"/>
                </a:solidFill>
                <a:latin typeface="Tw Cen MT" panose="020B0602020104020603" pitchFamily="34" charset="0"/>
              </a:rPr>
              <a:t>;</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IT facility to link Invoice and CN – so that Excess ITC is not availed by Recipient;</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CN - Change in liability of Supplier will mandate reversal of ITC to Recipient;</a:t>
            </a:r>
          </a:p>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HSN</a:t>
            </a:r>
            <a:r>
              <a:rPr lang="en-IN" sz="1500" dirty="0">
                <a:solidFill>
                  <a:srgbClr val="002060"/>
                </a:solidFill>
                <a:latin typeface="Tw Cen MT" panose="020B0602020104020603" pitchFamily="34" charset="0"/>
              </a:rPr>
              <a:t>: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Inbuilt logic in system to report error in HSN;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Multiple HSN and various rate of tax in single invoice – can be uploaded using tool; </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Tool has functionality to suggest HSN based on discerption of supply; </a:t>
            </a:r>
          </a:p>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PAYMENT of Liability</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Invoices reported in subsequent tax period return – liability shall be summarised period wise;</a:t>
            </a:r>
          </a:p>
          <a:p>
            <a:pPr marL="1650150" lvl="2" indent="-285750" algn="just">
              <a:lnSpc>
                <a:spcPct val="100000"/>
              </a:lnSpc>
              <a:buClr>
                <a:srgbClr val="FF0000"/>
              </a:buClr>
              <a:buSzPct val="80000"/>
            </a:pPr>
            <a:r>
              <a:rPr lang="en-IN" sz="1400" i="1" dirty="0">
                <a:solidFill>
                  <a:srgbClr val="002060"/>
                </a:solidFill>
                <a:latin typeface="Tw Cen MT" panose="020B0602020104020603" pitchFamily="34" charset="0"/>
              </a:rPr>
              <a:t>April invoice reported in September – Liability of April and Sept will be shown separately – single payment can be made; </a:t>
            </a:r>
          </a:p>
          <a:p>
            <a:pPr marL="1650150" lvl="2" indent="-285750" algn="just">
              <a:lnSpc>
                <a:spcPct val="100000"/>
              </a:lnSpc>
              <a:buClr>
                <a:srgbClr val="FF0000"/>
              </a:buClr>
              <a:buSzPct val="80000"/>
            </a:pPr>
            <a:r>
              <a:rPr lang="en-IN" sz="1400" i="1" dirty="0">
                <a:solidFill>
                  <a:srgbClr val="002060"/>
                </a:solidFill>
                <a:latin typeface="Tw Cen MT" panose="020B0602020104020603" pitchFamily="34" charset="0"/>
              </a:rPr>
              <a:t>Interest computation under section 50 – automatic;</a:t>
            </a:r>
          </a:p>
          <a:p>
            <a:pPr marL="1650150" lvl="2" indent="-285750" algn="just">
              <a:lnSpc>
                <a:spcPct val="100000"/>
              </a:lnSpc>
              <a:buClr>
                <a:srgbClr val="FF0000"/>
              </a:buClr>
              <a:buSzPct val="80000"/>
            </a:pPr>
            <a:r>
              <a:rPr lang="en-IN" sz="1400" i="1" dirty="0">
                <a:solidFill>
                  <a:srgbClr val="002060"/>
                </a:solidFill>
                <a:latin typeface="Tw Cen MT" panose="020B0602020104020603" pitchFamily="34" charset="0"/>
              </a:rPr>
              <a:t>After filing of return – invoice of April month shall be clubbed with information pertaining to April;</a:t>
            </a:r>
            <a:endParaRPr lang="en-IN" sz="1400" i="1" dirty="0">
              <a:solidFill>
                <a:schemeClr val="accent2"/>
              </a:solidFill>
              <a:latin typeface="Tw Cen MT" panose="020B0602020104020603" pitchFamily="34" charset="0"/>
            </a:endParaRPr>
          </a:p>
          <a:p>
            <a:pPr marL="735750" indent="-285750" algn="just">
              <a:lnSpc>
                <a:spcPct val="100000"/>
              </a:lnSpc>
              <a:buClr>
                <a:srgbClr val="FF0000"/>
              </a:buClr>
              <a:buSzPct val="80000"/>
            </a:pPr>
            <a:r>
              <a:rPr lang="en-IN" sz="1500" b="1" dirty="0">
                <a:solidFill>
                  <a:schemeClr val="accent2"/>
                </a:solidFill>
                <a:latin typeface="Tw Cen MT" panose="020B0602020104020603" pitchFamily="34" charset="0"/>
              </a:rPr>
              <a:t>Amendment Return – Amendment of missing invoice</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Facility to file </a:t>
            </a:r>
            <a:r>
              <a:rPr lang="en-IN" sz="1600" u="sng" dirty="0">
                <a:solidFill>
                  <a:srgbClr val="002060"/>
                </a:solidFill>
                <a:latin typeface="Tw Cen MT" panose="020B0602020104020603" pitchFamily="34" charset="0"/>
              </a:rPr>
              <a:t>two</a:t>
            </a:r>
            <a:r>
              <a:rPr lang="en-IN" sz="1600" dirty="0">
                <a:solidFill>
                  <a:srgbClr val="002060"/>
                </a:solidFill>
                <a:latin typeface="Tw Cen MT" panose="020B0602020104020603" pitchFamily="34" charset="0"/>
              </a:rPr>
              <a:t> amendment returns – within period specified u/s 39(9);</a:t>
            </a:r>
          </a:p>
          <a:p>
            <a:pPr marL="1192950" lvl="1" indent="-285750" algn="just">
              <a:lnSpc>
                <a:spcPct val="100000"/>
              </a:lnSpc>
              <a:buClr>
                <a:srgbClr val="FF0000"/>
              </a:buClr>
              <a:buSzPct val="80000"/>
            </a:pPr>
            <a:r>
              <a:rPr lang="en-IN" sz="1600" dirty="0">
                <a:solidFill>
                  <a:srgbClr val="002060"/>
                </a:solidFill>
                <a:latin typeface="Tw Cen MT" panose="020B0602020104020603" pitchFamily="34" charset="0"/>
              </a:rPr>
              <a:t>Reporting of missing invoices in subsequent tax period is amendment return – TP to be careful in reporting invoices – completeness and correctness check is advised;</a:t>
            </a:r>
          </a:p>
          <a:p>
            <a:pPr marL="735750" indent="-285750" algn="just">
              <a:lnSpc>
                <a:spcPct val="100000"/>
              </a:lnSpc>
              <a:buClr>
                <a:srgbClr val="FF0000"/>
              </a:buClr>
              <a:buSzPct val="80000"/>
            </a:pPr>
            <a:endParaRPr lang="en-IN" sz="1600" dirty="0">
              <a:solidFill>
                <a:srgbClr val="002060"/>
              </a:solidFill>
              <a:latin typeface="Tw Cen MT" panose="020B0602020104020603" pitchFamily="34" charset="0"/>
            </a:endParaRPr>
          </a:p>
          <a:p>
            <a:pPr marL="450000" indent="-457200" algn="just">
              <a:lnSpc>
                <a:spcPct val="100000"/>
              </a:lnSpc>
              <a:buNone/>
            </a:pPr>
            <a:endParaRPr lang="en-IN" sz="1500" dirty="0">
              <a:solidFill>
                <a:srgbClr val="002060"/>
              </a:solidFill>
              <a:latin typeface="Tw Cen MT" panose="020B0602020104020603" pitchFamily="34" charset="0"/>
            </a:endParaRPr>
          </a:p>
          <a:p>
            <a:pPr marL="450000" indent="-457200" algn="just">
              <a:lnSpc>
                <a:spcPct val="100000"/>
              </a:lnSpc>
              <a:buClr>
                <a:srgbClr val="FF0000"/>
              </a:buClr>
              <a:buSzPct val="80000"/>
              <a:buFont typeface="Webdings" pitchFamily="18" charset="2"/>
              <a:buChar char="4"/>
            </a:pPr>
            <a:endParaRPr lang="en-US" sz="1500" dirty="0">
              <a:solidFill>
                <a:srgbClr val="002060"/>
              </a:solidFill>
              <a:latin typeface="Tw Cen MT" panose="020B0602020104020603" pitchFamily="34" charset="0"/>
            </a:endParaRPr>
          </a:p>
          <a:p>
            <a:pPr marL="450000" indent="-457200" algn="just">
              <a:lnSpc>
                <a:spcPct val="100000"/>
              </a:lnSpc>
              <a:buFontTx/>
              <a:buNone/>
            </a:pPr>
            <a:endParaRPr lang="en-IN" sz="1500" dirty="0">
              <a:solidFill>
                <a:srgbClr val="002060"/>
              </a:solidFill>
              <a:latin typeface="Tw Cen MT" panose="020B0602020104020603" pitchFamily="34" charset="0"/>
            </a:endParaRPr>
          </a:p>
        </p:txBody>
      </p:sp>
      <p:sp>
        <p:nvSpPr>
          <p:cNvPr id="7" name="Rectangle 2">
            <a:extLst>
              <a:ext uri="{FF2B5EF4-FFF2-40B4-BE49-F238E27FC236}">
                <a16:creationId xmlns:a16="http://schemas.microsoft.com/office/drawing/2014/main" id="{2DCDB8FB-EDCA-4351-AE0E-8E2E8761B6CF}"/>
              </a:ext>
            </a:extLst>
          </p:cNvPr>
          <p:cNvSpPr txBox="1">
            <a:spLocks noChangeArrowheads="1"/>
          </p:cNvSpPr>
          <p:nvPr/>
        </p:nvSpPr>
        <p:spPr>
          <a:xfrm>
            <a:off x="1049452" y="439496"/>
            <a:ext cx="4120425" cy="35151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accent2"/>
                </a:solidFill>
                <a:latin typeface="Tw Cen MT" panose="020B0602020104020603" pitchFamily="34" charset="0"/>
              </a:rPr>
              <a:t>NORMAL RETURNS (RET-1)</a:t>
            </a:r>
            <a:endParaRPr lang="en-IN" sz="1800" dirty="0">
              <a:solidFill>
                <a:schemeClr val="accent2"/>
              </a:solidFill>
              <a:latin typeface="Tw Cen MT" panose="020B0602020104020603" pitchFamily="34" charset="0"/>
            </a:endParaRPr>
          </a:p>
        </p:txBody>
      </p:sp>
    </p:spTree>
    <p:extLst>
      <p:ext uri="{BB962C8B-B14F-4D97-AF65-F5344CB8AC3E}">
        <p14:creationId xmlns:p14="http://schemas.microsoft.com/office/powerpoint/2010/main" val="157412479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on Boardroom">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2973</TotalTime>
  <Words>3240</Words>
  <Application>Microsoft Office PowerPoint</Application>
  <PresentationFormat>Widescreen</PresentationFormat>
  <Paragraphs>475</Paragraphs>
  <Slides>41</Slides>
  <Notes>8</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41</vt:i4>
      </vt:variant>
    </vt:vector>
  </HeadingPairs>
  <TitlesOfParts>
    <vt:vector size="58" baseType="lpstr">
      <vt:lpstr>Arial</vt:lpstr>
      <vt:lpstr>Bookman Old Style</vt:lpstr>
      <vt:lpstr>Calibri</vt:lpstr>
      <vt:lpstr>Calibri Light</vt:lpstr>
      <vt:lpstr>Century Gothic</vt:lpstr>
      <vt:lpstr>gothic sans-serif</vt:lpstr>
      <vt:lpstr>Rockwell</vt:lpstr>
      <vt:lpstr>Symbol</vt:lpstr>
      <vt:lpstr>Times New Roman</vt:lpstr>
      <vt:lpstr>Tw Cen MT</vt:lpstr>
      <vt:lpstr>Vani</vt:lpstr>
      <vt:lpstr>Webdings</vt:lpstr>
      <vt:lpstr>Wingdings</vt:lpstr>
      <vt:lpstr>Wingdings 3</vt:lpstr>
      <vt:lpstr>Office Theme</vt:lpstr>
      <vt:lpstr>1_Office Theme</vt:lpstr>
      <vt:lpstr>Ion Boardroom</vt:lpstr>
      <vt:lpstr>PowerPoint Presentation</vt:lpstr>
      <vt:lpstr>PowerPoint Presentation</vt:lpstr>
      <vt:lpstr>PowerPoint Presentation</vt:lpstr>
      <vt:lpstr>“Those who don’t know history are destined to repeat it”                                                                ….....Edmond Burke.</vt:lpstr>
      <vt:lpstr>New Returns….01.04.2020...  ANX 1 and ANX 2 Statements  Matching Tool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Well begun is half done.                                                                 ….....Aristotle.</vt:lpstr>
      <vt:lpstr>Brief History of e Way Bill</vt:lpstr>
      <vt:lpstr>One Year of  e-Way Bill Journey 01.04.2018 to 31.03.2019</vt:lpstr>
      <vt:lpstr>E Way Bill Update _August 2019</vt:lpstr>
      <vt:lpstr>E Way Bill Update _August 2019</vt:lpstr>
      <vt:lpstr>E Way Bill Update _August 2019</vt:lpstr>
      <vt:lpstr>E Way Bill Update _August 2019</vt:lpstr>
      <vt:lpstr>Analytics with e Way Bill</vt:lpstr>
      <vt:lpstr>e-Invoicing….. </vt:lpstr>
      <vt:lpstr>PowerPoint Presentation</vt:lpstr>
      <vt:lpstr>PowerPoint Presentation</vt:lpstr>
      <vt:lpstr>PowerPoint Presentation</vt:lpstr>
      <vt:lpstr>PowerPoint Presentation</vt:lpstr>
      <vt:lpstr>Benefits of Proposed IRN System</vt:lpstr>
      <vt:lpstr>PowerPoint Presentation</vt:lpstr>
      <vt:lpstr>PowerPoint Presentation</vt:lpstr>
      <vt:lpstr>PowerPoint Presentation</vt:lpstr>
      <vt:lpstr>Schematic Flow-IRN</vt:lpstr>
      <vt:lpstr>PowerPoint Presentation</vt:lpstr>
      <vt:lpstr>PowerPoint Presentation</vt:lpstr>
      <vt:lpstr>Online Refunds.                                                                 </vt:lpstr>
      <vt:lpstr>PowerPoint Presentation</vt:lpstr>
      <vt:lpstr>Online  Refunds</vt:lpstr>
      <vt:lpstr>PowerPoint Presentation</vt:lpstr>
      <vt:lpstr>Forms</vt:lpstr>
      <vt:lpstr>REFUND WORKFLOW -RFD-01</vt:lpstr>
      <vt:lpstr>     “Success is no accident.it is hard work, perseverance, learning, studying, sacrifice and most of all, love of what you are doing or learning to do”.           ………Pele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Mukesh Shah</dc:creator>
  <cp:lastModifiedBy>user09919@kagov2.onmicrosoft.com</cp:lastModifiedBy>
  <cp:revision>269</cp:revision>
  <dcterms:created xsi:type="dcterms:W3CDTF">2019-01-01T12:31:53Z</dcterms:created>
  <dcterms:modified xsi:type="dcterms:W3CDTF">2019-12-11T08:59:10Z</dcterms:modified>
</cp:coreProperties>
</file>