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72"/>
  </p:notesMasterIdLst>
  <p:sldIdLst>
    <p:sldId id="256" r:id="rId2"/>
    <p:sldId id="367" r:id="rId3"/>
    <p:sldId id="279" r:id="rId4"/>
    <p:sldId id="329" r:id="rId5"/>
    <p:sldId id="310" r:id="rId6"/>
    <p:sldId id="311" r:id="rId7"/>
    <p:sldId id="312" r:id="rId8"/>
    <p:sldId id="318" r:id="rId9"/>
    <p:sldId id="320" r:id="rId10"/>
    <p:sldId id="280" r:id="rId11"/>
    <p:sldId id="282" r:id="rId12"/>
    <p:sldId id="322" r:id="rId13"/>
    <p:sldId id="323" r:id="rId14"/>
    <p:sldId id="325" r:id="rId15"/>
    <p:sldId id="331" r:id="rId16"/>
    <p:sldId id="351" r:id="rId17"/>
    <p:sldId id="364" r:id="rId18"/>
    <p:sldId id="352" r:id="rId19"/>
    <p:sldId id="330" r:id="rId20"/>
    <p:sldId id="326" r:id="rId21"/>
    <p:sldId id="354" r:id="rId22"/>
    <p:sldId id="362" r:id="rId23"/>
    <p:sldId id="365" r:id="rId24"/>
    <p:sldId id="366" r:id="rId25"/>
    <p:sldId id="355" r:id="rId26"/>
    <p:sldId id="356" r:id="rId27"/>
    <p:sldId id="363" r:id="rId28"/>
    <p:sldId id="358" r:id="rId29"/>
    <p:sldId id="353" r:id="rId30"/>
    <p:sldId id="327" r:id="rId31"/>
    <p:sldId id="328" r:id="rId32"/>
    <p:sldId id="283" r:id="rId33"/>
    <p:sldId id="332" r:id="rId34"/>
    <p:sldId id="284" r:id="rId35"/>
    <p:sldId id="313" r:id="rId36"/>
    <p:sldId id="314" r:id="rId37"/>
    <p:sldId id="334" r:id="rId38"/>
    <p:sldId id="286" r:id="rId39"/>
    <p:sldId id="316" r:id="rId40"/>
    <p:sldId id="321" r:id="rId41"/>
    <p:sldId id="335" r:id="rId42"/>
    <p:sldId id="265" r:id="rId43"/>
    <p:sldId id="267" r:id="rId44"/>
    <p:sldId id="268" r:id="rId45"/>
    <p:sldId id="269" r:id="rId46"/>
    <p:sldId id="271" r:id="rId47"/>
    <p:sldId id="336" r:id="rId48"/>
    <p:sldId id="337" r:id="rId49"/>
    <p:sldId id="266" r:id="rId50"/>
    <p:sldId id="272" r:id="rId51"/>
    <p:sldId id="274" r:id="rId52"/>
    <p:sldId id="338" r:id="rId53"/>
    <p:sldId id="339" r:id="rId54"/>
    <p:sldId id="340" r:id="rId55"/>
    <p:sldId id="341" r:id="rId56"/>
    <p:sldId id="342" r:id="rId57"/>
    <p:sldId id="343" r:id="rId58"/>
    <p:sldId id="275" r:id="rId59"/>
    <p:sldId id="344" r:id="rId60"/>
    <p:sldId id="276" r:id="rId61"/>
    <p:sldId id="277" r:id="rId62"/>
    <p:sldId id="345" r:id="rId63"/>
    <p:sldId id="346" r:id="rId64"/>
    <p:sldId id="285" r:id="rId65"/>
    <p:sldId id="347" r:id="rId66"/>
    <p:sldId id="348" r:id="rId67"/>
    <p:sldId id="360" r:id="rId68"/>
    <p:sldId id="361" r:id="rId69"/>
    <p:sldId id="349" r:id="rId70"/>
    <p:sldId id="350"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5C8BCF-2173-4929-8200-CBF1A2B3FDB1}" type="datetimeFigureOut">
              <a:rPr lang="en-US" smtClean="0"/>
              <a:t>6/29/2019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FD3D79-B037-4085-B73F-CABB4DA593EA}" type="slidenum">
              <a:rPr lang="en-US" smtClean="0"/>
              <a:t>‹#›</a:t>
            </a:fld>
            <a:endParaRPr lang="en-US"/>
          </a:p>
        </p:txBody>
      </p:sp>
    </p:spTree>
    <p:extLst>
      <p:ext uri="{BB962C8B-B14F-4D97-AF65-F5344CB8AC3E}">
        <p14:creationId xmlns:p14="http://schemas.microsoft.com/office/powerpoint/2010/main" val="285948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19225" y="813566"/>
            <a:ext cx="8915399" cy="2262781"/>
          </a:xfrm>
        </p:spPr>
        <p:txBody>
          <a:bodyPr anchor="b">
            <a:normAutofit/>
          </a:bodyPr>
          <a:lstStyle>
            <a:lvl1pPr>
              <a:defRPr sz="3600">
                <a:latin typeface="Cambria" panose="02040503050406030204" pitchFamily="18" charset="0"/>
                <a:ea typeface="Cambria" panose="020405030504060302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19224" y="4042936"/>
            <a:ext cx="8915399" cy="1126283"/>
          </a:xfrm>
        </p:spPr>
        <p:txBody>
          <a:bodyPr anchor="t">
            <a:normAutofit/>
          </a:bodyPr>
          <a:lstStyle>
            <a:lvl1pPr marL="0" indent="0" algn="l">
              <a:buNone/>
              <a:defRPr sz="2400">
                <a:solidFill>
                  <a:schemeClr val="tx1">
                    <a:lumMod val="65000"/>
                    <a:lumOff val="35000"/>
                  </a:schemeClr>
                </a:solidFill>
                <a:latin typeface="Cambria" panose="02040503050406030204" pitchFamily="18" charset="0"/>
                <a:ea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3403394982"/>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2310172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EA7B0B-B9AE-4CC7-82BA-239EA0CDB9A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2013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259721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EA7B0B-B9AE-4CC7-82BA-239EA0CDB9A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9335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504048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1156108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284828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16625" y="512462"/>
            <a:ext cx="8911687" cy="1280890"/>
          </a:xfrm>
        </p:spPr>
        <p:txBody>
          <a:bodyPr>
            <a:normAutofit/>
          </a:bodyPr>
          <a:lstStyle>
            <a:lvl1pPr>
              <a:defRPr sz="3400" u="sng">
                <a:latin typeface="Cambria" panose="02040503050406030204" pitchFamily="18" charset="0"/>
                <a:ea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712912" y="2070398"/>
            <a:ext cx="8915400" cy="3777622"/>
          </a:xfrm>
        </p:spPr>
        <p:txBody>
          <a:bodyPr>
            <a:normAutofit/>
          </a:bodyPr>
          <a:lstStyle>
            <a:lvl1pPr marL="342900" indent="-342900">
              <a:lnSpc>
                <a:spcPct val="150000"/>
              </a:lnSpc>
              <a:spcBef>
                <a:spcPts val="0"/>
              </a:spcBef>
              <a:buFont typeface="Wingdings" panose="05000000000000000000" pitchFamily="2" charset="2"/>
              <a:buChar char="Ø"/>
              <a:defRPr sz="2400">
                <a:solidFill>
                  <a:schemeClr val="tx1"/>
                </a:solidFill>
                <a:latin typeface="Cambria" panose="02040503050406030204" pitchFamily="18" charset="0"/>
                <a:ea typeface="Cambria" panose="02040503050406030204" pitchFamily="18" charset="0"/>
              </a:defRPr>
            </a:lvl1pPr>
            <a:lvl2pPr marL="742950" indent="-285750">
              <a:lnSpc>
                <a:spcPct val="150000"/>
              </a:lnSpc>
              <a:spcBef>
                <a:spcPts val="0"/>
              </a:spcBef>
              <a:buFont typeface="Wingdings" panose="05000000000000000000" pitchFamily="2" charset="2"/>
              <a:buChar char="Ø"/>
              <a:defRPr sz="2400">
                <a:solidFill>
                  <a:schemeClr val="tx1"/>
                </a:solidFill>
                <a:latin typeface="Cambria" panose="02040503050406030204" pitchFamily="18" charset="0"/>
                <a:ea typeface="Cambria" panose="02040503050406030204" pitchFamily="18" charset="0"/>
              </a:defRPr>
            </a:lvl2pPr>
            <a:lvl3pPr marL="1143000" indent="-228600">
              <a:lnSpc>
                <a:spcPct val="150000"/>
              </a:lnSpc>
              <a:spcBef>
                <a:spcPts val="0"/>
              </a:spcBef>
              <a:buFont typeface="Wingdings" panose="05000000000000000000" pitchFamily="2" charset="2"/>
              <a:buChar char="Ø"/>
              <a:defRPr sz="2400">
                <a:solidFill>
                  <a:schemeClr val="tx1"/>
                </a:solidFill>
                <a:latin typeface="Cambria" panose="02040503050406030204" pitchFamily="18" charset="0"/>
                <a:ea typeface="Cambria" panose="02040503050406030204" pitchFamily="18" charset="0"/>
              </a:defRPr>
            </a:lvl3pPr>
            <a:lvl4pPr marL="1600200" indent="-228600">
              <a:lnSpc>
                <a:spcPct val="150000"/>
              </a:lnSpc>
              <a:spcBef>
                <a:spcPts val="0"/>
              </a:spcBef>
              <a:buFont typeface="Wingdings" panose="05000000000000000000" pitchFamily="2" charset="2"/>
              <a:buChar char="Ø"/>
              <a:defRPr sz="2400">
                <a:solidFill>
                  <a:schemeClr val="tx1"/>
                </a:solidFill>
                <a:latin typeface="Cambria" panose="02040503050406030204" pitchFamily="18" charset="0"/>
                <a:ea typeface="Cambria" panose="02040503050406030204" pitchFamily="18" charset="0"/>
              </a:defRPr>
            </a:lvl4pPr>
            <a:lvl5pPr marL="2057400" indent="-228600">
              <a:lnSpc>
                <a:spcPct val="150000"/>
              </a:lnSpc>
              <a:spcBef>
                <a:spcPts val="0"/>
              </a:spcBef>
              <a:buFont typeface="Wingdings" panose="05000000000000000000" pitchFamily="2" charset="2"/>
              <a:buChar char="Ø"/>
              <a:defRPr sz="2400">
                <a:solidFill>
                  <a:schemeClr val="tx1"/>
                </a:solidFill>
                <a:latin typeface="Cambria" panose="02040503050406030204" pitchFamily="18" charset="0"/>
                <a:ea typeface="Cambria" panose="020405030504060302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40333063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363FB9-7400-4E72-85AD-E2A9F06ACB49}" type="datetimeFigureOut">
              <a:rPr lang="en-US" smtClean="0"/>
              <a:t>6/29/2019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394977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95822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363FB9-7400-4E72-85AD-E2A9F06ACB49}" type="datetimeFigureOut">
              <a:rPr lang="en-US" smtClean="0"/>
              <a:t>6/29/2019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191447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363FB9-7400-4E72-85AD-E2A9F06ACB49}" type="datetimeFigureOut">
              <a:rPr lang="en-US" smtClean="0"/>
              <a:t>6/29/2019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114887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63FB9-7400-4E72-85AD-E2A9F06ACB49}" type="datetimeFigureOut">
              <a:rPr lang="en-US" smtClean="0"/>
              <a:t>6/29/2019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2723808204"/>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2172894495"/>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63FB9-7400-4E72-85AD-E2A9F06ACB49}" type="datetimeFigureOut">
              <a:rPr lang="en-US" smtClean="0"/>
              <a:t>6/29/2019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EA7B0B-B9AE-4CC7-82BA-239EA0CDB9A1}" type="slidenum">
              <a:rPr lang="en-US" smtClean="0"/>
              <a:t>‹#›</a:t>
            </a:fld>
            <a:endParaRPr lang="en-US"/>
          </a:p>
        </p:txBody>
      </p:sp>
    </p:spTree>
    <p:extLst>
      <p:ext uri="{BB962C8B-B14F-4D97-AF65-F5344CB8AC3E}">
        <p14:creationId xmlns:p14="http://schemas.microsoft.com/office/powerpoint/2010/main" val="414048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363FB9-7400-4E72-85AD-E2A9F06ACB49}" type="datetimeFigureOut">
              <a:rPr lang="en-US" smtClean="0"/>
              <a:t>6/29/2019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EA7B0B-B9AE-4CC7-82BA-239EA0CDB9A1}" type="slidenum">
              <a:rPr lang="en-US" smtClean="0"/>
              <a:t>‹#›</a:t>
            </a:fld>
            <a:endParaRPr lang="en-US"/>
          </a:p>
        </p:txBody>
      </p:sp>
    </p:spTree>
    <p:extLst>
      <p:ext uri="{BB962C8B-B14F-4D97-AF65-F5344CB8AC3E}">
        <p14:creationId xmlns:p14="http://schemas.microsoft.com/office/powerpoint/2010/main" val="421833580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xguru.in/income-tax/poem-guidelines-applies-company-turnover-rs-50-crores-year.html"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www.business-standard.com/search?type=news&amp;q=cbdt"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xguru.in/income-tax/guiding-principles-determination-place-effective-management-poem-company.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xguru.in/income-tax/guiding-principles-determination-place-effective-management-poem-company.html"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mailto:Vishnu@vishnudaya.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7541" y="888643"/>
            <a:ext cx="8915399" cy="1274326"/>
          </a:xfrm>
        </p:spPr>
        <p:txBody>
          <a:bodyPr>
            <a:normAutofit/>
          </a:bodyPr>
          <a:lstStyle/>
          <a:p>
            <a:pPr algn="ctr"/>
            <a:r>
              <a:rPr lang="en-IN" u="sng" dirty="0" smtClean="0"/>
              <a:t>FILING OF TAX RETURNS FOR NON RESIDENTS- ISSUES</a:t>
            </a:r>
            <a:endParaRPr lang="en-IN" u="sng" dirty="0"/>
          </a:p>
        </p:txBody>
      </p:sp>
      <p:sp>
        <p:nvSpPr>
          <p:cNvPr id="5" name="Subtitle 2"/>
          <p:cNvSpPr txBox="1">
            <a:spLocks/>
          </p:cNvSpPr>
          <p:nvPr/>
        </p:nvSpPr>
        <p:spPr>
          <a:xfrm>
            <a:off x="2017060" y="3588864"/>
            <a:ext cx="8027894" cy="255059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2400" kern="1200">
                <a:solidFill>
                  <a:schemeClr val="tx1">
                    <a:lumMod val="65000"/>
                    <a:lumOff val="35000"/>
                  </a:schemeClr>
                </a:solidFill>
                <a:latin typeface="Cambria" panose="02040503050406030204" pitchFamily="18" charset="0"/>
                <a:ea typeface="Cambria" panose="02040503050406030204" pitchFamily="18" charset="0"/>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lnSpc>
                <a:spcPct val="90000"/>
              </a:lnSpc>
              <a:spcBef>
                <a:spcPts val="600"/>
              </a:spcBef>
            </a:pPr>
            <a:r>
              <a:rPr lang="en-GB" b="1" dirty="0" smtClean="0">
                <a:solidFill>
                  <a:schemeClr val="tx1"/>
                </a:solidFill>
              </a:rPr>
              <a:t>Vishnu Daya &amp; Co LLP</a:t>
            </a:r>
          </a:p>
          <a:p>
            <a:pPr algn="ctr">
              <a:lnSpc>
                <a:spcPct val="90000"/>
              </a:lnSpc>
              <a:spcBef>
                <a:spcPts val="600"/>
              </a:spcBef>
            </a:pPr>
            <a:r>
              <a:rPr lang="en-GB" b="1" dirty="0" smtClean="0">
                <a:solidFill>
                  <a:schemeClr val="tx1"/>
                </a:solidFill>
              </a:rPr>
              <a:t>Chartered Accountants</a:t>
            </a:r>
          </a:p>
          <a:p>
            <a:pPr algn="ctr"/>
            <a:r>
              <a:rPr lang="en-US" sz="1800" dirty="0" smtClean="0">
                <a:solidFill>
                  <a:schemeClr val="tx1"/>
                </a:solidFill>
              </a:rPr>
              <a:t>Address: </a:t>
            </a:r>
            <a:r>
              <a:rPr lang="en-GB" sz="1800" dirty="0" smtClean="0">
                <a:solidFill>
                  <a:schemeClr val="tx1"/>
                </a:solidFill>
              </a:rPr>
              <a:t>No. 337, 3rd Floor, </a:t>
            </a:r>
            <a:r>
              <a:rPr lang="en-GB" sz="1800" dirty="0" err="1" smtClean="0">
                <a:solidFill>
                  <a:schemeClr val="tx1"/>
                </a:solidFill>
              </a:rPr>
              <a:t>Karuna</a:t>
            </a:r>
            <a:r>
              <a:rPr lang="en-GB" sz="1800" dirty="0" smtClean="0">
                <a:solidFill>
                  <a:schemeClr val="tx1"/>
                </a:solidFill>
              </a:rPr>
              <a:t> Complex, </a:t>
            </a:r>
            <a:r>
              <a:rPr lang="en-GB" sz="1800" dirty="0" err="1" smtClean="0">
                <a:solidFill>
                  <a:schemeClr val="tx1"/>
                </a:solidFill>
              </a:rPr>
              <a:t>Sampige</a:t>
            </a:r>
            <a:r>
              <a:rPr lang="en-GB" sz="1800" dirty="0" smtClean="0">
                <a:solidFill>
                  <a:schemeClr val="tx1"/>
                </a:solidFill>
              </a:rPr>
              <a:t> Road, </a:t>
            </a:r>
            <a:r>
              <a:rPr lang="en-GB" sz="1800" dirty="0" err="1" smtClean="0">
                <a:solidFill>
                  <a:schemeClr val="tx1"/>
                </a:solidFill>
              </a:rPr>
              <a:t>Malleswaram</a:t>
            </a:r>
            <a:r>
              <a:rPr lang="en-GB" sz="1800" dirty="0" smtClean="0">
                <a:solidFill>
                  <a:schemeClr val="tx1"/>
                </a:solidFill>
              </a:rPr>
              <a:t>, Bangalore – 560003.</a:t>
            </a:r>
          </a:p>
          <a:p>
            <a:pPr algn="ctr"/>
            <a:r>
              <a:rPr lang="en-US" sz="1800" dirty="0" smtClean="0">
                <a:solidFill>
                  <a:schemeClr val="tx1"/>
                </a:solidFill>
              </a:rPr>
              <a:t>Phone:+91-08-23312779</a:t>
            </a:r>
            <a:endParaRPr lang="en-GB" sz="1800" dirty="0" smtClean="0">
              <a:solidFill>
                <a:schemeClr val="tx1"/>
              </a:solidFill>
            </a:endParaRPr>
          </a:p>
          <a:p>
            <a:pPr algn="ctr"/>
            <a:r>
              <a:rPr lang="en-US" sz="1800" dirty="0" smtClean="0">
                <a:solidFill>
                  <a:schemeClr val="tx1"/>
                </a:solidFill>
              </a:rPr>
              <a:t>www.vishnudaya.com</a:t>
            </a:r>
            <a:endParaRPr lang="en-GB" sz="1800" dirty="0" smtClean="0">
              <a:solidFill>
                <a:schemeClr val="tx1"/>
              </a:solidFill>
            </a:endParaRPr>
          </a:p>
          <a:p>
            <a:pPr algn="ctr">
              <a:lnSpc>
                <a:spcPct val="90000"/>
              </a:lnSpc>
              <a:spcBef>
                <a:spcPts val="600"/>
              </a:spcBef>
            </a:pPr>
            <a:endParaRPr lang="en-GB" sz="1800" dirty="0" smtClean="0">
              <a:solidFill>
                <a:schemeClr val="tx1"/>
              </a:solidFill>
              <a:latin typeface="+mj-lt"/>
            </a:endParaRPr>
          </a:p>
        </p:txBody>
      </p:sp>
    </p:spTree>
    <p:extLst>
      <p:ext uri="{BB962C8B-B14F-4D97-AF65-F5344CB8AC3E}">
        <p14:creationId xmlns:p14="http://schemas.microsoft.com/office/powerpoint/2010/main" val="2732959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10423" y="345036"/>
            <a:ext cx="8911687" cy="1280890"/>
          </a:xfrm>
        </p:spPr>
        <p:txBody>
          <a:bodyPr>
            <a:normAutofit/>
          </a:bodyPr>
          <a:lstStyle/>
          <a:p>
            <a:r>
              <a:rPr lang="en-US" dirty="0" smtClean="0"/>
              <a:t>Income deemed </a:t>
            </a:r>
            <a:r>
              <a:rPr lang="en-US" dirty="0"/>
              <a:t>to accrue or arise in India</a:t>
            </a:r>
            <a:r>
              <a:rPr lang="en-IN" dirty="0"/>
              <a:t/>
            </a:r>
            <a:br>
              <a:rPr lang="en-IN" dirty="0"/>
            </a:b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9897108"/>
              </p:ext>
            </p:extLst>
          </p:nvPr>
        </p:nvGraphicFramePr>
        <p:xfrm>
          <a:off x="1010423" y="1277434"/>
          <a:ext cx="10022541" cy="5674360"/>
        </p:xfrm>
        <a:graphic>
          <a:graphicData uri="http://schemas.openxmlformats.org/drawingml/2006/table">
            <a:tbl>
              <a:tblPr firstRow="1" bandRow="1">
                <a:tableStyleId>{5C22544A-7EE6-4342-B048-85BDC9FD1C3A}</a:tableStyleId>
              </a:tblPr>
              <a:tblGrid>
                <a:gridCol w="672354"/>
                <a:gridCol w="1963270"/>
                <a:gridCol w="7386917"/>
              </a:tblGrid>
              <a:tr h="370840">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Sl.No</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Section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deemed to accrue in India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412264">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1</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9(1)(</a:t>
                      </a:r>
                      <a:r>
                        <a:rPr lang="en-GB" sz="1800" kern="1200" dirty="0" err="1" smtClean="0">
                          <a:solidFill>
                            <a:schemeClr val="tx1"/>
                          </a:solidFill>
                          <a:effectLst/>
                          <a:latin typeface="Cambria" panose="02040503050406030204" pitchFamily="18" charset="0"/>
                          <a:ea typeface="Cambria" panose="02040503050406030204" pitchFamily="18" charset="0"/>
                          <a:cs typeface="+mn-cs"/>
                        </a:rPr>
                        <a:t>i</a:t>
                      </a:r>
                      <a:r>
                        <a:rPr lang="en-GB" sz="1800" kern="1200" dirty="0" smtClean="0">
                          <a:solidFill>
                            <a:schemeClr val="tx1"/>
                          </a:solidFill>
                          <a:effectLst/>
                          <a:latin typeface="Cambria" panose="02040503050406030204" pitchFamily="18" charset="0"/>
                          <a:ea typeface="Cambria" panose="02040503050406030204" pitchFamily="18" charset="0"/>
                          <a:cs typeface="+mn-cs"/>
                        </a:rPr>
                        <a:t>)</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Business Income, Professional Income, House Property Income, Capital Gains, Income from Other Sources</a:t>
                      </a: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2</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9(1)(ii)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 Any salary income, if it is earned in India</a:t>
                      </a: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45270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3</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9(1)(iii)</a:t>
                      </a: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Any salary payable by the Government to an Indian citizen for service outside India</a:t>
                      </a: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4</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9(1)(iv) </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Dividend paid by an Indian company outside India</a:t>
                      </a: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5</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9(1)(v) </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 Interest payable by Government, resident or non-resident</a:t>
                      </a: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6</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 9(1)(vi) </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 Royalty payable by Government, resident or non-resident except when it is connected to a  business o/I;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7</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9(1)(vii)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Fees for technical service payable by government, resident or non resident except when it is connected to a  business o/I;</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3686367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34287" y="286455"/>
            <a:ext cx="8911687" cy="1280890"/>
          </a:xfrm>
        </p:spPr>
        <p:txBody>
          <a:bodyPr/>
          <a:lstStyle/>
          <a:p>
            <a:r>
              <a:rPr lang="en-US" dirty="0" smtClean="0"/>
              <a:t>Return of Income</a:t>
            </a:r>
            <a:endParaRPr lang="en-GB" dirty="0"/>
          </a:p>
        </p:txBody>
      </p:sp>
      <p:sp>
        <p:nvSpPr>
          <p:cNvPr id="3" name="Content Placeholder 2"/>
          <p:cNvSpPr>
            <a:spLocks noGrp="1"/>
          </p:cNvSpPr>
          <p:nvPr>
            <p:ph idx="1"/>
          </p:nvPr>
        </p:nvSpPr>
        <p:spPr>
          <a:xfrm>
            <a:off x="1034287" y="1184477"/>
            <a:ext cx="9581683" cy="4700987"/>
          </a:xfrm>
        </p:spPr>
        <p:txBody>
          <a:bodyPr>
            <a:normAutofit fontScale="85000" lnSpcReduction="10000"/>
          </a:bodyPr>
          <a:lstStyle/>
          <a:p>
            <a:pPr algn="just">
              <a:lnSpc>
                <a:spcPct val="110000"/>
              </a:lnSpc>
              <a:spcBef>
                <a:spcPts val="0"/>
              </a:spcBef>
            </a:pPr>
            <a:r>
              <a:rPr lang="en-IN" sz="2600" dirty="0">
                <a:solidFill>
                  <a:schemeClr val="tx1"/>
                </a:solidFill>
              </a:rPr>
              <a:t>Under section 139 (1) of the Income Tax Act, every company or a firm is required to file the return of income within the due date. They are required to file the return whether they have any taxable income or not. </a:t>
            </a:r>
            <a:endParaRPr lang="en-IN" sz="2600" dirty="0" smtClean="0">
              <a:solidFill>
                <a:schemeClr val="tx1"/>
              </a:solidFill>
            </a:endParaRPr>
          </a:p>
          <a:p>
            <a:pPr marL="0" indent="0" algn="just">
              <a:lnSpc>
                <a:spcPct val="110000"/>
              </a:lnSpc>
              <a:spcBef>
                <a:spcPts val="0"/>
              </a:spcBef>
              <a:buNone/>
            </a:pPr>
            <a:endParaRPr lang="en-IN" sz="2600" dirty="0" smtClean="0">
              <a:solidFill>
                <a:schemeClr val="tx1"/>
              </a:solidFill>
            </a:endParaRPr>
          </a:p>
          <a:p>
            <a:pPr algn="just">
              <a:lnSpc>
                <a:spcPct val="110000"/>
              </a:lnSpc>
              <a:spcBef>
                <a:spcPts val="0"/>
              </a:spcBef>
            </a:pPr>
            <a:r>
              <a:rPr lang="en-IN" sz="2600" dirty="0" smtClean="0">
                <a:solidFill>
                  <a:schemeClr val="tx1"/>
                </a:solidFill>
              </a:rPr>
              <a:t>Definition </a:t>
            </a:r>
            <a:r>
              <a:rPr lang="en-IN" sz="2600" dirty="0">
                <a:solidFill>
                  <a:schemeClr val="tx1"/>
                </a:solidFill>
              </a:rPr>
              <a:t>of ‘Company’ in terms of section 2 (17) of the Income Tax Act, 1961(ITA), includes any body corporate incorporated by or under the laws of a country outside India. </a:t>
            </a:r>
            <a:endParaRPr lang="en-IN" sz="2600" dirty="0" smtClean="0">
              <a:solidFill>
                <a:schemeClr val="tx1"/>
              </a:solidFill>
            </a:endParaRPr>
          </a:p>
          <a:p>
            <a:pPr marL="0" indent="0" algn="just">
              <a:lnSpc>
                <a:spcPct val="110000"/>
              </a:lnSpc>
              <a:spcBef>
                <a:spcPts val="0"/>
              </a:spcBef>
              <a:buNone/>
            </a:pPr>
            <a:endParaRPr lang="en-IN" sz="2600" dirty="0" smtClean="0">
              <a:solidFill>
                <a:schemeClr val="tx1"/>
              </a:solidFill>
            </a:endParaRPr>
          </a:p>
          <a:p>
            <a:pPr algn="just">
              <a:lnSpc>
                <a:spcPct val="110000"/>
              </a:lnSpc>
              <a:spcBef>
                <a:spcPts val="0"/>
              </a:spcBef>
            </a:pPr>
            <a:r>
              <a:rPr lang="en-IN" sz="2600" dirty="0" smtClean="0">
                <a:solidFill>
                  <a:schemeClr val="tx1"/>
                </a:solidFill>
              </a:rPr>
              <a:t>Thus</a:t>
            </a:r>
            <a:r>
              <a:rPr lang="en-IN" sz="2600" dirty="0">
                <a:solidFill>
                  <a:schemeClr val="tx1"/>
                </a:solidFill>
              </a:rPr>
              <a:t>, a plain reading of section 139 (1) along with the definition of ‘Company’ makes it mandatory for all the Companies in the world to file their tax returns in India. However, this has to be read down to the extent that only those foreign companies having income in </a:t>
            </a:r>
            <a:r>
              <a:rPr lang="en-IN" sz="2600" dirty="0" smtClean="0">
                <a:solidFill>
                  <a:schemeClr val="tx1"/>
                </a:solidFill>
              </a:rPr>
              <a:t>India or having a POEM or Branch in India </a:t>
            </a:r>
            <a:r>
              <a:rPr lang="en-IN" sz="2600" dirty="0">
                <a:solidFill>
                  <a:schemeClr val="tx1"/>
                </a:solidFill>
              </a:rPr>
              <a:t>are required to file their return of income.</a:t>
            </a:r>
            <a:endParaRPr lang="en-GB" sz="2600" dirty="0">
              <a:solidFill>
                <a:schemeClr val="tx1"/>
              </a:solidFill>
            </a:endParaRPr>
          </a:p>
          <a:p>
            <a:pPr algn="just"/>
            <a:endParaRPr lang="en-GB" dirty="0">
              <a:solidFill>
                <a:schemeClr val="tx1"/>
              </a:solidFill>
            </a:endParaRPr>
          </a:p>
        </p:txBody>
      </p:sp>
    </p:spTree>
    <p:extLst>
      <p:ext uri="{BB962C8B-B14F-4D97-AF65-F5344CB8AC3E}">
        <p14:creationId xmlns:p14="http://schemas.microsoft.com/office/powerpoint/2010/main" val="9236205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7318" y="349055"/>
            <a:ext cx="9581683" cy="6064623"/>
          </a:xfrm>
        </p:spPr>
        <p:txBody>
          <a:bodyPr>
            <a:normAutofit fontScale="47500" lnSpcReduction="20000"/>
          </a:bodyPr>
          <a:lstStyle/>
          <a:p>
            <a:pPr marL="0" indent="0" algn="just">
              <a:lnSpc>
                <a:spcPct val="120000"/>
              </a:lnSpc>
              <a:buNone/>
            </a:pPr>
            <a:r>
              <a:rPr lang="en-IN" sz="3300" b="1" u="sng" dirty="0"/>
              <a:t>Filing of return </a:t>
            </a:r>
            <a:r>
              <a:rPr lang="en-IN" sz="3300" b="1" u="sng" dirty="0" smtClean="0"/>
              <a:t>-whose </a:t>
            </a:r>
            <a:r>
              <a:rPr lang="en-IN" sz="3300" b="1" u="sng" dirty="0"/>
              <a:t>income is taxable as per domestic law, but exempt as per </a:t>
            </a:r>
            <a:r>
              <a:rPr lang="en-IN" sz="3300" b="1" u="sng" dirty="0" smtClean="0"/>
              <a:t>DTAA</a:t>
            </a:r>
          </a:p>
          <a:p>
            <a:pPr marL="0" indent="0" algn="just">
              <a:buNone/>
            </a:pPr>
            <a:endParaRPr lang="en-IN" dirty="0" smtClean="0"/>
          </a:p>
          <a:p>
            <a:pPr indent="-288000" algn="just">
              <a:lnSpc>
                <a:spcPct val="160000"/>
              </a:lnSpc>
              <a:buFont typeface="Wingdings" panose="05000000000000000000" pitchFamily="2" charset="2"/>
              <a:buChar char="Ø"/>
            </a:pPr>
            <a:r>
              <a:rPr lang="en-IN" sz="3800" dirty="0" smtClean="0"/>
              <a:t>Section 90 (2) of ITA- once we have a treaty with the other country where the NR is taxable, then, the </a:t>
            </a:r>
            <a:r>
              <a:rPr lang="en-IN" sz="3800" dirty="0" err="1" smtClean="0"/>
              <a:t>assessee</a:t>
            </a:r>
            <a:r>
              <a:rPr lang="en-IN" sz="3800" dirty="0" smtClean="0"/>
              <a:t> to whom such agreement applies, can choose the Act to the extent they are more beneficial to that </a:t>
            </a:r>
            <a:r>
              <a:rPr lang="en-IN" sz="3800" dirty="0" err="1" smtClean="0"/>
              <a:t>assessee</a:t>
            </a:r>
            <a:r>
              <a:rPr lang="en-IN" sz="3800" dirty="0" smtClean="0"/>
              <a:t>. </a:t>
            </a:r>
          </a:p>
          <a:p>
            <a:pPr indent="-288000" algn="just">
              <a:lnSpc>
                <a:spcPct val="160000"/>
              </a:lnSpc>
              <a:buFont typeface="Wingdings" panose="05000000000000000000" pitchFamily="2" charset="2"/>
              <a:buChar char="Ø"/>
            </a:pPr>
            <a:r>
              <a:rPr lang="en-IN" sz="3800" dirty="0" smtClean="0"/>
              <a:t>By </a:t>
            </a:r>
            <a:r>
              <a:rPr lang="en-IN" sz="3800" dirty="0"/>
              <a:t>virtue of the treaty provisions, many foreign companies escape from taxes in India, though, as per the domestic law, they are clearly taxable in India. This aspect takes us to the question of requirement of filing of return by those companies, whose income is exempt by virtue of treaty provisions, but, taxable as per the ITA. </a:t>
            </a:r>
            <a:endParaRPr lang="en-IN" sz="3800" dirty="0" smtClean="0"/>
          </a:p>
          <a:p>
            <a:pPr indent="-288000" algn="just">
              <a:lnSpc>
                <a:spcPct val="160000"/>
              </a:lnSpc>
              <a:buFont typeface="Wingdings" panose="05000000000000000000" pitchFamily="2" charset="2"/>
              <a:buChar char="Ø"/>
            </a:pPr>
            <a:r>
              <a:rPr lang="en-IN" sz="3800" dirty="0"/>
              <a:t>I</a:t>
            </a:r>
            <a:r>
              <a:rPr lang="en-IN" sz="3800" dirty="0" smtClean="0"/>
              <a:t>t </a:t>
            </a:r>
            <a:r>
              <a:rPr lang="en-IN" sz="3800" dirty="0"/>
              <a:t>is held that the foreign company is not required to file the </a:t>
            </a:r>
            <a:r>
              <a:rPr lang="en-IN" sz="3800" dirty="0" smtClean="0"/>
              <a:t>return </a:t>
            </a:r>
            <a:r>
              <a:rPr lang="en-IN" sz="3800" dirty="0"/>
              <a:t>if their income is exempt due to treaty provisions, but, taxable as per ITA: </a:t>
            </a:r>
            <a:endParaRPr lang="en-IN" sz="3800" dirty="0" smtClean="0"/>
          </a:p>
          <a:p>
            <a:pPr lvl="0" indent="-288000" algn="just">
              <a:lnSpc>
                <a:spcPct val="160000"/>
              </a:lnSpc>
            </a:pPr>
            <a:r>
              <a:rPr lang="en-IN" sz="3800" i="1" dirty="0" err="1"/>
              <a:t>Vanenburg</a:t>
            </a:r>
            <a:r>
              <a:rPr lang="en-IN" sz="3800" i="1" dirty="0"/>
              <a:t> Group B.V, In re </a:t>
            </a:r>
            <a:r>
              <a:rPr lang="en-IN" sz="3800" dirty="0"/>
              <a:t>[2007] 159 Taxman 219 (AAR)</a:t>
            </a:r>
            <a:r>
              <a:rPr lang="en-IN" sz="3800" i="1" dirty="0"/>
              <a:t>; </a:t>
            </a:r>
            <a:endParaRPr lang="en-GB" sz="3800" dirty="0"/>
          </a:p>
          <a:p>
            <a:pPr lvl="0" indent="-288000" algn="just">
              <a:lnSpc>
                <a:spcPct val="160000"/>
              </a:lnSpc>
            </a:pPr>
            <a:r>
              <a:rPr lang="en-IN" sz="3800" i="1" dirty="0" err="1"/>
              <a:t>Factset</a:t>
            </a:r>
            <a:r>
              <a:rPr lang="en-IN" sz="3800" i="1" dirty="0"/>
              <a:t> Research Systems Inc., In re </a:t>
            </a:r>
            <a:r>
              <a:rPr lang="en-IN" sz="3800" dirty="0"/>
              <a:t>[2009] 182 Taxman 268 (AAR)</a:t>
            </a:r>
            <a:r>
              <a:rPr lang="en-IN" sz="3800" i="1" dirty="0"/>
              <a:t>; and </a:t>
            </a:r>
            <a:endParaRPr lang="en-GB" sz="3800" dirty="0"/>
          </a:p>
          <a:p>
            <a:pPr lvl="0" indent="-288000" algn="just">
              <a:lnSpc>
                <a:spcPct val="160000"/>
              </a:lnSpc>
            </a:pPr>
            <a:r>
              <a:rPr lang="en-IN" sz="3800" i="1" dirty="0"/>
              <a:t>Dow Agro Sciences Agricultural Products Ltd, In re </a:t>
            </a:r>
            <a:r>
              <a:rPr lang="en-IN" sz="3800" dirty="0"/>
              <a:t>[2016] 65 taxmann.com 245 (AAR</a:t>
            </a:r>
            <a:r>
              <a:rPr lang="en-IN" sz="3800" dirty="0" smtClean="0"/>
              <a:t>)</a:t>
            </a:r>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654337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619" y="413450"/>
            <a:ext cx="9581683" cy="6064623"/>
          </a:xfrm>
        </p:spPr>
        <p:txBody>
          <a:bodyPr>
            <a:normAutofit fontScale="47500" lnSpcReduction="20000"/>
          </a:bodyPr>
          <a:lstStyle/>
          <a:p>
            <a:pPr marL="0" indent="0" algn="just">
              <a:lnSpc>
                <a:spcPct val="170000"/>
              </a:lnSpc>
              <a:buNone/>
            </a:pPr>
            <a:r>
              <a:rPr lang="en-IN" sz="4000" dirty="0" smtClean="0"/>
              <a:t>In </a:t>
            </a:r>
            <a:r>
              <a:rPr lang="en-IN" sz="4000" dirty="0"/>
              <a:t>the following cases, it is held that the foreign company is required to file the return once their income is taxable as per ITA, even if finally exempt due to treaty provisions</a:t>
            </a:r>
            <a:r>
              <a:rPr lang="en-IN" sz="4000" dirty="0" smtClean="0"/>
              <a:t>:</a:t>
            </a:r>
          </a:p>
          <a:p>
            <a:pPr lvl="0" algn="just">
              <a:lnSpc>
                <a:spcPct val="170000"/>
              </a:lnSpc>
            </a:pPr>
            <a:r>
              <a:rPr lang="en-IN" sz="4000" i="1" dirty="0"/>
              <a:t>XYZ/ ABC Equity Fund v. CIT </a:t>
            </a:r>
            <a:r>
              <a:rPr lang="en-IN" sz="4000" dirty="0"/>
              <a:t>[2001] 116 Taxman 719 (AAR)</a:t>
            </a:r>
            <a:r>
              <a:rPr lang="en-IN" sz="4000" i="1" dirty="0"/>
              <a:t>; </a:t>
            </a:r>
            <a:endParaRPr lang="en-GB" sz="4000" dirty="0"/>
          </a:p>
          <a:p>
            <a:pPr lvl="0" algn="just">
              <a:lnSpc>
                <a:spcPct val="170000"/>
              </a:lnSpc>
            </a:pPr>
            <a:r>
              <a:rPr lang="en-IN" sz="4000" i="1" dirty="0"/>
              <a:t>VNU International B.V., In re </a:t>
            </a:r>
            <a:r>
              <a:rPr lang="en-IN" sz="4000" dirty="0"/>
              <a:t>[2011] 198 Taxman 454 (AAR)</a:t>
            </a:r>
            <a:r>
              <a:rPr lang="en-IN" sz="4000" i="1" dirty="0"/>
              <a:t>; </a:t>
            </a:r>
            <a:endParaRPr lang="en-GB" sz="4000" dirty="0"/>
          </a:p>
          <a:p>
            <a:pPr lvl="0" algn="just">
              <a:lnSpc>
                <a:spcPct val="170000"/>
              </a:lnSpc>
            </a:pPr>
            <a:r>
              <a:rPr lang="en-IN" sz="4000" i="1" dirty="0"/>
              <a:t>Deere &amp; Co., In re </a:t>
            </a:r>
            <a:r>
              <a:rPr lang="en-IN" sz="4000" dirty="0"/>
              <a:t>[2011] 11 taxmann.com 388 (AAR)</a:t>
            </a:r>
            <a:r>
              <a:rPr lang="en-IN" sz="4000" i="1" dirty="0"/>
              <a:t>; Castleton Investment Ltd., In re </a:t>
            </a:r>
            <a:r>
              <a:rPr lang="en-IN" sz="4000" dirty="0"/>
              <a:t>[2012] taxmann.com 150 (AAR); and</a:t>
            </a:r>
            <a:r>
              <a:rPr lang="en-IN" sz="4000" i="1" dirty="0"/>
              <a:t> </a:t>
            </a:r>
            <a:endParaRPr lang="en-GB" sz="4000" dirty="0"/>
          </a:p>
          <a:p>
            <a:pPr lvl="0" algn="just">
              <a:lnSpc>
                <a:spcPct val="170000"/>
              </a:lnSpc>
            </a:pPr>
            <a:r>
              <a:rPr lang="en-IN" sz="4000" i="1" dirty="0"/>
              <a:t>SmithKline Beecham Port Louis Ltd., In re </a:t>
            </a:r>
            <a:r>
              <a:rPr lang="en-IN" sz="4000" dirty="0"/>
              <a:t>[2012] taxmann.com 153 (AAR</a:t>
            </a:r>
            <a:r>
              <a:rPr lang="en-IN" sz="4000" dirty="0" smtClean="0"/>
              <a:t>)</a:t>
            </a:r>
          </a:p>
          <a:p>
            <a:pPr algn="just">
              <a:lnSpc>
                <a:spcPct val="170000"/>
              </a:lnSpc>
            </a:pPr>
            <a:r>
              <a:rPr lang="en-IN" sz="4000" smtClean="0"/>
              <a:t>It </a:t>
            </a:r>
            <a:r>
              <a:rPr lang="en-IN" sz="4000" dirty="0"/>
              <a:t>can also be noted that recently, based on information collated from withholding tax returns (Form 27Q) filed by Indian entities, etc., the Income Tax authorities have been issuing notices to foreign companies calling for the return of income in India</a:t>
            </a:r>
            <a:endParaRPr lang="en-GB" sz="4000" dirty="0"/>
          </a:p>
          <a:p>
            <a:pPr marL="0" indent="0">
              <a:lnSpc>
                <a:spcPct val="170000"/>
              </a:lnSpc>
              <a:buNone/>
            </a:pPr>
            <a:endParaRPr lang="en-GB" sz="4000" dirty="0"/>
          </a:p>
          <a:p>
            <a:pPr marL="0" indent="0">
              <a:buNone/>
            </a:pPr>
            <a:endParaRPr lang="en-GB"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803974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377" y="349055"/>
            <a:ext cx="9581683" cy="6064623"/>
          </a:xfrm>
        </p:spPr>
        <p:txBody>
          <a:bodyPr>
            <a:normAutofit/>
          </a:bodyPr>
          <a:lstStyle/>
          <a:p>
            <a:pPr marL="0" indent="0">
              <a:buNone/>
            </a:pPr>
            <a:r>
              <a:rPr lang="en-IN" sz="2000" b="1" u="sng" dirty="0"/>
              <a:t>Filing of return by foreign companies, whose shares are held by Indians or Indian entities :  </a:t>
            </a:r>
            <a:r>
              <a:rPr lang="en-IN" sz="2000" u="sng" dirty="0"/>
              <a:t> </a:t>
            </a:r>
            <a:endParaRPr lang="en-IN" sz="2000" dirty="0" smtClean="0"/>
          </a:p>
          <a:p>
            <a:pPr algn="just">
              <a:lnSpc>
                <a:spcPct val="160000"/>
              </a:lnSpc>
              <a:buFont typeface="Wingdings" panose="05000000000000000000" pitchFamily="2" charset="2"/>
              <a:buChar char="Ø"/>
            </a:pPr>
            <a:r>
              <a:rPr lang="en-IN" sz="2000" dirty="0"/>
              <a:t>With the amendments to section 6 (3) of the ITA, in the case of a company, residential status would be determined based on its location of place of effective management (POEM). </a:t>
            </a:r>
            <a:endParaRPr lang="en-IN" sz="2000" dirty="0" smtClean="0"/>
          </a:p>
          <a:p>
            <a:pPr algn="just">
              <a:lnSpc>
                <a:spcPct val="160000"/>
              </a:lnSpc>
              <a:buFont typeface="Wingdings" panose="05000000000000000000" pitchFamily="2" charset="2"/>
              <a:buChar char="Ø"/>
            </a:pPr>
            <a:r>
              <a:rPr lang="en-IN" sz="2000" dirty="0"/>
              <a:t>Explanation to section 6 (3) provides that POEM means a place where key management and commercial decisions that are necessary for the conduct of business of an entity as a whole are, in substance made</a:t>
            </a:r>
            <a:r>
              <a:rPr lang="en-IN" sz="2000" dirty="0" smtClean="0"/>
              <a:t>.</a:t>
            </a:r>
          </a:p>
          <a:p>
            <a:r>
              <a:rPr lang="en-IN" sz="2000" dirty="0"/>
              <a:t>A question would arise whether such of those companies who are outside the definition of POEM (having less than 50 </a:t>
            </a:r>
            <a:r>
              <a:rPr lang="en-IN" sz="2000" dirty="0" err="1"/>
              <a:t>crs</a:t>
            </a:r>
            <a:r>
              <a:rPr lang="en-IN" sz="2000" dirty="0"/>
              <a:t> turnover) , but, whose control and management is located in India should file the return of income?</a:t>
            </a:r>
          </a:p>
          <a:p>
            <a:pPr>
              <a:buFont typeface="Wingdings" panose="05000000000000000000" pitchFamily="2" charset="2"/>
              <a:buChar char="Ø"/>
            </a:pPr>
            <a:endParaRPr lang="en-IN" sz="2000" i="1" dirty="0" smtClean="0"/>
          </a:p>
          <a:p>
            <a:pPr>
              <a:buFont typeface="Wingdings" panose="05000000000000000000" pitchFamily="2" charset="2"/>
              <a:buChar char="Ø"/>
            </a:pPr>
            <a:endParaRPr lang="en-GB" sz="2000" dirty="0"/>
          </a:p>
          <a:p>
            <a:pPr marL="0" lvl="0" indent="0">
              <a:buNone/>
            </a:pPr>
            <a:endParaRPr lang="en-GB" sz="2000" dirty="0"/>
          </a:p>
          <a:p>
            <a:pPr marL="0" indent="0" algn="just">
              <a:buNone/>
            </a:pPr>
            <a:endParaRPr lang="en-GB" sz="2000" dirty="0"/>
          </a:p>
          <a:p>
            <a:pPr algn="just">
              <a:buFont typeface="Wingdings" panose="05000000000000000000" pitchFamily="2" charset="2"/>
              <a:buChar char="Ø"/>
            </a:pPr>
            <a:endParaRPr lang="en-GB" sz="2000" dirty="0"/>
          </a:p>
        </p:txBody>
      </p:sp>
    </p:spTree>
    <p:extLst>
      <p:ext uri="{BB962C8B-B14F-4D97-AF65-F5344CB8AC3E}">
        <p14:creationId xmlns:p14="http://schemas.microsoft.com/office/powerpoint/2010/main" val="54706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377" y="349055"/>
            <a:ext cx="10402153" cy="6064623"/>
          </a:xfrm>
        </p:spPr>
        <p:txBody>
          <a:bodyPr>
            <a:normAutofit fontScale="85000" lnSpcReduction="10000"/>
          </a:bodyPr>
          <a:lstStyle/>
          <a:p>
            <a:pPr marL="0" indent="0" algn="just">
              <a:buNone/>
            </a:pPr>
            <a:r>
              <a:rPr lang="en-US" sz="3300" b="1" u="sng" dirty="0"/>
              <a:t>Business Connection- Agent</a:t>
            </a:r>
            <a:r>
              <a:rPr lang="en-US" sz="3300" b="1" u="sng" dirty="0" smtClean="0"/>
              <a:t>.</a:t>
            </a:r>
            <a:endParaRPr lang="en-IN" dirty="0"/>
          </a:p>
          <a:p>
            <a:pPr algn="just"/>
            <a:r>
              <a:rPr lang="en-US" dirty="0">
                <a:solidFill>
                  <a:schemeClr val="tx1"/>
                </a:solidFill>
              </a:rPr>
              <a:t>Under Income Tax </a:t>
            </a:r>
            <a:r>
              <a:rPr lang="en-US" dirty="0" smtClean="0">
                <a:solidFill>
                  <a:schemeClr val="tx1"/>
                </a:solidFill>
              </a:rPr>
              <a:t>Act, when </a:t>
            </a:r>
            <a:r>
              <a:rPr lang="en-US" dirty="0">
                <a:solidFill>
                  <a:schemeClr val="tx1"/>
                </a:solidFill>
              </a:rPr>
              <a:t>a person has a business connection in India and earns income through the activities of such business </a:t>
            </a:r>
            <a:r>
              <a:rPr lang="en-US" dirty="0" smtClean="0">
                <a:solidFill>
                  <a:schemeClr val="tx1"/>
                </a:solidFill>
              </a:rPr>
              <a:t>connection, </a:t>
            </a:r>
            <a:r>
              <a:rPr lang="en-US" dirty="0">
                <a:solidFill>
                  <a:schemeClr val="tx1"/>
                </a:solidFill>
              </a:rPr>
              <a:t>then such income is deemed to accrue or arise in India and hence taxable in India.</a:t>
            </a:r>
          </a:p>
          <a:p>
            <a:pPr algn="just"/>
            <a:r>
              <a:rPr lang="en-US" dirty="0">
                <a:solidFill>
                  <a:schemeClr val="tx1"/>
                </a:solidFill>
              </a:rPr>
              <a:t>The concept of business connection in India is akin to PE in the domestic tax law parlance. 'PE' is not defined in Income tax as such except under Sec.92 F on a limited context</a:t>
            </a:r>
          </a:p>
          <a:p>
            <a:pPr algn="just"/>
            <a:r>
              <a:rPr lang="en-US" dirty="0">
                <a:solidFill>
                  <a:schemeClr val="tx1"/>
                </a:solidFill>
              </a:rPr>
              <a:t>Explanation 2 to Sec.9 of ITL deals with the concept of business </a:t>
            </a:r>
            <a:r>
              <a:rPr lang="en-US" dirty="0" smtClean="0">
                <a:solidFill>
                  <a:schemeClr val="tx1"/>
                </a:solidFill>
              </a:rPr>
              <a:t>connection. Any business activity carried out through a person who, acting on behalf of the non resident-</a:t>
            </a:r>
          </a:p>
          <a:p>
            <a:pPr algn="just"/>
            <a:r>
              <a:rPr lang="en-US" dirty="0" smtClean="0">
                <a:solidFill>
                  <a:schemeClr val="tx1"/>
                </a:solidFill>
              </a:rPr>
              <a:t>- </a:t>
            </a:r>
            <a:r>
              <a:rPr lang="en-US" dirty="0">
                <a:solidFill>
                  <a:schemeClr val="tx1"/>
                </a:solidFill>
              </a:rPr>
              <a:t>Habitually exercises an authority to conclude the contracts or</a:t>
            </a:r>
          </a:p>
          <a:p>
            <a:pPr marL="400050" lvl="1" indent="0" algn="just">
              <a:buNone/>
            </a:pPr>
            <a:r>
              <a:rPr lang="en-US" dirty="0">
                <a:solidFill>
                  <a:schemeClr val="tx1"/>
                </a:solidFill>
              </a:rPr>
              <a:t>- Habitually concludes the contracts or</a:t>
            </a:r>
          </a:p>
          <a:p>
            <a:pPr marL="400050" lvl="1" indent="0" algn="just">
              <a:buNone/>
            </a:pPr>
            <a:r>
              <a:rPr lang="en-US" dirty="0">
                <a:solidFill>
                  <a:schemeClr val="tx1"/>
                </a:solidFill>
              </a:rPr>
              <a:t>- Habitually plays a </a:t>
            </a:r>
            <a:r>
              <a:rPr lang="en-US" b="1" dirty="0">
                <a:solidFill>
                  <a:schemeClr val="tx1"/>
                </a:solidFill>
              </a:rPr>
              <a:t>principal role</a:t>
            </a:r>
            <a:r>
              <a:rPr lang="en-US" dirty="0">
                <a:solidFill>
                  <a:schemeClr val="tx1"/>
                </a:solidFill>
              </a:rPr>
              <a:t> leading to conclusion on </a:t>
            </a:r>
            <a:r>
              <a:rPr lang="en-US" dirty="0" smtClean="0">
                <a:solidFill>
                  <a:schemeClr val="tx1"/>
                </a:solidFill>
              </a:rPr>
              <a:t>contracts</a:t>
            </a:r>
          </a:p>
          <a:p>
            <a:pPr lvl="1" indent="-342900" algn="just">
              <a:buFontTx/>
              <a:buChar char="-"/>
            </a:pPr>
            <a:r>
              <a:rPr lang="en-US" dirty="0" smtClean="0"/>
              <a:t>- Stocks and delivers goods;</a:t>
            </a:r>
          </a:p>
          <a:p>
            <a:pPr lvl="1" indent="-342900" algn="just">
              <a:buFontTx/>
              <a:buChar char="-"/>
            </a:pPr>
            <a:r>
              <a:rPr lang="en-US" dirty="0" smtClean="0">
                <a:solidFill>
                  <a:schemeClr val="tx1"/>
                </a:solidFill>
              </a:rPr>
              <a:t>- habitually secures orders in India. </a:t>
            </a:r>
            <a:endParaRPr lang="en-US" dirty="0">
              <a:solidFill>
                <a:schemeClr val="tx1"/>
              </a:solidFill>
            </a:endParaRPr>
          </a:p>
          <a:p>
            <a:pPr>
              <a:buFont typeface="Wingdings" panose="05000000000000000000" pitchFamily="2" charset="2"/>
              <a:buChar char="Ø"/>
            </a:pPr>
            <a:endParaRPr lang="en-IN" i="1" dirty="0" smtClean="0"/>
          </a:p>
          <a:p>
            <a:pPr>
              <a:buFont typeface="Wingdings" panose="05000000000000000000" pitchFamily="2" charset="2"/>
              <a:buChar char="Ø"/>
            </a:pPr>
            <a:endParaRPr lang="en-GB"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7792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377" y="349055"/>
            <a:ext cx="10402153" cy="6064623"/>
          </a:xfrm>
        </p:spPr>
        <p:txBody>
          <a:bodyPr>
            <a:normAutofit/>
          </a:bodyPr>
          <a:lstStyle/>
          <a:p>
            <a:pPr marL="0" indent="0" algn="just">
              <a:buNone/>
            </a:pPr>
            <a:r>
              <a:rPr lang="en-US" sz="3300" b="1" u="sng" dirty="0"/>
              <a:t>Business Connection- Agent</a:t>
            </a:r>
            <a:r>
              <a:rPr lang="en-US" sz="3300" b="1" u="sng" dirty="0" smtClean="0"/>
              <a:t>.</a:t>
            </a:r>
            <a:endParaRPr lang="en-IN" dirty="0"/>
          </a:p>
          <a:p>
            <a:r>
              <a:rPr lang="en-US" dirty="0" smtClean="0"/>
              <a:t>Business carried through independent agents in the ordinary course of business is excluded. </a:t>
            </a:r>
          </a:p>
          <a:p>
            <a:r>
              <a:rPr lang="en-US" dirty="0" smtClean="0"/>
              <a:t>DAPE- Dependent agent permanent establishment. If the agent in India works mainly or wholly on behalf of a NR and their AEs- DAPE</a:t>
            </a:r>
            <a:endParaRPr lang="en-IN" i="1" dirty="0" smtClean="0"/>
          </a:p>
          <a:p>
            <a:pPr>
              <a:buFont typeface="Wingdings" panose="05000000000000000000" pitchFamily="2" charset="2"/>
              <a:buChar char="Ø"/>
            </a:pPr>
            <a:endParaRPr lang="en-GB"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179804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6625" y="512462"/>
            <a:ext cx="9686481" cy="1280890"/>
          </a:xfrm>
        </p:spPr>
        <p:txBody>
          <a:bodyPr/>
          <a:lstStyle/>
          <a:p>
            <a:r>
              <a:rPr lang="en-IN" dirty="0" smtClean="0"/>
              <a:t>Significant economic presence(SEP) in India is a Business connection- explanation 2A</a:t>
            </a:r>
            <a:endParaRPr lang="en-IN" dirty="0"/>
          </a:p>
        </p:txBody>
      </p:sp>
      <p:sp>
        <p:nvSpPr>
          <p:cNvPr id="3" name="Content Placeholder 2"/>
          <p:cNvSpPr>
            <a:spLocks noGrp="1"/>
          </p:cNvSpPr>
          <p:nvPr>
            <p:ph idx="1"/>
          </p:nvPr>
        </p:nvSpPr>
        <p:spPr>
          <a:xfrm>
            <a:off x="1716625" y="1793351"/>
            <a:ext cx="8915400" cy="4894052"/>
          </a:xfrm>
        </p:spPr>
        <p:txBody>
          <a:bodyPr>
            <a:noAutofit/>
          </a:bodyPr>
          <a:lstStyle/>
          <a:p>
            <a:pPr algn="just">
              <a:lnSpc>
                <a:spcPct val="100000"/>
              </a:lnSpc>
            </a:pPr>
            <a:r>
              <a:rPr lang="en-US" sz="1800" i="1" dirty="0"/>
              <a:t>significant economic presence of a non-resident in India shall constitute </a:t>
            </a:r>
            <a:r>
              <a:rPr lang="en-US" sz="1800" b="1" i="1" dirty="0"/>
              <a:t>“business connection”</a:t>
            </a:r>
            <a:r>
              <a:rPr lang="en-US" sz="1800" i="1" dirty="0"/>
              <a:t> in India and </a:t>
            </a:r>
            <a:r>
              <a:rPr lang="en-US" sz="1800" b="1" i="1" dirty="0"/>
              <a:t>“significant economic presence”</a:t>
            </a:r>
            <a:r>
              <a:rPr lang="en-US" sz="1800" i="1" dirty="0"/>
              <a:t> for this purpose, shall mean—</a:t>
            </a:r>
            <a:endParaRPr lang="en-IN" sz="1800" dirty="0" smtClean="0"/>
          </a:p>
          <a:p>
            <a:pPr marL="396875" indent="-47625" algn="just">
              <a:lnSpc>
                <a:spcPct val="100000"/>
              </a:lnSpc>
              <a:buNone/>
            </a:pPr>
            <a:r>
              <a:rPr lang="en-IN" sz="1800" dirty="0" smtClean="0"/>
              <a:t>(a) transaction in respect of any goods, services or property carried out by a NR in India including provision of download of data or software in India, if the aggregate of payments arising from such transactions during PY exceeds such amount as may be prescribed or</a:t>
            </a:r>
          </a:p>
          <a:p>
            <a:pPr marL="0" indent="0" algn="just">
              <a:lnSpc>
                <a:spcPct val="100000"/>
              </a:lnSpc>
              <a:buNone/>
            </a:pPr>
            <a:r>
              <a:rPr lang="en-IN" sz="1800" dirty="0"/>
              <a:t> </a:t>
            </a:r>
            <a:r>
              <a:rPr lang="en-IN" sz="1800" dirty="0" smtClean="0"/>
              <a:t>      (b) Systematic and continuous soliciting of business activities or engaging in 	interaction 	with such number of users as may be prescribed in India through 	digital means.</a:t>
            </a:r>
          </a:p>
          <a:p>
            <a:pPr marL="0" indent="0" algn="just">
              <a:lnSpc>
                <a:spcPct val="100000"/>
              </a:lnSpc>
              <a:buNone/>
            </a:pPr>
            <a:endParaRPr lang="en-US" sz="1800" i="1" u="sng" dirty="0" smtClean="0"/>
          </a:p>
          <a:p>
            <a:pPr marL="0" indent="0" algn="just">
              <a:lnSpc>
                <a:spcPct val="100000"/>
              </a:lnSpc>
              <a:buNone/>
            </a:pPr>
            <a:r>
              <a:rPr lang="en-US" sz="1800" i="1" u="sng" dirty="0" smtClean="0"/>
              <a:t>P</a:t>
            </a:r>
            <a:r>
              <a:rPr lang="en-US" sz="1800" i="1" dirty="0" smtClean="0"/>
              <a:t>rovided</a:t>
            </a:r>
            <a:r>
              <a:rPr lang="en-US" sz="1800" i="1" dirty="0"/>
              <a:t> that the transactions or activities shall constitute significant economic presence in India, whether or </a:t>
            </a:r>
            <a:r>
              <a:rPr lang="en-US" sz="1800" i="1" dirty="0" smtClean="0"/>
              <a:t>not</a:t>
            </a:r>
          </a:p>
          <a:p>
            <a:pPr marL="0" indent="0" algn="just">
              <a:lnSpc>
                <a:spcPct val="100000"/>
              </a:lnSpc>
              <a:buNone/>
            </a:pPr>
            <a:r>
              <a:rPr lang="en-US" sz="1800" i="1" dirty="0"/>
              <a:t>(</a:t>
            </a:r>
            <a:r>
              <a:rPr lang="en-US" sz="1800" i="1" dirty="0" err="1"/>
              <a:t>i</a:t>
            </a:r>
            <a:r>
              <a:rPr lang="en-US" sz="1800" i="1" dirty="0"/>
              <a:t>)  the agreement for such transactions or activities is entered in India; or</a:t>
            </a:r>
            <a:endParaRPr lang="en-US" sz="1800" dirty="0"/>
          </a:p>
          <a:p>
            <a:pPr marL="0" indent="0" algn="just">
              <a:lnSpc>
                <a:spcPct val="100000"/>
              </a:lnSpc>
              <a:buNone/>
            </a:pPr>
            <a:r>
              <a:rPr lang="en-US" sz="1800" i="1" dirty="0"/>
              <a:t> (ii)  the non-resident has a residence or place of business in India; or</a:t>
            </a:r>
            <a:endParaRPr lang="en-US" sz="1800" dirty="0"/>
          </a:p>
          <a:p>
            <a:pPr marL="0" indent="0" algn="just">
              <a:lnSpc>
                <a:spcPct val="100000"/>
              </a:lnSpc>
              <a:buNone/>
            </a:pPr>
            <a:r>
              <a:rPr lang="en-US" sz="1800" i="1" dirty="0"/>
              <a:t> (iii) the non-resident renders services in India</a:t>
            </a:r>
            <a:r>
              <a:rPr lang="en-US" sz="1800" i="1" dirty="0" smtClean="0"/>
              <a:t>:</a:t>
            </a:r>
            <a:endParaRPr lang="en-US" sz="1800" dirty="0"/>
          </a:p>
        </p:txBody>
      </p:sp>
    </p:spTree>
    <p:extLst>
      <p:ext uri="{BB962C8B-B14F-4D97-AF65-F5344CB8AC3E}">
        <p14:creationId xmlns:p14="http://schemas.microsoft.com/office/powerpoint/2010/main" val="3355028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377" y="349055"/>
            <a:ext cx="10402153" cy="6064623"/>
          </a:xfrm>
        </p:spPr>
        <p:txBody>
          <a:bodyPr>
            <a:normAutofit/>
          </a:bodyPr>
          <a:lstStyle/>
          <a:p>
            <a:pPr marL="0" indent="0" algn="just">
              <a:buNone/>
            </a:pPr>
            <a:r>
              <a:rPr lang="en-IN" sz="2200" b="1" dirty="0"/>
              <a:t>Explanation 5 to section 9 (1) regarding indirect </a:t>
            </a:r>
            <a:r>
              <a:rPr lang="en-IN" sz="2200" b="1" dirty="0" smtClean="0"/>
              <a:t>transfer</a:t>
            </a:r>
          </a:p>
          <a:p>
            <a:r>
              <a:rPr lang="en-IN" sz="2000" dirty="0"/>
              <a:t>Explanation 5- For the removal of doubts, it is hereby clarified that an asset or a capital asset being any share or interest in a company or entity registered or incorporated outside India shall be deemed to be and shall always be deemed to have been  situated in India, if the share or interest derives, directly or indirectly, its value substantially from the assets located in India.</a:t>
            </a:r>
            <a:endParaRPr lang="en-IN" sz="2000" dirty="0">
              <a:solidFill>
                <a:srgbClr val="FF0000"/>
              </a:solidFill>
            </a:endParaRPr>
          </a:p>
          <a:p>
            <a:r>
              <a:rPr lang="en-IN" sz="2000" dirty="0"/>
              <a:t>This Explanation has been introduced to cover the indirect transfer of shares after the ruling of Vodafone. Whether this Explanation covers the transfer of an </a:t>
            </a:r>
            <a:r>
              <a:rPr lang="en-IN" sz="2000" b="1" dirty="0" smtClean="0"/>
              <a:t>UNDERTAKING</a:t>
            </a:r>
            <a:r>
              <a:rPr lang="en-IN" sz="2000" dirty="0" smtClean="0"/>
              <a:t> </a:t>
            </a:r>
            <a:r>
              <a:rPr lang="en-IN" sz="2000" dirty="0"/>
              <a:t>of a foreign company which consists of shares of an Indian company as a slump sale?</a:t>
            </a:r>
          </a:p>
          <a:p>
            <a:pPr>
              <a:buFont typeface="Wingdings" panose="05000000000000000000" pitchFamily="2" charset="2"/>
              <a:buChar char="Ø"/>
            </a:pPr>
            <a:endParaRPr lang="en-IN" i="1" dirty="0" smtClean="0"/>
          </a:p>
          <a:p>
            <a:pPr>
              <a:buFont typeface="Wingdings" panose="05000000000000000000" pitchFamily="2" charset="2"/>
              <a:buChar char="Ø"/>
            </a:pPr>
            <a:endParaRPr lang="en-GB"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854274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377" y="349055"/>
            <a:ext cx="10453668" cy="6064623"/>
          </a:xfrm>
        </p:spPr>
        <p:txBody>
          <a:bodyPr>
            <a:normAutofit fontScale="25000" lnSpcReduction="20000"/>
          </a:bodyPr>
          <a:lstStyle/>
          <a:p>
            <a:pPr marL="0" indent="0" algn="just">
              <a:buNone/>
            </a:pPr>
            <a:r>
              <a:rPr lang="en-US" sz="7400" b="1" u="sng" dirty="0" smtClean="0"/>
              <a:t>Determination of income in indirect transfer:</a:t>
            </a:r>
            <a:endParaRPr lang="en-US" sz="7200" dirty="0" smtClean="0">
              <a:solidFill>
                <a:schemeClr val="tx1"/>
              </a:solidFill>
            </a:endParaRPr>
          </a:p>
          <a:p>
            <a:pPr algn="just">
              <a:lnSpc>
                <a:spcPct val="170000"/>
              </a:lnSpc>
            </a:pPr>
            <a:r>
              <a:rPr lang="en-US" sz="6400" dirty="0" smtClean="0">
                <a:solidFill>
                  <a:schemeClr val="tx1"/>
                </a:solidFill>
              </a:rPr>
              <a:t>In </a:t>
            </a:r>
            <a:r>
              <a:rPr lang="en-US" sz="6400" dirty="0">
                <a:solidFill>
                  <a:schemeClr val="tx1"/>
                </a:solidFill>
              </a:rPr>
              <a:t>order to overcome the impact of the Supreme Court of India’s ruling in the Vodafone case, the Finance Act, 2012 amended the aforesaid Section 9</a:t>
            </a:r>
            <a:r>
              <a:rPr lang="en-US" sz="6400" baseline="30000" dirty="0">
                <a:solidFill>
                  <a:schemeClr val="tx1"/>
                </a:solidFill>
              </a:rPr>
              <a:t> </a:t>
            </a:r>
            <a:r>
              <a:rPr lang="en-US" sz="6400" dirty="0">
                <a:solidFill>
                  <a:schemeClr val="tx1"/>
                </a:solidFill>
              </a:rPr>
              <a:t>with retrospective effect to provide that </a:t>
            </a:r>
            <a:r>
              <a:rPr lang="en-US" sz="6400" i="1" dirty="0">
                <a:solidFill>
                  <a:schemeClr val="tx1"/>
                </a:solidFill>
              </a:rPr>
              <a:t>if an asset, being a share or interest in a company or entity registered or incorporated outside India, derives its value, directly or indirectly, substantially from an asset situated in India, the gains arising from the transfer of such share or interest would be taxable in India</a:t>
            </a:r>
            <a:r>
              <a:rPr lang="en-US" sz="6400" i="1" dirty="0" smtClean="0">
                <a:solidFill>
                  <a:schemeClr val="tx1"/>
                </a:solidFill>
              </a:rPr>
              <a:t>.</a:t>
            </a:r>
          </a:p>
          <a:p>
            <a:pPr algn="just">
              <a:lnSpc>
                <a:spcPct val="170000"/>
              </a:lnSpc>
            </a:pPr>
            <a:r>
              <a:rPr lang="en-US" sz="6400" b="1" i="1" dirty="0" smtClean="0">
                <a:solidFill>
                  <a:schemeClr val="tx1"/>
                </a:solidFill>
              </a:rPr>
              <a:t>The </a:t>
            </a:r>
            <a:r>
              <a:rPr lang="en-US" sz="6400" b="1" i="1" dirty="0">
                <a:solidFill>
                  <a:schemeClr val="tx1"/>
                </a:solidFill>
              </a:rPr>
              <a:t>share or interest would be regarded as deriving substantial value from assets located in India if on specified date, fair market value of such assets – </a:t>
            </a:r>
          </a:p>
          <a:p>
            <a:pPr marL="400050" lvl="1" indent="0" algn="just">
              <a:lnSpc>
                <a:spcPct val="170000"/>
              </a:lnSpc>
              <a:buNone/>
            </a:pPr>
            <a:r>
              <a:rPr lang="en-US" sz="6400" b="1" i="1" dirty="0">
                <a:solidFill>
                  <a:schemeClr val="tx1"/>
                </a:solidFill>
              </a:rPr>
              <a:t>a. Exceeds INR 100 million, and </a:t>
            </a:r>
          </a:p>
          <a:p>
            <a:pPr marL="400050" lvl="1" indent="0" algn="just">
              <a:lnSpc>
                <a:spcPct val="170000"/>
              </a:lnSpc>
              <a:buNone/>
            </a:pPr>
            <a:r>
              <a:rPr lang="en-US" sz="6400" b="1" i="1" dirty="0">
                <a:solidFill>
                  <a:schemeClr val="tx1"/>
                </a:solidFill>
              </a:rPr>
              <a:t>b. Represents at least 50% of the fair market value of total assets owned by the foreign company/entity</a:t>
            </a:r>
            <a:r>
              <a:rPr lang="en-US" sz="6400" b="1" i="1" dirty="0" smtClean="0">
                <a:solidFill>
                  <a:schemeClr val="tx1"/>
                </a:solidFill>
              </a:rPr>
              <a:t>.</a:t>
            </a:r>
          </a:p>
          <a:p>
            <a:pPr algn="just">
              <a:lnSpc>
                <a:spcPct val="170000"/>
              </a:lnSpc>
            </a:pPr>
            <a:r>
              <a:rPr lang="en-US" sz="6400" dirty="0" smtClean="0">
                <a:solidFill>
                  <a:schemeClr val="tx1"/>
                </a:solidFill>
              </a:rPr>
              <a:t>The </a:t>
            </a:r>
            <a:r>
              <a:rPr lang="en-US" sz="6400" dirty="0">
                <a:solidFill>
                  <a:schemeClr val="tx1"/>
                </a:solidFill>
              </a:rPr>
              <a:t>valuation of assets is necessary to determine the income attributable to assets located in India. The value of assets shall be Fair Market value without reduction of liabilities and shall </a:t>
            </a:r>
            <a:r>
              <a:rPr lang="en-US" sz="6400" dirty="0" smtClean="0">
                <a:solidFill>
                  <a:schemeClr val="tx1"/>
                </a:solidFill>
              </a:rPr>
              <a:t>be computed </a:t>
            </a:r>
            <a:r>
              <a:rPr lang="en-US" sz="6400" dirty="0">
                <a:solidFill>
                  <a:schemeClr val="tx1"/>
                </a:solidFill>
              </a:rPr>
              <a:t>as per provisions of Rule </a:t>
            </a:r>
            <a:r>
              <a:rPr lang="en-US" sz="6400" dirty="0" smtClean="0">
                <a:solidFill>
                  <a:schemeClr val="tx1"/>
                </a:solidFill>
              </a:rPr>
              <a:t>11UB. </a:t>
            </a:r>
            <a:endParaRPr lang="en-US" sz="6400" dirty="0">
              <a:solidFill>
                <a:schemeClr val="tx1"/>
              </a:solidFill>
            </a:endParaRPr>
          </a:p>
          <a:p>
            <a:pPr algn="just">
              <a:lnSpc>
                <a:spcPct val="170000"/>
              </a:lnSpc>
            </a:pPr>
            <a:r>
              <a:rPr lang="en-US" sz="6400" dirty="0" smtClean="0">
                <a:solidFill>
                  <a:schemeClr val="tx1"/>
                </a:solidFill>
              </a:rPr>
              <a:t>CA certificate </a:t>
            </a:r>
            <a:r>
              <a:rPr lang="en-US" sz="6400" dirty="0">
                <a:solidFill>
                  <a:schemeClr val="tx1"/>
                </a:solidFill>
              </a:rPr>
              <a:t>in Form No. </a:t>
            </a:r>
            <a:r>
              <a:rPr lang="en-US" sz="6400" dirty="0" smtClean="0">
                <a:solidFill>
                  <a:schemeClr val="tx1"/>
                </a:solidFill>
              </a:rPr>
              <a:t>3CT</a:t>
            </a:r>
            <a:r>
              <a:rPr lang="en-US" sz="6400" dirty="0"/>
              <a:t> </a:t>
            </a:r>
            <a:r>
              <a:rPr lang="en-US" sz="6400" dirty="0" smtClean="0"/>
              <a:t>which </a:t>
            </a:r>
            <a:r>
              <a:rPr lang="en-US" sz="6400" dirty="0" smtClean="0">
                <a:solidFill>
                  <a:schemeClr val="tx1"/>
                </a:solidFill>
              </a:rPr>
              <a:t>shall </a:t>
            </a:r>
            <a:r>
              <a:rPr lang="en-US" sz="6400" dirty="0">
                <a:solidFill>
                  <a:schemeClr val="tx1"/>
                </a:solidFill>
              </a:rPr>
              <a:t>be furnished along with return of income u/s 139(1).</a:t>
            </a:r>
            <a:endParaRPr lang="en-IN" sz="6400" i="1" dirty="0">
              <a:solidFill>
                <a:schemeClr val="tx1"/>
              </a:solidFill>
            </a:endParaRPr>
          </a:p>
          <a:p>
            <a:pPr>
              <a:lnSpc>
                <a:spcPct val="170000"/>
              </a:lnSpc>
              <a:buFont typeface="Wingdings" panose="05000000000000000000" pitchFamily="2" charset="2"/>
              <a:buChar char="Ø"/>
            </a:pPr>
            <a:endParaRPr lang="en-IN" sz="4000" i="1" dirty="0" smtClean="0"/>
          </a:p>
          <a:p>
            <a:pPr>
              <a:lnSpc>
                <a:spcPct val="170000"/>
              </a:lnSpc>
              <a:buFont typeface="Wingdings" panose="05000000000000000000" pitchFamily="2" charset="2"/>
              <a:buChar char="Ø"/>
            </a:pPr>
            <a:endParaRPr lang="en-GB" sz="3400"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353455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2022" y="200576"/>
            <a:ext cx="8911687" cy="746975"/>
          </a:xfrm>
        </p:spPr>
        <p:txBody>
          <a:bodyPr/>
          <a:lstStyle/>
          <a:p>
            <a:r>
              <a:rPr lang="en-IN" dirty="0" smtClean="0"/>
              <a:t>Scope of Income for Non Residents</a:t>
            </a:r>
            <a:endParaRPr lang="en-IN" dirty="0"/>
          </a:p>
        </p:txBody>
      </p:sp>
      <p:graphicFrame>
        <p:nvGraphicFramePr>
          <p:cNvPr id="7" name="Table 6"/>
          <p:cNvGraphicFramePr>
            <a:graphicFrameLocks noGrp="1"/>
          </p:cNvGraphicFramePr>
          <p:nvPr>
            <p:extLst>
              <p:ext uri="{D42A27DB-BD31-4B8C-83A1-F6EECF244321}">
                <p14:modId xmlns:p14="http://schemas.microsoft.com/office/powerpoint/2010/main" val="1246438565"/>
              </p:ext>
            </p:extLst>
          </p:nvPr>
        </p:nvGraphicFramePr>
        <p:xfrm>
          <a:off x="1012022" y="1024824"/>
          <a:ext cx="10347144" cy="5660953"/>
        </p:xfrm>
        <a:graphic>
          <a:graphicData uri="http://schemas.openxmlformats.org/drawingml/2006/table">
            <a:tbl>
              <a:tblPr firstRow="1" bandRow="1">
                <a:tableStyleId>{3B4B98B0-60AC-42C2-AFA5-B58CD77FA1E5}</a:tableStyleId>
              </a:tblPr>
              <a:tblGrid>
                <a:gridCol w="4229679"/>
                <a:gridCol w="1997725"/>
                <a:gridCol w="2209278"/>
                <a:gridCol w="1910462"/>
              </a:tblGrid>
              <a:tr h="610793">
                <a:tc>
                  <a:txBody>
                    <a:bodyPr/>
                    <a:lstStyle/>
                    <a:p>
                      <a:r>
                        <a:rPr lang="en-GB" sz="1800" kern="1200" dirty="0" smtClean="0">
                          <a:effectLst/>
                          <a:latin typeface="Cambria" panose="02040503050406030204" pitchFamily="18" charset="0"/>
                          <a:ea typeface="Cambria" panose="02040503050406030204" pitchFamily="18" charset="0"/>
                        </a:rPr>
                        <a:t>Particulars of Income</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ROR</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RNOR</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NR</a:t>
                      </a:r>
                      <a:endParaRPr lang="en-GB" sz="1800" dirty="0">
                        <a:latin typeface="Cambria" panose="02040503050406030204" pitchFamily="18" charset="0"/>
                        <a:ea typeface="Cambria" panose="02040503050406030204" pitchFamily="18" charset="0"/>
                      </a:endParaRPr>
                    </a:p>
                  </a:txBody>
                  <a:tcPr/>
                </a:tc>
              </a:tr>
              <a:tr h="843846">
                <a:tc>
                  <a:txBody>
                    <a:bodyPr/>
                    <a:lstStyle/>
                    <a:p>
                      <a:pPr algn="just"/>
                      <a:r>
                        <a:rPr lang="en-US" sz="1800" kern="1200" dirty="0" smtClean="0">
                          <a:effectLst/>
                          <a:latin typeface="Cambria" panose="02040503050406030204" pitchFamily="18" charset="0"/>
                          <a:ea typeface="Cambria" panose="02040503050406030204" pitchFamily="18" charset="0"/>
                        </a:rPr>
                        <a:t>Income received or deemed </a:t>
                      </a:r>
                    </a:p>
                    <a:p>
                      <a:pPr algn="just"/>
                      <a:r>
                        <a:rPr lang="en-US" sz="1800" kern="1200" dirty="0" smtClean="0">
                          <a:effectLst/>
                          <a:latin typeface="Cambria" panose="02040503050406030204" pitchFamily="18" charset="0"/>
                          <a:ea typeface="Cambria" panose="02040503050406030204" pitchFamily="18" charset="0"/>
                        </a:rPr>
                        <a:t>to</a:t>
                      </a:r>
                      <a:r>
                        <a:rPr lang="en-US" sz="1800" kern="1200" baseline="0" dirty="0" smtClean="0">
                          <a:effectLst/>
                          <a:latin typeface="Cambria" panose="02040503050406030204" pitchFamily="18" charset="0"/>
                          <a:ea typeface="Cambria" panose="02040503050406030204" pitchFamily="18" charset="0"/>
                        </a:rPr>
                        <a:t> be </a:t>
                      </a:r>
                      <a:r>
                        <a:rPr lang="en-US" sz="1800" kern="1200" dirty="0" smtClean="0">
                          <a:effectLst/>
                          <a:latin typeface="Cambria" panose="02040503050406030204" pitchFamily="18" charset="0"/>
                          <a:ea typeface="Cambria" panose="02040503050406030204" pitchFamily="18" charset="0"/>
                        </a:rPr>
                        <a:t> received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r>
              <a:tr h="565288">
                <a:tc>
                  <a:txBody>
                    <a:bodyPr/>
                    <a:lstStyle/>
                    <a:p>
                      <a:pPr algn="just"/>
                      <a:r>
                        <a:rPr lang="en-US" sz="1800" kern="1200" dirty="0" smtClean="0">
                          <a:effectLst/>
                          <a:latin typeface="Cambria" panose="02040503050406030204" pitchFamily="18" charset="0"/>
                          <a:ea typeface="Cambria" panose="02040503050406030204" pitchFamily="18" charset="0"/>
                        </a:rPr>
                        <a:t>Income accrues or arises or </a:t>
                      </a:r>
                    </a:p>
                    <a:p>
                      <a:pPr algn="just"/>
                      <a:r>
                        <a:rPr lang="en-US" sz="1800" kern="1200" dirty="0" smtClean="0">
                          <a:effectLst/>
                          <a:latin typeface="Cambria" panose="02040503050406030204" pitchFamily="18" charset="0"/>
                          <a:ea typeface="Cambria" panose="02040503050406030204" pitchFamily="18" charset="0"/>
                        </a:rPr>
                        <a:t>deemed to accrue or arise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r>
              <a:tr h="798054">
                <a:tc>
                  <a:txBody>
                    <a:bodyPr/>
                    <a:lstStyle/>
                    <a:p>
                      <a:pPr algn="just"/>
                      <a:endParaRPr lang="en-GB" sz="1800" dirty="0">
                        <a:latin typeface="Cambria" panose="02040503050406030204" pitchFamily="18" charset="0"/>
                        <a:ea typeface="Cambria" panose="02040503050406030204" pitchFamily="18" charset="0"/>
                      </a:endParaRPr>
                    </a:p>
                  </a:txBody>
                  <a:tcPr/>
                </a:tc>
                <a:tc>
                  <a:txBody>
                    <a:bodyPr/>
                    <a:lstStyle/>
                    <a:p>
                      <a:endParaRPr lang="en-GB" sz="1800" dirty="0">
                        <a:latin typeface="Cambria" panose="02040503050406030204" pitchFamily="18" charset="0"/>
                        <a:ea typeface="Cambria" panose="02040503050406030204" pitchFamily="18" charset="0"/>
                      </a:endParaRPr>
                    </a:p>
                  </a:txBody>
                  <a:tcPr/>
                </a:tc>
                <a:tc>
                  <a:txBody>
                    <a:bodyPr/>
                    <a:lstStyle/>
                    <a:p>
                      <a:endParaRPr lang="en-GB" sz="1800" dirty="0">
                        <a:latin typeface="Cambria" panose="02040503050406030204" pitchFamily="18" charset="0"/>
                        <a:ea typeface="Cambria" panose="02040503050406030204" pitchFamily="18" charset="0"/>
                      </a:endParaRPr>
                    </a:p>
                  </a:txBody>
                  <a:tcPr/>
                </a:tc>
                <a:tc>
                  <a:txBody>
                    <a:bodyPr/>
                    <a:lstStyle/>
                    <a:p>
                      <a:endParaRPr lang="en-GB" sz="1800" dirty="0">
                        <a:latin typeface="Cambria" panose="02040503050406030204" pitchFamily="18" charset="0"/>
                        <a:ea typeface="Cambria" panose="02040503050406030204" pitchFamily="18" charset="0"/>
                      </a:endParaRPr>
                    </a:p>
                  </a:txBody>
                  <a:tcPr/>
                </a:tc>
              </a:tr>
              <a:tr h="798054">
                <a:tc>
                  <a:txBody>
                    <a:bodyPr/>
                    <a:lstStyle/>
                    <a:p>
                      <a:pPr algn="just"/>
                      <a:r>
                        <a:rPr lang="en-US" sz="1800" kern="1200" dirty="0" smtClean="0">
                          <a:effectLst/>
                          <a:latin typeface="Cambria" panose="02040503050406030204" pitchFamily="18" charset="0"/>
                          <a:ea typeface="Cambria" panose="02040503050406030204" pitchFamily="18" charset="0"/>
                        </a:rPr>
                        <a:t>Income accrues or arises or </a:t>
                      </a:r>
                    </a:p>
                    <a:p>
                      <a:pPr algn="just"/>
                      <a:r>
                        <a:rPr lang="en-US" sz="1800" kern="1200" dirty="0" smtClean="0">
                          <a:effectLst/>
                          <a:latin typeface="Cambria" panose="02040503050406030204" pitchFamily="18" charset="0"/>
                          <a:ea typeface="Cambria" panose="02040503050406030204" pitchFamily="18" charset="0"/>
                        </a:rPr>
                        <a:t>deemed to accrue or arise  outside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Taxable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Not Taxable in India unless it is derived from a business controlled in or a profession set up in India</a:t>
                      </a:r>
                      <a:endParaRPr lang="en-GB" sz="1800" dirty="0">
                        <a:latin typeface="Cambria" panose="02040503050406030204" pitchFamily="18" charset="0"/>
                        <a:ea typeface="Cambria" panose="02040503050406030204" pitchFamily="18" charset="0"/>
                      </a:endParaRPr>
                    </a:p>
                  </a:txBody>
                  <a:tcPr/>
                </a:tc>
                <a:tc>
                  <a:txBody>
                    <a:bodyPr/>
                    <a:lstStyle/>
                    <a:p>
                      <a:r>
                        <a:rPr lang="en-GB" sz="1800" kern="1200" dirty="0" smtClean="0">
                          <a:effectLst/>
                          <a:latin typeface="Cambria" panose="02040503050406030204" pitchFamily="18" charset="0"/>
                          <a:ea typeface="Cambria" panose="02040503050406030204" pitchFamily="18" charset="0"/>
                        </a:rPr>
                        <a:t>Not Taxable in India</a:t>
                      </a:r>
                      <a:endParaRPr lang="en-GB" sz="1800" dirty="0">
                        <a:latin typeface="Cambria" panose="02040503050406030204" pitchFamily="18" charset="0"/>
                        <a:ea typeface="Cambria" panose="02040503050406030204" pitchFamily="18" charset="0"/>
                      </a:endParaRPr>
                    </a:p>
                  </a:txBody>
                  <a:tcPr/>
                </a:tc>
              </a:tr>
              <a:tr h="1030820">
                <a:tc>
                  <a:txBody>
                    <a:bodyPr/>
                    <a:lstStyle/>
                    <a:p>
                      <a:pPr algn="just"/>
                      <a:endParaRPr lang="en-GB" sz="1800" b="0" i="0" kern="1200" dirty="0">
                        <a:solidFill>
                          <a:schemeClr val="dk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endParaRPr lang="en-GB" sz="1800" b="0" i="0" kern="1200" dirty="0">
                        <a:solidFill>
                          <a:schemeClr val="dk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endParaRPr lang="en-GB" sz="1800" b="0" i="0" kern="1200" dirty="0">
                        <a:solidFill>
                          <a:schemeClr val="dk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endParaRPr lang="en-GB" sz="1800" b="0" i="0" kern="1200" dirty="0">
                        <a:solidFill>
                          <a:schemeClr val="dk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4293797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Royalty income</a:t>
            </a:r>
            <a:endParaRPr lang="en-IN" dirty="0"/>
          </a:p>
        </p:txBody>
      </p:sp>
      <p:sp>
        <p:nvSpPr>
          <p:cNvPr id="3" name="Content Placeholder 2"/>
          <p:cNvSpPr>
            <a:spLocks noGrp="1"/>
          </p:cNvSpPr>
          <p:nvPr>
            <p:ph idx="1"/>
          </p:nvPr>
        </p:nvSpPr>
        <p:spPr>
          <a:xfrm>
            <a:off x="1021408" y="968188"/>
            <a:ext cx="9581683" cy="5484127"/>
          </a:xfrm>
        </p:spPr>
        <p:txBody>
          <a:bodyPr>
            <a:noAutofit/>
          </a:bodyPr>
          <a:lstStyle/>
          <a:p>
            <a:r>
              <a:rPr lang="en-US" sz="1400" dirty="0"/>
              <a:t>Section 9 mainly deals with the income which is accrued outside India but is taxable. Under this particular Section it clause (vi) and (vii) specifically hold that the royalty or technical </a:t>
            </a:r>
            <a:r>
              <a:rPr lang="en-US" sz="1400" dirty="0" smtClean="0"/>
              <a:t>fees.</a:t>
            </a:r>
            <a:endParaRPr lang="en-IN" sz="1400" dirty="0" smtClean="0"/>
          </a:p>
          <a:p>
            <a:r>
              <a:rPr lang="en-IN" sz="1400" dirty="0" smtClean="0"/>
              <a:t>As per Explanation </a:t>
            </a:r>
            <a:r>
              <a:rPr lang="en-IN" sz="1400" dirty="0"/>
              <a:t>2 to section 9 (1) (vi)- </a:t>
            </a:r>
            <a:r>
              <a:rPr lang="en-IN" sz="1400" dirty="0" smtClean="0"/>
              <a:t>“</a:t>
            </a:r>
            <a:r>
              <a:rPr lang="en-IN" sz="1400" dirty="0"/>
              <a:t>royalty” means consideration (including any lump sum consideration but excluding any consideration which would be the income of the recipient chargeable under the head “capital gains” ) for </a:t>
            </a:r>
          </a:p>
          <a:p>
            <a:pPr marL="0" indent="0">
              <a:buNone/>
            </a:pPr>
            <a:r>
              <a:rPr lang="en-US" sz="1400" dirty="0" smtClean="0"/>
              <a:t>(</a:t>
            </a:r>
            <a:r>
              <a:rPr lang="en-US" sz="1400" dirty="0" err="1" smtClean="0"/>
              <a:t>i</a:t>
            </a:r>
            <a:r>
              <a:rPr lang="en-US" sz="1400" dirty="0" smtClean="0"/>
              <a:t>)the </a:t>
            </a:r>
            <a:r>
              <a:rPr lang="en-US" sz="1400" dirty="0"/>
              <a:t>transfer of all or any rights (including the granting of a </a:t>
            </a:r>
            <a:r>
              <a:rPr lang="en-US" sz="1400" dirty="0" err="1"/>
              <a:t>licence</a:t>
            </a:r>
            <a:r>
              <a:rPr lang="en-US" sz="1400" dirty="0"/>
              <a:t>) in respect of a patent, invention, model, design, secret formula or process or trade mark or similar property ;</a:t>
            </a:r>
          </a:p>
          <a:p>
            <a:pPr marL="0" indent="0">
              <a:buNone/>
            </a:pPr>
            <a:r>
              <a:rPr lang="en-US" sz="1400" dirty="0"/>
              <a:t>(</a:t>
            </a:r>
            <a:r>
              <a:rPr lang="en-US" sz="1400" i="1" dirty="0"/>
              <a:t>ii</a:t>
            </a:r>
            <a:r>
              <a:rPr lang="en-US" sz="1400" dirty="0"/>
              <a:t>)  the imparting of any information concerning the working of, or the use of, a patent, invention, model, design, secret formula or process or trade mark or similar property ;</a:t>
            </a:r>
          </a:p>
          <a:p>
            <a:pPr marL="0" indent="0">
              <a:buNone/>
            </a:pPr>
            <a:r>
              <a:rPr lang="en-US" sz="1400" dirty="0"/>
              <a:t>(</a:t>
            </a:r>
            <a:r>
              <a:rPr lang="en-US" sz="1400" i="1" dirty="0"/>
              <a:t>iii</a:t>
            </a:r>
            <a:r>
              <a:rPr lang="en-US" sz="1400" dirty="0"/>
              <a:t>)  the use of any patent, invention, model, design, secret formula or process or trade mark or similar property ;</a:t>
            </a:r>
          </a:p>
          <a:p>
            <a:pPr marL="0" indent="0">
              <a:buNone/>
            </a:pPr>
            <a:r>
              <a:rPr lang="en-US" sz="1400" dirty="0"/>
              <a:t>(</a:t>
            </a:r>
            <a:r>
              <a:rPr lang="en-US" sz="1400" i="1" dirty="0"/>
              <a:t>iv</a:t>
            </a:r>
            <a:r>
              <a:rPr lang="en-US" sz="1400" dirty="0"/>
              <a:t>)  the imparting of any information concerning technical, industrial, commercial or scientific knowledge, experience or skill ;</a:t>
            </a:r>
          </a:p>
          <a:p>
            <a:pPr marL="0" indent="0">
              <a:buNone/>
            </a:pPr>
            <a:r>
              <a:rPr lang="en-US" sz="1400" dirty="0"/>
              <a:t>(</a:t>
            </a:r>
            <a:r>
              <a:rPr lang="en-US" sz="1400" i="1" dirty="0" err="1"/>
              <a:t>iva</a:t>
            </a:r>
            <a:r>
              <a:rPr lang="en-US" sz="1400" dirty="0"/>
              <a:t>)  the use or right to use any industrial, commercial or scientific equipment but not including the amounts referred to in section 44BB;</a:t>
            </a:r>
          </a:p>
          <a:p>
            <a:pPr marL="0" indent="0">
              <a:buNone/>
            </a:pPr>
            <a:r>
              <a:rPr lang="en-US" sz="1400" dirty="0"/>
              <a:t>(</a:t>
            </a:r>
            <a:r>
              <a:rPr lang="en-US" sz="1400" i="1" dirty="0"/>
              <a:t>v</a:t>
            </a:r>
            <a:r>
              <a:rPr lang="en-US" sz="1400" dirty="0"/>
              <a:t>)  the transfer of all or any rights (including the granting of a </a:t>
            </a:r>
            <a:r>
              <a:rPr lang="en-US" sz="1400" dirty="0" err="1"/>
              <a:t>licence</a:t>
            </a:r>
            <a:r>
              <a:rPr lang="en-US" sz="1400" dirty="0"/>
              <a:t>) in respect of any copyright, literary, artistic or scientific work including films or video tapes for use in connection with television or tapes for use in connection with radio broadcasting, but not including consideration for the sale, distribution or exhibition of cinematographic films ; or</a:t>
            </a:r>
          </a:p>
          <a:p>
            <a:pPr marL="0" indent="0">
              <a:buNone/>
            </a:pPr>
            <a:r>
              <a:rPr lang="en-US" sz="1400" dirty="0"/>
              <a:t>(</a:t>
            </a:r>
            <a:r>
              <a:rPr lang="en-US" sz="1400" i="1" dirty="0"/>
              <a:t>vi</a:t>
            </a:r>
            <a:r>
              <a:rPr lang="en-US" sz="1400" dirty="0"/>
              <a:t>)  the rendering of any services in connection with the activities referred to in sub-clauses (</a:t>
            </a:r>
            <a:r>
              <a:rPr lang="en-US" sz="1400" i="1" dirty="0" err="1"/>
              <a:t>i</a:t>
            </a:r>
            <a:r>
              <a:rPr lang="en-US" sz="1400" dirty="0"/>
              <a:t>) to (</a:t>
            </a:r>
            <a:r>
              <a:rPr lang="en-US" sz="1400" i="1" dirty="0"/>
              <a:t>iv</a:t>
            </a:r>
            <a:r>
              <a:rPr lang="en-US" sz="1400" dirty="0"/>
              <a:t>), (</a:t>
            </a:r>
            <a:r>
              <a:rPr lang="en-US" sz="1400" i="1" dirty="0" err="1"/>
              <a:t>iva</a:t>
            </a:r>
            <a:r>
              <a:rPr lang="en-US" sz="1400" dirty="0"/>
              <a:t>) and (</a:t>
            </a:r>
            <a:r>
              <a:rPr lang="en-US" sz="1400" i="1" dirty="0"/>
              <a:t>v</a:t>
            </a:r>
            <a:r>
              <a:rPr lang="en-US" sz="1400" dirty="0"/>
              <a:t>).</a:t>
            </a:r>
          </a:p>
        </p:txBody>
      </p:sp>
    </p:spTree>
    <p:extLst>
      <p:ext uri="{BB962C8B-B14F-4D97-AF65-F5344CB8AC3E}">
        <p14:creationId xmlns:p14="http://schemas.microsoft.com/office/powerpoint/2010/main" val="3875339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Royalty income</a:t>
            </a:r>
            <a:endParaRPr lang="en-IN" dirty="0"/>
          </a:p>
        </p:txBody>
      </p:sp>
      <p:sp>
        <p:nvSpPr>
          <p:cNvPr id="3" name="Content Placeholder 2"/>
          <p:cNvSpPr>
            <a:spLocks noGrp="1"/>
          </p:cNvSpPr>
          <p:nvPr>
            <p:ph idx="1"/>
          </p:nvPr>
        </p:nvSpPr>
        <p:spPr>
          <a:xfrm>
            <a:off x="1021408" y="981635"/>
            <a:ext cx="9581683" cy="5484127"/>
          </a:xfrm>
        </p:spPr>
        <p:txBody>
          <a:bodyPr>
            <a:noAutofit/>
          </a:bodyPr>
          <a:lstStyle/>
          <a:p>
            <a:pPr marL="0" indent="0">
              <a:buNone/>
            </a:pPr>
            <a:r>
              <a:rPr lang="en-US" sz="1600" i="1" dirty="0" smtClean="0"/>
              <a:t>Computer software purchased along with a computer is excluded. </a:t>
            </a:r>
            <a:endParaRPr lang="en-US" sz="1600" dirty="0"/>
          </a:p>
          <a:p>
            <a:pPr marL="0" indent="0">
              <a:buNone/>
            </a:pPr>
            <a:r>
              <a:rPr lang="en-US" sz="1600" i="1" dirty="0"/>
              <a:t>Explanation 4.—</a:t>
            </a:r>
            <a:r>
              <a:rPr lang="en-US" sz="1600" dirty="0"/>
              <a:t>For the removal of doubts, it is hereby clarified that the transfer of all or any rights in respect of any right, property or information includes and has always included transfer of all or any right for use or right to use a computer software (including granting of a </a:t>
            </a:r>
            <a:r>
              <a:rPr lang="en-US" sz="1600" dirty="0" err="1"/>
              <a:t>licence</a:t>
            </a:r>
            <a:r>
              <a:rPr lang="en-US" sz="1600" dirty="0"/>
              <a:t>) </a:t>
            </a:r>
            <a:r>
              <a:rPr lang="en-US" sz="1600" b="1" dirty="0"/>
              <a:t>irrespective of the medium through which such right is transferred.</a:t>
            </a:r>
          </a:p>
          <a:p>
            <a:pPr marL="0" indent="0">
              <a:buNone/>
            </a:pPr>
            <a:r>
              <a:rPr lang="en-US" sz="1600" i="1" dirty="0" smtClean="0"/>
              <a:t>5</a:t>
            </a:r>
            <a:r>
              <a:rPr lang="en-US" sz="1600" i="1" dirty="0"/>
              <a:t>.—</a:t>
            </a:r>
            <a:r>
              <a:rPr lang="en-US" sz="1600" dirty="0"/>
              <a:t>For the removal of doubts, it is hereby clarified that the royalty includes and has always included consideration in respect of any right, property or information, whether or not—</a:t>
            </a:r>
          </a:p>
          <a:p>
            <a:pPr marL="0" indent="0">
              <a:buNone/>
            </a:pPr>
            <a:r>
              <a:rPr lang="en-US" sz="1600" dirty="0"/>
              <a:t>(</a:t>
            </a:r>
            <a:r>
              <a:rPr lang="en-US" sz="1600" i="1" dirty="0"/>
              <a:t>a</a:t>
            </a:r>
            <a:r>
              <a:rPr lang="en-US" sz="1600" dirty="0"/>
              <a:t>)  the possession or control of such right, property or information is with the payer;</a:t>
            </a:r>
          </a:p>
          <a:p>
            <a:pPr marL="0" indent="0">
              <a:buNone/>
            </a:pPr>
            <a:r>
              <a:rPr lang="en-US" sz="1600" dirty="0"/>
              <a:t>(</a:t>
            </a:r>
            <a:r>
              <a:rPr lang="en-US" sz="1600" i="1" dirty="0"/>
              <a:t>b</a:t>
            </a:r>
            <a:r>
              <a:rPr lang="en-US" sz="1600" dirty="0"/>
              <a:t>)  such right, property or information is used directly by the payer;</a:t>
            </a:r>
          </a:p>
          <a:p>
            <a:pPr marL="0" indent="0">
              <a:buNone/>
            </a:pPr>
            <a:r>
              <a:rPr lang="en-US" sz="1600" dirty="0"/>
              <a:t>(</a:t>
            </a:r>
            <a:r>
              <a:rPr lang="en-US" sz="1600" i="1" dirty="0"/>
              <a:t>c</a:t>
            </a:r>
            <a:r>
              <a:rPr lang="en-US" sz="1600" dirty="0"/>
              <a:t>)  the location of such right, property or information is in India</a:t>
            </a:r>
            <a:r>
              <a:rPr lang="en-US" sz="1600" dirty="0" smtClean="0"/>
              <a:t>.</a:t>
            </a:r>
            <a:endParaRPr lang="en-IN" sz="1600" dirty="0" smtClean="0"/>
          </a:p>
          <a:p>
            <a:r>
              <a:rPr lang="en-IN" sz="1600" dirty="0" smtClean="0"/>
              <a:t>Definition </a:t>
            </a:r>
            <a:r>
              <a:rPr lang="en-IN" sz="1600" dirty="0"/>
              <a:t>of ‘royalty’ in the DTAA may be narrower- </a:t>
            </a:r>
            <a:r>
              <a:rPr lang="en-IN" sz="1600" dirty="0" smtClean="0"/>
              <a:t>equipment's </a:t>
            </a:r>
            <a:r>
              <a:rPr lang="en-IN" sz="1600" dirty="0"/>
              <a:t>may not be covered. </a:t>
            </a:r>
            <a:endParaRPr lang="en-IN" sz="1600" dirty="0" smtClean="0"/>
          </a:p>
          <a:p>
            <a:r>
              <a:rPr lang="en-IN" sz="1600" dirty="0"/>
              <a:t>Whether a copy of a copyright is also covered in the definition?</a:t>
            </a:r>
          </a:p>
          <a:p>
            <a:r>
              <a:rPr lang="en-IN" sz="1600" dirty="0"/>
              <a:t>Whether a distributor is liable for WHTs on royalty</a:t>
            </a:r>
            <a:r>
              <a:rPr lang="en-IN" sz="1600" dirty="0" smtClean="0"/>
              <a:t>?</a:t>
            </a:r>
          </a:p>
          <a:p>
            <a:r>
              <a:rPr lang="en-IN" sz="1600" dirty="0" smtClean="0"/>
              <a:t>Shrink wrapped software- whether goods or a right to use a copyright and hence, royalty?</a:t>
            </a:r>
            <a:endParaRPr lang="en-IN" sz="1600" dirty="0"/>
          </a:p>
          <a:p>
            <a:endParaRPr lang="en-IN" sz="1600" dirty="0"/>
          </a:p>
          <a:p>
            <a:endParaRPr lang="en-US" sz="1600" dirty="0"/>
          </a:p>
          <a:p>
            <a:endParaRPr lang="en-IN" sz="1600" dirty="0"/>
          </a:p>
        </p:txBody>
      </p:sp>
    </p:spTree>
    <p:extLst>
      <p:ext uri="{BB962C8B-B14F-4D97-AF65-F5344CB8AC3E}">
        <p14:creationId xmlns:p14="http://schemas.microsoft.com/office/powerpoint/2010/main" val="243965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Case laws on applicability of Royalty</a:t>
            </a:r>
            <a:endParaRPr lang="en-IN" dirty="0"/>
          </a:p>
        </p:txBody>
      </p:sp>
      <p:sp>
        <p:nvSpPr>
          <p:cNvPr id="3" name="Content Placeholder 2"/>
          <p:cNvSpPr>
            <a:spLocks noGrp="1"/>
          </p:cNvSpPr>
          <p:nvPr>
            <p:ph idx="1"/>
          </p:nvPr>
        </p:nvSpPr>
        <p:spPr>
          <a:xfrm>
            <a:off x="1021408" y="981635"/>
            <a:ext cx="9978286" cy="5484127"/>
          </a:xfrm>
        </p:spPr>
        <p:txBody>
          <a:bodyPr>
            <a:noAutofit/>
          </a:bodyPr>
          <a:lstStyle/>
          <a:p>
            <a:pPr lvl="0"/>
            <a:r>
              <a:rPr lang="en-IN" sz="1500" dirty="0" smtClean="0"/>
              <a:t>A. Membership </a:t>
            </a:r>
            <a:r>
              <a:rPr lang="en-IN" sz="1500" dirty="0"/>
              <a:t>contribution payable by </a:t>
            </a:r>
            <a:r>
              <a:rPr lang="en-IN" sz="1500" dirty="0" err="1" smtClean="0"/>
              <a:t>assessee</a:t>
            </a:r>
            <a:r>
              <a:rPr lang="en-IN" sz="1500" dirty="0" smtClean="0"/>
              <a:t> </a:t>
            </a:r>
            <a:r>
              <a:rPr lang="en-IN" sz="1500" dirty="0"/>
              <a:t>to international press institute is not liable for TDS u/s 195( CIT V </a:t>
            </a:r>
            <a:r>
              <a:rPr lang="en-IN" sz="1500" dirty="0" err="1"/>
              <a:t>Malayala</a:t>
            </a:r>
            <a:r>
              <a:rPr lang="en-IN" sz="1500" dirty="0"/>
              <a:t> </a:t>
            </a:r>
            <a:r>
              <a:rPr lang="en-IN" sz="1500" dirty="0" err="1"/>
              <a:t>Manorama</a:t>
            </a:r>
            <a:r>
              <a:rPr lang="en-IN" sz="1500" dirty="0"/>
              <a:t> Co Ltd 222 Taxman 378(Ker);</a:t>
            </a:r>
            <a:endParaRPr lang="en-GB" sz="1500" dirty="0"/>
          </a:p>
          <a:p>
            <a:pPr lvl="0"/>
            <a:r>
              <a:rPr lang="en-IN" sz="1500" dirty="0" smtClean="0"/>
              <a:t>B. Bandwidth </a:t>
            </a:r>
            <a:r>
              <a:rPr lang="en-IN" sz="1500" dirty="0"/>
              <a:t>payments made by an Indian customer for International private leased circuit for providing end to end </a:t>
            </a:r>
            <a:r>
              <a:rPr lang="en-IN" sz="1500" dirty="0" smtClean="0"/>
              <a:t>internet </a:t>
            </a:r>
            <a:r>
              <a:rPr lang="en-IN" sz="1500" dirty="0"/>
              <a:t>connectivity- royalty (Verizon communications Singapore Vs ITO 361 ITR 575 (mad);</a:t>
            </a:r>
            <a:endParaRPr lang="en-GB" sz="1500" dirty="0"/>
          </a:p>
          <a:p>
            <a:pPr lvl="0"/>
            <a:r>
              <a:rPr lang="en-IN" sz="1500" dirty="0" smtClean="0"/>
              <a:t>C. Data </a:t>
            </a:r>
            <a:r>
              <a:rPr lang="en-IN" sz="1500" dirty="0"/>
              <a:t>transmission services through satellites- royalty (DIT VV TV Today Network Ltd (221 Taxman 123(Del).</a:t>
            </a:r>
            <a:endParaRPr lang="en-GB" sz="1500" dirty="0"/>
          </a:p>
          <a:p>
            <a:pPr lvl="0"/>
            <a:r>
              <a:rPr lang="en-US" sz="1500" dirty="0" smtClean="0"/>
              <a:t>D. Payments </a:t>
            </a:r>
            <a:r>
              <a:rPr lang="en-US" sz="1500" dirty="0"/>
              <a:t>received from import of software products cannot be </a:t>
            </a:r>
            <a:r>
              <a:rPr lang="en-US" sz="1500" dirty="0" err="1"/>
              <a:t>characterised</a:t>
            </a:r>
            <a:r>
              <a:rPr lang="en-US" sz="1500" dirty="0"/>
              <a:t> as “royalties” but should be </a:t>
            </a:r>
            <a:r>
              <a:rPr lang="en-US" sz="1500" dirty="0" err="1"/>
              <a:t>characterised</a:t>
            </a:r>
            <a:r>
              <a:rPr lang="en-US" sz="1500" dirty="0"/>
              <a:t> as “business profits”. Therefore, in the absence of a Permanent Establishment (“PE”) of the non-resident supplier in India, such payments would not be taxable in India</a:t>
            </a:r>
            <a:r>
              <a:rPr lang="en-US" sz="1500" dirty="0" smtClean="0"/>
              <a:t>.</a:t>
            </a:r>
            <a:r>
              <a:rPr lang="en-US" sz="1500" b="1" i="1" u="sng" dirty="0"/>
              <a:t> </a:t>
            </a:r>
            <a:r>
              <a:rPr lang="en-US" sz="1500" b="1" i="1" dirty="0"/>
              <a:t>Commissioner of Income Tax Vs. Samsung Electronics Co. Ltd. [(2009) 185-Taxman-313 (</a:t>
            </a:r>
            <a:r>
              <a:rPr lang="en-US" sz="1500" b="1" i="1" dirty="0" err="1"/>
              <a:t>Kar</a:t>
            </a:r>
            <a:r>
              <a:rPr lang="en-US" sz="1500" b="1" i="1" dirty="0" smtClean="0"/>
              <a:t>.)]</a:t>
            </a:r>
          </a:p>
          <a:p>
            <a:pPr lvl="0"/>
            <a:r>
              <a:rPr lang="en-US" sz="1500" dirty="0" smtClean="0"/>
              <a:t>E. When </a:t>
            </a:r>
            <a:r>
              <a:rPr lang="en-US" sz="1500" dirty="0" err="1"/>
              <a:t>licence</a:t>
            </a:r>
            <a:r>
              <a:rPr lang="en-US" sz="1500" dirty="0"/>
              <a:t> is granted to make use of software by making copy of same and to store it in hard disk of designated computer and to take back-up copy of software, it is clear that what is transferred is right to use software, which owner of copyright owns and what is transferred is only right to use copy of software for internal business as per terms and conditions of agreement. The payment made would constitute royalty as per clause (iv) of Explanation 2 to section 9(1)(vi) and even as per article 12 of DTAA </a:t>
            </a:r>
            <a:r>
              <a:rPr lang="en-US" sz="1500" dirty="0" smtClean="0"/>
              <a:t>.</a:t>
            </a:r>
            <a:r>
              <a:rPr lang="en-GB" sz="1500" b="1" dirty="0" smtClean="0"/>
              <a:t>CIT  </a:t>
            </a:r>
            <a:r>
              <a:rPr lang="en-GB" sz="1500" b="1" dirty="0"/>
              <a:t>v. Samsung Electronics Co. Ltd [2011] 16 taxmann.com 141 (</a:t>
            </a:r>
            <a:r>
              <a:rPr lang="en-GB" sz="1500" b="1" dirty="0" err="1" smtClean="0"/>
              <a:t>Kar</a:t>
            </a:r>
            <a:r>
              <a:rPr lang="en-GB" sz="1500" b="1" dirty="0" smtClean="0"/>
              <a:t> </a:t>
            </a:r>
            <a:r>
              <a:rPr lang="en-GB" sz="1500" b="1" dirty="0"/>
              <a:t>HC)</a:t>
            </a:r>
            <a:endParaRPr lang="en-IN" sz="1500" b="1" dirty="0"/>
          </a:p>
          <a:p>
            <a:endParaRPr lang="en-US" sz="1500" dirty="0"/>
          </a:p>
          <a:p>
            <a:endParaRPr lang="en-IN" sz="1500" dirty="0"/>
          </a:p>
        </p:txBody>
      </p:sp>
    </p:spTree>
    <p:extLst>
      <p:ext uri="{BB962C8B-B14F-4D97-AF65-F5344CB8AC3E}">
        <p14:creationId xmlns:p14="http://schemas.microsoft.com/office/powerpoint/2010/main" val="2432459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Payments for database</a:t>
            </a:r>
            <a:endParaRPr lang="en-IN" dirty="0"/>
          </a:p>
        </p:txBody>
      </p:sp>
      <p:sp>
        <p:nvSpPr>
          <p:cNvPr id="3" name="Content Placeholder 2"/>
          <p:cNvSpPr>
            <a:spLocks noGrp="1"/>
          </p:cNvSpPr>
          <p:nvPr>
            <p:ph idx="1"/>
          </p:nvPr>
        </p:nvSpPr>
        <p:spPr>
          <a:xfrm>
            <a:off x="1712912" y="1078173"/>
            <a:ext cx="8915400" cy="4769847"/>
          </a:xfrm>
        </p:spPr>
        <p:txBody>
          <a:bodyPr>
            <a:noAutofit/>
          </a:bodyPr>
          <a:lstStyle/>
          <a:p>
            <a:pPr algn="just"/>
            <a:r>
              <a:rPr lang="en-US" sz="1600" dirty="0"/>
              <a:t>The issue of database access services qualifying as FTS, has now been more or less settled by the decision of the </a:t>
            </a:r>
            <a:r>
              <a:rPr lang="en-US" sz="1600" dirty="0" smtClean="0"/>
              <a:t>SC in Kotak </a:t>
            </a:r>
            <a:r>
              <a:rPr lang="en-US" sz="1600" dirty="0"/>
              <a:t>Securities Limited where in, the Apex Court has held that, mere facility provided by the </a:t>
            </a:r>
            <a:r>
              <a:rPr lang="en-US" sz="1600" dirty="0" err="1"/>
              <a:t>assessee</a:t>
            </a:r>
            <a:r>
              <a:rPr lang="en-US" sz="1600" dirty="0"/>
              <a:t> to its customers does not tantamount to provision of services. Human element / effort has to be present and services should be specifically sought by the user / consumer.</a:t>
            </a:r>
          </a:p>
          <a:p>
            <a:pPr algn="just"/>
            <a:r>
              <a:rPr lang="en-US" sz="1600" b="1" u="sng" dirty="0"/>
              <a:t>Decisions holding subscription fee for access to database taxable as royalty</a:t>
            </a:r>
          </a:p>
          <a:p>
            <a:pPr marL="573088" indent="0" algn="just">
              <a:buNone/>
            </a:pPr>
            <a:r>
              <a:rPr lang="en-US" sz="1600" b="1" dirty="0"/>
              <a:t>a. Wipro Ltd – Karnataka High </a:t>
            </a:r>
            <a:r>
              <a:rPr lang="en-US" sz="1600" b="1" dirty="0" smtClean="0"/>
              <a:t>Court-</a:t>
            </a:r>
            <a:r>
              <a:rPr lang="en-US" sz="1600" dirty="0" smtClean="0"/>
              <a:t> </a:t>
            </a:r>
            <a:r>
              <a:rPr lang="en-US" sz="1600" dirty="0"/>
              <a:t>payment made by </a:t>
            </a:r>
            <a:r>
              <a:rPr lang="en-US" sz="1600" dirty="0" err="1"/>
              <a:t>assessee</a:t>
            </a:r>
            <a:r>
              <a:rPr lang="en-US" sz="1600" dirty="0"/>
              <a:t> to a </a:t>
            </a:r>
            <a:r>
              <a:rPr lang="en-US" sz="1600" dirty="0" smtClean="0"/>
              <a:t>NR in </a:t>
            </a:r>
            <a:r>
              <a:rPr lang="en-US" sz="1600" dirty="0"/>
              <a:t>order to obtain license to use database maintained by it, is 	to be regarded as royalty.</a:t>
            </a:r>
          </a:p>
          <a:p>
            <a:pPr marL="682625" indent="-109538" algn="just">
              <a:buNone/>
            </a:pPr>
            <a:r>
              <a:rPr lang="en-GB" sz="1600" b="1" dirty="0"/>
              <a:t>b. Gartner Ireland </a:t>
            </a:r>
            <a:r>
              <a:rPr lang="en-GB" sz="1600" b="1" dirty="0" smtClean="0"/>
              <a:t>Limited -</a:t>
            </a:r>
            <a:r>
              <a:rPr lang="en-US" sz="1600" dirty="0" smtClean="0"/>
              <a:t> </a:t>
            </a:r>
            <a:r>
              <a:rPr lang="en-US" sz="1600" dirty="0"/>
              <a:t>subscription fee paid to subscribe to a research product sold by </a:t>
            </a:r>
            <a:r>
              <a:rPr lang="en-US" sz="1600" dirty="0" err="1"/>
              <a:t>assessee</a:t>
            </a:r>
            <a:r>
              <a:rPr lang="en-US" sz="1600" dirty="0"/>
              <a:t> (foreign company) amounted to royalty by relying on the decision </a:t>
            </a:r>
            <a:r>
              <a:rPr lang="en-US" sz="1600" dirty="0" smtClean="0"/>
              <a:t>of  </a:t>
            </a:r>
            <a:r>
              <a:rPr lang="en-US" sz="1600" dirty="0"/>
              <a:t>Wipro ( Supra)</a:t>
            </a:r>
          </a:p>
          <a:p>
            <a:pPr marL="0" indent="0" algn="just">
              <a:buNone/>
            </a:pPr>
            <a:r>
              <a:rPr lang="en-US" sz="1600" dirty="0" smtClean="0"/>
              <a:t> </a:t>
            </a:r>
            <a:endParaRPr lang="en-US" sz="1600" dirty="0"/>
          </a:p>
        </p:txBody>
      </p:sp>
    </p:spTree>
    <p:extLst>
      <p:ext uri="{BB962C8B-B14F-4D97-AF65-F5344CB8AC3E}">
        <p14:creationId xmlns:p14="http://schemas.microsoft.com/office/powerpoint/2010/main" val="3054037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Subscription fees not a royalty ?</a:t>
            </a:r>
            <a:endParaRPr lang="en-IN" dirty="0"/>
          </a:p>
        </p:txBody>
      </p:sp>
      <p:sp>
        <p:nvSpPr>
          <p:cNvPr id="3" name="Content Placeholder 2"/>
          <p:cNvSpPr>
            <a:spLocks noGrp="1"/>
          </p:cNvSpPr>
          <p:nvPr>
            <p:ph idx="1"/>
          </p:nvPr>
        </p:nvSpPr>
        <p:spPr>
          <a:xfrm>
            <a:off x="1712912" y="1132764"/>
            <a:ext cx="8915400" cy="5348718"/>
          </a:xfrm>
        </p:spPr>
        <p:txBody>
          <a:bodyPr>
            <a:noAutofit/>
          </a:bodyPr>
          <a:lstStyle/>
          <a:p>
            <a:pPr algn="just"/>
            <a:r>
              <a:rPr lang="en-US" sz="1600" b="1" dirty="0" smtClean="0"/>
              <a:t> </a:t>
            </a:r>
            <a:r>
              <a:rPr lang="en-US" sz="1600" b="1" dirty="0" err="1" smtClean="0"/>
              <a:t>Factset</a:t>
            </a:r>
            <a:r>
              <a:rPr lang="en-US" sz="1600" b="1" dirty="0" smtClean="0"/>
              <a:t> </a:t>
            </a:r>
            <a:r>
              <a:rPr lang="en-US" sz="1600" b="1" dirty="0"/>
              <a:t>Research Systems Inc: AAR</a:t>
            </a:r>
          </a:p>
          <a:p>
            <a:pPr marL="0" indent="0" algn="just">
              <a:buNone/>
            </a:pPr>
            <a:r>
              <a:rPr lang="en-US" sz="1600" dirty="0" smtClean="0"/>
              <a:t>Grant </a:t>
            </a:r>
            <a:r>
              <a:rPr lang="en-US" sz="1600" dirty="0"/>
              <a:t>of license to the customers is only to authorize licensee to have access to copy right database rather than granting it any right in or over copyright </a:t>
            </a:r>
            <a:r>
              <a:rPr lang="en-US" sz="1600" dirty="0" smtClean="0"/>
              <a:t>a as </a:t>
            </a:r>
            <a:r>
              <a:rPr lang="en-US" sz="1600" dirty="0"/>
              <a:t>such. Hence</a:t>
            </a:r>
            <a:r>
              <a:rPr lang="en-US" sz="1600" dirty="0" smtClean="0"/>
              <a:t>, the </a:t>
            </a:r>
            <a:r>
              <a:rPr lang="en-US" sz="1600" dirty="0"/>
              <a:t>subscription fees should not be taxable as royalty.</a:t>
            </a:r>
          </a:p>
          <a:p>
            <a:pPr algn="just"/>
            <a:r>
              <a:rPr lang="en-US" sz="1600" b="1" dirty="0" smtClean="0"/>
              <a:t>Dun </a:t>
            </a:r>
            <a:r>
              <a:rPr lang="en-US" sz="1600" b="1" dirty="0"/>
              <a:t>&amp; Bradstreet Information Services India Pvt. Ltd v ADIT (Bombay HC</a:t>
            </a:r>
            <a:r>
              <a:rPr lang="en-US" sz="1600" b="1" dirty="0" smtClean="0"/>
              <a:t>)</a:t>
            </a:r>
          </a:p>
          <a:p>
            <a:pPr marL="0" indent="0" algn="just">
              <a:buNone/>
            </a:pPr>
            <a:r>
              <a:rPr lang="en-US" sz="1600" dirty="0" smtClean="0"/>
              <a:t>Remittances </a:t>
            </a:r>
            <a:r>
              <a:rPr lang="en-US" sz="1600" dirty="0"/>
              <a:t>made </a:t>
            </a:r>
            <a:r>
              <a:rPr lang="en-US" sz="1600" dirty="0" smtClean="0"/>
              <a:t>for </a:t>
            </a:r>
            <a:r>
              <a:rPr lang="en-US" sz="1600" dirty="0"/>
              <a:t>import of business information reports from an American company </a:t>
            </a:r>
            <a:r>
              <a:rPr lang="en-US" sz="1600" dirty="0" smtClean="0"/>
              <a:t>would not fall under definition of Royalty and not </a:t>
            </a:r>
            <a:r>
              <a:rPr lang="en-US" sz="1600" dirty="0"/>
              <a:t>liable to deduction of tax at source under section </a:t>
            </a:r>
            <a:r>
              <a:rPr lang="en-US" sz="1600" dirty="0" smtClean="0"/>
              <a:t>195.</a:t>
            </a:r>
            <a:endParaRPr lang="en-US" sz="1600" dirty="0"/>
          </a:p>
          <a:p>
            <a:pPr algn="just"/>
            <a:r>
              <a:rPr lang="en-US" sz="1600" b="1" dirty="0" smtClean="0"/>
              <a:t>GVK </a:t>
            </a:r>
            <a:r>
              <a:rPr lang="en-US" sz="1600" b="1" dirty="0"/>
              <a:t>Oil &amp; Gas Ltd v. ADIT</a:t>
            </a:r>
          </a:p>
          <a:p>
            <a:pPr marL="0" indent="0" algn="just">
              <a:buNone/>
            </a:pPr>
            <a:r>
              <a:rPr lang="en-US" sz="1600" dirty="0"/>
              <a:t>So long as the licensor has made available the data acquired by them but has not made available any technology for use of such data by the </a:t>
            </a:r>
            <a:r>
              <a:rPr lang="en-US" sz="1600" dirty="0" err="1"/>
              <a:t>assesee</a:t>
            </a:r>
            <a:r>
              <a:rPr lang="en-US" sz="1600" dirty="0"/>
              <a:t>, payments made by the assesse to the foreign companies were not in the nature of royalties.</a:t>
            </a:r>
          </a:p>
          <a:p>
            <a:pPr algn="just"/>
            <a:r>
              <a:rPr lang="en-US" sz="1600" b="1" dirty="0" err="1"/>
              <a:t>Cadila</a:t>
            </a:r>
            <a:r>
              <a:rPr lang="en-US" sz="1600" b="1" dirty="0"/>
              <a:t> Healthcare Limited</a:t>
            </a:r>
            <a:r>
              <a:rPr lang="en-US" sz="1600" dirty="0"/>
              <a:t> and </a:t>
            </a:r>
            <a:r>
              <a:rPr lang="en-US" sz="1600" b="1" dirty="0" err="1"/>
              <a:t>Welspun</a:t>
            </a:r>
            <a:r>
              <a:rPr lang="en-US" sz="1600" b="1" dirty="0"/>
              <a:t> Corporation Limited</a:t>
            </a:r>
            <a:r>
              <a:rPr lang="en-US" sz="1600" dirty="0"/>
              <a:t> </a:t>
            </a:r>
            <a:endParaRPr lang="en-US" sz="1600" dirty="0" smtClean="0"/>
          </a:p>
          <a:p>
            <a:pPr marL="0" indent="0" algn="just">
              <a:buNone/>
            </a:pPr>
            <a:r>
              <a:rPr lang="en-US" sz="1600" dirty="0" smtClean="0"/>
              <a:t>Recently</a:t>
            </a:r>
            <a:r>
              <a:rPr lang="en-US" sz="1600" dirty="0"/>
              <a:t>, the Ahmedabad ITAT in the case of </a:t>
            </a:r>
            <a:r>
              <a:rPr lang="en-US" sz="1600" dirty="0" smtClean="0"/>
              <a:t>has </a:t>
            </a:r>
            <a:r>
              <a:rPr lang="en-US" sz="1600" dirty="0"/>
              <a:t>held that the payment made by the </a:t>
            </a:r>
            <a:r>
              <a:rPr lang="en-US" sz="1600" dirty="0" err="1"/>
              <a:t>assessee</a:t>
            </a:r>
            <a:r>
              <a:rPr lang="en-US" sz="1600" dirty="0"/>
              <a:t> was simply payment made for copyrighted material and cannot be treated as royalty.</a:t>
            </a:r>
          </a:p>
        </p:txBody>
      </p:sp>
    </p:spTree>
    <p:extLst>
      <p:ext uri="{BB962C8B-B14F-4D97-AF65-F5344CB8AC3E}">
        <p14:creationId xmlns:p14="http://schemas.microsoft.com/office/powerpoint/2010/main" val="595140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Fees for Technical Service</a:t>
            </a:r>
            <a:endParaRPr lang="en-IN" dirty="0"/>
          </a:p>
        </p:txBody>
      </p:sp>
      <p:sp>
        <p:nvSpPr>
          <p:cNvPr id="3" name="Content Placeholder 2"/>
          <p:cNvSpPr>
            <a:spLocks noGrp="1"/>
          </p:cNvSpPr>
          <p:nvPr>
            <p:ph idx="1"/>
          </p:nvPr>
        </p:nvSpPr>
        <p:spPr>
          <a:xfrm>
            <a:off x="1021408" y="981635"/>
            <a:ext cx="9581683" cy="5484127"/>
          </a:xfrm>
        </p:spPr>
        <p:txBody>
          <a:bodyPr>
            <a:noAutofit/>
          </a:bodyPr>
          <a:lstStyle/>
          <a:p>
            <a:r>
              <a:rPr lang="en-US" sz="1600" dirty="0"/>
              <a:t>The expression “Fees for Technical Services” is defined in </a:t>
            </a:r>
            <a:r>
              <a:rPr lang="en-US" sz="1600" b="1" i="1" dirty="0"/>
              <a:t>Explanation 2 in section 9(1)(vii) </a:t>
            </a:r>
            <a:r>
              <a:rPr lang="en-US" sz="1600" dirty="0"/>
              <a:t>of the Income -tax Act as </a:t>
            </a:r>
            <a:r>
              <a:rPr lang="en-US" sz="1600" dirty="0" smtClean="0"/>
              <a:t>under</a:t>
            </a:r>
          </a:p>
          <a:p>
            <a:r>
              <a:rPr lang="en-US" sz="1600" dirty="0" smtClean="0"/>
              <a:t>“fees </a:t>
            </a:r>
            <a:r>
              <a:rPr lang="en-US" sz="1600" dirty="0"/>
              <a:t>for technical services" means any consideration (including any lump sum consideration) for the rendering of any managerial, technical or consultancy services (including the provision of services of technical or other personnel) but does not include consideration for any construction, assembly, mining or like project undertaken by the recipient or consideration which would be income of the recipient chargeable under the head "</a:t>
            </a:r>
            <a:r>
              <a:rPr lang="en-US" sz="1600" dirty="0" smtClean="0"/>
              <a:t>Salaries</a:t>
            </a:r>
          </a:p>
          <a:p>
            <a:r>
              <a:rPr lang="en-US" sz="1600" dirty="0" smtClean="0"/>
              <a:t>Any Income </a:t>
            </a:r>
            <a:r>
              <a:rPr lang="en-US" sz="1600" dirty="0"/>
              <a:t>by way of fees for technical services payable by—</a:t>
            </a:r>
          </a:p>
          <a:p>
            <a:r>
              <a:rPr lang="en-US" sz="1600" dirty="0"/>
              <a:t>(</a:t>
            </a:r>
            <a:r>
              <a:rPr lang="en-US" sz="1600" i="1" dirty="0"/>
              <a:t>a</a:t>
            </a:r>
            <a:r>
              <a:rPr lang="en-US" sz="1600" dirty="0"/>
              <a:t>)  the Government ; or</a:t>
            </a:r>
          </a:p>
          <a:p>
            <a:r>
              <a:rPr lang="en-US" sz="1600" dirty="0"/>
              <a:t>(</a:t>
            </a:r>
            <a:r>
              <a:rPr lang="en-US" sz="1600" i="1" dirty="0"/>
              <a:t>b</a:t>
            </a:r>
            <a:r>
              <a:rPr lang="en-US" sz="1600" dirty="0"/>
              <a:t>)  a person who is a resident, except where the fees are payable in respect of services </a:t>
            </a:r>
            <a:r>
              <a:rPr lang="en-US" sz="1600" dirty="0" err="1"/>
              <a:t>utilised</a:t>
            </a:r>
            <a:r>
              <a:rPr lang="en-US" sz="1600" dirty="0"/>
              <a:t> in a business or profession carried on by such person outside India or for the purposes of making or earning any income from any source outside India ; or</a:t>
            </a:r>
          </a:p>
          <a:p>
            <a:r>
              <a:rPr lang="en-US" sz="1600" dirty="0"/>
              <a:t>(</a:t>
            </a:r>
            <a:r>
              <a:rPr lang="en-US" sz="1600" i="1" dirty="0"/>
              <a:t>c</a:t>
            </a:r>
            <a:r>
              <a:rPr lang="en-US" sz="1600" dirty="0"/>
              <a:t>)  a person who is a non-resident, where the fees are payable in respect of services </a:t>
            </a:r>
            <a:r>
              <a:rPr lang="en-US" sz="1600" dirty="0" err="1"/>
              <a:t>utilised</a:t>
            </a:r>
            <a:r>
              <a:rPr lang="en-US" sz="1600" dirty="0"/>
              <a:t> in a business or profession carried on by such person in India or for the purposes of making or earning any income from any source in India :</a:t>
            </a:r>
          </a:p>
          <a:p>
            <a:endParaRPr lang="en-US" sz="1600" dirty="0" smtClean="0"/>
          </a:p>
          <a:p>
            <a:endParaRPr lang="en-IN" sz="1600" dirty="0"/>
          </a:p>
          <a:p>
            <a:endParaRPr lang="en-US" sz="1600" dirty="0"/>
          </a:p>
          <a:p>
            <a:endParaRPr lang="en-IN" sz="1600" dirty="0"/>
          </a:p>
        </p:txBody>
      </p:sp>
    </p:spTree>
    <p:extLst>
      <p:ext uri="{BB962C8B-B14F-4D97-AF65-F5344CB8AC3E}">
        <p14:creationId xmlns:p14="http://schemas.microsoft.com/office/powerpoint/2010/main" val="3370171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Fees for Technical Service</a:t>
            </a:r>
            <a:endParaRPr lang="en-IN" dirty="0"/>
          </a:p>
        </p:txBody>
      </p:sp>
      <p:sp>
        <p:nvSpPr>
          <p:cNvPr id="3" name="Content Placeholder 2"/>
          <p:cNvSpPr>
            <a:spLocks noGrp="1"/>
          </p:cNvSpPr>
          <p:nvPr>
            <p:ph idx="1"/>
          </p:nvPr>
        </p:nvSpPr>
        <p:spPr>
          <a:xfrm>
            <a:off x="1021408" y="981635"/>
            <a:ext cx="9581683" cy="5484127"/>
          </a:xfrm>
        </p:spPr>
        <p:txBody>
          <a:bodyPr>
            <a:noAutofit/>
          </a:bodyPr>
          <a:lstStyle/>
          <a:p>
            <a:r>
              <a:rPr lang="en-IN" sz="1600" dirty="0"/>
              <a:t>Meaning of earning income from any source outside India? Whether any payment pertaining to an export activity can be excluded? Rework charges or repair charges in respect of goods exported or technical services outside India in respect of execution of an export order</a:t>
            </a:r>
            <a:r>
              <a:rPr lang="en-IN" sz="1600" dirty="0" smtClean="0"/>
              <a:t>?</a:t>
            </a:r>
          </a:p>
          <a:p>
            <a:endParaRPr lang="en-IN" sz="1600" dirty="0" smtClean="0"/>
          </a:p>
          <a:p>
            <a:r>
              <a:rPr lang="en-IN" sz="1600" dirty="0" smtClean="0"/>
              <a:t>In </a:t>
            </a:r>
            <a:r>
              <a:rPr lang="en-IN" sz="1600" dirty="0"/>
              <a:t>DTAA- Singapore, USA, UK, Australia </a:t>
            </a:r>
            <a:r>
              <a:rPr lang="en-IN" sz="1600" dirty="0" err="1"/>
              <a:t>etc</a:t>
            </a:r>
            <a:r>
              <a:rPr lang="en-IN" sz="1600" dirty="0"/>
              <a:t>- concept of </a:t>
            </a:r>
            <a:r>
              <a:rPr lang="en-IN" sz="1600" b="1" dirty="0"/>
              <a:t>MAKE AVAILABLE</a:t>
            </a:r>
            <a:r>
              <a:rPr lang="en-IN" sz="1600" dirty="0"/>
              <a:t> is found as under: </a:t>
            </a:r>
            <a:endParaRPr lang="en-IN" sz="1600" dirty="0" smtClean="0"/>
          </a:p>
          <a:p>
            <a:r>
              <a:rPr lang="en-US" sz="1600" dirty="0"/>
              <a:t>"fees for included services" means payments of any kind to any person in consideration for the rendering of any technical or consultancy services (including through the provision of services of technical or other personnel) if such services </a:t>
            </a:r>
            <a:r>
              <a:rPr lang="en-US" sz="1600" dirty="0" smtClean="0"/>
              <a:t>:</a:t>
            </a:r>
          </a:p>
          <a:p>
            <a:pPr marL="577850" indent="-174625">
              <a:buNone/>
            </a:pPr>
            <a:r>
              <a:rPr lang="en-US" sz="1600" dirty="0" smtClean="0"/>
              <a:t>a) are </a:t>
            </a:r>
            <a:r>
              <a:rPr lang="en-US" sz="1600" dirty="0"/>
              <a:t>ancillary and subsidiary to the application or enjoyment of the right, property or information for which a payment described in paragraph 3 is received ; </a:t>
            </a:r>
            <a:r>
              <a:rPr lang="en-US" sz="1600" dirty="0" smtClean="0"/>
              <a:t>or</a:t>
            </a:r>
          </a:p>
          <a:p>
            <a:pPr marL="457200" indent="0">
              <a:buNone/>
            </a:pPr>
            <a:r>
              <a:rPr lang="en-US" sz="1600" dirty="0" smtClean="0"/>
              <a:t>b) make </a:t>
            </a:r>
            <a:r>
              <a:rPr lang="en-US" sz="1600" dirty="0"/>
              <a:t>available technical knowledge, experience, skill, know-how, or processes, or consist of the development and transfer of a technical plan or technical design.</a:t>
            </a:r>
            <a:endParaRPr lang="en-IN" sz="1600" dirty="0">
              <a:solidFill>
                <a:srgbClr val="FF0000"/>
              </a:solidFill>
            </a:endParaRPr>
          </a:p>
          <a:p>
            <a:endParaRPr lang="en-IN" sz="1600" dirty="0"/>
          </a:p>
          <a:p>
            <a:endParaRPr lang="en-US" sz="1600" dirty="0" smtClean="0"/>
          </a:p>
          <a:p>
            <a:endParaRPr lang="en-IN" sz="1600" dirty="0"/>
          </a:p>
          <a:p>
            <a:endParaRPr lang="en-US" sz="1600" dirty="0"/>
          </a:p>
          <a:p>
            <a:endParaRPr lang="en-IN" sz="1600" dirty="0"/>
          </a:p>
        </p:txBody>
      </p:sp>
    </p:spTree>
    <p:extLst>
      <p:ext uri="{BB962C8B-B14F-4D97-AF65-F5344CB8AC3E}">
        <p14:creationId xmlns:p14="http://schemas.microsoft.com/office/powerpoint/2010/main" val="3551873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Case laws on Fees for </a:t>
            </a:r>
            <a:r>
              <a:rPr lang="en-IN" dirty="0"/>
              <a:t>T</a:t>
            </a:r>
            <a:r>
              <a:rPr lang="en-IN" dirty="0" smtClean="0"/>
              <a:t>echnical Services(FTS)</a:t>
            </a:r>
            <a:endParaRPr lang="en-IN" dirty="0"/>
          </a:p>
        </p:txBody>
      </p:sp>
      <p:sp>
        <p:nvSpPr>
          <p:cNvPr id="3" name="Content Placeholder 2"/>
          <p:cNvSpPr>
            <a:spLocks noGrp="1"/>
          </p:cNvSpPr>
          <p:nvPr>
            <p:ph idx="1"/>
          </p:nvPr>
        </p:nvSpPr>
        <p:spPr>
          <a:xfrm>
            <a:off x="1021408" y="981635"/>
            <a:ext cx="9581683" cy="5484127"/>
          </a:xfrm>
        </p:spPr>
        <p:txBody>
          <a:bodyPr>
            <a:noAutofit/>
          </a:bodyPr>
          <a:lstStyle/>
          <a:p>
            <a:pPr lvl="0"/>
            <a:r>
              <a:rPr lang="en-IN" sz="1600" dirty="0" smtClean="0"/>
              <a:t>A. Reimbursement </a:t>
            </a:r>
            <a:r>
              <a:rPr lang="en-IN" sz="1600" dirty="0"/>
              <a:t>of salary to the expats on ‘secondment’ basis chargeable to tax as FTS as the employees used their skills and technical knowledge while assisting the </a:t>
            </a:r>
            <a:r>
              <a:rPr lang="en-IN" sz="1600" dirty="0" err="1"/>
              <a:t>assessee</a:t>
            </a:r>
            <a:r>
              <a:rPr lang="en-IN" sz="1600" dirty="0"/>
              <a:t>- Centrica India Offshore Pvt Ltd v CIT ( 224 Taxman 122 (del). Special leave petition dismissed by SC.</a:t>
            </a:r>
            <a:endParaRPr lang="en-GB" sz="1600" dirty="0"/>
          </a:p>
          <a:p>
            <a:r>
              <a:rPr lang="en-IN" sz="1600" dirty="0" smtClean="0"/>
              <a:t>B. Services </a:t>
            </a:r>
            <a:r>
              <a:rPr lang="en-IN" sz="1600" dirty="0"/>
              <a:t>of foreign professionals for raising finance and tie up of loan- FTS (GVT Industries Ltd v ITO 371 ITR 453 SC</a:t>
            </a:r>
            <a:r>
              <a:rPr lang="en-IN" sz="1600" dirty="0" smtClean="0"/>
              <a:t>)</a:t>
            </a:r>
          </a:p>
          <a:p>
            <a:r>
              <a:rPr lang="en-US" sz="1600" dirty="0" smtClean="0"/>
              <a:t>C. Payment </a:t>
            </a:r>
            <a:r>
              <a:rPr lang="en-US" sz="1600" dirty="0"/>
              <a:t>made for a standard telecom service is not in the nature of “FTS” as defined in section 9(1)(vii) of the </a:t>
            </a:r>
            <a:r>
              <a:rPr lang="en-US" sz="1600" dirty="0" smtClean="0"/>
              <a:t>Act.</a:t>
            </a:r>
            <a:r>
              <a:rPr lang="en-GB" sz="1600" dirty="0"/>
              <a:t> Wipro Ltd. v/s ITO [2003] (80 TTJ 191) (Bangalore ITAT</a:t>
            </a:r>
            <a:r>
              <a:rPr lang="en-GB" sz="1600" dirty="0" smtClean="0"/>
              <a:t>).</a:t>
            </a:r>
          </a:p>
          <a:p>
            <a:r>
              <a:rPr lang="en-US" sz="1600" dirty="0" smtClean="0"/>
              <a:t>D. Preparation </a:t>
            </a:r>
            <a:r>
              <a:rPr lang="en-US" sz="1600" dirty="0"/>
              <a:t>of designs, drawings and appraisal </a:t>
            </a:r>
            <a:r>
              <a:rPr lang="en-US" sz="1600" dirty="0" smtClean="0"/>
              <a:t>reports. </a:t>
            </a:r>
            <a:r>
              <a:rPr lang="en-GB" sz="1600" dirty="0" smtClean="0"/>
              <a:t>Central </a:t>
            </a:r>
            <a:r>
              <a:rPr lang="en-GB" sz="1600" dirty="0"/>
              <a:t>Mine, Planning &amp; Design Institute Ltd vs. DCIT [1997] (67 ITD 195) (Patna ITAT</a:t>
            </a:r>
            <a:r>
              <a:rPr lang="en-GB" sz="1600" dirty="0" smtClean="0"/>
              <a:t>).</a:t>
            </a:r>
          </a:p>
          <a:p>
            <a:r>
              <a:rPr lang="en-US" sz="1600" dirty="0" smtClean="0"/>
              <a:t>E. Data </a:t>
            </a:r>
            <a:r>
              <a:rPr lang="en-US" sz="1600" dirty="0"/>
              <a:t>processing services depending on the specific needs of the </a:t>
            </a:r>
            <a:r>
              <a:rPr lang="en-US" sz="1600" dirty="0" smtClean="0"/>
              <a:t>client. </a:t>
            </a:r>
            <a:r>
              <a:rPr lang="en-GB" sz="1600" dirty="0" err="1"/>
              <a:t>Dr.</a:t>
            </a:r>
            <a:r>
              <a:rPr lang="en-GB" sz="1600" dirty="0"/>
              <a:t> </a:t>
            </a:r>
            <a:r>
              <a:rPr lang="en-GB" sz="1600" dirty="0" err="1"/>
              <a:t>Hutarew</a:t>
            </a:r>
            <a:r>
              <a:rPr lang="en-GB" sz="1600" dirty="0"/>
              <a:t> &amp; Partner (India) P. Ltd vs. ITO [2008] (123 TTJ 951) (Delhi ITAT). </a:t>
            </a:r>
            <a:endParaRPr lang="en-GB" sz="1600" dirty="0" smtClean="0"/>
          </a:p>
          <a:p>
            <a:r>
              <a:rPr lang="en-US" sz="1600" dirty="0" smtClean="0"/>
              <a:t>F. Services </a:t>
            </a:r>
            <a:r>
              <a:rPr lang="en-US" sz="1600" dirty="0"/>
              <a:t>pertaining to registration and enforcement of intellectual </a:t>
            </a:r>
            <a:r>
              <a:rPr lang="en-GB" sz="1600" dirty="0"/>
              <a:t>property rights. ADIT vs. </a:t>
            </a:r>
            <a:r>
              <a:rPr lang="en-GB" sz="1600" dirty="0" err="1"/>
              <a:t>Ess</a:t>
            </a:r>
            <a:r>
              <a:rPr lang="en-GB" sz="1600" dirty="0"/>
              <a:t> Vee Intellectual Property Bureau [2005] (7 SOT 38) (Mumbai ITAT)</a:t>
            </a:r>
            <a:endParaRPr lang="en-GB" sz="1600" dirty="0" smtClean="0"/>
          </a:p>
          <a:p>
            <a:endParaRPr lang="en-IN" sz="1600" dirty="0"/>
          </a:p>
          <a:p>
            <a:endParaRPr lang="en-US" sz="1600" dirty="0" smtClean="0"/>
          </a:p>
          <a:p>
            <a:endParaRPr lang="en-IN" sz="1600" dirty="0"/>
          </a:p>
          <a:p>
            <a:endParaRPr lang="en-US" sz="1600" dirty="0"/>
          </a:p>
          <a:p>
            <a:endParaRPr lang="en-IN" sz="1600" dirty="0"/>
          </a:p>
        </p:txBody>
      </p:sp>
    </p:spTree>
    <p:extLst>
      <p:ext uri="{BB962C8B-B14F-4D97-AF65-F5344CB8AC3E}">
        <p14:creationId xmlns:p14="http://schemas.microsoft.com/office/powerpoint/2010/main" val="270837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21408" y="382063"/>
            <a:ext cx="8911687" cy="586125"/>
          </a:xfrm>
        </p:spPr>
        <p:txBody>
          <a:bodyPr>
            <a:normAutofit fontScale="90000"/>
          </a:bodyPr>
          <a:lstStyle/>
          <a:p>
            <a:r>
              <a:rPr lang="en-IN" dirty="0" smtClean="0"/>
              <a:t>Explanation to Section 9</a:t>
            </a:r>
            <a:endParaRPr lang="en-IN" dirty="0"/>
          </a:p>
        </p:txBody>
      </p:sp>
      <p:sp>
        <p:nvSpPr>
          <p:cNvPr id="3" name="Content Placeholder 2"/>
          <p:cNvSpPr>
            <a:spLocks noGrp="1"/>
          </p:cNvSpPr>
          <p:nvPr>
            <p:ph idx="1"/>
          </p:nvPr>
        </p:nvSpPr>
        <p:spPr>
          <a:xfrm>
            <a:off x="1021408" y="981635"/>
            <a:ext cx="9581683" cy="5484127"/>
          </a:xfrm>
        </p:spPr>
        <p:txBody>
          <a:bodyPr>
            <a:noAutofit/>
          </a:bodyPr>
          <a:lstStyle/>
          <a:p>
            <a:r>
              <a:rPr lang="en-IN" sz="1600" dirty="0"/>
              <a:t>Explanation- For the removal of doubts, it is hereby declared that for the purposes of this section, income of a non resident shall be deemed to accrue or arise in India in respect of interest, royalty and FTS, whether or not –</a:t>
            </a:r>
          </a:p>
          <a:p>
            <a:endParaRPr lang="en-IN" sz="1600" dirty="0"/>
          </a:p>
          <a:p>
            <a:r>
              <a:rPr lang="en-IN" sz="1600" dirty="0"/>
              <a:t>(</a:t>
            </a:r>
            <a:r>
              <a:rPr lang="en-IN" sz="1600" dirty="0" err="1"/>
              <a:t>i</a:t>
            </a:r>
            <a:r>
              <a:rPr lang="en-IN" sz="1600" dirty="0"/>
              <a:t>) the non resident has a residence or place of business or business connection in India or</a:t>
            </a:r>
          </a:p>
          <a:p>
            <a:r>
              <a:rPr lang="en-IN" sz="1600" dirty="0"/>
              <a:t>(ii ) the non resident has rendered services in India.</a:t>
            </a:r>
          </a:p>
          <a:p>
            <a:endParaRPr lang="en-IN" sz="1600" dirty="0"/>
          </a:p>
          <a:p>
            <a:endParaRPr lang="en-US" sz="1600" dirty="0" smtClean="0"/>
          </a:p>
          <a:p>
            <a:endParaRPr lang="en-IN" sz="1600" dirty="0"/>
          </a:p>
          <a:p>
            <a:endParaRPr lang="en-US" sz="1600" dirty="0"/>
          </a:p>
          <a:p>
            <a:endParaRPr lang="en-IN" sz="1600" dirty="0"/>
          </a:p>
        </p:txBody>
      </p:sp>
    </p:spTree>
    <p:extLst>
      <p:ext uri="{BB962C8B-B14F-4D97-AF65-F5344CB8AC3E}">
        <p14:creationId xmlns:p14="http://schemas.microsoft.com/office/powerpoint/2010/main" val="3541717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8" y="387692"/>
            <a:ext cx="9581683" cy="6064623"/>
          </a:xfrm>
        </p:spPr>
        <p:txBody>
          <a:bodyPr>
            <a:normAutofit fontScale="77500" lnSpcReduction="20000"/>
          </a:bodyPr>
          <a:lstStyle/>
          <a:p>
            <a:pPr marL="0" indent="0" algn="just">
              <a:buNone/>
            </a:pPr>
            <a:r>
              <a:rPr lang="en-IN" sz="2800" b="1" u="sng" dirty="0"/>
              <a:t>Applicability of section 44AB of the ITA- Tax audit report for foreign </a:t>
            </a:r>
            <a:r>
              <a:rPr lang="en-IN" sz="2800" b="1" u="sng" dirty="0" smtClean="0"/>
              <a:t>companies</a:t>
            </a:r>
            <a:endParaRPr lang="en-IN" dirty="0" smtClean="0"/>
          </a:p>
          <a:p>
            <a:pPr algn="just">
              <a:buFont typeface="Wingdings" panose="05000000000000000000" pitchFamily="2" charset="2"/>
              <a:buChar char="Ø"/>
            </a:pPr>
            <a:r>
              <a:rPr lang="en-IN" dirty="0">
                <a:solidFill>
                  <a:schemeClr val="tx1"/>
                </a:solidFill>
              </a:rPr>
              <a:t>If the income is chargeable to tax under the head “profits and Gains of business or profession”, all the provisions of chapter IV regarding computation of income would apply</a:t>
            </a:r>
            <a:r>
              <a:rPr lang="en-IN" dirty="0" smtClean="0">
                <a:solidFill>
                  <a:schemeClr val="tx1"/>
                </a:solidFill>
              </a:rPr>
              <a:t>.</a:t>
            </a:r>
          </a:p>
          <a:p>
            <a:pPr algn="just">
              <a:buFont typeface="Wingdings" panose="05000000000000000000" pitchFamily="2" charset="2"/>
              <a:buChar char="Ø"/>
            </a:pPr>
            <a:r>
              <a:rPr lang="en-IN" dirty="0">
                <a:solidFill>
                  <a:schemeClr val="tx1"/>
                </a:solidFill>
              </a:rPr>
              <a:t>Accordingly, the foreign company is also required to get their accounts audited u/s </a:t>
            </a:r>
            <a:r>
              <a:rPr lang="en-IN" dirty="0" smtClean="0">
                <a:solidFill>
                  <a:schemeClr val="tx1"/>
                </a:solidFill>
              </a:rPr>
              <a:t>44AB.</a:t>
            </a:r>
          </a:p>
          <a:p>
            <a:r>
              <a:rPr lang="en-IN" dirty="0"/>
              <a:t>Whether there</a:t>
            </a:r>
            <a:r>
              <a:rPr lang="en-IN" dirty="0">
                <a:solidFill>
                  <a:srgbClr val="FF0000"/>
                </a:solidFill>
              </a:rPr>
              <a:t> </a:t>
            </a:r>
            <a:r>
              <a:rPr lang="en-IN" dirty="0"/>
              <a:t>is any need for a foreign company to get the tax audit report u/s 44AB if the entire income is by way of royalty or fees for technical services and chargeable to tax on gross basis at special rates?</a:t>
            </a:r>
          </a:p>
          <a:p>
            <a:pPr marL="457200" indent="0">
              <a:buNone/>
            </a:pPr>
            <a:r>
              <a:rPr lang="en-IN" dirty="0"/>
              <a:t>Under the gross basis of taxation, where a foreign company files a return of income without claiming any expenditure or allowances as deductible expenses, conducting a tax audit would be redundant. This is also being confirmed in the case of </a:t>
            </a:r>
            <a:r>
              <a:rPr lang="en-IN" dirty="0" err="1"/>
              <a:t>Snam</a:t>
            </a:r>
            <a:r>
              <a:rPr lang="en-IN" dirty="0"/>
              <a:t> </a:t>
            </a:r>
            <a:r>
              <a:rPr lang="en-IN" dirty="0" err="1"/>
              <a:t>Progetti</a:t>
            </a:r>
            <a:r>
              <a:rPr lang="en-IN" dirty="0"/>
              <a:t> Spa [TS-5212-ITAT-2005(DELHI)-O], (2005) 95 TTJ 0424</a:t>
            </a:r>
            <a:endParaRPr lang="en-IN" dirty="0">
              <a:solidFill>
                <a:srgbClr val="FF0000"/>
              </a:solidFill>
            </a:endParaRPr>
          </a:p>
          <a:p>
            <a:r>
              <a:rPr lang="en-IN" dirty="0"/>
              <a:t>When gross based taxation is done- TP is still required</a:t>
            </a:r>
            <a:endParaRPr lang="en-GB" dirty="0">
              <a:solidFill>
                <a:schemeClr val="tx1"/>
              </a:solidFill>
            </a:endParaRPr>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2840976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9626" y="97504"/>
            <a:ext cx="8864188" cy="801284"/>
          </a:xfrm>
        </p:spPr>
        <p:txBody>
          <a:bodyPr>
            <a:normAutofit/>
          </a:bodyPr>
          <a:lstStyle/>
          <a:p>
            <a:r>
              <a:rPr lang="en-IN" dirty="0" err="1" smtClean="0"/>
              <a:t>Detremination</a:t>
            </a:r>
            <a:r>
              <a:rPr lang="en-IN" dirty="0" smtClean="0"/>
              <a:t> of Residential Status</a:t>
            </a:r>
            <a:endParaRPr lang="en-IN" dirty="0"/>
          </a:p>
        </p:txBody>
      </p:sp>
      <p:sp>
        <p:nvSpPr>
          <p:cNvPr id="3" name="Content Placeholder 2"/>
          <p:cNvSpPr>
            <a:spLocks noGrp="1"/>
          </p:cNvSpPr>
          <p:nvPr>
            <p:ph idx="1"/>
          </p:nvPr>
        </p:nvSpPr>
        <p:spPr>
          <a:xfrm>
            <a:off x="829626" y="498146"/>
            <a:ext cx="10774440" cy="6265725"/>
          </a:xfrm>
        </p:spPr>
        <p:txBody>
          <a:bodyPr>
            <a:noAutofit/>
          </a:bodyPr>
          <a:lstStyle/>
          <a:p>
            <a:pPr marL="0" indent="0">
              <a:buNone/>
            </a:pPr>
            <a:endParaRPr lang="en-IN" sz="1800" b="1" u="sng" dirty="0" smtClean="0"/>
          </a:p>
          <a:p>
            <a:pPr marL="0" indent="0">
              <a:buNone/>
            </a:pPr>
            <a:r>
              <a:rPr lang="en-IN" sz="1800" b="1" u="sng" dirty="0" smtClean="0"/>
              <a:t>Individual</a:t>
            </a:r>
            <a:endParaRPr lang="en-US" sz="1600" i="1" u="sng" dirty="0" smtClean="0"/>
          </a:p>
          <a:p>
            <a:pPr marL="0" indent="0">
              <a:buNone/>
            </a:pPr>
            <a:r>
              <a:rPr lang="en-US" sz="1800" i="1" dirty="0" smtClean="0"/>
              <a:t>An individual </a:t>
            </a:r>
            <a:r>
              <a:rPr lang="en-US" sz="1800" i="1" dirty="0"/>
              <a:t>is said to be resident in India in any previous year, if he—</a:t>
            </a:r>
          </a:p>
          <a:p>
            <a:pPr marL="0" indent="0">
              <a:buNone/>
            </a:pPr>
            <a:r>
              <a:rPr lang="en-US" sz="1800" i="1" dirty="0"/>
              <a:t>a. Stays in India in a year for 182 days or more or</a:t>
            </a:r>
          </a:p>
          <a:p>
            <a:pPr marL="0" indent="0">
              <a:buNone/>
            </a:pPr>
            <a:r>
              <a:rPr lang="en-US" sz="1800" i="1" dirty="0"/>
              <a:t>b. Stayed in India for the immediately 4 preceding years for 365 days or more </a:t>
            </a:r>
            <a:r>
              <a:rPr lang="en-US" sz="1800" b="1" i="1" dirty="0"/>
              <a:t>and</a:t>
            </a:r>
            <a:r>
              <a:rPr lang="en-US" sz="1800" i="1" dirty="0"/>
              <a:t> 60 days or more in the relevant financial year.</a:t>
            </a:r>
          </a:p>
          <a:p>
            <a:pPr marL="0" indent="0">
              <a:buNone/>
            </a:pPr>
            <a:r>
              <a:rPr lang="en-US" sz="1800" i="1" dirty="0"/>
              <a:t>The above requirement of 60 days has to be considered as 182 days or more in the case an </a:t>
            </a:r>
            <a:r>
              <a:rPr lang="en-US" sz="1800" i="1" dirty="0" smtClean="0"/>
              <a:t>individual (COI) </a:t>
            </a:r>
            <a:r>
              <a:rPr lang="en-US" sz="1800" i="1" dirty="0"/>
              <a:t>leaves India for </a:t>
            </a:r>
            <a:r>
              <a:rPr lang="en-US" sz="1800" i="1" dirty="0" smtClean="0"/>
              <a:t>the </a:t>
            </a:r>
            <a:r>
              <a:rPr lang="en-US" sz="1800" b="1" i="1" dirty="0" smtClean="0"/>
              <a:t>purposes of employment</a:t>
            </a:r>
            <a:r>
              <a:rPr lang="en-US" sz="1800" i="1" dirty="0" smtClean="0"/>
              <a:t> </a:t>
            </a:r>
            <a:r>
              <a:rPr lang="en-US" sz="1800" i="1" dirty="0"/>
              <a:t>during a FY or in the case of COI or PIO, who being outside </a:t>
            </a:r>
            <a:r>
              <a:rPr lang="en-US" sz="1800" i="1" dirty="0" smtClean="0"/>
              <a:t>India, </a:t>
            </a:r>
            <a:r>
              <a:rPr lang="en-US" sz="1800" i="1" dirty="0"/>
              <a:t>comes on a visit to India. </a:t>
            </a:r>
            <a:endParaRPr lang="en-US" sz="1800" dirty="0" smtClean="0"/>
          </a:p>
          <a:p>
            <a:pPr marL="0" indent="0">
              <a:buNone/>
            </a:pPr>
            <a:r>
              <a:rPr lang="en-US" sz="1800" dirty="0" smtClean="0"/>
              <a:t>If </a:t>
            </a:r>
            <a:r>
              <a:rPr lang="en-US" sz="1800" dirty="0"/>
              <a:t>an individual qualifies as a </a:t>
            </a:r>
            <a:r>
              <a:rPr lang="en-US" sz="1800" dirty="0" smtClean="0"/>
              <a:t>resident</a:t>
            </a:r>
            <a:r>
              <a:rPr lang="en-US" sz="1800" dirty="0"/>
              <a:t>, the next step is to determine if he/she is a Resident ordinarily resident (ROR) or an RNOR. He will be a ROR if he meets both of the following conditions</a:t>
            </a:r>
            <a:r>
              <a:rPr lang="en-US" sz="1800" dirty="0" smtClean="0"/>
              <a:t>:</a:t>
            </a:r>
            <a:endParaRPr lang="en-US" sz="1800" dirty="0"/>
          </a:p>
          <a:p>
            <a:r>
              <a:rPr lang="en-US" sz="1800" i="1" dirty="0" smtClean="0"/>
              <a:t>Has </a:t>
            </a:r>
            <a:r>
              <a:rPr lang="en-US" sz="1800" i="1" dirty="0"/>
              <a:t>been a resident of India in at least 2 out of 10 years immediately previous years </a:t>
            </a:r>
            <a:r>
              <a:rPr lang="en-US" sz="1800" i="1" dirty="0" smtClean="0"/>
              <a:t>and</a:t>
            </a:r>
            <a:endParaRPr lang="en-US" sz="1800" i="1" dirty="0"/>
          </a:p>
          <a:p>
            <a:r>
              <a:rPr lang="en-US" sz="1800" i="1" dirty="0" smtClean="0"/>
              <a:t>Has </a:t>
            </a:r>
            <a:r>
              <a:rPr lang="en-US" sz="1800" i="1" dirty="0"/>
              <a:t>stayed in </a:t>
            </a:r>
            <a:r>
              <a:rPr lang="en-US" sz="1800" i="1" dirty="0" smtClean="0"/>
              <a:t>India </a:t>
            </a:r>
            <a:r>
              <a:rPr lang="en-US" sz="1800" i="1" dirty="0"/>
              <a:t>for at least 730 days in 7 immediately preceding </a:t>
            </a:r>
            <a:r>
              <a:rPr lang="en-US" sz="1800" i="1" dirty="0" smtClean="0"/>
              <a:t>years.</a:t>
            </a:r>
            <a:endParaRPr lang="en-US" sz="1800" i="1" dirty="0"/>
          </a:p>
          <a:p>
            <a:r>
              <a:rPr lang="en-US" sz="1800" i="1" dirty="0" smtClean="0"/>
              <a:t>RNOR status can be availed in India only after being a non resident for nine years and this status can be there for a period of two years only. </a:t>
            </a:r>
          </a:p>
          <a:p>
            <a:pPr marL="0" indent="0">
              <a:buNone/>
            </a:pPr>
            <a:endParaRPr lang="en-US" sz="1600" dirty="0"/>
          </a:p>
          <a:p>
            <a:pPr marL="0" indent="0">
              <a:buNone/>
            </a:pPr>
            <a:r>
              <a:rPr lang="en-US" sz="1600" dirty="0" smtClean="0"/>
              <a:t> </a:t>
            </a:r>
            <a:endParaRPr lang="en-IN" sz="1600" dirty="0"/>
          </a:p>
        </p:txBody>
      </p:sp>
    </p:spTree>
    <p:extLst>
      <p:ext uri="{BB962C8B-B14F-4D97-AF65-F5344CB8AC3E}">
        <p14:creationId xmlns:p14="http://schemas.microsoft.com/office/powerpoint/2010/main" val="629553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2924" y="374813"/>
            <a:ext cx="9581683" cy="6064623"/>
          </a:xfrm>
        </p:spPr>
        <p:txBody>
          <a:bodyPr>
            <a:noAutofit/>
          </a:bodyPr>
          <a:lstStyle/>
          <a:p>
            <a:pPr marL="0" indent="0">
              <a:lnSpc>
                <a:spcPct val="110000"/>
              </a:lnSpc>
              <a:buNone/>
            </a:pPr>
            <a:r>
              <a:rPr lang="en-IN" sz="1800" b="1" u="sng" dirty="0"/>
              <a:t>Applicability of Transfer pricing Regulations and potential </a:t>
            </a:r>
            <a:r>
              <a:rPr lang="en-IN" sz="1800" b="1" u="sng" dirty="0" smtClean="0"/>
              <a:t>disputes</a:t>
            </a:r>
          </a:p>
          <a:p>
            <a:pPr marL="0" indent="0" algn="just">
              <a:lnSpc>
                <a:spcPct val="110000"/>
              </a:lnSpc>
              <a:buNone/>
            </a:pPr>
            <a:endParaRPr lang="en-IN" sz="1800" dirty="0" smtClean="0"/>
          </a:p>
          <a:p>
            <a:pPr algn="just">
              <a:lnSpc>
                <a:spcPct val="120000"/>
              </a:lnSpc>
              <a:buFont typeface="Wingdings" panose="05000000000000000000" pitchFamily="2" charset="2"/>
              <a:buChar char="Ø"/>
            </a:pPr>
            <a:r>
              <a:rPr lang="en-IN" sz="1800" dirty="0" smtClean="0"/>
              <a:t>Foreign </a:t>
            </a:r>
            <a:r>
              <a:rPr lang="en-IN" sz="1800" dirty="0"/>
              <a:t>companies whose income arises from an “international transaction” (transaction between Associated Enterprises) are also required to comply with the Transfer Pricing Regulations including obtaining an audit report and </a:t>
            </a:r>
            <a:r>
              <a:rPr lang="en-IN" sz="1800" dirty="0" smtClean="0"/>
              <a:t>documentation.</a:t>
            </a:r>
          </a:p>
          <a:p>
            <a:pPr algn="just">
              <a:lnSpc>
                <a:spcPct val="120000"/>
              </a:lnSpc>
              <a:buFont typeface="Wingdings" panose="05000000000000000000" pitchFamily="2" charset="2"/>
              <a:buChar char="Ø"/>
            </a:pPr>
            <a:r>
              <a:rPr lang="en-IN" sz="1800" dirty="0" smtClean="0"/>
              <a:t>As per Section 92E, </a:t>
            </a:r>
            <a:r>
              <a:rPr lang="en-US" sz="1800" dirty="0"/>
              <a:t>Every person who has entered into an international transaction (or specified domestic transaction) during a previous year shall obtain a report from an accountant and furnish such report on or before the specified date in the prescribed form duly signed and verified in the prescribed manner by such accountant and setting forth such particulars as may be prescribed</a:t>
            </a:r>
            <a:r>
              <a:rPr lang="en-US" sz="1800" dirty="0" smtClean="0"/>
              <a:t>.</a:t>
            </a:r>
          </a:p>
          <a:p>
            <a:pPr algn="just">
              <a:lnSpc>
                <a:spcPct val="120000"/>
              </a:lnSpc>
              <a:buFont typeface="Wingdings" panose="05000000000000000000" pitchFamily="2" charset="2"/>
              <a:buChar char="Ø"/>
            </a:pPr>
            <a:r>
              <a:rPr lang="en-US" sz="1800" dirty="0"/>
              <a:t>Since, these provisions are also applicable to ‘every person,’ which includes foreign companies as well, the provisions are equally applicable to foreign entities having international transactions with their associated enterprise</a:t>
            </a:r>
            <a:r>
              <a:rPr lang="en-US" sz="1800" dirty="0" smtClean="0"/>
              <a:t>.</a:t>
            </a:r>
          </a:p>
          <a:p>
            <a:pPr algn="just"/>
            <a:r>
              <a:rPr lang="en-US" sz="1800" dirty="0"/>
              <a:t>In view of this, all foreign entities having transactions with related Indian parties where income accrues or deemed to accrue in India would have to comply with transfer Pricing regulations as well</a:t>
            </a:r>
            <a:endParaRPr lang="en-IN" sz="1800" dirty="0"/>
          </a:p>
          <a:p>
            <a:pPr marL="0" indent="0" algn="just">
              <a:lnSpc>
                <a:spcPct val="110000"/>
              </a:lnSpc>
              <a:buNone/>
            </a:pPr>
            <a:endParaRPr lang="en-IN" sz="1800" dirty="0" smtClean="0"/>
          </a:p>
          <a:p>
            <a:pPr>
              <a:buFont typeface="Wingdings" panose="05000000000000000000" pitchFamily="2" charset="2"/>
              <a:buChar char="Ø"/>
            </a:pPr>
            <a:endParaRPr lang="en-IN" sz="1800" dirty="0" smtClean="0"/>
          </a:p>
          <a:p>
            <a:pPr marL="0" indent="0">
              <a:buNone/>
            </a:pPr>
            <a:endParaRPr lang="en-IN" sz="1800" dirty="0" smtClean="0"/>
          </a:p>
          <a:p>
            <a:pPr>
              <a:buFont typeface="Wingdings" panose="05000000000000000000" pitchFamily="2" charset="2"/>
              <a:buChar char="Ø"/>
            </a:pPr>
            <a:endParaRPr lang="en-GB" sz="1800" dirty="0"/>
          </a:p>
          <a:p>
            <a:pPr marL="0" lvl="0" indent="0">
              <a:buNone/>
            </a:pPr>
            <a:endParaRPr lang="en-GB" sz="1800" dirty="0"/>
          </a:p>
          <a:p>
            <a:pPr marL="0" indent="0" algn="just">
              <a:buNone/>
            </a:pPr>
            <a:endParaRPr lang="en-GB" sz="1800" dirty="0"/>
          </a:p>
          <a:p>
            <a:pPr algn="just">
              <a:buFont typeface="Wingdings" panose="05000000000000000000" pitchFamily="2" charset="2"/>
              <a:buChar char="Ø"/>
            </a:pPr>
            <a:endParaRPr lang="en-GB" sz="1800" dirty="0"/>
          </a:p>
        </p:txBody>
      </p:sp>
    </p:spTree>
    <p:extLst>
      <p:ext uri="{BB962C8B-B14F-4D97-AF65-F5344CB8AC3E}">
        <p14:creationId xmlns:p14="http://schemas.microsoft.com/office/powerpoint/2010/main" val="20553616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2619" y="207388"/>
            <a:ext cx="9581683" cy="6064623"/>
          </a:xfrm>
        </p:spPr>
        <p:txBody>
          <a:bodyPr>
            <a:normAutofit fontScale="32500" lnSpcReduction="20000"/>
          </a:bodyPr>
          <a:lstStyle/>
          <a:p>
            <a:pPr marL="0" indent="0">
              <a:buNone/>
            </a:pPr>
            <a:r>
              <a:rPr lang="en-IN" sz="6200" b="1" u="sng" dirty="0" smtClean="0"/>
              <a:t>MAT applicability for foreign companies</a:t>
            </a:r>
          </a:p>
          <a:p>
            <a:pPr marL="0" indent="0">
              <a:buNone/>
            </a:pPr>
            <a:endParaRPr lang="en-IN" b="1" u="sng" dirty="0"/>
          </a:p>
          <a:p>
            <a:pPr algn="just">
              <a:lnSpc>
                <a:spcPct val="170000"/>
              </a:lnSpc>
            </a:pPr>
            <a:r>
              <a:rPr lang="en-US" sz="4900" dirty="0">
                <a:solidFill>
                  <a:schemeClr val="tx1"/>
                </a:solidFill>
              </a:rPr>
              <a:t>As per Explanation 4 to section 115JB as amended by Finance Act, 2016 with retrospective effect from 1/4/2001, it is clarified that the MAT provisions shall not be applicable and shall be deemed never to have been applicable to an </a:t>
            </a:r>
            <a:r>
              <a:rPr lang="en-US" sz="4900" dirty="0" err="1">
                <a:solidFill>
                  <a:schemeClr val="tx1"/>
                </a:solidFill>
              </a:rPr>
              <a:t>assessee</a:t>
            </a:r>
            <a:r>
              <a:rPr lang="en-US" sz="4900" dirty="0">
                <a:solidFill>
                  <a:schemeClr val="tx1"/>
                </a:solidFill>
              </a:rPr>
              <a:t>, being a foreign company, if</a:t>
            </a:r>
            <a:r>
              <a:rPr lang="en-US" sz="4900" dirty="0" smtClean="0">
                <a:solidFill>
                  <a:schemeClr val="tx1"/>
                </a:solidFill>
              </a:rPr>
              <a:t>—</a:t>
            </a:r>
          </a:p>
          <a:p>
            <a:pPr algn="just">
              <a:lnSpc>
                <a:spcPct val="170000"/>
              </a:lnSpc>
            </a:pPr>
            <a:r>
              <a:rPr lang="en-US" sz="4900" dirty="0">
                <a:solidFill>
                  <a:schemeClr val="tx1"/>
                </a:solidFill>
              </a:rPr>
              <a:t>the </a:t>
            </a:r>
            <a:r>
              <a:rPr lang="en-US" sz="4900" dirty="0" err="1">
                <a:solidFill>
                  <a:schemeClr val="tx1"/>
                </a:solidFill>
              </a:rPr>
              <a:t>assessee</a:t>
            </a:r>
            <a:r>
              <a:rPr lang="en-US" sz="4900" dirty="0">
                <a:solidFill>
                  <a:schemeClr val="tx1"/>
                </a:solidFill>
              </a:rPr>
              <a:t> is a resident of a country or a specified territory with which India has an agreement referred to in sub-section (1) of section 90 or the Central Government has adopted any agreement under sub-section (1) of section 90A and the </a:t>
            </a:r>
            <a:r>
              <a:rPr lang="en-US" sz="4900" dirty="0" err="1">
                <a:solidFill>
                  <a:schemeClr val="tx1"/>
                </a:solidFill>
              </a:rPr>
              <a:t>assessee</a:t>
            </a:r>
            <a:r>
              <a:rPr lang="en-US" sz="4900" dirty="0">
                <a:solidFill>
                  <a:schemeClr val="tx1"/>
                </a:solidFill>
              </a:rPr>
              <a:t> </a:t>
            </a:r>
            <a:r>
              <a:rPr lang="en-US" sz="4900" b="1" dirty="0">
                <a:solidFill>
                  <a:schemeClr val="tx1"/>
                </a:solidFill>
              </a:rPr>
              <a:t>does not have a permanent establishment </a:t>
            </a:r>
            <a:r>
              <a:rPr lang="en-US" sz="4900" dirty="0">
                <a:solidFill>
                  <a:schemeClr val="tx1"/>
                </a:solidFill>
              </a:rPr>
              <a:t>in India in accordance with the provisions of such agreement; or </a:t>
            </a:r>
            <a:endParaRPr lang="en-US" sz="4900" dirty="0" smtClean="0">
              <a:solidFill>
                <a:schemeClr val="tx1"/>
              </a:solidFill>
            </a:endParaRPr>
          </a:p>
          <a:p>
            <a:pPr algn="just">
              <a:lnSpc>
                <a:spcPct val="170000"/>
              </a:lnSpc>
            </a:pPr>
            <a:r>
              <a:rPr lang="en-US" sz="4900" dirty="0">
                <a:solidFill>
                  <a:schemeClr val="tx1"/>
                </a:solidFill>
              </a:rPr>
              <a:t>the </a:t>
            </a:r>
            <a:r>
              <a:rPr lang="en-US" sz="4900" dirty="0" err="1">
                <a:solidFill>
                  <a:schemeClr val="tx1"/>
                </a:solidFill>
              </a:rPr>
              <a:t>assessee</a:t>
            </a:r>
            <a:r>
              <a:rPr lang="en-US" sz="4900" dirty="0">
                <a:solidFill>
                  <a:schemeClr val="tx1"/>
                </a:solidFill>
              </a:rPr>
              <a:t> is a resident of a country with which India does not have an agreement of the nature referred to in clause (</a:t>
            </a:r>
            <a:r>
              <a:rPr lang="en-US" sz="4900" dirty="0" err="1">
                <a:solidFill>
                  <a:schemeClr val="tx1"/>
                </a:solidFill>
              </a:rPr>
              <a:t>i</a:t>
            </a:r>
            <a:r>
              <a:rPr lang="en-US" sz="4900" dirty="0">
                <a:solidFill>
                  <a:schemeClr val="tx1"/>
                </a:solidFill>
              </a:rPr>
              <a:t>) and the </a:t>
            </a:r>
            <a:r>
              <a:rPr lang="en-US" sz="4900" dirty="0" err="1">
                <a:solidFill>
                  <a:schemeClr val="tx1"/>
                </a:solidFill>
              </a:rPr>
              <a:t>assessee</a:t>
            </a:r>
            <a:r>
              <a:rPr lang="en-US" sz="4900" dirty="0">
                <a:solidFill>
                  <a:schemeClr val="tx1"/>
                </a:solidFill>
              </a:rPr>
              <a:t> is not required to seek registration under any law for the time being in force relating to companies. </a:t>
            </a:r>
            <a:endParaRPr lang="en-US" sz="4900" dirty="0" smtClean="0">
              <a:solidFill>
                <a:schemeClr val="tx1"/>
              </a:solidFill>
            </a:endParaRPr>
          </a:p>
          <a:p>
            <a:pPr algn="just">
              <a:lnSpc>
                <a:spcPct val="170000"/>
              </a:lnSpc>
            </a:pPr>
            <a:r>
              <a:rPr lang="en-US" sz="4900" dirty="0">
                <a:solidFill>
                  <a:schemeClr val="tx1"/>
                </a:solidFill>
              </a:rPr>
              <a:t>Further, as per Explanation 4A to section 115JB as inserted by Finance Act, 2018, MAT provisions shall not be applicable to a foreign company, whose total income comprises of profits and gains arising from business referred to in section 44AB, 44BB, 44BBA, or 44BBB and such income has been offered to tax at the rates specified in those sections. </a:t>
            </a:r>
            <a:endParaRPr lang="en-IN" sz="4900" dirty="0" smtClean="0">
              <a:solidFill>
                <a:schemeClr val="tx1"/>
              </a:solidFill>
            </a:endParaRPr>
          </a:p>
          <a:p>
            <a:pPr>
              <a:buFont typeface="Wingdings" panose="05000000000000000000" pitchFamily="2" charset="2"/>
              <a:buChar char="Ø"/>
            </a:pPr>
            <a:endParaRPr lang="en-IN" dirty="0" smtClean="0"/>
          </a:p>
          <a:p>
            <a:pPr marL="0" indent="0">
              <a:buNone/>
            </a:pPr>
            <a:endParaRPr lang="en-IN" dirty="0" smtClean="0"/>
          </a:p>
          <a:p>
            <a:pPr>
              <a:buFont typeface="Wingdings" panose="05000000000000000000" pitchFamily="2" charset="2"/>
              <a:buChar char="Ø"/>
            </a:pPr>
            <a:endParaRPr lang="en-GB" dirty="0"/>
          </a:p>
          <a:p>
            <a:pPr marL="0" lvl="0" indent="0">
              <a:buNone/>
            </a:pPr>
            <a:endParaRPr lang="en-GB" dirty="0"/>
          </a:p>
          <a:p>
            <a:pPr marL="0" indent="0" algn="just">
              <a:buNone/>
            </a:pPr>
            <a:endParaRPr lang="en-GB" dirty="0"/>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105096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2040"/>
          </a:xfrm>
        </p:spPr>
        <p:txBody>
          <a:bodyPr>
            <a:normAutofit fontScale="90000"/>
          </a:bodyPr>
          <a:lstStyle/>
          <a:p>
            <a:r>
              <a:rPr lang="en-US" dirty="0" smtClean="0">
                <a:solidFill>
                  <a:schemeClr val="tx1"/>
                </a:solidFill>
              </a:rPr>
              <a:t>Income tax returns for AY 2019-20</a:t>
            </a:r>
            <a:endParaRPr lang="en-GB"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822858"/>
              </p:ext>
            </p:extLst>
          </p:nvPr>
        </p:nvGraphicFramePr>
        <p:xfrm>
          <a:off x="787758" y="951814"/>
          <a:ext cx="10515600" cy="5731829"/>
        </p:xfrm>
        <a:graphic>
          <a:graphicData uri="http://schemas.openxmlformats.org/drawingml/2006/table">
            <a:tbl>
              <a:tblPr firstRow="1" bandRow="1">
                <a:tableStyleId>{5C22544A-7EE6-4342-B048-85BDC9FD1C3A}</a:tableStyleId>
              </a:tblPr>
              <a:tblGrid>
                <a:gridCol w="1098176"/>
                <a:gridCol w="9417424"/>
              </a:tblGrid>
              <a:tr h="295901">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Form</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Description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946469">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ITR 1</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Individuals being a Resident (other than Not Ordinarily Resident) having Total Income </a:t>
                      </a:r>
                      <a:r>
                        <a:rPr lang="en-US" sz="1600" kern="1200" dirty="0" err="1" smtClean="0">
                          <a:solidFill>
                            <a:schemeClr val="tx1"/>
                          </a:solidFill>
                          <a:effectLst/>
                          <a:latin typeface="Cambria" panose="02040503050406030204" pitchFamily="18" charset="0"/>
                          <a:ea typeface="Cambria" panose="02040503050406030204" pitchFamily="18" charset="0"/>
                          <a:cs typeface="+mn-cs"/>
                        </a:rPr>
                        <a:t>upto</a:t>
                      </a:r>
                      <a:r>
                        <a:rPr lang="en-US" sz="1600" kern="1200" dirty="0" smtClean="0">
                          <a:solidFill>
                            <a:schemeClr val="tx1"/>
                          </a:solidFill>
                          <a:effectLst/>
                          <a:latin typeface="Cambria" panose="02040503050406030204" pitchFamily="18" charset="0"/>
                          <a:ea typeface="Cambria" panose="02040503050406030204" pitchFamily="18" charset="0"/>
                          <a:cs typeface="+mn-cs"/>
                        </a:rPr>
                        <a:t> Rs.50 lakhs, having Income from Salaries, One House Property, Other Sources (Interest etc.), and Agricultural Income </a:t>
                      </a:r>
                      <a:r>
                        <a:rPr lang="en-US" sz="1600" kern="1200" dirty="0" err="1" smtClean="0">
                          <a:solidFill>
                            <a:schemeClr val="tx1"/>
                          </a:solidFill>
                          <a:effectLst/>
                          <a:latin typeface="Cambria" panose="02040503050406030204" pitchFamily="18" charset="0"/>
                          <a:ea typeface="Cambria" panose="02040503050406030204" pitchFamily="18" charset="0"/>
                          <a:cs typeface="+mn-cs"/>
                        </a:rPr>
                        <a:t>upto</a:t>
                      </a:r>
                      <a:r>
                        <a:rPr lang="en-US" sz="1600" kern="1200" dirty="0" smtClean="0">
                          <a:solidFill>
                            <a:schemeClr val="tx1"/>
                          </a:solidFill>
                          <a:effectLst/>
                          <a:latin typeface="Cambria" panose="02040503050406030204" pitchFamily="18" charset="0"/>
                          <a:ea typeface="Cambria" panose="02040503050406030204" pitchFamily="18" charset="0"/>
                          <a:cs typeface="+mn-cs"/>
                        </a:rPr>
                        <a:t> Rs.5 thousand(Not for an Individual who is either Director in a company or has invested in Unlisted Equity Shares)</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5096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mbria" panose="02040503050406030204" pitchFamily="18" charset="0"/>
                          <a:ea typeface="Cambria" panose="02040503050406030204" pitchFamily="18" charset="0"/>
                          <a:cs typeface="+mn-cs"/>
                        </a:rPr>
                        <a:t>ITR 2</a:t>
                      </a:r>
                      <a:endParaRPr lang="en-GB" sz="1600" kern="1200" dirty="0" smtClean="0">
                        <a:solidFill>
                          <a:schemeClr val="tx1"/>
                        </a:solidFill>
                        <a:effectLst/>
                        <a:latin typeface="Cambria" panose="02040503050406030204" pitchFamily="18" charset="0"/>
                        <a:ea typeface="Cambria" panose="02040503050406030204" pitchFamily="18" charset="0"/>
                        <a:cs typeface="+mn-cs"/>
                      </a:endParaRPr>
                    </a:p>
                    <a:p>
                      <a:pPr marL="0" algn="l"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Individuals and HUFs not having income from profits and gains of business or profession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4154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mbria" panose="02040503050406030204" pitchFamily="18" charset="0"/>
                          <a:ea typeface="Cambria" panose="02040503050406030204" pitchFamily="18" charset="0"/>
                          <a:cs typeface="+mn-cs"/>
                        </a:rPr>
                        <a:t>ITR 3</a:t>
                      </a:r>
                      <a:endParaRPr lang="en-GB" sz="1600" kern="1200" dirty="0" smtClean="0">
                        <a:solidFill>
                          <a:schemeClr val="tx1"/>
                        </a:solidFill>
                        <a:effectLst/>
                        <a:latin typeface="Cambria" panose="02040503050406030204" pitchFamily="18" charset="0"/>
                        <a:ea typeface="Cambria" panose="02040503050406030204" pitchFamily="18" charset="0"/>
                        <a:cs typeface="+mn-cs"/>
                      </a:endParaRPr>
                    </a:p>
                    <a:p>
                      <a:pPr marL="0" algn="l"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individuals and HUFs having income from profits and gains of business or profession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9464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mbria" panose="02040503050406030204" pitchFamily="18" charset="0"/>
                          <a:ea typeface="Cambria" panose="02040503050406030204" pitchFamily="18" charset="0"/>
                          <a:cs typeface="+mn-cs"/>
                        </a:rPr>
                        <a:t>ITR 4</a:t>
                      </a:r>
                      <a:endParaRPr lang="en-GB" sz="1600" kern="1200" dirty="0" smtClean="0">
                        <a:solidFill>
                          <a:schemeClr val="tx1"/>
                        </a:solidFill>
                        <a:effectLst/>
                        <a:latin typeface="Cambria" panose="02040503050406030204" pitchFamily="18" charset="0"/>
                        <a:ea typeface="Cambria" panose="02040503050406030204" pitchFamily="18" charset="0"/>
                        <a:cs typeface="+mn-cs"/>
                      </a:endParaRPr>
                    </a:p>
                    <a:p>
                      <a:pPr marL="0" algn="l"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Individuals, HUFs and Firms (other than LLP) being a Resident having Total Income </a:t>
                      </a:r>
                      <a:r>
                        <a:rPr lang="en-US" sz="1600" kern="1200" dirty="0" err="1" smtClean="0">
                          <a:solidFill>
                            <a:schemeClr val="tx1"/>
                          </a:solidFill>
                          <a:effectLst/>
                          <a:latin typeface="Cambria" panose="02040503050406030204" pitchFamily="18" charset="0"/>
                          <a:ea typeface="Cambria" panose="02040503050406030204" pitchFamily="18" charset="0"/>
                          <a:cs typeface="+mn-cs"/>
                        </a:rPr>
                        <a:t>upto</a:t>
                      </a:r>
                      <a:r>
                        <a:rPr lang="en-US" sz="1600" kern="1200" dirty="0" smtClean="0">
                          <a:solidFill>
                            <a:schemeClr val="tx1"/>
                          </a:solidFill>
                          <a:effectLst/>
                          <a:latin typeface="Cambria" panose="02040503050406030204" pitchFamily="18" charset="0"/>
                          <a:ea typeface="Cambria" panose="02040503050406030204" pitchFamily="18" charset="0"/>
                          <a:cs typeface="+mn-cs"/>
                        </a:rPr>
                        <a:t> Rs.50 lakhs and having income from Business and Profession which is computed under sections 44AD, 44ADA or 44AE</a:t>
                      </a:r>
                      <a:br>
                        <a:rPr lang="en-US" sz="1600" kern="1200" dirty="0" smtClean="0">
                          <a:solidFill>
                            <a:schemeClr val="tx1"/>
                          </a:solidFill>
                          <a:effectLst/>
                          <a:latin typeface="Cambria" panose="02040503050406030204" pitchFamily="18" charset="0"/>
                          <a:ea typeface="Cambria" panose="02040503050406030204" pitchFamily="18" charset="0"/>
                          <a:cs typeface="+mn-cs"/>
                        </a:rPr>
                      </a:br>
                      <a:r>
                        <a:rPr lang="en-US" sz="1600" kern="1200" dirty="0" smtClean="0">
                          <a:solidFill>
                            <a:schemeClr val="tx1"/>
                          </a:solidFill>
                          <a:effectLst/>
                          <a:latin typeface="Cambria" panose="02040503050406030204" pitchFamily="18" charset="0"/>
                          <a:ea typeface="Cambria" panose="02040503050406030204" pitchFamily="18" charset="0"/>
                          <a:cs typeface="+mn-cs"/>
                        </a:rPr>
                        <a:t>(Not for an Individual who is either Director in a company or has invested in Unlisted Equity Shares)</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116488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mbria" panose="02040503050406030204" pitchFamily="18" charset="0"/>
                          <a:ea typeface="Cambria" panose="02040503050406030204" pitchFamily="18" charset="0"/>
                          <a:cs typeface="+mn-cs"/>
                        </a:rPr>
                        <a:t>ITR 5</a:t>
                      </a:r>
                      <a:endParaRPr lang="en-GB" sz="1600" kern="1200" dirty="0" smtClean="0">
                        <a:solidFill>
                          <a:schemeClr val="tx1"/>
                        </a:solidFill>
                        <a:effectLst/>
                        <a:latin typeface="Cambria" panose="02040503050406030204" pitchFamily="18" charset="0"/>
                        <a:ea typeface="Cambria" panose="02040503050406030204" pitchFamily="18" charset="0"/>
                        <a:cs typeface="+mn-cs"/>
                      </a:endParaRPr>
                    </a:p>
                    <a:p>
                      <a:pPr marL="0" algn="l"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persons other than:- </a:t>
                      </a:r>
                      <a:br>
                        <a:rPr lang="en-US" sz="1600" kern="1200" dirty="0" smtClean="0">
                          <a:solidFill>
                            <a:schemeClr val="tx1"/>
                          </a:solidFill>
                          <a:effectLst/>
                          <a:latin typeface="Cambria" panose="02040503050406030204" pitchFamily="18" charset="0"/>
                          <a:ea typeface="Cambria" panose="02040503050406030204" pitchFamily="18" charset="0"/>
                          <a:cs typeface="+mn-cs"/>
                        </a:rPr>
                      </a:br>
                      <a:r>
                        <a:rPr lang="en-US" sz="1600" kern="1200" dirty="0" smtClean="0">
                          <a:solidFill>
                            <a:schemeClr val="tx1"/>
                          </a:solidFill>
                          <a:effectLst/>
                          <a:latin typeface="Cambria" panose="02040503050406030204" pitchFamily="18" charset="0"/>
                          <a:ea typeface="Cambria" panose="02040503050406030204" pitchFamily="18" charset="0"/>
                          <a:cs typeface="+mn-cs"/>
                        </a:rPr>
                        <a:t>(</a:t>
                      </a:r>
                      <a:r>
                        <a:rPr lang="en-US" sz="1600" kern="1200" dirty="0" err="1" smtClean="0">
                          <a:solidFill>
                            <a:schemeClr val="tx1"/>
                          </a:solidFill>
                          <a:effectLst/>
                          <a:latin typeface="Cambria" panose="02040503050406030204" pitchFamily="18" charset="0"/>
                          <a:ea typeface="Cambria" panose="02040503050406030204" pitchFamily="18" charset="0"/>
                          <a:cs typeface="+mn-cs"/>
                        </a:rPr>
                        <a:t>i</a:t>
                      </a:r>
                      <a:r>
                        <a:rPr lang="en-US" sz="1600" kern="1200" dirty="0" smtClean="0">
                          <a:solidFill>
                            <a:schemeClr val="tx1"/>
                          </a:solidFill>
                          <a:effectLst/>
                          <a:latin typeface="Cambria" panose="02040503050406030204" pitchFamily="18" charset="0"/>
                          <a:ea typeface="Cambria" panose="02040503050406030204" pitchFamily="18" charset="0"/>
                          <a:cs typeface="+mn-cs"/>
                        </a:rPr>
                        <a:t>) Individual,</a:t>
                      </a:r>
                      <a:br>
                        <a:rPr lang="en-US" sz="1600" kern="1200" dirty="0" smtClean="0">
                          <a:solidFill>
                            <a:schemeClr val="tx1"/>
                          </a:solidFill>
                          <a:effectLst/>
                          <a:latin typeface="Cambria" panose="02040503050406030204" pitchFamily="18" charset="0"/>
                          <a:ea typeface="Cambria" panose="02040503050406030204" pitchFamily="18" charset="0"/>
                          <a:cs typeface="+mn-cs"/>
                        </a:rPr>
                      </a:br>
                      <a:r>
                        <a:rPr lang="en-US" sz="1600" kern="1200" dirty="0" smtClean="0">
                          <a:solidFill>
                            <a:schemeClr val="tx1"/>
                          </a:solidFill>
                          <a:effectLst/>
                          <a:latin typeface="Cambria" panose="02040503050406030204" pitchFamily="18" charset="0"/>
                          <a:ea typeface="Cambria" panose="02040503050406030204" pitchFamily="18" charset="0"/>
                          <a:cs typeface="+mn-cs"/>
                        </a:rPr>
                        <a:t>(ii) HUF,</a:t>
                      </a:r>
                      <a:br>
                        <a:rPr lang="en-US" sz="1600" kern="1200" dirty="0" smtClean="0">
                          <a:solidFill>
                            <a:schemeClr val="tx1"/>
                          </a:solidFill>
                          <a:effectLst/>
                          <a:latin typeface="Cambria" panose="02040503050406030204" pitchFamily="18" charset="0"/>
                          <a:ea typeface="Cambria" panose="02040503050406030204" pitchFamily="18" charset="0"/>
                          <a:cs typeface="+mn-cs"/>
                        </a:rPr>
                      </a:br>
                      <a:r>
                        <a:rPr lang="en-US" sz="1600" kern="1200" dirty="0" smtClean="0">
                          <a:solidFill>
                            <a:schemeClr val="tx1"/>
                          </a:solidFill>
                          <a:effectLst/>
                          <a:latin typeface="Cambria" panose="02040503050406030204" pitchFamily="18" charset="0"/>
                          <a:ea typeface="Cambria" panose="02040503050406030204" pitchFamily="18" charset="0"/>
                          <a:cs typeface="+mn-cs"/>
                        </a:rPr>
                        <a:t>(iii) Company and </a:t>
                      </a:r>
                      <a:br>
                        <a:rPr lang="en-US" sz="1600" kern="1200" dirty="0" smtClean="0">
                          <a:solidFill>
                            <a:schemeClr val="tx1"/>
                          </a:solidFill>
                          <a:effectLst/>
                          <a:latin typeface="Cambria" panose="02040503050406030204" pitchFamily="18" charset="0"/>
                          <a:ea typeface="Cambria" panose="02040503050406030204" pitchFamily="18" charset="0"/>
                          <a:cs typeface="+mn-cs"/>
                        </a:rPr>
                      </a:br>
                      <a:r>
                        <a:rPr lang="en-US" sz="1600" kern="1200" dirty="0" smtClean="0">
                          <a:solidFill>
                            <a:schemeClr val="tx1"/>
                          </a:solidFill>
                          <a:effectLst/>
                          <a:latin typeface="Cambria" panose="02040503050406030204" pitchFamily="18" charset="0"/>
                          <a:ea typeface="Cambria" panose="02040503050406030204" pitchFamily="18" charset="0"/>
                          <a:cs typeface="+mn-cs"/>
                        </a:rPr>
                        <a:t>(iv) Person filing Form ITR-7</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258070">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ITR 6</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Companies other than companies claiming exemption under section 11(Yet to be notified by CBDT)</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5096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tx1"/>
                          </a:solidFill>
                          <a:effectLst/>
                          <a:latin typeface="Cambria" panose="02040503050406030204" pitchFamily="18" charset="0"/>
                          <a:ea typeface="Cambria" panose="02040503050406030204" pitchFamily="18" charset="0"/>
                          <a:cs typeface="+mn-cs"/>
                        </a:rPr>
                        <a:t>ITR 7</a:t>
                      </a:r>
                      <a:endParaRPr lang="en-GB" sz="1600" kern="1200" dirty="0" smtClean="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For persons including companies required to furnish return under sections 139(4A) or 139(4B) or 139(4C) or 139(4D)- trust, political party, section 8 company, educational institutions etc.</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30089003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77471" y="690814"/>
            <a:ext cx="8911687" cy="1280890"/>
          </a:xfrm>
        </p:spPr>
        <p:txBody>
          <a:bodyPr/>
          <a:lstStyle/>
          <a:p>
            <a:r>
              <a:rPr lang="en-IN" dirty="0" smtClean="0"/>
              <a:t>Applicable ITR for non residents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9922832"/>
              </p:ext>
            </p:extLst>
          </p:nvPr>
        </p:nvGraphicFramePr>
        <p:xfrm>
          <a:off x="1277938" y="1331913"/>
          <a:ext cx="10461626" cy="4851400"/>
        </p:xfrm>
        <a:graphic>
          <a:graphicData uri="http://schemas.openxmlformats.org/drawingml/2006/table">
            <a:tbl>
              <a:tblPr firstRow="1" bandRow="1">
                <a:tableStyleId>{5C22544A-7EE6-4342-B048-85BDC9FD1C3A}</a:tableStyleId>
              </a:tblPr>
              <a:tblGrid>
                <a:gridCol w="1545944"/>
                <a:gridCol w="8915682"/>
              </a:tblGrid>
              <a:tr h="370840">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Form</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Description</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ITR 2</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Non Resident Individuals not having income from profits and gains of business or profession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Example: Non resident Expats </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ITR 3</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Non Resident individuals having income from profits and gains of business or profession</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ITR 5</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For persons other than:- </a:t>
                      </a:r>
                      <a:br>
                        <a:rPr lang="en-US" sz="1800" kern="1200" dirty="0" smtClean="0">
                          <a:solidFill>
                            <a:schemeClr val="tx1"/>
                          </a:solidFill>
                          <a:effectLst/>
                          <a:latin typeface="Cambria" panose="02040503050406030204" pitchFamily="18" charset="0"/>
                          <a:ea typeface="Cambria" panose="02040503050406030204" pitchFamily="18" charset="0"/>
                          <a:cs typeface="+mn-cs"/>
                        </a:rPr>
                      </a:br>
                      <a:r>
                        <a:rPr lang="en-US" sz="1800" kern="1200" dirty="0" smtClean="0">
                          <a:solidFill>
                            <a:schemeClr val="tx1"/>
                          </a:solidFill>
                          <a:effectLst/>
                          <a:latin typeface="Cambria" panose="02040503050406030204" pitchFamily="18" charset="0"/>
                          <a:ea typeface="Cambria" panose="02040503050406030204" pitchFamily="18" charset="0"/>
                          <a:cs typeface="+mn-cs"/>
                        </a:rPr>
                        <a:t>(</a:t>
                      </a:r>
                      <a:r>
                        <a:rPr lang="en-US" sz="1800" kern="1200" dirty="0" err="1" smtClean="0">
                          <a:solidFill>
                            <a:schemeClr val="tx1"/>
                          </a:solidFill>
                          <a:effectLst/>
                          <a:latin typeface="Cambria" panose="02040503050406030204" pitchFamily="18" charset="0"/>
                          <a:ea typeface="Cambria" panose="02040503050406030204" pitchFamily="18" charset="0"/>
                          <a:cs typeface="+mn-cs"/>
                        </a:rPr>
                        <a:t>i</a:t>
                      </a:r>
                      <a:r>
                        <a:rPr lang="en-US" sz="1800" kern="1200" dirty="0" smtClean="0">
                          <a:solidFill>
                            <a:schemeClr val="tx1"/>
                          </a:solidFill>
                          <a:effectLst/>
                          <a:latin typeface="Cambria" panose="02040503050406030204" pitchFamily="18" charset="0"/>
                          <a:ea typeface="Cambria" panose="02040503050406030204" pitchFamily="18" charset="0"/>
                          <a:cs typeface="+mn-cs"/>
                        </a:rPr>
                        <a:t>) Individual,</a:t>
                      </a:r>
                      <a:br>
                        <a:rPr lang="en-US" sz="1800" kern="1200" dirty="0" smtClean="0">
                          <a:solidFill>
                            <a:schemeClr val="tx1"/>
                          </a:solidFill>
                          <a:effectLst/>
                          <a:latin typeface="Cambria" panose="02040503050406030204" pitchFamily="18" charset="0"/>
                          <a:ea typeface="Cambria" panose="02040503050406030204" pitchFamily="18" charset="0"/>
                          <a:cs typeface="+mn-cs"/>
                        </a:rPr>
                      </a:br>
                      <a:r>
                        <a:rPr lang="en-US" sz="1800" kern="1200" dirty="0" smtClean="0">
                          <a:solidFill>
                            <a:schemeClr val="tx1"/>
                          </a:solidFill>
                          <a:effectLst/>
                          <a:latin typeface="Cambria" panose="02040503050406030204" pitchFamily="18" charset="0"/>
                          <a:ea typeface="Cambria" panose="02040503050406030204" pitchFamily="18" charset="0"/>
                          <a:cs typeface="+mn-cs"/>
                        </a:rPr>
                        <a:t>(ii) HUF,</a:t>
                      </a:r>
                      <a:br>
                        <a:rPr lang="en-US" sz="1800" kern="1200" dirty="0" smtClean="0">
                          <a:solidFill>
                            <a:schemeClr val="tx1"/>
                          </a:solidFill>
                          <a:effectLst/>
                          <a:latin typeface="Cambria" panose="02040503050406030204" pitchFamily="18" charset="0"/>
                          <a:ea typeface="Cambria" panose="02040503050406030204" pitchFamily="18" charset="0"/>
                          <a:cs typeface="+mn-cs"/>
                        </a:rPr>
                      </a:br>
                      <a:r>
                        <a:rPr lang="en-US" sz="1800" kern="1200" dirty="0" smtClean="0">
                          <a:solidFill>
                            <a:schemeClr val="tx1"/>
                          </a:solidFill>
                          <a:effectLst/>
                          <a:latin typeface="Cambria" panose="02040503050406030204" pitchFamily="18" charset="0"/>
                          <a:ea typeface="Cambria" panose="02040503050406030204" pitchFamily="18" charset="0"/>
                          <a:cs typeface="+mn-cs"/>
                        </a:rPr>
                        <a:t>(iii) Company and </a:t>
                      </a:r>
                      <a:br>
                        <a:rPr lang="en-US" sz="1800" kern="1200" dirty="0" smtClean="0">
                          <a:solidFill>
                            <a:schemeClr val="tx1"/>
                          </a:solidFill>
                          <a:effectLst/>
                          <a:latin typeface="Cambria" panose="02040503050406030204" pitchFamily="18" charset="0"/>
                          <a:ea typeface="Cambria" panose="02040503050406030204" pitchFamily="18" charset="0"/>
                          <a:cs typeface="+mn-cs"/>
                        </a:rPr>
                      </a:br>
                      <a:r>
                        <a:rPr lang="en-US" sz="1800" kern="1200" dirty="0" smtClean="0">
                          <a:solidFill>
                            <a:schemeClr val="tx1"/>
                          </a:solidFill>
                          <a:effectLst/>
                          <a:latin typeface="Cambria" panose="02040503050406030204" pitchFamily="18" charset="0"/>
                          <a:ea typeface="Cambria" panose="02040503050406030204" pitchFamily="18" charset="0"/>
                          <a:cs typeface="+mn-cs"/>
                        </a:rPr>
                        <a:t>(iv) Person filing Form ITR-7</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ITR 6</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Foreign Companies other than companies claiming exemption under section 11(Yet to</a:t>
                      </a:r>
                      <a:r>
                        <a:rPr lang="en-US" sz="1800" kern="1200" baseline="0" dirty="0" smtClean="0">
                          <a:solidFill>
                            <a:schemeClr val="tx1"/>
                          </a:solidFill>
                          <a:effectLst/>
                          <a:latin typeface="Cambria" panose="02040503050406030204" pitchFamily="18" charset="0"/>
                          <a:ea typeface="Cambria" panose="02040503050406030204" pitchFamily="18" charset="0"/>
                          <a:cs typeface="+mn-cs"/>
                        </a:rPr>
                        <a:t> be</a:t>
                      </a:r>
                      <a:r>
                        <a:rPr lang="en-US" sz="1800" kern="1200" dirty="0" smtClean="0">
                          <a:solidFill>
                            <a:schemeClr val="tx1"/>
                          </a:solidFill>
                          <a:effectLst/>
                          <a:latin typeface="Cambria" panose="02040503050406030204" pitchFamily="18" charset="0"/>
                          <a:ea typeface="Cambria" panose="02040503050406030204" pitchFamily="18" charset="0"/>
                          <a:cs typeface="+mn-cs"/>
                        </a:rPr>
                        <a:t> notified by CBDT)</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15989886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64023" y="364472"/>
            <a:ext cx="10515600" cy="818216"/>
          </a:xfrm>
        </p:spPr>
        <p:txBody>
          <a:bodyPr/>
          <a:lstStyle/>
          <a:p>
            <a:r>
              <a:rPr lang="en-US" dirty="0" smtClean="0"/>
              <a:t>Tax rates of Non Residents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8779262"/>
              </p:ext>
            </p:extLst>
          </p:nvPr>
        </p:nvGraphicFramePr>
        <p:xfrm>
          <a:off x="1264023" y="1182688"/>
          <a:ext cx="10089777" cy="4754473"/>
        </p:xfrm>
        <a:graphic>
          <a:graphicData uri="http://schemas.openxmlformats.org/drawingml/2006/table">
            <a:tbl>
              <a:tblPr firstRow="1" bandRow="1">
                <a:tableStyleId>{5C22544A-7EE6-4342-B048-85BDC9FD1C3A}</a:tableStyleId>
              </a:tblPr>
              <a:tblGrid>
                <a:gridCol w="2805701"/>
                <a:gridCol w="4790941"/>
                <a:gridCol w="2493135"/>
              </a:tblGrid>
              <a:tr h="375218">
                <a:tc>
                  <a:txBody>
                    <a:bodyPr/>
                    <a:lstStyle/>
                    <a:p>
                      <a:pPr marL="0" algn="l" defTabSz="457200" rtl="0" eaLnBrk="1" latinLnBrk="0" hangingPunct="1"/>
                      <a:r>
                        <a:rPr lang="en-US" sz="1400" kern="1200" dirty="0" smtClean="0">
                          <a:solidFill>
                            <a:schemeClr val="tx1"/>
                          </a:solidFill>
                          <a:effectLst/>
                          <a:latin typeface="Cambria" panose="02040503050406030204" pitchFamily="18" charset="0"/>
                          <a:ea typeface="Cambria" panose="02040503050406030204" pitchFamily="18" charset="0"/>
                          <a:cs typeface="+mn-cs"/>
                        </a:rPr>
                        <a:t>Section</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400" kern="1200" dirty="0" smtClean="0">
                          <a:solidFill>
                            <a:schemeClr val="tx1"/>
                          </a:solidFill>
                          <a:effectLst/>
                          <a:latin typeface="Cambria" panose="02040503050406030204" pitchFamily="18" charset="0"/>
                          <a:ea typeface="Cambria" panose="02040503050406030204" pitchFamily="18" charset="0"/>
                          <a:cs typeface="+mn-cs"/>
                        </a:rPr>
                        <a:t>Nature of Income</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400" kern="1200" dirty="0" smtClean="0">
                          <a:solidFill>
                            <a:schemeClr val="tx1"/>
                          </a:solidFill>
                          <a:effectLst/>
                          <a:latin typeface="Cambria" panose="02040503050406030204" pitchFamily="18" charset="0"/>
                          <a:ea typeface="Cambria" panose="02040503050406030204" pitchFamily="18" charset="0"/>
                          <a:cs typeface="+mn-cs"/>
                        </a:rPr>
                        <a:t>Tax rate</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1171913">
                <a:tc>
                  <a:txBody>
                    <a:bodyPr/>
                    <a:lstStyle/>
                    <a:p>
                      <a:pPr marL="0" algn="l"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115A(1)(a)(iii)</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received by a non-resident person in respect of units of a Mutual Funds [specified under section 10(23D)] or of UTI purchased in foreign currency</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1387792">
                <a:tc>
                  <a:txBody>
                    <a:bodyPr/>
                    <a:lstStyle/>
                    <a:p>
                      <a:pPr marL="0" algn="l"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115A(1)(b)</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of a non-resident by way of Royalty or FTS (other than income referred to in Section 44DA) received from India concern or Government in pursuance of an agreement made after 31-3-1976  subject to conditions</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10%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1819550">
                <a:tc>
                  <a:txBody>
                    <a:bodyPr/>
                    <a:lstStyle/>
                    <a:p>
                      <a:pPr marL="0" algn="l"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115AB</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of an overseas financial organization</a:t>
                      </a:r>
                    </a:p>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    In respect of units purchased in foreign currency; or</a:t>
                      </a:r>
                    </a:p>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  By way of long-term capital gains arising from transfer of units purchased in foreign currency.</a:t>
                      </a:r>
                    </a:p>
                    <a:p>
                      <a:pPr marL="0" algn="just"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10%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1068494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1042" y="275543"/>
            <a:ext cx="10515600" cy="818216"/>
          </a:xfrm>
        </p:spPr>
        <p:txBody>
          <a:bodyPr/>
          <a:lstStyle/>
          <a:p>
            <a:r>
              <a:rPr lang="en-US" dirty="0" smtClean="0"/>
              <a:t>Tax rates of Non Residents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4882045"/>
              </p:ext>
            </p:extLst>
          </p:nvPr>
        </p:nvGraphicFramePr>
        <p:xfrm>
          <a:off x="1194073" y="1189506"/>
          <a:ext cx="10515600" cy="5278120"/>
        </p:xfrm>
        <a:graphic>
          <a:graphicData uri="http://schemas.openxmlformats.org/drawingml/2006/table">
            <a:tbl>
              <a:tblPr firstRow="1" bandRow="1">
                <a:tableStyleId>{5C22544A-7EE6-4342-B048-85BDC9FD1C3A}</a:tableStyleId>
              </a:tblPr>
              <a:tblGrid>
                <a:gridCol w="2824135"/>
                <a:gridCol w="4186265"/>
                <a:gridCol w="3505200"/>
              </a:tblGrid>
              <a:tr h="370840">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Section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Nature of Income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l"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Tax rate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115AC</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[other than dividends as referred to in section 115-O] of a non-resident person from bonds or GDRs of a public sector company sold by the Government and purchased in foreign currency or long-term capital gains arising from transfer of such bonds or GDRs</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10%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115AD(1)(a)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Other income earned by specified FIIs [other than dividends as referred to in Section 115-O]</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115BBA(1)(a)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of a non-resident foreign citizen sportsman</a:t>
                      </a:r>
                    </a:p>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    from participation in any game in India or</a:t>
                      </a:r>
                    </a:p>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  advertisement or</a:t>
                      </a:r>
                    </a:p>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 from contribution of articles relating to any game (other than a game the winning from which are taxable under section 115BB) or sport played in India</a:t>
                      </a:r>
                    </a:p>
                    <a:p>
                      <a:pPr marL="0" algn="just"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27261147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04364" y="364472"/>
            <a:ext cx="10515600" cy="818216"/>
          </a:xfrm>
        </p:spPr>
        <p:txBody>
          <a:bodyPr/>
          <a:lstStyle/>
          <a:p>
            <a:r>
              <a:rPr lang="en-US" dirty="0" smtClean="0"/>
              <a:t>Tax rates of Non Residents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3419476"/>
              </p:ext>
            </p:extLst>
          </p:nvPr>
        </p:nvGraphicFramePr>
        <p:xfrm>
          <a:off x="1175575" y="1002384"/>
          <a:ext cx="10049435" cy="5815831"/>
        </p:xfrm>
        <a:graphic>
          <a:graphicData uri="http://schemas.openxmlformats.org/drawingml/2006/table">
            <a:tbl>
              <a:tblPr firstRow="1" bandRow="1">
                <a:tableStyleId>{5C22544A-7EE6-4342-B048-85BDC9FD1C3A}</a:tableStyleId>
              </a:tblPr>
              <a:tblGrid>
                <a:gridCol w="1602084"/>
                <a:gridCol w="6374066"/>
                <a:gridCol w="2073285"/>
              </a:tblGrid>
              <a:tr h="478607">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Section</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Nature of Income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Tax rate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668738">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115BBA(1)(b)</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Any amount guaranteed to be paid or payable to a non-resident sport association in relation to any game or sport played in India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668738">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115BBA(1)(c)</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of non-resident foreign citizen, being an entertainer, for performance in India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668738">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115E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Income from investment and long  term capital gains other than from specified foreign exchanges assets</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20%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668738">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44B</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Business of operation of ships -7.5% of gross amount received considered as income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40%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944101">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44BB</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Business of providing services or facilities in connection with, or supplying plant and machinery on hire used, or to be used, in the prospecting for, or extraction or production of, mineral oils-</a:t>
                      </a:r>
                      <a:r>
                        <a:rPr lang="en-US" sz="1600" kern="1200" baseline="0" dirty="0" smtClean="0">
                          <a:solidFill>
                            <a:schemeClr val="tx1"/>
                          </a:solidFill>
                          <a:effectLst/>
                          <a:latin typeface="Cambria" panose="02040503050406030204" pitchFamily="18" charset="0"/>
                          <a:ea typeface="Cambria" panose="02040503050406030204" pitchFamily="18" charset="0"/>
                          <a:cs typeface="+mn-cs"/>
                        </a:rPr>
                        <a:t> </a:t>
                      </a:r>
                      <a:r>
                        <a:rPr lang="en-US" sz="1400" b="0" i="0" kern="1200" dirty="0" smtClean="0">
                          <a:solidFill>
                            <a:schemeClr val="dk1"/>
                          </a:solidFill>
                          <a:effectLst/>
                          <a:latin typeface="Cambria" panose="02040503050406030204" pitchFamily="18" charset="0"/>
                          <a:ea typeface="Cambria" panose="02040503050406030204" pitchFamily="18" charset="0"/>
                          <a:cs typeface="+mn-cs"/>
                        </a:rPr>
                        <a:t>(1</a:t>
                      </a:r>
                      <a:r>
                        <a:rPr lang="en-US" sz="1400" dirty="0" smtClean="0">
                          <a:latin typeface="Cambria" panose="02040503050406030204" pitchFamily="18" charset="0"/>
                          <a:ea typeface="Cambria" panose="02040503050406030204" pitchFamily="18" charset="0"/>
                        </a:rPr>
                        <a:t>0% % of</a:t>
                      </a:r>
                      <a:r>
                        <a:rPr lang="en-US" sz="1400" baseline="0" dirty="0" smtClean="0">
                          <a:latin typeface="Cambria" panose="02040503050406030204" pitchFamily="18" charset="0"/>
                          <a:ea typeface="Cambria" panose="02040503050406030204" pitchFamily="18" charset="0"/>
                        </a:rPr>
                        <a:t> gross amount received considered as Income)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40%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668738">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44BBA</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Business of operation of aircraft (5% of gross amount received considered as Income)</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40%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478607">
                <a:tc>
                  <a:txBody>
                    <a:bodyPr/>
                    <a:lstStyle/>
                    <a:p>
                      <a:pPr marL="0" algn="just"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Any other Income(Other than individuals)</a:t>
                      </a: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40%</a:t>
                      </a:r>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r>
              <a:tr h="478607">
                <a:tc>
                  <a:txBody>
                    <a:bodyPr/>
                    <a:lstStyle/>
                    <a:p>
                      <a:pPr marL="0" algn="just" defTabSz="457200" rtl="0" eaLnBrk="1" latinLnBrk="0" hangingPunct="1"/>
                      <a:endParaRPr lang="en-GB" sz="16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latinLnBrk="0" hangingPunct="1"/>
                      <a:r>
                        <a:rPr lang="en-US" sz="1600" kern="1200" dirty="0" smtClean="0">
                          <a:solidFill>
                            <a:schemeClr val="tx1"/>
                          </a:solidFill>
                          <a:effectLst/>
                          <a:latin typeface="Cambria" panose="02040503050406030204" pitchFamily="18" charset="0"/>
                          <a:ea typeface="Cambria" panose="02040503050406030204" pitchFamily="18" charset="0"/>
                          <a:cs typeface="+mn-cs"/>
                        </a:rPr>
                        <a:t>Non Resident Individuals</a:t>
                      </a:r>
                    </a:p>
                  </a:txBody>
                  <a:tcPr/>
                </a:tc>
                <a:tc>
                  <a:txBody>
                    <a:bodyPr/>
                    <a:lstStyle/>
                    <a:p>
                      <a:pPr marL="0" algn="just" defTabSz="457200" rtl="0" eaLnBrk="1" latinLnBrk="0" hangingPunct="1"/>
                      <a:r>
                        <a:rPr lang="en-GB" sz="1600" kern="1200" dirty="0" smtClean="0">
                          <a:solidFill>
                            <a:schemeClr val="tx1"/>
                          </a:solidFill>
                          <a:effectLst/>
                          <a:latin typeface="Cambria" panose="02040503050406030204" pitchFamily="18" charset="0"/>
                          <a:ea typeface="Cambria" panose="02040503050406030204" pitchFamily="18" charset="0"/>
                          <a:cs typeface="+mn-cs"/>
                        </a:rPr>
                        <a:t>Applicable slab rates</a:t>
                      </a:r>
                    </a:p>
                  </a:txBody>
                  <a:tcPr/>
                </a:tc>
              </a:tr>
            </a:tbl>
          </a:graphicData>
        </a:graphic>
      </p:graphicFrame>
    </p:spTree>
    <p:extLst>
      <p:ext uri="{BB962C8B-B14F-4D97-AF65-F5344CB8AC3E}">
        <p14:creationId xmlns:p14="http://schemas.microsoft.com/office/powerpoint/2010/main" val="3088340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57016" y="481341"/>
            <a:ext cx="8911687" cy="1280890"/>
          </a:xfrm>
        </p:spPr>
        <p:txBody>
          <a:bodyPr/>
          <a:lstStyle/>
          <a:p>
            <a:r>
              <a:rPr lang="en-US" dirty="0" smtClean="0"/>
              <a:t>Section 195 	</a:t>
            </a:r>
            <a:endParaRPr lang="en-GB" dirty="0"/>
          </a:p>
        </p:txBody>
      </p:sp>
      <p:sp>
        <p:nvSpPr>
          <p:cNvPr id="3" name="Content Placeholder 2"/>
          <p:cNvSpPr>
            <a:spLocks noGrp="1"/>
          </p:cNvSpPr>
          <p:nvPr>
            <p:ph idx="1"/>
          </p:nvPr>
        </p:nvSpPr>
        <p:spPr>
          <a:xfrm>
            <a:off x="1385804" y="1302090"/>
            <a:ext cx="9796836" cy="5338483"/>
          </a:xfrm>
        </p:spPr>
        <p:txBody>
          <a:bodyPr>
            <a:normAutofit/>
          </a:bodyPr>
          <a:lstStyle/>
          <a:p>
            <a:r>
              <a:rPr lang="en-IN" sz="2000" dirty="0" smtClean="0"/>
              <a:t>U/s </a:t>
            </a:r>
            <a:r>
              <a:rPr lang="en-IN" sz="2000" dirty="0"/>
              <a:t>195, payer is required to deduct tax at source when the payer credits the </a:t>
            </a:r>
            <a:r>
              <a:rPr lang="en-IN" sz="2000" b="1" dirty="0"/>
              <a:t>income</a:t>
            </a:r>
            <a:r>
              <a:rPr lang="en-IN" sz="2000" dirty="0"/>
              <a:t> to the account of payee or at the time of payment thereof whichever is earlier at the rate in force.</a:t>
            </a:r>
          </a:p>
          <a:p>
            <a:r>
              <a:rPr lang="en-IN" sz="2000" dirty="0"/>
              <a:t>Tax is deductible on the income and not on payment of the amount.  Hence, when the property is purchased from a non resident seller, tax is required to be deducted at source on the capital gain and not on the sale value</a:t>
            </a:r>
            <a:r>
              <a:rPr lang="en-IN" sz="2000" dirty="0" smtClean="0"/>
              <a:t>.</a:t>
            </a:r>
          </a:p>
          <a:p>
            <a:r>
              <a:rPr lang="en-IN" sz="2000" dirty="0" smtClean="0"/>
              <a:t>Case laws-</a:t>
            </a:r>
            <a:endParaRPr lang="en-IN" sz="2000" dirty="0"/>
          </a:p>
          <a:p>
            <a:pPr marL="400050" lvl="1" indent="0">
              <a:buNone/>
            </a:pPr>
            <a:r>
              <a:rPr lang="en-GB" sz="2000" i="1" dirty="0" smtClean="0"/>
              <a:t>Transmission </a:t>
            </a:r>
            <a:r>
              <a:rPr lang="en-GB" sz="2000" i="1" dirty="0"/>
              <a:t>Corp. 239 ITR 587 (SC). </a:t>
            </a:r>
            <a:endParaRPr lang="en-GB" sz="2000" i="1" dirty="0" smtClean="0"/>
          </a:p>
          <a:p>
            <a:pPr marL="400050" lvl="1" indent="0">
              <a:buNone/>
            </a:pPr>
            <a:r>
              <a:rPr lang="en-GB" sz="2000" i="1" dirty="0" smtClean="0"/>
              <a:t>GE </a:t>
            </a:r>
            <a:r>
              <a:rPr lang="en-GB" sz="2000" i="1" dirty="0"/>
              <a:t>India Technology Cen. </a:t>
            </a:r>
            <a:r>
              <a:rPr lang="en-GB" sz="2000" i="1" dirty="0" err="1"/>
              <a:t>Pvt.</a:t>
            </a:r>
            <a:r>
              <a:rPr lang="en-GB" sz="2000" i="1" dirty="0"/>
              <a:t> Ltd. – (193 Taxman 234) 2010 SC.</a:t>
            </a:r>
            <a:endParaRPr lang="en-US" sz="2000" i="1" dirty="0" smtClean="0"/>
          </a:p>
          <a:p>
            <a:endParaRPr lang="en-GB" sz="2000" dirty="0"/>
          </a:p>
        </p:txBody>
      </p:sp>
    </p:spTree>
    <p:extLst>
      <p:ext uri="{BB962C8B-B14F-4D97-AF65-F5344CB8AC3E}">
        <p14:creationId xmlns:p14="http://schemas.microsoft.com/office/powerpoint/2010/main" val="369674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38075" y="275279"/>
            <a:ext cx="8911687" cy="1280890"/>
          </a:xfrm>
        </p:spPr>
        <p:txBody>
          <a:bodyPr/>
          <a:lstStyle/>
          <a:p>
            <a:r>
              <a:rPr lang="en-US" dirty="0" smtClean="0"/>
              <a:t>PAN for Non residents	</a:t>
            </a:r>
            <a:endParaRPr lang="en-GB" dirty="0"/>
          </a:p>
        </p:txBody>
      </p:sp>
      <p:sp>
        <p:nvSpPr>
          <p:cNvPr id="3" name="Content Placeholder 2"/>
          <p:cNvSpPr>
            <a:spLocks noGrp="1"/>
          </p:cNvSpPr>
          <p:nvPr>
            <p:ph idx="1"/>
          </p:nvPr>
        </p:nvSpPr>
        <p:spPr>
          <a:xfrm>
            <a:off x="1038075" y="824248"/>
            <a:ext cx="9796836" cy="5898524"/>
          </a:xfrm>
        </p:spPr>
        <p:txBody>
          <a:bodyPr>
            <a:normAutofit fontScale="47500" lnSpcReduction="20000"/>
          </a:bodyPr>
          <a:lstStyle/>
          <a:p>
            <a:pPr algn="just">
              <a:lnSpc>
                <a:spcPct val="170000"/>
              </a:lnSpc>
              <a:spcBef>
                <a:spcPts val="0"/>
              </a:spcBef>
            </a:pPr>
            <a:r>
              <a:rPr lang="en-US" sz="2900" dirty="0">
                <a:solidFill>
                  <a:schemeClr val="tx1"/>
                </a:solidFill>
              </a:rPr>
              <a:t>As per erstwhile provisions of Section 206AA of the Income-tax Act, 1961 (the Act), any person who is entitled to receive any sum on which tax is deductible under Chapter XVII-B of the Act shall furnish his Permanent Account Number (PAN) to the person responsible for deducting such </a:t>
            </a:r>
            <a:r>
              <a:rPr lang="en-US" sz="2900" dirty="0" smtClean="0">
                <a:solidFill>
                  <a:schemeClr val="tx1"/>
                </a:solidFill>
              </a:rPr>
              <a:t>tax.</a:t>
            </a:r>
          </a:p>
          <a:p>
            <a:pPr marL="0" indent="0" algn="just">
              <a:lnSpc>
                <a:spcPct val="170000"/>
              </a:lnSpc>
              <a:spcBef>
                <a:spcPts val="0"/>
              </a:spcBef>
              <a:buNone/>
            </a:pPr>
            <a:endParaRPr lang="en-US" sz="2900" dirty="0" smtClean="0">
              <a:solidFill>
                <a:schemeClr val="tx1"/>
              </a:solidFill>
            </a:endParaRPr>
          </a:p>
          <a:p>
            <a:pPr algn="just">
              <a:lnSpc>
                <a:spcPct val="170000"/>
              </a:lnSpc>
              <a:spcBef>
                <a:spcPts val="0"/>
              </a:spcBef>
            </a:pPr>
            <a:r>
              <a:rPr lang="en-US" sz="2900" dirty="0" smtClean="0">
                <a:solidFill>
                  <a:schemeClr val="tx1"/>
                </a:solidFill>
              </a:rPr>
              <a:t>In order to reduce compliance </a:t>
            </a:r>
            <a:r>
              <a:rPr lang="en-US" sz="2900" dirty="0">
                <a:solidFill>
                  <a:schemeClr val="tx1"/>
                </a:solidFill>
              </a:rPr>
              <a:t>burden, the Finance Act, 2016 amended Section 206AA of the Act to provide that the provisions of this Section shall not apply to a non-resident, not being a company, or to a foreign company, in respect of any other payment, other than interest on bonds, subject to such conditions as may be </a:t>
            </a:r>
            <a:r>
              <a:rPr lang="en-US" sz="2900" dirty="0" smtClean="0">
                <a:solidFill>
                  <a:schemeClr val="tx1"/>
                </a:solidFill>
              </a:rPr>
              <a:t>prescribed.</a:t>
            </a:r>
          </a:p>
          <a:p>
            <a:pPr marL="0" indent="0" algn="just">
              <a:lnSpc>
                <a:spcPct val="170000"/>
              </a:lnSpc>
              <a:spcBef>
                <a:spcPts val="0"/>
              </a:spcBef>
              <a:buNone/>
            </a:pPr>
            <a:endParaRPr lang="en-US" sz="2900" dirty="0" smtClean="0">
              <a:solidFill>
                <a:schemeClr val="tx1"/>
              </a:solidFill>
            </a:endParaRPr>
          </a:p>
          <a:p>
            <a:pPr algn="just">
              <a:lnSpc>
                <a:spcPct val="170000"/>
              </a:lnSpc>
              <a:spcBef>
                <a:spcPts val="0"/>
              </a:spcBef>
            </a:pPr>
            <a:r>
              <a:rPr lang="en-US" sz="2900" dirty="0">
                <a:solidFill>
                  <a:schemeClr val="tx1"/>
                </a:solidFill>
              </a:rPr>
              <a:t>Recently, the Central Board of Direct Taxes (CBDT) has issued a Notification1 and introduced Rule 37BC in the Income-tax Rules, 1962 (the Rules) in relation to relaxation from deduction of tax at source at a higher rate under Section 206AA of the Income-tax Act, 1961 (the Act</a:t>
            </a:r>
            <a:r>
              <a:rPr lang="en-US" sz="2900" dirty="0" smtClean="0">
                <a:solidFill>
                  <a:schemeClr val="tx1"/>
                </a:solidFill>
              </a:rPr>
              <a:t>).</a:t>
            </a:r>
          </a:p>
          <a:p>
            <a:pPr marL="0" indent="0" algn="just">
              <a:lnSpc>
                <a:spcPct val="170000"/>
              </a:lnSpc>
              <a:spcBef>
                <a:spcPts val="0"/>
              </a:spcBef>
              <a:buNone/>
            </a:pPr>
            <a:endParaRPr lang="en-US" sz="2900" dirty="0" smtClean="0">
              <a:solidFill>
                <a:schemeClr val="tx1"/>
              </a:solidFill>
            </a:endParaRPr>
          </a:p>
          <a:p>
            <a:pPr algn="just">
              <a:lnSpc>
                <a:spcPct val="170000"/>
              </a:lnSpc>
              <a:spcBef>
                <a:spcPts val="0"/>
              </a:spcBef>
            </a:pPr>
            <a:r>
              <a:rPr lang="en-US" sz="2900" dirty="0" smtClean="0">
                <a:solidFill>
                  <a:schemeClr val="tx1"/>
                </a:solidFill>
              </a:rPr>
              <a:t>As </a:t>
            </a:r>
            <a:r>
              <a:rPr lang="en-US" sz="2900" dirty="0">
                <a:solidFill>
                  <a:schemeClr val="tx1"/>
                </a:solidFill>
              </a:rPr>
              <a:t>per Rule 37BC(1), in the case of a nonresident, not being a company, or a foreign company (the </a:t>
            </a:r>
            <a:r>
              <a:rPr lang="en-US" sz="2900" dirty="0" err="1">
                <a:solidFill>
                  <a:schemeClr val="tx1"/>
                </a:solidFill>
              </a:rPr>
              <a:t>deductee</a:t>
            </a:r>
            <a:r>
              <a:rPr lang="en-US" sz="2900" dirty="0">
                <a:solidFill>
                  <a:schemeClr val="tx1"/>
                </a:solidFill>
              </a:rPr>
              <a:t>) and not having PAN, the provisions of Section 206AA shall not apply in respect of payments in the nature of interest, royalty, fees for technical services and payments on transfer of any capital asset, if the </a:t>
            </a:r>
            <a:r>
              <a:rPr lang="en-US" sz="2900" dirty="0" err="1">
                <a:solidFill>
                  <a:schemeClr val="tx1"/>
                </a:solidFill>
              </a:rPr>
              <a:t>deductee</a:t>
            </a:r>
            <a:r>
              <a:rPr lang="en-US" sz="2900" dirty="0">
                <a:solidFill>
                  <a:schemeClr val="tx1"/>
                </a:solidFill>
              </a:rPr>
              <a:t> furnishes the details and the documents specified in sub-rule (2) to the </a:t>
            </a:r>
            <a:r>
              <a:rPr lang="en-US" sz="2900" dirty="0" err="1">
                <a:solidFill>
                  <a:schemeClr val="tx1"/>
                </a:solidFill>
              </a:rPr>
              <a:t>deductor</a:t>
            </a:r>
            <a:endParaRPr lang="en-GB" sz="2900" dirty="0">
              <a:solidFill>
                <a:schemeClr val="tx1"/>
              </a:solidFill>
            </a:endParaRPr>
          </a:p>
          <a:p>
            <a:endParaRPr lang="en-GB" sz="1600" dirty="0"/>
          </a:p>
        </p:txBody>
      </p:sp>
    </p:spTree>
    <p:extLst>
      <p:ext uri="{BB962C8B-B14F-4D97-AF65-F5344CB8AC3E}">
        <p14:creationId xmlns:p14="http://schemas.microsoft.com/office/powerpoint/2010/main" val="193781059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76525" y="426950"/>
            <a:ext cx="8911687" cy="1280890"/>
          </a:xfrm>
        </p:spPr>
        <p:txBody>
          <a:bodyPr/>
          <a:lstStyle/>
          <a:p>
            <a:r>
              <a:rPr lang="en-US" dirty="0"/>
              <a:t>PAN for Non residents	</a:t>
            </a:r>
            <a:endParaRPr lang="en-GB" dirty="0"/>
          </a:p>
        </p:txBody>
      </p:sp>
      <p:sp>
        <p:nvSpPr>
          <p:cNvPr id="3" name="Content Placeholder 2"/>
          <p:cNvSpPr>
            <a:spLocks noGrp="1"/>
          </p:cNvSpPr>
          <p:nvPr>
            <p:ph idx="1"/>
          </p:nvPr>
        </p:nvSpPr>
        <p:spPr>
          <a:xfrm>
            <a:off x="1376525" y="1423116"/>
            <a:ext cx="9406871" cy="4539622"/>
          </a:xfrm>
        </p:spPr>
        <p:txBody>
          <a:bodyPr>
            <a:noAutofit/>
          </a:bodyPr>
          <a:lstStyle/>
          <a:p>
            <a:pPr algn="just"/>
            <a:r>
              <a:rPr lang="en-US" sz="1800" dirty="0">
                <a:solidFill>
                  <a:schemeClr val="tx1"/>
                </a:solidFill>
              </a:rPr>
              <a:t>Rule 37BC(2) specifies that in respect of payments specified therein the </a:t>
            </a:r>
            <a:r>
              <a:rPr lang="en-US" sz="1800" dirty="0" err="1">
                <a:solidFill>
                  <a:schemeClr val="tx1"/>
                </a:solidFill>
              </a:rPr>
              <a:t>deductee</a:t>
            </a:r>
            <a:r>
              <a:rPr lang="en-US" sz="1800" dirty="0">
                <a:solidFill>
                  <a:schemeClr val="tx1"/>
                </a:solidFill>
              </a:rPr>
              <a:t> shall furnish the following details and documents to the </a:t>
            </a:r>
            <a:r>
              <a:rPr lang="en-US" sz="1800" dirty="0" err="1">
                <a:solidFill>
                  <a:schemeClr val="tx1"/>
                </a:solidFill>
              </a:rPr>
              <a:t>deductor</a:t>
            </a:r>
            <a:r>
              <a:rPr lang="en-US" sz="1800" dirty="0">
                <a:solidFill>
                  <a:schemeClr val="tx1"/>
                </a:solidFill>
              </a:rPr>
              <a:t>: </a:t>
            </a:r>
            <a:endParaRPr lang="en-US" sz="1800" dirty="0" smtClean="0">
              <a:solidFill>
                <a:schemeClr val="tx1"/>
              </a:solidFill>
            </a:endParaRPr>
          </a:p>
          <a:p>
            <a:pPr algn="just">
              <a:buFont typeface="Wingdings" panose="05000000000000000000" pitchFamily="2" charset="2"/>
              <a:buChar char="Ø"/>
            </a:pPr>
            <a:r>
              <a:rPr lang="en-US" sz="1800" dirty="0" smtClean="0">
                <a:solidFill>
                  <a:schemeClr val="tx1"/>
                </a:solidFill>
              </a:rPr>
              <a:t>name</a:t>
            </a:r>
            <a:r>
              <a:rPr lang="en-US" sz="1800" dirty="0">
                <a:solidFill>
                  <a:schemeClr val="tx1"/>
                </a:solidFill>
              </a:rPr>
              <a:t>, e-mail id, contact </a:t>
            </a:r>
            <a:r>
              <a:rPr lang="en-US" sz="1800" dirty="0" smtClean="0">
                <a:solidFill>
                  <a:schemeClr val="tx1"/>
                </a:solidFill>
              </a:rPr>
              <a:t>number;</a:t>
            </a:r>
          </a:p>
          <a:p>
            <a:pPr algn="just">
              <a:buFont typeface="Wingdings" panose="05000000000000000000" pitchFamily="2" charset="2"/>
              <a:buChar char="Ø"/>
            </a:pPr>
            <a:r>
              <a:rPr lang="en-US" sz="1800" dirty="0">
                <a:solidFill>
                  <a:schemeClr val="tx1"/>
                </a:solidFill>
              </a:rPr>
              <a:t>address</a:t>
            </a:r>
            <a:r>
              <a:rPr lang="en-US" sz="1800" dirty="0" smtClean="0">
                <a:solidFill>
                  <a:schemeClr val="tx1"/>
                </a:solidFill>
              </a:rPr>
              <a:t> </a:t>
            </a:r>
            <a:r>
              <a:rPr lang="en-US" sz="1800" dirty="0">
                <a:solidFill>
                  <a:schemeClr val="tx1"/>
                </a:solidFill>
              </a:rPr>
              <a:t>in the country or specified territory outside India of which the </a:t>
            </a:r>
            <a:r>
              <a:rPr lang="en-US" sz="1800" dirty="0" err="1">
                <a:solidFill>
                  <a:schemeClr val="tx1"/>
                </a:solidFill>
              </a:rPr>
              <a:t>deductee</a:t>
            </a:r>
            <a:r>
              <a:rPr lang="en-US" sz="1800" dirty="0">
                <a:solidFill>
                  <a:schemeClr val="tx1"/>
                </a:solidFill>
              </a:rPr>
              <a:t> is a resident; </a:t>
            </a:r>
          </a:p>
          <a:p>
            <a:pPr algn="just">
              <a:buFont typeface="Wingdings" panose="05000000000000000000" pitchFamily="2" charset="2"/>
              <a:buChar char="Ø"/>
            </a:pPr>
            <a:r>
              <a:rPr lang="en-US" sz="1800" dirty="0" smtClean="0">
                <a:solidFill>
                  <a:schemeClr val="tx1"/>
                </a:solidFill>
              </a:rPr>
              <a:t>a </a:t>
            </a:r>
            <a:r>
              <a:rPr lang="en-US" sz="1800" dirty="0">
                <a:solidFill>
                  <a:schemeClr val="tx1"/>
                </a:solidFill>
              </a:rPr>
              <a:t>certificate of his being resident in any country or specified territory outside India from the government of that country or specified territory, if its law provides for the issuance of such certificate; </a:t>
            </a:r>
          </a:p>
          <a:p>
            <a:pPr algn="just">
              <a:buFont typeface="Wingdings" panose="05000000000000000000" pitchFamily="2" charset="2"/>
              <a:buChar char="Ø"/>
            </a:pPr>
            <a:r>
              <a:rPr lang="en-US" sz="1800" dirty="0" smtClean="0">
                <a:solidFill>
                  <a:schemeClr val="tx1"/>
                </a:solidFill>
              </a:rPr>
              <a:t>Tax </a:t>
            </a:r>
            <a:r>
              <a:rPr lang="en-US" sz="1800" dirty="0">
                <a:solidFill>
                  <a:schemeClr val="tx1"/>
                </a:solidFill>
              </a:rPr>
              <a:t>Identification Number of the </a:t>
            </a:r>
            <a:r>
              <a:rPr lang="en-US" sz="1800" dirty="0" err="1">
                <a:solidFill>
                  <a:schemeClr val="tx1"/>
                </a:solidFill>
              </a:rPr>
              <a:t>deductee</a:t>
            </a:r>
            <a:r>
              <a:rPr lang="en-US" sz="1800" dirty="0">
                <a:solidFill>
                  <a:schemeClr val="tx1"/>
                </a:solidFill>
              </a:rPr>
              <a:t> in the country or specified territory of his residence. In case no such number is available, then a unique number on the basis of which the </a:t>
            </a:r>
            <a:r>
              <a:rPr lang="en-US" sz="1800" dirty="0" err="1">
                <a:solidFill>
                  <a:schemeClr val="tx1"/>
                </a:solidFill>
              </a:rPr>
              <a:t>deductee</a:t>
            </a:r>
            <a:r>
              <a:rPr lang="en-US" sz="1800" dirty="0">
                <a:solidFill>
                  <a:schemeClr val="tx1"/>
                </a:solidFill>
              </a:rPr>
              <a:t> is identified by the government of that country or the specified territory of which he claims to be a resident</a:t>
            </a:r>
            <a:endParaRPr lang="en-GB" sz="1800" dirty="0">
              <a:solidFill>
                <a:schemeClr val="tx1"/>
              </a:solidFill>
            </a:endParaRPr>
          </a:p>
        </p:txBody>
      </p:sp>
    </p:spTree>
    <p:extLst>
      <p:ext uri="{BB962C8B-B14F-4D97-AF65-F5344CB8AC3E}">
        <p14:creationId xmlns:p14="http://schemas.microsoft.com/office/powerpoint/2010/main" val="3858119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58415" y="303566"/>
            <a:ext cx="8864188" cy="801284"/>
          </a:xfrm>
        </p:spPr>
        <p:txBody>
          <a:bodyPr>
            <a:normAutofit/>
          </a:bodyPr>
          <a:lstStyle/>
          <a:p>
            <a:r>
              <a:rPr lang="en-IN" dirty="0" smtClean="0"/>
              <a:t>Residential Status- </a:t>
            </a:r>
            <a:r>
              <a:rPr lang="en-IN" dirty="0" err="1" smtClean="0"/>
              <a:t>contd</a:t>
            </a:r>
            <a:endParaRPr lang="en-IN" dirty="0"/>
          </a:p>
        </p:txBody>
      </p:sp>
      <p:sp>
        <p:nvSpPr>
          <p:cNvPr id="3" name="Content Placeholder 2"/>
          <p:cNvSpPr>
            <a:spLocks noGrp="1"/>
          </p:cNvSpPr>
          <p:nvPr>
            <p:ph idx="1"/>
          </p:nvPr>
        </p:nvSpPr>
        <p:spPr>
          <a:xfrm>
            <a:off x="958415" y="1104850"/>
            <a:ext cx="10774440" cy="5753150"/>
          </a:xfrm>
        </p:spPr>
        <p:txBody>
          <a:bodyPr>
            <a:noAutofit/>
          </a:bodyPr>
          <a:lstStyle/>
          <a:p>
            <a:r>
              <a:rPr lang="en-US" sz="1800" dirty="0"/>
              <a:t>The term </a:t>
            </a:r>
            <a:r>
              <a:rPr lang="en-US" sz="1800" dirty="0" smtClean="0"/>
              <a:t>for the purposes of employment </a:t>
            </a:r>
            <a:r>
              <a:rPr lang="en-US" sz="1800" dirty="0"/>
              <a:t>is not defined in the Income-tax Act</a:t>
            </a:r>
            <a:r>
              <a:rPr lang="en-US" sz="1800" dirty="0" smtClean="0"/>
              <a:t>.</a:t>
            </a:r>
          </a:p>
          <a:p>
            <a:r>
              <a:rPr lang="en-US" sz="1800" dirty="0" smtClean="0"/>
              <a:t>In </a:t>
            </a:r>
            <a:r>
              <a:rPr lang="en-US" sz="1800" dirty="0"/>
              <a:t>order to ascertain whether the employment is outside India or not, facts of the case will have to be studied and the final outcome depends upon the terms and conditions of the employment, nature of work, nature of business and other relevant facts of the case. </a:t>
            </a:r>
          </a:p>
          <a:p>
            <a:r>
              <a:rPr lang="en-US" sz="1800" dirty="0" smtClean="0"/>
              <a:t>Taking up own business by the </a:t>
            </a:r>
            <a:r>
              <a:rPr lang="en-US" sz="1800" dirty="0" err="1" smtClean="0"/>
              <a:t>assessee</a:t>
            </a:r>
            <a:r>
              <a:rPr lang="en-US" sz="1800" dirty="0" smtClean="0"/>
              <a:t> abroad satisfies the condition of assesse going abroad for the purpose of employment ( CIT V Abdul </a:t>
            </a:r>
            <a:r>
              <a:rPr lang="en-US" sz="1800" dirty="0" err="1" smtClean="0"/>
              <a:t>Razak</a:t>
            </a:r>
            <a:r>
              <a:rPr lang="en-US" sz="1800" dirty="0" smtClean="0"/>
              <a:t> 92011) 56 DTR 133 (Ker)</a:t>
            </a:r>
          </a:p>
          <a:p>
            <a:endParaRPr lang="en-US" sz="1800" dirty="0" smtClean="0"/>
          </a:p>
          <a:p>
            <a:r>
              <a:rPr lang="en-US" sz="1800" dirty="0" smtClean="0"/>
              <a:t>Normally day of entry and day of exit has to be counted as </a:t>
            </a:r>
            <a:r>
              <a:rPr lang="en-US" sz="1800" b="1" dirty="0" smtClean="0"/>
              <a:t>STAY IN INDIA.</a:t>
            </a:r>
            <a:endParaRPr lang="en-IN" sz="1800" b="1" dirty="0"/>
          </a:p>
          <a:p>
            <a:pPr marL="0" indent="0">
              <a:buNone/>
            </a:pPr>
            <a:endParaRPr lang="en-US" sz="1800" dirty="0" smtClean="0"/>
          </a:p>
        </p:txBody>
      </p:sp>
    </p:spTree>
    <p:extLst>
      <p:ext uri="{BB962C8B-B14F-4D97-AF65-F5344CB8AC3E}">
        <p14:creationId xmlns:p14="http://schemas.microsoft.com/office/powerpoint/2010/main" val="27574105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92326" y="386861"/>
            <a:ext cx="8911687" cy="1280890"/>
          </a:xfrm>
        </p:spPr>
        <p:txBody>
          <a:bodyPr/>
          <a:lstStyle/>
          <a:p>
            <a:r>
              <a:rPr lang="en-IN" dirty="0" smtClean="0"/>
              <a:t>Which non residents do not require PAN</a:t>
            </a:r>
            <a:endParaRPr lang="en-IN" dirty="0"/>
          </a:p>
        </p:txBody>
      </p:sp>
      <p:sp>
        <p:nvSpPr>
          <p:cNvPr id="3" name="Content Placeholder 2"/>
          <p:cNvSpPr>
            <a:spLocks noGrp="1"/>
          </p:cNvSpPr>
          <p:nvPr>
            <p:ph idx="1"/>
          </p:nvPr>
        </p:nvSpPr>
        <p:spPr>
          <a:xfrm>
            <a:off x="1188613" y="1596854"/>
            <a:ext cx="8915400" cy="4391822"/>
          </a:xfrm>
        </p:spPr>
        <p:txBody>
          <a:bodyPr>
            <a:normAutofit/>
          </a:bodyPr>
          <a:lstStyle/>
          <a:p>
            <a:pPr algn="just"/>
            <a:r>
              <a:rPr lang="en-IN" sz="1800" dirty="0">
                <a:solidFill>
                  <a:schemeClr val="tx1"/>
                </a:solidFill>
              </a:rPr>
              <a:t>Non residents are mandatorily </a:t>
            </a:r>
            <a:r>
              <a:rPr lang="en-IN" sz="1800" dirty="0" smtClean="0">
                <a:solidFill>
                  <a:schemeClr val="tx1"/>
                </a:solidFill>
              </a:rPr>
              <a:t>required to file </a:t>
            </a:r>
            <a:r>
              <a:rPr lang="en-IN" sz="1800" dirty="0">
                <a:solidFill>
                  <a:schemeClr val="tx1"/>
                </a:solidFill>
              </a:rPr>
              <a:t>the tax returns, if Income accrues or deemed to accrue or received in India except in case of section 115A and 115 AC  of Income Tax Act,1961</a:t>
            </a:r>
            <a:r>
              <a:rPr lang="en-IN" sz="1800" dirty="0" smtClean="0">
                <a:solidFill>
                  <a:schemeClr val="tx1"/>
                </a:solidFill>
              </a:rPr>
              <a:t>.</a:t>
            </a:r>
          </a:p>
          <a:p>
            <a:pPr algn="just"/>
            <a:endParaRPr lang="en-IN" sz="1800" dirty="0">
              <a:solidFill>
                <a:schemeClr val="tx1"/>
              </a:solidFill>
            </a:endParaRPr>
          </a:p>
          <a:p>
            <a:pPr algn="just"/>
            <a:r>
              <a:rPr lang="en-IN" sz="1800" dirty="0">
                <a:solidFill>
                  <a:schemeClr val="tx1"/>
                </a:solidFill>
              </a:rPr>
              <a:t>PAN is mandatory for filing the tax returns.</a:t>
            </a:r>
          </a:p>
          <a:p>
            <a:pPr algn="just"/>
            <a:endParaRPr lang="en-IN" sz="1800" dirty="0" smtClean="0">
              <a:solidFill>
                <a:schemeClr val="tx1"/>
              </a:solidFill>
            </a:endParaRPr>
          </a:p>
          <a:p>
            <a:pPr algn="just"/>
            <a:r>
              <a:rPr lang="en-IN" sz="1800" dirty="0" smtClean="0">
                <a:solidFill>
                  <a:schemeClr val="tx1"/>
                </a:solidFill>
              </a:rPr>
              <a:t>Hence</a:t>
            </a:r>
            <a:r>
              <a:rPr lang="en-IN" sz="1800" dirty="0">
                <a:solidFill>
                  <a:schemeClr val="tx1"/>
                </a:solidFill>
              </a:rPr>
              <a:t>, non residents and foreign companies having income accrued/deemed to </a:t>
            </a:r>
            <a:r>
              <a:rPr lang="en-IN" sz="1800" dirty="0" smtClean="0">
                <a:solidFill>
                  <a:schemeClr val="tx1"/>
                </a:solidFill>
              </a:rPr>
              <a:t>accrue </a:t>
            </a:r>
            <a:r>
              <a:rPr lang="en-IN" sz="1800" dirty="0">
                <a:solidFill>
                  <a:schemeClr val="tx1"/>
                </a:solidFill>
              </a:rPr>
              <a:t>in India/received in India which is liable to tax, needs to obtain PAN for filing the returns.</a:t>
            </a:r>
          </a:p>
        </p:txBody>
      </p:sp>
    </p:spTree>
    <p:extLst>
      <p:ext uri="{BB962C8B-B14F-4D97-AF65-F5344CB8AC3E}">
        <p14:creationId xmlns:p14="http://schemas.microsoft.com/office/powerpoint/2010/main" val="1647890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0717" y="978794"/>
            <a:ext cx="11010878" cy="5879206"/>
          </a:xfrm>
        </p:spPr>
        <p:txBody>
          <a:bodyPr>
            <a:noAutofit/>
          </a:bodyPr>
          <a:lstStyle/>
          <a:p>
            <a:r>
              <a:rPr lang="en-IN" sz="1500" dirty="0"/>
              <a:t>As per section 139 (1), every person other than a company or a firm, if his total income or </a:t>
            </a:r>
            <a:r>
              <a:rPr lang="en-IN" sz="1500" b="1" dirty="0"/>
              <a:t>the total income of any other person in respect of which he is assessable under this Act</a:t>
            </a:r>
            <a:r>
              <a:rPr lang="en-IN" sz="1500" dirty="0"/>
              <a:t> during the PY exceeded the maximum amount not chargeable to income tax, shall, on or before the due date, furnish a return of his income or the income of such other person in the prescribed form</a:t>
            </a:r>
            <a:r>
              <a:rPr lang="en-IN" sz="1500" dirty="0" smtClean="0"/>
              <a:t>.</a:t>
            </a:r>
            <a:endParaRPr lang="en-IN" sz="1500" dirty="0" smtClean="0">
              <a:solidFill>
                <a:schemeClr val="tx1"/>
              </a:solidFill>
            </a:endParaRPr>
          </a:p>
          <a:p>
            <a:r>
              <a:rPr lang="en-IN" sz="1500" dirty="0" smtClean="0">
                <a:solidFill>
                  <a:schemeClr val="tx1"/>
                </a:solidFill>
              </a:rPr>
              <a:t>As </a:t>
            </a:r>
            <a:r>
              <a:rPr lang="en-IN" sz="1500" dirty="0">
                <a:solidFill>
                  <a:schemeClr val="tx1"/>
                </a:solidFill>
              </a:rPr>
              <a:t>per section 160 (1) (</a:t>
            </a:r>
            <a:r>
              <a:rPr lang="en-IN" sz="1500" dirty="0" err="1">
                <a:solidFill>
                  <a:schemeClr val="tx1"/>
                </a:solidFill>
              </a:rPr>
              <a:t>i</a:t>
            </a:r>
            <a:r>
              <a:rPr lang="en-IN" sz="1500" dirty="0">
                <a:solidFill>
                  <a:schemeClr val="tx1"/>
                </a:solidFill>
              </a:rPr>
              <a:t>), ‘representative </a:t>
            </a:r>
            <a:r>
              <a:rPr lang="en-IN" sz="1500" dirty="0" err="1">
                <a:solidFill>
                  <a:schemeClr val="tx1"/>
                </a:solidFill>
              </a:rPr>
              <a:t>assessee</a:t>
            </a:r>
            <a:r>
              <a:rPr lang="en-IN" sz="1500" dirty="0">
                <a:solidFill>
                  <a:schemeClr val="tx1"/>
                </a:solidFill>
              </a:rPr>
              <a:t>’ means </a:t>
            </a:r>
            <a:endParaRPr lang="en-IN" sz="1500" dirty="0" smtClean="0">
              <a:solidFill>
                <a:schemeClr val="tx1"/>
              </a:solidFill>
            </a:endParaRPr>
          </a:p>
          <a:p>
            <a:r>
              <a:rPr lang="en-IN" sz="1500" i="1" dirty="0" smtClean="0">
                <a:solidFill>
                  <a:schemeClr val="tx1"/>
                </a:solidFill>
              </a:rPr>
              <a:t>(</a:t>
            </a:r>
            <a:r>
              <a:rPr lang="en-IN" sz="1500" i="1" dirty="0" err="1">
                <a:solidFill>
                  <a:schemeClr val="tx1"/>
                </a:solidFill>
              </a:rPr>
              <a:t>i</a:t>
            </a:r>
            <a:r>
              <a:rPr lang="en-IN" sz="1500" i="1" dirty="0">
                <a:solidFill>
                  <a:schemeClr val="tx1"/>
                </a:solidFill>
              </a:rPr>
              <a:t>) in respect of the income of a non resident specified in sec 9 (1), the agent of the non resident, including a person who is treated as an agent u/s 163</a:t>
            </a:r>
            <a:r>
              <a:rPr lang="en-IN" sz="1500" i="1" dirty="0" smtClean="0">
                <a:solidFill>
                  <a:schemeClr val="tx1"/>
                </a:solidFill>
              </a:rPr>
              <a:t>;</a:t>
            </a:r>
          </a:p>
          <a:p>
            <a:r>
              <a:rPr lang="en-IN" sz="1500" i="1" dirty="0" smtClean="0">
                <a:solidFill>
                  <a:schemeClr val="tx1"/>
                </a:solidFill>
              </a:rPr>
              <a:t>An agent in relation to a non resident, includes any person in India- </a:t>
            </a:r>
          </a:p>
          <a:p>
            <a:pPr marL="400050" lvl="1" indent="0">
              <a:buNone/>
            </a:pPr>
            <a:r>
              <a:rPr lang="en-IN" sz="1500" i="1" dirty="0" smtClean="0">
                <a:solidFill>
                  <a:schemeClr val="tx1"/>
                </a:solidFill>
              </a:rPr>
              <a:t>(</a:t>
            </a:r>
            <a:r>
              <a:rPr lang="en-IN" sz="1500" i="1" dirty="0" err="1" smtClean="0">
                <a:solidFill>
                  <a:schemeClr val="tx1"/>
                </a:solidFill>
              </a:rPr>
              <a:t>i</a:t>
            </a:r>
            <a:r>
              <a:rPr lang="en-IN" sz="1500" i="1" dirty="0" smtClean="0">
                <a:solidFill>
                  <a:schemeClr val="tx1"/>
                </a:solidFill>
              </a:rPr>
              <a:t>) who is employed by or on behalf of the non resident; or</a:t>
            </a:r>
          </a:p>
          <a:p>
            <a:pPr marL="400050" lvl="1" indent="0">
              <a:buNone/>
            </a:pPr>
            <a:r>
              <a:rPr lang="en-IN" sz="1500" i="1" dirty="0" smtClean="0">
                <a:solidFill>
                  <a:schemeClr val="tx1"/>
                </a:solidFill>
              </a:rPr>
              <a:t>(ii) who has any business connection with the non resident; or</a:t>
            </a:r>
          </a:p>
          <a:p>
            <a:pPr marL="400050" lvl="1" indent="0">
              <a:buNone/>
            </a:pPr>
            <a:r>
              <a:rPr lang="en-IN" sz="1500" i="1" dirty="0" smtClean="0">
                <a:solidFill>
                  <a:schemeClr val="tx1"/>
                </a:solidFill>
              </a:rPr>
              <a:t>(iii) From or through whom the non resident is in receipt of any income, whether directly or indirectly or</a:t>
            </a:r>
          </a:p>
          <a:p>
            <a:pPr marL="400050" lvl="1" indent="0">
              <a:buNone/>
            </a:pPr>
            <a:r>
              <a:rPr lang="en-IN" sz="1500" i="1" dirty="0" smtClean="0">
                <a:solidFill>
                  <a:schemeClr val="tx1"/>
                </a:solidFill>
              </a:rPr>
              <a:t>(iv) Who is the trustee of the non resident and includes also any other person who, whether a resident or non resident, has acquired by means of a transfer, a capital asset in India.</a:t>
            </a:r>
          </a:p>
          <a:p>
            <a:r>
              <a:rPr lang="en-IN" sz="1500" dirty="0" smtClean="0">
                <a:solidFill>
                  <a:schemeClr val="tx1"/>
                </a:solidFill>
              </a:rPr>
              <a:t>Consequently, a purchaser of a property, a tenant or payer of interest, royalty or FTS or salary to the non resident will also be considered as an agent and consequently, a representative </a:t>
            </a:r>
            <a:r>
              <a:rPr lang="en-IN" sz="1500" dirty="0" err="1" smtClean="0">
                <a:solidFill>
                  <a:schemeClr val="tx1"/>
                </a:solidFill>
              </a:rPr>
              <a:t>assessee</a:t>
            </a:r>
            <a:r>
              <a:rPr lang="en-IN" sz="1500" dirty="0">
                <a:solidFill>
                  <a:schemeClr val="tx1"/>
                </a:solidFill>
              </a:rPr>
              <a:t>; </a:t>
            </a:r>
            <a:endParaRPr lang="en-IN" sz="1500" dirty="0" smtClean="0">
              <a:solidFill>
                <a:schemeClr val="tx1"/>
              </a:solidFill>
            </a:endParaRPr>
          </a:p>
          <a:p>
            <a:r>
              <a:rPr lang="en-IN" sz="1500" dirty="0" smtClean="0">
                <a:solidFill>
                  <a:schemeClr val="tx1"/>
                </a:solidFill>
              </a:rPr>
              <a:t>U/s </a:t>
            </a:r>
            <a:r>
              <a:rPr lang="en-IN" sz="1500" dirty="0">
                <a:solidFill>
                  <a:schemeClr val="tx1"/>
                </a:solidFill>
              </a:rPr>
              <a:t>139 (1),  a representative </a:t>
            </a:r>
            <a:r>
              <a:rPr lang="en-IN" sz="1500" dirty="0" err="1">
                <a:solidFill>
                  <a:schemeClr val="tx1"/>
                </a:solidFill>
              </a:rPr>
              <a:t>assessee</a:t>
            </a:r>
            <a:r>
              <a:rPr lang="en-IN" sz="1500" dirty="0">
                <a:solidFill>
                  <a:schemeClr val="tx1"/>
                </a:solidFill>
              </a:rPr>
              <a:t> is obliged to file the return and if the payee fails to file the return, the representative </a:t>
            </a:r>
            <a:r>
              <a:rPr lang="en-IN" sz="1500" dirty="0" err="1">
                <a:solidFill>
                  <a:schemeClr val="tx1"/>
                </a:solidFill>
              </a:rPr>
              <a:t>assessee</a:t>
            </a:r>
            <a:r>
              <a:rPr lang="en-IN" sz="1500" dirty="0">
                <a:solidFill>
                  <a:schemeClr val="tx1"/>
                </a:solidFill>
              </a:rPr>
              <a:t> can be called upon to file the ITR.</a:t>
            </a:r>
          </a:p>
        </p:txBody>
      </p:sp>
      <p:sp>
        <p:nvSpPr>
          <p:cNvPr id="4" name="Title 1"/>
          <p:cNvSpPr txBox="1">
            <a:spLocks/>
          </p:cNvSpPr>
          <p:nvPr/>
        </p:nvSpPr>
        <p:spPr>
          <a:xfrm>
            <a:off x="1082384" y="156313"/>
            <a:ext cx="11010878" cy="822481"/>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n-IN" u="sng" dirty="0" smtClean="0">
                <a:latin typeface="Cambria" panose="02040503050406030204" pitchFamily="18" charset="0"/>
                <a:ea typeface="Cambria" panose="02040503050406030204" pitchFamily="18" charset="0"/>
              </a:rPr>
              <a:t>Representative </a:t>
            </a:r>
            <a:r>
              <a:rPr lang="en-IN" u="sng" dirty="0" err="1" smtClean="0">
                <a:latin typeface="Cambria" panose="02040503050406030204" pitchFamily="18" charset="0"/>
                <a:ea typeface="Cambria" panose="02040503050406030204" pitchFamily="18" charset="0"/>
              </a:rPr>
              <a:t>assessee</a:t>
            </a:r>
            <a:r>
              <a:rPr lang="en-IN" u="sng" dirty="0" smtClean="0">
                <a:latin typeface="Cambria" panose="02040503050406030204" pitchFamily="18" charset="0"/>
                <a:ea typeface="Cambria" panose="02040503050406030204" pitchFamily="18" charset="0"/>
              </a:rPr>
              <a:t>/ Agent of a non resident</a:t>
            </a:r>
            <a:endParaRPr lang="en-IN" u="sng"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60663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49954" y="409431"/>
            <a:ext cx="8911687" cy="1280890"/>
          </a:xfrm>
        </p:spPr>
        <p:txBody>
          <a:bodyPr/>
          <a:lstStyle/>
          <a:p>
            <a:r>
              <a:rPr lang="en-IN" dirty="0" smtClean="0"/>
              <a:t>Liability of representative </a:t>
            </a:r>
            <a:r>
              <a:rPr lang="en-IN" dirty="0" err="1" smtClean="0"/>
              <a:t>assessee</a:t>
            </a:r>
            <a:r>
              <a:rPr lang="en-IN" dirty="0" smtClean="0"/>
              <a:t> sec 161</a:t>
            </a:r>
            <a:endParaRPr lang="en-IN" dirty="0"/>
          </a:p>
        </p:txBody>
      </p:sp>
      <p:sp>
        <p:nvSpPr>
          <p:cNvPr id="3" name="Content Placeholder 2"/>
          <p:cNvSpPr>
            <a:spLocks noGrp="1"/>
          </p:cNvSpPr>
          <p:nvPr>
            <p:ph idx="1"/>
          </p:nvPr>
        </p:nvSpPr>
        <p:spPr>
          <a:xfrm>
            <a:off x="1149954" y="1228300"/>
            <a:ext cx="9642542" cy="4824770"/>
          </a:xfrm>
        </p:spPr>
        <p:txBody>
          <a:bodyPr>
            <a:normAutofit/>
          </a:bodyPr>
          <a:lstStyle/>
          <a:p>
            <a:pPr algn="just"/>
            <a:r>
              <a:rPr lang="en-IN" sz="2000" dirty="0" smtClean="0">
                <a:solidFill>
                  <a:schemeClr val="tx1"/>
                </a:solidFill>
              </a:rPr>
              <a:t>Every representative </a:t>
            </a:r>
            <a:r>
              <a:rPr lang="en-IN" sz="2000" dirty="0" err="1" smtClean="0">
                <a:solidFill>
                  <a:schemeClr val="tx1"/>
                </a:solidFill>
              </a:rPr>
              <a:t>assessee</a:t>
            </a:r>
            <a:r>
              <a:rPr lang="en-IN" sz="2000" dirty="0" smtClean="0">
                <a:solidFill>
                  <a:schemeClr val="tx1"/>
                </a:solidFill>
              </a:rPr>
              <a:t>, as regards the income in respect of which he is a representative </a:t>
            </a:r>
            <a:r>
              <a:rPr lang="en-IN" sz="2000" dirty="0" err="1" smtClean="0">
                <a:solidFill>
                  <a:schemeClr val="tx1"/>
                </a:solidFill>
              </a:rPr>
              <a:t>assessee</a:t>
            </a:r>
            <a:r>
              <a:rPr lang="en-IN" sz="2000" dirty="0" smtClean="0">
                <a:solidFill>
                  <a:schemeClr val="tx1"/>
                </a:solidFill>
              </a:rPr>
              <a:t>, shall be subject to the same duties, responsibilities and liabilities as if the income were income received by or accruing to or in favour of him beneficially, and shall be liable to assessment in his own name in respect of that income; but any such assessment shall be deemed to be made upon him in his representative capacity only and the tax shall, subject to the other provisions contained in this chapter, be levied upon and recovered from him in like manner and to the same extent as it would be </a:t>
            </a:r>
            <a:r>
              <a:rPr lang="en-IN" sz="2000" dirty="0" err="1" smtClean="0">
                <a:solidFill>
                  <a:schemeClr val="tx1"/>
                </a:solidFill>
              </a:rPr>
              <a:t>leviable</a:t>
            </a:r>
            <a:r>
              <a:rPr lang="en-IN" sz="2000" dirty="0" smtClean="0">
                <a:solidFill>
                  <a:schemeClr val="tx1"/>
                </a:solidFill>
              </a:rPr>
              <a:t> upon and recoverable from the person represented by him.</a:t>
            </a:r>
            <a:endParaRPr lang="en-IN" sz="2000" dirty="0">
              <a:solidFill>
                <a:schemeClr val="tx1"/>
              </a:solidFill>
            </a:endParaRPr>
          </a:p>
        </p:txBody>
      </p:sp>
    </p:spTree>
    <p:extLst>
      <p:ext uri="{BB962C8B-B14F-4D97-AF65-F5344CB8AC3E}">
        <p14:creationId xmlns:p14="http://schemas.microsoft.com/office/powerpoint/2010/main" val="9960356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66619" y="0"/>
            <a:ext cx="8911687" cy="643944"/>
          </a:xfrm>
        </p:spPr>
        <p:txBody>
          <a:bodyPr/>
          <a:lstStyle/>
          <a:p>
            <a:r>
              <a:rPr lang="en-IN" dirty="0" smtClean="0"/>
              <a:t>TP adjustments – to the Flip side entity</a:t>
            </a:r>
            <a:endParaRPr lang="en-IN" dirty="0"/>
          </a:p>
        </p:txBody>
      </p:sp>
      <p:sp>
        <p:nvSpPr>
          <p:cNvPr id="3" name="Content Placeholder 2"/>
          <p:cNvSpPr>
            <a:spLocks noGrp="1"/>
          </p:cNvSpPr>
          <p:nvPr>
            <p:ph idx="1"/>
          </p:nvPr>
        </p:nvSpPr>
        <p:spPr>
          <a:xfrm>
            <a:off x="866619" y="643944"/>
            <a:ext cx="9993984" cy="3777622"/>
          </a:xfrm>
        </p:spPr>
        <p:txBody>
          <a:bodyPr>
            <a:noAutofit/>
          </a:bodyPr>
          <a:lstStyle/>
          <a:p>
            <a:pPr algn="just"/>
            <a:r>
              <a:rPr lang="en-IN" sz="2200" dirty="0" smtClean="0">
                <a:solidFill>
                  <a:schemeClr val="tx1"/>
                </a:solidFill>
              </a:rPr>
              <a:t>Section 92 (3) provides that the provisions of section 92 regarding computation of arms length price is not applicable if the computation of income or determination of allowance for any expenses or interest </a:t>
            </a:r>
            <a:r>
              <a:rPr lang="en-IN" sz="2200" dirty="0" err="1" smtClean="0">
                <a:solidFill>
                  <a:schemeClr val="tx1"/>
                </a:solidFill>
              </a:rPr>
              <a:t>etc</a:t>
            </a:r>
            <a:r>
              <a:rPr lang="en-IN" sz="2200" dirty="0" smtClean="0">
                <a:solidFill>
                  <a:schemeClr val="tx1"/>
                </a:solidFill>
              </a:rPr>
              <a:t> has the effect of reducing the income or increasing the loss based on the book entries. In other words, if the result is </a:t>
            </a:r>
            <a:r>
              <a:rPr lang="en-IN" sz="2200" dirty="0" err="1" smtClean="0">
                <a:solidFill>
                  <a:schemeClr val="tx1"/>
                </a:solidFill>
              </a:rPr>
              <a:t>unfavor</a:t>
            </a:r>
            <a:r>
              <a:rPr lang="en-IN" sz="2200" dirty="0" smtClean="0">
                <a:solidFill>
                  <a:schemeClr val="tx1"/>
                </a:solidFill>
              </a:rPr>
              <a:t> to the revenue, then, the transaction value itself will be considered.</a:t>
            </a:r>
          </a:p>
          <a:p>
            <a:pPr algn="just"/>
            <a:r>
              <a:rPr lang="en-IN" sz="2200" dirty="0" smtClean="0">
                <a:solidFill>
                  <a:schemeClr val="tx1"/>
                </a:solidFill>
              </a:rPr>
              <a:t>Proviso to section 92C (3) reads as under:</a:t>
            </a:r>
          </a:p>
          <a:p>
            <a:pPr marL="400050" lvl="1" indent="0" algn="just">
              <a:buNone/>
            </a:pPr>
            <a:r>
              <a:rPr lang="en-IN" sz="2200" i="1" dirty="0" smtClean="0">
                <a:solidFill>
                  <a:schemeClr val="tx1"/>
                </a:solidFill>
              </a:rPr>
              <a:t>Provided further that where the total income of an AE is computed under this sub section on determination of arms length price paid to another AE from which tax has been deducted or deductible as per chapter XVIIB, the income of the other AE shall not be recomputed by reason of such determination of arms length price in the case of the first mentioned enterprise.</a:t>
            </a:r>
            <a:endParaRPr lang="en-IN" sz="2200" i="1" dirty="0">
              <a:solidFill>
                <a:schemeClr val="tx1"/>
              </a:solidFill>
            </a:endParaRPr>
          </a:p>
        </p:txBody>
      </p:sp>
    </p:spTree>
    <p:extLst>
      <p:ext uri="{BB962C8B-B14F-4D97-AF65-F5344CB8AC3E}">
        <p14:creationId xmlns:p14="http://schemas.microsoft.com/office/powerpoint/2010/main" val="29502612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75712" y="396552"/>
            <a:ext cx="8911687" cy="1280890"/>
          </a:xfrm>
        </p:spPr>
        <p:txBody>
          <a:bodyPr/>
          <a:lstStyle/>
          <a:p>
            <a:r>
              <a:rPr lang="en-IN" dirty="0" smtClean="0"/>
              <a:t>TP adjustments- Flip side entity</a:t>
            </a:r>
            <a:endParaRPr lang="en-IN" dirty="0"/>
          </a:p>
        </p:txBody>
      </p:sp>
      <p:sp>
        <p:nvSpPr>
          <p:cNvPr id="3" name="Content Placeholder 2"/>
          <p:cNvSpPr>
            <a:spLocks noGrp="1"/>
          </p:cNvSpPr>
          <p:nvPr>
            <p:ph idx="1"/>
          </p:nvPr>
        </p:nvSpPr>
        <p:spPr>
          <a:xfrm>
            <a:off x="1034044" y="1278197"/>
            <a:ext cx="9603905" cy="3777622"/>
          </a:xfrm>
        </p:spPr>
        <p:txBody>
          <a:bodyPr>
            <a:noAutofit/>
          </a:bodyPr>
          <a:lstStyle/>
          <a:p>
            <a:pPr algn="just">
              <a:lnSpc>
                <a:spcPct val="150000"/>
              </a:lnSpc>
              <a:spcBef>
                <a:spcPts val="0"/>
              </a:spcBef>
            </a:pPr>
            <a:r>
              <a:rPr lang="en-IN" dirty="0" err="1" smtClean="0">
                <a:solidFill>
                  <a:schemeClr val="tx1"/>
                </a:solidFill>
              </a:rPr>
              <a:t>Ind</a:t>
            </a:r>
            <a:r>
              <a:rPr lang="en-IN" dirty="0" smtClean="0">
                <a:solidFill>
                  <a:schemeClr val="tx1"/>
                </a:solidFill>
              </a:rPr>
              <a:t> co works out the ALP of payment of royalty at 5% and if actual royalty paid is 3%, in terms of section 92 (3), no adjustment is required to be made to the income of Indian co as they have paid less than the ALP. However, the ALP remains at 5%.</a:t>
            </a:r>
          </a:p>
          <a:p>
            <a:pPr algn="just">
              <a:lnSpc>
                <a:spcPct val="150000"/>
              </a:lnSpc>
              <a:spcBef>
                <a:spcPts val="0"/>
              </a:spcBef>
            </a:pPr>
            <a:r>
              <a:rPr lang="en-IN" dirty="0" smtClean="0">
                <a:solidFill>
                  <a:schemeClr val="tx1"/>
                </a:solidFill>
              </a:rPr>
              <a:t>Applying the same TP documentation to the Payee entity, they have received less than what they ought to have received by way of royalty. </a:t>
            </a:r>
            <a:endParaRPr lang="en-IN" dirty="0">
              <a:solidFill>
                <a:schemeClr val="tx1"/>
              </a:solidFill>
            </a:endParaRPr>
          </a:p>
          <a:p>
            <a:pPr algn="just">
              <a:lnSpc>
                <a:spcPct val="150000"/>
              </a:lnSpc>
              <a:spcBef>
                <a:spcPts val="0"/>
              </a:spcBef>
            </a:pPr>
            <a:r>
              <a:rPr lang="en-IN" dirty="0" smtClean="0">
                <a:solidFill>
                  <a:schemeClr val="tx1"/>
                </a:solidFill>
              </a:rPr>
              <a:t>Whether the non resident PAYEE is required to offer royalty at 3% or 5%?  Whether they have to offer higher income for tax?</a:t>
            </a:r>
            <a:endParaRPr lang="en-IN" sz="2000" dirty="0">
              <a:solidFill>
                <a:schemeClr val="tx1"/>
              </a:solidFill>
            </a:endParaRPr>
          </a:p>
        </p:txBody>
      </p:sp>
    </p:spTree>
    <p:extLst>
      <p:ext uri="{BB962C8B-B14F-4D97-AF65-F5344CB8AC3E}">
        <p14:creationId xmlns:p14="http://schemas.microsoft.com/office/powerpoint/2010/main" val="14486573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24197" y="422310"/>
            <a:ext cx="8911687" cy="1280890"/>
          </a:xfrm>
        </p:spPr>
        <p:txBody>
          <a:bodyPr/>
          <a:lstStyle/>
          <a:p>
            <a:r>
              <a:rPr lang="en-IN" dirty="0" smtClean="0"/>
              <a:t>Flip side entity</a:t>
            </a:r>
            <a:endParaRPr lang="en-IN" dirty="0"/>
          </a:p>
        </p:txBody>
      </p:sp>
      <p:sp>
        <p:nvSpPr>
          <p:cNvPr id="3" name="Content Placeholder 2"/>
          <p:cNvSpPr>
            <a:spLocks noGrp="1"/>
          </p:cNvSpPr>
          <p:nvPr>
            <p:ph idx="1"/>
          </p:nvPr>
        </p:nvSpPr>
        <p:spPr>
          <a:xfrm>
            <a:off x="1124196" y="1278197"/>
            <a:ext cx="9758451" cy="3777622"/>
          </a:xfrm>
        </p:spPr>
        <p:txBody>
          <a:bodyPr>
            <a:noAutofit/>
          </a:bodyPr>
          <a:lstStyle/>
          <a:p>
            <a:pPr algn="just">
              <a:lnSpc>
                <a:spcPct val="150000"/>
              </a:lnSpc>
              <a:spcBef>
                <a:spcPts val="0"/>
              </a:spcBef>
            </a:pPr>
            <a:r>
              <a:rPr lang="en-IN" dirty="0" smtClean="0">
                <a:solidFill>
                  <a:schemeClr val="tx1"/>
                </a:solidFill>
              </a:rPr>
              <a:t>Foreign company gives loan to the Indian entity at a concessional interest rate of 3%. The ALP of the interest works out to 8%. In the books of the Indian company, no adjustment is permissible as they have paid less than the ALP.</a:t>
            </a:r>
            <a:endParaRPr lang="en-IN" dirty="0">
              <a:solidFill>
                <a:schemeClr val="tx1"/>
              </a:solidFill>
            </a:endParaRPr>
          </a:p>
          <a:p>
            <a:pPr marL="324000" algn="just">
              <a:lnSpc>
                <a:spcPct val="150000"/>
              </a:lnSpc>
              <a:spcBef>
                <a:spcPts val="0"/>
              </a:spcBef>
            </a:pPr>
            <a:r>
              <a:rPr lang="en-IN" dirty="0" smtClean="0">
                <a:solidFill>
                  <a:schemeClr val="tx1"/>
                </a:solidFill>
              </a:rPr>
              <a:t>Whether the non resident is required to offer the income at 8% of the loan given? </a:t>
            </a:r>
          </a:p>
          <a:p>
            <a:pPr marL="0" indent="0" algn="just">
              <a:buNone/>
            </a:pPr>
            <a:r>
              <a:rPr lang="en-IN" dirty="0" smtClean="0">
                <a:solidFill>
                  <a:schemeClr val="tx1"/>
                </a:solidFill>
              </a:rPr>
              <a:t>	</a:t>
            </a:r>
            <a:r>
              <a:rPr lang="en-IN" dirty="0" err="1" smtClean="0">
                <a:solidFill>
                  <a:schemeClr val="tx1"/>
                </a:solidFill>
              </a:rPr>
              <a:t>Instrumentatarium</a:t>
            </a:r>
            <a:r>
              <a:rPr lang="en-IN" dirty="0" smtClean="0">
                <a:solidFill>
                  <a:schemeClr val="tx1"/>
                </a:solidFill>
              </a:rPr>
              <a:t> corporation Ltd vs ADIT (2016) (71 Taxmann.com 	193 (</a:t>
            </a:r>
            <a:r>
              <a:rPr lang="en-IN" dirty="0" err="1" smtClean="0">
                <a:solidFill>
                  <a:schemeClr val="tx1"/>
                </a:solidFill>
              </a:rPr>
              <a:t>Kol</a:t>
            </a:r>
            <a:r>
              <a:rPr lang="en-IN" dirty="0" smtClean="0">
                <a:solidFill>
                  <a:schemeClr val="tx1"/>
                </a:solidFill>
              </a:rPr>
              <a:t>) SB)</a:t>
            </a:r>
            <a:endParaRPr lang="en-IN" dirty="0">
              <a:solidFill>
                <a:schemeClr val="tx1"/>
              </a:solidFill>
            </a:endParaRPr>
          </a:p>
        </p:txBody>
      </p:sp>
    </p:spTree>
    <p:extLst>
      <p:ext uri="{BB962C8B-B14F-4D97-AF65-F5344CB8AC3E}">
        <p14:creationId xmlns:p14="http://schemas.microsoft.com/office/powerpoint/2010/main" val="2427931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1166" y="267764"/>
            <a:ext cx="8911687" cy="1280890"/>
          </a:xfrm>
        </p:spPr>
        <p:txBody>
          <a:bodyPr>
            <a:normAutofit/>
          </a:bodyPr>
          <a:lstStyle/>
          <a:p>
            <a:r>
              <a:rPr lang="en-IN" dirty="0" smtClean="0"/>
              <a:t>Flip side entity – TP implications</a:t>
            </a:r>
            <a:br>
              <a:rPr lang="en-IN" dirty="0" smtClean="0"/>
            </a:b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0500163"/>
              </p:ext>
            </p:extLst>
          </p:nvPr>
        </p:nvGraphicFramePr>
        <p:xfrm>
          <a:off x="1021166" y="1251676"/>
          <a:ext cx="10233212" cy="4840934"/>
        </p:xfrm>
        <a:graphic>
          <a:graphicData uri="http://schemas.openxmlformats.org/drawingml/2006/table">
            <a:tbl>
              <a:tblPr>
                <a:tableStyleId>{5C22544A-7EE6-4342-B048-85BDC9FD1C3A}</a:tableStyleId>
              </a:tblPr>
              <a:tblGrid>
                <a:gridCol w="3643208"/>
                <a:gridCol w="1657573"/>
                <a:gridCol w="2463337"/>
                <a:gridCol w="2469094"/>
              </a:tblGrid>
              <a:tr h="627529">
                <a:tc>
                  <a:txBody>
                    <a:bodyPr/>
                    <a:lstStyle/>
                    <a:p>
                      <a:pPr marL="0" algn="l" defTabSz="457200" rtl="0" eaLnBrk="1" fontAlgn="b" latinLnBrk="0" hangingPunct="1"/>
                      <a:r>
                        <a:rPr lang="en-IN" sz="1600" b="1" kern="1200" dirty="0">
                          <a:solidFill>
                            <a:schemeClr val="tx1"/>
                          </a:solidFill>
                          <a:effectLst/>
                          <a:latin typeface="Cambria" panose="02040503050406030204" pitchFamily="18" charset="0"/>
                          <a:ea typeface="Cambria" panose="02040503050406030204" pitchFamily="18" charset="0"/>
                          <a:cs typeface="+mn-cs"/>
                        </a:rPr>
                        <a:t>Nature of Transaction</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b="1" kern="1200" dirty="0">
                          <a:solidFill>
                            <a:schemeClr val="tx1"/>
                          </a:solidFill>
                          <a:effectLst/>
                          <a:latin typeface="Cambria" panose="02040503050406030204" pitchFamily="18" charset="0"/>
                          <a:ea typeface="Cambria" panose="02040503050406030204" pitchFamily="18" charset="0"/>
                          <a:cs typeface="+mn-cs"/>
                        </a:rPr>
                        <a:t>TP result</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US" sz="1600" b="1" kern="1200" dirty="0">
                          <a:solidFill>
                            <a:schemeClr val="tx1"/>
                          </a:solidFill>
                          <a:effectLst/>
                          <a:latin typeface="Cambria" panose="02040503050406030204" pitchFamily="18" charset="0"/>
                          <a:ea typeface="Cambria" panose="02040503050406030204" pitchFamily="18" charset="0"/>
                          <a:cs typeface="+mn-cs"/>
                        </a:rPr>
                        <a:t>TPA in Indian co books</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b="1" kern="1200" dirty="0">
                          <a:solidFill>
                            <a:schemeClr val="tx1"/>
                          </a:solidFill>
                          <a:effectLst/>
                          <a:latin typeface="Cambria" panose="02040503050406030204" pitchFamily="18" charset="0"/>
                          <a:ea typeface="Cambria" panose="02040503050406030204" pitchFamily="18" charset="0"/>
                          <a:cs typeface="+mn-cs"/>
                        </a:rPr>
                        <a:t>TPA in USCO</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US" sz="1600" kern="1200" dirty="0">
                          <a:solidFill>
                            <a:schemeClr val="tx1"/>
                          </a:solidFill>
                          <a:effectLst/>
                          <a:latin typeface="Cambria" panose="02040503050406030204" pitchFamily="18" charset="0"/>
                          <a:ea typeface="Cambria" panose="02040503050406030204" pitchFamily="18" charset="0"/>
                          <a:cs typeface="+mn-cs"/>
                        </a:rPr>
                        <a:t>Purchase of goods by Indian co</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overpaid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smtClean="0">
                          <a:solidFill>
                            <a:schemeClr val="tx1"/>
                          </a:solidFill>
                          <a:effectLst/>
                          <a:latin typeface="Cambria" panose="02040503050406030204" pitchFamily="18" charset="0"/>
                          <a:ea typeface="Cambria" panose="02040503050406030204" pitchFamily="18" charset="0"/>
                          <a:cs typeface="+mn-cs"/>
                        </a:rPr>
                        <a:t>adjustment</a:t>
                      </a:r>
                      <a:endParaRPr lang="en-IN" sz="1600" kern="1200" dirty="0">
                        <a:solidFill>
                          <a:schemeClr val="tx1"/>
                        </a:solidFill>
                        <a:effectLst/>
                        <a:latin typeface="Cambria" panose="02040503050406030204" pitchFamily="18" charset="0"/>
                        <a:ea typeface="Cambria" panose="02040503050406030204" pitchFamily="18" charset="0"/>
                        <a:cs typeface="+mn-cs"/>
                      </a:endParaRP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US" sz="1600" kern="1200" dirty="0">
                          <a:solidFill>
                            <a:schemeClr val="tx1"/>
                          </a:solidFill>
                          <a:effectLst/>
                          <a:latin typeface="Cambria" panose="02040503050406030204" pitchFamily="18" charset="0"/>
                          <a:ea typeface="Cambria" panose="02040503050406030204" pitchFamily="18" charset="0"/>
                          <a:cs typeface="+mn-cs"/>
                        </a:rPr>
                        <a:t>Interest payment to US Co</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underpaid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increase in income</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US" sz="1600" kern="1200" dirty="0">
                          <a:solidFill>
                            <a:schemeClr val="tx1"/>
                          </a:solidFill>
                          <a:effectLst/>
                          <a:latin typeface="Cambria" panose="02040503050406030204" pitchFamily="18" charset="0"/>
                          <a:ea typeface="Cambria" panose="02040503050406030204" pitchFamily="18" charset="0"/>
                          <a:cs typeface="+mn-cs"/>
                        </a:rPr>
                        <a:t>Interest payment to US co</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overpaid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disallow </a:t>
                      </a:r>
                      <a:r>
                        <a:rPr lang="en-IN" sz="1600" kern="1200" dirty="0" err="1">
                          <a:solidFill>
                            <a:schemeClr val="tx1"/>
                          </a:solidFill>
                          <a:effectLst/>
                          <a:latin typeface="Cambria" panose="02040503050406030204" pitchFamily="18" charset="0"/>
                          <a:ea typeface="Cambria" panose="02040503050406030204" pitchFamily="18" charset="0"/>
                          <a:cs typeface="+mn-cs"/>
                        </a:rPr>
                        <a:t>exp</a:t>
                      </a:r>
                      <a:endParaRPr lang="en-IN" sz="1600" kern="1200" dirty="0">
                        <a:solidFill>
                          <a:schemeClr val="tx1"/>
                        </a:solidFill>
                        <a:effectLst/>
                        <a:latin typeface="Cambria" panose="02040503050406030204" pitchFamily="18" charset="0"/>
                        <a:ea typeface="Cambria" panose="02040503050406030204" pitchFamily="18" charset="0"/>
                        <a:cs typeface="+mn-cs"/>
                      </a:endParaRP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Interest receipt</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a:solidFill>
                            <a:schemeClr val="tx1"/>
                          </a:solidFill>
                          <a:effectLst/>
                          <a:latin typeface="Cambria" panose="02040503050406030204" pitchFamily="18" charset="0"/>
                          <a:ea typeface="Cambria" panose="02040503050406030204" pitchFamily="18" charset="0"/>
                          <a:cs typeface="+mn-cs"/>
                        </a:rPr>
                        <a:t>under received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err="1">
                          <a:solidFill>
                            <a:schemeClr val="tx1"/>
                          </a:solidFill>
                          <a:effectLst/>
                          <a:latin typeface="Cambria" panose="02040503050406030204" pitchFamily="18" charset="0"/>
                          <a:ea typeface="Cambria" panose="02040503050406030204" pitchFamily="18" charset="0"/>
                          <a:cs typeface="+mn-cs"/>
                        </a:rPr>
                        <a:t>adj</a:t>
                      </a:r>
                      <a:endParaRPr lang="en-IN" sz="1600" kern="1200" dirty="0">
                        <a:solidFill>
                          <a:schemeClr val="tx1"/>
                        </a:solidFill>
                        <a:effectLst/>
                        <a:latin typeface="Cambria" panose="02040503050406030204" pitchFamily="18" charset="0"/>
                        <a:ea typeface="Cambria" panose="02040503050406030204" pitchFamily="18" charset="0"/>
                        <a:cs typeface="+mn-cs"/>
                      </a:endParaRP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Interest received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a:solidFill>
                            <a:schemeClr val="tx1"/>
                          </a:solidFill>
                          <a:effectLst/>
                          <a:latin typeface="Cambria" panose="02040503050406030204" pitchFamily="18" charset="0"/>
                          <a:ea typeface="Cambria" panose="02040503050406030204" pitchFamily="18" charset="0"/>
                          <a:cs typeface="+mn-cs"/>
                        </a:rPr>
                        <a:t>over receivd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Not applicable</a:t>
                      </a:r>
                    </a:p>
                  </a:txBody>
                  <a:tcPr marL="9525" marR="9525" marT="9525" marB="0" anchor="b">
                    <a:solidFill>
                      <a:schemeClr val="accent3">
                        <a:lumMod val="20000"/>
                        <a:lumOff val="80000"/>
                      </a:schemeClr>
                    </a:solidFill>
                  </a:tcPr>
                </a:tc>
              </a:tr>
              <a:tr h="597646">
                <a:tc>
                  <a:txBody>
                    <a:bodyPr/>
                    <a:lstStyle/>
                    <a:p>
                      <a:pPr marL="0" algn="l" defTabSz="457200" rtl="0" eaLnBrk="1" fontAlgn="b" latinLnBrk="0" hangingPunct="1"/>
                      <a:r>
                        <a:rPr lang="en-US" sz="1600" kern="1200" dirty="0">
                          <a:solidFill>
                            <a:schemeClr val="tx1"/>
                          </a:solidFill>
                          <a:effectLst/>
                          <a:latin typeface="Cambria" panose="02040503050406030204" pitchFamily="18" charset="0"/>
                          <a:ea typeface="Cambria" panose="02040503050406030204" pitchFamily="18" charset="0"/>
                          <a:cs typeface="+mn-cs"/>
                        </a:rPr>
                        <a:t>Royalty payment to US Co</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a:solidFill>
                            <a:schemeClr val="tx1"/>
                          </a:solidFill>
                          <a:effectLst/>
                          <a:latin typeface="Cambria" panose="02040503050406030204" pitchFamily="18" charset="0"/>
                          <a:ea typeface="Cambria" panose="02040503050406030204" pitchFamily="18" charset="0"/>
                          <a:cs typeface="+mn-cs"/>
                        </a:rPr>
                        <a:t>underpaid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adjustment</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Increase the income</a:t>
                      </a:r>
                    </a:p>
                  </a:txBody>
                  <a:tcPr marL="9525" marR="9525" marT="9525" marB="0" anchor="b">
                    <a:solidFill>
                      <a:schemeClr val="accent3">
                        <a:lumMod val="20000"/>
                        <a:lumOff val="80000"/>
                      </a:schemeClr>
                    </a:solidFill>
                  </a:tcPr>
                </a:tc>
              </a:tr>
              <a:tr h="627529">
                <a:tc>
                  <a:txBody>
                    <a:bodyPr/>
                    <a:lstStyle/>
                    <a:p>
                      <a:pPr marL="0" algn="l" defTabSz="457200" rtl="0" eaLnBrk="1" fontAlgn="b" latinLnBrk="0" hangingPunct="1"/>
                      <a:r>
                        <a:rPr lang="en-US" sz="1600" kern="1200" dirty="0">
                          <a:solidFill>
                            <a:schemeClr val="tx1"/>
                          </a:solidFill>
                          <a:effectLst/>
                          <a:latin typeface="Cambria" panose="02040503050406030204" pitchFamily="18" charset="0"/>
                          <a:ea typeface="Cambria" panose="02040503050406030204" pitchFamily="18" charset="0"/>
                          <a:cs typeface="+mn-cs"/>
                        </a:rPr>
                        <a:t>Royalty payment to US Co</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a:solidFill>
                            <a:schemeClr val="tx1"/>
                          </a:solidFill>
                          <a:effectLst/>
                          <a:latin typeface="Cambria" panose="02040503050406030204" pitchFamily="18" charset="0"/>
                          <a:ea typeface="Cambria" panose="02040503050406030204" pitchFamily="18" charset="0"/>
                          <a:cs typeface="+mn-cs"/>
                        </a:rPr>
                        <a:t>Overpaid</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a:solidFill>
                            <a:schemeClr val="tx1"/>
                          </a:solidFill>
                          <a:effectLst/>
                          <a:latin typeface="Cambria" panose="02040503050406030204" pitchFamily="18" charset="0"/>
                          <a:ea typeface="Cambria" panose="02040503050406030204" pitchFamily="18" charset="0"/>
                          <a:cs typeface="+mn-cs"/>
                        </a:rPr>
                        <a:t>disallowance</a:t>
                      </a:r>
                    </a:p>
                  </a:txBody>
                  <a:tcPr marL="9525" marR="9525" marT="9525" marB="0" anchor="b">
                    <a:solidFill>
                      <a:schemeClr val="accent3">
                        <a:lumMod val="20000"/>
                        <a:lumOff val="80000"/>
                      </a:schemeClr>
                    </a:solidFill>
                  </a:tcPr>
                </a:tc>
                <a:tc>
                  <a:txBody>
                    <a:bodyPr/>
                    <a:lstStyle/>
                    <a:p>
                      <a:pPr marL="0" algn="l" defTabSz="457200" rtl="0" eaLnBrk="1" fontAlgn="b" latinLnBrk="0" hangingPunct="1"/>
                      <a:r>
                        <a:rPr lang="en-IN" sz="1600" kern="1200" dirty="0">
                          <a:solidFill>
                            <a:schemeClr val="tx1"/>
                          </a:solidFill>
                          <a:effectLst/>
                          <a:latin typeface="Cambria" panose="02040503050406030204" pitchFamily="18" charset="0"/>
                          <a:ea typeface="Cambria" panose="02040503050406030204" pitchFamily="18" charset="0"/>
                          <a:cs typeface="+mn-cs"/>
                        </a:rPr>
                        <a:t>No </a:t>
                      </a:r>
                      <a:r>
                        <a:rPr lang="en-IN" sz="1600" kern="1200" dirty="0" smtClean="0">
                          <a:solidFill>
                            <a:schemeClr val="tx1"/>
                          </a:solidFill>
                          <a:effectLst/>
                          <a:latin typeface="Cambria" panose="02040503050406030204" pitchFamily="18" charset="0"/>
                          <a:ea typeface="Cambria" panose="02040503050406030204" pitchFamily="18" charset="0"/>
                          <a:cs typeface="+mn-cs"/>
                        </a:rPr>
                        <a:t>adjustment</a:t>
                      </a:r>
                      <a:endParaRPr lang="en-IN" sz="1600" kern="1200" dirty="0">
                        <a:solidFill>
                          <a:schemeClr val="tx1"/>
                        </a:solidFill>
                        <a:effectLst/>
                        <a:latin typeface="Cambria" panose="02040503050406030204" pitchFamily="18" charset="0"/>
                        <a:ea typeface="Cambria" panose="02040503050406030204" pitchFamily="18" charset="0"/>
                        <a:cs typeface="+mn-cs"/>
                      </a:endParaRPr>
                    </a:p>
                  </a:txBody>
                  <a:tcPr marL="9525" marR="9525" marT="9525" marB="0" anchor="b">
                    <a:solidFill>
                      <a:schemeClr val="accent3">
                        <a:lumMod val="20000"/>
                        <a:lumOff val="80000"/>
                      </a:schemeClr>
                    </a:solidFill>
                  </a:tcPr>
                </a:tc>
              </a:tr>
            </a:tbl>
          </a:graphicData>
        </a:graphic>
      </p:graphicFrame>
    </p:spTree>
    <p:extLst>
      <p:ext uri="{BB962C8B-B14F-4D97-AF65-F5344CB8AC3E}">
        <p14:creationId xmlns:p14="http://schemas.microsoft.com/office/powerpoint/2010/main" val="26357764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24196" y="280642"/>
            <a:ext cx="8911687" cy="1280890"/>
          </a:xfrm>
        </p:spPr>
        <p:txBody>
          <a:bodyPr/>
          <a:lstStyle/>
          <a:p>
            <a:r>
              <a:rPr lang="en-IN" dirty="0"/>
              <a:t> Equalisation Levy </a:t>
            </a:r>
          </a:p>
        </p:txBody>
      </p:sp>
      <p:sp>
        <p:nvSpPr>
          <p:cNvPr id="3" name="Content Placeholder 2"/>
          <p:cNvSpPr>
            <a:spLocks noGrp="1"/>
          </p:cNvSpPr>
          <p:nvPr>
            <p:ph idx="1"/>
          </p:nvPr>
        </p:nvSpPr>
        <p:spPr>
          <a:xfrm>
            <a:off x="1124196" y="1308910"/>
            <a:ext cx="9977717" cy="4485834"/>
          </a:xfrm>
        </p:spPr>
        <p:txBody>
          <a:bodyPr>
            <a:noAutofit/>
          </a:bodyPr>
          <a:lstStyle/>
          <a:p>
            <a:pPr algn="just"/>
            <a:r>
              <a:rPr lang="en-IN" sz="1800" dirty="0"/>
              <a:t>Equalisation Levy was introduced in India in the year, 2016 {vide notification no. 37/2016: F.NO. 370142/12/2016-TPL} with an intent to tax the Business to Business (B2B), E – Commerce transactions/Digital transactions. Provisions of chapter VIII of Finance Act, 2016 deals with the “Equalisation levy” from sec. 163 to sec.180 of Finance Act, 2016.</a:t>
            </a:r>
            <a:endParaRPr lang="en-GB" sz="1800" dirty="0"/>
          </a:p>
          <a:p>
            <a:pPr algn="just"/>
            <a:r>
              <a:rPr lang="en-IN" sz="1800" dirty="0"/>
              <a:t>Equalisation Levy is a direct tax, which is withheld at the time of payment by the service recipient. The two conditions to be met to be liable to equalisation levy</a:t>
            </a:r>
            <a:r>
              <a:rPr lang="en-IN" sz="1800" dirty="0" smtClean="0"/>
              <a:t>:</a:t>
            </a:r>
            <a:endParaRPr lang="en-GB" sz="1800" dirty="0"/>
          </a:p>
          <a:p>
            <a:pPr lvl="1" indent="-342900" algn="just">
              <a:buFont typeface="+mj-lt"/>
              <a:buAutoNum type="alphaLcPeriod"/>
            </a:pPr>
            <a:r>
              <a:rPr lang="en-IN" sz="1800" dirty="0"/>
              <a:t>The payment should be made to a non-resident service provider;</a:t>
            </a:r>
            <a:endParaRPr lang="en-GB" sz="1800" dirty="0"/>
          </a:p>
          <a:p>
            <a:pPr lvl="1" indent="-342900" algn="just">
              <a:buFont typeface="+mj-lt"/>
              <a:buAutoNum type="alphaLcPeriod"/>
            </a:pPr>
            <a:r>
              <a:rPr lang="en-IN" sz="1800" dirty="0" smtClean="0"/>
              <a:t>The </a:t>
            </a:r>
            <a:r>
              <a:rPr lang="en-IN" sz="1800" dirty="0"/>
              <a:t>annual payment made to one service provider exceeds Rs. 1,00,000 in one financial </a:t>
            </a:r>
            <a:r>
              <a:rPr lang="en-IN" sz="1800" dirty="0" smtClean="0"/>
              <a:t>year</a:t>
            </a:r>
          </a:p>
          <a:p>
            <a:pPr algn="just"/>
            <a:r>
              <a:rPr lang="en-IN" sz="1800" dirty="0" smtClean="0"/>
              <a:t>Service covered- </a:t>
            </a:r>
          </a:p>
          <a:p>
            <a:pPr marL="400050" lvl="1" indent="0" algn="just">
              <a:buNone/>
            </a:pPr>
            <a:r>
              <a:rPr lang="en-IN" sz="1800" dirty="0"/>
              <a:t>Online Advertisement</a:t>
            </a:r>
            <a:endParaRPr lang="en-GB" sz="1800" dirty="0"/>
          </a:p>
          <a:p>
            <a:pPr marL="400050" lvl="1" indent="0" algn="just">
              <a:buNone/>
            </a:pPr>
            <a:r>
              <a:rPr lang="en-IN" sz="1800" dirty="0"/>
              <a:t>Any provision for digital advertising space or facilities/ service for the purpose of </a:t>
            </a:r>
            <a:r>
              <a:rPr lang="en-IN" sz="1800" dirty="0" smtClean="0"/>
              <a:t>online advertisement or</a:t>
            </a:r>
            <a:r>
              <a:rPr lang="en-GB" sz="1800" dirty="0"/>
              <a:t> </a:t>
            </a:r>
            <a:r>
              <a:rPr lang="en-IN" sz="1800" dirty="0" smtClean="0"/>
              <a:t>Includes </a:t>
            </a:r>
            <a:r>
              <a:rPr lang="en-IN" sz="1800" dirty="0"/>
              <a:t>any other service as may be notified by the central government in this behalf.</a:t>
            </a:r>
          </a:p>
        </p:txBody>
      </p:sp>
    </p:spTree>
    <p:extLst>
      <p:ext uri="{BB962C8B-B14F-4D97-AF65-F5344CB8AC3E}">
        <p14:creationId xmlns:p14="http://schemas.microsoft.com/office/powerpoint/2010/main" val="2894891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78743" y="332158"/>
            <a:ext cx="8911687" cy="1280890"/>
          </a:xfrm>
        </p:spPr>
        <p:txBody>
          <a:bodyPr/>
          <a:lstStyle/>
          <a:p>
            <a:r>
              <a:rPr lang="en-IN" dirty="0"/>
              <a:t> Equalisation Levy </a:t>
            </a:r>
          </a:p>
        </p:txBody>
      </p:sp>
      <p:sp>
        <p:nvSpPr>
          <p:cNvPr id="3" name="Content Placeholder 2"/>
          <p:cNvSpPr>
            <a:spLocks noGrp="1"/>
          </p:cNvSpPr>
          <p:nvPr>
            <p:ph idx="1"/>
          </p:nvPr>
        </p:nvSpPr>
        <p:spPr>
          <a:xfrm>
            <a:off x="1205204" y="1102847"/>
            <a:ext cx="9977717" cy="5755153"/>
          </a:xfrm>
        </p:spPr>
        <p:txBody>
          <a:bodyPr>
            <a:noAutofit/>
          </a:bodyPr>
          <a:lstStyle/>
          <a:p>
            <a:r>
              <a:rPr lang="en-IN" sz="1500" b="1" dirty="0" smtClean="0"/>
              <a:t>Exclusions</a:t>
            </a:r>
          </a:p>
          <a:p>
            <a:pPr marL="457200" lvl="0" indent="-457200">
              <a:buFont typeface="+mj-lt"/>
              <a:buAutoNum type="alphaLcPeriod"/>
            </a:pPr>
            <a:r>
              <a:rPr lang="en-IN" sz="1500" dirty="0"/>
              <a:t>The non-resident providing specified service has a permanent establishment in India and the specified service is connected with such permanent establishment; or</a:t>
            </a:r>
            <a:endParaRPr lang="en-GB" sz="1500" dirty="0"/>
          </a:p>
          <a:p>
            <a:pPr marL="457200" lvl="0" indent="-457200">
              <a:buFont typeface="+mj-lt"/>
              <a:buAutoNum type="alphaLcPeriod"/>
            </a:pPr>
            <a:r>
              <a:rPr lang="en-IN" sz="1500" dirty="0"/>
              <a:t>The specified service is not for the purpose of carrying out business or profession (i.e. for personal purpose); or</a:t>
            </a:r>
            <a:endParaRPr lang="en-GB" sz="1500" dirty="0"/>
          </a:p>
          <a:p>
            <a:pPr marL="457200" indent="-457200">
              <a:buFont typeface="+mj-lt"/>
              <a:buAutoNum type="alphaLcPeriod"/>
            </a:pPr>
            <a:r>
              <a:rPr lang="en-IN" sz="1500" dirty="0"/>
              <a:t>The aggregate amount of consideration payable for the specified service received or receivable does not exceeds Rs. 1 </a:t>
            </a:r>
            <a:r>
              <a:rPr lang="en-IN" sz="1500" dirty="0" smtClean="0"/>
              <a:t>Lakh</a:t>
            </a:r>
            <a:endParaRPr lang="en-IN" sz="1500" b="1" dirty="0" smtClean="0"/>
          </a:p>
          <a:p>
            <a:r>
              <a:rPr lang="en-IN" sz="1500" b="1" dirty="0" smtClean="0"/>
              <a:t>Rate of </a:t>
            </a:r>
            <a:r>
              <a:rPr lang="en-IN" sz="1500" b="1" dirty="0"/>
              <a:t>Equalisation Levy </a:t>
            </a:r>
            <a:endParaRPr lang="en-IN" sz="1500" b="1" dirty="0" smtClean="0"/>
          </a:p>
          <a:p>
            <a:pPr marL="400050" lvl="1" indent="0">
              <a:buNone/>
            </a:pPr>
            <a:r>
              <a:rPr lang="en-IN" sz="1500" dirty="0"/>
              <a:t>Currently the applicable rate of tax is 6% of the gross consideration to be </a:t>
            </a:r>
            <a:r>
              <a:rPr lang="en-IN" sz="1500" dirty="0" smtClean="0"/>
              <a:t>paid</a:t>
            </a:r>
          </a:p>
          <a:p>
            <a:pPr marL="400050" lvl="1" indent="0">
              <a:buNone/>
            </a:pPr>
            <a:r>
              <a:rPr lang="en-IN" sz="1500" dirty="0"/>
              <a:t>In terms of section 166 of the Finance Act, such amount has to be compulsorily deducted and it cannot be grossed up.  However, if failed to deduct, still, liable to </a:t>
            </a:r>
            <a:r>
              <a:rPr lang="en-IN" sz="1500" dirty="0" smtClean="0"/>
              <a:t>pay</a:t>
            </a:r>
            <a:endParaRPr lang="en-IN" sz="1500" b="1" dirty="0" smtClean="0"/>
          </a:p>
          <a:p>
            <a:r>
              <a:rPr lang="en-IN" sz="1500" b="1" dirty="0" smtClean="0"/>
              <a:t>Consequences of non payment</a:t>
            </a:r>
          </a:p>
          <a:p>
            <a:pPr marL="400050" lvl="1" indent="0" algn="just">
              <a:buNone/>
            </a:pPr>
            <a:r>
              <a:rPr lang="en-IN" sz="1500" dirty="0"/>
              <a:t>Any consideration paid or payable to the non-resident, for the specified service, which is subject to equalisation levy, and if such equalisation levy has not been deducted or deducted but not paid on or before the due date of furnishing of return (specified u/s 139), shall not be allowed as deductible expense while computing the income under the head PGBP. </a:t>
            </a:r>
            <a:endParaRPr lang="en-GB" sz="1500" dirty="0"/>
          </a:p>
          <a:p>
            <a:pPr marL="400050" lvl="1" indent="0" algn="just">
              <a:buNone/>
            </a:pPr>
            <a:endParaRPr lang="en-IN" sz="1500" dirty="0" smtClean="0"/>
          </a:p>
          <a:p>
            <a:pPr marL="0" indent="0">
              <a:buNone/>
            </a:pPr>
            <a:endParaRPr lang="en-IN" sz="1500" dirty="0"/>
          </a:p>
        </p:txBody>
      </p:sp>
    </p:spTree>
    <p:extLst>
      <p:ext uri="{BB962C8B-B14F-4D97-AF65-F5344CB8AC3E}">
        <p14:creationId xmlns:p14="http://schemas.microsoft.com/office/powerpoint/2010/main" val="16453302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30259" y="357916"/>
            <a:ext cx="8911687" cy="1280890"/>
          </a:xfrm>
        </p:spPr>
        <p:txBody>
          <a:bodyPr/>
          <a:lstStyle/>
          <a:p>
            <a:r>
              <a:rPr lang="en-IN" dirty="0" smtClean="0"/>
              <a:t>Exempt income and filing of ITR?</a:t>
            </a:r>
            <a:endParaRPr lang="en-IN" dirty="0"/>
          </a:p>
        </p:txBody>
      </p:sp>
      <p:sp>
        <p:nvSpPr>
          <p:cNvPr id="3" name="Content Placeholder 2"/>
          <p:cNvSpPr>
            <a:spLocks noGrp="1"/>
          </p:cNvSpPr>
          <p:nvPr>
            <p:ph idx="1"/>
          </p:nvPr>
        </p:nvSpPr>
        <p:spPr>
          <a:xfrm>
            <a:off x="1330259" y="1133340"/>
            <a:ext cx="8915400" cy="5151549"/>
          </a:xfrm>
        </p:spPr>
        <p:txBody>
          <a:bodyPr>
            <a:normAutofit fontScale="85000" lnSpcReduction="20000"/>
          </a:bodyPr>
          <a:lstStyle/>
          <a:p>
            <a:pPr algn="just"/>
            <a:r>
              <a:rPr lang="en-IN" dirty="0">
                <a:solidFill>
                  <a:schemeClr val="tx1"/>
                </a:solidFill>
              </a:rPr>
              <a:t>Exemption from filing the tax returns:</a:t>
            </a:r>
          </a:p>
          <a:p>
            <a:pPr algn="just"/>
            <a:endParaRPr lang="en-IN" dirty="0" smtClean="0">
              <a:solidFill>
                <a:schemeClr val="tx1"/>
              </a:solidFill>
            </a:endParaRPr>
          </a:p>
          <a:p>
            <a:pPr algn="just"/>
            <a:r>
              <a:rPr lang="en-IN" dirty="0" smtClean="0">
                <a:solidFill>
                  <a:schemeClr val="tx1"/>
                </a:solidFill>
              </a:rPr>
              <a:t>Foreign </a:t>
            </a:r>
            <a:r>
              <a:rPr lang="en-IN" dirty="0">
                <a:solidFill>
                  <a:schemeClr val="tx1"/>
                </a:solidFill>
              </a:rPr>
              <a:t>companies are not liable to file the returns if the income is </a:t>
            </a:r>
            <a:r>
              <a:rPr lang="en-US" dirty="0">
                <a:solidFill>
                  <a:schemeClr val="tx1"/>
                </a:solidFill>
              </a:rPr>
              <a:t>from bonds or Global Depository Receipts purchased in foreign currency or capital gains arising from their transfer  or </a:t>
            </a:r>
            <a:r>
              <a:rPr lang="en-GB" dirty="0">
                <a:solidFill>
                  <a:schemeClr val="tx1"/>
                </a:solidFill>
              </a:rPr>
              <a:t>dividends/interest refereed in Section 115A of Income Tax Act, 1961</a:t>
            </a:r>
            <a:r>
              <a:rPr lang="en-US" dirty="0">
                <a:solidFill>
                  <a:schemeClr val="tx1"/>
                </a:solidFill>
              </a:rPr>
              <a:t> and appropriate </a:t>
            </a:r>
            <a:r>
              <a:rPr lang="en-IN" dirty="0">
                <a:solidFill>
                  <a:schemeClr val="tx1"/>
                </a:solidFill>
              </a:rPr>
              <a:t>proper TDS is made. Royalty and FTS earners are not covered by this exemption even if there is proper TDS done.</a:t>
            </a:r>
          </a:p>
          <a:p>
            <a:pPr algn="just"/>
            <a:endParaRPr lang="en-IN" b="1" dirty="0" smtClean="0">
              <a:solidFill>
                <a:schemeClr val="tx1"/>
              </a:solidFill>
            </a:endParaRPr>
          </a:p>
          <a:p>
            <a:pPr algn="just"/>
            <a:r>
              <a:rPr lang="en-IN" b="1" dirty="0" smtClean="0">
                <a:solidFill>
                  <a:schemeClr val="tx1"/>
                </a:solidFill>
              </a:rPr>
              <a:t>Equalisation </a:t>
            </a:r>
            <a:r>
              <a:rPr lang="en-IN" b="1" dirty="0">
                <a:solidFill>
                  <a:schemeClr val="tx1"/>
                </a:solidFill>
              </a:rPr>
              <a:t>levy tax is paid- whether the payee is required to file ITR?</a:t>
            </a:r>
          </a:p>
          <a:p>
            <a:pPr marL="400050" lvl="1" indent="0" algn="just">
              <a:buNone/>
            </a:pPr>
            <a:r>
              <a:rPr lang="en-IN" dirty="0">
                <a:solidFill>
                  <a:schemeClr val="tx1"/>
                </a:solidFill>
              </a:rPr>
              <a:t>As per Section 10(50), a</a:t>
            </a:r>
            <a:r>
              <a:rPr lang="en-US" dirty="0" err="1">
                <a:solidFill>
                  <a:schemeClr val="tx1"/>
                </a:solidFill>
              </a:rPr>
              <a:t>ny</a:t>
            </a:r>
            <a:r>
              <a:rPr lang="en-US" dirty="0">
                <a:solidFill>
                  <a:schemeClr val="tx1"/>
                </a:solidFill>
              </a:rPr>
              <a:t> income arising from any specified service  which is liable to </a:t>
            </a:r>
            <a:r>
              <a:rPr lang="en-US" dirty="0" err="1">
                <a:solidFill>
                  <a:schemeClr val="tx1"/>
                </a:solidFill>
              </a:rPr>
              <a:t>equalisation</a:t>
            </a:r>
            <a:r>
              <a:rPr lang="en-US" dirty="0">
                <a:solidFill>
                  <a:schemeClr val="tx1"/>
                </a:solidFill>
              </a:rPr>
              <a:t> levy under that Chapter is exempt.</a:t>
            </a:r>
            <a:endParaRPr lang="en-IN" dirty="0">
              <a:solidFill>
                <a:schemeClr val="tx1"/>
              </a:solidFill>
            </a:endParaRPr>
          </a:p>
          <a:p>
            <a:pPr algn="just">
              <a:lnSpc>
                <a:spcPct val="150000"/>
              </a:lnSpc>
              <a:spcBef>
                <a:spcPts val="0"/>
              </a:spcBef>
            </a:pPr>
            <a:endParaRPr lang="en-IN" sz="2600" dirty="0" smtClean="0">
              <a:solidFill>
                <a:schemeClr val="tx1"/>
              </a:solidFill>
            </a:endParaRPr>
          </a:p>
          <a:p>
            <a:endParaRPr lang="en-IN" dirty="0"/>
          </a:p>
        </p:txBody>
      </p:sp>
    </p:spTree>
    <p:extLst>
      <p:ext uri="{BB962C8B-B14F-4D97-AF65-F5344CB8AC3E}">
        <p14:creationId xmlns:p14="http://schemas.microsoft.com/office/powerpoint/2010/main" val="1378444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11854" y="379411"/>
            <a:ext cx="8911687" cy="774385"/>
          </a:xfrm>
        </p:spPr>
        <p:txBody>
          <a:bodyPr/>
          <a:lstStyle/>
          <a:p>
            <a:r>
              <a:rPr lang="en-IN" dirty="0" smtClean="0"/>
              <a:t>Residential Status- company</a:t>
            </a:r>
            <a:endParaRPr lang="en-IN" dirty="0"/>
          </a:p>
        </p:txBody>
      </p:sp>
      <p:sp>
        <p:nvSpPr>
          <p:cNvPr id="3" name="Content Placeholder 2"/>
          <p:cNvSpPr>
            <a:spLocks noGrp="1"/>
          </p:cNvSpPr>
          <p:nvPr>
            <p:ph idx="1"/>
          </p:nvPr>
        </p:nvSpPr>
        <p:spPr>
          <a:xfrm>
            <a:off x="989012" y="1398495"/>
            <a:ext cx="10515600" cy="4899492"/>
          </a:xfrm>
        </p:spPr>
        <p:txBody>
          <a:bodyPr>
            <a:noAutofit/>
          </a:bodyPr>
          <a:lstStyle/>
          <a:p>
            <a:pPr>
              <a:lnSpc>
                <a:spcPct val="170000"/>
              </a:lnSpc>
              <a:spcBef>
                <a:spcPts val="0"/>
              </a:spcBef>
            </a:pPr>
            <a:r>
              <a:rPr lang="en-US" sz="1800" dirty="0">
                <a:solidFill>
                  <a:schemeClr val="tx1"/>
                </a:solidFill>
              </a:rPr>
              <a:t>Section 6(3) of the Income tax Act, 1961 provides that a Company is said to be resident in India in any previous year if:</a:t>
            </a:r>
          </a:p>
          <a:p>
            <a:pPr>
              <a:lnSpc>
                <a:spcPct val="170000"/>
              </a:lnSpc>
              <a:spcBef>
                <a:spcPts val="0"/>
              </a:spcBef>
            </a:pPr>
            <a:r>
              <a:rPr lang="en-US" sz="1800" i="1" dirty="0">
                <a:solidFill>
                  <a:schemeClr val="tx1"/>
                </a:solidFill>
              </a:rPr>
              <a:t>The Company is an Indian </a:t>
            </a:r>
            <a:r>
              <a:rPr lang="en-US" sz="1800" i="1" dirty="0" smtClean="0">
                <a:solidFill>
                  <a:schemeClr val="tx1"/>
                </a:solidFill>
              </a:rPr>
              <a:t>Company;</a:t>
            </a:r>
            <a:r>
              <a:rPr lang="en-US" sz="1800" i="1" dirty="0">
                <a:solidFill>
                  <a:schemeClr val="tx1"/>
                </a:solidFill>
              </a:rPr>
              <a:t> </a:t>
            </a:r>
            <a:r>
              <a:rPr lang="en-US" sz="1800" i="1" u="sng" dirty="0">
                <a:solidFill>
                  <a:schemeClr val="tx1"/>
                </a:solidFill>
              </a:rPr>
              <a:t>OR</a:t>
            </a:r>
            <a:endParaRPr lang="en-US" sz="1800" dirty="0">
              <a:solidFill>
                <a:schemeClr val="tx1"/>
              </a:solidFill>
            </a:endParaRPr>
          </a:p>
          <a:p>
            <a:pPr>
              <a:lnSpc>
                <a:spcPct val="170000"/>
              </a:lnSpc>
              <a:spcBef>
                <a:spcPts val="0"/>
              </a:spcBef>
            </a:pPr>
            <a:r>
              <a:rPr lang="en-US" sz="1800" i="1" dirty="0">
                <a:solidFill>
                  <a:schemeClr val="tx1"/>
                </a:solidFill>
              </a:rPr>
              <a:t>Its place of effective management, in that year, is in India</a:t>
            </a:r>
            <a:r>
              <a:rPr lang="en-US" sz="1800" i="1" dirty="0" smtClean="0">
                <a:solidFill>
                  <a:schemeClr val="tx1"/>
                </a:solidFill>
              </a:rPr>
              <a:t>.</a:t>
            </a:r>
            <a:endParaRPr lang="en-US" sz="1800" i="1" dirty="0">
              <a:solidFill>
                <a:schemeClr val="tx1"/>
              </a:solidFill>
            </a:endParaRPr>
          </a:p>
          <a:p>
            <a:pPr>
              <a:lnSpc>
                <a:spcPct val="170000"/>
              </a:lnSpc>
              <a:spcBef>
                <a:spcPts val="0"/>
              </a:spcBef>
            </a:pPr>
            <a:r>
              <a:rPr lang="en-US" sz="1800" i="1" dirty="0" smtClean="0">
                <a:solidFill>
                  <a:schemeClr val="tx1"/>
                </a:solidFill>
              </a:rPr>
              <a:t>“company” definition includes any body corporate incorporated by or under the laws of a country outside India.  </a:t>
            </a:r>
            <a:endParaRPr lang="en-US" sz="1800" i="1" dirty="0">
              <a:solidFill>
                <a:schemeClr val="tx1"/>
              </a:solidFill>
            </a:endParaRPr>
          </a:p>
          <a:p>
            <a:pPr>
              <a:lnSpc>
                <a:spcPct val="170000"/>
              </a:lnSpc>
              <a:spcBef>
                <a:spcPts val="0"/>
              </a:spcBef>
            </a:pPr>
            <a:r>
              <a:rPr lang="en-US" sz="1800" b="1" dirty="0">
                <a:solidFill>
                  <a:schemeClr val="tx1"/>
                </a:solidFill>
              </a:rPr>
              <a:t>Place of Effective Management (POEM) </a:t>
            </a:r>
            <a:r>
              <a:rPr lang="en-US" sz="1800" i="1" dirty="0">
                <a:solidFill>
                  <a:schemeClr val="tx1"/>
                </a:solidFill>
              </a:rPr>
              <a:t>means a place where key management and commercial decisions that are necessary for the conduct of business of an entity as a whole are, in substance made</a:t>
            </a:r>
            <a:r>
              <a:rPr lang="en-US" sz="1800" i="1" dirty="0" smtClean="0">
                <a:solidFill>
                  <a:schemeClr val="tx1"/>
                </a:solidFill>
              </a:rPr>
              <a:t>.</a:t>
            </a:r>
          </a:p>
          <a:p>
            <a:pPr>
              <a:lnSpc>
                <a:spcPct val="170000"/>
              </a:lnSpc>
              <a:spcBef>
                <a:spcPts val="0"/>
              </a:spcBef>
            </a:pPr>
            <a:r>
              <a:rPr lang="en-US" sz="1800" b="1" i="1" dirty="0" smtClean="0">
                <a:solidFill>
                  <a:schemeClr val="tx1"/>
                </a:solidFill>
                <a:hlinkClick r:id="rId2"/>
              </a:rPr>
              <a:t>Circular 8/2017 dated February 23, 2017</a:t>
            </a:r>
            <a:r>
              <a:rPr lang="en-US" sz="1800" i="1" dirty="0">
                <a:solidFill>
                  <a:schemeClr val="tx1"/>
                </a:solidFill>
              </a:rPr>
              <a:t> issued by CBDT has clarified that the provisions of POEM will not be applicable to a Company having turnover of Rs. 50 crores or less in a financial year</a:t>
            </a:r>
            <a:r>
              <a:rPr lang="en-US" sz="1800" b="1" dirty="0">
                <a:solidFill>
                  <a:schemeClr val="tx1"/>
                </a:solidFill>
              </a:rPr>
              <a:t> </a:t>
            </a:r>
            <a:endParaRPr lang="en-US" sz="1800" dirty="0">
              <a:solidFill>
                <a:schemeClr val="tx1"/>
              </a:solidFill>
            </a:endParaRPr>
          </a:p>
          <a:p>
            <a:pPr marL="0" indent="0">
              <a:buNone/>
            </a:pPr>
            <a:endParaRPr lang="en-US" sz="700" dirty="0">
              <a:solidFill>
                <a:schemeClr val="tx1"/>
              </a:solidFill>
            </a:endParaRPr>
          </a:p>
          <a:p>
            <a:pPr marL="0" indent="0">
              <a:buNone/>
            </a:pPr>
            <a:r>
              <a:rPr lang="en-US" sz="700" dirty="0" smtClean="0">
                <a:solidFill>
                  <a:schemeClr val="tx1"/>
                </a:solidFill>
              </a:rPr>
              <a:t> </a:t>
            </a:r>
            <a:endParaRPr lang="en-IN" sz="700" dirty="0">
              <a:solidFill>
                <a:schemeClr val="tx1"/>
              </a:solidFill>
            </a:endParaRPr>
          </a:p>
        </p:txBody>
      </p:sp>
    </p:spTree>
    <p:extLst>
      <p:ext uri="{BB962C8B-B14F-4D97-AF65-F5344CB8AC3E}">
        <p14:creationId xmlns:p14="http://schemas.microsoft.com/office/powerpoint/2010/main" val="36074975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1470" y="422310"/>
            <a:ext cx="8911687" cy="1280890"/>
          </a:xfrm>
        </p:spPr>
        <p:txBody>
          <a:bodyPr/>
          <a:lstStyle/>
          <a:p>
            <a:r>
              <a:rPr lang="en-IN" dirty="0" smtClean="0"/>
              <a:t>Consequences of non filing of returns</a:t>
            </a:r>
            <a:endParaRPr lang="en-IN" dirty="0"/>
          </a:p>
        </p:txBody>
      </p:sp>
      <p:sp>
        <p:nvSpPr>
          <p:cNvPr id="3" name="Content Placeholder 2"/>
          <p:cNvSpPr>
            <a:spLocks noGrp="1"/>
          </p:cNvSpPr>
          <p:nvPr>
            <p:ph idx="1"/>
          </p:nvPr>
        </p:nvSpPr>
        <p:spPr>
          <a:xfrm>
            <a:off x="1201470" y="1342592"/>
            <a:ext cx="9710649" cy="4877904"/>
          </a:xfrm>
        </p:spPr>
        <p:txBody>
          <a:bodyPr>
            <a:noAutofit/>
          </a:bodyPr>
          <a:lstStyle/>
          <a:p>
            <a:pPr lvl="0" algn="just"/>
            <a:r>
              <a:rPr lang="en-IN" sz="1800" dirty="0"/>
              <a:t>If any tax is due, non-resident is required to pay interest u/s 234B and 234C of the Income Tax Act.</a:t>
            </a:r>
            <a:endParaRPr lang="en-GB" sz="1800" dirty="0"/>
          </a:p>
          <a:p>
            <a:pPr lvl="0" algn="just"/>
            <a:r>
              <a:rPr lang="en-IN" sz="1800" dirty="0"/>
              <a:t>Further, interest u/s 234A is also </a:t>
            </a:r>
            <a:r>
              <a:rPr lang="en-IN" sz="1800" dirty="0" err="1"/>
              <a:t>leviable</a:t>
            </a:r>
            <a:r>
              <a:rPr lang="en-IN" sz="1800" dirty="0"/>
              <a:t> for not filing the return of income within the due date.</a:t>
            </a:r>
            <a:endParaRPr lang="en-GB" sz="1800" dirty="0"/>
          </a:p>
          <a:p>
            <a:pPr lvl="0" algn="just"/>
            <a:r>
              <a:rPr lang="en-IN" sz="1800" dirty="0"/>
              <a:t>U/s 234F, foreign company which fails to file the return of income is liable for a fee of Rs.5,000/- if the return is filed after the due date for filing the return, but before 31</a:t>
            </a:r>
            <a:r>
              <a:rPr lang="en-IN" sz="1800" baseline="30000" dirty="0"/>
              <a:t>st</a:t>
            </a:r>
            <a:r>
              <a:rPr lang="en-IN" sz="1800" dirty="0"/>
              <a:t> of December and Rs.10,000/- thereafter.</a:t>
            </a:r>
            <a:endParaRPr lang="en-GB" sz="1800" dirty="0"/>
          </a:p>
          <a:p>
            <a:pPr lvl="0" algn="just"/>
            <a:r>
              <a:rPr lang="en-IN" sz="1800" dirty="0"/>
              <a:t>If there is any underreporting of income by a non-resident, penalty can be levied u/s 270A of the Income Tax Act. </a:t>
            </a:r>
            <a:endParaRPr lang="en-GB" sz="1800" dirty="0"/>
          </a:p>
          <a:p>
            <a:pPr algn="just"/>
            <a:r>
              <a:rPr lang="en-IN" sz="1800" dirty="0"/>
              <a:t>U/s 276CC, if a person wilfully fails to furnish in due time the return of income which he is required to furnish u/s 139 (1) or in response to a notice u/s 142 (1) or u/s 148 or section 153A, he shall be punishable with imprisonment.</a:t>
            </a:r>
          </a:p>
          <a:p>
            <a:pPr>
              <a:lnSpc>
                <a:spcPct val="150000"/>
              </a:lnSpc>
              <a:spcBef>
                <a:spcPts val="0"/>
              </a:spcBef>
            </a:pPr>
            <a:endParaRPr lang="en-IN" sz="2800" dirty="0">
              <a:solidFill>
                <a:schemeClr val="tx1"/>
              </a:solidFill>
            </a:endParaRPr>
          </a:p>
        </p:txBody>
      </p:sp>
    </p:spTree>
    <p:extLst>
      <p:ext uri="{BB962C8B-B14F-4D97-AF65-F5344CB8AC3E}">
        <p14:creationId xmlns:p14="http://schemas.microsoft.com/office/powerpoint/2010/main" val="17911737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17380" y="396552"/>
            <a:ext cx="8911687" cy="1280890"/>
          </a:xfrm>
        </p:spPr>
        <p:txBody>
          <a:bodyPr/>
          <a:lstStyle/>
          <a:p>
            <a:r>
              <a:rPr lang="en-IN" dirty="0" smtClean="0"/>
              <a:t>STEPS FOR FILING ITR</a:t>
            </a:r>
            <a:endParaRPr lang="en-IN" dirty="0"/>
          </a:p>
        </p:txBody>
      </p:sp>
      <p:sp>
        <p:nvSpPr>
          <p:cNvPr id="3" name="Content Placeholder 2"/>
          <p:cNvSpPr>
            <a:spLocks noGrp="1"/>
          </p:cNvSpPr>
          <p:nvPr>
            <p:ph idx="1"/>
          </p:nvPr>
        </p:nvSpPr>
        <p:spPr>
          <a:xfrm>
            <a:off x="1184878" y="1091701"/>
            <a:ext cx="8915400" cy="3777622"/>
          </a:xfrm>
        </p:spPr>
        <p:txBody>
          <a:bodyPr>
            <a:noAutofit/>
          </a:bodyPr>
          <a:lstStyle/>
          <a:p>
            <a:r>
              <a:rPr lang="en-IN" dirty="0" smtClean="0">
                <a:solidFill>
                  <a:schemeClr val="tx1"/>
                </a:solidFill>
              </a:rPr>
              <a:t>ITR</a:t>
            </a:r>
          </a:p>
          <a:p>
            <a:r>
              <a:rPr lang="en-IN" dirty="0" smtClean="0">
                <a:solidFill>
                  <a:schemeClr val="tx1"/>
                </a:solidFill>
              </a:rPr>
              <a:t>Ascertain the source of income;</a:t>
            </a:r>
          </a:p>
          <a:p>
            <a:r>
              <a:rPr lang="en-IN" dirty="0" smtClean="0">
                <a:solidFill>
                  <a:schemeClr val="tx1"/>
                </a:solidFill>
              </a:rPr>
              <a:t>Collect the NRO/ NRE account; all credits to the NRO/ NRE account to be evaluated;</a:t>
            </a:r>
          </a:p>
          <a:p>
            <a:r>
              <a:rPr lang="en-IN" dirty="0" smtClean="0">
                <a:solidFill>
                  <a:schemeClr val="tx1"/>
                </a:solidFill>
              </a:rPr>
              <a:t>Get 26AS duly reconciled with the income;</a:t>
            </a:r>
          </a:p>
          <a:p>
            <a:r>
              <a:rPr lang="en-IN" dirty="0" smtClean="0">
                <a:solidFill>
                  <a:schemeClr val="tx1"/>
                </a:solidFill>
              </a:rPr>
              <a:t>Property addresses;</a:t>
            </a:r>
          </a:p>
          <a:p>
            <a:r>
              <a:rPr lang="en-IN" dirty="0" smtClean="0">
                <a:solidFill>
                  <a:schemeClr val="tx1"/>
                </a:solidFill>
              </a:rPr>
              <a:t>Prepare the computation of income;</a:t>
            </a:r>
          </a:p>
          <a:p>
            <a:r>
              <a:rPr lang="en-IN" dirty="0" smtClean="0">
                <a:solidFill>
                  <a:schemeClr val="tx1"/>
                </a:solidFill>
              </a:rPr>
              <a:t>Digital signature</a:t>
            </a:r>
          </a:p>
          <a:p>
            <a:r>
              <a:rPr lang="en-IN" dirty="0" smtClean="0">
                <a:solidFill>
                  <a:schemeClr val="tx1"/>
                </a:solidFill>
              </a:rPr>
              <a:t>If not, post the return filed electronically with the CPC Bangalore within 120 days</a:t>
            </a:r>
            <a:endParaRPr lang="en-IN" dirty="0">
              <a:solidFill>
                <a:schemeClr val="tx1"/>
              </a:solidFill>
            </a:endParaRPr>
          </a:p>
        </p:txBody>
      </p:sp>
    </p:spTree>
    <p:extLst>
      <p:ext uri="{BB962C8B-B14F-4D97-AF65-F5344CB8AC3E}">
        <p14:creationId xmlns:p14="http://schemas.microsoft.com/office/powerpoint/2010/main" val="26660032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60992" y="403465"/>
            <a:ext cx="8911687" cy="1280890"/>
          </a:xfrm>
        </p:spPr>
        <p:txBody>
          <a:bodyPr/>
          <a:lstStyle/>
          <a:p>
            <a:r>
              <a:rPr lang="en-IN" dirty="0" smtClean="0"/>
              <a:t>Taxation of Non Resident Indian- chapter XIIA</a:t>
            </a:r>
            <a:endParaRPr lang="en-IN" dirty="0"/>
          </a:p>
        </p:txBody>
      </p:sp>
      <p:sp>
        <p:nvSpPr>
          <p:cNvPr id="3" name="Content Placeholder 2"/>
          <p:cNvSpPr>
            <a:spLocks noGrp="1"/>
          </p:cNvSpPr>
          <p:nvPr>
            <p:ph idx="1"/>
          </p:nvPr>
        </p:nvSpPr>
        <p:spPr>
          <a:xfrm>
            <a:off x="1176902" y="1382774"/>
            <a:ext cx="9864071" cy="4579963"/>
          </a:xfrm>
        </p:spPr>
        <p:txBody>
          <a:bodyPr>
            <a:noAutofit/>
          </a:bodyPr>
          <a:lstStyle/>
          <a:p>
            <a:pPr algn="just">
              <a:lnSpc>
                <a:spcPct val="170000"/>
              </a:lnSpc>
            </a:pPr>
            <a:r>
              <a:rPr lang="en-US" sz="1800" dirty="0">
                <a:solidFill>
                  <a:schemeClr val="tx1"/>
                </a:solidFill>
              </a:rPr>
              <a:t>Non-Resident Indians (commonly referred to as NRIs) are citizens of India or Persons of Indian origin who qualify as Non-Residents in India for the relevant tax year. As per Indian tax laws, a ‘Non-Resident’ is defined as an individual who was present in India for less than 60 days during the relevant tax year, and in case of Indian citizens who leave India (during the year) for the purpose of employment outside India, such limit to break Indian residency is replaced by 182 days</a:t>
            </a:r>
            <a:r>
              <a:rPr lang="en-US" sz="1800" dirty="0" smtClean="0">
                <a:solidFill>
                  <a:schemeClr val="tx1"/>
                </a:solidFill>
              </a:rPr>
              <a:t>.</a:t>
            </a:r>
          </a:p>
          <a:p>
            <a:pPr algn="just">
              <a:lnSpc>
                <a:spcPct val="170000"/>
              </a:lnSpc>
            </a:pPr>
            <a:endParaRPr lang="en-US" sz="1800" dirty="0" smtClean="0">
              <a:solidFill>
                <a:schemeClr val="tx1"/>
              </a:solidFill>
            </a:endParaRPr>
          </a:p>
          <a:p>
            <a:pPr>
              <a:lnSpc>
                <a:spcPct val="170000"/>
              </a:lnSpc>
            </a:pPr>
            <a:r>
              <a:rPr lang="en-US" sz="1800" dirty="0">
                <a:solidFill>
                  <a:schemeClr val="tx1"/>
                </a:solidFill>
              </a:rPr>
              <a:t>With a view to attract investment by Non-resident Indians (NRIs) and Indian Nationals living abroad, certain reliefs, </a:t>
            </a:r>
            <a:r>
              <a:rPr lang="en-US" sz="1800" dirty="0" smtClean="0">
                <a:solidFill>
                  <a:schemeClr val="tx1"/>
                </a:solidFill>
              </a:rPr>
              <a:t>exemptions </a:t>
            </a:r>
            <a:r>
              <a:rPr lang="en-US" sz="1800" dirty="0">
                <a:solidFill>
                  <a:schemeClr val="tx1"/>
                </a:solidFill>
              </a:rPr>
              <a:t>and incentives have been provided in the scheme of income taxation. Chapter XIIA of the Income Tax Act contains special provisions relating to taxation of </a:t>
            </a:r>
            <a:r>
              <a:rPr lang="en-US" sz="1800" dirty="0" smtClean="0">
                <a:solidFill>
                  <a:schemeClr val="tx1"/>
                </a:solidFill>
              </a:rPr>
              <a:t>non-resident Indians</a:t>
            </a:r>
            <a:r>
              <a:rPr lang="en-US" sz="1800" dirty="0">
                <a:solidFill>
                  <a:schemeClr val="tx1"/>
                </a:solidFill>
              </a:rPr>
              <a:t>. </a:t>
            </a:r>
            <a:br>
              <a:rPr lang="en-US" sz="1800" dirty="0">
                <a:solidFill>
                  <a:schemeClr val="tx1"/>
                </a:solidFill>
              </a:rPr>
            </a:br>
            <a:r>
              <a:rPr lang="en-US" sz="1800" dirty="0"/>
              <a:t/>
            </a:r>
            <a:br>
              <a:rPr lang="en-US" sz="1800" dirty="0"/>
            </a:br>
            <a:r>
              <a:rPr lang="en-US" sz="1800" dirty="0" smtClean="0"/>
              <a:t> </a:t>
            </a:r>
            <a:endParaRPr lang="en-IN" sz="1800" dirty="0"/>
          </a:p>
        </p:txBody>
      </p:sp>
    </p:spTree>
    <p:extLst>
      <p:ext uri="{BB962C8B-B14F-4D97-AF65-F5344CB8AC3E}">
        <p14:creationId xmlns:p14="http://schemas.microsoft.com/office/powerpoint/2010/main" val="7528646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40541" y="583769"/>
            <a:ext cx="8911687" cy="1280890"/>
          </a:xfrm>
        </p:spPr>
        <p:txBody>
          <a:bodyPr/>
          <a:lstStyle/>
          <a:p>
            <a:r>
              <a:rPr lang="en-IN" dirty="0" smtClean="0"/>
              <a:t>Taxation of Non Resident Indian(NRI)</a:t>
            </a:r>
            <a:endParaRPr lang="en-IN" dirty="0"/>
          </a:p>
        </p:txBody>
      </p:sp>
      <p:sp>
        <p:nvSpPr>
          <p:cNvPr id="3" name="Content Placeholder 2"/>
          <p:cNvSpPr>
            <a:spLocks noGrp="1"/>
          </p:cNvSpPr>
          <p:nvPr>
            <p:ph idx="1"/>
          </p:nvPr>
        </p:nvSpPr>
        <p:spPr>
          <a:xfrm>
            <a:off x="1640541" y="1331259"/>
            <a:ext cx="9864071" cy="4579963"/>
          </a:xfrm>
        </p:spPr>
        <p:txBody>
          <a:bodyPr/>
          <a:lstStyle/>
          <a:p>
            <a:pPr algn="just"/>
            <a:r>
              <a:rPr lang="en-US" dirty="0" smtClean="0"/>
              <a:t> </a:t>
            </a:r>
            <a:r>
              <a:rPr lang="en-US" b="1" dirty="0"/>
              <a:t>Section 115D – Computation of total </a:t>
            </a:r>
            <a:r>
              <a:rPr lang="en-US" b="1" dirty="0" smtClean="0"/>
              <a:t>income</a:t>
            </a:r>
            <a:endParaRPr lang="en-GB" b="1" dirty="0" smtClean="0"/>
          </a:p>
          <a:p>
            <a:pPr marL="0" indent="0" algn="just">
              <a:buNone/>
            </a:pPr>
            <a:endParaRPr lang="en-GB" b="1" dirty="0"/>
          </a:p>
          <a:p>
            <a:pPr marL="0" indent="0" algn="just">
              <a:buNone/>
            </a:pPr>
            <a:endParaRPr lang="en-GB" b="1" dirty="0" smtClean="0"/>
          </a:p>
          <a:p>
            <a:pPr marL="0" indent="0" algn="just">
              <a:buNone/>
            </a:pPr>
            <a:endParaRPr lang="en-GB" b="1" dirty="0"/>
          </a:p>
          <a:p>
            <a:pPr marL="0" indent="0" algn="just">
              <a:buNone/>
            </a:pPr>
            <a:endParaRPr lang="en-GB" b="1" dirty="0" smtClean="0"/>
          </a:p>
          <a:p>
            <a:pPr marL="0" indent="0" algn="just">
              <a:buNone/>
            </a:pPr>
            <a:endParaRPr lang="en-US" dirty="0" smtClean="0"/>
          </a:p>
          <a:p>
            <a:pPr marL="0" indent="0" algn="just">
              <a:buNone/>
            </a:pPr>
            <a:endParaRPr lang="en-US" dirty="0"/>
          </a:p>
          <a:p>
            <a:pPr marL="0" indent="0" algn="just">
              <a:buNone/>
            </a:pPr>
            <a:endParaRPr lang="en-US" dirty="0" smtClean="0"/>
          </a:p>
          <a:p>
            <a:pPr marL="0" indent="0" algn="just">
              <a:buNone/>
            </a:pPr>
            <a:endParaRPr lang="en-US" dirty="0" smtClean="0"/>
          </a:p>
        </p:txBody>
      </p:sp>
      <p:sp>
        <p:nvSpPr>
          <p:cNvPr id="6" name="Rectangle 5"/>
          <p:cNvSpPr/>
          <p:nvPr/>
        </p:nvSpPr>
        <p:spPr>
          <a:xfrm>
            <a:off x="5613669" y="1331259"/>
            <a:ext cx="184730" cy="369332"/>
          </a:xfrm>
          <a:prstGeom prst="rect">
            <a:avLst/>
          </a:prstGeom>
        </p:spPr>
        <p:txBody>
          <a:bodyPr wrap="none">
            <a:spAutoFit/>
          </a:bodyPr>
          <a:lstStyle/>
          <a:p>
            <a:pPr algn="ctr"/>
            <a:endParaRPr lang="en-GB" b="1" dirty="0"/>
          </a:p>
        </p:txBody>
      </p:sp>
      <p:graphicFrame>
        <p:nvGraphicFramePr>
          <p:cNvPr id="7" name="Table 6"/>
          <p:cNvGraphicFramePr>
            <a:graphicFrameLocks noGrp="1"/>
          </p:cNvGraphicFramePr>
          <p:nvPr>
            <p:extLst>
              <p:ext uri="{D42A27DB-BD31-4B8C-83A1-F6EECF244321}">
                <p14:modId xmlns:p14="http://schemas.microsoft.com/office/powerpoint/2010/main" val="3284536931"/>
              </p:ext>
            </p:extLst>
          </p:nvPr>
        </p:nvGraphicFramePr>
        <p:xfrm>
          <a:off x="1938255" y="2236939"/>
          <a:ext cx="8127999" cy="3138321"/>
        </p:xfrm>
        <a:graphic>
          <a:graphicData uri="http://schemas.openxmlformats.org/drawingml/2006/table">
            <a:tbl>
              <a:tblPr firstRow="1" bandRow="1">
                <a:tableStyleId>{5C22544A-7EE6-4342-B048-85BDC9FD1C3A}</a:tableStyleId>
              </a:tblPr>
              <a:tblGrid>
                <a:gridCol w="2709333"/>
                <a:gridCol w="2709333"/>
                <a:gridCol w="2709333"/>
              </a:tblGrid>
              <a:tr h="466987">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Particulars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Investment Income</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LTCG</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1458534">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Deduction for expenses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No deduction will be allowed, for any actual expenditures incurred to earn such income.</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Deduction for transfer expenses will be allowed while computing Long Term Capital Gain, but Indexation Benefit will not be allowed.</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466987">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Chapter VI-A deduction</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Not allowed</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Not allowed</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466987">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Basic Exemption limit</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Not Allowed</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Not allowed</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10478656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7825" y="235035"/>
            <a:ext cx="8911687" cy="679365"/>
          </a:xfrm>
        </p:spPr>
        <p:txBody>
          <a:bodyPr/>
          <a:lstStyle/>
          <a:p>
            <a:r>
              <a:rPr lang="en-IN" dirty="0" smtClean="0"/>
              <a:t>Taxation of Non Resident Indian(NRI)</a:t>
            </a:r>
            <a:endParaRPr lang="en-IN" dirty="0"/>
          </a:p>
        </p:txBody>
      </p:sp>
      <p:sp>
        <p:nvSpPr>
          <p:cNvPr id="3" name="Content Placeholder 2"/>
          <p:cNvSpPr>
            <a:spLocks noGrp="1"/>
          </p:cNvSpPr>
          <p:nvPr>
            <p:ph idx="1"/>
          </p:nvPr>
        </p:nvSpPr>
        <p:spPr>
          <a:xfrm>
            <a:off x="1157825" y="914400"/>
            <a:ext cx="9864071" cy="4579963"/>
          </a:xfrm>
        </p:spPr>
        <p:txBody>
          <a:bodyPr>
            <a:noAutofit/>
          </a:bodyPr>
          <a:lstStyle/>
          <a:p>
            <a:pPr algn="just"/>
            <a:r>
              <a:rPr lang="en-US" sz="1800" b="1" dirty="0"/>
              <a:t> Section 115 E – Tax Rates on Investment Income and Long Term Capital </a:t>
            </a:r>
            <a:r>
              <a:rPr lang="en-US" sz="1800" b="1" dirty="0" smtClean="0"/>
              <a:t>Gains</a:t>
            </a:r>
          </a:p>
          <a:p>
            <a:pPr algn="just">
              <a:buFont typeface="Wingdings" panose="05000000000000000000" pitchFamily="2" charset="2"/>
              <a:buChar char="q"/>
            </a:pPr>
            <a:r>
              <a:rPr lang="en-US" sz="1800" b="1" dirty="0" smtClean="0"/>
              <a:t>-Investment </a:t>
            </a:r>
            <a:r>
              <a:rPr lang="en-US" sz="1800" b="1" dirty="0"/>
              <a:t>Income’ will be chargeable to tax @ 20% + (Surcharge + Education </a:t>
            </a:r>
            <a:r>
              <a:rPr lang="en-US" sz="1800" b="1" dirty="0" err="1"/>
              <a:t>Cess</a:t>
            </a:r>
            <a:r>
              <a:rPr lang="en-US" sz="1800" b="1" dirty="0"/>
              <a:t> as applicable) </a:t>
            </a:r>
            <a:endParaRPr lang="en-US" sz="1800" b="1" dirty="0" smtClean="0"/>
          </a:p>
          <a:p>
            <a:pPr marL="685800" lvl="1" algn="just"/>
            <a:r>
              <a:rPr lang="en-US" sz="1800" dirty="0" smtClean="0">
                <a:solidFill>
                  <a:schemeClr val="tx1"/>
                </a:solidFill>
              </a:rPr>
              <a:t>LTCG </a:t>
            </a:r>
            <a:r>
              <a:rPr lang="en-US" sz="1800" dirty="0">
                <a:solidFill>
                  <a:schemeClr val="tx1"/>
                </a:solidFill>
              </a:rPr>
              <a:t>on transfer of forex assets will be chargeable to tax @ 10% (Surcharge + Education </a:t>
            </a:r>
            <a:r>
              <a:rPr lang="en-US" sz="1800" dirty="0" err="1">
                <a:solidFill>
                  <a:schemeClr val="tx1"/>
                </a:solidFill>
              </a:rPr>
              <a:t>Cess</a:t>
            </a:r>
            <a:r>
              <a:rPr lang="en-US" sz="1800" dirty="0">
                <a:solidFill>
                  <a:schemeClr val="tx1"/>
                </a:solidFill>
              </a:rPr>
              <a:t> as applicable) </a:t>
            </a:r>
            <a:endParaRPr lang="en-US" sz="1800" dirty="0" smtClean="0">
              <a:solidFill>
                <a:schemeClr val="tx1"/>
              </a:solidFill>
            </a:endParaRPr>
          </a:p>
          <a:p>
            <a:pPr marL="685800" lvl="1" algn="just"/>
            <a:r>
              <a:rPr lang="en-US" sz="1800" dirty="0" smtClean="0">
                <a:solidFill>
                  <a:schemeClr val="tx1"/>
                </a:solidFill>
              </a:rPr>
              <a:t>Investment </a:t>
            </a:r>
            <a:r>
              <a:rPr lang="en-US" sz="1800" dirty="0">
                <a:solidFill>
                  <a:schemeClr val="tx1"/>
                </a:solidFill>
              </a:rPr>
              <a:t>income" means any income derived other than dividends referred to in section 115-O from a foreign exchange </a:t>
            </a:r>
            <a:r>
              <a:rPr lang="en-US" sz="1800" dirty="0" smtClean="0">
                <a:solidFill>
                  <a:schemeClr val="tx1"/>
                </a:solidFill>
              </a:rPr>
              <a:t>asset.</a:t>
            </a:r>
          </a:p>
          <a:p>
            <a:pPr marL="685800" lvl="1" algn="just"/>
            <a:r>
              <a:rPr lang="en-US" sz="1800" dirty="0">
                <a:solidFill>
                  <a:schemeClr val="tx1"/>
                </a:solidFill>
              </a:rPr>
              <a:t>"Foreign exchange asset" means any specified asset which the </a:t>
            </a:r>
            <a:r>
              <a:rPr lang="en-US" sz="1800" dirty="0" err="1">
                <a:solidFill>
                  <a:schemeClr val="tx1"/>
                </a:solidFill>
              </a:rPr>
              <a:t>assessee</a:t>
            </a:r>
            <a:r>
              <a:rPr lang="en-US" sz="1800" dirty="0">
                <a:solidFill>
                  <a:schemeClr val="tx1"/>
                </a:solidFill>
              </a:rPr>
              <a:t> has acquired or purchased with, or subscribed to in, convertible foreign </a:t>
            </a:r>
            <a:r>
              <a:rPr lang="en-US" sz="1800" dirty="0" smtClean="0">
                <a:solidFill>
                  <a:schemeClr val="tx1"/>
                </a:solidFill>
              </a:rPr>
              <a:t>exchange</a:t>
            </a:r>
          </a:p>
          <a:p>
            <a:pPr marL="685800" lvl="1" algn="just"/>
            <a:r>
              <a:rPr lang="en-US" sz="1800" dirty="0">
                <a:solidFill>
                  <a:schemeClr val="tx1"/>
                </a:solidFill>
              </a:rPr>
              <a:t>Specified assets are : </a:t>
            </a:r>
            <a:endParaRPr lang="en-US" sz="1800" dirty="0" smtClean="0">
              <a:solidFill>
                <a:schemeClr val="tx1"/>
              </a:solidFill>
            </a:endParaRPr>
          </a:p>
          <a:p>
            <a:pPr marL="800100" lvl="1" indent="-400050" algn="just">
              <a:buAutoNum type="romanLcParenR"/>
            </a:pPr>
            <a:r>
              <a:rPr lang="en-US" sz="1800" i="1" dirty="0" smtClean="0">
                <a:solidFill>
                  <a:schemeClr val="tx1"/>
                </a:solidFill>
              </a:rPr>
              <a:t>Shares </a:t>
            </a:r>
            <a:r>
              <a:rPr lang="en-US" sz="1800" i="1" dirty="0">
                <a:solidFill>
                  <a:schemeClr val="tx1"/>
                </a:solidFill>
              </a:rPr>
              <a:t>of an Indian company. </a:t>
            </a:r>
            <a:endParaRPr lang="en-US" sz="1800" i="1" dirty="0" smtClean="0">
              <a:solidFill>
                <a:schemeClr val="tx1"/>
              </a:solidFill>
            </a:endParaRPr>
          </a:p>
          <a:p>
            <a:pPr marL="800100" lvl="1" indent="-400050" algn="just">
              <a:buAutoNum type="romanLcParenR"/>
            </a:pPr>
            <a:r>
              <a:rPr lang="en-US" sz="1800" i="1" dirty="0" smtClean="0">
                <a:solidFill>
                  <a:schemeClr val="tx1"/>
                </a:solidFill>
              </a:rPr>
              <a:t>Debentures </a:t>
            </a:r>
            <a:r>
              <a:rPr lang="en-US" sz="1800" i="1" dirty="0">
                <a:solidFill>
                  <a:schemeClr val="tx1"/>
                </a:solidFill>
              </a:rPr>
              <a:t>or deposits with an Indian company, not being a private company. </a:t>
            </a:r>
            <a:endParaRPr lang="en-US" sz="1800" i="1" dirty="0" smtClean="0">
              <a:solidFill>
                <a:schemeClr val="tx1"/>
              </a:solidFill>
            </a:endParaRPr>
          </a:p>
          <a:p>
            <a:pPr marL="800100" lvl="1" indent="-400050" algn="just">
              <a:buAutoNum type="romanLcParenR"/>
            </a:pPr>
            <a:r>
              <a:rPr lang="en-US" sz="1800" i="1" dirty="0" smtClean="0">
                <a:solidFill>
                  <a:schemeClr val="tx1"/>
                </a:solidFill>
              </a:rPr>
              <a:t>Any </a:t>
            </a:r>
            <a:r>
              <a:rPr lang="en-US" sz="1800" i="1" dirty="0">
                <a:solidFill>
                  <a:schemeClr val="tx1"/>
                </a:solidFill>
              </a:rPr>
              <a:t>security of the Central Government. </a:t>
            </a:r>
            <a:endParaRPr lang="en-US" sz="1800" i="1" dirty="0" smtClean="0">
              <a:solidFill>
                <a:schemeClr val="tx1"/>
              </a:solidFill>
            </a:endParaRPr>
          </a:p>
          <a:p>
            <a:pPr marL="800100" lvl="1" indent="-400050" algn="just">
              <a:buAutoNum type="romanLcParenR"/>
            </a:pPr>
            <a:r>
              <a:rPr lang="en-US" sz="1800" i="1" dirty="0" smtClean="0">
                <a:solidFill>
                  <a:schemeClr val="tx1"/>
                </a:solidFill>
              </a:rPr>
              <a:t> </a:t>
            </a:r>
            <a:r>
              <a:rPr lang="en-US" sz="1800" i="1" dirty="0">
                <a:solidFill>
                  <a:schemeClr val="tx1"/>
                </a:solidFill>
              </a:rPr>
              <a:t>Other notified assets (no such asset has yet been notified.)</a:t>
            </a:r>
            <a:endParaRPr lang="en-IN" sz="1800" i="1" dirty="0">
              <a:solidFill>
                <a:schemeClr val="tx1"/>
              </a:solidFill>
            </a:endParaRPr>
          </a:p>
        </p:txBody>
      </p:sp>
      <p:sp>
        <p:nvSpPr>
          <p:cNvPr id="6" name="Rectangle 5"/>
          <p:cNvSpPr/>
          <p:nvPr/>
        </p:nvSpPr>
        <p:spPr>
          <a:xfrm>
            <a:off x="5613669" y="1331259"/>
            <a:ext cx="184730" cy="369332"/>
          </a:xfrm>
          <a:prstGeom prst="rect">
            <a:avLst/>
          </a:prstGeom>
        </p:spPr>
        <p:txBody>
          <a:bodyPr wrap="none">
            <a:spAutoFit/>
          </a:bodyPr>
          <a:lstStyle/>
          <a:p>
            <a:pPr algn="ctr"/>
            <a:endParaRPr lang="en-GB" b="1" dirty="0"/>
          </a:p>
        </p:txBody>
      </p:sp>
    </p:spTree>
    <p:extLst>
      <p:ext uri="{BB962C8B-B14F-4D97-AF65-F5344CB8AC3E}">
        <p14:creationId xmlns:p14="http://schemas.microsoft.com/office/powerpoint/2010/main" val="1761433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7825" y="235035"/>
            <a:ext cx="8911687" cy="846790"/>
          </a:xfrm>
        </p:spPr>
        <p:txBody>
          <a:bodyPr/>
          <a:lstStyle/>
          <a:p>
            <a:r>
              <a:rPr lang="en-IN" dirty="0" smtClean="0"/>
              <a:t>Taxation of Non Resident Indian(NRI)</a:t>
            </a:r>
            <a:endParaRPr lang="en-IN" dirty="0"/>
          </a:p>
        </p:txBody>
      </p:sp>
      <p:sp>
        <p:nvSpPr>
          <p:cNvPr id="3" name="Content Placeholder 2"/>
          <p:cNvSpPr>
            <a:spLocks noGrp="1"/>
          </p:cNvSpPr>
          <p:nvPr>
            <p:ph idx="1"/>
          </p:nvPr>
        </p:nvSpPr>
        <p:spPr>
          <a:xfrm>
            <a:off x="1157825" y="1022166"/>
            <a:ext cx="9864071" cy="5185451"/>
          </a:xfrm>
        </p:spPr>
        <p:txBody>
          <a:bodyPr>
            <a:normAutofit fontScale="55000" lnSpcReduction="20000"/>
          </a:bodyPr>
          <a:lstStyle/>
          <a:p>
            <a:pPr algn="just">
              <a:lnSpc>
                <a:spcPct val="170000"/>
              </a:lnSpc>
            </a:pPr>
            <a:r>
              <a:rPr lang="en-US" b="1" dirty="0"/>
              <a:t> </a:t>
            </a:r>
            <a:r>
              <a:rPr lang="en-US" sz="3300" b="1" dirty="0"/>
              <a:t>Section 115 F – Exemption on LTCG arising from transfer of Forex Assets </a:t>
            </a:r>
            <a:endParaRPr lang="en-US" sz="3300" b="1" dirty="0" smtClean="0"/>
          </a:p>
          <a:p>
            <a:pPr algn="just">
              <a:lnSpc>
                <a:spcPct val="170000"/>
              </a:lnSpc>
            </a:pPr>
            <a:r>
              <a:rPr lang="en-US" sz="3300" dirty="0"/>
              <a:t>Exemption can be claimed from LTCG arising from transfer of Forex Asset, if the entire Net Sale Proceeds from such transfer are utilized in acquiring any of the following 2 assets within a period of 6 months from the date of transfer – Another Forex Asset or Certificates notified U/S 10(4B) [N.S.C. issued before 01/06/2002</a:t>
            </a:r>
            <a:r>
              <a:rPr lang="en-US" sz="3300" dirty="0" smtClean="0"/>
              <a:t>]</a:t>
            </a:r>
          </a:p>
          <a:p>
            <a:pPr marL="0" indent="0" algn="just">
              <a:lnSpc>
                <a:spcPct val="170000"/>
              </a:lnSpc>
              <a:buNone/>
            </a:pPr>
            <a:endParaRPr lang="en-US" sz="3300" dirty="0" smtClean="0"/>
          </a:p>
          <a:p>
            <a:pPr algn="just">
              <a:lnSpc>
                <a:spcPct val="170000"/>
              </a:lnSpc>
            </a:pPr>
            <a:r>
              <a:rPr lang="en-US" sz="3300" dirty="0" smtClean="0"/>
              <a:t>However</a:t>
            </a:r>
            <a:r>
              <a:rPr lang="en-US" sz="3300" dirty="0"/>
              <a:t>, if entire the Net Sale Proceeds are not utilized, then exemption will be in proportion to the Net Sale Proceeds utilized to acquire another Asset</a:t>
            </a:r>
            <a:r>
              <a:rPr lang="en-US" sz="3300" dirty="0" smtClean="0"/>
              <a:t>.</a:t>
            </a:r>
          </a:p>
          <a:p>
            <a:pPr algn="just">
              <a:lnSpc>
                <a:spcPct val="170000"/>
              </a:lnSpc>
            </a:pPr>
            <a:endParaRPr lang="en-US" sz="3300" dirty="0" smtClean="0"/>
          </a:p>
          <a:p>
            <a:pPr algn="just">
              <a:lnSpc>
                <a:spcPct val="170000"/>
              </a:lnSpc>
            </a:pPr>
            <a:r>
              <a:rPr lang="en-US" sz="3300" dirty="0"/>
              <a:t>The newly acquired asset should not be sold, transferred or converted into money otherwise than by way of transfer for a period of 3 years from the date of its acquisition. Otherwise, LTCG exempted earlier will become LTCG of the year of violation of condition.</a:t>
            </a:r>
            <a:endParaRPr lang="en-IN" sz="3300" dirty="0"/>
          </a:p>
        </p:txBody>
      </p:sp>
      <p:sp>
        <p:nvSpPr>
          <p:cNvPr id="6" name="Rectangle 5"/>
          <p:cNvSpPr/>
          <p:nvPr/>
        </p:nvSpPr>
        <p:spPr>
          <a:xfrm>
            <a:off x="5613669" y="1331259"/>
            <a:ext cx="184730" cy="369332"/>
          </a:xfrm>
          <a:prstGeom prst="rect">
            <a:avLst/>
          </a:prstGeom>
        </p:spPr>
        <p:txBody>
          <a:bodyPr wrap="none">
            <a:spAutoFit/>
          </a:bodyPr>
          <a:lstStyle/>
          <a:p>
            <a:pPr algn="ctr"/>
            <a:endParaRPr lang="en-GB" b="1" dirty="0"/>
          </a:p>
        </p:txBody>
      </p:sp>
    </p:spTree>
    <p:extLst>
      <p:ext uri="{BB962C8B-B14F-4D97-AF65-F5344CB8AC3E}">
        <p14:creationId xmlns:p14="http://schemas.microsoft.com/office/powerpoint/2010/main" val="36376603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50190" y="235035"/>
            <a:ext cx="8911687" cy="705123"/>
          </a:xfrm>
        </p:spPr>
        <p:txBody>
          <a:bodyPr/>
          <a:lstStyle/>
          <a:p>
            <a:r>
              <a:rPr lang="en-IN" dirty="0" smtClean="0"/>
              <a:t>Taxation of Non Resident Indian(NRI)</a:t>
            </a:r>
            <a:endParaRPr lang="en-IN" dirty="0"/>
          </a:p>
        </p:txBody>
      </p:sp>
      <p:sp>
        <p:nvSpPr>
          <p:cNvPr id="3" name="Content Placeholder 2"/>
          <p:cNvSpPr>
            <a:spLocks noGrp="1"/>
          </p:cNvSpPr>
          <p:nvPr>
            <p:ph idx="1"/>
          </p:nvPr>
        </p:nvSpPr>
        <p:spPr>
          <a:xfrm>
            <a:off x="1250190" y="1047924"/>
            <a:ext cx="9864071" cy="5520301"/>
          </a:xfrm>
        </p:spPr>
        <p:txBody>
          <a:bodyPr>
            <a:normAutofit fontScale="47500" lnSpcReduction="20000"/>
          </a:bodyPr>
          <a:lstStyle/>
          <a:p>
            <a:pPr algn="just">
              <a:lnSpc>
                <a:spcPct val="170000"/>
              </a:lnSpc>
            </a:pPr>
            <a:r>
              <a:rPr lang="en-US" b="1" dirty="0"/>
              <a:t> </a:t>
            </a:r>
            <a:r>
              <a:rPr lang="en-US" sz="3800" b="1" dirty="0"/>
              <a:t>Section 115 G - Return of Income need not be filed </a:t>
            </a:r>
            <a:endParaRPr lang="en-US" sz="3800" b="1" dirty="0" smtClean="0"/>
          </a:p>
          <a:p>
            <a:pPr marL="400050" lvl="1" indent="0" algn="just">
              <a:lnSpc>
                <a:spcPct val="170000"/>
              </a:lnSpc>
              <a:buNone/>
            </a:pPr>
            <a:r>
              <a:rPr lang="en-US" sz="3800" dirty="0"/>
              <a:t>Return of Income need not be filed by NRI, if both the following 2 conditions are satisfied – </a:t>
            </a:r>
          </a:p>
          <a:p>
            <a:pPr marL="914400" lvl="1" indent="-514350" algn="just">
              <a:lnSpc>
                <a:spcPct val="170000"/>
              </a:lnSpc>
              <a:buAutoNum type="alphaLcPeriod"/>
            </a:pPr>
            <a:r>
              <a:rPr lang="en-US" sz="3800" dirty="0" smtClean="0"/>
              <a:t>NRI </a:t>
            </a:r>
            <a:r>
              <a:rPr lang="en-US" sz="3800" dirty="0"/>
              <a:t>has no other income taxable in India other than those incomes, which are referred to in section 115D, i.e. Investment Income and LTCG arising from transfer of Forex Assets. </a:t>
            </a:r>
            <a:endParaRPr lang="en-US" sz="3800" dirty="0" smtClean="0"/>
          </a:p>
          <a:p>
            <a:pPr marL="914400" lvl="1" indent="-514350" algn="just">
              <a:lnSpc>
                <a:spcPct val="170000"/>
              </a:lnSpc>
              <a:buAutoNum type="alphaLcPeriod"/>
            </a:pPr>
            <a:r>
              <a:rPr lang="en-US" sz="3800" dirty="0" smtClean="0"/>
              <a:t>Tax </a:t>
            </a:r>
            <a:r>
              <a:rPr lang="en-US" sz="3800" dirty="0"/>
              <a:t>deductible at Source from these incomes, has been correctly deducted at source</a:t>
            </a:r>
            <a:r>
              <a:rPr lang="en-US" sz="3800" dirty="0" smtClean="0"/>
              <a:t>.</a:t>
            </a:r>
            <a:endParaRPr lang="en-US" sz="3800" b="1" dirty="0" smtClean="0"/>
          </a:p>
          <a:p>
            <a:pPr algn="just">
              <a:lnSpc>
                <a:spcPct val="170000"/>
              </a:lnSpc>
            </a:pPr>
            <a:r>
              <a:rPr lang="en-US" sz="3800" b="1" dirty="0"/>
              <a:t>Section 115 I – Non Resident may opt out of </a:t>
            </a:r>
            <a:r>
              <a:rPr lang="en-US" sz="3800" b="1" dirty="0" smtClean="0"/>
              <a:t>Chapter XII-A</a:t>
            </a:r>
            <a:endParaRPr lang="en-US" sz="3800" b="1" dirty="0"/>
          </a:p>
          <a:p>
            <a:pPr marL="914400" lvl="1" indent="-514350" algn="just">
              <a:lnSpc>
                <a:spcPct val="170000"/>
              </a:lnSpc>
              <a:buFont typeface="+mj-lt"/>
              <a:buAutoNum type="alphaLcPeriod"/>
            </a:pPr>
            <a:r>
              <a:rPr lang="en-US" sz="3800" dirty="0" smtClean="0"/>
              <a:t>Till </a:t>
            </a:r>
            <a:r>
              <a:rPr lang="en-US" sz="3800" dirty="0"/>
              <a:t>the time, the </a:t>
            </a:r>
            <a:r>
              <a:rPr lang="en-US" sz="3800" dirty="0" err="1"/>
              <a:t>assessee</a:t>
            </a:r>
            <a:r>
              <a:rPr lang="en-US" sz="3800" dirty="0"/>
              <a:t> is Non-Resident, by default the special provision of Chapter XII </a:t>
            </a:r>
            <a:r>
              <a:rPr lang="en-US" sz="3800" dirty="0" smtClean="0"/>
              <a:t>A   shall apply </a:t>
            </a:r>
            <a:r>
              <a:rPr lang="en-US" sz="3800" dirty="0"/>
              <a:t>to him. </a:t>
            </a:r>
            <a:endParaRPr lang="en-US" sz="3800" dirty="0" smtClean="0"/>
          </a:p>
          <a:p>
            <a:pPr marL="914400" lvl="1" indent="-514350" algn="just">
              <a:lnSpc>
                <a:spcPct val="170000"/>
              </a:lnSpc>
              <a:buFont typeface="+mj-lt"/>
              <a:buAutoNum type="alphaLcPeriod"/>
            </a:pPr>
            <a:r>
              <a:rPr lang="en-US" sz="3800" dirty="0" smtClean="0"/>
              <a:t>However</a:t>
            </a:r>
            <a:r>
              <a:rPr lang="en-US" sz="3800" dirty="0"/>
              <a:t>, if normal provision of the Income Tax Act, 1961 are found to be more beneficial as </a:t>
            </a:r>
            <a:r>
              <a:rPr lang="en-US" sz="3800" dirty="0" smtClean="0"/>
              <a:t>compared </a:t>
            </a:r>
            <a:r>
              <a:rPr lang="en-US" sz="3800" dirty="0"/>
              <a:t>to the special provisions of this chapter, then </a:t>
            </a:r>
            <a:r>
              <a:rPr lang="en-US" sz="3800" dirty="0" err="1"/>
              <a:t>assessee</a:t>
            </a:r>
            <a:r>
              <a:rPr lang="en-US" sz="3800" dirty="0"/>
              <a:t> can opt for normal </a:t>
            </a:r>
            <a:r>
              <a:rPr lang="en-US" sz="3800" dirty="0" smtClean="0"/>
              <a:t>provision by way </a:t>
            </a:r>
            <a:r>
              <a:rPr lang="en-US" sz="3800" dirty="0"/>
              <a:t>of filing his ROI along with an application addressed to A.O., opting for normal provisions. </a:t>
            </a:r>
            <a:endParaRPr lang="en-IN" sz="3800" dirty="0"/>
          </a:p>
        </p:txBody>
      </p:sp>
      <p:sp>
        <p:nvSpPr>
          <p:cNvPr id="6" name="Rectangle 5"/>
          <p:cNvSpPr/>
          <p:nvPr/>
        </p:nvSpPr>
        <p:spPr>
          <a:xfrm>
            <a:off x="5613669" y="1331259"/>
            <a:ext cx="184730" cy="369332"/>
          </a:xfrm>
          <a:prstGeom prst="rect">
            <a:avLst/>
          </a:prstGeom>
        </p:spPr>
        <p:txBody>
          <a:bodyPr wrap="none">
            <a:spAutoFit/>
          </a:bodyPr>
          <a:lstStyle/>
          <a:p>
            <a:pPr algn="ctr"/>
            <a:endParaRPr lang="en-GB" b="1" dirty="0"/>
          </a:p>
        </p:txBody>
      </p:sp>
    </p:spTree>
    <p:extLst>
      <p:ext uri="{BB962C8B-B14F-4D97-AF65-F5344CB8AC3E}">
        <p14:creationId xmlns:p14="http://schemas.microsoft.com/office/powerpoint/2010/main" val="26312238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97345" y="236039"/>
            <a:ext cx="8911687" cy="781392"/>
          </a:xfrm>
        </p:spPr>
        <p:txBody>
          <a:bodyPr/>
          <a:lstStyle/>
          <a:p>
            <a:r>
              <a:rPr lang="en-IN" dirty="0" smtClean="0"/>
              <a:t>Few Exempt Income for non residents</a:t>
            </a:r>
            <a:endParaRPr lang="en-IN" dirty="0"/>
          </a:p>
        </p:txBody>
      </p:sp>
      <p:sp>
        <p:nvSpPr>
          <p:cNvPr id="3" name="Content Placeholder 2"/>
          <p:cNvSpPr>
            <a:spLocks noGrp="1"/>
          </p:cNvSpPr>
          <p:nvPr>
            <p:ph idx="1"/>
          </p:nvPr>
        </p:nvSpPr>
        <p:spPr>
          <a:xfrm>
            <a:off x="1640541" y="1331259"/>
            <a:ext cx="9864071" cy="4579963"/>
          </a:xfrm>
        </p:spPr>
        <p:txBody>
          <a:bodyPr/>
          <a:lstStyle/>
          <a:p>
            <a:pPr algn="just"/>
            <a:r>
              <a:rPr lang="en-US" dirty="0" smtClean="0"/>
              <a:t> </a:t>
            </a:r>
            <a:endParaRPr lang="en-IN" dirty="0"/>
          </a:p>
        </p:txBody>
      </p:sp>
      <p:graphicFrame>
        <p:nvGraphicFramePr>
          <p:cNvPr id="5" name="Table 4"/>
          <p:cNvGraphicFramePr>
            <a:graphicFrameLocks noGrp="1"/>
          </p:cNvGraphicFramePr>
          <p:nvPr>
            <p:extLst>
              <p:ext uri="{D42A27DB-BD31-4B8C-83A1-F6EECF244321}">
                <p14:modId xmlns:p14="http://schemas.microsoft.com/office/powerpoint/2010/main" val="1562214399"/>
              </p:ext>
            </p:extLst>
          </p:nvPr>
        </p:nvGraphicFramePr>
        <p:xfrm>
          <a:off x="1060601" y="953037"/>
          <a:ext cx="10273554" cy="5948680"/>
        </p:xfrm>
        <a:graphic>
          <a:graphicData uri="http://schemas.openxmlformats.org/drawingml/2006/table">
            <a:tbl>
              <a:tblPr firstRow="1" bandRow="1">
                <a:tableStyleId>{5C22544A-7EE6-4342-B048-85BDC9FD1C3A}</a:tableStyleId>
              </a:tblPr>
              <a:tblGrid>
                <a:gridCol w="1296233"/>
                <a:gridCol w="8977321"/>
              </a:tblGrid>
              <a:tr h="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Section</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Nature of Income</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10(4)(</a:t>
                      </a:r>
                      <a:r>
                        <a:rPr lang="en-US" sz="1800" kern="1200" dirty="0" err="1" smtClean="0">
                          <a:solidFill>
                            <a:schemeClr val="tx1"/>
                          </a:solidFill>
                          <a:effectLst/>
                          <a:latin typeface="Cambria" panose="02040503050406030204" pitchFamily="18" charset="0"/>
                          <a:ea typeface="Cambria" panose="02040503050406030204" pitchFamily="18" charset="0"/>
                          <a:cs typeface="+mn-cs"/>
                        </a:rPr>
                        <a:t>i</a:t>
                      </a:r>
                      <a:r>
                        <a:rPr lang="en-US" sz="1800" kern="1200" dirty="0" smtClean="0">
                          <a:solidFill>
                            <a:schemeClr val="tx1"/>
                          </a:solidFill>
                          <a:effectLst/>
                          <a:latin typeface="Cambria" panose="02040503050406030204" pitchFamily="18" charset="0"/>
                          <a:ea typeface="Cambria" panose="02040503050406030204" pitchFamily="18" charset="0"/>
                          <a:cs typeface="+mn-cs"/>
                        </a:rPr>
                        <a:t>)</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Interest on bonds or securities notified before 01-06-2002 by the Central Government including premium on redemption of such bonds.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10(4)(ii)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Interest on money standing to the credit in a Non-resident (External) account in India.</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10(4B)</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Interest on notified savings certificates issued before 01-06-2002 by the Central Government and subscribed to in convertible foreign exchange.</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10(6)(ii)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Remuneration received by Foreign Diplomats/Consulate and their staff (Subject to conditions)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10(6)(vi)</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Remuneration received by non-Indian citizen as employee of a foreign enterprise for services rendered by him during his stay in India, if:</a:t>
                      </a:r>
                    </a:p>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a)  Foreign enterprise is not engaged in any trade or business in India</a:t>
                      </a:r>
                    </a:p>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b)  His stay in India does not exceed in aggregate a period of 90 days in such previous year</a:t>
                      </a:r>
                    </a:p>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c)  Such remuneration is not liable to be deducted from the income of employer chargeable under this Act</a:t>
                      </a:r>
                    </a:p>
                  </a:txBody>
                  <a:tcPr/>
                </a:tc>
              </a:tr>
              <a:tr h="370840">
                <a:tc>
                  <a:txBody>
                    <a:bodyPr/>
                    <a:lstStyle/>
                    <a:p>
                      <a:pPr marL="0" algn="just" defTabSz="457200" rtl="0" eaLnBrk="1" fontAlgn="b" latinLnBrk="0" hangingPunct="1"/>
                      <a:r>
                        <a:rPr lang="en-GB" sz="1800" kern="1200" dirty="0">
                          <a:solidFill>
                            <a:schemeClr val="tx1"/>
                          </a:solidFill>
                          <a:effectLst/>
                          <a:latin typeface="Cambria" panose="02040503050406030204" pitchFamily="18" charset="0"/>
                          <a:ea typeface="Cambria" panose="02040503050406030204" pitchFamily="18" charset="0"/>
                          <a:cs typeface="+mn-cs"/>
                        </a:rPr>
                        <a:t>10(6)(viii)</a:t>
                      </a:r>
                    </a:p>
                  </a:txBody>
                  <a:tcPr marL="76200" marR="76200" marT="76200" marB="76200"/>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Salary received by a non-resident, for services rendered in connection with his employment on a foreign ship if his total stay in India does not exceed 90 days in the previous year.</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800" kern="1200" dirty="0" smtClean="0">
                          <a:solidFill>
                            <a:schemeClr val="tx1"/>
                          </a:solidFill>
                          <a:effectLst/>
                          <a:latin typeface="Cambria" panose="02040503050406030204" pitchFamily="18" charset="0"/>
                          <a:ea typeface="Cambria" panose="02040503050406030204" pitchFamily="18" charset="0"/>
                          <a:cs typeface="+mn-cs"/>
                        </a:rPr>
                        <a:t>10(15)(</a:t>
                      </a:r>
                      <a:r>
                        <a:rPr lang="en-GB" sz="1800" kern="1200" dirty="0" err="1" smtClean="0">
                          <a:solidFill>
                            <a:schemeClr val="tx1"/>
                          </a:solidFill>
                          <a:effectLst/>
                          <a:latin typeface="Cambria" panose="02040503050406030204" pitchFamily="18" charset="0"/>
                          <a:ea typeface="Cambria" panose="02040503050406030204" pitchFamily="18" charset="0"/>
                          <a:cs typeface="+mn-cs"/>
                        </a:rPr>
                        <a:t>iid</a:t>
                      </a:r>
                      <a:r>
                        <a:rPr lang="en-GB" sz="1800" kern="1200" dirty="0" smtClean="0">
                          <a:solidFill>
                            <a:schemeClr val="tx1"/>
                          </a:solidFill>
                          <a:effectLst/>
                          <a:latin typeface="Cambria" panose="02040503050406030204" pitchFamily="18" charset="0"/>
                          <a:ea typeface="Cambria" panose="02040503050406030204" pitchFamily="18" charset="0"/>
                          <a:cs typeface="+mn-cs"/>
                        </a:rPr>
                        <a:t>)</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marL="76200" marR="76200" marT="76200" marB="76200"/>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Interest on notified bonds (notified prior to 01-06-2002) purchased in foreign exchange (subject to certain conditions)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3408965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5409" y="0"/>
            <a:ext cx="8911687" cy="811369"/>
          </a:xfrm>
        </p:spPr>
        <p:txBody>
          <a:bodyPr/>
          <a:lstStyle/>
          <a:p>
            <a:r>
              <a:rPr lang="en-IN" dirty="0"/>
              <a:t>Special Considerations</a:t>
            </a:r>
          </a:p>
        </p:txBody>
      </p:sp>
      <p:sp>
        <p:nvSpPr>
          <p:cNvPr id="3" name="Content Placeholder 2"/>
          <p:cNvSpPr>
            <a:spLocks noGrp="1"/>
          </p:cNvSpPr>
          <p:nvPr>
            <p:ph idx="1"/>
          </p:nvPr>
        </p:nvSpPr>
        <p:spPr>
          <a:xfrm>
            <a:off x="960508" y="656822"/>
            <a:ext cx="10106180" cy="4674093"/>
          </a:xfrm>
        </p:spPr>
        <p:txBody>
          <a:bodyPr>
            <a:noAutofit/>
          </a:bodyPr>
          <a:lstStyle/>
          <a:p>
            <a:pPr algn="just"/>
            <a:r>
              <a:rPr lang="en-IN" sz="2000" dirty="0" smtClean="0"/>
              <a:t>Merely having a PAN does not make it mandatory to file the return;</a:t>
            </a:r>
          </a:p>
          <a:p>
            <a:pPr algn="just"/>
            <a:r>
              <a:rPr lang="en-IN" sz="2000" dirty="0" smtClean="0"/>
              <a:t>Person having income which is less than the maximum amount not chargeable to tax can also file the return;</a:t>
            </a:r>
          </a:p>
          <a:p>
            <a:pPr algn="just"/>
            <a:r>
              <a:rPr lang="en-US" sz="2000" b="1" dirty="0" smtClean="0"/>
              <a:t>Quoting </a:t>
            </a:r>
            <a:r>
              <a:rPr lang="en-US" sz="2000" b="1" dirty="0"/>
              <a:t>of </a:t>
            </a:r>
            <a:r>
              <a:rPr lang="en-US" sz="2000" b="1" dirty="0" err="1"/>
              <a:t>Aadhar</a:t>
            </a:r>
            <a:r>
              <a:rPr lang="en-US" sz="2000" b="1" dirty="0"/>
              <a:t> card number not mandatory for NRIs in their return</a:t>
            </a:r>
            <a:r>
              <a:rPr lang="en-US" sz="2000" dirty="0"/>
              <a:t> </a:t>
            </a:r>
            <a:endParaRPr lang="en-US" sz="2000" dirty="0" smtClean="0"/>
          </a:p>
          <a:p>
            <a:pPr algn="just"/>
            <a:r>
              <a:rPr lang="en-US" sz="2000" b="1" dirty="0" smtClean="0"/>
              <a:t>Bank Account details.</a:t>
            </a:r>
          </a:p>
          <a:p>
            <a:pPr lvl="0" algn="just"/>
            <a:r>
              <a:rPr lang="en-US" sz="2000" dirty="0"/>
              <a:t>On 24 July, 2017, </a:t>
            </a:r>
            <a:r>
              <a:rPr lang="en-US" sz="2000" u="sng" dirty="0">
                <a:hlinkClick r:id="rId2"/>
              </a:rPr>
              <a:t>CBDT </a:t>
            </a:r>
            <a:r>
              <a:rPr lang="en-US" sz="2000" dirty="0"/>
              <a:t>clarified that non-residents who are not claiming refund  </a:t>
            </a:r>
          </a:p>
          <a:p>
            <a:pPr lvl="0" algn="just"/>
            <a:r>
              <a:rPr lang="en-US" sz="2000" dirty="0" smtClean="0"/>
              <a:t>And non-residents </a:t>
            </a:r>
            <a:r>
              <a:rPr lang="en-US" sz="2000" dirty="0"/>
              <a:t>who are claiming a refund but have a bank account in India are not required to furnish details of their foreign bank account in the return of income.</a:t>
            </a:r>
            <a:endParaRPr lang="en-GB" sz="2000" dirty="0"/>
          </a:p>
          <a:p>
            <a:pPr algn="just"/>
            <a:r>
              <a:rPr lang="en-US" sz="2000" dirty="0"/>
              <a:t>non-residents who are claiming income tax refund but do not have a bank account in India may furnish the details of one foreign bank account. Further, non-residents are not required to report their assets and financial interests outside India</a:t>
            </a:r>
            <a:endParaRPr lang="en-IN" sz="2000" dirty="0"/>
          </a:p>
        </p:txBody>
      </p:sp>
    </p:spTree>
    <p:extLst>
      <p:ext uri="{BB962C8B-B14F-4D97-AF65-F5344CB8AC3E}">
        <p14:creationId xmlns:p14="http://schemas.microsoft.com/office/powerpoint/2010/main" val="23037599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08287" y="138974"/>
            <a:ext cx="8911687" cy="1280890"/>
          </a:xfrm>
        </p:spPr>
        <p:txBody>
          <a:bodyPr/>
          <a:lstStyle/>
          <a:p>
            <a:r>
              <a:rPr lang="en-IN" dirty="0" smtClean="0"/>
              <a:t>Special Considerations</a:t>
            </a:r>
            <a:endParaRPr lang="en-IN" dirty="0"/>
          </a:p>
        </p:txBody>
      </p:sp>
      <p:sp>
        <p:nvSpPr>
          <p:cNvPr id="3" name="Content Placeholder 2"/>
          <p:cNvSpPr>
            <a:spLocks noGrp="1"/>
          </p:cNvSpPr>
          <p:nvPr>
            <p:ph idx="1"/>
          </p:nvPr>
        </p:nvSpPr>
        <p:spPr>
          <a:xfrm>
            <a:off x="1107605" y="1172734"/>
            <a:ext cx="8915400" cy="4674093"/>
          </a:xfrm>
        </p:spPr>
        <p:txBody>
          <a:bodyPr>
            <a:normAutofit/>
          </a:bodyPr>
          <a:lstStyle/>
          <a:p>
            <a:pPr algn="just"/>
            <a:r>
              <a:rPr lang="en-IN" dirty="0" smtClean="0"/>
              <a:t>Non residents need not disclose the assets in tax returns</a:t>
            </a:r>
            <a:endParaRPr lang="en-IN" b="1" dirty="0"/>
          </a:p>
          <a:p>
            <a:pPr algn="just"/>
            <a:r>
              <a:rPr lang="en-IN" b="1" dirty="0" smtClean="0"/>
              <a:t>Verification of ITR</a:t>
            </a:r>
          </a:p>
          <a:p>
            <a:pPr marL="857250" lvl="1" indent="-457200" algn="just">
              <a:buFont typeface="+mj-lt"/>
              <a:buAutoNum type="alphaLcPeriod"/>
            </a:pPr>
            <a:r>
              <a:rPr lang="en-US" dirty="0" smtClean="0"/>
              <a:t>Director or managing Director</a:t>
            </a:r>
          </a:p>
          <a:p>
            <a:pPr marL="857250" lvl="1" indent="-457200" algn="just">
              <a:buFont typeface="+mj-lt"/>
              <a:buAutoNum type="alphaLcPeriod"/>
            </a:pPr>
            <a:r>
              <a:rPr lang="en-US" dirty="0" smtClean="0"/>
              <a:t>Foreign company returns may </a:t>
            </a:r>
            <a:r>
              <a:rPr lang="en-US" dirty="0"/>
              <a:t>be verified by a person who holds a valid power of attorney from such company to do so, which shall be attached to the </a:t>
            </a:r>
            <a:r>
              <a:rPr lang="en-US" dirty="0" smtClean="0"/>
              <a:t>return.</a:t>
            </a:r>
          </a:p>
          <a:p>
            <a:pPr>
              <a:buFont typeface="Wingdings" panose="05000000000000000000" pitchFamily="2" charset="2"/>
              <a:buChar char="§"/>
            </a:pPr>
            <a:endParaRPr lang="en-US" dirty="0" smtClean="0"/>
          </a:p>
          <a:p>
            <a:pPr marL="0" indent="0">
              <a:buNone/>
            </a:pPr>
            <a:r>
              <a:rPr lang="en-US" dirty="0" smtClean="0"/>
              <a:t> </a:t>
            </a:r>
            <a:endParaRPr lang="en-IN" b="1" dirty="0"/>
          </a:p>
        </p:txBody>
      </p:sp>
    </p:spTree>
    <p:extLst>
      <p:ext uri="{BB962C8B-B14F-4D97-AF65-F5344CB8AC3E}">
        <p14:creationId xmlns:p14="http://schemas.microsoft.com/office/powerpoint/2010/main" val="66179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56771" y="435188"/>
            <a:ext cx="8911687" cy="1280890"/>
          </a:xfrm>
        </p:spPr>
        <p:txBody>
          <a:bodyPr/>
          <a:lstStyle/>
          <a:p>
            <a:r>
              <a:rPr lang="en-IN" dirty="0" smtClean="0"/>
              <a:t>POEM applicability</a:t>
            </a:r>
            <a:endParaRPr lang="en-IN" dirty="0"/>
          </a:p>
        </p:txBody>
      </p:sp>
      <p:sp>
        <p:nvSpPr>
          <p:cNvPr id="3" name="Content Placeholder 2"/>
          <p:cNvSpPr>
            <a:spLocks noGrp="1"/>
          </p:cNvSpPr>
          <p:nvPr>
            <p:ph idx="1"/>
          </p:nvPr>
        </p:nvSpPr>
        <p:spPr>
          <a:xfrm>
            <a:off x="956771" y="1316108"/>
            <a:ext cx="9309847" cy="5541892"/>
          </a:xfrm>
        </p:spPr>
        <p:txBody>
          <a:bodyPr>
            <a:normAutofit fontScale="40000" lnSpcReduction="20000"/>
          </a:bodyPr>
          <a:lstStyle/>
          <a:p>
            <a:pPr marL="0" indent="0">
              <a:buNone/>
            </a:pPr>
            <a:endParaRPr lang="en-US" b="1" dirty="0" smtClean="0">
              <a:hlinkClick r:id="rId2"/>
            </a:endParaRPr>
          </a:p>
          <a:p>
            <a:pPr marL="0" indent="0" algn="just">
              <a:lnSpc>
                <a:spcPct val="170000"/>
              </a:lnSpc>
              <a:buNone/>
            </a:pPr>
            <a:r>
              <a:rPr lang="en-US" sz="4500" b="1" dirty="0" smtClean="0">
                <a:hlinkClick r:id="rId2"/>
              </a:rPr>
              <a:t>Circular </a:t>
            </a:r>
            <a:r>
              <a:rPr lang="en-US" sz="4500" b="1" dirty="0">
                <a:hlinkClick r:id="rId2"/>
              </a:rPr>
              <a:t>No. 06 of 2017, dated 24 January 2017</a:t>
            </a:r>
            <a:r>
              <a:rPr lang="en-US" sz="4500" dirty="0" smtClean="0"/>
              <a:t>, lays down </a:t>
            </a:r>
            <a:r>
              <a:rPr lang="en-US" sz="4500" b="1" dirty="0"/>
              <a:t>g</a:t>
            </a:r>
            <a:r>
              <a:rPr lang="en-US" sz="4500" b="1" dirty="0" smtClean="0"/>
              <a:t>uiding </a:t>
            </a:r>
            <a:r>
              <a:rPr lang="en-US" sz="4500" b="1" dirty="0"/>
              <a:t>Principles for determination of Place of Effective Management (POEM) of a </a:t>
            </a:r>
            <a:r>
              <a:rPr lang="en-US" sz="4500" b="1" dirty="0" smtClean="0"/>
              <a:t>Company:</a:t>
            </a:r>
          </a:p>
          <a:p>
            <a:pPr marL="0" indent="0" algn="just">
              <a:lnSpc>
                <a:spcPct val="170000"/>
              </a:lnSpc>
              <a:buNone/>
            </a:pPr>
            <a:endParaRPr lang="en-US" sz="4500" dirty="0" smtClean="0"/>
          </a:p>
          <a:p>
            <a:pPr marL="0" indent="0" algn="just">
              <a:lnSpc>
                <a:spcPct val="170000"/>
              </a:lnSpc>
              <a:buNone/>
            </a:pPr>
            <a:r>
              <a:rPr lang="en-US" sz="4500" dirty="0" smtClean="0"/>
              <a:t>Active </a:t>
            </a:r>
            <a:r>
              <a:rPr lang="en-US" sz="4500" dirty="0"/>
              <a:t>Business Outside India (ABOI Test</a:t>
            </a:r>
            <a:r>
              <a:rPr lang="en-US" sz="4500" dirty="0" smtClean="0"/>
              <a:t>)</a:t>
            </a:r>
          </a:p>
          <a:p>
            <a:pPr algn="just">
              <a:lnSpc>
                <a:spcPct val="170000"/>
              </a:lnSpc>
            </a:pPr>
            <a:r>
              <a:rPr lang="en-US" sz="4500" dirty="0" smtClean="0"/>
              <a:t>Company </a:t>
            </a:r>
            <a:r>
              <a:rPr lang="en-US" sz="4500" dirty="0"/>
              <a:t>shall be said to be engaged in </a:t>
            </a:r>
            <a:r>
              <a:rPr lang="en-US" sz="4500" b="1" dirty="0"/>
              <a:t>“active business outside India”</a:t>
            </a:r>
            <a:r>
              <a:rPr lang="en-US" sz="4500" dirty="0"/>
              <a:t> if the passive income is not more than 50% of its total income; and</a:t>
            </a:r>
          </a:p>
          <a:p>
            <a:pPr algn="just">
              <a:lnSpc>
                <a:spcPct val="170000"/>
              </a:lnSpc>
            </a:pPr>
            <a:r>
              <a:rPr lang="en-US" sz="4500" dirty="0"/>
              <a:t>(</a:t>
            </a:r>
            <a:r>
              <a:rPr lang="en-US" sz="4500" dirty="0" err="1"/>
              <a:t>i</a:t>
            </a:r>
            <a:r>
              <a:rPr lang="en-US" sz="4500" dirty="0"/>
              <a:t>) less than 50% of its total assets are situated in India; and</a:t>
            </a:r>
          </a:p>
          <a:p>
            <a:pPr algn="just">
              <a:lnSpc>
                <a:spcPct val="170000"/>
              </a:lnSpc>
            </a:pPr>
            <a:r>
              <a:rPr lang="en-US" sz="4500" dirty="0"/>
              <a:t>(ii) less than 50% of total number </a:t>
            </a:r>
            <a:r>
              <a:rPr lang="en-US" sz="4500" dirty="0" smtClean="0"/>
              <a:t>of </a:t>
            </a:r>
            <a:r>
              <a:rPr lang="en-US" sz="4500" dirty="0"/>
              <a:t>employees are situated in India or are resident in India; and</a:t>
            </a:r>
          </a:p>
          <a:p>
            <a:pPr algn="just">
              <a:lnSpc>
                <a:spcPct val="170000"/>
              </a:lnSpc>
            </a:pPr>
            <a:r>
              <a:rPr lang="en-US" sz="4500" dirty="0"/>
              <a:t>(iii) the payroll expenses incurred on such employees is less than 50% of its total payroll expenditure.</a:t>
            </a:r>
          </a:p>
          <a:p>
            <a:pPr marL="0" indent="0">
              <a:buNone/>
            </a:pPr>
            <a:endParaRPr lang="en-US" sz="3300" b="1" dirty="0" smtClean="0"/>
          </a:p>
          <a:p>
            <a:endParaRPr lang="en-US" dirty="0"/>
          </a:p>
          <a:p>
            <a:pPr marL="0" indent="0">
              <a:buNone/>
            </a:pPr>
            <a:r>
              <a:rPr lang="en-US" dirty="0" smtClean="0"/>
              <a:t> </a:t>
            </a:r>
            <a:endParaRPr lang="en-IN" dirty="0"/>
          </a:p>
        </p:txBody>
      </p:sp>
    </p:spTree>
    <p:extLst>
      <p:ext uri="{BB962C8B-B14F-4D97-AF65-F5344CB8AC3E}">
        <p14:creationId xmlns:p14="http://schemas.microsoft.com/office/powerpoint/2010/main" val="30531947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97758" y="399246"/>
            <a:ext cx="8915400" cy="1265318"/>
          </a:xfrm>
        </p:spPr>
        <p:txBody>
          <a:bodyPr/>
          <a:lstStyle/>
          <a:p>
            <a:r>
              <a:rPr lang="en-IN" dirty="0" smtClean="0"/>
              <a:t>ITR FOR PROJECT OFFICE</a:t>
            </a:r>
            <a:endParaRPr lang="en-IN" dirty="0"/>
          </a:p>
        </p:txBody>
      </p:sp>
      <p:sp>
        <p:nvSpPr>
          <p:cNvPr id="3" name="Content Placeholder 2"/>
          <p:cNvSpPr>
            <a:spLocks noGrp="1"/>
          </p:cNvSpPr>
          <p:nvPr>
            <p:ph idx="1"/>
          </p:nvPr>
        </p:nvSpPr>
        <p:spPr>
          <a:xfrm>
            <a:off x="1197758" y="1180470"/>
            <a:ext cx="9492654" cy="4870706"/>
          </a:xfrm>
        </p:spPr>
        <p:txBody>
          <a:bodyPr>
            <a:normAutofit fontScale="92500"/>
          </a:bodyPr>
          <a:lstStyle/>
          <a:p>
            <a:r>
              <a:rPr lang="en-IN" dirty="0"/>
              <a:t>It should be a full fledged ITR;</a:t>
            </a:r>
          </a:p>
          <a:p>
            <a:r>
              <a:rPr lang="en-IN" dirty="0"/>
              <a:t>Project office accounts has to be audited under the Companies Act also;</a:t>
            </a:r>
          </a:p>
          <a:p>
            <a:r>
              <a:rPr lang="en-IN" dirty="0"/>
              <a:t>MAT provisions are also applicable to the Branch;</a:t>
            </a:r>
          </a:p>
          <a:p>
            <a:r>
              <a:rPr lang="en-IN" dirty="0"/>
              <a:t>Head office expenses Sec 44C- 5% of the adjusted total income. This poses lot of difficulties. Even reimbursement of expenses incurred by HO may become a challenge. </a:t>
            </a:r>
          </a:p>
          <a:p>
            <a:r>
              <a:rPr lang="en-IN" dirty="0"/>
              <a:t>Under Rule 10, it may be possible to get the income estimated by the AO as a percentage of turnover. However, all TDS compliances would have to be done</a:t>
            </a:r>
            <a:endParaRPr lang="en-IN" dirty="0" smtClean="0"/>
          </a:p>
          <a:p>
            <a:endParaRPr lang="en-IN" dirty="0"/>
          </a:p>
        </p:txBody>
      </p:sp>
    </p:spTree>
    <p:extLst>
      <p:ext uri="{BB962C8B-B14F-4D97-AF65-F5344CB8AC3E}">
        <p14:creationId xmlns:p14="http://schemas.microsoft.com/office/powerpoint/2010/main" val="414473275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14349" y="383673"/>
            <a:ext cx="8911687" cy="1280890"/>
          </a:xfrm>
        </p:spPr>
        <p:txBody>
          <a:bodyPr/>
          <a:lstStyle/>
          <a:p>
            <a:r>
              <a:rPr lang="en-IN" dirty="0" smtClean="0"/>
              <a:t>Filing of returns for expats</a:t>
            </a:r>
            <a:endParaRPr lang="en-IN" dirty="0"/>
          </a:p>
        </p:txBody>
      </p:sp>
      <p:sp>
        <p:nvSpPr>
          <p:cNvPr id="3" name="Content Placeholder 2"/>
          <p:cNvSpPr>
            <a:spLocks noGrp="1"/>
          </p:cNvSpPr>
          <p:nvPr>
            <p:ph idx="1"/>
          </p:nvPr>
        </p:nvSpPr>
        <p:spPr>
          <a:xfrm>
            <a:off x="1321409" y="1362129"/>
            <a:ext cx="9796836" cy="5217459"/>
          </a:xfrm>
        </p:spPr>
        <p:txBody>
          <a:bodyPr>
            <a:normAutofit fontScale="92500" lnSpcReduction="20000"/>
          </a:bodyPr>
          <a:lstStyle/>
          <a:p>
            <a:r>
              <a:rPr lang="en-US" dirty="0"/>
              <a:t>Since, the taxability of salary of an expatriate employee would depend upon </a:t>
            </a:r>
            <a:r>
              <a:rPr lang="en-US" dirty="0" smtClean="0"/>
              <a:t>his residential </a:t>
            </a:r>
            <a:r>
              <a:rPr lang="en-US" dirty="0"/>
              <a:t>status, determining his residential status not only under the Act </a:t>
            </a:r>
            <a:r>
              <a:rPr lang="en-US" dirty="0" smtClean="0"/>
              <a:t>but under </a:t>
            </a:r>
            <a:r>
              <a:rPr lang="en-US" dirty="0"/>
              <a:t>the DTAA as well is of vital importance. For this following tie breaker clauses needs to be </a:t>
            </a:r>
            <a:r>
              <a:rPr lang="en-US" dirty="0" smtClean="0"/>
              <a:t>applied</a:t>
            </a:r>
            <a:endParaRPr lang="en-US" dirty="0"/>
          </a:p>
          <a:p>
            <a:pPr marL="914400" lvl="1" indent="-514350">
              <a:buFont typeface="+mj-lt"/>
              <a:buAutoNum type="romanLcPeriod"/>
            </a:pPr>
            <a:r>
              <a:rPr lang="en-US" dirty="0"/>
              <a:t>Availability of a Permanent home .</a:t>
            </a:r>
          </a:p>
          <a:p>
            <a:pPr marL="914400" lvl="1" indent="-514350">
              <a:buFont typeface="+mj-lt"/>
              <a:buAutoNum type="romanLcPeriod"/>
            </a:pPr>
            <a:r>
              <a:rPr lang="en-GB" dirty="0"/>
              <a:t>Habitual Abode</a:t>
            </a:r>
          </a:p>
          <a:p>
            <a:pPr marL="914400" lvl="1" indent="-514350">
              <a:buFont typeface="+mj-lt"/>
              <a:buAutoNum type="romanLcPeriod"/>
            </a:pPr>
            <a:r>
              <a:rPr lang="en-GB" dirty="0"/>
              <a:t>Nationality</a:t>
            </a:r>
          </a:p>
          <a:p>
            <a:pPr marL="914400" lvl="1" indent="-514350">
              <a:buFont typeface="+mj-lt"/>
              <a:buAutoNum type="romanLcPeriod"/>
            </a:pPr>
            <a:r>
              <a:rPr lang="en-GB" dirty="0"/>
              <a:t>Mutual Agreement Procedure</a:t>
            </a:r>
          </a:p>
          <a:p>
            <a:r>
              <a:rPr lang="en-US" dirty="0"/>
              <a:t>To be determined on a case to case basis based on the facts of the case</a:t>
            </a:r>
          </a:p>
          <a:p>
            <a:r>
              <a:rPr lang="en-US" dirty="0"/>
              <a:t>The onus to prove the existence of permanent home to the assessing officer is on the </a:t>
            </a:r>
            <a:r>
              <a:rPr lang="en-US" dirty="0" err="1"/>
              <a:t>assessee</a:t>
            </a:r>
            <a:endParaRPr lang="en-IN" dirty="0"/>
          </a:p>
          <a:p>
            <a:endParaRPr lang="en-IN" dirty="0" smtClean="0"/>
          </a:p>
          <a:p>
            <a:endParaRPr lang="en-IN" dirty="0"/>
          </a:p>
        </p:txBody>
      </p:sp>
    </p:spTree>
    <p:extLst>
      <p:ext uri="{BB962C8B-B14F-4D97-AF65-F5344CB8AC3E}">
        <p14:creationId xmlns:p14="http://schemas.microsoft.com/office/powerpoint/2010/main" val="12185110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8591" y="171391"/>
            <a:ext cx="8911687" cy="730130"/>
          </a:xfrm>
        </p:spPr>
        <p:txBody>
          <a:bodyPr/>
          <a:lstStyle/>
          <a:p>
            <a:r>
              <a:rPr lang="en-IN" dirty="0" smtClean="0"/>
              <a:t>CBCR and Master file reporting</a:t>
            </a:r>
            <a:endParaRPr lang="en-IN" dirty="0"/>
          </a:p>
        </p:txBody>
      </p:sp>
      <p:sp>
        <p:nvSpPr>
          <p:cNvPr id="3" name="Content Placeholder 2"/>
          <p:cNvSpPr>
            <a:spLocks noGrp="1"/>
          </p:cNvSpPr>
          <p:nvPr>
            <p:ph idx="1"/>
          </p:nvPr>
        </p:nvSpPr>
        <p:spPr>
          <a:xfrm>
            <a:off x="1115052" y="901521"/>
            <a:ext cx="9684661" cy="5705341"/>
          </a:xfrm>
        </p:spPr>
        <p:txBody>
          <a:bodyPr>
            <a:noAutofit/>
          </a:bodyPr>
          <a:lstStyle/>
          <a:p>
            <a:pPr algn="just"/>
            <a:r>
              <a:rPr lang="en-US" sz="1700" dirty="0" smtClean="0"/>
              <a:t>In keeping with India’s commitment to implement the recommendations of 2015 Final Report on Action 13, titled “Transfer Pricing Documentation and Country-by Country Reporting”, identified under the OECD Base Erosion and Profit Shifting (BEPS) Project, Sec 286 of the Income-tax Act, 1961 (‘the Act’) was inserted vide Finance Act, 2016, providing for furnishing of a Country-by Country report (</a:t>
            </a:r>
            <a:r>
              <a:rPr lang="en-US" sz="1700" dirty="0" err="1" smtClean="0"/>
              <a:t>CbCR</a:t>
            </a:r>
            <a:r>
              <a:rPr lang="en-US" sz="1700" dirty="0" smtClean="0"/>
              <a:t>) in respect of an international group by its constituent or parent entity. Section 92D of the Act was also amended vide Finance Act, 2016 to provide for keeping and maintaining of Master File by every constituent entity of an international group, which was to be furnished as per rules prescribed in this regard. </a:t>
            </a:r>
          </a:p>
          <a:p>
            <a:pPr algn="just"/>
            <a:r>
              <a:rPr lang="en-US" sz="1700" b="1" i="1" dirty="0" smtClean="0"/>
              <a:t>CBDT in October 2017, released the Final Rules inserting Rules 10DA and 10DB and Forms 3CEAA to 3CEAE in the Income-tax Rules, 1962 (‘the Rules’), laying down the guidelines for maintaining and furnishing of transfer pricing documentation in the Master File and </a:t>
            </a:r>
            <a:r>
              <a:rPr lang="en-US" sz="1700" b="1" i="1" dirty="0" err="1" smtClean="0"/>
              <a:t>CbCR</a:t>
            </a:r>
            <a:r>
              <a:rPr lang="en-US" sz="1700" b="1" i="1" dirty="0" smtClean="0"/>
              <a:t>. </a:t>
            </a:r>
            <a:endParaRPr lang="en-US" sz="1700" dirty="0"/>
          </a:p>
          <a:p>
            <a:pPr algn="just"/>
            <a:r>
              <a:rPr lang="en-US" sz="1700" b="1" u="sng" dirty="0" smtClean="0"/>
              <a:t>CBCR Applicability:</a:t>
            </a:r>
          </a:p>
          <a:p>
            <a:pPr marL="400050" lvl="1" indent="0" algn="just">
              <a:buNone/>
            </a:pPr>
            <a:r>
              <a:rPr lang="en-US" sz="1700" dirty="0" smtClean="0"/>
              <a:t>Where  the total consolidated  group revenue  of the international  group,  as reflected  in the consolidated  financial 	statement exceeds Rs.5,500 Crores, on the last day of the accounting  year preceding the accounting year.</a:t>
            </a:r>
            <a:endParaRPr lang="en-IN" sz="1700" dirty="0" smtClean="0"/>
          </a:p>
          <a:p>
            <a:endParaRPr lang="en-IN" sz="1700" dirty="0"/>
          </a:p>
        </p:txBody>
      </p:sp>
    </p:spTree>
    <p:extLst>
      <p:ext uri="{BB962C8B-B14F-4D97-AF65-F5344CB8AC3E}">
        <p14:creationId xmlns:p14="http://schemas.microsoft.com/office/powerpoint/2010/main" val="415239917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52985" y="216247"/>
            <a:ext cx="8911687" cy="672395"/>
          </a:xfrm>
        </p:spPr>
        <p:txBody>
          <a:bodyPr/>
          <a:lstStyle/>
          <a:p>
            <a:r>
              <a:rPr lang="en-IN" dirty="0" smtClean="0"/>
              <a:t>CBCR and Master file reporting</a:t>
            </a:r>
            <a:endParaRPr lang="en-IN" dirty="0"/>
          </a:p>
        </p:txBody>
      </p:sp>
      <p:sp>
        <p:nvSpPr>
          <p:cNvPr id="3" name="Content Placeholder 2"/>
          <p:cNvSpPr>
            <a:spLocks noGrp="1"/>
          </p:cNvSpPr>
          <p:nvPr>
            <p:ph idx="1"/>
          </p:nvPr>
        </p:nvSpPr>
        <p:spPr>
          <a:xfrm>
            <a:off x="1260750" y="888642"/>
            <a:ext cx="9796836" cy="5217459"/>
          </a:xfrm>
        </p:spPr>
        <p:txBody>
          <a:bodyPr>
            <a:normAutofit/>
          </a:bodyPr>
          <a:lstStyle/>
          <a:p>
            <a:pPr marL="0" indent="0">
              <a:buNone/>
            </a:pPr>
            <a:r>
              <a:rPr lang="en-IN" sz="1600" b="1" dirty="0" smtClean="0"/>
              <a:t>Master file Reporting:</a:t>
            </a:r>
          </a:p>
          <a:p>
            <a:pPr marL="0" indent="0">
              <a:buNone/>
            </a:pPr>
            <a:r>
              <a:rPr lang="en-IN" sz="1600" b="1" dirty="0"/>
              <a:t>	</a:t>
            </a:r>
            <a:endParaRPr lang="en-IN" sz="1600" b="1" dirty="0" smtClean="0"/>
          </a:p>
        </p:txBody>
      </p:sp>
      <p:graphicFrame>
        <p:nvGraphicFramePr>
          <p:cNvPr id="4" name="Table 3"/>
          <p:cNvGraphicFramePr>
            <a:graphicFrameLocks noGrp="1"/>
          </p:cNvGraphicFramePr>
          <p:nvPr>
            <p:extLst>
              <p:ext uri="{D42A27DB-BD31-4B8C-83A1-F6EECF244321}">
                <p14:modId xmlns:p14="http://schemas.microsoft.com/office/powerpoint/2010/main" val="1258770451"/>
              </p:ext>
            </p:extLst>
          </p:nvPr>
        </p:nvGraphicFramePr>
        <p:xfrm>
          <a:off x="1385804" y="1443937"/>
          <a:ext cx="9318812" cy="3134360"/>
        </p:xfrm>
        <a:graphic>
          <a:graphicData uri="http://schemas.openxmlformats.org/drawingml/2006/table">
            <a:tbl>
              <a:tblPr firstRow="1" bandRow="1">
                <a:tableStyleId>{5C22544A-7EE6-4342-B048-85BDC9FD1C3A}</a:tableStyleId>
              </a:tblPr>
              <a:tblGrid>
                <a:gridCol w="7616528"/>
                <a:gridCol w="1702284"/>
              </a:tblGrid>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Particulars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Thresholds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Consolidated group revenue of the international group for accounting year exceeds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INR 500 Cr</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and </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the aggregate value of international transactions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during the accounting year, as per the books of accounts, exceeds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Rs 50 Cr</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or</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US" sz="1800" kern="1200" dirty="0" smtClean="0">
                          <a:solidFill>
                            <a:schemeClr val="tx1"/>
                          </a:solidFill>
                          <a:effectLst/>
                          <a:latin typeface="Cambria" panose="02040503050406030204" pitchFamily="18" charset="0"/>
                          <a:ea typeface="Cambria" panose="02040503050406030204" pitchFamily="18" charset="0"/>
                          <a:cs typeface="+mn-cs"/>
                        </a:rPr>
                        <a:t>in respect of purchase, sale, transfer, lease or use of intangible property during the accounting year, as per the books of accounts, exceeds</a:t>
                      </a:r>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lvl="0" indent="0" algn="just" defTabSz="457200" rtl="0" eaLnBrk="1" fontAlgn="b" latinLnBrk="0" hangingPunct="1">
                        <a:lnSpc>
                          <a:spcPct val="100000"/>
                        </a:lnSpc>
                        <a:spcBef>
                          <a:spcPts val="0"/>
                        </a:spcBef>
                        <a:spcAft>
                          <a:spcPts val="0"/>
                        </a:spcAft>
                        <a:buClrTx/>
                        <a:buSzTx/>
                        <a:buFontTx/>
                        <a:buNone/>
                        <a:tabLst/>
                        <a:defRPr/>
                      </a:pPr>
                      <a:r>
                        <a:rPr lang="en-US" sz="1800" kern="1200" dirty="0" smtClean="0">
                          <a:solidFill>
                            <a:schemeClr val="tx1"/>
                          </a:solidFill>
                          <a:effectLst/>
                          <a:latin typeface="Cambria" panose="02040503050406030204" pitchFamily="18" charset="0"/>
                          <a:ea typeface="Cambria" panose="02040503050406030204" pitchFamily="18" charset="0"/>
                          <a:cs typeface="+mn-cs"/>
                        </a:rPr>
                        <a:t>Rs 10cr </a:t>
                      </a:r>
                      <a:endParaRPr lang="en-GB" sz="1800" kern="1200" dirty="0" smtClean="0">
                        <a:solidFill>
                          <a:schemeClr val="tx1"/>
                        </a:solidFill>
                        <a:effectLst/>
                        <a:latin typeface="Cambria" panose="02040503050406030204" pitchFamily="18" charset="0"/>
                        <a:ea typeface="Cambria" panose="02040503050406030204" pitchFamily="18" charset="0"/>
                        <a:cs typeface="+mn-cs"/>
                      </a:endParaRPr>
                    </a:p>
                    <a:p>
                      <a:pPr marL="0" algn="just" defTabSz="457200" rtl="0" eaLnBrk="1" fontAlgn="b" latinLnBrk="0" hangingPunct="1"/>
                      <a:endParaRPr lang="en-GB" sz="18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112831503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21166" y="332158"/>
            <a:ext cx="8911687" cy="1280890"/>
          </a:xfrm>
        </p:spPr>
        <p:txBody>
          <a:bodyPr/>
          <a:lstStyle/>
          <a:p>
            <a:r>
              <a:rPr lang="en-US" dirty="0" smtClean="0"/>
              <a:t>SPECIFIC ISSUES</a:t>
            </a:r>
            <a:endParaRPr lang="en-GB" dirty="0"/>
          </a:p>
        </p:txBody>
      </p:sp>
      <p:sp>
        <p:nvSpPr>
          <p:cNvPr id="3" name="Content Placeholder 2"/>
          <p:cNvSpPr>
            <a:spLocks noGrp="1"/>
          </p:cNvSpPr>
          <p:nvPr>
            <p:ph idx="1"/>
          </p:nvPr>
        </p:nvSpPr>
        <p:spPr>
          <a:xfrm>
            <a:off x="1124197" y="1490849"/>
            <a:ext cx="8915400" cy="3777622"/>
          </a:xfrm>
        </p:spPr>
        <p:txBody>
          <a:bodyPr>
            <a:normAutofit/>
          </a:bodyPr>
          <a:lstStyle/>
          <a:p>
            <a:pPr algn="just"/>
            <a:r>
              <a:rPr lang="en-IN" dirty="0">
                <a:solidFill>
                  <a:schemeClr val="tx1"/>
                </a:solidFill>
              </a:rPr>
              <a:t>Foreign shareholder receiving consideration under Buy back of shares or only dividend income?</a:t>
            </a:r>
          </a:p>
          <a:p>
            <a:pPr algn="just"/>
            <a:r>
              <a:rPr lang="en-IN" dirty="0">
                <a:solidFill>
                  <a:schemeClr val="tx1"/>
                </a:solidFill>
              </a:rPr>
              <a:t>Foreign companies receiving only reimbursement of expenses from their AEs in India;</a:t>
            </a:r>
          </a:p>
          <a:p>
            <a:pPr algn="just"/>
            <a:r>
              <a:rPr lang="en-IN" dirty="0" smtClean="0">
                <a:solidFill>
                  <a:schemeClr val="tx1"/>
                </a:solidFill>
              </a:rPr>
              <a:t>Foreign </a:t>
            </a:r>
            <a:r>
              <a:rPr lang="en-IN" dirty="0">
                <a:solidFill>
                  <a:schemeClr val="tx1"/>
                </a:solidFill>
              </a:rPr>
              <a:t>companies receiving reimbursement of salary of expats?</a:t>
            </a:r>
          </a:p>
          <a:p>
            <a:pPr algn="just"/>
            <a:r>
              <a:rPr lang="en-IN" dirty="0">
                <a:solidFill>
                  <a:schemeClr val="tx1"/>
                </a:solidFill>
              </a:rPr>
              <a:t>Foreign companies having implications u/s 56 (2) (x)?</a:t>
            </a:r>
          </a:p>
          <a:p>
            <a:endParaRPr lang="en-GB" dirty="0"/>
          </a:p>
        </p:txBody>
      </p:sp>
    </p:spTree>
    <p:extLst>
      <p:ext uri="{BB962C8B-B14F-4D97-AF65-F5344CB8AC3E}">
        <p14:creationId xmlns:p14="http://schemas.microsoft.com/office/powerpoint/2010/main" val="235692515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7878" y="220697"/>
            <a:ext cx="8911687" cy="720597"/>
          </a:xfrm>
        </p:spPr>
        <p:txBody>
          <a:bodyPr/>
          <a:lstStyle/>
          <a:p>
            <a:r>
              <a:rPr lang="en-US" dirty="0" smtClean="0"/>
              <a:t>BEPS Action points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857282906"/>
              </p:ext>
            </p:extLst>
          </p:nvPr>
        </p:nvGraphicFramePr>
        <p:xfrm>
          <a:off x="1157878" y="941294"/>
          <a:ext cx="10098258" cy="5304958"/>
        </p:xfrm>
        <a:graphic>
          <a:graphicData uri="http://schemas.openxmlformats.org/drawingml/2006/table">
            <a:tbl>
              <a:tblPr firstRow="1" bandRow="1">
                <a:tableStyleId>{5C22544A-7EE6-4342-B048-85BDC9FD1C3A}</a:tableStyleId>
              </a:tblPr>
              <a:tblGrid>
                <a:gridCol w="3366086"/>
                <a:gridCol w="3366086"/>
                <a:gridCol w="3366086"/>
              </a:tblGrid>
              <a:tr h="361702">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Covered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algn="just" defTabSz="457200" rtl="0" eaLnBrk="1" fontAlgn="b" latinLnBrk="0" hangingPunct="1">
                        <a:spcBef>
                          <a:spcPts val="0"/>
                        </a:spcBef>
                        <a:spcAft>
                          <a:spcPts val="0"/>
                        </a:spcAft>
                      </a:pPr>
                      <a:r>
                        <a:rPr lang="en-GB" sz="1400" kern="1200" dirty="0">
                          <a:solidFill>
                            <a:schemeClr val="tx1"/>
                          </a:solidFill>
                          <a:effectLst/>
                          <a:latin typeface="Cambria" panose="02040503050406030204" pitchFamily="18" charset="0"/>
                          <a:ea typeface="Cambria" panose="02040503050406030204" pitchFamily="18" charset="0"/>
                          <a:cs typeface="+mn-cs"/>
                        </a:rPr>
                        <a:t>India’s positions </a:t>
                      </a:r>
                    </a:p>
                  </a:txBody>
                  <a:tcPr marL="68580" marR="68580" marT="0" marB="0"/>
                </a:tc>
              </a:tr>
              <a:tr h="602836">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1 – Digital Economy</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Addressing the Tax Challenges Of The Digital Economy</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Significant economic presence,  </a:t>
                      </a:r>
                      <a:r>
                        <a:rPr lang="en-GB" sz="1400" kern="1200" dirty="0" err="1" smtClean="0">
                          <a:solidFill>
                            <a:schemeClr val="tx1"/>
                          </a:solidFill>
                          <a:effectLst/>
                          <a:latin typeface="Cambria" panose="02040503050406030204" pitchFamily="18" charset="0"/>
                          <a:ea typeface="Cambria" panose="02040503050406030204" pitchFamily="18" charset="0"/>
                          <a:cs typeface="+mn-cs"/>
                        </a:rPr>
                        <a:t>Equilisation</a:t>
                      </a:r>
                      <a:r>
                        <a:rPr lang="en-GB" sz="1400" kern="1200" dirty="0" smtClean="0">
                          <a:solidFill>
                            <a:schemeClr val="tx1"/>
                          </a:solidFill>
                          <a:effectLst/>
                          <a:latin typeface="Cambria" panose="02040503050406030204" pitchFamily="18" charset="0"/>
                          <a:ea typeface="Cambria" panose="02040503050406030204" pitchFamily="18" charset="0"/>
                          <a:cs typeface="+mn-cs"/>
                        </a:rPr>
                        <a:t> levy</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602836">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2 – Hybrids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Neutralising the effects of hybrid mismatch arrangements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General Anti Avoidance Agreements ( GAAR provisions) –Chapter XA</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602836">
                <a:tc>
                  <a:txBody>
                    <a:bodyPr/>
                    <a:lstStyle/>
                    <a:p>
                      <a:pPr marL="0" marR="0" algn="just" defTabSz="457200" rtl="0" eaLnBrk="1" fontAlgn="b" latinLnBrk="0" hangingPunct="1">
                        <a:spcBef>
                          <a:spcPts val="0"/>
                        </a:spcBef>
                        <a:spcAft>
                          <a:spcPts val="0"/>
                        </a:spcAft>
                      </a:pPr>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3 – CFC rules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Designing Effective Controlled Foreign Company (CFC) Rules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No specific provision – recommendatory action plan not minimum standard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602836">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4 – Interest deductions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Limiting base erosion involving interest deductions and other financial payments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Section 94B of the Indian Income Tax Act for limitation on interest</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843971">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5 – Harmful tax practices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Countering Harmful Tax Practices More Effectively, Taking Into Account Transparency And Substance</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1085105">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6 – Treaty Abuse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Preventing the granting of treaty benefits in inappropriate circumstances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Preamble of the Tax  Treaties contain ““prevention of fiscal evasion”</a:t>
                      </a:r>
                    </a:p>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And also Limitation of benefit in treaties </a:t>
                      </a:r>
                    </a:p>
                    <a:p>
                      <a:pPr marL="0" algn="just" defTabSz="457200" rtl="0" eaLnBrk="1" fontAlgn="b" latinLnBrk="0" hangingPunct="1"/>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r h="602836">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 7 – Permanent establishment status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Preventing the artificial avoidance of permanent establishment status</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Provisions of business connection  under section 9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41443091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90452" y="193803"/>
            <a:ext cx="8911687" cy="720597"/>
          </a:xfrm>
        </p:spPr>
        <p:txBody>
          <a:bodyPr/>
          <a:lstStyle/>
          <a:p>
            <a:r>
              <a:rPr lang="en-US" dirty="0" smtClean="0"/>
              <a:t>BEPS Action points</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827437919"/>
              </p:ext>
            </p:extLst>
          </p:nvPr>
        </p:nvGraphicFramePr>
        <p:xfrm>
          <a:off x="1091843" y="914400"/>
          <a:ext cx="10177170" cy="5842000"/>
        </p:xfrm>
        <a:graphic>
          <a:graphicData uri="http://schemas.openxmlformats.org/drawingml/2006/table">
            <a:tbl>
              <a:tblPr firstRow="1" bandRow="1">
                <a:tableStyleId>{5C22544A-7EE6-4342-B048-85BDC9FD1C3A}</a:tableStyleId>
              </a:tblPr>
              <a:tblGrid>
                <a:gridCol w="3392390"/>
                <a:gridCol w="3392390"/>
                <a:gridCol w="3392390"/>
              </a:tblGrid>
              <a:tr h="176106">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Action plans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400" kern="1200" dirty="0" smtClean="0">
                          <a:solidFill>
                            <a:schemeClr val="tx1"/>
                          </a:solidFill>
                          <a:effectLst/>
                          <a:latin typeface="Cambria" panose="02040503050406030204" pitchFamily="18" charset="0"/>
                          <a:ea typeface="Cambria" panose="02040503050406030204" pitchFamily="18" charset="0"/>
                          <a:cs typeface="+mn-cs"/>
                        </a:rPr>
                        <a:t>Covered </a:t>
                      </a:r>
                      <a:endParaRPr lang="en-GB" sz="14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marR="0" algn="just" defTabSz="457200" rtl="0" eaLnBrk="1" fontAlgn="b" latinLnBrk="0" hangingPunct="1">
                        <a:spcBef>
                          <a:spcPts val="0"/>
                        </a:spcBef>
                        <a:spcAft>
                          <a:spcPts val="0"/>
                        </a:spcAft>
                      </a:pPr>
                      <a:r>
                        <a:rPr lang="en-GB" sz="1400" kern="1200" dirty="0">
                          <a:solidFill>
                            <a:schemeClr val="tx1"/>
                          </a:solidFill>
                          <a:effectLst/>
                          <a:latin typeface="Cambria" panose="02040503050406030204" pitchFamily="18" charset="0"/>
                          <a:ea typeface="Cambria" panose="02040503050406030204" pitchFamily="18" charset="0"/>
                          <a:cs typeface="+mn-cs"/>
                        </a:rPr>
                        <a:t>India’s positions </a:t>
                      </a:r>
                    </a:p>
                  </a:txBody>
                  <a:tcPr marL="68580" marR="68580" marT="0" marB="0"/>
                </a:tc>
              </a:tr>
              <a:tr h="370840">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8- 10 – Intangibles, Risks &amp; Capital, High-Risk Transactions</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Aligning transfer pricing outcomes with value creation</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Existing provisions of Transfer Pricing Section 92 to 92F of the Income Tax Act</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marR="0" algn="just" defTabSz="457200" rtl="0" eaLnBrk="1" fontAlgn="b" latinLnBrk="0" hangingPunct="1">
                        <a:spcBef>
                          <a:spcPts val="0"/>
                        </a:spcBef>
                        <a:spcAft>
                          <a:spcPts val="0"/>
                        </a:spcAft>
                      </a:pPr>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11- BEPS data analysis</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Measuring and Monitoring BEPS</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marR="0" algn="just" defTabSz="457200" rtl="0" eaLnBrk="1" fontAlgn="b" latinLnBrk="0" hangingPunct="1">
                        <a:spcBef>
                          <a:spcPts val="0"/>
                        </a:spcBef>
                        <a:spcAft>
                          <a:spcPts val="0"/>
                        </a:spcAft>
                      </a:pPr>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12 - Disclosure Of Aggressive Tax Planning</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marL="68580" marR="68580" marT="0" marB="0"/>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Mandatory Disclosure Rules</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13 – Transfer Pricing documentation </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Transfer Pricing Documentation And Country-By-Country Reporting</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Section 92D r/w 10DA and Section 286 r/w 10DB of the Indian Income Tax – Requirement of filing master file and Country by Country reporting</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14- Dispute Resolution </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Making Dispute Resolution more effective</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endParaRPr lang="en-GB" sz="1500" kern="1200">
                        <a:solidFill>
                          <a:schemeClr val="tx1"/>
                        </a:solidFill>
                        <a:effectLst/>
                        <a:latin typeface="Cambria" panose="02040503050406030204" pitchFamily="18" charset="0"/>
                        <a:ea typeface="Cambria" panose="02040503050406030204" pitchFamily="18" charset="0"/>
                        <a:cs typeface="+mn-cs"/>
                      </a:endParaRPr>
                    </a:p>
                  </a:txBody>
                  <a:tcPr/>
                </a:tc>
              </a:tr>
              <a:tr h="370840">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Action plan 15- Multi Lateral Instruments </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Multilateral Convention To Implement Tax Treaty Related Measures To Prevent BEPS</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c>
                  <a:txBody>
                    <a:bodyPr/>
                    <a:lstStyle/>
                    <a:p>
                      <a:pPr marL="0" algn="just" defTabSz="457200" rtl="0" eaLnBrk="1" fontAlgn="b" latinLnBrk="0" hangingPunct="1"/>
                      <a:r>
                        <a:rPr lang="en-GB" sz="1500" kern="1200" dirty="0" smtClean="0">
                          <a:solidFill>
                            <a:schemeClr val="tx1"/>
                          </a:solidFill>
                          <a:effectLst/>
                          <a:latin typeface="Cambria" panose="02040503050406030204" pitchFamily="18" charset="0"/>
                          <a:ea typeface="Cambria" panose="02040503050406030204" pitchFamily="18" charset="0"/>
                          <a:cs typeface="+mn-cs"/>
                        </a:rPr>
                        <a:t>Union Cabinet has approved ratification of the Multilateral Convention (MLI) to implement tax treaty related measures to prevent BEPS; Consequent to approval vide Cabinet Secretariat communication dated May 27, 2019, a separate request has already been sent to L&amp;T Division, MEA for obtaining instrument of ratification from the Hon’ble President of India</a:t>
                      </a:r>
                      <a:endParaRPr lang="en-GB" sz="1500" kern="1200" dirty="0">
                        <a:solidFill>
                          <a:schemeClr val="tx1"/>
                        </a:solidFill>
                        <a:effectLst/>
                        <a:latin typeface="Cambria" panose="02040503050406030204" pitchFamily="18" charset="0"/>
                        <a:ea typeface="Cambria" panose="02040503050406030204" pitchFamily="18" charset="0"/>
                        <a:cs typeface="+mn-cs"/>
                      </a:endParaRPr>
                    </a:p>
                  </a:txBody>
                  <a:tcPr/>
                </a:tc>
              </a:tr>
            </a:tbl>
          </a:graphicData>
        </a:graphic>
      </p:graphicFrame>
    </p:spTree>
    <p:extLst>
      <p:ext uri="{BB962C8B-B14F-4D97-AF65-F5344CB8AC3E}">
        <p14:creationId xmlns:p14="http://schemas.microsoft.com/office/powerpoint/2010/main" val="6384913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452" y="193803"/>
            <a:ext cx="8911687" cy="720597"/>
          </a:xfrm>
        </p:spPr>
        <p:txBody>
          <a:bodyPr>
            <a:normAutofit/>
          </a:bodyPr>
          <a:lstStyle/>
          <a:p>
            <a:r>
              <a:rPr lang="en-IN" dirty="0" smtClean="0"/>
              <a:t>Foreign Tax Credits- Rule 128</a:t>
            </a:r>
            <a:endParaRPr lang="en-GB" dirty="0"/>
          </a:p>
        </p:txBody>
      </p:sp>
      <p:sp>
        <p:nvSpPr>
          <p:cNvPr id="3" name="TextBox 2"/>
          <p:cNvSpPr txBox="1"/>
          <p:nvPr/>
        </p:nvSpPr>
        <p:spPr>
          <a:xfrm>
            <a:off x="855982" y="914400"/>
            <a:ext cx="10273553" cy="7848302"/>
          </a:xfrm>
          <a:prstGeom prst="rect">
            <a:avLst/>
          </a:prstGeom>
          <a:noFill/>
        </p:spPr>
        <p:txBody>
          <a:bodyPr wrap="square" rtlCol="0">
            <a:spAutoFit/>
          </a:bodyPr>
          <a:lstStyle/>
          <a:p>
            <a:pPr marL="285750" indent="-285750" algn="just">
              <a:buFont typeface="Wingdings" panose="05000000000000000000" pitchFamily="2" charset="2"/>
              <a:buChar char="Ø"/>
            </a:pPr>
            <a:r>
              <a:rPr lang="en-US" dirty="0">
                <a:latin typeface="Cambria" panose="02040503050406030204" pitchFamily="18" charset="0"/>
                <a:ea typeface="Cambria" panose="02040503050406030204" pitchFamily="18" charset="0"/>
              </a:rPr>
              <a:t>As per the tax laws of India, sections 90 and 91 of the Income-tax Act deal with the concept of Foreign Tax Credit </a:t>
            </a:r>
            <a:r>
              <a:rPr lang="en-US" dirty="0" smtClean="0">
                <a:latin typeface="Cambria" panose="02040503050406030204" pitchFamily="18" charset="0"/>
                <a:ea typeface="Cambria" panose="02040503050406030204" pitchFamily="18" charset="0"/>
              </a:rPr>
              <a:t>(FTC). </a:t>
            </a:r>
            <a:r>
              <a:rPr lang="en-US" dirty="0">
                <a:latin typeface="Cambria" panose="02040503050406030204" pitchFamily="18" charset="0"/>
                <a:ea typeface="Cambria" panose="02040503050406030204" pitchFamily="18" charset="0"/>
              </a:rPr>
              <a:t>Section 90 discusses claiming of </a:t>
            </a:r>
            <a:r>
              <a:rPr lang="en-US" dirty="0" smtClean="0">
                <a:latin typeface="Cambria" panose="02040503050406030204" pitchFamily="18" charset="0"/>
                <a:ea typeface="Cambria" panose="02040503050406030204" pitchFamily="18" charset="0"/>
              </a:rPr>
              <a:t>(FTC) </a:t>
            </a:r>
            <a:r>
              <a:rPr lang="en-US" dirty="0">
                <a:latin typeface="Cambria" panose="02040503050406030204" pitchFamily="18" charset="0"/>
                <a:ea typeface="Cambria" panose="02040503050406030204" pitchFamily="18" charset="0"/>
              </a:rPr>
              <a:t>in a case where India has entered into a Double Taxation Avoidance Agreement (DTAA) with another country and such DTAA provides for claiming of such FTC while Section 91 deals with claiming of FTC in scenarios where India has not entered into a DTAA with the country where the income arises for a taxpayer. </a:t>
            </a:r>
          </a:p>
          <a:p>
            <a:pPr algn="just"/>
            <a:endParaRPr lang="en-US"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Under </a:t>
            </a:r>
            <a:r>
              <a:rPr lang="en-US" dirty="0">
                <a:latin typeface="Cambria" panose="02040503050406030204" pitchFamily="18" charset="0"/>
                <a:ea typeface="Cambria" panose="02040503050406030204" pitchFamily="18" charset="0"/>
              </a:rPr>
              <a:t>these sections, if the taxpayer is a resident of India, and he has paid taxes outside India, he can claim a credit of such foreign taxes paid against his tax payable in India</a:t>
            </a:r>
            <a:r>
              <a:rPr lang="en-US" dirty="0" smtClean="0">
                <a:latin typeface="Cambria" panose="02040503050406030204" pitchFamily="18" charset="0"/>
                <a:ea typeface="Cambria" panose="02040503050406030204" pitchFamily="18" charset="0"/>
              </a:rPr>
              <a:t>.</a:t>
            </a:r>
          </a:p>
          <a:p>
            <a:pPr marL="285750" indent="-285750" algn="just">
              <a:buFont typeface="Wingdings" panose="05000000000000000000" pitchFamily="2" charset="2"/>
              <a:buChar char="Ø"/>
            </a:pPr>
            <a:endParaRPr lang="en-US"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This may not apply for foreign companies fling the returns in India.</a:t>
            </a:r>
          </a:p>
          <a:p>
            <a:pPr marL="285750" indent="-285750" algn="just">
              <a:buFont typeface="Wingdings" panose="05000000000000000000" pitchFamily="2" charset="2"/>
              <a:buChar char="Ø"/>
            </a:pPr>
            <a:endParaRPr lang="en-US"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r>
              <a:rPr lang="en-US" dirty="0" smtClean="0">
                <a:latin typeface="Cambria" panose="02040503050406030204" pitchFamily="18" charset="0"/>
                <a:ea typeface="Cambria" panose="02040503050406030204" pitchFamily="18" charset="0"/>
              </a:rPr>
              <a:t>Is this foreign tax credit is applicable for companies to whom POEM is applicable? Rule is applicable to a resident only. </a:t>
            </a:r>
          </a:p>
          <a:p>
            <a:pPr marL="285750" indent="-285750" algn="just">
              <a:buFont typeface="Wingdings" panose="05000000000000000000" pitchFamily="2" charset="2"/>
              <a:buChar char="Ø"/>
            </a:pPr>
            <a:endParaRPr lang="en-US"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endParaRPr lang="en-US" dirty="0" smtClean="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Ø"/>
            </a:pPr>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IN" dirty="0" smtClean="0">
              <a:latin typeface="Cambria" panose="02040503050406030204" pitchFamily="18" charset="0"/>
              <a:ea typeface="Cambria" panose="02040503050406030204" pitchFamily="18" charset="0"/>
            </a:endParaRPr>
          </a:p>
          <a:p>
            <a:pPr algn="just"/>
            <a:endParaRPr lang="en-IN" dirty="0">
              <a:latin typeface="Cambria" panose="02040503050406030204" pitchFamily="18" charset="0"/>
              <a:ea typeface="Cambria" panose="02040503050406030204" pitchFamily="18" charset="0"/>
            </a:endParaRPr>
          </a:p>
          <a:p>
            <a:pPr algn="just"/>
            <a:endParaRPr lang="en-GB"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917749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452" y="193803"/>
            <a:ext cx="8911687" cy="720597"/>
          </a:xfrm>
        </p:spPr>
        <p:txBody>
          <a:bodyPr>
            <a:normAutofit/>
          </a:bodyPr>
          <a:lstStyle/>
          <a:p>
            <a:r>
              <a:rPr lang="en-IN" dirty="0" smtClean="0"/>
              <a:t> </a:t>
            </a:r>
            <a:r>
              <a:rPr lang="en-IN" dirty="0"/>
              <a:t>DTAA and non discrimination clause</a:t>
            </a:r>
            <a:endParaRPr lang="en-GB" dirty="0"/>
          </a:p>
        </p:txBody>
      </p:sp>
      <p:sp>
        <p:nvSpPr>
          <p:cNvPr id="3" name="TextBox 2"/>
          <p:cNvSpPr txBox="1"/>
          <p:nvPr/>
        </p:nvSpPr>
        <p:spPr>
          <a:xfrm>
            <a:off x="990452" y="1425389"/>
            <a:ext cx="10273553" cy="784830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Cambria" panose="02040503050406030204" pitchFamily="18" charset="0"/>
                <a:ea typeface="Cambria" panose="02040503050406030204" pitchFamily="18" charset="0"/>
              </a:rPr>
              <a:t>Discrimination means unequal treatment in similar and comparable situations. Article 24 of the Model Tax Convention ('MTC') deals with Non-discrimination and provides that the tax provision should not provide for differential treatment to the non-residents in similar situations. Hence, Article 24 of the MTC is a special rule providing for avoidance of discrimination against nationals or residents of another contracting state.</a:t>
            </a:r>
          </a:p>
          <a:p>
            <a:pPr marL="285750" indent="-285750">
              <a:buFont typeface="Arial" panose="020B0604020202020204" pitchFamily="34" charset="0"/>
              <a:buChar char="•"/>
            </a:pPr>
            <a:r>
              <a:rPr lang="en-IN" dirty="0">
                <a:latin typeface="Cambria" panose="02040503050406030204" pitchFamily="18" charset="0"/>
                <a:ea typeface="Cambria" panose="02040503050406030204" pitchFamily="18" charset="0"/>
              </a:rPr>
              <a:t>Types </a:t>
            </a:r>
            <a:r>
              <a:rPr lang="en-IN" dirty="0" smtClean="0">
                <a:latin typeface="Cambria" panose="02040503050406030204" pitchFamily="18" charset="0"/>
                <a:ea typeface="Cambria" panose="02040503050406030204" pitchFamily="18" charset="0"/>
              </a:rPr>
              <a:t> of discrimination</a:t>
            </a:r>
          </a:p>
          <a:p>
            <a:pPr marL="511175" indent="-228600"/>
            <a:r>
              <a:rPr lang="en-GB" dirty="0" smtClean="0">
                <a:latin typeface="Cambria" panose="02040503050406030204" pitchFamily="18" charset="0"/>
                <a:ea typeface="Cambria" panose="02040503050406030204" pitchFamily="18" charset="0"/>
              </a:rPr>
              <a:t>- Nationality</a:t>
            </a:r>
          </a:p>
          <a:p>
            <a:pPr indent="282575"/>
            <a:r>
              <a:rPr lang="en-GB" dirty="0" smtClean="0">
                <a:latin typeface="Cambria" panose="02040503050406030204" pitchFamily="18" charset="0"/>
                <a:ea typeface="Cambria" panose="02040503050406030204" pitchFamily="18" charset="0"/>
              </a:rPr>
              <a:t>- Residence</a:t>
            </a:r>
          </a:p>
          <a:p>
            <a:pPr indent="282575"/>
            <a:r>
              <a:rPr lang="en-GB" dirty="0" smtClean="0">
                <a:latin typeface="Cambria" panose="02040503050406030204" pitchFamily="18" charset="0"/>
                <a:ea typeface="Cambria" panose="02040503050406030204" pitchFamily="18" charset="0"/>
              </a:rPr>
              <a:t>- Location </a:t>
            </a:r>
            <a:r>
              <a:rPr lang="en-GB" dirty="0">
                <a:latin typeface="Cambria" panose="02040503050406030204" pitchFamily="18" charset="0"/>
                <a:ea typeface="Cambria" panose="02040503050406030204" pitchFamily="18" charset="0"/>
              </a:rPr>
              <a:t>(Permanent Establishment</a:t>
            </a:r>
            <a:r>
              <a:rPr lang="en-GB" dirty="0" smtClean="0">
                <a:latin typeface="Cambria" panose="02040503050406030204" pitchFamily="18" charset="0"/>
                <a:ea typeface="Cambria" panose="02040503050406030204" pitchFamily="18" charset="0"/>
              </a:rPr>
              <a:t>)</a:t>
            </a:r>
          </a:p>
          <a:p>
            <a:pPr marL="403225" indent="-120650">
              <a:buFontTx/>
              <a:buChar char="-"/>
            </a:pPr>
            <a:r>
              <a:rPr lang="en-US" dirty="0" smtClean="0">
                <a:latin typeface="Cambria" panose="02040503050406030204" pitchFamily="18" charset="0"/>
                <a:ea typeface="Cambria" panose="02040503050406030204" pitchFamily="18" charset="0"/>
              </a:rPr>
              <a:t>Deduction </a:t>
            </a:r>
            <a:r>
              <a:rPr lang="en-US" dirty="0">
                <a:latin typeface="Cambria" panose="02040503050406030204" pitchFamily="18" charset="0"/>
                <a:ea typeface="Cambria" panose="02040503050406030204" pitchFamily="18" charset="0"/>
              </a:rPr>
              <a:t>of expense – payments made to Non Residents</a:t>
            </a:r>
            <a:r>
              <a:rPr lang="en-US" dirty="0" smtClean="0">
                <a:latin typeface="Cambria" panose="02040503050406030204" pitchFamily="18" charset="0"/>
                <a:ea typeface="Cambria" panose="02040503050406030204" pitchFamily="18" charset="0"/>
              </a:rPr>
              <a:t>.</a:t>
            </a:r>
          </a:p>
          <a:p>
            <a:pPr marL="282575"/>
            <a:endParaRPr lang="en-IN" dirty="0" smtClean="0">
              <a:latin typeface="Cambria" panose="02040503050406030204" pitchFamily="18" charset="0"/>
              <a:ea typeface="Cambria" panose="02040503050406030204" pitchFamily="18" charset="0"/>
            </a:endParaRPr>
          </a:p>
          <a:p>
            <a:pPr marL="349250" indent="-349250">
              <a:buFont typeface="Wingdings" panose="05000000000000000000" pitchFamily="2" charset="2"/>
              <a:buChar char="Ø"/>
            </a:pPr>
            <a:r>
              <a:rPr lang="en-IN" dirty="0" smtClean="0">
                <a:latin typeface="Cambria" panose="02040503050406030204" pitchFamily="18" charset="0"/>
                <a:ea typeface="Cambria" panose="02040503050406030204" pitchFamily="18" charset="0"/>
              </a:rPr>
              <a:t>Nationals </a:t>
            </a:r>
            <a:r>
              <a:rPr lang="en-IN" dirty="0">
                <a:latin typeface="Cambria" panose="02040503050406030204" pitchFamily="18" charset="0"/>
                <a:ea typeface="Cambria" panose="02040503050406030204" pitchFamily="18" charset="0"/>
              </a:rPr>
              <a:t>of a contracting State shall not be subjected in the other contracting State to any taxation or any requirement connected  therewith which is other or more burdensome than the taxation and connected requirements to which nationals of that other State in the same circumstances are or may be subjected</a:t>
            </a:r>
            <a:endParaRPr lang="en-US" dirty="0" smtClean="0">
              <a:latin typeface="Cambria" panose="02040503050406030204" pitchFamily="18" charset="0"/>
              <a:ea typeface="Cambria" panose="02040503050406030204" pitchFamily="18" charset="0"/>
            </a:endParaRPr>
          </a:p>
          <a:p>
            <a:pPr marL="285750" indent="-285750">
              <a:buFontTx/>
              <a:buChar char="-"/>
            </a:pPr>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IN" dirty="0" smtClean="0">
              <a:latin typeface="Cambria" panose="02040503050406030204" pitchFamily="18" charset="0"/>
              <a:ea typeface="Cambria" panose="02040503050406030204" pitchFamily="18" charset="0"/>
            </a:endParaRPr>
          </a:p>
          <a:p>
            <a:endParaRPr lang="en-IN" dirty="0">
              <a:latin typeface="Cambria" panose="02040503050406030204" pitchFamily="18" charset="0"/>
              <a:ea typeface="Cambria" panose="02040503050406030204" pitchFamily="18" charset="0"/>
            </a:endParaRPr>
          </a:p>
          <a:p>
            <a:endParaRPr lang="en-GB"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362795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1999" cy="6858000"/>
          </a:xfrm>
        </p:spPr>
      </p:pic>
    </p:spTree>
    <p:extLst>
      <p:ext uri="{BB962C8B-B14F-4D97-AF65-F5344CB8AC3E}">
        <p14:creationId xmlns:p14="http://schemas.microsoft.com/office/powerpoint/2010/main" val="458570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76467" y="306400"/>
            <a:ext cx="8911687" cy="1280890"/>
          </a:xfrm>
        </p:spPr>
        <p:txBody>
          <a:bodyPr/>
          <a:lstStyle/>
          <a:p>
            <a:r>
              <a:rPr lang="en-IN" dirty="0" smtClean="0"/>
              <a:t>POEM applicability</a:t>
            </a:r>
            <a:endParaRPr lang="en-IN" dirty="0"/>
          </a:p>
        </p:txBody>
      </p:sp>
      <p:sp>
        <p:nvSpPr>
          <p:cNvPr id="3" name="Content Placeholder 2"/>
          <p:cNvSpPr>
            <a:spLocks noGrp="1"/>
          </p:cNvSpPr>
          <p:nvPr>
            <p:ph idx="1"/>
          </p:nvPr>
        </p:nvSpPr>
        <p:spPr>
          <a:xfrm>
            <a:off x="776467" y="946844"/>
            <a:ext cx="9605682" cy="5544107"/>
          </a:xfrm>
        </p:spPr>
        <p:txBody>
          <a:bodyPr>
            <a:normAutofit fontScale="55000" lnSpcReduction="20000"/>
          </a:bodyPr>
          <a:lstStyle/>
          <a:p>
            <a:pPr marL="0" indent="0">
              <a:buNone/>
            </a:pPr>
            <a:endParaRPr lang="en-US" b="1" dirty="0" smtClean="0">
              <a:hlinkClick r:id="rId2"/>
            </a:endParaRPr>
          </a:p>
          <a:p>
            <a:pPr algn="just">
              <a:lnSpc>
                <a:spcPct val="160000"/>
              </a:lnSpc>
            </a:pPr>
            <a:r>
              <a:rPr lang="en-US" sz="3300" dirty="0"/>
              <a:t>In cases of companies other than those that are engaged in active business outside India referred to in para 7, the determination of POEM would be a two stage process, namely:-</a:t>
            </a:r>
          </a:p>
          <a:p>
            <a:pPr marL="914400" lvl="1" indent="-514350" algn="just">
              <a:lnSpc>
                <a:spcPct val="160000"/>
              </a:lnSpc>
              <a:buFont typeface="+mj-lt"/>
              <a:buAutoNum type="romanLcPeriod"/>
            </a:pPr>
            <a:r>
              <a:rPr lang="en-US" sz="3300" dirty="0" smtClean="0"/>
              <a:t>First </a:t>
            </a:r>
            <a:r>
              <a:rPr lang="en-US" sz="3300" dirty="0"/>
              <a:t>stage would be identification or ascertaining the person or persons who actually make the key management and commercial decision for conduct of the </a:t>
            </a:r>
            <a:r>
              <a:rPr lang="en-US" sz="3300" dirty="0" smtClean="0"/>
              <a:t>companies </a:t>
            </a:r>
            <a:r>
              <a:rPr lang="en-US" sz="3300" dirty="0"/>
              <a:t>business as a whole</a:t>
            </a:r>
          </a:p>
          <a:p>
            <a:pPr marL="914400" lvl="1" indent="-514350" algn="just">
              <a:lnSpc>
                <a:spcPct val="160000"/>
              </a:lnSpc>
              <a:buFont typeface="+mj-lt"/>
              <a:buAutoNum type="romanLcPeriod"/>
            </a:pPr>
            <a:r>
              <a:rPr lang="en-US" sz="3300" dirty="0" smtClean="0"/>
              <a:t>Second </a:t>
            </a:r>
            <a:r>
              <a:rPr lang="en-US" sz="3300" dirty="0"/>
              <a:t>stage would be determination of place where these decisions are in fact </a:t>
            </a:r>
            <a:r>
              <a:rPr lang="en-US" sz="3300" dirty="0" smtClean="0"/>
              <a:t>being made. </a:t>
            </a:r>
            <a:endParaRPr lang="en-US" sz="3300" dirty="0"/>
          </a:p>
          <a:p>
            <a:pPr algn="just">
              <a:lnSpc>
                <a:spcPct val="160000"/>
              </a:lnSpc>
            </a:pPr>
            <a:r>
              <a:rPr lang="en-US" sz="3300" dirty="0" smtClean="0"/>
              <a:t>Following companies may be covered under this regulation: </a:t>
            </a:r>
          </a:p>
          <a:p>
            <a:pPr algn="just">
              <a:lnSpc>
                <a:spcPct val="160000"/>
              </a:lnSpc>
            </a:pPr>
            <a:r>
              <a:rPr lang="en-US" sz="3300" dirty="0" smtClean="0"/>
              <a:t>A. Subsidiary or associate companies outside India;</a:t>
            </a:r>
          </a:p>
          <a:p>
            <a:pPr algn="just">
              <a:lnSpc>
                <a:spcPct val="160000"/>
              </a:lnSpc>
            </a:pPr>
            <a:r>
              <a:rPr lang="en-US" sz="3300" dirty="0" smtClean="0"/>
              <a:t>B. Foreign companies whose management is situated in India;</a:t>
            </a:r>
          </a:p>
          <a:p>
            <a:pPr algn="just">
              <a:lnSpc>
                <a:spcPct val="160000"/>
              </a:lnSpc>
            </a:pPr>
            <a:r>
              <a:rPr lang="en-US" sz="3300" dirty="0" smtClean="0"/>
              <a:t>C. Foreign Companies established by resident individuals out of the LRS entitlement. </a:t>
            </a:r>
            <a:endParaRPr lang="en-US" sz="3300" dirty="0"/>
          </a:p>
          <a:p>
            <a:pPr marL="0" indent="0" algn="just">
              <a:lnSpc>
                <a:spcPct val="160000"/>
              </a:lnSpc>
              <a:buNone/>
            </a:pPr>
            <a:r>
              <a:rPr lang="en-US" sz="3300" dirty="0" smtClean="0"/>
              <a:t> </a:t>
            </a:r>
            <a:endParaRPr lang="en-IN" sz="3300" dirty="0"/>
          </a:p>
        </p:txBody>
      </p:sp>
    </p:spTree>
    <p:extLst>
      <p:ext uri="{BB962C8B-B14F-4D97-AF65-F5344CB8AC3E}">
        <p14:creationId xmlns:p14="http://schemas.microsoft.com/office/powerpoint/2010/main" val="285126272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4"/>
          <p:cNvSpPr txBox="1">
            <a:spLocks noGrp="1"/>
          </p:cNvSpPr>
          <p:nvPr>
            <p:ph type="subTitle" idx="1"/>
          </p:nvPr>
        </p:nvSpPr>
        <p:spPr/>
        <p:txBody>
          <a:bodyPr/>
          <a:lstStyle/>
          <a:p>
            <a:endParaRPr lang="en-IN"/>
          </a:p>
        </p:txBody>
      </p:sp>
      <p:pic>
        <p:nvPicPr>
          <p:cNvPr id="3" name="Picture 5"/>
          <p:cNvPicPr>
            <a:picLocks noChangeAspect="1"/>
          </p:cNvPicPr>
          <p:nvPr/>
        </p:nvPicPr>
        <p:blipFill>
          <a:blip r:embed="rId2" cstate="print"/>
          <a:stretch>
            <a:fillRect/>
          </a:stretch>
        </p:blipFill>
        <p:spPr>
          <a:xfrm>
            <a:off x="0" y="0"/>
            <a:ext cx="12191996" cy="6858000"/>
          </a:xfrm>
          <a:prstGeom prst="rect">
            <a:avLst/>
          </a:prstGeom>
          <a:noFill/>
          <a:ln cap="flat">
            <a:noFill/>
          </a:ln>
        </p:spPr>
      </p:pic>
      <p:sp>
        <p:nvSpPr>
          <p:cNvPr id="4" name="TextBox 6"/>
          <p:cNvSpPr txBox="1"/>
          <p:nvPr/>
        </p:nvSpPr>
        <p:spPr>
          <a:xfrm>
            <a:off x="5071673" y="5791196"/>
            <a:ext cx="7120332" cy="707882"/>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Trebuchet MS" pitchFamily="34"/>
              </a:rPr>
              <a:t>Contact </a:t>
            </a:r>
            <a:r>
              <a:rPr lang="en-US" sz="2000" b="0" i="0" u="none" strike="noStrike" kern="1200" cap="none" spc="0" baseline="0" dirty="0" smtClean="0">
                <a:solidFill>
                  <a:srgbClr val="000000"/>
                </a:solidFill>
                <a:uFillTx/>
                <a:latin typeface="Trebuchet MS" pitchFamily="34"/>
              </a:rPr>
              <a:t>e-mail ID</a:t>
            </a:r>
            <a:endParaRPr lang="en-US" sz="2000" b="0" i="0" u="none" strike="noStrike" kern="1200" cap="none" spc="0" baseline="0" dirty="0">
              <a:solidFill>
                <a:srgbClr val="000000"/>
              </a:solidFill>
              <a:uFillTx/>
              <a:latin typeface="Trebuchet MS"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dirty="0" smtClean="0">
                <a:solidFill>
                  <a:srgbClr val="000000"/>
                </a:solidFill>
                <a:latin typeface="Trebuchet MS" pitchFamily="34"/>
                <a:hlinkClick r:id="rId3"/>
              </a:rPr>
              <a:t>v</a:t>
            </a:r>
            <a:r>
              <a:rPr lang="en-US" sz="2000" b="0" i="0" u="none" strike="noStrike" kern="1200" cap="none" spc="0" baseline="0" dirty="0" smtClean="0">
                <a:solidFill>
                  <a:srgbClr val="000000"/>
                </a:solidFill>
                <a:uFillTx/>
                <a:latin typeface="Trebuchet MS" pitchFamily="34"/>
                <a:hlinkClick r:id="rId3"/>
              </a:rPr>
              <a:t>ishnu@vishnudaya.com</a:t>
            </a:r>
            <a:r>
              <a:rPr lang="en-US" sz="2000" b="0" i="0" u="none" strike="noStrike" kern="1200" cap="none" spc="0" baseline="0" dirty="0" smtClean="0">
                <a:solidFill>
                  <a:srgbClr val="000000"/>
                </a:solidFill>
                <a:uFillTx/>
                <a:latin typeface="Trebuchet MS" pitchFamily="34"/>
              </a:rPr>
              <a:t> </a:t>
            </a:r>
            <a:r>
              <a:rPr lang="en-US" sz="2000" b="0" i="0" u="none" strike="noStrike" kern="1200" cap="none" spc="0" baseline="0" dirty="0">
                <a:solidFill>
                  <a:srgbClr val="000000"/>
                </a:solidFill>
                <a:uFillTx/>
                <a:latin typeface="Trebuchet MS" pitchFamily="34"/>
              </a:rPr>
              <a:t>	</a:t>
            </a:r>
            <a:endParaRPr lang="en-GB" sz="2000" b="0" i="0" u="none" strike="noStrike" kern="1200" cap="none" spc="0" baseline="0" dirty="0">
              <a:solidFill>
                <a:srgbClr val="000000"/>
              </a:solidFill>
              <a:uFillTx/>
              <a:latin typeface="Trebuchet MS" pitchFamily="34"/>
            </a:endParaRPr>
          </a:p>
        </p:txBody>
      </p:sp>
    </p:spTree>
    <p:extLst>
      <p:ext uri="{BB962C8B-B14F-4D97-AF65-F5344CB8AC3E}">
        <p14:creationId xmlns:p14="http://schemas.microsoft.com/office/powerpoint/2010/main" val="127234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40158" y="343122"/>
            <a:ext cx="8918084" cy="1257078"/>
          </a:xfrm>
        </p:spPr>
        <p:txBody>
          <a:bodyPr/>
          <a:lstStyle/>
          <a:p>
            <a:r>
              <a:rPr lang="en-IN" dirty="0" smtClean="0"/>
              <a:t>POEM -  ITA </a:t>
            </a:r>
            <a:r>
              <a:rPr lang="en-IN" dirty="0" err="1" smtClean="0"/>
              <a:t>Vs</a:t>
            </a:r>
            <a:r>
              <a:rPr lang="en-IN" dirty="0" smtClean="0"/>
              <a:t> DTAA</a:t>
            </a:r>
            <a:endParaRPr lang="en-IN" dirty="0"/>
          </a:p>
        </p:txBody>
      </p:sp>
      <p:sp>
        <p:nvSpPr>
          <p:cNvPr id="3" name="Content Placeholder 2"/>
          <p:cNvSpPr>
            <a:spLocks noGrp="1"/>
          </p:cNvSpPr>
          <p:nvPr>
            <p:ph idx="1"/>
          </p:nvPr>
        </p:nvSpPr>
        <p:spPr>
          <a:xfrm>
            <a:off x="862885" y="971661"/>
            <a:ext cx="10637949" cy="5058178"/>
          </a:xfrm>
        </p:spPr>
        <p:txBody>
          <a:bodyPr>
            <a:noAutofit/>
          </a:bodyPr>
          <a:lstStyle/>
          <a:p>
            <a:pPr algn="just"/>
            <a:r>
              <a:rPr lang="en-IN" sz="2000" dirty="0" smtClean="0">
                <a:solidFill>
                  <a:schemeClr val="tx1"/>
                </a:solidFill>
              </a:rPr>
              <a:t>If a person becomes a resident in India and also in his home country, then, we have to use the tie breaker clause as per the DTAA. </a:t>
            </a:r>
          </a:p>
          <a:p>
            <a:pPr algn="just"/>
            <a:r>
              <a:rPr lang="en-US" sz="2000" dirty="0">
                <a:solidFill>
                  <a:schemeClr val="tx1"/>
                </a:solidFill>
              </a:rPr>
              <a:t> </a:t>
            </a:r>
            <a:r>
              <a:rPr lang="en-US" sz="2000" b="1" dirty="0">
                <a:solidFill>
                  <a:schemeClr val="tx1"/>
                </a:solidFill>
              </a:rPr>
              <a:t>Dual Residence</a:t>
            </a:r>
            <a:r>
              <a:rPr lang="en-US" sz="2000" dirty="0">
                <a:solidFill>
                  <a:schemeClr val="tx1"/>
                </a:solidFill>
              </a:rPr>
              <a:t> of a foreign company. In the </a:t>
            </a:r>
            <a:r>
              <a:rPr lang="en-US" sz="2000" dirty="0" smtClean="0">
                <a:solidFill>
                  <a:schemeClr val="tx1"/>
                </a:solidFill>
              </a:rPr>
              <a:t>DTAA, </a:t>
            </a:r>
            <a:r>
              <a:rPr lang="en-US" sz="2000" dirty="0">
                <a:solidFill>
                  <a:schemeClr val="tx1"/>
                </a:solidFill>
              </a:rPr>
              <a:t>the “Tie Breaking Provision” – Article 4(3) </a:t>
            </a:r>
            <a:r>
              <a:rPr lang="en-US" sz="2000" dirty="0" smtClean="0">
                <a:solidFill>
                  <a:schemeClr val="tx1"/>
                </a:solidFill>
              </a:rPr>
              <a:t>may provide </a:t>
            </a:r>
            <a:r>
              <a:rPr lang="en-US" sz="2000" dirty="0">
                <a:solidFill>
                  <a:schemeClr val="tx1"/>
                </a:solidFill>
              </a:rPr>
              <a:t>that the company’s residence will be where its POEM is situated. Now the term POEM is </a:t>
            </a:r>
            <a:r>
              <a:rPr lang="en-US" sz="2000" b="1" dirty="0">
                <a:solidFill>
                  <a:schemeClr val="tx1"/>
                </a:solidFill>
              </a:rPr>
              <a:t>NOT defined</a:t>
            </a:r>
            <a:r>
              <a:rPr lang="en-US" sz="2000" dirty="0">
                <a:solidFill>
                  <a:schemeClr val="tx1"/>
                </a:solidFill>
              </a:rPr>
              <a:t> in the OECD and U.N. Models of DTA. So which definition will apply? </a:t>
            </a:r>
            <a:endParaRPr lang="en-US" sz="2000" dirty="0" smtClean="0">
              <a:solidFill>
                <a:schemeClr val="tx1"/>
              </a:solidFill>
            </a:endParaRPr>
          </a:p>
          <a:p>
            <a:pPr algn="just"/>
            <a:r>
              <a:rPr lang="en-US" sz="2000" dirty="0" smtClean="0">
                <a:solidFill>
                  <a:schemeClr val="tx1"/>
                </a:solidFill>
              </a:rPr>
              <a:t>DTAA </a:t>
            </a:r>
            <a:r>
              <a:rPr lang="en-US" sz="2000" dirty="0">
                <a:solidFill>
                  <a:schemeClr val="tx1"/>
                </a:solidFill>
              </a:rPr>
              <a:t>models – Article 3(2) </a:t>
            </a:r>
            <a:r>
              <a:rPr lang="en-US" sz="2000" dirty="0" smtClean="0">
                <a:solidFill>
                  <a:schemeClr val="tx1"/>
                </a:solidFill>
              </a:rPr>
              <a:t>provides </a:t>
            </a:r>
            <a:r>
              <a:rPr lang="en-US" sz="2000" dirty="0">
                <a:solidFill>
                  <a:schemeClr val="tx1"/>
                </a:solidFill>
              </a:rPr>
              <a:t>that - where any particular term is not defined in the </a:t>
            </a:r>
            <a:r>
              <a:rPr lang="en-US" sz="2000" dirty="0" smtClean="0">
                <a:solidFill>
                  <a:schemeClr val="tx1"/>
                </a:solidFill>
              </a:rPr>
              <a:t>DTAA; </a:t>
            </a:r>
            <a:r>
              <a:rPr lang="en-US" sz="2000" dirty="0">
                <a:solidFill>
                  <a:schemeClr val="tx1"/>
                </a:solidFill>
              </a:rPr>
              <a:t>the definition provided in the domestic tax law of the country applying the </a:t>
            </a:r>
            <a:r>
              <a:rPr lang="en-US" sz="2000" dirty="0" smtClean="0">
                <a:solidFill>
                  <a:schemeClr val="tx1"/>
                </a:solidFill>
              </a:rPr>
              <a:t>DTAA </a:t>
            </a:r>
            <a:r>
              <a:rPr lang="en-US" sz="2000" dirty="0">
                <a:solidFill>
                  <a:schemeClr val="tx1"/>
                </a:solidFill>
              </a:rPr>
              <a:t>- will be applicable. Hence Indian tax law will be applicable. </a:t>
            </a:r>
            <a:endParaRPr lang="en-US" sz="2000" dirty="0" smtClean="0">
              <a:solidFill>
                <a:schemeClr val="tx1"/>
              </a:solidFill>
            </a:endParaRPr>
          </a:p>
          <a:p>
            <a:pPr algn="just"/>
            <a:r>
              <a:rPr lang="en-US" sz="2000" dirty="0" smtClean="0">
                <a:solidFill>
                  <a:schemeClr val="tx1"/>
                </a:solidFill>
              </a:rPr>
              <a:t>What are the Consequences of </a:t>
            </a:r>
            <a:r>
              <a:rPr lang="en-US" sz="2000" dirty="0">
                <a:solidFill>
                  <a:schemeClr val="tx1"/>
                </a:solidFill>
              </a:rPr>
              <a:t>foreign companies </a:t>
            </a:r>
            <a:r>
              <a:rPr lang="en-US" sz="2000" dirty="0" smtClean="0">
                <a:solidFill>
                  <a:schemeClr val="tx1"/>
                </a:solidFill>
              </a:rPr>
              <a:t>when </a:t>
            </a:r>
            <a:r>
              <a:rPr lang="en-US" sz="2000" dirty="0">
                <a:solidFill>
                  <a:schemeClr val="tx1"/>
                </a:solidFill>
              </a:rPr>
              <a:t>treated as Indian </a:t>
            </a:r>
            <a:r>
              <a:rPr lang="en-US" sz="2000" dirty="0" smtClean="0">
                <a:solidFill>
                  <a:schemeClr val="tx1"/>
                </a:solidFill>
              </a:rPr>
              <a:t>Residents?</a:t>
            </a:r>
            <a:endParaRPr lang="en-IN" sz="2000" dirty="0">
              <a:solidFill>
                <a:schemeClr val="tx1"/>
              </a:solidFill>
            </a:endParaRPr>
          </a:p>
        </p:txBody>
      </p:sp>
    </p:spTree>
    <p:extLst>
      <p:ext uri="{BB962C8B-B14F-4D97-AF65-F5344CB8AC3E}">
        <p14:creationId xmlns:p14="http://schemas.microsoft.com/office/powerpoint/2010/main" val="3253089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76467" y="319279"/>
            <a:ext cx="8911687" cy="1280890"/>
          </a:xfrm>
        </p:spPr>
        <p:txBody>
          <a:bodyPr/>
          <a:lstStyle/>
          <a:p>
            <a:r>
              <a:rPr lang="en-IN" dirty="0" smtClean="0"/>
              <a:t>Scope of total income of NRs</a:t>
            </a:r>
            <a:endParaRPr lang="en-IN" dirty="0"/>
          </a:p>
        </p:txBody>
      </p:sp>
      <p:sp>
        <p:nvSpPr>
          <p:cNvPr id="3" name="Content Placeholder 2"/>
          <p:cNvSpPr>
            <a:spLocks noGrp="1"/>
          </p:cNvSpPr>
          <p:nvPr>
            <p:ph idx="1"/>
          </p:nvPr>
        </p:nvSpPr>
        <p:spPr>
          <a:xfrm>
            <a:off x="776467" y="1413646"/>
            <a:ext cx="9312741" cy="4921624"/>
          </a:xfrm>
        </p:spPr>
        <p:txBody>
          <a:bodyPr/>
          <a:lstStyle/>
          <a:p>
            <a:pPr algn="just"/>
            <a:r>
              <a:rPr lang="en-IN" dirty="0" smtClean="0">
                <a:solidFill>
                  <a:schemeClr val="tx1"/>
                </a:solidFill>
              </a:rPr>
              <a:t>NRI employee in Nigeria- gets a commission for a transaction in </a:t>
            </a:r>
            <a:r>
              <a:rPr lang="en-IN" dirty="0" err="1" smtClean="0">
                <a:solidFill>
                  <a:schemeClr val="tx1"/>
                </a:solidFill>
              </a:rPr>
              <a:t>Hongkong</a:t>
            </a:r>
            <a:r>
              <a:rPr lang="en-IN" dirty="0" smtClean="0">
                <a:solidFill>
                  <a:schemeClr val="tx1"/>
                </a:solidFill>
              </a:rPr>
              <a:t> credited to his NRE/NRO account in India? </a:t>
            </a:r>
          </a:p>
          <a:p>
            <a:pPr algn="just"/>
            <a:endParaRPr lang="en-IN" dirty="0" smtClean="0">
              <a:solidFill>
                <a:schemeClr val="tx1"/>
              </a:solidFill>
            </a:endParaRPr>
          </a:p>
          <a:p>
            <a:pPr algn="just"/>
            <a:r>
              <a:rPr lang="en-IN" dirty="0" smtClean="0">
                <a:solidFill>
                  <a:schemeClr val="tx1"/>
                </a:solidFill>
              </a:rPr>
              <a:t>An employee of an Indian company sent to various countries who stays for less than 60 days in a year in India, salary paid to his bank account in India after TDS in India?</a:t>
            </a:r>
            <a:endParaRPr lang="en-IN" dirty="0">
              <a:solidFill>
                <a:schemeClr val="tx1"/>
              </a:solidFill>
            </a:endParaRPr>
          </a:p>
        </p:txBody>
      </p:sp>
    </p:spTree>
    <p:extLst>
      <p:ext uri="{BB962C8B-B14F-4D97-AF65-F5344CB8AC3E}">
        <p14:creationId xmlns:p14="http://schemas.microsoft.com/office/powerpoint/2010/main" val="3481485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11350</TotalTime>
  <Words>8597</Words>
  <Application>Microsoft Office PowerPoint</Application>
  <PresentationFormat>Widescreen</PresentationFormat>
  <Paragraphs>712</Paragraphs>
  <Slides>70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Arial</vt:lpstr>
      <vt:lpstr>Calibri</vt:lpstr>
      <vt:lpstr>Cambria</vt:lpstr>
      <vt:lpstr>Century Gothic</vt:lpstr>
      <vt:lpstr>Trebuchet MS</vt:lpstr>
      <vt:lpstr>Wingdings</vt:lpstr>
      <vt:lpstr>Wingdings 3</vt:lpstr>
      <vt:lpstr>Wisp</vt:lpstr>
      <vt:lpstr>FILING OF TAX RETURNS FOR NON RESIDENTS- ISSUES</vt:lpstr>
      <vt:lpstr>Scope of Income for Non Residents</vt:lpstr>
      <vt:lpstr>Detremination of Residential Status</vt:lpstr>
      <vt:lpstr>Residential Status- contd</vt:lpstr>
      <vt:lpstr>Residential Status- company</vt:lpstr>
      <vt:lpstr>POEM applicability</vt:lpstr>
      <vt:lpstr>POEM applicability</vt:lpstr>
      <vt:lpstr>POEM -  ITA Vs DTAA</vt:lpstr>
      <vt:lpstr>Scope of total income of NRs</vt:lpstr>
      <vt:lpstr>Income deemed to accrue or arise in India </vt:lpstr>
      <vt:lpstr>Return of Income</vt:lpstr>
      <vt:lpstr>PowerPoint Presentation</vt:lpstr>
      <vt:lpstr>PowerPoint Presentation</vt:lpstr>
      <vt:lpstr>PowerPoint Presentation</vt:lpstr>
      <vt:lpstr>PowerPoint Presentation</vt:lpstr>
      <vt:lpstr>PowerPoint Presentation</vt:lpstr>
      <vt:lpstr>Significant economic presence(SEP) in India is a Business connection- explanation 2A</vt:lpstr>
      <vt:lpstr>PowerPoint Presentation</vt:lpstr>
      <vt:lpstr>PowerPoint Presentation</vt:lpstr>
      <vt:lpstr>Royalty income</vt:lpstr>
      <vt:lpstr>Royalty income</vt:lpstr>
      <vt:lpstr>Case laws on applicability of Royalty</vt:lpstr>
      <vt:lpstr>Payments for database</vt:lpstr>
      <vt:lpstr>Subscription fees not a royalty ?</vt:lpstr>
      <vt:lpstr>Fees for Technical Service</vt:lpstr>
      <vt:lpstr>Fees for Technical Service</vt:lpstr>
      <vt:lpstr>Case laws on Fees for Technical Services(FTS)</vt:lpstr>
      <vt:lpstr>Explanation to Section 9</vt:lpstr>
      <vt:lpstr>PowerPoint Presentation</vt:lpstr>
      <vt:lpstr>PowerPoint Presentation</vt:lpstr>
      <vt:lpstr>PowerPoint Presentation</vt:lpstr>
      <vt:lpstr>Income tax returns for AY 2019-20</vt:lpstr>
      <vt:lpstr>Applicable ITR for non residents</vt:lpstr>
      <vt:lpstr>Tax rates of Non Residents</vt:lpstr>
      <vt:lpstr>Tax rates of Non Residents</vt:lpstr>
      <vt:lpstr>Tax rates of Non Residents</vt:lpstr>
      <vt:lpstr>Section 195  </vt:lpstr>
      <vt:lpstr>PAN for Non residents </vt:lpstr>
      <vt:lpstr>PAN for Non residents </vt:lpstr>
      <vt:lpstr>Which non residents do not require PAN</vt:lpstr>
      <vt:lpstr>PowerPoint Presentation</vt:lpstr>
      <vt:lpstr>Liability of representative assessee sec 161</vt:lpstr>
      <vt:lpstr>TP adjustments – to the Flip side entity</vt:lpstr>
      <vt:lpstr>TP adjustments- Flip side entity</vt:lpstr>
      <vt:lpstr>Flip side entity</vt:lpstr>
      <vt:lpstr>Flip side entity – TP implications </vt:lpstr>
      <vt:lpstr> Equalisation Levy </vt:lpstr>
      <vt:lpstr> Equalisation Levy </vt:lpstr>
      <vt:lpstr>Exempt income and filing of ITR?</vt:lpstr>
      <vt:lpstr>Consequences of non filing of returns</vt:lpstr>
      <vt:lpstr>STEPS FOR FILING ITR</vt:lpstr>
      <vt:lpstr>Taxation of Non Resident Indian- chapter XIIA</vt:lpstr>
      <vt:lpstr>Taxation of Non Resident Indian(NRI)</vt:lpstr>
      <vt:lpstr>Taxation of Non Resident Indian(NRI)</vt:lpstr>
      <vt:lpstr>Taxation of Non Resident Indian(NRI)</vt:lpstr>
      <vt:lpstr>Taxation of Non Resident Indian(NRI)</vt:lpstr>
      <vt:lpstr>Few Exempt Income for non residents</vt:lpstr>
      <vt:lpstr>Special Considerations</vt:lpstr>
      <vt:lpstr>Special Considerations</vt:lpstr>
      <vt:lpstr>ITR FOR PROJECT OFFICE</vt:lpstr>
      <vt:lpstr>Filing of returns for expats</vt:lpstr>
      <vt:lpstr>CBCR and Master file reporting</vt:lpstr>
      <vt:lpstr>CBCR and Master file reporting</vt:lpstr>
      <vt:lpstr>SPECIFIC ISSUES</vt:lpstr>
      <vt:lpstr>BEPS Action points</vt:lpstr>
      <vt:lpstr>BEPS Action points</vt:lpstr>
      <vt:lpstr>Foreign Tax Credits- Rule 128</vt:lpstr>
      <vt:lpstr> DTAA and non discrimination clause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FDI- RECENT CHANGES</dc:title>
  <dc:creator>vishnu</dc:creator>
  <cp:lastModifiedBy>Vishnu</cp:lastModifiedBy>
  <cp:revision>318</cp:revision>
  <dcterms:created xsi:type="dcterms:W3CDTF">2016-06-03T04:03:10Z</dcterms:created>
  <dcterms:modified xsi:type="dcterms:W3CDTF">2019-06-29T02:37:08Z</dcterms:modified>
</cp:coreProperties>
</file>